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26"/>
  </p:notesMasterIdLst>
  <p:handoutMasterIdLst>
    <p:handoutMasterId r:id="rId27"/>
  </p:handoutMasterIdLst>
  <p:sldIdLst>
    <p:sldId id="586" r:id="rId2"/>
    <p:sldId id="587" r:id="rId3"/>
    <p:sldId id="591" r:id="rId4"/>
    <p:sldId id="592" r:id="rId5"/>
    <p:sldId id="601" r:id="rId6"/>
    <p:sldId id="594" r:id="rId7"/>
    <p:sldId id="588" r:id="rId8"/>
    <p:sldId id="604" r:id="rId9"/>
    <p:sldId id="589" r:id="rId10"/>
    <p:sldId id="590" r:id="rId11"/>
    <p:sldId id="593" r:id="rId12"/>
    <p:sldId id="595" r:id="rId13"/>
    <p:sldId id="596" r:id="rId14"/>
    <p:sldId id="597" r:id="rId15"/>
    <p:sldId id="599" r:id="rId16"/>
    <p:sldId id="600" r:id="rId17"/>
    <p:sldId id="607" r:id="rId18"/>
    <p:sldId id="603" r:id="rId19"/>
    <p:sldId id="602" r:id="rId20"/>
    <p:sldId id="609" r:id="rId21"/>
    <p:sldId id="608" r:id="rId22"/>
    <p:sldId id="605" r:id="rId23"/>
    <p:sldId id="598" r:id="rId24"/>
    <p:sldId id="606" r:id="rId25"/>
  </p:sldIdLst>
  <p:sldSz cx="9144000" cy="6858000" type="screen4x3"/>
  <p:notesSz cx="6746875" cy="99139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C9E9E7"/>
    <a:srgbClr val="6699FF"/>
    <a:srgbClr val="FF0000"/>
    <a:srgbClr val="003399"/>
    <a:srgbClr val="808080"/>
    <a:srgbClr val="5F5F5F"/>
    <a:srgbClr val="777777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674" y="-1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705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417050"/>
            <a:ext cx="2924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FC7184C-FBC3-4704-9A2D-ED031D87C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25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44538"/>
            <a:ext cx="4954587" cy="3716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708525"/>
            <a:ext cx="5397500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5463"/>
            <a:ext cx="29225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415463"/>
            <a:ext cx="29225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smtClean="0"/>
            </a:lvl1pPr>
          </a:lstStyle>
          <a:p>
            <a:pPr>
              <a:defRPr/>
            </a:pPr>
            <a:fld id="{E5239684-3B88-435B-BC53-BEEF7061E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1D535C-8F08-435E-B83E-1285DBA5C07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7CD2A-9319-4903-BC0A-F284236D2667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B0E275-5AF9-4334-9411-6E34859EE597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E8FCA7-8E5C-452B-A5E9-CF0049B63DDC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0DC0F-9322-42DB-AD2A-58220978C34A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19E23C-695F-4ACD-89B8-557EDF2F9533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EAB2B6-C011-4090-8A83-AC6225106904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0599B9-C644-4321-B24B-D14E8CB2CEC5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0DC0F-9322-42DB-AD2A-58220978C34A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14C20D-9654-4456-A212-4F045EE4900B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F53EB0-42BA-40A5-8ED0-FF64086EB021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054D3E-C756-46BB-B94E-2B0DB16981C1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F53EB0-42BA-40A5-8ED0-FF64086EB021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F53EB0-42BA-40A5-8ED0-FF64086EB021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A1AA08-2CB6-4F8C-9015-9885F85F7005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35EC1D-1697-4A97-9733-8D0F13264BFB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35EC1D-1697-4A97-9733-8D0F13264BFB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6FB859-D513-4E00-AD34-96E16292FBDD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CAA431-9582-40F8-8C20-A738A47F720B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471C48-0122-49AD-BEBD-34F0FE1AB0BD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66670E-215D-44A2-96FB-20756410DD97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A1AA08-2CB6-4F8C-9015-9885F85F7005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A1AA08-2CB6-4F8C-9015-9885F85F7005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D32B3B-DF5F-4B55-B9B1-F695270E9E1C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1" descr="0508014_0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906000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7"/>
          <p:cNvSpPr>
            <a:spLocks noChangeArrowheads="1"/>
          </p:cNvSpPr>
          <p:nvPr userDrawn="1"/>
        </p:nvSpPr>
        <p:spPr bwMode="auto">
          <a:xfrm>
            <a:off x="0" y="2057400"/>
            <a:ext cx="9144000" cy="24384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  <a:ea typeface="+mn-ea"/>
            </a:endParaRPr>
          </a:p>
        </p:txBody>
      </p:sp>
      <p:pic>
        <p:nvPicPr>
          <p:cNvPr id="4" name="Picture 29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438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8"/>
          <p:cNvSpPr txBox="1">
            <a:spLocks noChangeArrowheads="1"/>
          </p:cNvSpPr>
          <p:nvPr userDrawn="1"/>
        </p:nvSpPr>
        <p:spPr bwMode="auto">
          <a:xfrm>
            <a:off x="0" y="40386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>
                <a:solidFill>
                  <a:srgbClr val="FFFF00"/>
                </a:solidFill>
                <a:latin typeface="Calibri" pitchFamily="34" charset="0"/>
                <a:ea typeface="+mn-ea"/>
              </a:rPr>
              <a:t>Preconditions for operating at 5 TeV in 2010                                      Session 1 - 25</a:t>
            </a:r>
            <a:r>
              <a:rPr lang="en-US" baseline="30000">
                <a:solidFill>
                  <a:srgbClr val="FFFF00"/>
                </a:solidFill>
                <a:latin typeface="Calibri" pitchFamily="34" charset="0"/>
                <a:ea typeface="+mn-ea"/>
              </a:rPr>
              <a:t>th</a:t>
            </a:r>
            <a:r>
              <a:rPr lang="en-US">
                <a:solidFill>
                  <a:srgbClr val="FFFF00"/>
                </a:solidFill>
                <a:latin typeface="Calibri" pitchFamily="34" charset="0"/>
                <a:ea typeface="+mn-ea"/>
              </a:rPr>
              <a:t> January 2010</a:t>
            </a:r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0"/>
            <a:ext cx="7620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42672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66800"/>
            <a:ext cx="42672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28600" y="3810000"/>
            <a:ext cx="42672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10000"/>
            <a:ext cx="42672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75" name="Rectangle 35"/>
          <p:cNvSpPr>
            <a:spLocks noChangeArrowheads="1"/>
          </p:cNvSpPr>
          <p:nvPr userDrawn="1"/>
        </p:nvSpPr>
        <p:spPr bwMode="auto">
          <a:xfrm>
            <a:off x="-11879" y="6641237"/>
            <a:ext cx="9144000" cy="228600"/>
          </a:xfrm>
          <a:prstGeom prst="rect">
            <a:avLst/>
          </a:prstGeom>
          <a:gradFill rotWithShape="1">
            <a:gsLst>
              <a:gs pos="9900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  <a:ea typeface="+mn-ea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539347" y="664802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chemeClr val="bg1"/>
                </a:solidFill>
                <a:latin typeface="Calibri" pitchFamily="34" charset="0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41275" y="6657975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b="1" dirty="0">
                <a:solidFill>
                  <a:schemeClr val="bg1"/>
                </a:solidFill>
                <a:latin typeface="Calibri" pitchFamily="-109" charset="0"/>
              </a:rPr>
              <a:t>Chamonix 2011 – Beam Energy Session </a:t>
            </a:r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9900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  <a:ea typeface="+mn-ea"/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985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3" name="Picture 12" descr="lhcdipo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96275" y="0"/>
            <a:ext cx="8477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4"/>
          <p:cNvSpPr>
            <a:spLocks noChangeArrowheads="1"/>
          </p:cNvSpPr>
          <p:nvPr/>
        </p:nvSpPr>
        <p:spPr bwMode="auto">
          <a:xfrm>
            <a:off x="5141913" y="6629400"/>
            <a:ext cx="40020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US" sz="1200" b="1" dirty="0" smtClean="0">
                <a:solidFill>
                  <a:srgbClr val="FFFFFF"/>
                </a:solidFill>
                <a:latin typeface="Calibri" pitchFamily="-109" charset="0"/>
              </a:rPr>
              <a:t>A. Verweij</a:t>
            </a:r>
            <a:endParaRPr lang="en-US" sz="1200" b="1" dirty="0">
              <a:solidFill>
                <a:srgbClr val="FFFFFF"/>
              </a:solidFill>
              <a:latin typeface="Calibri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898" r:id="rId2"/>
    <p:sldLayoutId id="2147483899" r:id="rId3"/>
    <p:sldLayoutId id="2147483900" r:id="rId4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  <a:ea typeface="ＭＳ Ｐゴシック" pitchFamily="-109" charset="-128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  <a:ea typeface="ＭＳ Ｐゴシック" pitchFamily="-109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  <a:ea typeface="ＭＳ Ｐゴシック" pitchFamily="-109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  <a:ea typeface="ＭＳ Ｐゴシック" pitchFamily="-109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  <a:ea typeface="ＭＳ Ｐゴシック" pitchFamily="-109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pitchFamily="-109" charset="0"/>
        <a:buChar char="●"/>
        <a:defRPr sz="2400">
          <a:solidFill>
            <a:srgbClr val="000099"/>
          </a:solidFill>
          <a:latin typeface="Calibri" pitchFamily="34" charset="0"/>
          <a:ea typeface="ＭＳ Ｐゴシック" pitchFamily="-109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-109" charset="0"/>
        <a:buChar char="–"/>
        <a:defRPr sz="2000">
          <a:solidFill>
            <a:srgbClr val="6666FF"/>
          </a:solidFill>
          <a:latin typeface="Calibri" pitchFamily="34" charset="0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-109" charset="0"/>
        <a:buChar char="–"/>
        <a:defRPr sz="2000">
          <a:solidFill>
            <a:srgbClr val="6666FF"/>
          </a:solidFill>
          <a:latin typeface="Calibri" pitchFamily="34" charset="0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-109" charset="0"/>
        <a:buChar char="–"/>
        <a:defRPr sz="2000">
          <a:solidFill>
            <a:srgbClr val="6666FF"/>
          </a:solidFill>
          <a:latin typeface="Calibri" pitchFamily="34" charset="0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-109" charset="0"/>
        <a:buChar char="–"/>
        <a:defRPr sz="2000">
          <a:solidFill>
            <a:srgbClr val="6666FF"/>
          </a:solidFill>
          <a:latin typeface="Calibri" pitchFamily="34" charset="0"/>
          <a:ea typeface="ＭＳ Ｐゴシック" pitchFamily="-10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78775" y="1071747"/>
            <a:ext cx="7696200" cy="1970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Probability of burn-through of defective 13 kA joints at increased energy levels</a:t>
            </a:r>
          </a:p>
          <a:p>
            <a:pPr>
              <a:defRPr/>
            </a:pPr>
            <a:endParaRPr lang="en-US" sz="19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19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Arjan Verweij</a:t>
            </a:r>
          </a:p>
          <a:p>
            <a:pPr>
              <a:defRPr/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TE-MPE</a:t>
            </a:r>
          </a:p>
        </p:txBody>
      </p:sp>
      <p:pic>
        <p:nvPicPr>
          <p:cNvPr id="3077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483" y="3591296"/>
            <a:ext cx="8162211" cy="252449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67896" y="2422742"/>
          <a:ext cx="1836716" cy="1060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8358"/>
                <a:gridCol w="918358"/>
              </a:tblGrid>
              <a:tr h="353577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3.5 TeV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6000 A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3577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4 TeV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6800 A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3577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4.5 TeV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7600 A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543792" y="0"/>
            <a:ext cx="6838208" cy="762000"/>
          </a:xfrm>
        </p:spPr>
        <p:txBody>
          <a:bodyPr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Typical powers (6 kA, 30 K, “40 </a:t>
            </a:r>
            <a:r>
              <a:rPr lang="en-US" sz="2400" dirty="0" err="1" smtClean="0">
                <a:latin typeface="Symbol" pitchFamily="18" charset="2"/>
                <a:cs typeface="Times New Roman" pitchFamily="18" charset="0"/>
              </a:rPr>
              <a:t>mW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defect”)</a:t>
            </a: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6181725" y="1600200"/>
            <a:ext cx="2514600" cy="1600200"/>
          </a:xfrm>
          <a:prstGeom prst="rect">
            <a:avLst/>
          </a:prstGeom>
          <a:solidFill>
            <a:srgbClr val="00B05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5" name="Rectangle 4"/>
          <p:cNvSpPr/>
          <p:nvPr/>
        </p:nvSpPr>
        <p:spPr bwMode="auto">
          <a:xfrm>
            <a:off x="5800725" y="1828800"/>
            <a:ext cx="381000" cy="1524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5724525" y="2209800"/>
            <a:ext cx="304800" cy="533400"/>
          </a:xfrm>
          <a:prstGeom prst="rect">
            <a:avLst/>
          </a:prstGeom>
          <a:solidFill>
            <a:srgbClr val="0070C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1762125" y="4876800"/>
            <a:ext cx="1447800" cy="762000"/>
          </a:xfrm>
          <a:prstGeom prst="rect">
            <a:avLst/>
          </a:prstGeom>
          <a:solidFill>
            <a:srgbClr val="FF000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3209925" y="2438400"/>
            <a:ext cx="1447800" cy="304800"/>
          </a:xfrm>
          <a:prstGeom prst="rect">
            <a:avLst/>
          </a:prstGeom>
          <a:solidFill>
            <a:srgbClr val="0070C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7177" name="Rectangle 8"/>
          <p:cNvSpPr>
            <a:spLocks noChangeArrowheads="1"/>
          </p:cNvSpPr>
          <p:nvPr/>
        </p:nvSpPr>
        <p:spPr bwMode="auto">
          <a:xfrm>
            <a:off x="5191125" y="2438400"/>
            <a:ext cx="533400" cy="304800"/>
          </a:xfrm>
          <a:prstGeom prst="rect">
            <a:avLst/>
          </a:prstGeom>
          <a:solidFill>
            <a:srgbClr val="0070C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7178" name="Rectangle 9"/>
          <p:cNvSpPr>
            <a:spLocks noChangeArrowheads="1"/>
          </p:cNvSpPr>
          <p:nvPr/>
        </p:nvSpPr>
        <p:spPr bwMode="auto">
          <a:xfrm>
            <a:off x="4810125" y="2895600"/>
            <a:ext cx="228600" cy="1066800"/>
          </a:xfrm>
          <a:prstGeom prst="rect">
            <a:avLst/>
          </a:prstGeom>
          <a:solidFill>
            <a:srgbClr val="0070C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11" name="Rectangle 10"/>
          <p:cNvSpPr/>
          <p:nvPr/>
        </p:nvSpPr>
        <p:spPr bwMode="auto">
          <a:xfrm>
            <a:off x="5800725" y="1905000"/>
            <a:ext cx="152400" cy="3048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12" name="Rectangle 11"/>
          <p:cNvSpPr/>
          <p:nvPr/>
        </p:nvSpPr>
        <p:spPr bwMode="auto">
          <a:xfrm>
            <a:off x="4657725" y="2438400"/>
            <a:ext cx="533400" cy="3048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13" name="Rectangle 12"/>
          <p:cNvSpPr/>
          <p:nvPr/>
        </p:nvSpPr>
        <p:spPr bwMode="auto">
          <a:xfrm>
            <a:off x="4810125" y="2590800"/>
            <a:ext cx="228600" cy="3048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14" name="Rectangle 13"/>
          <p:cNvSpPr/>
          <p:nvPr/>
        </p:nvSpPr>
        <p:spPr bwMode="auto">
          <a:xfrm>
            <a:off x="4810125" y="3810000"/>
            <a:ext cx="228600" cy="3048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7183" name="Rectangle 14"/>
          <p:cNvSpPr>
            <a:spLocks noChangeArrowheads="1"/>
          </p:cNvSpPr>
          <p:nvPr/>
        </p:nvSpPr>
        <p:spPr bwMode="auto">
          <a:xfrm>
            <a:off x="4581525" y="4114800"/>
            <a:ext cx="457200" cy="228600"/>
          </a:xfrm>
          <a:prstGeom prst="rect">
            <a:avLst/>
          </a:prstGeom>
          <a:solidFill>
            <a:srgbClr val="DA6048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16" name="Rectangle 15"/>
          <p:cNvSpPr/>
          <p:nvPr/>
        </p:nvSpPr>
        <p:spPr bwMode="auto">
          <a:xfrm>
            <a:off x="1990725" y="2362200"/>
            <a:ext cx="1219200" cy="4572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7185" name="Rectangle 16"/>
          <p:cNvSpPr>
            <a:spLocks noChangeArrowheads="1"/>
          </p:cNvSpPr>
          <p:nvPr/>
        </p:nvSpPr>
        <p:spPr bwMode="auto">
          <a:xfrm>
            <a:off x="4810125" y="4267200"/>
            <a:ext cx="228600" cy="609600"/>
          </a:xfrm>
          <a:prstGeom prst="rect">
            <a:avLst/>
          </a:prstGeom>
          <a:solidFill>
            <a:srgbClr val="DA6048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7186" name="Rectangle 17"/>
          <p:cNvSpPr>
            <a:spLocks noChangeArrowheads="1"/>
          </p:cNvSpPr>
          <p:nvPr/>
        </p:nvSpPr>
        <p:spPr bwMode="auto">
          <a:xfrm>
            <a:off x="2905125" y="4648200"/>
            <a:ext cx="1905000" cy="228600"/>
          </a:xfrm>
          <a:prstGeom prst="rect">
            <a:avLst/>
          </a:prstGeom>
          <a:solidFill>
            <a:srgbClr val="DA6048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19" name="Rectangle 18"/>
          <p:cNvSpPr/>
          <p:nvPr/>
        </p:nvSpPr>
        <p:spPr bwMode="auto">
          <a:xfrm>
            <a:off x="542925" y="2438400"/>
            <a:ext cx="1447800" cy="30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7188" name="Rectangle 19"/>
          <p:cNvSpPr>
            <a:spLocks noChangeArrowheads="1"/>
          </p:cNvSpPr>
          <p:nvPr/>
        </p:nvSpPr>
        <p:spPr bwMode="auto">
          <a:xfrm>
            <a:off x="2981325" y="2514600"/>
            <a:ext cx="304800" cy="152400"/>
          </a:xfrm>
          <a:prstGeom prst="rect">
            <a:avLst/>
          </a:prstGeom>
          <a:solidFill>
            <a:srgbClr val="FF000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cxnSp>
        <p:nvCxnSpPr>
          <p:cNvPr id="7189" name="Straight Arrow Connector 20"/>
          <p:cNvCxnSpPr>
            <a:cxnSpLocks noChangeShapeType="1"/>
          </p:cNvCxnSpPr>
          <p:nvPr/>
        </p:nvCxnSpPr>
        <p:spPr bwMode="auto">
          <a:xfrm>
            <a:off x="3286125" y="2209800"/>
            <a:ext cx="1600200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7190" name="Straight Arrow Connector 21"/>
          <p:cNvCxnSpPr>
            <a:cxnSpLocks noChangeShapeType="1"/>
          </p:cNvCxnSpPr>
          <p:nvPr/>
        </p:nvCxnSpPr>
        <p:spPr bwMode="auto">
          <a:xfrm rot="5400000">
            <a:off x="4504531" y="3429794"/>
            <a:ext cx="1373188" cy="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7191" name="TextBox 22"/>
          <p:cNvSpPr txBox="1">
            <a:spLocks noChangeArrowheads="1"/>
          </p:cNvSpPr>
          <p:nvPr/>
        </p:nvSpPr>
        <p:spPr bwMode="auto">
          <a:xfrm>
            <a:off x="7019925" y="2133600"/>
            <a:ext cx="10937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Dipole </a:t>
            </a:r>
          </a:p>
          <a:p>
            <a:r>
              <a:rPr lang="en-US" sz="1600">
                <a:solidFill>
                  <a:schemeClr val="bg1"/>
                </a:solidFill>
              </a:rPr>
              <a:t>Q=1.8 MJ</a:t>
            </a:r>
          </a:p>
        </p:txBody>
      </p:sp>
      <p:sp>
        <p:nvSpPr>
          <p:cNvPr id="7192" name="TextBox 23"/>
          <p:cNvSpPr txBox="1">
            <a:spLocks noChangeArrowheads="1"/>
          </p:cNvSpPr>
          <p:nvPr/>
        </p:nvSpPr>
        <p:spPr bwMode="auto">
          <a:xfrm>
            <a:off x="1843275" y="5105400"/>
            <a:ext cx="13019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Diode, 6 kW</a:t>
            </a:r>
          </a:p>
        </p:txBody>
      </p:sp>
      <p:sp>
        <p:nvSpPr>
          <p:cNvPr id="7193" name="TextBox 24"/>
          <p:cNvSpPr txBox="1">
            <a:spLocks noChangeArrowheads="1"/>
          </p:cNvSpPr>
          <p:nvPr/>
        </p:nvSpPr>
        <p:spPr bwMode="auto">
          <a:xfrm>
            <a:off x="3971925" y="4114800"/>
            <a:ext cx="6286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100 W</a:t>
            </a:r>
          </a:p>
        </p:txBody>
      </p:sp>
      <p:sp>
        <p:nvSpPr>
          <p:cNvPr id="7194" name="TextBox 25"/>
          <p:cNvSpPr txBox="1">
            <a:spLocks noChangeArrowheads="1"/>
          </p:cNvSpPr>
          <p:nvPr/>
        </p:nvSpPr>
        <p:spPr bwMode="auto">
          <a:xfrm>
            <a:off x="1990725" y="2771775"/>
            <a:ext cx="12506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(Defective) </a:t>
            </a:r>
            <a:r>
              <a:rPr lang="en-US" sz="1200" dirty="0"/>
              <a:t>joint</a:t>
            </a:r>
          </a:p>
        </p:txBody>
      </p:sp>
      <p:cxnSp>
        <p:nvCxnSpPr>
          <p:cNvPr id="7195" name="Straight Connector 26"/>
          <p:cNvCxnSpPr>
            <a:cxnSpLocks noChangeShapeType="1"/>
          </p:cNvCxnSpPr>
          <p:nvPr/>
        </p:nvCxnSpPr>
        <p:spPr bwMode="auto">
          <a:xfrm>
            <a:off x="542925" y="2590800"/>
            <a:ext cx="5334000" cy="0"/>
          </a:xfrm>
          <a:prstGeom prst="line">
            <a:avLst/>
          </a:prstGeom>
          <a:noFill/>
          <a:ln w="50800" algn="ctr">
            <a:solidFill>
              <a:srgbClr val="FFC000"/>
            </a:solidFill>
            <a:round/>
            <a:headEnd type="none" w="sm" len="sm"/>
            <a:tailEnd type="none" w="sm" len="sm"/>
          </a:ln>
        </p:spPr>
      </p:cxnSp>
      <p:cxnSp>
        <p:nvCxnSpPr>
          <p:cNvPr id="7196" name="Straight Connector 27"/>
          <p:cNvCxnSpPr>
            <a:cxnSpLocks noChangeShapeType="1"/>
            <a:stCxn id="11" idx="0"/>
          </p:cNvCxnSpPr>
          <p:nvPr/>
        </p:nvCxnSpPr>
        <p:spPr bwMode="auto">
          <a:xfrm rot="16200000" flipH="1">
            <a:off x="5534025" y="2247900"/>
            <a:ext cx="685800" cy="0"/>
          </a:xfrm>
          <a:prstGeom prst="line">
            <a:avLst/>
          </a:prstGeom>
          <a:noFill/>
          <a:ln w="50800" algn="ctr">
            <a:solidFill>
              <a:srgbClr val="FFC000"/>
            </a:solidFill>
            <a:round/>
            <a:headEnd type="none" w="sm" len="sm"/>
            <a:tailEnd type="none" w="sm" len="sm"/>
          </a:ln>
        </p:spPr>
      </p:cxnSp>
      <p:sp>
        <p:nvSpPr>
          <p:cNvPr id="7197" name="Rectangle 28"/>
          <p:cNvSpPr>
            <a:spLocks noChangeArrowheads="1"/>
          </p:cNvSpPr>
          <p:nvPr/>
        </p:nvSpPr>
        <p:spPr bwMode="auto">
          <a:xfrm>
            <a:off x="6562725" y="4267200"/>
            <a:ext cx="381000" cy="228600"/>
          </a:xfrm>
          <a:prstGeom prst="rect">
            <a:avLst/>
          </a:prstGeom>
          <a:solidFill>
            <a:srgbClr val="DA6048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7198" name="TextBox 29"/>
          <p:cNvSpPr txBox="1">
            <a:spLocks noChangeArrowheads="1"/>
          </p:cNvSpPr>
          <p:nvPr/>
        </p:nvSpPr>
        <p:spPr bwMode="auto">
          <a:xfrm>
            <a:off x="7019925" y="4267200"/>
            <a:ext cx="16414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Non insulated</a:t>
            </a:r>
          </a:p>
          <a:p>
            <a:pPr>
              <a:spcBef>
                <a:spcPts val="1200"/>
              </a:spcBef>
            </a:pPr>
            <a:r>
              <a:rPr lang="en-US" sz="1000"/>
              <a:t>Standard bus insulation</a:t>
            </a:r>
          </a:p>
          <a:p>
            <a:pPr>
              <a:spcBef>
                <a:spcPts val="1200"/>
              </a:spcBef>
            </a:pPr>
            <a:r>
              <a:rPr lang="en-US" sz="1000"/>
              <a:t>Double insulation</a:t>
            </a:r>
          </a:p>
          <a:p>
            <a:pPr>
              <a:spcBef>
                <a:spcPts val="1200"/>
              </a:spcBef>
            </a:pPr>
            <a:r>
              <a:rPr lang="en-US" sz="1000"/>
              <a:t>Heavily insulated</a:t>
            </a:r>
          </a:p>
          <a:p>
            <a:pPr>
              <a:spcBef>
                <a:spcPts val="1200"/>
              </a:spcBef>
            </a:pPr>
            <a:r>
              <a:rPr lang="en-US" sz="1000"/>
              <a:t>Adiabatic</a:t>
            </a:r>
          </a:p>
        </p:txBody>
      </p:sp>
      <p:sp>
        <p:nvSpPr>
          <p:cNvPr id="7199" name="Rectangle 30"/>
          <p:cNvSpPr>
            <a:spLocks noChangeArrowheads="1"/>
          </p:cNvSpPr>
          <p:nvPr/>
        </p:nvSpPr>
        <p:spPr bwMode="auto">
          <a:xfrm>
            <a:off x="6181725" y="1828800"/>
            <a:ext cx="1371600" cy="152400"/>
          </a:xfrm>
          <a:prstGeom prst="rect">
            <a:avLst/>
          </a:prstGeom>
          <a:solidFill>
            <a:schemeClr val="tx1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cxnSp>
        <p:nvCxnSpPr>
          <p:cNvPr id="7200" name="Straight Connector 31"/>
          <p:cNvCxnSpPr>
            <a:cxnSpLocks noChangeShapeType="1"/>
            <a:stCxn id="11" idx="0"/>
          </p:cNvCxnSpPr>
          <p:nvPr/>
        </p:nvCxnSpPr>
        <p:spPr bwMode="auto">
          <a:xfrm rot="5400000" flipH="1" flipV="1">
            <a:off x="7286625" y="495300"/>
            <a:ext cx="0" cy="2819400"/>
          </a:xfrm>
          <a:prstGeom prst="line">
            <a:avLst/>
          </a:prstGeom>
          <a:noFill/>
          <a:ln w="50800" algn="ctr">
            <a:solidFill>
              <a:srgbClr val="FFC000"/>
            </a:solidFill>
            <a:round/>
            <a:headEnd type="none" w="sm" len="sm"/>
            <a:tailEnd type="none" w="sm" len="sm"/>
          </a:ln>
        </p:spPr>
      </p:cxnSp>
      <p:sp>
        <p:nvSpPr>
          <p:cNvPr id="33" name="Rectangle 32"/>
          <p:cNvSpPr/>
          <p:nvPr/>
        </p:nvSpPr>
        <p:spPr bwMode="auto">
          <a:xfrm>
            <a:off x="6562725" y="4572000"/>
            <a:ext cx="381000" cy="228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7202" name="Rectangle 33"/>
          <p:cNvSpPr>
            <a:spLocks noChangeArrowheads="1"/>
          </p:cNvSpPr>
          <p:nvPr/>
        </p:nvSpPr>
        <p:spPr bwMode="auto">
          <a:xfrm>
            <a:off x="6562725" y="4876800"/>
            <a:ext cx="381000" cy="228600"/>
          </a:xfrm>
          <a:prstGeom prst="rect">
            <a:avLst/>
          </a:prstGeom>
          <a:solidFill>
            <a:srgbClr val="0070C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35" name="Rectangle 34"/>
          <p:cNvSpPr/>
          <p:nvPr/>
        </p:nvSpPr>
        <p:spPr bwMode="auto">
          <a:xfrm>
            <a:off x="6562725" y="5181600"/>
            <a:ext cx="381000" cy="2286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7204" name="Rectangle 35"/>
          <p:cNvSpPr>
            <a:spLocks noChangeArrowheads="1"/>
          </p:cNvSpPr>
          <p:nvPr/>
        </p:nvSpPr>
        <p:spPr bwMode="auto">
          <a:xfrm>
            <a:off x="6562725" y="5486400"/>
            <a:ext cx="381000" cy="228600"/>
          </a:xfrm>
          <a:prstGeom prst="rect">
            <a:avLst/>
          </a:prstGeom>
          <a:solidFill>
            <a:schemeClr val="tx1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cxnSp>
        <p:nvCxnSpPr>
          <p:cNvPr id="7205" name="Straight Arrow Connector 36"/>
          <p:cNvCxnSpPr>
            <a:cxnSpLocks noChangeShapeType="1"/>
          </p:cNvCxnSpPr>
          <p:nvPr/>
        </p:nvCxnSpPr>
        <p:spPr bwMode="auto">
          <a:xfrm rot="10800000">
            <a:off x="3209925" y="5029200"/>
            <a:ext cx="1981200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7206" name="Straight Arrow Connector 37"/>
          <p:cNvCxnSpPr>
            <a:cxnSpLocks noChangeShapeType="1"/>
          </p:cNvCxnSpPr>
          <p:nvPr/>
        </p:nvCxnSpPr>
        <p:spPr bwMode="auto">
          <a:xfrm rot="5400000" flipH="1" flipV="1">
            <a:off x="4849019" y="4687094"/>
            <a:ext cx="685800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7207" name="TextBox 38"/>
          <p:cNvSpPr txBox="1">
            <a:spLocks noChangeArrowheads="1"/>
          </p:cNvSpPr>
          <p:nvPr/>
        </p:nvSpPr>
        <p:spPr bwMode="auto">
          <a:xfrm>
            <a:off x="3743325" y="1905000"/>
            <a:ext cx="6810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8-12 W</a:t>
            </a:r>
          </a:p>
        </p:txBody>
      </p:sp>
      <p:sp>
        <p:nvSpPr>
          <p:cNvPr id="7208" name="TextBox 39"/>
          <p:cNvSpPr txBox="1">
            <a:spLocks noChangeArrowheads="1"/>
          </p:cNvSpPr>
          <p:nvPr/>
        </p:nvSpPr>
        <p:spPr bwMode="auto">
          <a:xfrm>
            <a:off x="5191125" y="3352800"/>
            <a:ext cx="6810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5-20 W</a:t>
            </a:r>
          </a:p>
        </p:txBody>
      </p:sp>
      <p:sp>
        <p:nvSpPr>
          <p:cNvPr id="7209" name="TextBox 40"/>
          <p:cNvSpPr txBox="1">
            <a:spLocks noChangeArrowheads="1"/>
          </p:cNvSpPr>
          <p:nvPr/>
        </p:nvSpPr>
        <p:spPr bwMode="auto">
          <a:xfrm>
            <a:off x="4429125" y="5029200"/>
            <a:ext cx="6810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7-15 W</a:t>
            </a:r>
          </a:p>
        </p:txBody>
      </p:sp>
      <p:cxnSp>
        <p:nvCxnSpPr>
          <p:cNvPr id="7210" name="Straight Arrow Connector 41"/>
          <p:cNvCxnSpPr>
            <a:cxnSpLocks noChangeShapeType="1"/>
          </p:cNvCxnSpPr>
          <p:nvPr/>
        </p:nvCxnSpPr>
        <p:spPr bwMode="auto">
          <a:xfrm>
            <a:off x="2981325" y="2209800"/>
            <a:ext cx="304800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7211" name="TextBox 42"/>
          <p:cNvSpPr txBox="1">
            <a:spLocks noChangeArrowheads="1"/>
          </p:cNvSpPr>
          <p:nvPr/>
        </p:nvSpPr>
        <p:spPr bwMode="auto">
          <a:xfrm>
            <a:off x="2828925" y="1828800"/>
            <a:ext cx="5445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35 W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2752725" y="4191000"/>
            <a:ext cx="803275" cy="276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T</a:t>
            </a:r>
            <a:r>
              <a:rPr lang="en-US" sz="1200" baseline="-25000"/>
              <a:t>HS</a:t>
            </a:r>
            <a:r>
              <a:rPr lang="en-US" sz="1200"/>
              <a:t>=</a:t>
            </a:r>
            <a:r>
              <a:rPr lang="en-US" sz="1200" i="1"/>
              <a:t>f</a:t>
            </a:r>
            <a:r>
              <a:rPr lang="en-US" sz="1200"/>
              <a:t>(</a:t>
            </a:r>
            <a:r>
              <a:rPr lang="en-US" sz="1200" i="1"/>
              <a:t>I</a:t>
            </a:r>
            <a:r>
              <a:rPr lang="en-US" sz="1200"/>
              <a:t>,</a:t>
            </a:r>
            <a:r>
              <a:rPr lang="en-US" sz="1200" i="1"/>
              <a:t>t</a:t>
            </a:r>
            <a:r>
              <a:rPr lang="en-US" sz="1200"/>
              <a:t>)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7248525" y="1143000"/>
            <a:ext cx="746125" cy="27622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/>
              <a:t>T</a:t>
            </a:r>
            <a:r>
              <a:rPr lang="en-US" sz="1200" baseline="-25000"/>
              <a:t>M</a:t>
            </a:r>
            <a:r>
              <a:rPr lang="en-US" sz="1200"/>
              <a:t>=</a:t>
            </a:r>
            <a:r>
              <a:rPr lang="en-US" sz="1200" i="1"/>
              <a:t>f</a:t>
            </a:r>
            <a:r>
              <a:rPr lang="en-US" sz="1200"/>
              <a:t>(</a:t>
            </a:r>
            <a:r>
              <a:rPr lang="en-US" sz="1200" i="1"/>
              <a:t>I</a:t>
            </a:r>
            <a:r>
              <a:rPr lang="en-US" sz="1200"/>
              <a:t>,</a:t>
            </a:r>
            <a:r>
              <a:rPr lang="en-US" sz="1200" i="1"/>
              <a:t>t</a:t>
            </a:r>
            <a:r>
              <a:rPr lang="en-US" sz="1200"/>
              <a:t>)</a:t>
            </a:r>
          </a:p>
        </p:txBody>
      </p:sp>
      <p:cxnSp>
        <p:nvCxnSpPr>
          <p:cNvPr id="46" name="Straight Arrow Connector 45"/>
          <p:cNvCxnSpPr>
            <a:cxnSpLocks noChangeShapeType="1"/>
            <a:stCxn id="44" idx="2"/>
          </p:cNvCxnSpPr>
          <p:nvPr/>
        </p:nvCxnSpPr>
        <p:spPr bwMode="auto">
          <a:xfrm rot="16200000" flipH="1">
            <a:off x="3053556" y="4568032"/>
            <a:ext cx="257175" cy="55562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47" name="Straight Arrow Connector 46"/>
          <p:cNvCxnSpPr>
            <a:cxnSpLocks noChangeShapeType="1"/>
            <a:stCxn id="45" idx="2"/>
            <a:endCxn id="7199" idx="3"/>
          </p:cNvCxnSpPr>
          <p:nvPr/>
        </p:nvCxnSpPr>
        <p:spPr bwMode="auto">
          <a:xfrm rot="5400000">
            <a:off x="7344569" y="1627981"/>
            <a:ext cx="485775" cy="68263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7216" name="TextBox 47"/>
          <p:cNvSpPr txBox="1">
            <a:spLocks noChangeArrowheads="1"/>
          </p:cNvSpPr>
          <p:nvPr/>
        </p:nvSpPr>
        <p:spPr bwMode="auto">
          <a:xfrm>
            <a:off x="542925" y="2133600"/>
            <a:ext cx="9556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I</a:t>
            </a:r>
            <a:r>
              <a:rPr lang="en-US" sz="1400" i="1" baseline="-25000"/>
              <a:t>C</a:t>
            </a:r>
            <a:r>
              <a:rPr lang="en-US" sz="1400"/>
              <a:t>=</a:t>
            </a:r>
            <a:r>
              <a:rPr lang="en-US" sz="1400" i="1"/>
              <a:t>I</a:t>
            </a:r>
            <a:r>
              <a:rPr lang="en-US" sz="1400" baseline="-25000"/>
              <a:t>0</a:t>
            </a:r>
            <a:r>
              <a:rPr lang="en-US" sz="1400"/>
              <a:t>e</a:t>
            </a:r>
            <a:r>
              <a:rPr lang="en-US" sz="1400" baseline="30000"/>
              <a:t>(-</a:t>
            </a:r>
            <a:r>
              <a:rPr lang="en-US" sz="1400" i="1" baseline="30000"/>
              <a:t>t</a:t>
            </a:r>
            <a:r>
              <a:rPr lang="en-US" sz="1400" baseline="30000"/>
              <a:t>/</a:t>
            </a:r>
            <a:r>
              <a:rPr lang="en-US" sz="1400" baseline="30000">
                <a:latin typeface="Symbol" pitchFamily="18" charset="2"/>
              </a:rPr>
              <a:t>t</a:t>
            </a:r>
            <a:r>
              <a:rPr lang="en-US" sz="1400" baseline="30000"/>
              <a:t>1)</a:t>
            </a:r>
            <a:endParaRPr lang="en-US" sz="1400" baseline="-25000"/>
          </a:p>
        </p:txBody>
      </p:sp>
      <p:sp>
        <p:nvSpPr>
          <p:cNvPr id="7217" name="TextBox 48"/>
          <p:cNvSpPr txBox="1">
            <a:spLocks noChangeArrowheads="1"/>
          </p:cNvSpPr>
          <p:nvPr/>
        </p:nvSpPr>
        <p:spPr bwMode="auto">
          <a:xfrm>
            <a:off x="5267325" y="1524000"/>
            <a:ext cx="968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I</a:t>
            </a:r>
            <a:r>
              <a:rPr lang="en-US" sz="1400" baseline="-25000"/>
              <a:t>M</a:t>
            </a:r>
            <a:r>
              <a:rPr lang="en-US" sz="1400"/>
              <a:t>=</a:t>
            </a:r>
            <a:r>
              <a:rPr lang="en-US" sz="1400" i="1"/>
              <a:t>I</a:t>
            </a:r>
            <a:r>
              <a:rPr lang="en-US" sz="1400" baseline="-25000"/>
              <a:t>0</a:t>
            </a:r>
            <a:r>
              <a:rPr lang="en-US" sz="1400"/>
              <a:t>e</a:t>
            </a:r>
            <a:r>
              <a:rPr lang="en-US" sz="1400" baseline="30000"/>
              <a:t>(-</a:t>
            </a:r>
            <a:r>
              <a:rPr lang="en-US" sz="1400" i="1" baseline="30000"/>
              <a:t>t</a:t>
            </a:r>
            <a:r>
              <a:rPr lang="en-US" sz="1400" baseline="30000"/>
              <a:t>/</a:t>
            </a:r>
            <a:r>
              <a:rPr lang="en-US" sz="1400" baseline="30000">
                <a:latin typeface="Symbol" pitchFamily="18" charset="2"/>
              </a:rPr>
              <a:t>t</a:t>
            </a:r>
            <a:r>
              <a:rPr lang="en-US" sz="1400" baseline="30000"/>
              <a:t>2)</a:t>
            </a:r>
            <a:endParaRPr lang="en-US" sz="1400" baseline="-25000"/>
          </a:p>
        </p:txBody>
      </p:sp>
      <p:sp>
        <p:nvSpPr>
          <p:cNvPr id="7218" name="TextBox 49"/>
          <p:cNvSpPr txBox="1">
            <a:spLocks noChangeArrowheads="1"/>
          </p:cNvSpPr>
          <p:nvPr/>
        </p:nvSpPr>
        <p:spPr bwMode="auto">
          <a:xfrm>
            <a:off x="3209925" y="5334000"/>
            <a:ext cx="7699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/>
              <a:t>I</a:t>
            </a:r>
            <a:r>
              <a:rPr lang="en-US" sz="1400" baseline="-25000"/>
              <a:t>D</a:t>
            </a:r>
            <a:r>
              <a:rPr lang="en-US" sz="1400"/>
              <a:t>=</a:t>
            </a:r>
            <a:r>
              <a:rPr lang="en-US" sz="1400" i="1"/>
              <a:t>I</a:t>
            </a:r>
            <a:r>
              <a:rPr lang="en-US" sz="1400" i="1" baseline="-25000"/>
              <a:t>C</a:t>
            </a:r>
            <a:r>
              <a:rPr lang="en-US" sz="1400"/>
              <a:t>-</a:t>
            </a:r>
            <a:r>
              <a:rPr lang="en-US" sz="1400" i="1"/>
              <a:t>I</a:t>
            </a:r>
            <a:r>
              <a:rPr lang="en-US" sz="1400" baseline="-25000"/>
              <a:t>M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48146" y="106880"/>
            <a:ext cx="641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151906" y="0"/>
            <a:ext cx="7230094" cy="762000"/>
          </a:xfrm>
        </p:spPr>
        <p:txBody>
          <a:bodyPr/>
          <a:lstStyle/>
          <a:p>
            <a:pPr algn="ctr"/>
            <a:r>
              <a:rPr lang="en-US" sz="3200" dirty="0" smtClean="0">
                <a:latin typeface="Calibri" pitchFamily="-109" charset="0"/>
              </a:rPr>
              <a:t>Heating up of the diode heat sinks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1891" y="5697538"/>
            <a:ext cx="8300851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Diode the same as used for the LHC, but helium environment is different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Decay time constant has a small effect on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baseline="-25000" dirty="0">
                <a:latin typeface="Times New Roman" pitchFamily="18" charset="0"/>
                <a:cs typeface="Times New Roman" pitchFamily="18" charset="0"/>
              </a:rPr>
              <a:t>HS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during the first 50 s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896938"/>
            <a:ext cx="64404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6453188" y="5257800"/>
            <a:ext cx="2362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Data from R. Denz (1997)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8146" y="106880"/>
            <a:ext cx="641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smtClean="0">
                <a:latin typeface="Calibri" pitchFamily="-109" charset="0"/>
              </a:rPr>
              <a:t>Half moon resistance</a:t>
            </a: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428644" y="1102715"/>
            <a:ext cx="9013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SM18 data</a:t>
            </a:r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0850" y="1066800"/>
            <a:ext cx="6159358" cy="447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294" name="Straight Connector 5"/>
          <p:cNvCxnSpPr>
            <a:cxnSpLocks noChangeShapeType="1"/>
          </p:cNvCxnSpPr>
          <p:nvPr/>
        </p:nvCxnSpPr>
        <p:spPr bwMode="auto">
          <a:xfrm>
            <a:off x="2576945" y="2636322"/>
            <a:ext cx="5237019" cy="35626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</p:spPr>
      </p:cxnSp>
      <p:sp>
        <p:nvSpPr>
          <p:cNvPr id="12295" name="TextBox 6"/>
          <p:cNvSpPr txBox="1">
            <a:spLocks noChangeArrowheads="1"/>
          </p:cNvSpPr>
          <p:nvPr/>
        </p:nvSpPr>
        <p:spPr bwMode="auto">
          <a:xfrm>
            <a:off x="7845609" y="2453244"/>
            <a:ext cx="881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2.5 </a:t>
            </a:r>
            <a:r>
              <a:rPr lang="en-US" dirty="0" err="1">
                <a:latin typeface="Symbol" pitchFamily="18" charset="2"/>
              </a:rPr>
              <a:t>mW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402915" y="5743987"/>
            <a:ext cx="81591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Data from industry (at warm) give </a:t>
            </a:r>
            <a:r>
              <a:rPr lang="en-US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="1" baseline="-25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aver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=0.45 </a:t>
            </a:r>
            <a:r>
              <a:rPr lang="en-US" b="1" dirty="0" err="1" smtClean="0">
                <a:solidFill>
                  <a:srgbClr val="7030A0"/>
                </a:solidFill>
                <a:latin typeface="Symbol" pitchFamily="18" charset="2"/>
                <a:cs typeface="Times New Roman" pitchFamily="18" charset="0"/>
              </a:rPr>
              <a:t>mW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with ‘</a:t>
            </a:r>
            <a:r>
              <a:rPr lang="en-US" b="1" dirty="0" smtClean="0">
                <a:solidFill>
                  <a:srgbClr val="7030A0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’=0.4 </a:t>
            </a:r>
            <a:r>
              <a:rPr lang="en-US" b="1" dirty="0" err="1" smtClean="0">
                <a:solidFill>
                  <a:srgbClr val="7030A0"/>
                </a:solidFill>
                <a:latin typeface="Symbol" pitchFamily="18" charset="2"/>
                <a:cs typeface="Times New Roman" pitchFamily="18" charset="0"/>
              </a:rPr>
              <a:t>mW</a:t>
            </a:r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8146" y="106880"/>
            <a:ext cx="641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502" y="831274"/>
            <a:ext cx="8544298" cy="569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330036" y="0"/>
            <a:ext cx="7051964" cy="762000"/>
          </a:xfrm>
        </p:spPr>
        <p:txBody>
          <a:bodyPr/>
          <a:lstStyle/>
          <a:p>
            <a:pPr algn="ctr"/>
            <a:r>
              <a:rPr lang="en-US" sz="2400" dirty="0" smtClean="0">
                <a:latin typeface="Calibri" pitchFamily="-109" charset="0"/>
              </a:rPr>
              <a:t>Results for “MBB-upper HS” geometry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8146" y="106880"/>
            <a:ext cx="641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4490" y="4845132"/>
            <a:ext cx="1119217" cy="369332"/>
          </a:xfrm>
          <a:prstGeom prst="rect">
            <a:avLst/>
          </a:prstGeom>
          <a:solidFill>
            <a:srgbClr val="3366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</a:t>
            </a:r>
            <a:r>
              <a:rPr lang="en-US" baseline="-25000" dirty="0" smtClean="0">
                <a:solidFill>
                  <a:schemeClr val="bg1"/>
                </a:solidFill>
              </a:rPr>
              <a:t>G</a:t>
            </a:r>
            <a:r>
              <a:rPr lang="en-US" dirty="0" smtClean="0">
                <a:solidFill>
                  <a:schemeClr val="bg1"/>
                </a:solidFill>
              </a:rPr>
              <a:t>=0.1%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05647" y="4855029"/>
            <a:ext cx="83869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0.05%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67953" y="4864924"/>
            <a:ext cx="83869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0.01%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42068" y="4874820"/>
            <a:ext cx="966931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0.002%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>
            <a:stCxn id="5" idx="2"/>
          </p:cNvCxnSpPr>
          <p:nvPr/>
        </p:nvCxnSpPr>
        <p:spPr bwMode="auto">
          <a:xfrm rot="16200000" flipH="1">
            <a:off x="3495510" y="5063053"/>
            <a:ext cx="414440" cy="71726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9" idx="2"/>
          </p:cNvCxnSpPr>
          <p:nvPr/>
        </p:nvCxnSpPr>
        <p:spPr bwMode="auto">
          <a:xfrm rot="5400000">
            <a:off x="7032048" y="5135418"/>
            <a:ext cx="384752" cy="6022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8" idx="2"/>
          </p:cNvCxnSpPr>
          <p:nvPr/>
        </p:nvCxnSpPr>
        <p:spPr bwMode="auto">
          <a:xfrm rot="5400000">
            <a:off x="5809218" y="5350825"/>
            <a:ext cx="394651" cy="16151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7" idx="2"/>
          </p:cNvCxnSpPr>
          <p:nvPr/>
        </p:nvCxnSpPr>
        <p:spPr bwMode="auto">
          <a:xfrm rot="5400000">
            <a:off x="4714977" y="5318891"/>
            <a:ext cx="404546" cy="21548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571265" y="4855032"/>
            <a:ext cx="518091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2%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 bwMode="auto">
          <a:xfrm rot="16200000" flipH="1">
            <a:off x="1811353" y="5243322"/>
            <a:ext cx="428294" cy="39037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515" y="862301"/>
            <a:ext cx="8437108" cy="5499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579418" y="0"/>
            <a:ext cx="6578745" cy="762000"/>
          </a:xfrm>
        </p:spPr>
        <p:txBody>
          <a:bodyPr/>
          <a:lstStyle/>
          <a:p>
            <a:pPr algn="ctr"/>
            <a:r>
              <a:rPr lang="en-US" sz="2800" dirty="0" smtClean="0">
                <a:latin typeface="Calibri" pitchFamily="-109" charset="0"/>
              </a:rPr>
              <a:t>Results for the 4 different  geometries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8146" y="106880"/>
            <a:ext cx="641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2030" y="6127668"/>
            <a:ext cx="891591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±4 </a:t>
            </a:r>
            <a:r>
              <a:rPr lang="en-US" sz="2000" dirty="0" err="1" smtClean="0">
                <a:solidFill>
                  <a:schemeClr val="bg1"/>
                </a:solidFill>
                <a:latin typeface="Symbol" pitchFamily="18" charset="2"/>
              </a:rPr>
              <a:t>mW</a:t>
            </a:r>
            <a:endParaRPr lang="en-US" sz="2000" dirty="0">
              <a:solidFill>
                <a:schemeClr val="bg1"/>
              </a:solidFill>
              <a:latin typeface="Symbol" pitchFamily="18" charset="2"/>
            </a:endParaRPr>
          </a:p>
        </p:txBody>
      </p:sp>
      <p:cxnSp>
        <p:nvCxnSpPr>
          <p:cNvPr id="7" name="Straight Arrow Connector 6"/>
          <p:cNvCxnSpPr>
            <a:stCxn id="6" idx="1"/>
          </p:cNvCxnSpPr>
          <p:nvPr/>
        </p:nvCxnSpPr>
        <p:spPr bwMode="auto">
          <a:xfrm rot="10800000">
            <a:off x="5035138" y="5581403"/>
            <a:ext cx="676892" cy="7463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075714" y="6137564"/>
            <a:ext cx="891591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±2 </a:t>
            </a:r>
            <a:r>
              <a:rPr lang="en-US" sz="2000" dirty="0" err="1" smtClean="0">
                <a:solidFill>
                  <a:schemeClr val="bg1"/>
                </a:solidFill>
                <a:latin typeface="Symbol" pitchFamily="18" charset="2"/>
              </a:rPr>
              <a:t>mW</a:t>
            </a:r>
            <a:endParaRPr lang="en-US" sz="2000" dirty="0">
              <a:solidFill>
                <a:schemeClr val="bg1"/>
              </a:solidFill>
              <a:latin typeface="Symbol" pitchFamily="18" charset="2"/>
            </a:endParaRPr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 bwMode="auto">
          <a:xfrm rot="10800000">
            <a:off x="6006936" y="5591299"/>
            <a:ext cx="1068778" cy="7463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4821382" y="5332021"/>
            <a:ext cx="570015" cy="11876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5828806" y="5318167"/>
            <a:ext cx="417615" cy="13854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019" y="884813"/>
            <a:ext cx="7980218" cy="552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401288" y="0"/>
            <a:ext cx="6980712" cy="762000"/>
          </a:xfrm>
        </p:spPr>
        <p:txBody>
          <a:bodyPr/>
          <a:lstStyle/>
          <a:p>
            <a:pPr algn="ctr"/>
            <a:r>
              <a:rPr lang="en-US" sz="2400" dirty="0" smtClean="0">
                <a:latin typeface="Calibri" pitchFamily="-109" charset="0"/>
              </a:rPr>
              <a:t>Sensitivity to the main parameters (for 4 TeV)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8146" y="106880"/>
            <a:ext cx="641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5248894" y="4809507"/>
            <a:ext cx="926275" cy="2375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180114" y="4381995"/>
            <a:ext cx="1034257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±4 </a:t>
            </a:r>
            <a:r>
              <a:rPr lang="en-US" sz="2400" dirty="0" err="1" smtClean="0">
                <a:solidFill>
                  <a:schemeClr val="bg1"/>
                </a:solidFill>
                <a:latin typeface="Symbol" pitchFamily="18" charset="2"/>
              </a:rPr>
              <a:t>mW</a:t>
            </a:r>
            <a:endParaRPr lang="en-US" sz="2400" dirty="0">
              <a:solidFill>
                <a:schemeClr val="bg1"/>
              </a:solidFill>
              <a:latin typeface="Symbol" pitchFamily="18" charset="2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330036" y="0"/>
            <a:ext cx="7051964" cy="762000"/>
          </a:xfrm>
        </p:spPr>
        <p:txBody>
          <a:bodyPr/>
          <a:lstStyle/>
          <a:p>
            <a:pPr algn="ctr"/>
            <a:r>
              <a:rPr lang="en-US" sz="3200" dirty="0" smtClean="0">
                <a:latin typeface="Calibri" pitchFamily="-109" charset="0"/>
              </a:rPr>
              <a:t>“Magnet-Bus-Diode” test in SM18</a:t>
            </a:r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4695206" y="862940"/>
            <a:ext cx="3961905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u="sng" dirty="0">
                <a:latin typeface="Times New Roman" pitchFamily="18" charset="0"/>
                <a:cs typeface="Times New Roman" pitchFamily="18" charset="0"/>
              </a:rPr>
              <a:t>Purpose: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To measure under realistic conditions the thermal propagation from magnet coil and diode towards the joint.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Dedicated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temperature probes and voltage taps will be mounted to measure the thermo-electric behavior of the system.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Test will be done on magnet 3128 (type B).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Tests consist of quenching (by heater firing) at various current levels (5-12 kA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), resulting in a current bypass through the diode.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At the same moment of the heater firing, the current will be ramped down with a few different time constants (50-100 s).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Test foreseen for April 2011.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People involved:</a:t>
            </a:r>
            <a:r>
              <a:rPr 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M. Bajko, N. Bourcey, </a:t>
            </a:r>
          </a:p>
          <a:p>
            <a:r>
              <a:rPr 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G. Dib, P. Fessia, </a:t>
            </a:r>
            <a:r>
              <a:rPr lang="en-US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L. Grand-Clement, H</a:t>
            </a:r>
            <a:r>
              <a:rPr 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Prin, </a:t>
            </a:r>
            <a:r>
              <a:rPr lang="en-US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Th. Renaglia, A</a:t>
            </a:r>
            <a:r>
              <a:rPr lang="en-US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Verweij, G. Willering, ……</a:t>
            </a: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013" y="804992"/>
            <a:ext cx="4519363" cy="5775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48146" y="106880"/>
            <a:ext cx="641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8146" y="10688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J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615044" y="-35625"/>
            <a:ext cx="676695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-109" charset="0"/>
                <a:ea typeface="ＭＳ Ｐゴシック" pitchFamily="-109" charset="-128"/>
                <a:cs typeface="+mj-cs"/>
              </a:rPr>
              <a:t>Burn-out current </a:t>
            </a:r>
            <a:r>
              <a:rPr kumimoji="0" lang="en-GB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-109" charset="0"/>
                <a:ea typeface="ＭＳ Ｐゴシック" pitchFamily="-109" charset="-128"/>
                <a:cs typeface="+mj-cs"/>
              </a:rPr>
              <a:t>vs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-109" charset="0"/>
                <a:ea typeface="ＭＳ Ｐゴシック" pitchFamily="-109" charset="-128"/>
                <a:cs typeface="+mj-cs"/>
              </a:rPr>
              <a:t> </a:t>
            </a:r>
            <a:r>
              <a:rPr kumimoji="0" lang="en-GB" sz="28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-109" charset="0"/>
                <a:ea typeface="ＭＳ Ｐゴシック" pitchFamily="-109" charset="-128"/>
                <a:cs typeface="+mj-cs"/>
              </a:rPr>
              <a:t>R</a:t>
            </a:r>
            <a:r>
              <a:rPr kumimoji="0" lang="en-GB" sz="28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-109" charset="0"/>
                <a:ea typeface="ＭＳ Ｐゴシック" pitchFamily="-109" charset="-128"/>
                <a:cs typeface="+mj-cs"/>
              </a:rPr>
              <a:t>addit</a:t>
            </a:r>
            <a:endParaRPr kumimoji="0" lang="en-GB" sz="2800" b="0" i="0" u="none" strike="noStrike" kern="0" cap="none" spc="0" normalizeH="0" baseline="-25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-109" charset="0"/>
              <a:ea typeface="ＭＳ Ｐゴシック" pitchFamily="-109" charset="-128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642" y="926274"/>
            <a:ext cx="7530021" cy="544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212001" y="4607632"/>
            <a:ext cx="1247457" cy="369332"/>
          </a:xfrm>
          <a:prstGeom prst="rect">
            <a:avLst/>
          </a:prstGeom>
          <a:solidFill>
            <a:srgbClr val="3366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</a:t>
            </a:r>
            <a:r>
              <a:rPr lang="en-US" baseline="-25000" dirty="0" smtClean="0">
                <a:solidFill>
                  <a:schemeClr val="bg1"/>
                </a:solidFill>
              </a:rPr>
              <a:t>G</a:t>
            </a:r>
            <a:r>
              <a:rPr lang="en-US" dirty="0" smtClean="0">
                <a:solidFill>
                  <a:schemeClr val="bg1"/>
                </a:solidFill>
              </a:rPr>
              <a:t>=0.12%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73772" y="4617529"/>
            <a:ext cx="83869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0.05%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76703" y="4627424"/>
            <a:ext cx="96693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0.012%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20198" y="4601694"/>
            <a:ext cx="966931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0.003%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>
            <a:stCxn id="6" idx="2"/>
          </p:cNvCxnSpPr>
          <p:nvPr/>
        </p:nvCxnSpPr>
        <p:spPr bwMode="auto">
          <a:xfrm rot="16200000" flipH="1">
            <a:off x="3955081" y="4857613"/>
            <a:ext cx="414440" cy="6531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9" idx="2"/>
          </p:cNvCxnSpPr>
          <p:nvPr/>
        </p:nvCxnSpPr>
        <p:spPr bwMode="auto">
          <a:xfrm rot="5400000">
            <a:off x="7210178" y="4862292"/>
            <a:ext cx="384752" cy="6022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8" idx="2"/>
          </p:cNvCxnSpPr>
          <p:nvPr/>
        </p:nvCxnSpPr>
        <p:spPr bwMode="auto">
          <a:xfrm rot="5400000">
            <a:off x="6150029" y="5081266"/>
            <a:ext cx="394650" cy="22563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7" idx="2"/>
          </p:cNvCxnSpPr>
          <p:nvPr/>
        </p:nvCxnSpPr>
        <p:spPr bwMode="auto">
          <a:xfrm rot="5400000">
            <a:off x="5148426" y="5122955"/>
            <a:ext cx="380786" cy="1085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755074" y="0"/>
            <a:ext cx="5626925" cy="762000"/>
          </a:xfrm>
        </p:spPr>
        <p:txBody>
          <a:bodyPr/>
          <a:lstStyle/>
          <a:p>
            <a:pPr algn="ctr"/>
            <a:r>
              <a:rPr lang="en-GB" sz="2800" dirty="0" smtClean="0">
                <a:latin typeface="Calibri" pitchFamily="-109" charset="0"/>
              </a:rPr>
              <a:t>Probability for burn-out: Sum-up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98764" y="1100136"/>
          <a:ext cx="8122722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556"/>
                <a:gridCol w="807618"/>
                <a:gridCol w="1211283"/>
                <a:gridCol w="1603169"/>
                <a:gridCol w="1414018"/>
                <a:gridCol w="1186678"/>
                <a:gridCol w="914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pitchFamily="18" charset="2"/>
                        </a:rPr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Symbol" pitchFamily="18" charset="2"/>
                        </a:rPr>
                        <a:t>I</a:t>
                      </a:r>
                      <a:r>
                        <a:rPr lang="en-US" baseline="30000" dirty="0" smtClean="0">
                          <a:latin typeface="Symbol" pitchFamily="18" charset="2"/>
                        </a:rPr>
                        <a:t>2</a:t>
                      </a:r>
                      <a:r>
                        <a:rPr lang="en-US" dirty="0" smtClean="0">
                          <a:latin typeface="Symbol" pitchFamily="18" charset="2"/>
                        </a:rPr>
                        <a:t>*t</a:t>
                      </a:r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[10</a:t>
                      </a:r>
                      <a:r>
                        <a:rPr lang="en-US" baseline="30000" dirty="0" smtClean="0">
                          <a:latin typeface="+mj-lt"/>
                        </a:rPr>
                        <a:t>6</a:t>
                      </a:r>
                      <a:r>
                        <a:rPr lang="en-US" dirty="0" smtClean="0">
                          <a:latin typeface="+mj-lt"/>
                        </a:rPr>
                        <a:t>As]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r>
                        <a:rPr lang="en-US" baseline="-25000" dirty="0" smtClean="0"/>
                        <a:t>G</a:t>
                      </a:r>
                      <a:r>
                        <a:rPr lang="en-US" dirty="0" smtClean="0"/>
                        <a:t>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r>
                        <a:rPr lang="en-US" baseline="-25000" dirty="0" smtClean="0"/>
                        <a:t>B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r>
                        <a:rPr lang="en-US" baseline="-25000" dirty="0" smtClean="0"/>
                        <a:t>G</a:t>
                      </a:r>
                      <a:r>
                        <a:rPr lang="en-US" dirty="0" smtClean="0"/>
                        <a:t>+P</a:t>
                      </a:r>
                      <a:r>
                        <a:rPr lang="en-US" baseline="-25000" dirty="0" smtClean="0"/>
                        <a:t>B</a:t>
                      </a:r>
                      <a:r>
                        <a:rPr lang="en-US" baseline="0" dirty="0" smtClean="0"/>
                        <a:t> 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r>
                        <a:rPr lang="en-US" baseline="-25000" dirty="0" smtClean="0"/>
                        <a:t>J</a:t>
                      </a:r>
                      <a:r>
                        <a:rPr lang="en-US" dirty="0" smtClean="0"/>
                        <a:t>  **</a:t>
                      </a:r>
                      <a:endParaRPr lang="en-US" baseline="-25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 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x 0.0002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x 0.001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 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x 0.01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 TeV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 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x 0.03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67005" y="3277604"/>
            <a:ext cx="4215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    P</a:t>
            </a:r>
            <a:r>
              <a:rPr lang="en-US" sz="1600" baseline="-25000" dirty="0" smtClean="0"/>
              <a:t>G</a:t>
            </a:r>
            <a:r>
              <a:rPr lang="en-US" sz="1600" dirty="0" smtClean="0"/>
              <a:t> and P</a:t>
            </a:r>
            <a:r>
              <a:rPr lang="en-US" sz="1600" baseline="-25000" dirty="0" smtClean="0"/>
              <a:t>B</a:t>
            </a:r>
            <a:r>
              <a:rPr lang="en-US" sz="1600" dirty="0" smtClean="0"/>
              <a:t> given in % per MB quench.</a:t>
            </a:r>
          </a:p>
          <a:p>
            <a:r>
              <a:rPr lang="en-US" sz="1600" dirty="0" smtClean="0"/>
              <a:t>**   P</a:t>
            </a:r>
            <a:r>
              <a:rPr lang="en-US" sz="1600" baseline="-25000" dirty="0" smtClean="0"/>
              <a:t>J</a:t>
            </a:r>
            <a:r>
              <a:rPr lang="en-US" sz="1600" dirty="0" smtClean="0"/>
              <a:t> given in % per prompt joint quench.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0044" y="4215750"/>
            <a:ext cx="6144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err="1" smtClean="0">
                <a:solidFill>
                  <a:srgbClr val="FF0000"/>
                </a:solidFill>
              </a:rPr>
              <a:t>P</a:t>
            </a:r>
            <a:r>
              <a:rPr lang="en-US" sz="2400" b="1" baseline="-25000" dirty="0" err="1" smtClean="0">
                <a:solidFill>
                  <a:srgbClr val="FF0000"/>
                </a:solidFill>
              </a:rPr>
              <a:t>year</a:t>
            </a:r>
            <a:r>
              <a:rPr lang="en-US" sz="2400" b="1" dirty="0" smtClean="0">
                <a:solidFill>
                  <a:srgbClr val="FF0000"/>
                </a:solidFill>
              </a:rPr>
              <a:t> = N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M </a:t>
            </a:r>
            <a:r>
              <a:rPr lang="en-US" sz="2400" b="1" dirty="0" smtClean="0">
                <a:solidFill>
                  <a:srgbClr val="FF0000"/>
                </a:solidFill>
              </a:rPr>
              <a:t>* (P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G</a:t>
            </a:r>
            <a:r>
              <a:rPr lang="en-US" sz="2400" b="1" dirty="0" smtClean="0">
                <a:solidFill>
                  <a:srgbClr val="FF0000"/>
                </a:solidFill>
              </a:rPr>
              <a:t>+P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B</a:t>
            </a:r>
            <a:r>
              <a:rPr lang="en-US" sz="2400" b="1" dirty="0" smtClean="0">
                <a:solidFill>
                  <a:srgbClr val="FF0000"/>
                </a:solidFill>
              </a:rPr>
              <a:t>) + N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J </a:t>
            </a:r>
            <a:r>
              <a:rPr lang="en-US" sz="2400" b="1" dirty="0" smtClean="0">
                <a:solidFill>
                  <a:srgbClr val="FF0000"/>
                </a:solidFill>
              </a:rPr>
              <a:t>* P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J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sym typeface="Symbol"/>
              </a:rPr>
              <a:t></a:t>
            </a:r>
            <a:r>
              <a:rPr lang="en-US" sz="2400" b="1" dirty="0" smtClean="0">
                <a:solidFill>
                  <a:srgbClr val="FF0000"/>
                </a:solidFill>
              </a:rPr>
              <a:t> N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</a:rPr>
              <a:t>*(P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G</a:t>
            </a:r>
            <a:r>
              <a:rPr lang="en-US" sz="2400" b="1" dirty="0" smtClean="0">
                <a:solidFill>
                  <a:srgbClr val="FF0000"/>
                </a:solidFill>
              </a:rPr>
              <a:t>+P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B</a:t>
            </a:r>
            <a:r>
              <a:rPr lang="en-US" sz="2400" b="1" dirty="0" smtClean="0">
                <a:solidFill>
                  <a:srgbClr val="FF0000"/>
                </a:solidFill>
              </a:rPr>
              <a:t>)</a:t>
            </a:r>
            <a:endParaRPr lang="en-US" sz="2400" b="1" baseline="-25000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8146" y="106880"/>
            <a:ext cx="17668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G</a:t>
            </a:r>
            <a:r>
              <a:rPr lang="en-US" sz="3200" dirty="0" smtClean="0">
                <a:solidFill>
                  <a:srgbClr val="FFFF00"/>
                </a:solidFill>
              </a:rPr>
              <a:t>,P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r>
              <a:rPr lang="en-US" sz="3200" dirty="0" smtClean="0">
                <a:solidFill>
                  <a:srgbClr val="FFFF00"/>
                </a:solidFill>
              </a:rPr>
              <a:t>,P</a:t>
            </a:r>
            <a:r>
              <a:rPr lang="en-US" sz="3200" baseline="-25000" dirty="0" smtClean="0">
                <a:solidFill>
                  <a:srgbClr val="FFFF00"/>
                </a:solidFill>
              </a:rPr>
              <a:t>J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28859" y="4345732"/>
            <a:ext cx="1156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(N</a:t>
            </a:r>
            <a:r>
              <a:rPr lang="en-US" sz="1600" baseline="-25000" dirty="0" smtClean="0"/>
              <a:t>J</a:t>
            </a:r>
            <a:r>
              <a:rPr lang="en-US" sz="1600" dirty="0" smtClean="0"/>
              <a:t> &lt;&lt; N</a:t>
            </a:r>
            <a:r>
              <a:rPr lang="en-US" sz="1600" baseline="-25000" dirty="0" smtClean="0"/>
              <a:t>M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888677" y="5126192"/>
            <a:ext cx="23310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Number of prompt joint </a:t>
            </a:r>
          </a:p>
          <a:p>
            <a:r>
              <a:rPr lang="en-US" sz="1600" dirty="0" smtClean="0"/>
              <a:t>quenches per year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674777" y="5136088"/>
            <a:ext cx="18838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600" dirty="0" smtClean="0"/>
              <a:t>Number of dipole </a:t>
            </a:r>
          </a:p>
          <a:p>
            <a:pPr>
              <a:spcAft>
                <a:spcPts val="0"/>
              </a:spcAft>
            </a:pPr>
            <a:r>
              <a:rPr lang="en-US" sz="1600" dirty="0" smtClean="0"/>
              <a:t>quenches per year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4075" y="5183596"/>
            <a:ext cx="2008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Probability per year </a:t>
            </a:r>
          </a:p>
          <a:p>
            <a:r>
              <a:rPr lang="en-US" sz="1600" dirty="0" smtClean="0"/>
              <a:t>for joint burn out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 rot="5400000" flipH="1" flipV="1">
            <a:off x="1250363" y="4830784"/>
            <a:ext cx="433458" cy="24840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16200000" flipV="1">
            <a:off x="2755076" y="4761999"/>
            <a:ext cx="427511" cy="2850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10800000">
            <a:off x="4892634" y="4726374"/>
            <a:ext cx="463138" cy="3918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18" grpId="0"/>
      <p:bldP spid="19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2933205" y="-47500"/>
            <a:ext cx="4096988" cy="762000"/>
          </a:xfrm>
        </p:spPr>
        <p:txBody>
          <a:bodyPr/>
          <a:lstStyle/>
          <a:p>
            <a:pPr algn="ctr"/>
            <a:r>
              <a:rPr lang="en-GB" sz="4400" dirty="0" err="1" smtClean="0">
                <a:latin typeface="Calibri" pitchFamily="-109" charset="0"/>
              </a:rPr>
              <a:t>P</a:t>
            </a:r>
            <a:r>
              <a:rPr lang="en-GB" sz="4400" baseline="-25000" dirty="0" err="1" smtClean="0">
                <a:latin typeface="Calibri" pitchFamily="-109" charset="0"/>
              </a:rPr>
              <a:t>year</a:t>
            </a:r>
            <a:endParaRPr lang="en-GB" sz="4400" baseline="-25000" dirty="0" smtClean="0">
              <a:latin typeface="Calibri" pitchFamily="-109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143" y="1015299"/>
            <a:ext cx="7908966" cy="5337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 rot="16200000">
            <a:off x="3480031" y="1286048"/>
            <a:ext cx="1422184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 quench/week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1402816" y="1346391"/>
            <a:ext cx="1535048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1 quench/month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Explosion 1 41"/>
          <p:cNvSpPr/>
          <p:nvPr/>
        </p:nvSpPr>
        <p:spPr bwMode="auto">
          <a:xfrm>
            <a:off x="6412677" y="4987635"/>
            <a:ext cx="1852551" cy="1710047"/>
          </a:xfrm>
          <a:prstGeom prst="irregularSeal1">
            <a:avLst/>
          </a:prstGeom>
          <a:solidFill>
            <a:srgbClr val="FFC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Arc 156"/>
          <p:cNvSpPr/>
          <p:nvPr/>
        </p:nvSpPr>
        <p:spPr bwMode="auto">
          <a:xfrm>
            <a:off x="1294410" y="3443844"/>
            <a:ext cx="6020790" cy="3669475"/>
          </a:xfrm>
          <a:prstGeom prst="arc">
            <a:avLst>
              <a:gd name="adj1" fmla="val 11858081"/>
              <a:gd name="adj2" fmla="val 165893"/>
            </a:avLst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8" name="Arc 157"/>
          <p:cNvSpPr/>
          <p:nvPr/>
        </p:nvSpPr>
        <p:spPr bwMode="auto">
          <a:xfrm flipV="1">
            <a:off x="1163783" y="3420093"/>
            <a:ext cx="7277596" cy="2610593"/>
          </a:xfrm>
          <a:prstGeom prst="arc">
            <a:avLst>
              <a:gd name="adj1" fmla="val 10869552"/>
              <a:gd name="adj2" fmla="val 19750643"/>
            </a:avLst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0" name="Straight Arrow Connector 21"/>
          <p:cNvCxnSpPr>
            <a:cxnSpLocks noChangeShapeType="1"/>
            <a:stCxn id="145" idx="3"/>
            <a:endCxn id="4108" idx="0"/>
          </p:cNvCxnSpPr>
          <p:nvPr/>
        </p:nvCxnSpPr>
        <p:spPr bwMode="auto">
          <a:xfrm>
            <a:off x="6080168" y="4624663"/>
            <a:ext cx="1250222" cy="859464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82" name="Straight Arrow Connector 20"/>
          <p:cNvCxnSpPr>
            <a:cxnSpLocks noChangeShapeType="1"/>
            <a:stCxn id="84" idx="2"/>
            <a:endCxn id="4110" idx="0"/>
          </p:cNvCxnSpPr>
          <p:nvPr/>
        </p:nvCxnSpPr>
        <p:spPr bwMode="auto">
          <a:xfrm rot="5400000">
            <a:off x="61561" y="2863755"/>
            <a:ext cx="2166233" cy="40635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935678" y="0"/>
            <a:ext cx="6446322" cy="762000"/>
          </a:xfrm>
        </p:spPr>
        <p:txBody>
          <a:bodyPr/>
          <a:lstStyle/>
          <a:p>
            <a:pPr algn="ctr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Probability flow (for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&lt;9 kA)</a:t>
            </a:r>
          </a:p>
        </p:txBody>
      </p:sp>
      <p:sp>
        <p:nvSpPr>
          <p:cNvPr id="4105" name="TextBox 11"/>
          <p:cNvSpPr txBox="1">
            <a:spLocks noChangeArrowheads="1"/>
          </p:cNvSpPr>
          <p:nvPr/>
        </p:nvSpPr>
        <p:spPr bwMode="auto">
          <a:xfrm>
            <a:off x="7312919" y="3761215"/>
            <a:ext cx="1219200" cy="923330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Prompt quench </a:t>
            </a:r>
          </a:p>
          <a:p>
            <a:r>
              <a:rPr lang="en-US" dirty="0" smtClean="0"/>
              <a:t>of </a:t>
            </a:r>
            <a:r>
              <a:rPr lang="en-US" dirty="0"/>
              <a:t>a joint</a:t>
            </a:r>
          </a:p>
        </p:txBody>
      </p:sp>
      <p:sp>
        <p:nvSpPr>
          <p:cNvPr id="4106" name="TextBox 12"/>
          <p:cNvSpPr txBox="1">
            <a:spLocks noChangeArrowheads="1"/>
          </p:cNvSpPr>
          <p:nvPr/>
        </p:nvSpPr>
        <p:spPr bwMode="auto">
          <a:xfrm>
            <a:off x="3636562" y="1086213"/>
            <a:ext cx="1143000" cy="646112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Beam losses</a:t>
            </a:r>
          </a:p>
        </p:txBody>
      </p:sp>
      <p:sp>
        <p:nvSpPr>
          <p:cNvPr id="4107" name="TextBox 13"/>
          <p:cNvSpPr txBox="1">
            <a:spLocks noChangeArrowheads="1"/>
          </p:cNvSpPr>
          <p:nvPr/>
        </p:nvSpPr>
        <p:spPr bwMode="auto">
          <a:xfrm>
            <a:off x="6724150" y="1086213"/>
            <a:ext cx="1981200" cy="646112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Resistive losses in the splice</a:t>
            </a:r>
          </a:p>
        </p:txBody>
      </p:sp>
      <p:sp>
        <p:nvSpPr>
          <p:cNvPr id="4108" name="TextBox 14"/>
          <p:cNvSpPr txBox="1">
            <a:spLocks noChangeArrowheads="1"/>
          </p:cNvSpPr>
          <p:nvPr/>
        </p:nvSpPr>
        <p:spPr bwMode="auto">
          <a:xfrm>
            <a:off x="6692434" y="5484127"/>
            <a:ext cx="1275911" cy="6461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Burn-out </a:t>
            </a:r>
            <a:r>
              <a:rPr lang="en-US" dirty="0"/>
              <a:t>of the joint</a:t>
            </a:r>
          </a:p>
        </p:txBody>
      </p:sp>
      <p:sp>
        <p:nvSpPr>
          <p:cNvPr id="4109" name="TextBox 15"/>
          <p:cNvSpPr txBox="1">
            <a:spLocks noChangeArrowheads="1"/>
          </p:cNvSpPr>
          <p:nvPr/>
        </p:nvSpPr>
        <p:spPr bwMode="auto">
          <a:xfrm>
            <a:off x="5016081" y="1086213"/>
            <a:ext cx="1447800" cy="646112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Cable/bus movement</a:t>
            </a:r>
          </a:p>
        </p:txBody>
      </p:sp>
      <p:sp>
        <p:nvSpPr>
          <p:cNvPr id="4110" name="TextBox 16"/>
          <p:cNvSpPr txBox="1">
            <a:spLocks noChangeArrowheads="1"/>
          </p:cNvSpPr>
          <p:nvPr/>
        </p:nvSpPr>
        <p:spPr bwMode="auto">
          <a:xfrm>
            <a:off x="291699" y="4150047"/>
            <a:ext cx="1299605" cy="646112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Quench of a magnet</a:t>
            </a:r>
          </a:p>
        </p:txBody>
      </p:sp>
      <p:cxnSp>
        <p:nvCxnSpPr>
          <p:cNvPr id="4111" name="Straight Arrow Connector 17"/>
          <p:cNvCxnSpPr>
            <a:cxnSpLocks noChangeShapeType="1"/>
            <a:stCxn id="4106" idx="2"/>
            <a:endCxn id="4105" idx="0"/>
          </p:cNvCxnSpPr>
          <p:nvPr/>
        </p:nvCxnSpPr>
        <p:spPr bwMode="auto">
          <a:xfrm rot="16200000" flipH="1">
            <a:off x="5050845" y="889541"/>
            <a:ext cx="2028890" cy="371445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4112" name="Straight Arrow Connector 18"/>
          <p:cNvCxnSpPr>
            <a:cxnSpLocks noChangeShapeType="1"/>
            <a:stCxn id="4107" idx="2"/>
            <a:endCxn id="4105" idx="0"/>
          </p:cNvCxnSpPr>
          <p:nvPr/>
        </p:nvCxnSpPr>
        <p:spPr bwMode="auto">
          <a:xfrm rot="16200000" flipH="1">
            <a:off x="6804189" y="2642885"/>
            <a:ext cx="2028890" cy="207769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4113" name="Straight Arrow Connector 19"/>
          <p:cNvCxnSpPr>
            <a:cxnSpLocks noChangeShapeType="1"/>
            <a:stCxn id="4109" idx="2"/>
            <a:endCxn id="4105" idx="0"/>
          </p:cNvCxnSpPr>
          <p:nvPr/>
        </p:nvCxnSpPr>
        <p:spPr bwMode="auto">
          <a:xfrm rot="16200000" flipH="1">
            <a:off x="5816805" y="1655501"/>
            <a:ext cx="2028890" cy="218253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4114" name="Straight Arrow Connector 20"/>
          <p:cNvCxnSpPr>
            <a:cxnSpLocks noChangeShapeType="1"/>
            <a:stCxn id="4110" idx="3"/>
            <a:endCxn id="28" idx="1"/>
          </p:cNvCxnSpPr>
          <p:nvPr/>
        </p:nvCxnSpPr>
        <p:spPr bwMode="auto">
          <a:xfrm flipV="1">
            <a:off x="1591304" y="4056634"/>
            <a:ext cx="698419" cy="416469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4115" name="Straight Arrow Connector 21"/>
          <p:cNvCxnSpPr>
            <a:cxnSpLocks noChangeShapeType="1"/>
            <a:stCxn id="4105" idx="2"/>
            <a:endCxn id="4108" idx="0"/>
          </p:cNvCxnSpPr>
          <p:nvPr/>
        </p:nvCxnSpPr>
        <p:spPr bwMode="auto">
          <a:xfrm rot="5400000">
            <a:off x="7226664" y="4788272"/>
            <a:ext cx="799582" cy="592129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23" name="TextBox 22"/>
          <p:cNvSpPr txBox="1"/>
          <p:nvPr/>
        </p:nvSpPr>
        <p:spPr>
          <a:xfrm>
            <a:off x="4762006" y="2178743"/>
            <a:ext cx="729093" cy="400050"/>
          </a:xfrm>
          <a:prstGeom prst="rect">
            <a:avLst/>
          </a:prstGeom>
          <a:solidFill>
            <a:srgbClr val="3366FF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14401" y="2213133"/>
            <a:ext cx="645967" cy="40005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P&gt;0 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>
            <a:off x="2289723" y="3594969"/>
            <a:ext cx="1605386" cy="923330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Thermal prop. </a:t>
            </a:r>
          </a:p>
          <a:p>
            <a:r>
              <a:rPr lang="en-US" dirty="0" smtClean="0"/>
              <a:t>through the </a:t>
            </a:r>
          </a:p>
          <a:p>
            <a:r>
              <a:rPr lang="en-US" dirty="0" smtClean="0"/>
              <a:t>bus (1 joint)</a:t>
            </a:r>
            <a:endParaRPr lang="en-US" dirty="0"/>
          </a:p>
        </p:txBody>
      </p:sp>
      <p:sp>
        <p:nvSpPr>
          <p:cNvPr id="29" name="TextBox 12"/>
          <p:cNvSpPr txBox="1">
            <a:spLocks noChangeArrowheads="1"/>
          </p:cNvSpPr>
          <p:nvPr/>
        </p:nvSpPr>
        <p:spPr bwMode="auto">
          <a:xfrm>
            <a:off x="2280076" y="5349445"/>
            <a:ext cx="1674406" cy="923330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Thermal prop.</a:t>
            </a:r>
          </a:p>
          <a:p>
            <a:r>
              <a:rPr lang="en-US" dirty="0" smtClean="0"/>
              <a:t>through </a:t>
            </a:r>
            <a:r>
              <a:rPr lang="en-US" dirty="0" err="1" smtClean="0"/>
              <a:t>GHe</a:t>
            </a:r>
            <a:r>
              <a:rPr lang="en-US" dirty="0" smtClean="0"/>
              <a:t> </a:t>
            </a:r>
          </a:p>
          <a:p>
            <a:r>
              <a:rPr lang="en-US" dirty="0" smtClean="0"/>
              <a:t>(3 joints)</a:t>
            </a:r>
            <a:endParaRPr lang="en-US" dirty="0"/>
          </a:p>
        </p:txBody>
      </p:sp>
      <p:cxnSp>
        <p:nvCxnSpPr>
          <p:cNvPr id="31" name="Straight Arrow Connector 20"/>
          <p:cNvCxnSpPr>
            <a:cxnSpLocks noChangeShapeType="1"/>
            <a:stCxn id="4106" idx="2"/>
            <a:endCxn id="4110" idx="0"/>
          </p:cNvCxnSpPr>
          <p:nvPr/>
        </p:nvCxnSpPr>
        <p:spPr bwMode="auto">
          <a:xfrm rot="5400000">
            <a:off x="1365921" y="1307906"/>
            <a:ext cx="2417722" cy="326656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34" name="Straight Arrow Connector 20"/>
          <p:cNvCxnSpPr>
            <a:cxnSpLocks noChangeShapeType="1"/>
            <a:stCxn id="29" idx="3"/>
            <a:endCxn id="145" idx="1"/>
          </p:cNvCxnSpPr>
          <p:nvPr/>
        </p:nvCxnSpPr>
        <p:spPr bwMode="auto">
          <a:xfrm flipV="1">
            <a:off x="3954482" y="4624663"/>
            <a:ext cx="1017019" cy="118644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35" name="Straight Arrow Connector 20"/>
          <p:cNvCxnSpPr>
            <a:cxnSpLocks noChangeShapeType="1"/>
            <a:stCxn id="28" idx="3"/>
            <a:endCxn id="145" idx="1"/>
          </p:cNvCxnSpPr>
          <p:nvPr/>
        </p:nvCxnSpPr>
        <p:spPr bwMode="auto">
          <a:xfrm>
            <a:off x="3895109" y="4056634"/>
            <a:ext cx="1076392" cy="568029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84" name="TextBox 12"/>
          <p:cNvSpPr txBox="1">
            <a:spLocks noChangeArrowheads="1"/>
          </p:cNvSpPr>
          <p:nvPr/>
        </p:nvSpPr>
        <p:spPr bwMode="auto">
          <a:xfrm>
            <a:off x="641270" y="1060484"/>
            <a:ext cx="1413163" cy="923330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Spurious trips/heater firings, ….</a:t>
            </a:r>
            <a:endParaRPr lang="en-US" dirty="0"/>
          </a:p>
        </p:txBody>
      </p:sp>
      <p:sp>
        <p:nvSpPr>
          <p:cNvPr id="91" name="TextBox 12"/>
          <p:cNvSpPr txBox="1">
            <a:spLocks noChangeArrowheads="1"/>
          </p:cNvSpPr>
          <p:nvPr/>
        </p:nvSpPr>
        <p:spPr bwMode="auto">
          <a:xfrm>
            <a:off x="2289953" y="1082256"/>
            <a:ext cx="1094509" cy="369332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cxnSp>
        <p:nvCxnSpPr>
          <p:cNvPr id="93" name="Straight Arrow Connector 20"/>
          <p:cNvCxnSpPr>
            <a:cxnSpLocks noChangeShapeType="1"/>
            <a:stCxn id="91" idx="2"/>
            <a:endCxn id="4110" idx="0"/>
          </p:cNvCxnSpPr>
          <p:nvPr/>
        </p:nvCxnSpPr>
        <p:spPr bwMode="auto">
          <a:xfrm rot="5400000">
            <a:off x="540126" y="1852964"/>
            <a:ext cx="2698459" cy="1895706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cxnSp>
        <p:nvCxnSpPr>
          <p:cNvPr id="101" name="Straight Arrow Connector 20"/>
          <p:cNvCxnSpPr>
            <a:cxnSpLocks noChangeShapeType="1"/>
            <a:stCxn id="4110" idx="3"/>
            <a:endCxn id="29" idx="1"/>
          </p:cNvCxnSpPr>
          <p:nvPr/>
        </p:nvCxnSpPr>
        <p:spPr bwMode="auto">
          <a:xfrm>
            <a:off x="1591304" y="4473103"/>
            <a:ext cx="688772" cy="1338007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none" w="sm" len="sm"/>
            <a:tailEnd type="arrow" w="med" len="med"/>
          </a:ln>
        </p:spPr>
      </p:cxnSp>
      <p:sp>
        <p:nvSpPr>
          <p:cNvPr id="115" name="TextBox 114"/>
          <p:cNvSpPr txBox="1"/>
          <p:nvPr/>
        </p:nvSpPr>
        <p:spPr>
          <a:xfrm>
            <a:off x="3087585" y="2195321"/>
            <a:ext cx="675656" cy="40005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P&gt;0 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405746" y="3190866"/>
            <a:ext cx="748145" cy="40011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&gt;0 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528952" y="2175528"/>
            <a:ext cx="643988" cy="400110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P=0 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TextBox 11"/>
          <p:cNvSpPr txBox="1">
            <a:spLocks noChangeArrowheads="1"/>
          </p:cNvSpPr>
          <p:nvPr/>
        </p:nvSpPr>
        <p:spPr bwMode="auto">
          <a:xfrm>
            <a:off x="4971501" y="4162998"/>
            <a:ext cx="1108667" cy="923330"/>
          </a:xfrm>
          <a:prstGeom prst="rect">
            <a:avLst/>
          </a:prstGeom>
          <a:solidFill>
            <a:srgbClr val="C9E9E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Delayed quench </a:t>
            </a:r>
          </a:p>
          <a:p>
            <a:r>
              <a:rPr lang="en-US" dirty="0" smtClean="0"/>
              <a:t>of </a:t>
            </a:r>
            <a:r>
              <a:rPr lang="en-US" dirty="0"/>
              <a:t>a joint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4843154" y="5765832"/>
            <a:ext cx="773875" cy="40011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&gt;0 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Arc 158"/>
          <p:cNvSpPr/>
          <p:nvPr/>
        </p:nvSpPr>
        <p:spPr bwMode="auto">
          <a:xfrm>
            <a:off x="6792686" y="4096990"/>
            <a:ext cx="1969325" cy="1791194"/>
          </a:xfrm>
          <a:prstGeom prst="arc">
            <a:avLst>
              <a:gd name="adj1" fmla="val 19195461"/>
              <a:gd name="adj2" fmla="val 4670666"/>
            </a:avLst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8182100" y="4916749"/>
            <a:ext cx="701386" cy="40011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&gt;0 </a:t>
            </a: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48146" y="106880"/>
            <a:ext cx="17668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G</a:t>
            </a:r>
            <a:r>
              <a:rPr lang="en-US" sz="3200" dirty="0" smtClean="0">
                <a:solidFill>
                  <a:srgbClr val="FFFF00"/>
                </a:solidFill>
              </a:rPr>
              <a:t>,P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r>
              <a:rPr lang="en-US" sz="3200" dirty="0" smtClean="0">
                <a:solidFill>
                  <a:srgbClr val="FFFF00"/>
                </a:solidFill>
              </a:rPr>
              <a:t>,P</a:t>
            </a:r>
            <a:r>
              <a:rPr lang="en-US" sz="3200" baseline="-25000" dirty="0" smtClean="0">
                <a:solidFill>
                  <a:srgbClr val="FFFF00"/>
                </a:solidFill>
              </a:rPr>
              <a:t>J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90063" y="2164888"/>
            <a:ext cx="729093" cy="400050"/>
          </a:xfrm>
          <a:prstGeom prst="rect">
            <a:avLst/>
          </a:prstGeom>
          <a:solidFill>
            <a:srgbClr val="3366FF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31720" y="2198536"/>
            <a:ext cx="729093" cy="400050"/>
          </a:xfrm>
          <a:prstGeom prst="rect">
            <a:avLst/>
          </a:prstGeom>
          <a:solidFill>
            <a:srgbClr val="3366FF"/>
          </a:solidFill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 animBg="1"/>
      <p:bldP spid="158" grpId="0" animBg="1"/>
      <p:bldP spid="116" grpId="0" animBg="1"/>
      <p:bldP spid="153" grpId="0" animBg="1"/>
      <p:bldP spid="159" grpId="0" animBg="1"/>
      <p:bldP spid="1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dirty="0" smtClean="0">
                <a:latin typeface="Calibri" pitchFamily="-109" charset="0"/>
              </a:rPr>
              <a:t>Final remarks</a:t>
            </a:r>
          </a:p>
        </p:txBody>
      </p:sp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279069" y="848096"/>
            <a:ext cx="8425543" cy="54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probability figures hold under the assumptions that: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addit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measurements are representative for the entire machine,</a:t>
            </a:r>
          </a:p>
          <a:p>
            <a:pPr lvl="1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the joints did not deteriorate over the last 2 years. 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‘thermal amplifier test’ in all sectors could qualify the safe operating current in situ (see talk Mike K.) .</a:t>
            </a:r>
          </a:p>
          <a:p>
            <a:pPr>
              <a:spcBef>
                <a:spcPts val="18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Up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to now, only the RB circuit is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analysed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RQD/F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circuits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safer,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due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to the small decay time constant (9-15 s), the slightly smaller current, and the longer distances between joint/magnet/diode.</a:t>
            </a:r>
          </a:p>
          <a:p>
            <a:pPr>
              <a:spcBef>
                <a:spcPts val="18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Sensitivity studies and results of the 4 different geometries show that especially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GHe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propagation and the thermal propagation from the diode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&amp; half moons to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joint have a large impact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spcBef>
                <a:spcPts val="1800"/>
              </a:spcBef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scheduled “Dipole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– Bus – Diode” test in SM18 can improve our understanding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these thermal propagations. If slower than foreseen, then low-risk operation at 4.5 TeV could be envisaged.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43200" y="2671948"/>
            <a:ext cx="30941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Annex</a:t>
            </a:r>
            <a:endParaRPr lang="en-US" sz="80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443849" cy="762000"/>
          </a:xfrm>
        </p:spPr>
        <p:txBody>
          <a:bodyPr/>
          <a:lstStyle/>
          <a:p>
            <a:r>
              <a:rPr lang="en-GB" sz="2400" dirty="0" smtClean="0">
                <a:latin typeface="Calibri" pitchFamily="-109" charset="0"/>
              </a:rPr>
              <a:t>Probability for burn-out in case of a magnet quench</a:t>
            </a:r>
            <a:endParaRPr lang="en-GB" sz="2400" baseline="-25000" dirty="0" smtClean="0">
              <a:latin typeface="Calibri" pitchFamily="-10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8146" y="106880"/>
            <a:ext cx="671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G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918" y="866902"/>
            <a:ext cx="7650796" cy="562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1401288" y="0"/>
            <a:ext cx="699060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-109" charset="0"/>
                <a:ea typeface="ＭＳ Ｐゴシック" pitchFamily="-109" charset="-128"/>
                <a:cs typeface="+mj-cs"/>
              </a:rPr>
              <a:t>Probability for burn-out in case of a magnet quench</a:t>
            </a:r>
            <a:endParaRPr kumimoji="0" lang="en-GB" sz="2400" b="0" i="0" u="none" strike="noStrike" kern="0" cap="none" spc="0" normalizeH="0" baseline="-25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-109" charset="0"/>
              <a:ea typeface="ＭＳ Ｐゴシック" pitchFamily="-109" charset="-128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8146" y="106880"/>
            <a:ext cx="641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386" y="884182"/>
            <a:ext cx="8526483" cy="562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1294410" y="0"/>
            <a:ext cx="709748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-109" charset="0"/>
                <a:ea typeface="ＭＳ Ｐゴシック" pitchFamily="-109" charset="-128"/>
                <a:cs typeface="+mj-cs"/>
              </a:rPr>
              <a:t>Prob. for burn-out in case of a prompt joint quench</a:t>
            </a:r>
            <a:endParaRPr kumimoji="0" lang="en-GB" sz="2400" b="0" i="0" u="none" strike="noStrike" kern="0" cap="none" spc="0" normalizeH="0" baseline="-25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-109" charset="0"/>
              <a:ea typeface="ＭＳ Ｐゴシック" pitchFamily="-109" charset="-128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8146" y="106880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J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791" y="878774"/>
            <a:ext cx="7694123" cy="5567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“To burn or not to burn” depends on:</a:t>
            </a: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2631086" y="883722"/>
            <a:ext cx="578852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Current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Ampl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t)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Defect size (represented by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 baseline="-25000" dirty="0" err="1" smtClean="0">
                <a:latin typeface="Times New Roman" pitchFamily="18" charset="0"/>
                <a:cs typeface="Times New Roman" pitchFamily="18" charset="0"/>
              </a:rPr>
              <a:t>addit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RRR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bus, the diode lead, and the cable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Geometry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“Dipole-Bus-Diode”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Heating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up of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magnet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coil.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Heating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up of the diode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Heat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transfer to helium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(bus, diode lead, joint area)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GHe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propagation time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Resistance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of the ‘half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moons’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6648" y="4413662"/>
            <a:ext cx="838921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Conclusion: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worst case approach for all parameters would give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unrealistic result. 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Therefore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all parameters will be fixed to best known (default)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values (realistic, but somewhat conservative),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 the burn-out current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calculated as a function of the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(single sided) </a:t>
            </a:r>
            <a:r>
              <a:rPr lang="en-US" sz="2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defect </a:t>
            </a:r>
            <a:r>
              <a:rPr lang="en-US" sz="20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size </a:t>
            </a:r>
            <a:r>
              <a:rPr 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for energy levels of 3.5, 4, and 4.5 TeV.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8146" y="106880"/>
            <a:ext cx="17668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G</a:t>
            </a:r>
            <a:r>
              <a:rPr lang="en-US" sz="3200" dirty="0" smtClean="0">
                <a:solidFill>
                  <a:srgbClr val="FFFF00"/>
                </a:solidFill>
              </a:rPr>
              <a:t>,P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r>
              <a:rPr lang="en-US" sz="3200" dirty="0" smtClean="0">
                <a:solidFill>
                  <a:srgbClr val="FFFF00"/>
                </a:solidFill>
              </a:rPr>
              <a:t>,P</a:t>
            </a:r>
            <a:r>
              <a:rPr lang="en-US" sz="3200" baseline="-25000" dirty="0" smtClean="0">
                <a:solidFill>
                  <a:srgbClr val="FFFF00"/>
                </a:solidFill>
              </a:rPr>
              <a:t>J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576944" y="0"/>
            <a:ext cx="5805055" cy="762000"/>
          </a:xfrm>
        </p:spPr>
        <p:txBody>
          <a:bodyPr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Assumptions (default values)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98633" y="937512"/>
          <a:ext cx="8536606" cy="455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6981"/>
                <a:gridCol w="3345222"/>
                <a:gridCol w="1104403"/>
              </a:tblGrid>
              <a:tr h="370840">
                <a:tc>
                  <a:txBody>
                    <a:bodyPr/>
                    <a:lstStyle/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Default</a:t>
                      </a:r>
                      <a:r>
                        <a:rPr lang="en-US" sz="1400" baseline="0" dirty="0" smtClean="0">
                          <a:latin typeface="+mj-lt"/>
                        </a:rPr>
                        <a:t> values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Sens. study</a:t>
                      </a:r>
                    </a:p>
                    <a:p>
                      <a:r>
                        <a:rPr lang="en-US" sz="1400" dirty="0" smtClean="0">
                          <a:latin typeface="+mj-lt"/>
                        </a:rPr>
                        <a:t>for 4 TeV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31496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RRR of the bus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200 *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100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RRR of the cable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80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Decay time constant</a:t>
                      </a:r>
                    </a:p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50 s (3.5 and 4 TeV) </a:t>
                      </a:r>
                    </a:p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68 s (4 and 4.5 TeV)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Geometry Magnet-Diode-Joint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Type A-upper, Type A-lower, Type B-upper, Type B-lower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Heating up of the magnet coil </a:t>
                      </a:r>
                      <a:r>
                        <a:rPr lang="en-US" sz="1200" b="0" dirty="0" smtClean="0">
                          <a:latin typeface="+mj-lt"/>
                          <a:cs typeface="Times New Roman" pitchFamily="18" charset="0"/>
                        </a:rPr>
                        <a:t>(outer layer </a:t>
                      </a:r>
                      <a:r>
                        <a:rPr lang="en-US" sz="1200" b="0" dirty="0" err="1" smtClean="0">
                          <a:latin typeface="+mj-lt"/>
                          <a:cs typeface="Times New Roman" pitchFamily="18" charset="0"/>
                        </a:rPr>
                        <a:t>midplane</a:t>
                      </a:r>
                      <a:r>
                        <a:rPr lang="en-US" sz="1200" b="0" dirty="0" smtClean="0">
                          <a:latin typeface="+mj-lt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20, 22, 26 K (3.5, 4, 4.5 TeV)  **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44 K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Heating up of the diode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see later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>
                          <a:latin typeface="+mj-lt"/>
                        </a:rPr>
                        <a:t>2x smaller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Heat transfer between bus and </a:t>
                      </a:r>
                      <a:r>
                        <a:rPr lang="en-US" sz="1400" b="0" dirty="0" err="1" smtClean="0">
                          <a:latin typeface="+mj-lt"/>
                          <a:cs typeface="Times New Roman" pitchFamily="18" charset="0"/>
                        </a:rPr>
                        <a:t>LHe</a:t>
                      </a:r>
                      <a:endParaRPr lang="en-US" sz="1400" b="0" dirty="0" smtClean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Fit from FRESCA and SM18 tests  ***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Heat transfer between joint area and </a:t>
                      </a:r>
                      <a:r>
                        <a:rPr lang="en-US" sz="1400" b="0" dirty="0" err="1" smtClean="0">
                          <a:latin typeface="+mj-lt"/>
                          <a:cs typeface="Times New Roman" pitchFamily="18" charset="0"/>
                        </a:rPr>
                        <a:t>LHe</a:t>
                      </a:r>
                      <a:endParaRPr lang="en-US" sz="1400" b="0" dirty="0" smtClean="0">
                        <a:latin typeface="+mj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Almost adiabatic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Heat transfer between bus inside diode and </a:t>
                      </a:r>
                      <a:r>
                        <a:rPr lang="en-US" sz="1400" b="0" dirty="0" err="1" smtClean="0">
                          <a:latin typeface="+mj-lt"/>
                          <a:cs typeface="Times New Roman" pitchFamily="18" charset="0"/>
                        </a:rPr>
                        <a:t>LHe</a:t>
                      </a:r>
                      <a:endParaRPr lang="en-US" sz="1400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err="1" smtClean="0">
                          <a:latin typeface="+mj-lt"/>
                          <a:cs typeface="Times New Roman" pitchFamily="18" charset="0"/>
                        </a:rPr>
                        <a:t>Kapitza</a:t>
                      </a:r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 + film boiling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Adiabatic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b="0" dirty="0" err="1" smtClean="0">
                          <a:latin typeface="+mj-lt"/>
                          <a:cs typeface="Times New Roman" pitchFamily="18" charset="0"/>
                        </a:rPr>
                        <a:t>GHe</a:t>
                      </a:r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 propagation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20 s (see later)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j-lt"/>
                          <a:cs typeface="Times New Roman" pitchFamily="18" charset="0"/>
                        </a:rPr>
                        <a:t>‘Half moon’ resistance</a:t>
                      </a:r>
                      <a:endParaRPr lang="en-US" sz="1400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2.5 </a:t>
                      </a:r>
                      <a:r>
                        <a:rPr lang="en-US" sz="1400" dirty="0" err="1" smtClean="0">
                          <a:latin typeface="Symbol" pitchFamily="18" charset="2"/>
                        </a:rPr>
                        <a:t>mW</a:t>
                      </a:r>
                      <a:r>
                        <a:rPr lang="en-US" sz="1400" dirty="0" smtClean="0">
                          <a:latin typeface="Symbol" pitchFamily="18" charset="2"/>
                        </a:rPr>
                        <a:t> 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(see later)</a:t>
                      </a:r>
                      <a:endParaRPr lang="en-US" sz="14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0.5 &amp; 5 </a:t>
                      </a:r>
                      <a:r>
                        <a:rPr lang="en-US" sz="1400" dirty="0" err="1" smtClean="0">
                          <a:latin typeface="Symbol" pitchFamily="18" charset="2"/>
                        </a:rPr>
                        <a:t>mW</a:t>
                      </a:r>
                      <a:r>
                        <a:rPr lang="en-US" sz="1400" baseline="0" dirty="0" smtClean="0">
                          <a:latin typeface="+mj-lt"/>
                        </a:rPr>
                        <a:t> 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96199" y="867952"/>
            <a:ext cx="1257795" cy="5334000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9279" name="TextBox 5"/>
          <p:cNvSpPr txBox="1">
            <a:spLocks noChangeArrowheads="1"/>
          </p:cNvSpPr>
          <p:nvPr/>
        </p:nvSpPr>
        <p:spPr bwMode="auto">
          <a:xfrm>
            <a:off x="1055688" y="5714362"/>
            <a:ext cx="59660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* </a:t>
            </a:r>
            <a:r>
              <a:rPr lang="en-US" sz="1200" dirty="0" smtClean="0"/>
              <a:t>    Recent </a:t>
            </a:r>
            <a:r>
              <a:rPr lang="en-US" sz="1200" dirty="0"/>
              <a:t>analysis by M. Koratzinos</a:t>
            </a:r>
          </a:p>
          <a:p>
            <a:r>
              <a:rPr lang="en-US" sz="1200" dirty="0"/>
              <a:t>** </a:t>
            </a:r>
            <a:r>
              <a:rPr lang="en-US" sz="1200" dirty="0" smtClean="0"/>
              <a:t>   Papers </a:t>
            </a:r>
            <a:r>
              <a:rPr lang="en-US" sz="1200" dirty="0"/>
              <a:t>by </a:t>
            </a:r>
            <a:r>
              <a:rPr lang="en-US" sz="1200" dirty="0" err="1"/>
              <a:t>Maroussov</a:t>
            </a:r>
            <a:r>
              <a:rPr lang="en-US" sz="1200" dirty="0"/>
              <a:t>, Sanfilippo, Siemko  and Roxie calculation by B. </a:t>
            </a:r>
            <a:r>
              <a:rPr lang="en-US" sz="1200" dirty="0" smtClean="0"/>
              <a:t>Auchmann</a:t>
            </a:r>
          </a:p>
          <a:p>
            <a:r>
              <a:rPr lang="en-US" sz="1200" dirty="0" smtClean="0"/>
              <a:t>***   Including also the analysis by P.P. Granieri on heat transfer from a bus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48146" y="106880"/>
            <a:ext cx="17668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G</a:t>
            </a:r>
            <a:r>
              <a:rPr lang="en-US" sz="3200" dirty="0" smtClean="0">
                <a:solidFill>
                  <a:srgbClr val="FFFF00"/>
                </a:solidFill>
              </a:rPr>
              <a:t>,P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r>
              <a:rPr lang="en-US" sz="3200" dirty="0" smtClean="0">
                <a:solidFill>
                  <a:srgbClr val="FFFF00"/>
                </a:solidFill>
              </a:rPr>
              <a:t>,P</a:t>
            </a:r>
            <a:r>
              <a:rPr lang="en-US" sz="3200" baseline="-25000" dirty="0" smtClean="0">
                <a:solidFill>
                  <a:srgbClr val="FFFF00"/>
                </a:solidFill>
              </a:rPr>
              <a:t>J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505693" y="0"/>
            <a:ext cx="5735781" cy="762000"/>
          </a:xfrm>
        </p:spPr>
        <p:txBody>
          <a:bodyPr/>
          <a:lstStyle/>
          <a:p>
            <a:r>
              <a:rPr lang="en-US" sz="2400" dirty="0" err="1" smtClean="0">
                <a:latin typeface="Calibri" pitchFamily="-109" charset="0"/>
              </a:rPr>
              <a:t>Estim</a:t>
            </a:r>
            <a:r>
              <a:rPr lang="en-US" sz="2400" dirty="0" smtClean="0">
                <a:latin typeface="Calibri" pitchFamily="-109" charset="0"/>
              </a:rPr>
              <a:t>. nr. of joints in the LHC with </a:t>
            </a:r>
            <a:r>
              <a:rPr lang="en-US" sz="2400" i="1" dirty="0" err="1" smtClean="0">
                <a:latin typeface="Calibri" pitchFamily="-109" charset="0"/>
              </a:rPr>
              <a:t>R</a:t>
            </a:r>
            <a:r>
              <a:rPr lang="en-US" sz="2400" baseline="-25000" dirty="0" err="1" smtClean="0">
                <a:latin typeface="Calibri" pitchFamily="-109" charset="0"/>
              </a:rPr>
              <a:t>addit</a:t>
            </a:r>
            <a:r>
              <a:rPr lang="en-US" sz="2400" dirty="0" smtClean="0">
                <a:latin typeface="Calibri" pitchFamily="-109" charset="0"/>
              </a:rPr>
              <a:t>&gt;</a:t>
            </a:r>
            <a:r>
              <a:rPr lang="en-US" sz="2400" i="1" dirty="0" err="1" smtClean="0">
                <a:latin typeface="Calibri" pitchFamily="-109" charset="0"/>
              </a:rPr>
              <a:t>R</a:t>
            </a:r>
            <a:r>
              <a:rPr lang="en-US" sz="2400" baseline="-25000" dirty="0" err="1" smtClean="0">
                <a:latin typeface="Calibri" pitchFamily="-109" charset="0"/>
              </a:rPr>
              <a:t>lim</a:t>
            </a:r>
            <a:r>
              <a:rPr lang="en-US" sz="2400" baseline="-25000" dirty="0" smtClean="0">
                <a:latin typeface="Calibri" pitchFamily="-109" charset="0"/>
              </a:rPr>
              <a:t>    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4953000" y="6019800"/>
            <a:ext cx="3886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Results of the analysis by J. Strait &amp; M. Koratzinos based on the R16 measurements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8146" y="106880"/>
            <a:ext cx="17668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G</a:t>
            </a:r>
            <a:r>
              <a:rPr lang="en-US" sz="3200" dirty="0" smtClean="0">
                <a:solidFill>
                  <a:srgbClr val="FFFF00"/>
                </a:solidFill>
              </a:rPr>
              <a:t>,P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r>
              <a:rPr lang="en-US" sz="3200" dirty="0" smtClean="0">
                <a:solidFill>
                  <a:srgbClr val="FFFF00"/>
                </a:solidFill>
              </a:rPr>
              <a:t>,P</a:t>
            </a:r>
            <a:r>
              <a:rPr lang="en-US" sz="3200" baseline="-25000" dirty="0" smtClean="0">
                <a:solidFill>
                  <a:srgbClr val="FFFF00"/>
                </a:solidFill>
              </a:rPr>
              <a:t>J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1901" y="943812"/>
            <a:ext cx="6560313" cy="499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897579" y="0"/>
            <a:ext cx="5484420" cy="762000"/>
          </a:xfrm>
        </p:spPr>
        <p:txBody>
          <a:bodyPr/>
          <a:lstStyle/>
          <a:p>
            <a:pPr algn="ctr"/>
            <a:r>
              <a:rPr lang="en-US" sz="3200" dirty="0" smtClean="0">
                <a:latin typeface="Calibri" pitchFamily="-109" charset="0"/>
              </a:rPr>
              <a:t>Propagation time for </a:t>
            </a:r>
            <a:r>
              <a:rPr lang="en-US" sz="3200" dirty="0" err="1" smtClean="0">
                <a:latin typeface="Calibri" pitchFamily="-109" charset="0"/>
              </a:rPr>
              <a:t>GHe</a:t>
            </a:r>
            <a:endParaRPr lang="en-US" sz="3200" dirty="0" smtClean="0">
              <a:latin typeface="Calibri" pitchFamily="-109" charset="0"/>
            </a:endParaRP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24" y="783771"/>
            <a:ext cx="6397708" cy="435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0451" y="5118987"/>
            <a:ext cx="8153400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Results are not (yet) fully conclusive!!</a:t>
            </a:r>
          </a:p>
          <a:p>
            <a:pPr>
              <a:buFont typeface="Wingdings" pitchFamily="2" charset="2"/>
              <a:buChar char="Ø"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I will assume that the joint is in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LHe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&lt;20 s and in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GHe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&gt;20 s (same as in Chamonix 2010). </a:t>
            </a:r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6270295" y="1359457"/>
            <a:ext cx="23622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Analysis by K.C. Wu &amp; R. van Weelderen (Nov 2009) on 16 quenches during HWC 2008.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8146" y="106880"/>
            <a:ext cx="2039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G</a:t>
            </a:r>
            <a:r>
              <a:rPr lang="en-US" sz="3200" dirty="0" smtClean="0">
                <a:solidFill>
                  <a:srgbClr val="FFFF00"/>
                </a:solidFill>
              </a:rPr>
              <a:t>,(P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r>
              <a:rPr lang="en-US" sz="3200" dirty="0" smtClean="0">
                <a:solidFill>
                  <a:srgbClr val="FFFF00"/>
                </a:solidFill>
              </a:rPr>
              <a:t>,P</a:t>
            </a:r>
            <a:r>
              <a:rPr lang="en-US" sz="3200" baseline="-25000" dirty="0" smtClean="0">
                <a:solidFill>
                  <a:srgbClr val="FFFF00"/>
                </a:solidFill>
              </a:rPr>
              <a:t>J</a:t>
            </a:r>
            <a:r>
              <a:rPr lang="en-US" sz="3200" dirty="0" smtClean="0">
                <a:solidFill>
                  <a:srgbClr val="FFFF00"/>
                </a:solidFill>
              </a:rPr>
              <a:t>)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265" y="845627"/>
            <a:ext cx="8063346" cy="562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615044" y="0"/>
            <a:ext cx="6766956" cy="762000"/>
          </a:xfrm>
        </p:spPr>
        <p:txBody>
          <a:bodyPr/>
          <a:lstStyle/>
          <a:p>
            <a:pPr algn="ctr"/>
            <a:r>
              <a:rPr lang="en-GB" sz="2800" dirty="0" smtClean="0">
                <a:latin typeface="Calibri" pitchFamily="-109" charset="0"/>
              </a:rPr>
              <a:t>Burn-out current </a:t>
            </a:r>
            <a:r>
              <a:rPr lang="en-GB" sz="2800" dirty="0" err="1" smtClean="0">
                <a:latin typeface="Calibri" pitchFamily="-109" charset="0"/>
              </a:rPr>
              <a:t>vs</a:t>
            </a:r>
            <a:r>
              <a:rPr lang="en-GB" sz="2800" dirty="0" smtClean="0">
                <a:latin typeface="Calibri" pitchFamily="-109" charset="0"/>
              </a:rPr>
              <a:t> </a:t>
            </a:r>
            <a:r>
              <a:rPr lang="en-GB" sz="2800" i="1" dirty="0" err="1" smtClean="0">
                <a:latin typeface="Calibri" pitchFamily="-109" charset="0"/>
              </a:rPr>
              <a:t>R</a:t>
            </a:r>
            <a:r>
              <a:rPr lang="en-GB" sz="2800" baseline="-25000" dirty="0" err="1" smtClean="0">
                <a:latin typeface="Calibri" pitchFamily="-109" charset="0"/>
              </a:rPr>
              <a:t>addit</a:t>
            </a:r>
            <a:endParaRPr lang="en-GB" sz="2800" baseline="-25000" dirty="0" smtClean="0">
              <a:latin typeface="Calibri" pitchFamily="-10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8146" y="106880"/>
            <a:ext cx="6719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G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2001" y="4916384"/>
            <a:ext cx="1247457" cy="369332"/>
          </a:xfrm>
          <a:prstGeom prst="rect">
            <a:avLst/>
          </a:prstGeom>
          <a:solidFill>
            <a:srgbClr val="3366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</a:t>
            </a:r>
            <a:r>
              <a:rPr lang="en-US" baseline="-25000" dirty="0" smtClean="0">
                <a:solidFill>
                  <a:schemeClr val="bg1"/>
                </a:solidFill>
              </a:rPr>
              <a:t>G</a:t>
            </a:r>
            <a:r>
              <a:rPr lang="en-US" dirty="0" smtClean="0">
                <a:solidFill>
                  <a:schemeClr val="bg1"/>
                </a:solidFill>
              </a:rPr>
              <a:t>=0.03%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33158" y="4926281"/>
            <a:ext cx="83869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0.01%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24212" y="4936176"/>
            <a:ext cx="96693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0.001%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69579" y="4946072"/>
            <a:ext cx="1095172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0.0002%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>
            <a:stCxn id="5" idx="2"/>
          </p:cNvCxnSpPr>
          <p:nvPr/>
        </p:nvCxnSpPr>
        <p:spPr bwMode="auto">
          <a:xfrm rot="16200000" flipH="1">
            <a:off x="3955081" y="5166364"/>
            <a:ext cx="414440" cy="65314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8" idx="2"/>
          </p:cNvCxnSpPr>
          <p:nvPr/>
        </p:nvCxnSpPr>
        <p:spPr bwMode="auto">
          <a:xfrm rot="5400000">
            <a:off x="7432244" y="5115237"/>
            <a:ext cx="384755" cy="7850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7" idx="2"/>
          </p:cNvCxnSpPr>
          <p:nvPr/>
        </p:nvCxnSpPr>
        <p:spPr bwMode="auto">
          <a:xfrm rot="5400000">
            <a:off x="6227227" y="5419707"/>
            <a:ext cx="394651" cy="16625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6" idx="2"/>
          </p:cNvCxnSpPr>
          <p:nvPr/>
        </p:nvCxnSpPr>
        <p:spPr bwMode="auto">
          <a:xfrm rot="5400000">
            <a:off x="5142488" y="5390143"/>
            <a:ext cx="404546" cy="21548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678140" y="4926282"/>
            <a:ext cx="710451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1.7</a:t>
            </a:r>
            <a:r>
              <a:rPr lang="en-US" dirty="0" smtClean="0">
                <a:solidFill>
                  <a:schemeClr val="bg1"/>
                </a:solidFill>
              </a:rPr>
              <a:t>%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rot="16200000" flipH="1">
            <a:off x="2025108" y="5278948"/>
            <a:ext cx="428294" cy="39037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436914" y="0"/>
            <a:ext cx="6945086" cy="762000"/>
          </a:xfrm>
        </p:spPr>
        <p:txBody>
          <a:bodyPr/>
          <a:lstStyle/>
          <a:p>
            <a:pPr algn="ctr"/>
            <a:r>
              <a:rPr lang="en-GB" sz="2800" dirty="0" smtClean="0">
                <a:latin typeface="Calibri" pitchFamily="-109" charset="0"/>
              </a:rPr>
              <a:t>Thermal propagation through the bus</a:t>
            </a:r>
          </a:p>
        </p:txBody>
      </p:sp>
      <p:pic>
        <p:nvPicPr>
          <p:cNvPr id="5124" name="Picture 3" descr="cryodipole.jpg"/>
          <p:cNvPicPr>
            <a:picLocks noChangeAspect="1"/>
          </p:cNvPicPr>
          <p:nvPr/>
        </p:nvPicPr>
        <p:blipFill>
          <a:blip r:embed="rId3" cstate="print"/>
          <a:srcRect l="23099" t="17349" r="25871" b="23132"/>
          <a:stretch>
            <a:fillRect/>
          </a:stretch>
        </p:blipFill>
        <p:spPr bwMode="auto">
          <a:xfrm>
            <a:off x="2928557" y="843337"/>
            <a:ext cx="5977131" cy="556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diode.jpg"/>
          <p:cNvPicPr>
            <a:picLocks noChangeAspect="1"/>
          </p:cNvPicPr>
          <p:nvPr/>
        </p:nvPicPr>
        <p:blipFill>
          <a:blip r:embed="rId4" cstate="print"/>
          <a:srcRect l="28029" t="925" r="18686" b="4620"/>
          <a:stretch>
            <a:fillRect/>
          </a:stretch>
        </p:blipFill>
        <p:spPr bwMode="auto">
          <a:xfrm>
            <a:off x="304800" y="830819"/>
            <a:ext cx="2427366" cy="5439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48146" y="106880"/>
            <a:ext cx="641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9403" y="4025735"/>
            <a:ext cx="1258678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Upper heat sink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874322" y="2254332"/>
            <a:ext cx="112883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Non-insulated</a:t>
            </a:r>
          </a:p>
          <a:p>
            <a:r>
              <a:rPr lang="en-US" sz="1200" dirty="0" smtClean="0"/>
              <a:t>diode bus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52302" y="910441"/>
            <a:ext cx="960519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Half moons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003465" y="5409210"/>
            <a:ext cx="1258678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Lower heat sink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121232" y="3429989"/>
            <a:ext cx="678391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M3 line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61808" y="4615542"/>
            <a:ext cx="873957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Diode box</a:t>
            </a:r>
            <a:endParaRPr lang="en-US" sz="12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436914" y="0"/>
            <a:ext cx="6945086" cy="762000"/>
          </a:xfrm>
        </p:spPr>
        <p:txBody>
          <a:bodyPr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Schematic view of “Dipole – Bus – Diode” model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6300788" y="1624013"/>
            <a:ext cx="2514600" cy="1600200"/>
          </a:xfrm>
          <a:prstGeom prst="rect">
            <a:avLst/>
          </a:prstGeom>
          <a:solidFill>
            <a:srgbClr val="00AE0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5" name="Rectangle 4"/>
          <p:cNvSpPr/>
          <p:nvPr/>
        </p:nvSpPr>
        <p:spPr bwMode="auto">
          <a:xfrm>
            <a:off x="5919788" y="1852613"/>
            <a:ext cx="381000" cy="1524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5843588" y="2233613"/>
            <a:ext cx="304800" cy="533400"/>
          </a:xfrm>
          <a:prstGeom prst="rect">
            <a:avLst/>
          </a:prstGeom>
          <a:solidFill>
            <a:srgbClr val="0070C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1881188" y="4900613"/>
            <a:ext cx="1447800" cy="762000"/>
          </a:xfrm>
          <a:prstGeom prst="rect">
            <a:avLst/>
          </a:prstGeom>
          <a:solidFill>
            <a:srgbClr val="FF000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6152" name="Rectangle 7"/>
          <p:cNvSpPr>
            <a:spLocks noChangeArrowheads="1"/>
          </p:cNvSpPr>
          <p:nvPr/>
        </p:nvSpPr>
        <p:spPr bwMode="auto">
          <a:xfrm>
            <a:off x="3328988" y="2462213"/>
            <a:ext cx="1447800" cy="304800"/>
          </a:xfrm>
          <a:prstGeom prst="rect">
            <a:avLst/>
          </a:prstGeom>
          <a:solidFill>
            <a:srgbClr val="0070C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6153" name="Rectangle 8"/>
          <p:cNvSpPr>
            <a:spLocks noChangeArrowheads="1"/>
          </p:cNvSpPr>
          <p:nvPr/>
        </p:nvSpPr>
        <p:spPr bwMode="auto">
          <a:xfrm>
            <a:off x="5310188" y="2462213"/>
            <a:ext cx="533400" cy="304800"/>
          </a:xfrm>
          <a:prstGeom prst="rect">
            <a:avLst/>
          </a:prstGeom>
          <a:solidFill>
            <a:srgbClr val="0070C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6154" name="Rectangle 9"/>
          <p:cNvSpPr>
            <a:spLocks noChangeArrowheads="1"/>
          </p:cNvSpPr>
          <p:nvPr/>
        </p:nvSpPr>
        <p:spPr bwMode="auto">
          <a:xfrm>
            <a:off x="4929188" y="2919413"/>
            <a:ext cx="228600" cy="1066800"/>
          </a:xfrm>
          <a:prstGeom prst="rect">
            <a:avLst/>
          </a:prstGeom>
          <a:solidFill>
            <a:srgbClr val="0070C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11" name="Rectangle 10"/>
          <p:cNvSpPr/>
          <p:nvPr/>
        </p:nvSpPr>
        <p:spPr bwMode="auto">
          <a:xfrm>
            <a:off x="5919788" y="1928813"/>
            <a:ext cx="152400" cy="3048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12" name="Rectangle 11"/>
          <p:cNvSpPr/>
          <p:nvPr/>
        </p:nvSpPr>
        <p:spPr bwMode="auto">
          <a:xfrm>
            <a:off x="4776788" y="2462213"/>
            <a:ext cx="533400" cy="3048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13" name="Rectangle 12"/>
          <p:cNvSpPr/>
          <p:nvPr/>
        </p:nvSpPr>
        <p:spPr bwMode="auto">
          <a:xfrm>
            <a:off x="4929188" y="2614613"/>
            <a:ext cx="228600" cy="3048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14" name="Rectangle 13"/>
          <p:cNvSpPr/>
          <p:nvPr/>
        </p:nvSpPr>
        <p:spPr bwMode="auto">
          <a:xfrm>
            <a:off x="4929188" y="3833813"/>
            <a:ext cx="228600" cy="3048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6159" name="Rectangle 14"/>
          <p:cNvSpPr>
            <a:spLocks noChangeArrowheads="1"/>
          </p:cNvSpPr>
          <p:nvPr/>
        </p:nvSpPr>
        <p:spPr bwMode="auto">
          <a:xfrm>
            <a:off x="4700588" y="4138613"/>
            <a:ext cx="457200" cy="228600"/>
          </a:xfrm>
          <a:prstGeom prst="rect">
            <a:avLst/>
          </a:prstGeom>
          <a:solidFill>
            <a:srgbClr val="DA6048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16" name="Rectangle 15"/>
          <p:cNvSpPr/>
          <p:nvPr/>
        </p:nvSpPr>
        <p:spPr bwMode="auto">
          <a:xfrm>
            <a:off x="2109788" y="2386013"/>
            <a:ext cx="1219200" cy="4572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6161" name="Rectangle 16"/>
          <p:cNvSpPr>
            <a:spLocks noChangeArrowheads="1"/>
          </p:cNvSpPr>
          <p:nvPr/>
        </p:nvSpPr>
        <p:spPr bwMode="auto">
          <a:xfrm>
            <a:off x="4929188" y="4291013"/>
            <a:ext cx="228600" cy="609600"/>
          </a:xfrm>
          <a:prstGeom prst="rect">
            <a:avLst/>
          </a:prstGeom>
          <a:solidFill>
            <a:srgbClr val="DA6048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6162" name="Rectangle 17"/>
          <p:cNvSpPr>
            <a:spLocks noChangeArrowheads="1"/>
          </p:cNvSpPr>
          <p:nvPr/>
        </p:nvSpPr>
        <p:spPr bwMode="auto">
          <a:xfrm>
            <a:off x="3024188" y="4672013"/>
            <a:ext cx="1905000" cy="228600"/>
          </a:xfrm>
          <a:prstGeom prst="rect">
            <a:avLst/>
          </a:prstGeom>
          <a:solidFill>
            <a:srgbClr val="DA6048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19" name="Rectangle 18"/>
          <p:cNvSpPr/>
          <p:nvPr/>
        </p:nvSpPr>
        <p:spPr bwMode="auto">
          <a:xfrm>
            <a:off x="661988" y="2462213"/>
            <a:ext cx="1447800" cy="304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6164" name="Rectangle 19"/>
          <p:cNvSpPr>
            <a:spLocks noChangeArrowheads="1"/>
          </p:cNvSpPr>
          <p:nvPr/>
        </p:nvSpPr>
        <p:spPr bwMode="auto">
          <a:xfrm>
            <a:off x="3100388" y="2538413"/>
            <a:ext cx="304800" cy="152400"/>
          </a:xfrm>
          <a:prstGeom prst="rect">
            <a:avLst/>
          </a:prstGeom>
          <a:solidFill>
            <a:srgbClr val="FF000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6165" name="TextBox 20"/>
          <p:cNvSpPr txBox="1">
            <a:spLocks noChangeArrowheads="1"/>
          </p:cNvSpPr>
          <p:nvPr/>
        </p:nvSpPr>
        <p:spPr bwMode="auto">
          <a:xfrm>
            <a:off x="3557588" y="5205413"/>
            <a:ext cx="17256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205 mm (upper heat sink)</a:t>
            </a:r>
          </a:p>
          <a:p>
            <a:r>
              <a:rPr lang="en-US" sz="1000"/>
              <a:t>395 mm (lower heat sink)</a:t>
            </a:r>
          </a:p>
        </p:txBody>
      </p:sp>
      <p:cxnSp>
        <p:nvCxnSpPr>
          <p:cNvPr id="6166" name="Straight Arrow Connector 21"/>
          <p:cNvCxnSpPr>
            <a:cxnSpLocks noChangeShapeType="1"/>
          </p:cNvCxnSpPr>
          <p:nvPr/>
        </p:nvCxnSpPr>
        <p:spPr bwMode="auto">
          <a:xfrm>
            <a:off x="3328988" y="5129213"/>
            <a:ext cx="1752600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6167" name="Straight Arrow Connector 22"/>
          <p:cNvCxnSpPr>
            <a:cxnSpLocks noChangeShapeType="1"/>
          </p:cNvCxnSpPr>
          <p:nvPr/>
        </p:nvCxnSpPr>
        <p:spPr bwMode="auto">
          <a:xfrm>
            <a:off x="5005388" y="1700213"/>
            <a:ext cx="1295400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6168" name="Straight Arrow Connector 23"/>
          <p:cNvCxnSpPr>
            <a:cxnSpLocks noChangeShapeType="1"/>
          </p:cNvCxnSpPr>
          <p:nvPr/>
        </p:nvCxnSpPr>
        <p:spPr bwMode="auto">
          <a:xfrm>
            <a:off x="3252788" y="2233613"/>
            <a:ext cx="1752600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6169" name="Straight Arrow Connector 24"/>
          <p:cNvCxnSpPr>
            <a:cxnSpLocks noChangeShapeType="1"/>
          </p:cNvCxnSpPr>
          <p:nvPr/>
        </p:nvCxnSpPr>
        <p:spPr bwMode="auto">
          <a:xfrm rot="5400000">
            <a:off x="4624388" y="3452813"/>
            <a:ext cx="1371600" cy="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6170" name="TextBox 25"/>
          <p:cNvSpPr txBox="1">
            <a:spLocks noChangeArrowheads="1"/>
          </p:cNvSpPr>
          <p:nvPr/>
        </p:nvSpPr>
        <p:spPr bwMode="auto">
          <a:xfrm>
            <a:off x="3481388" y="1776413"/>
            <a:ext cx="12080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335 mm (type A)</a:t>
            </a:r>
          </a:p>
          <a:p>
            <a:r>
              <a:rPr lang="en-US" sz="1000"/>
              <a:t>232 mm (type B)</a:t>
            </a:r>
          </a:p>
        </p:txBody>
      </p:sp>
      <p:sp>
        <p:nvSpPr>
          <p:cNvPr id="6171" name="TextBox 26"/>
          <p:cNvSpPr txBox="1">
            <a:spLocks noChangeArrowheads="1"/>
          </p:cNvSpPr>
          <p:nvPr/>
        </p:nvSpPr>
        <p:spPr bwMode="auto">
          <a:xfrm>
            <a:off x="5310188" y="3376613"/>
            <a:ext cx="1184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455 mm (type A)</a:t>
            </a:r>
          </a:p>
          <a:p>
            <a:r>
              <a:rPr lang="en-US" sz="1000"/>
              <a:t>150 mm (type B)</a:t>
            </a:r>
          </a:p>
        </p:txBody>
      </p:sp>
      <p:sp>
        <p:nvSpPr>
          <p:cNvPr id="6172" name="TextBox 27"/>
          <p:cNvSpPr txBox="1">
            <a:spLocks noChangeArrowheads="1"/>
          </p:cNvSpPr>
          <p:nvPr/>
        </p:nvSpPr>
        <p:spPr bwMode="auto">
          <a:xfrm>
            <a:off x="5310188" y="1471613"/>
            <a:ext cx="7905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ym typeface="Symbol" pitchFamily="18" charset="2"/>
              </a:rPr>
              <a:t></a:t>
            </a:r>
            <a:r>
              <a:rPr lang="en-US" sz="1000"/>
              <a:t>195 mm </a:t>
            </a:r>
          </a:p>
        </p:txBody>
      </p:sp>
      <p:sp>
        <p:nvSpPr>
          <p:cNvPr id="6173" name="TextBox 28"/>
          <p:cNvSpPr txBox="1">
            <a:spLocks noChangeArrowheads="1"/>
          </p:cNvSpPr>
          <p:nvPr/>
        </p:nvSpPr>
        <p:spPr bwMode="auto">
          <a:xfrm>
            <a:off x="7138988" y="2157413"/>
            <a:ext cx="14017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Dipole </a:t>
            </a:r>
          </a:p>
          <a:p>
            <a:r>
              <a:rPr lang="en-US" sz="1600">
                <a:solidFill>
                  <a:schemeClr val="bg1"/>
                </a:solidFill>
              </a:rPr>
              <a:t>(type A or B)</a:t>
            </a:r>
          </a:p>
        </p:txBody>
      </p:sp>
      <p:sp>
        <p:nvSpPr>
          <p:cNvPr id="6174" name="TextBox 29"/>
          <p:cNvSpPr txBox="1">
            <a:spLocks noChangeArrowheads="1"/>
          </p:cNvSpPr>
          <p:nvPr/>
        </p:nvSpPr>
        <p:spPr bwMode="auto">
          <a:xfrm>
            <a:off x="1881188" y="5053013"/>
            <a:ext cx="14255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Diode heat sink </a:t>
            </a:r>
          </a:p>
          <a:p>
            <a:r>
              <a:rPr lang="en-US" sz="1200"/>
              <a:t>(Upper or Lower)</a:t>
            </a:r>
          </a:p>
        </p:txBody>
      </p:sp>
      <p:sp>
        <p:nvSpPr>
          <p:cNvPr id="6175" name="TextBox 30"/>
          <p:cNvSpPr txBox="1">
            <a:spLocks noChangeArrowheads="1"/>
          </p:cNvSpPr>
          <p:nvPr/>
        </p:nvSpPr>
        <p:spPr bwMode="auto">
          <a:xfrm>
            <a:off x="3786188" y="4138613"/>
            <a:ext cx="1023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‘Half moon’</a:t>
            </a:r>
          </a:p>
        </p:txBody>
      </p:sp>
      <p:sp>
        <p:nvSpPr>
          <p:cNvPr id="6176" name="TextBox 31"/>
          <p:cNvSpPr txBox="1">
            <a:spLocks noChangeArrowheads="1"/>
          </p:cNvSpPr>
          <p:nvPr/>
        </p:nvSpPr>
        <p:spPr bwMode="auto">
          <a:xfrm>
            <a:off x="2109788" y="2794000"/>
            <a:ext cx="12506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/>
              <a:t>(Defective) </a:t>
            </a:r>
            <a:r>
              <a:rPr lang="en-US" sz="1200" dirty="0"/>
              <a:t>joint</a:t>
            </a:r>
          </a:p>
        </p:txBody>
      </p:sp>
      <p:cxnSp>
        <p:nvCxnSpPr>
          <p:cNvPr id="6177" name="Straight Connector 32"/>
          <p:cNvCxnSpPr>
            <a:cxnSpLocks noChangeShapeType="1"/>
          </p:cNvCxnSpPr>
          <p:nvPr/>
        </p:nvCxnSpPr>
        <p:spPr bwMode="auto">
          <a:xfrm>
            <a:off x="661988" y="2614613"/>
            <a:ext cx="5334000" cy="0"/>
          </a:xfrm>
          <a:prstGeom prst="line">
            <a:avLst/>
          </a:prstGeom>
          <a:noFill/>
          <a:ln w="50800" algn="ctr">
            <a:solidFill>
              <a:srgbClr val="FFC000"/>
            </a:solidFill>
            <a:round/>
            <a:headEnd type="none" w="sm" len="sm"/>
            <a:tailEnd type="none" w="sm" len="sm"/>
          </a:ln>
        </p:spPr>
      </p:cxnSp>
      <p:cxnSp>
        <p:nvCxnSpPr>
          <p:cNvPr id="6178" name="Straight Connector 33"/>
          <p:cNvCxnSpPr>
            <a:cxnSpLocks noChangeShapeType="1"/>
            <a:stCxn id="11" idx="0"/>
          </p:cNvCxnSpPr>
          <p:nvPr/>
        </p:nvCxnSpPr>
        <p:spPr bwMode="auto">
          <a:xfrm rot="16200000" flipH="1">
            <a:off x="5653088" y="2271713"/>
            <a:ext cx="685800" cy="0"/>
          </a:xfrm>
          <a:prstGeom prst="line">
            <a:avLst/>
          </a:prstGeom>
          <a:noFill/>
          <a:ln w="50800" algn="ctr">
            <a:solidFill>
              <a:srgbClr val="FFC000"/>
            </a:solidFill>
            <a:round/>
            <a:headEnd type="none" w="sm" len="sm"/>
            <a:tailEnd type="none" w="sm" len="sm"/>
          </a:ln>
        </p:spPr>
      </p:cxnSp>
      <p:cxnSp>
        <p:nvCxnSpPr>
          <p:cNvPr id="6179" name="Straight Arrow Connector 34"/>
          <p:cNvCxnSpPr>
            <a:cxnSpLocks noChangeShapeType="1"/>
          </p:cNvCxnSpPr>
          <p:nvPr/>
        </p:nvCxnSpPr>
        <p:spPr bwMode="auto">
          <a:xfrm rot="5400000">
            <a:off x="5082382" y="4595019"/>
            <a:ext cx="457200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6180" name="TextBox 35"/>
          <p:cNvSpPr txBox="1">
            <a:spLocks noChangeArrowheads="1"/>
          </p:cNvSpPr>
          <p:nvPr/>
        </p:nvSpPr>
        <p:spPr bwMode="auto">
          <a:xfrm>
            <a:off x="5310188" y="4443413"/>
            <a:ext cx="6238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62 mm </a:t>
            </a:r>
          </a:p>
        </p:txBody>
      </p:sp>
      <p:sp>
        <p:nvSpPr>
          <p:cNvPr id="6181" name="Rectangle 36"/>
          <p:cNvSpPr>
            <a:spLocks noChangeArrowheads="1"/>
          </p:cNvSpPr>
          <p:nvPr/>
        </p:nvSpPr>
        <p:spPr bwMode="auto">
          <a:xfrm>
            <a:off x="6681788" y="4291013"/>
            <a:ext cx="381000" cy="228600"/>
          </a:xfrm>
          <a:prstGeom prst="rect">
            <a:avLst/>
          </a:prstGeom>
          <a:solidFill>
            <a:srgbClr val="DA6048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6182" name="TextBox 37"/>
          <p:cNvSpPr txBox="1">
            <a:spLocks noChangeArrowheads="1"/>
          </p:cNvSpPr>
          <p:nvPr/>
        </p:nvSpPr>
        <p:spPr bwMode="auto">
          <a:xfrm>
            <a:off x="7138988" y="4291013"/>
            <a:ext cx="16414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Non insulated</a:t>
            </a:r>
          </a:p>
          <a:p>
            <a:pPr>
              <a:spcBef>
                <a:spcPts val="1200"/>
              </a:spcBef>
            </a:pPr>
            <a:r>
              <a:rPr lang="en-US" sz="1000"/>
              <a:t>Standard bus insulation</a:t>
            </a:r>
          </a:p>
          <a:p>
            <a:pPr>
              <a:spcBef>
                <a:spcPts val="1200"/>
              </a:spcBef>
            </a:pPr>
            <a:r>
              <a:rPr lang="en-US" sz="1000"/>
              <a:t>Double insulation</a:t>
            </a:r>
          </a:p>
          <a:p>
            <a:pPr>
              <a:spcBef>
                <a:spcPts val="1200"/>
              </a:spcBef>
            </a:pPr>
            <a:r>
              <a:rPr lang="en-US" sz="1000"/>
              <a:t>Heavy insulation</a:t>
            </a:r>
          </a:p>
          <a:p>
            <a:pPr>
              <a:spcBef>
                <a:spcPts val="1200"/>
              </a:spcBef>
            </a:pPr>
            <a:r>
              <a:rPr lang="en-US" sz="1000"/>
              <a:t>Adiabatic</a:t>
            </a:r>
          </a:p>
        </p:txBody>
      </p:sp>
      <p:sp>
        <p:nvSpPr>
          <p:cNvPr id="6183" name="Rectangle 38"/>
          <p:cNvSpPr>
            <a:spLocks noChangeArrowheads="1"/>
          </p:cNvSpPr>
          <p:nvPr/>
        </p:nvSpPr>
        <p:spPr bwMode="auto">
          <a:xfrm>
            <a:off x="6300788" y="1852613"/>
            <a:ext cx="1371600" cy="152400"/>
          </a:xfrm>
          <a:prstGeom prst="rect">
            <a:avLst/>
          </a:prstGeom>
          <a:solidFill>
            <a:schemeClr val="tx1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cxnSp>
        <p:nvCxnSpPr>
          <p:cNvPr id="6184" name="Straight Connector 39"/>
          <p:cNvCxnSpPr>
            <a:cxnSpLocks noChangeShapeType="1"/>
            <a:stCxn id="11" idx="0"/>
          </p:cNvCxnSpPr>
          <p:nvPr/>
        </p:nvCxnSpPr>
        <p:spPr bwMode="auto">
          <a:xfrm rot="5400000" flipH="1" flipV="1">
            <a:off x="7405688" y="519113"/>
            <a:ext cx="0" cy="2819400"/>
          </a:xfrm>
          <a:prstGeom prst="line">
            <a:avLst/>
          </a:prstGeom>
          <a:noFill/>
          <a:ln w="50800" algn="ctr">
            <a:solidFill>
              <a:srgbClr val="FFC000"/>
            </a:solidFill>
            <a:round/>
            <a:headEnd type="none" w="sm" len="sm"/>
            <a:tailEnd type="none" w="sm" len="sm"/>
          </a:ln>
        </p:spPr>
      </p:cxnSp>
      <p:sp>
        <p:nvSpPr>
          <p:cNvPr id="41" name="Rectangle 40"/>
          <p:cNvSpPr/>
          <p:nvPr/>
        </p:nvSpPr>
        <p:spPr bwMode="auto">
          <a:xfrm>
            <a:off x="6681788" y="4595813"/>
            <a:ext cx="381000" cy="228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6186" name="Rectangle 41"/>
          <p:cNvSpPr>
            <a:spLocks noChangeArrowheads="1"/>
          </p:cNvSpPr>
          <p:nvPr/>
        </p:nvSpPr>
        <p:spPr bwMode="auto">
          <a:xfrm>
            <a:off x="6681788" y="4900613"/>
            <a:ext cx="381000" cy="228600"/>
          </a:xfrm>
          <a:prstGeom prst="rect">
            <a:avLst/>
          </a:prstGeom>
          <a:solidFill>
            <a:srgbClr val="0070C0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43" name="Rectangle 42"/>
          <p:cNvSpPr/>
          <p:nvPr/>
        </p:nvSpPr>
        <p:spPr bwMode="auto">
          <a:xfrm>
            <a:off x="6681788" y="5205413"/>
            <a:ext cx="381000" cy="22860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b="1"/>
          </a:p>
        </p:txBody>
      </p:sp>
      <p:sp>
        <p:nvSpPr>
          <p:cNvPr id="6188" name="Rectangle 43"/>
          <p:cNvSpPr>
            <a:spLocks noChangeArrowheads="1"/>
          </p:cNvSpPr>
          <p:nvPr/>
        </p:nvSpPr>
        <p:spPr bwMode="auto">
          <a:xfrm>
            <a:off x="6681788" y="5510213"/>
            <a:ext cx="381000" cy="228600"/>
          </a:xfrm>
          <a:prstGeom prst="rect">
            <a:avLst/>
          </a:prstGeom>
          <a:solidFill>
            <a:schemeClr val="tx1"/>
          </a:solidFill>
          <a:ln w="12700" algn="ctr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pPr eaLnBrk="0" hangingPunct="0"/>
            <a:endParaRPr lang="en-US" b="1"/>
          </a:p>
        </p:txBody>
      </p:sp>
      <p:sp>
        <p:nvSpPr>
          <p:cNvPr id="6189" name="TextBox 44"/>
          <p:cNvSpPr txBox="1">
            <a:spLocks noChangeArrowheads="1"/>
          </p:cNvSpPr>
          <p:nvPr/>
        </p:nvSpPr>
        <p:spPr bwMode="auto">
          <a:xfrm>
            <a:off x="433388" y="5942013"/>
            <a:ext cx="3371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Dimensional data from P. Fessia and H. Prin</a:t>
            </a:r>
          </a:p>
        </p:txBody>
      </p:sp>
      <p:sp>
        <p:nvSpPr>
          <p:cNvPr id="46" name="Title 1"/>
          <p:cNvSpPr txBox="1">
            <a:spLocks/>
          </p:cNvSpPr>
          <p:nvPr/>
        </p:nvSpPr>
        <p:spPr bwMode="auto">
          <a:xfrm>
            <a:off x="569913" y="615950"/>
            <a:ext cx="82137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en-US" kern="0" dirty="0">
                <a:latin typeface="Times New Roman" pitchFamily="18" charset="0"/>
                <a:cs typeface="Times New Roman" pitchFamily="18" charset="0"/>
              </a:rPr>
              <a:t>4 configurations: </a:t>
            </a:r>
            <a:r>
              <a:rPr lang="en-US" kern="0" dirty="0" err="1">
                <a:latin typeface="Times New Roman" pitchFamily="18" charset="0"/>
                <a:cs typeface="Times New Roman" pitchFamily="18" charset="0"/>
              </a:rPr>
              <a:t>MBA+upper</a:t>
            </a:r>
            <a:r>
              <a:rPr lang="en-US" kern="0" dirty="0">
                <a:latin typeface="Times New Roman" pitchFamily="18" charset="0"/>
                <a:cs typeface="Times New Roman" pitchFamily="18" charset="0"/>
              </a:rPr>
              <a:t> HS, </a:t>
            </a:r>
            <a:r>
              <a:rPr lang="en-US" kern="0" dirty="0" err="1">
                <a:latin typeface="Times New Roman" pitchFamily="18" charset="0"/>
                <a:cs typeface="Times New Roman" pitchFamily="18" charset="0"/>
              </a:rPr>
              <a:t>MBA+lower</a:t>
            </a:r>
            <a:r>
              <a:rPr lang="en-US" kern="0" dirty="0">
                <a:latin typeface="Times New Roman" pitchFamily="18" charset="0"/>
                <a:cs typeface="Times New Roman" pitchFamily="18" charset="0"/>
              </a:rPr>
              <a:t> HS, </a:t>
            </a:r>
            <a:r>
              <a:rPr lang="en-US" kern="0" dirty="0" err="1">
                <a:latin typeface="Times New Roman" pitchFamily="18" charset="0"/>
                <a:cs typeface="Times New Roman" pitchFamily="18" charset="0"/>
              </a:rPr>
              <a:t>MBB+upper</a:t>
            </a:r>
            <a:r>
              <a:rPr lang="en-US" kern="0" dirty="0">
                <a:latin typeface="Times New Roman" pitchFamily="18" charset="0"/>
                <a:cs typeface="Times New Roman" pitchFamily="18" charset="0"/>
              </a:rPr>
              <a:t> HS, </a:t>
            </a:r>
            <a:r>
              <a:rPr lang="en-US" kern="0" dirty="0" err="1">
                <a:latin typeface="Times New Roman" pitchFamily="18" charset="0"/>
                <a:cs typeface="Times New Roman" pitchFamily="18" charset="0"/>
              </a:rPr>
              <a:t>MBB+lower</a:t>
            </a:r>
            <a:r>
              <a:rPr lang="en-US" kern="0" dirty="0">
                <a:latin typeface="Times New Roman" pitchFamily="18" charset="0"/>
                <a:cs typeface="Times New Roman" pitchFamily="18" charset="0"/>
              </a:rPr>
              <a:t> HS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48146" y="106880"/>
            <a:ext cx="641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P</a:t>
            </a:r>
            <a:r>
              <a:rPr lang="en-US" sz="3200" baseline="-25000" dirty="0" smtClean="0">
                <a:solidFill>
                  <a:srgbClr val="FFFF00"/>
                </a:solidFill>
              </a:rPr>
              <a:t>B</a:t>
            </a:r>
            <a:endParaRPr lang="en-US" sz="3200" baseline="-25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28291</TotalTime>
  <Words>1379</Words>
  <Application>Microsoft Office PowerPoint</Application>
  <PresentationFormat>On-screen Show (4:3)</PresentationFormat>
  <Paragraphs>294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Pixel</vt:lpstr>
      <vt:lpstr>Slide 1</vt:lpstr>
      <vt:lpstr>Probability flow (for I&lt;9 kA)</vt:lpstr>
      <vt:lpstr>“To burn or not to burn” depends on:</vt:lpstr>
      <vt:lpstr>Assumptions (default values)</vt:lpstr>
      <vt:lpstr>Estim. nr. of joints in the LHC with Raddit&gt;Rlim    </vt:lpstr>
      <vt:lpstr>Propagation time for GHe</vt:lpstr>
      <vt:lpstr>Burn-out current vs Raddit</vt:lpstr>
      <vt:lpstr>Thermal propagation through the bus</vt:lpstr>
      <vt:lpstr>Schematic view of “Dipole – Bus – Diode” model</vt:lpstr>
      <vt:lpstr>Typical powers (6 kA, 30 K, “40 mW defect”)</vt:lpstr>
      <vt:lpstr>Heating up of the diode heat sinks</vt:lpstr>
      <vt:lpstr>Half moon resistance</vt:lpstr>
      <vt:lpstr>Results for “MBB-upper HS” geometry</vt:lpstr>
      <vt:lpstr>Results for the 4 different  geometries</vt:lpstr>
      <vt:lpstr>Sensitivity to the main parameters (for 4 TeV)</vt:lpstr>
      <vt:lpstr>“Magnet-Bus-Diode” test in SM18</vt:lpstr>
      <vt:lpstr>Slide 17</vt:lpstr>
      <vt:lpstr>Probability for burn-out: Sum-up</vt:lpstr>
      <vt:lpstr>Pyear</vt:lpstr>
      <vt:lpstr>Final remarks</vt:lpstr>
      <vt:lpstr>Slide 21</vt:lpstr>
      <vt:lpstr>Probability for burn-out in case of a magnet quench</vt:lpstr>
      <vt:lpstr>Slide 23</vt:lpstr>
      <vt:lpstr>Slide 24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verweij</cp:lastModifiedBy>
  <cp:revision>647</cp:revision>
  <dcterms:created xsi:type="dcterms:W3CDTF">2004-05-13T09:14:00Z</dcterms:created>
  <dcterms:modified xsi:type="dcterms:W3CDTF">2011-01-24T12:54:23Z</dcterms:modified>
</cp:coreProperties>
</file>