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2" r:id="rId1"/>
    <p:sldMasterId id="2147483712" r:id="rId2"/>
    <p:sldMasterId id="2147483716" r:id="rId3"/>
    <p:sldMasterId id="2147483725" r:id="rId4"/>
  </p:sldMasterIdLst>
  <p:notesMasterIdLst>
    <p:notesMasterId r:id="rId72"/>
  </p:notesMasterIdLst>
  <p:handoutMasterIdLst>
    <p:handoutMasterId r:id="rId73"/>
  </p:handoutMasterIdLst>
  <p:sldIdLst>
    <p:sldId id="256" r:id="rId5"/>
    <p:sldId id="476" r:id="rId6"/>
    <p:sldId id="420" r:id="rId7"/>
    <p:sldId id="421" r:id="rId8"/>
    <p:sldId id="410" r:id="rId9"/>
    <p:sldId id="411" r:id="rId10"/>
    <p:sldId id="436" r:id="rId11"/>
    <p:sldId id="412" r:id="rId12"/>
    <p:sldId id="430" r:id="rId13"/>
    <p:sldId id="431" r:id="rId14"/>
    <p:sldId id="443" r:id="rId15"/>
    <p:sldId id="438" r:id="rId16"/>
    <p:sldId id="446" r:id="rId17"/>
    <p:sldId id="440" r:id="rId18"/>
    <p:sldId id="424" r:id="rId19"/>
    <p:sldId id="437" r:id="rId20"/>
    <p:sldId id="451" r:id="rId21"/>
    <p:sldId id="461" r:id="rId22"/>
    <p:sldId id="477" r:id="rId23"/>
    <p:sldId id="340" r:id="rId24"/>
    <p:sldId id="450" r:id="rId25"/>
    <p:sldId id="432" r:id="rId26"/>
    <p:sldId id="433" r:id="rId27"/>
    <p:sldId id="389" r:id="rId28"/>
    <p:sldId id="375" r:id="rId29"/>
    <p:sldId id="423" r:id="rId30"/>
    <p:sldId id="465" r:id="rId31"/>
    <p:sldId id="466" r:id="rId32"/>
    <p:sldId id="462" r:id="rId33"/>
    <p:sldId id="455" r:id="rId34"/>
    <p:sldId id="456" r:id="rId35"/>
    <p:sldId id="457" r:id="rId36"/>
    <p:sldId id="447" r:id="rId37"/>
    <p:sldId id="458" r:id="rId38"/>
    <p:sldId id="459" r:id="rId39"/>
    <p:sldId id="463" r:id="rId40"/>
    <p:sldId id="460" r:id="rId41"/>
    <p:sldId id="452" r:id="rId42"/>
    <p:sldId id="468" r:id="rId43"/>
    <p:sldId id="469" r:id="rId44"/>
    <p:sldId id="464" r:id="rId45"/>
    <p:sldId id="453" r:id="rId46"/>
    <p:sldId id="475" r:id="rId47"/>
    <p:sldId id="454" r:id="rId48"/>
    <p:sldId id="341" r:id="rId49"/>
    <p:sldId id="368" r:id="rId50"/>
    <p:sldId id="358" r:id="rId51"/>
    <p:sldId id="370" r:id="rId52"/>
    <p:sldId id="442" r:id="rId53"/>
    <p:sldId id="402" r:id="rId54"/>
    <p:sldId id="403" r:id="rId55"/>
    <p:sldId id="404" r:id="rId56"/>
    <p:sldId id="393" r:id="rId57"/>
    <p:sldId id="394" r:id="rId58"/>
    <p:sldId id="397" r:id="rId59"/>
    <p:sldId id="398" r:id="rId60"/>
    <p:sldId id="399" r:id="rId61"/>
    <p:sldId id="470" r:id="rId62"/>
    <p:sldId id="471" r:id="rId63"/>
    <p:sldId id="472" r:id="rId64"/>
    <p:sldId id="473" r:id="rId65"/>
    <p:sldId id="474" r:id="rId66"/>
    <p:sldId id="479" r:id="rId67"/>
    <p:sldId id="480" r:id="rId68"/>
    <p:sldId id="481" r:id="rId69"/>
    <p:sldId id="482" r:id="rId70"/>
    <p:sldId id="483" r:id="rId71"/>
  </p:sldIdLst>
  <p:sldSz cx="9144000" cy="6858000" type="screen4x3"/>
  <p:notesSz cx="10234613" cy="7099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BE6D02"/>
    <a:srgbClr val="EF8A03"/>
    <a:srgbClr val="873939"/>
    <a:srgbClr val="EA9B26"/>
    <a:srgbClr val="FF9900"/>
    <a:srgbClr val="0B731F"/>
    <a:srgbClr val="920000"/>
    <a:srgbClr val="800000"/>
    <a:srgbClr val="B54F4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83500" autoAdjust="0"/>
  </p:normalViewPr>
  <p:slideViewPr>
    <p:cSldViewPr>
      <p:cViewPr varScale="1">
        <p:scale>
          <a:sx n="58" d="100"/>
          <a:sy n="58" d="100"/>
        </p:scale>
        <p:origin x="-16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6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3756" y="-120"/>
      </p:cViewPr>
      <p:guideLst>
        <p:guide orient="horz" pos="2236"/>
        <p:guide pos="32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798005" y="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fld id="{EFEBE181-06E3-44EF-BF4C-7572A058A86B}" type="datetimeFigureOut">
              <a:rPr lang="en-US" smtClean="0"/>
              <a:pPr/>
              <a:t>1/26/2011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4365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798005" y="6743650"/>
            <a:ext cx="4434196" cy="354507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fld id="{B132D64A-779A-484E-9B55-0A97E36F40F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97248" y="0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/>
          <a:lstStyle>
            <a:lvl1pPr algn="r">
              <a:defRPr sz="1300"/>
            </a:lvl1pPr>
          </a:lstStyle>
          <a:p>
            <a:fld id="{437D5B42-180E-4D0C-B213-405216124378}" type="datetimeFigureOut">
              <a:rPr lang="en-US" smtClean="0"/>
              <a:pPr/>
              <a:t>1/26/2011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43275" y="531813"/>
            <a:ext cx="3548063" cy="2662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5" tIns="47777" rIns="95555" bIns="477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23462" y="3372168"/>
            <a:ext cx="8187690" cy="3194685"/>
          </a:xfrm>
          <a:prstGeom prst="rect">
            <a:avLst/>
          </a:prstGeom>
        </p:spPr>
        <p:txBody>
          <a:bodyPr vert="horz" lIns="95555" tIns="47777" rIns="95555" bIns="4777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743103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97248" y="6743103"/>
            <a:ext cx="4434999" cy="354965"/>
          </a:xfrm>
          <a:prstGeom prst="rect">
            <a:avLst/>
          </a:prstGeom>
        </p:spPr>
        <p:txBody>
          <a:bodyPr vert="horz" lIns="95555" tIns="47777" rIns="95555" bIns="47777" rtlCol="0" anchor="b"/>
          <a:lstStyle>
            <a:lvl1pPr algn="r">
              <a:defRPr sz="1300"/>
            </a:lvl1pPr>
          </a:lstStyle>
          <a:p>
            <a:fld id="{897EC2BE-4B36-4124-93F5-0D2A80DC9D9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6E292A-2133-4D58-A41D-91C9B813F750}" type="slidenum">
              <a:rPr lang="en-GB" smtClean="0"/>
              <a:pPr/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58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59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D50C4-FEDA-4789-B79B-130AFCD9EF0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EC2BE-4B36-4124-93F5-0D2A80DC9D90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1" descr="0508014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0" y="0"/>
            <a:ext cx="99060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7"/>
          <p:cNvSpPr>
            <a:spLocks noChangeArrowheads="1"/>
          </p:cNvSpPr>
          <p:nvPr/>
        </p:nvSpPr>
        <p:spPr bwMode="auto">
          <a:xfrm>
            <a:off x="0" y="2057400"/>
            <a:ext cx="9144000" cy="2438400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29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438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0" y="417184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FFFF00"/>
                </a:solidFill>
                <a:latin typeface="Calibri" pitchFamily="34" charset="0"/>
              </a:rPr>
              <a:t>Radiation 2 Electronics		                                              </a:t>
            </a:r>
            <a:r>
              <a:rPr lang="en-US" baseline="0" dirty="0" smtClean="0">
                <a:solidFill>
                  <a:srgbClr val="FFFF00"/>
                </a:solidFill>
                <a:latin typeface="Calibri" pitchFamily="34" charset="0"/>
              </a:rPr>
              <a:t> Chamonix 2011</a:t>
            </a:r>
            <a:endParaRPr lang="en-US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632848" cy="500066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2">
                <a:lumMod val="20000"/>
                <a:lumOff val="80000"/>
                <a:alpha val="40000"/>
              </a:schemeClr>
            </a:outerShdw>
          </a:effectLst>
        </p:spPr>
        <p:txBody>
          <a:bodyPr/>
          <a:lstStyle>
            <a:lvl1pPr algn="l">
              <a:defRPr sz="3200" b="0" cap="none" spc="100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A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82657" y="800064"/>
            <a:ext cx="8215312" cy="5440402"/>
          </a:xfrm>
          <a:prstGeom prst="rect">
            <a:avLst/>
          </a:prstGeom>
        </p:spPr>
        <p:txBody>
          <a:bodyPr/>
          <a:lstStyle>
            <a:lvl1pPr>
              <a:defRPr sz="1800" cap="none" baseline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defRPr>
            </a:lvl1pPr>
            <a:lvl2pPr marL="540000" indent="-270000">
              <a:spcBef>
                <a:spcPts val="600"/>
              </a:spcBef>
              <a:defRPr sz="1600" baseline="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2pPr>
            <a:lvl3pPr marL="540000" indent="0">
              <a:spcBef>
                <a:spcPts val="300"/>
              </a:spcBef>
              <a:buFontTx/>
              <a:buNone/>
              <a:defRPr sz="1600" b="1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3pPr>
            <a:lvl4pPr marL="792000" indent="-252000">
              <a:spcBef>
                <a:spcPts val="600"/>
              </a:spcBef>
              <a:buFont typeface="Wingdings" pitchFamily="2" charset="2"/>
              <a:buChar char="§"/>
              <a:defRPr sz="160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4pPr>
            <a:lvl5pPr marL="792000" indent="0">
              <a:spcBef>
                <a:spcPts val="200"/>
              </a:spcBef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 smtClean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 marL="1201738" indent="-287338">
              <a:defRPr sz="2000"/>
            </a:lvl3pPr>
            <a:lvl4pPr marL="1651000" indent="-279400">
              <a:defRPr sz="2000"/>
            </a:lvl4pPr>
            <a:lvl5pPr marL="2116138" indent="-287338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8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 smtClean="0"/>
              <a:t>Click to edit Master title style</a:t>
            </a:r>
          </a:p>
        </p:txBody>
      </p:sp>
      <p:pic>
        <p:nvPicPr>
          <p:cNvPr id="20" name="Picture 12" descr="lhcdipo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96275" y="-9525"/>
            <a:ext cx="8477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2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3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Chamonix 2011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24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R2E Reality or Fata </a:t>
            </a:r>
            <a:r>
              <a:rPr lang="en-GB" sz="1200" b="1" dirty="0" err="1" smtClean="0">
                <a:solidFill>
                  <a:srgbClr val="FFFF00"/>
                </a:solidFill>
                <a:latin typeface="Calibri" pitchFamily="34" charset="0"/>
              </a:rPr>
              <a:t>Morgana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 (Mirage)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R2E Reality or Fata </a:t>
            </a:r>
            <a:r>
              <a:rPr lang="en-GB" sz="1200" b="1" dirty="0" err="1" smtClean="0">
                <a:solidFill>
                  <a:srgbClr val="FFFF00"/>
                </a:solidFill>
                <a:latin typeface="Calibri" pitchFamily="34" charset="0"/>
              </a:rPr>
              <a:t>Morgana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 (Mirage)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0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Chamonix 2011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R2E Reality or Fata </a:t>
            </a:r>
            <a:r>
              <a:rPr lang="en-GB" sz="1200" b="1" dirty="0" err="1" smtClean="0">
                <a:solidFill>
                  <a:srgbClr val="FFFF00"/>
                </a:solidFill>
                <a:latin typeface="Calibri" pitchFamily="34" charset="0"/>
              </a:rPr>
              <a:t>Morgana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 (Mirage)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0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Chamonix 2011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R2E Reality or Fata </a:t>
            </a:r>
            <a:r>
              <a:rPr lang="en-GB" sz="1200" b="1" dirty="0" err="1" smtClean="0">
                <a:solidFill>
                  <a:srgbClr val="FFFF00"/>
                </a:solidFill>
                <a:latin typeface="Calibri" pitchFamily="34" charset="0"/>
              </a:rPr>
              <a:t>Morgana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 (Mirage)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Chamonix 2011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0"/>
            <a:ext cx="7620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4267200" cy="2590800"/>
          </a:xfrm>
          <a:noFill/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66800"/>
            <a:ext cx="4267200" cy="2590800"/>
          </a:xfrm>
          <a:noFill/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28600" y="3810000"/>
            <a:ext cx="4267200" cy="2590800"/>
          </a:xfrm>
          <a:noFill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10000"/>
            <a:ext cx="4267200" cy="2590800"/>
          </a:xfrm>
          <a:noFill/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R2E Reality or Fata </a:t>
            </a:r>
            <a:r>
              <a:rPr lang="en-GB" sz="1200" b="1" dirty="0" err="1" smtClean="0">
                <a:solidFill>
                  <a:srgbClr val="FFFF00"/>
                </a:solidFill>
                <a:latin typeface="Calibri" pitchFamily="34" charset="0"/>
              </a:rPr>
              <a:t>Morgana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 (Mirage)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Chamonix 2011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620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 marL="1201738" indent="-287338">
              <a:defRPr sz="2000"/>
            </a:lvl3pPr>
            <a:lvl4pPr marL="1651000" indent="-279400">
              <a:defRPr sz="2000"/>
            </a:lvl4pPr>
            <a:lvl5pPr marL="2116138" indent="-287338"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B3E6-F602-4F66-8D07-CB1B621EC2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010036" y="6492875"/>
            <a:ext cx="2133600" cy="365125"/>
          </a:xfrm>
        </p:spPr>
        <p:txBody>
          <a:bodyPr/>
          <a:lstStyle/>
          <a:p>
            <a:fld id="{2D2BB3E6-F602-4F66-8D07-CB1B621EC20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632848" cy="500066"/>
          </a:xfrm>
          <a:prstGeom prst="rect">
            <a:avLst/>
          </a:prstGeom>
          <a:noFill/>
          <a:effectLst>
            <a:outerShdw blurRad="50800" dist="38100" dir="8100000" algn="tr" rotWithShape="0">
              <a:schemeClr val="tx2">
                <a:lumMod val="20000"/>
                <a:lumOff val="80000"/>
                <a:alpha val="40000"/>
              </a:schemeClr>
            </a:outerShdw>
          </a:effectLst>
        </p:spPr>
        <p:txBody>
          <a:bodyPr/>
          <a:lstStyle>
            <a:lvl1pPr algn="l">
              <a:defRPr sz="3200" b="0" cap="none" spc="100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A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82657" y="800064"/>
            <a:ext cx="8215312" cy="5440402"/>
          </a:xfrm>
          <a:prstGeom prst="rect">
            <a:avLst/>
          </a:prstGeom>
        </p:spPr>
        <p:txBody>
          <a:bodyPr/>
          <a:lstStyle>
            <a:lvl1pPr>
              <a:defRPr sz="1800" cap="none" baseline="0">
                <a:solidFill>
                  <a:schemeClr val="bg2">
                    <a:lumMod val="25000"/>
                  </a:schemeClr>
                </a:solidFill>
                <a:latin typeface="Tahoma" pitchFamily="34" charset="0"/>
                <a:cs typeface="Tahoma" pitchFamily="34" charset="0"/>
              </a:defRPr>
            </a:lvl1pPr>
            <a:lvl2pPr marL="540000" indent="-270000">
              <a:spcBef>
                <a:spcPts val="600"/>
              </a:spcBef>
              <a:defRPr sz="1600" baseline="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2pPr>
            <a:lvl3pPr marL="540000" indent="0">
              <a:spcBef>
                <a:spcPts val="300"/>
              </a:spcBef>
              <a:buFontTx/>
              <a:buNone/>
              <a:defRPr sz="1600" b="1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3pPr>
            <a:lvl4pPr marL="792000" indent="-252000">
              <a:spcBef>
                <a:spcPts val="600"/>
              </a:spcBef>
              <a:buFont typeface="Wingdings" pitchFamily="2" charset="2"/>
              <a:buChar char="§"/>
              <a:defRPr sz="160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4pPr>
            <a:lvl5pPr marL="792000" indent="0">
              <a:spcBef>
                <a:spcPts val="200"/>
              </a:spcBef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6166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1"/>
            </a:gs>
            <a:gs pos="80000">
              <a:schemeClr val="bg1">
                <a:tint val="45000"/>
                <a:shade val="99000"/>
                <a:satMod val="350000"/>
                <a:alpha val="70000"/>
              </a:schemeClr>
            </a:gs>
            <a:gs pos="100000">
              <a:srgbClr val="000036">
                <a:alpha val="49804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033" name="Picture 12" descr="lhcdipo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296275" y="-9525"/>
            <a:ext cx="8477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Chamonix 2011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R2E Reality or Fata </a:t>
            </a:r>
            <a:r>
              <a:rPr lang="en-GB" sz="1200" b="1" dirty="0" err="1" smtClean="0">
                <a:solidFill>
                  <a:srgbClr val="FFFF00"/>
                </a:solidFill>
                <a:latin typeface="Calibri" pitchFamily="34" charset="0"/>
              </a:rPr>
              <a:t>Morgana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 (Mirage)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q"/>
        <a:defRPr sz="2000">
          <a:solidFill>
            <a:srgbClr val="000099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908720"/>
            <a:ext cx="8928992" cy="5616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Chamonix 2011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0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R2E Reality or Fata </a:t>
            </a:r>
            <a:r>
              <a:rPr lang="en-GB" sz="1200" b="1" dirty="0" err="1" smtClean="0">
                <a:solidFill>
                  <a:srgbClr val="FFFF00"/>
                </a:solidFill>
                <a:latin typeface="Calibri" pitchFamily="34" charset="0"/>
              </a:rPr>
              <a:t>Morgana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 (Mirage)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1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2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</a:p>
        </p:txBody>
      </p:sp>
      <p:pic>
        <p:nvPicPr>
          <p:cNvPr id="14" name="Picture 12" descr="lhcdipol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6275" y="-9525"/>
            <a:ext cx="8477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en-US" sz="3600" kern="1200" dirty="0" smtClean="0">
          <a:solidFill>
            <a:schemeClr val="bg1"/>
          </a:solidFill>
          <a:latin typeface="Calibri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908720"/>
            <a:ext cx="9036496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en-US" dirty="0" smtClean="0"/>
              <a:t>Click to edit Master title style</a:t>
            </a:r>
          </a:p>
        </p:txBody>
      </p:sp>
      <p:pic>
        <p:nvPicPr>
          <p:cNvPr id="10" name="Picture 12" descr="lhcdipol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6275" y="-9525"/>
            <a:ext cx="8477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>
              <a:defRPr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>
              <a:defRPr/>
            </a:pPr>
            <a:r>
              <a:rPr lang="en-US" sz="1200" b="1" baseline="0" dirty="0" smtClean="0">
                <a:solidFill>
                  <a:srgbClr val="FFFF00"/>
                </a:solidFill>
                <a:latin typeface="Calibri" pitchFamily="34" charset="0"/>
              </a:rPr>
              <a:t>Chamonix 2011</a:t>
            </a:r>
            <a:endParaRPr lang="en-US" sz="1200" b="1" baseline="30000" dirty="0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4714877" y="6643710"/>
            <a:ext cx="4429124" cy="24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defRPr/>
            </a:pP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R2E Reality or Fata </a:t>
            </a:r>
            <a:r>
              <a:rPr lang="en-GB" sz="1200" b="1" dirty="0" err="1" smtClean="0">
                <a:solidFill>
                  <a:srgbClr val="FFFF00"/>
                </a:solidFill>
                <a:latin typeface="Calibri" pitchFamily="34" charset="0"/>
              </a:rPr>
              <a:t>Morgana</a:t>
            </a:r>
            <a:r>
              <a:rPr lang="en-GB" sz="1200" b="1" dirty="0" smtClean="0">
                <a:solidFill>
                  <a:srgbClr val="FFFF00"/>
                </a:solidFill>
                <a:latin typeface="Calibri" pitchFamily="34" charset="0"/>
              </a:rPr>
              <a:t> (Mirage)</a:t>
            </a:r>
            <a:endParaRPr lang="en-GB" sz="1200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lang="en-US" sz="3600" kern="1200" dirty="0" smtClean="0">
          <a:solidFill>
            <a:schemeClr val="bg1"/>
          </a:solidFill>
          <a:latin typeface="Calibri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FD3DB-5149-4070-AE94-4C804C3C0634}" type="datetimeFigureOut">
              <a:rPr lang="fr-CH" smtClean="0"/>
              <a:pPr/>
              <a:t>26.01.2011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8D8E7-2969-49D4-BF95-21AE0DF2AD9B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16.jpeg"/><Relationship Id="rId18" Type="http://schemas.openxmlformats.org/officeDocument/2006/relationships/image" Target="../media/image42.png"/><Relationship Id="rId26" Type="http://schemas.openxmlformats.org/officeDocument/2006/relationships/image" Target="../media/image50.png"/><Relationship Id="rId3" Type="http://schemas.openxmlformats.org/officeDocument/2006/relationships/image" Target="../media/image33.jpeg"/><Relationship Id="rId21" Type="http://schemas.openxmlformats.org/officeDocument/2006/relationships/image" Target="../media/image45.wmf"/><Relationship Id="rId7" Type="http://schemas.openxmlformats.org/officeDocument/2006/relationships/image" Target="../media/image37.jpeg"/><Relationship Id="rId12" Type="http://schemas.openxmlformats.org/officeDocument/2006/relationships/image" Target="../media/image12.jpeg"/><Relationship Id="rId17" Type="http://schemas.openxmlformats.org/officeDocument/2006/relationships/image" Target="../media/image18.jpeg"/><Relationship Id="rId25" Type="http://schemas.openxmlformats.org/officeDocument/2006/relationships/image" Target="../media/image49.wmf"/><Relationship Id="rId2" Type="http://schemas.openxmlformats.org/officeDocument/2006/relationships/image" Target="../media/image32.png"/><Relationship Id="rId16" Type="http://schemas.openxmlformats.org/officeDocument/2006/relationships/image" Target="../media/image41.png"/><Relationship Id="rId20" Type="http://schemas.openxmlformats.org/officeDocument/2006/relationships/image" Target="../media/image44.w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6.jpeg"/><Relationship Id="rId11" Type="http://schemas.openxmlformats.org/officeDocument/2006/relationships/image" Target="../media/image15.jpeg"/><Relationship Id="rId24" Type="http://schemas.openxmlformats.org/officeDocument/2006/relationships/image" Target="../media/image48.png"/><Relationship Id="rId5" Type="http://schemas.openxmlformats.org/officeDocument/2006/relationships/image" Target="../media/image35.jpeg"/><Relationship Id="rId15" Type="http://schemas.openxmlformats.org/officeDocument/2006/relationships/image" Target="../media/image40.png"/><Relationship Id="rId23" Type="http://schemas.openxmlformats.org/officeDocument/2006/relationships/image" Target="../media/image47.jpeg"/><Relationship Id="rId10" Type="http://schemas.openxmlformats.org/officeDocument/2006/relationships/image" Target="../media/image14.jpeg"/><Relationship Id="rId19" Type="http://schemas.openxmlformats.org/officeDocument/2006/relationships/image" Target="../media/image43.wmf"/><Relationship Id="rId4" Type="http://schemas.openxmlformats.org/officeDocument/2006/relationships/image" Target="../media/image34.jpeg"/><Relationship Id="rId9" Type="http://schemas.openxmlformats.org/officeDocument/2006/relationships/image" Target="../media/image39.jpeg"/><Relationship Id="rId14" Type="http://schemas.openxmlformats.org/officeDocument/2006/relationships/image" Target="../media/image17.jpeg"/><Relationship Id="rId22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png"/><Relationship Id="rId4" Type="http://schemas.openxmlformats.org/officeDocument/2006/relationships/image" Target="../media/image13.gi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15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5.gif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6.jpeg"/><Relationship Id="rId4" Type="http://schemas.openxmlformats.org/officeDocument/2006/relationships/image" Target="../media/image8.wmf"/><Relationship Id="rId9" Type="http://schemas.openxmlformats.org/officeDocument/2006/relationships/image" Target="../media/image1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7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71.jpeg"/><Relationship Id="rId4" Type="http://schemas.openxmlformats.org/officeDocument/2006/relationships/image" Target="../media/image67.gi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2.jpeg"/><Relationship Id="rId4" Type="http://schemas.openxmlformats.org/officeDocument/2006/relationships/image" Target="../media/image1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8.w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wmf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wmf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5.wmf"/><Relationship Id="rId4" Type="http://schemas.openxmlformats.org/officeDocument/2006/relationships/image" Target="../media/image10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285884" y="1895349"/>
            <a:ext cx="7929586" cy="3319601"/>
          </a:xfrm>
        </p:spPr>
        <p:txBody>
          <a:bodyPr/>
          <a:lstStyle/>
          <a:p>
            <a:pPr algn="ctr"/>
            <a:r>
              <a:rPr lang="en-GB" sz="4000" dirty="0" smtClean="0"/>
              <a:t>Radiation To Electronics: </a:t>
            </a:r>
            <a:br>
              <a:rPr lang="en-GB" sz="4000" dirty="0" smtClean="0"/>
            </a:br>
            <a:r>
              <a:rPr lang="en-GB" sz="4000" dirty="0" smtClean="0"/>
              <a:t>Reality or Fata </a:t>
            </a:r>
            <a:r>
              <a:rPr lang="en-GB" sz="4000" dirty="0" err="1" smtClean="0"/>
              <a:t>Morgana</a:t>
            </a:r>
            <a:r>
              <a:rPr lang="en-GB" sz="4000" dirty="0" smtClean="0"/>
              <a:t>               </a:t>
            </a:r>
            <a:r>
              <a:rPr lang="en-GB" sz="100" dirty="0" smtClean="0"/>
              <a:t>.</a:t>
            </a:r>
            <a:r>
              <a:rPr lang="en-GB" sz="4400" dirty="0" smtClean="0"/>
              <a:t/>
            </a:r>
            <a:br>
              <a:rPr lang="en-GB" sz="4400" dirty="0" smtClean="0"/>
            </a:br>
            <a:endParaRPr lang="en-GB" b="1" dirty="0"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2396" y="4736625"/>
            <a:ext cx="510274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bg1"/>
                </a:solidFill>
              </a:rPr>
              <a:t/>
            </a:r>
            <a:br>
              <a:rPr lang="en-GB" sz="2400" b="1" dirty="0" smtClean="0">
                <a:solidFill>
                  <a:schemeClr val="bg1"/>
                </a:solidFill>
              </a:rPr>
            </a:br>
            <a:r>
              <a:rPr lang="en-GB" sz="800" b="1" dirty="0" smtClean="0">
                <a:solidFill>
                  <a:schemeClr val="bg1"/>
                </a:solidFill>
              </a:rPr>
              <a:t> </a:t>
            </a:r>
            <a:r>
              <a:rPr lang="en-GB" b="1" dirty="0" smtClean="0">
                <a:solidFill>
                  <a:schemeClr val="bg1"/>
                </a:solidFill>
              </a:rPr>
              <a:t/>
            </a:r>
            <a:br>
              <a:rPr lang="en-GB" b="1" dirty="0" smtClean="0">
                <a:solidFill>
                  <a:schemeClr val="bg1"/>
                </a:solidFill>
              </a:rPr>
            </a:br>
            <a:r>
              <a:rPr lang="en-GB" sz="2800" dirty="0" smtClean="0">
                <a:solidFill>
                  <a:schemeClr val="bg1"/>
                </a:solidFill>
              </a:rPr>
              <a:t>M. Brugger for the </a:t>
            </a:r>
            <a:r>
              <a:rPr lang="en-GB" sz="2800" b="1" dirty="0" smtClean="0">
                <a:solidFill>
                  <a:schemeClr val="bg1"/>
                </a:solidFill>
              </a:rPr>
              <a:t>R2E Project</a:t>
            </a:r>
            <a:br>
              <a:rPr lang="en-GB" sz="2800" b="1" dirty="0" smtClean="0">
                <a:solidFill>
                  <a:schemeClr val="bg1"/>
                </a:solidFill>
              </a:rPr>
            </a:br>
            <a:r>
              <a:rPr lang="en-GB" sz="2800" b="1" dirty="0" smtClean="0">
                <a:solidFill>
                  <a:schemeClr val="bg1"/>
                </a:solidFill>
              </a:rPr>
              <a:t>www.cern.ch/r2e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08520" y="5693186"/>
            <a:ext cx="3958135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!!! Many Thanks To Everybody !!!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9324528" y="6669930"/>
            <a:ext cx="45719" cy="71438"/>
          </a:xfrm>
          <a:prstGeom prst="ellipse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6256" y="3212976"/>
            <a:ext cx="1979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(Mirage)</a:t>
            </a:r>
            <a:endParaRPr 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736" y="3861048"/>
            <a:ext cx="234230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… thanks Ralph …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>
                <a:cs typeface="+mj-cs"/>
              </a:rPr>
              <a:t>Radiation Issues – 2010 Summary</a:t>
            </a:r>
            <a:endParaRPr lang="en-GB" sz="4000" dirty="0">
              <a:cs typeface="+mj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72008" y="836068"/>
            <a:ext cx="9000492" cy="5653272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3200" b="1" dirty="0" smtClean="0">
                <a:latin typeface="+mj-lt"/>
              </a:rPr>
              <a:t>Single Event 2010 Review</a:t>
            </a:r>
          </a:p>
          <a:p>
            <a:pPr lvl="1">
              <a:spcBef>
                <a:spcPts val="0"/>
              </a:spcBef>
            </a:pPr>
            <a:r>
              <a:rPr lang="en-GB" sz="2800" b="1" dirty="0" smtClean="0">
                <a:solidFill>
                  <a:schemeClr val="tx1"/>
                </a:solidFill>
                <a:latin typeface="+mj-lt"/>
                <a:sym typeface="Wingdings"/>
              </a:rPr>
              <a:t>Levels in the machine</a:t>
            </a:r>
          </a:p>
          <a:p>
            <a:pPr lvl="3">
              <a:spcBef>
                <a:spcPts val="0"/>
              </a:spcBef>
            </a:pP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Only 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10</a:t>
            </a:r>
            <a:r>
              <a:rPr lang="en-GB" sz="2800" b="1" baseline="300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5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-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10</a:t>
            </a:r>
            <a:r>
              <a:rPr lang="en-GB" sz="2800" baseline="300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8 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cm</a:t>
            </a:r>
            <a:r>
              <a:rPr lang="en-GB" sz="2800" baseline="300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-2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 “measured” around </a:t>
            </a:r>
            <a:b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</a:b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(</a:t>
            </a:r>
            <a:r>
              <a:rPr lang="en-GB" sz="2800" b="1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UJ, RR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, Tunnel) equipments</a:t>
            </a:r>
          </a:p>
          <a:p>
            <a:pPr lvl="3">
              <a:spcBef>
                <a:spcPts val="0"/>
              </a:spcBef>
            </a:pP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Only ~0.1% of nominal integrated luminosity, up to 2% of peak luminosity, ~1% of nominal lost beam, </a:t>
            </a:r>
            <a:b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</a:b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  <a:sym typeface="Wingdings"/>
              </a:rPr>
              <a:t>“no” scrubbing (yet)</a:t>
            </a:r>
          </a:p>
          <a:p>
            <a:pPr lvl="1">
              <a:spcBef>
                <a:spcPts val="0"/>
              </a:spcBef>
            </a:pPr>
            <a:endParaRPr lang="en-GB" sz="2800" b="1" dirty="0" smtClean="0">
              <a:solidFill>
                <a:schemeClr val="tx1"/>
              </a:solidFill>
              <a:latin typeface="+mj-lt"/>
              <a:sym typeface="Wingdings"/>
            </a:endParaRPr>
          </a:p>
          <a:p>
            <a:pPr lvl="1">
              <a:spcBef>
                <a:spcPts val="0"/>
              </a:spcBef>
            </a:pPr>
            <a:r>
              <a:rPr lang="en-GB" sz="2800" b="1" dirty="0" smtClean="0">
                <a:solidFill>
                  <a:schemeClr val="tx1"/>
                </a:solidFill>
                <a:latin typeface="+mj-lt"/>
                <a:sym typeface="Wingdings"/>
              </a:rPr>
              <a:t>What is good?</a:t>
            </a:r>
          </a:p>
          <a:p>
            <a:pPr lvl="3">
              <a:spcBef>
                <a:spcPts val="0"/>
              </a:spcBef>
            </a:pPr>
            <a:r>
              <a:rPr lang="en-GB" sz="2800" dirty="0" smtClean="0">
                <a:solidFill>
                  <a:srgbClr val="0B731F"/>
                </a:solidFill>
                <a:latin typeface="+mj-lt"/>
                <a:sym typeface="Wingdings"/>
              </a:rPr>
              <a:t>Simulations correctly verified in many places (controlled tests &amp; standard operation)</a:t>
            </a:r>
          </a:p>
          <a:p>
            <a:pPr lvl="3">
              <a:spcBef>
                <a:spcPts val="0"/>
              </a:spcBef>
            </a:pPr>
            <a:r>
              <a:rPr lang="en-GB" sz="2800" dirty="0" smtClean="0">
                <a:solidFill>
                  <a:srgbClr val="0B731F"/>
                </a:solidFill>
                <a:latin typeface="+mj-lt"/>
                <a:sym typeface="Wingdings"/>
              </a:rPr>
              <a:t>Not too many failures occurred</a:t>
            </a:r>
          </a:p>
        </p:txBody>
      </p:sp>
      <p:pic>
        <p:nvPicPr>
          <p:cNvPr id="2053" name="Picture 5" descr="http://www.bluecorncomics.com/pics/icebe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872716"/>
            <a:ext cx="1412932" cy="1737678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6" name="Picture 3" descr="http://www.v-and-v.com/images/champaign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9860" y="4365104"/>
            <a:ext cx="2032620" cy="2032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>
                <a:cs typeface="+mj-cs"/>
              </a:rPr>
              <a:t>Radiation Issues – 2010 Summary</a:t>
            </a:r>
            <a:endParaRPr lang="en-GB" sz="4000" dirty="0">
              <a:cs typeface="+mj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-36512" y="728056"/>
            <a:ext cx="9000492" cy="5653272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3200" b="1" dirty="0" smtClean="0">
                <a:latin typeface="+mj-lt"/>
              </a:rPr>
              <a:t>Single Event 2010 Review</a:t>
            </a:r>
          </a:p>
          <a:p>
            <a:pPr lvl="1">
              <a:spcBef>
                <a:spcPts val="0"/>
              </a:spcBef>
            </a:pPr>
            <a:r>
              <a:rPr lang="en-GB" sz="2800" b="1" dirty="0" smtClean="0">
                <a:solidFill>
                  <a:schemeClr val="tx1"/>
                </a:solidFill>
                <a:latin typeface="+mj-lt"/>
                <a:sym typeface="Wingdings"/>
              </a:rPr>
              <a:t>What is worrying?</a:t>
            </a:r>
          </a:p>
          <a:p>
            <a:pPr lvl="3">
              <a:spcBef>
                <a:spcPts val="0"/>
              </a:spcBef>
            </a:pPr>
            <a:r>
              <a:rPr lang="en-GB" sz="2800" u="sng" dirty="0" smtClean="0">
                <a:solidFill>
                  <a:srgbClr val="800000"/>
                </a:solidFill>
                <a:latin typeface="+mj-lt"/>
                <a:sym typeface="Wingdings"/>
              </a:rPr>
              <a:t>Critical areas:</a:t>
            </a:r>
            <a:r>
              <a:rPr lang="en-GB" sz="2800" dirty="0" smtClean="0">
                <a:solidFill>
                  <a:srgbClr val="800000"/>
                </a:solidFill>
                <a:latin typeface="+mj-lt"/>
                <a:sym typeface="Wingdings"/>
              </a:rPr>
              <a:t> previsions beginning of 2010 </a:t>
            </a:r>
            <a:br>
              <a:rPr lang="en-GB" sz="2800" dirty="0" smtClean="0">
                <a:solidFill>
                  <a:srgbClr val="800000"/>
                </a:solidFill>
                <a:latin typeface="+mj-lt"/>
                <a:sym typeface="Wingdings"/>
              </a:rPr>
            </a:br>
            <a:r>
              <a:rPr lang="en-GB" sz="2800" dirty="0" smtClean="0">
                <a:solidFill>
                  <a:srgbClr val="800000"/>
                </a:solidFill>
                <a:latin typeface="+mj-lt"/>
                <a:sym typeface="Wingdings"/>
              </a:rPr>
              <a:t>expected quite some events in critical areas </a:t>
            </a:r>
            <a:br>
              <a:rPr lang="en-GB" sz="2800" dirty="0" smtClean="0">
                <a:solidFill>
                  <a:srgbClr val="800000"/>
                </a:solidFill>
                <a:latin typeface="+mj-lt"/>
                <a:sym typeface="Wingdings"/>
              </a:rPr>
            </a:br>
            <a:r>
              <a:rPr lang="en-GB" sz="2800" dirty="0" smtClean="0">
                <a:solidFill>
                  <a:srgbClr val="800000"/>
                </a:solidFill>
                <a:latin typeface="+mj-lt"/>
                <a:sym typeface="Wingdings"/>
              </a:rPr>
              <a:t>(several candidate/s, within error margins) </a:t>
            </a:r>
          </a:p>
          <a:p>
            <a:pPr lvl="3">
              <a:spcBef>
                <a:spcPts val="0"/>
              </a:spcBef>
            </a:pPr>
            <a:r>
              <a:rPr lang="en-GB" sz="2800" u="sng" dirty="0" smtClean="0">
                <a:solidFill>
                  <a:srgbClr val="800000"/>
                </a:solidFill>
                <a:latin typeface="+mj-lt"/>
                <a:sym typeface="Wingdings"/>
              </a:rPr>
              <a:t>Tunnel:</a:t>
            </a:r>
            <a:r>
              <a:rPr lang="en-GB" sz="2800" dirty="0" smtClean="0">
                <a:solidFill>
                  <a:srgbClr val="800000"/>
                </a:solidFill>
                <a:latin typeface="+mj-lt"/>
                <a:sym typeface="Wingdings"/>
              </a:rPr>
              <a:t> 5-10 SEE events already seen in 2010 causing Machine Stop (mostly mitigated)</a:t>
            </a:r>
          </a:p>
          <a:p>
            <a:pPr lvl="3">
              <a:spcBef>
                <a:spcPts val="0"/>
              </a:spcBef>
            </a:pPr>
            <a:r>
              <a:rPr lang="en-GB" sz="2800" i="1" dirty="0" smtClean="0">
                <a:solidFill>
                  <a:schemeClr val="tx1"/>
                </a:solidFill>
                <a:latin typeface="+mj-lt"/>
                <a:sym typeface="Wingdings"/>
              </a:rPr>
              <a:t>”we are already wrong” </a:t>
            </a:r>
            <a:r>
              <a:rPr lang="en-GB" sz="2800" dirty="0" smtClean="0">
                <a:solidFill>
                  <a:srgbClr val="800000"/>
                </a:solidFill>
                <a:latin typeface="+mj-lt"/>
                <a:sym typeface="Wingdings"/>
              </a:rPr>
              <a:t>… in the bad direction</a:t>
            </a:r>
          </a:p>
          <a:p>
            <a:pPr lvl="1">
              <a:spcBef>
                <a:spcPts val="0"/>
              </a:spcBef>
            </a:pPr>
            <a:r>
              <a:rPr lang="en-GB" sz="2800" b="1" dirty="0" smtClean="0">
                <a:solidFill>
                  <a:schemeClr val="tx1"/>
                </a:solidFill>
                <a:latin typeface="+mj-lt"/>
              </a:rPr>
              <a:t>What can make things worse</a:t>
            </a:r>
          </a:p>
          <a:p>
            <a:pPr lvl="3">
              <a:spcBef>
                <a:spcPts val="0"/>
              </a:spcBef>
            </a:pP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equipments can be more sensitive (most is untested)? </a:t>
            </a:r>
          </a:p>
          <a:p>
            <a:pPr lvl="3">
              <a:spcBef>
                <a:spcPts val="0"/>
              </a:spcBef>
            </a:pP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we didn’t see “critical” levels (mostly &lt; 1x10</a:t>
            </a:r>
            <a:r>
              <a:rPr lang="en-GB" sz="2800" baseline="30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6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)</a:t>
            </a:r>
          </a:p>
          <a:p>
            <a:pPr lvl="3">
              <a:spcBef>
                <a:spcPts val="0"/>
              </a:spcBef>
            </a:pP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losses can also be higher than expected </a:t>
            </a:r>
            <a:b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</a:b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(</a:t>
            </a:r>
            <a:r>
              <a:rPr lang="en-GB" sz="2800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e.g.</a:t>
            </a:r>
            <a:r>
              <a:rPr lang="en-GB" sz="28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, electron cloud, injection losses, life-time for ions)</a:t>
            </a:r>
          </a:p>
        </p:txBody>
      </p:sp>
      <p:pic>
        <p:nvPicPr>
          <p:cNvPr id="2053" name="Picture 5" descr="http://www.bluecorncomics.com/pics/icebe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872716"/>
            <a:ext cx="1412932" cy="1737678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5436096" y="1268760"/>
            <a:ext cx="3437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2011/2012/Nominal/+++ ???</a:t>
            </a:r>
            <a:endParaRPr lang="fr-CH" sz="20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110102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2010/2011/2012 Radiation Levels</a:t>
            </a:r>
            <a:endParaRPr lang="en-GB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771800" y="6093296"/>
            <a:ext cx="29081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Close to ‘Threshold’</a:t>
            </a:r>
            <a:endParaRPr lang="en-US" sz="2400" b="1" dirty="0">
              <a:solidFill>
                <a:srgbClr val="99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rot="5400000" flipH="1" flipV="1">
            <a:off x="4128745" y="5625244"/>
            <a:ext cx="576064" cy="504056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868144" y="6093296"/>
            <a:ext cx="1127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Critical</a:t>
            </a:r>
            <a:endParaRPr lang="en-US" sz="2400" b="1" dirty="0">
              <a:solidFill>
                <a:srgbClr val="99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16200000" flipV="1">
            <a:off x="5947061" y="5741724"/>
            <a:ext cx="504056" cy="21602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rot="5400000" flipH="1" flipV="1">
            <a:off x="6302867" y="5737490"/>
            <a:ext cx="512524" cy="21602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680289" y="6093296"/>
            <a:ext cx="1417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Dramatic</a:t>
            </a:r>
            <a:endParaRPr lang="en-US" sz="2400" b="1" dirty="0">
              <a:solidFill>
                <a:srgbClr val="99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rot="16200000" flipV="1">
            <a:off x="7759206" y="5741724"/>
            <a:ext cx="504056" cy="21602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8115012" y="5737490"/>
            <a:ext cx="512524" cy="21602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97" y="1196752"/>
            <a:ext cx="3204527" cy="4351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9331" y="1196752"/>
            <a:ext cx="2139764" cy="4351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196752"/>
            <a:ext cx="373690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 bwMode="auto">
          <a:xfrm>
            <a:off x="2051720" y="2477398"/>
            <a:ext cx="3240360" cy="3024336"/>
          </a:xfrm>
          <a:prstGeom prst="rect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6093296"/>
            <a:ext cx="2063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!!! Amazing !!!</a:t>
            </a:r>
            <a:endParaRPr lang="en-US" sz="2400" b="1" dirty="0">
              <a:solidFill>
                <a:srgbClr val="99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1680473" y="5625244"/>
            <a:ext cx="576064" cy="504056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70657" name="Picture 1" descr="C:\newStuff\Chamonix_2011\Talk\mirage\mike_b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2171" y="0"/>
            <a:ext cx="5408341" cy="6858000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35496" y="702333"/>
            <a:ext cx="1898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© D. Kramer</a:t>
            </a:r>
            <a:endParaRPr lang="fr-CH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06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12" grpId="0"/>
      <p:bldP spid="16" grpId="0"/>
      <p:bldP spid="22" grpId="0"/>
      <p:bldP spid="15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Failure Rates 2010/2011/2012++</a:t>
            </a:r>
            <a:endParaRPr lang="en-GB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44" y="764704"/>
            <a:ext cx="9001156" cy="1728192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dirty="0" smtClean="0">
                <a:solidFill>
                  <a:schemeClr val="bg2"/>
                </a:solidFill>
              </a:rPr>
              <a:t>For 2010 we expected already some failures (estimate of  July)</a:t>
            </a:r>
          </a:p>
          <a:p>
            <a:pPr>
              <a:buBlip>
                <a:blip r:embed="rId2"/>
              </a:buBlip>
            </a:pPr>
            <a:r>
              <a:rPr lang="en-US" dirty="0" smtClean="0">
                <a:solidFill>
                  <a:schemeClr val="bg2"/>
                </a:solidFill>
              </a:rPr>
              <a:t>Adding </a:t>
            </a:r>
            <a:r>
              <a:rPr lang="en-US" b="1" dirty="0" smtClean="0">
                <a:solidFill>
                  <a:schemeClr val="bg2"/>
                </a:solidFill>
              </a:rPr>
              <a:t>real operation</a:t>
            </a:r>
            <a:r>
              <a:rPr lang="en-US" dirty="0" smtClean="0">
                <a:solidFill>
                  <a:schemeClr val="bg2"/>
                </a:solidFill>
              </a:rPr>
              <a:t>, </a:t>
            </a:r>
            <a:r>
              <a:rPr lang="en-US" b="1" dirty="0" smtClean="0">
                <a:solidFill>
                  <a:schemeClr val="bg2"/>
                </a:solidFill>
              </a:rPr>
              <a:t>measured radiation levels</a:t>
            </a:r>
            <a:r>
              <a:rPr lang="en-US" dirty="0" smtClean="0">
                <a:solidFill>
                  <a:schemeClr val="bg2"/>
                </a:solidFill>
              </a:rPr>
              <a:t> and </a:t>
            </a:r>
            <a:r>
              <a:rPr lang="en-US" b="1" dirty="0" err="1" smtClean="0">
                <a:solidFill>
                  <a:schemeClr val="bg2"/>
                </a:solidFill>
              </a:rPr>
              <a:t>xSections</a:t>
            </a:r>
            <a:endParaRPr lang="en-US" b="1" dirty="0" smtClean="0">
              <a:solidFill>
                <a:schemeClr val="bg2"/>
              </a:solidFill>
            </a:endParaRPr>
          </a:p>
          <a:p>
            <a:pPr>
              <a:buBlip>
                <a:blip r:embed="rId2"/>
              </a:buBlip>
            </a:pPr>
            <a:r>
              <a:rPr lang="en-US" dirty="0" smtClean="0">
                <a:solidFill>
                  <a:schemeClr val="bg2"/>
                </a:solidFill>
              </a:rPr>
              <a:t>Refined estimate possible based on: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13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107504" y="785794"/>
            <a:ext cx="9001156" cy="141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</a:pPr>
            <a:endParaRPr lang="en-US" sz="2800" kern="0" dirty="0">
              <a:solidFill>
                <a:srgbClr val="00007D"/>
              </a:solidFill>
              <a:latin typeface="Calibri" pitchFamily="34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-40558" y="2285339"/>
            <a:ext cx="1296144" cy="571128"/>
            <a:chOff x="0" y="812799"/>
            <a:chExt cx="6096000" cy="2438400"/>
          </a:xfrm>
        </p:grpSpPr>
        <p:sp>
          <p:nvSpPr>
            <p:cNvPr id="9" name="Chevron 8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rgbClr val="0B731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hevron 4"/>
            <p:cNvSpPr/>
            <p:nvPr/>
          </p:nvSpPr>
          <p:spPr>
            <a:xfrm>
              <a:off x="715901" y="812799"/>
              <a:ext cx="4611514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Radiation Levels</a:t>
              </a:r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1026823" y="2276872"/>
            <a:ext cx="1427820" cy="579595"/>
            <a:chOff x="0" y="776650"/>
            <a:chExt cx="6096000" cy="2474549"/>
          </a:xfrm>
        </p:grpSpPr>
        <p:sp>
          <p:nvSpPr>
            <p:cNvPr id="12" name="Chevron 11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rgbClr val="87393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Chevron 4"/>
            <p:cNvSpPr/>
            <p:nvPr/>
          </p:nvSpPr>
          <p:spPr>
            <a:xfrm>
              <a:off x="562184" y="776650"/>
              <a:ext cx="5072665" cy="24383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Rough Failure </a:t>
              </a:r>
              <a:r>
                <a:rPr lang="en-US" sz="1200" b="1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xSec</a:t>
              </a:r>
              <a:endPara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2217091" y="2290275"/>
            <a:ext cx="1296144" cy="571128"/>
            <a:chOff x="0" y="812799"/>
            <a:chExt cx="6096000" cy="2438400"/>
          </a:xfrm>
        </p:grpSpPr>
        <p:sp>
          <p:nvSpPr>
            <p:cNvPr id="15" name="Chevron 14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chemeClr val="accent1">
                <a:lumMod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hevron 4"/>
            <p:cNvSpPr/>
            <p:nvPr/>
          </p:nvSpPr>
          <p:spPr>
            <a:xfrm>
              <a:off x="715901" y="812799"/>
              <a:ext cx="4611514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First Rate Estimate</a:t>
              </a:r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3276082" y="2285422"/>
            <a:ext cx="1524830" cy="575981"/>
            <a:chOff x="0" y="792079"/>
            <a:chExt cx="6096000" cy="2459120"/>
          </a:xfrm>
        </p:grpSpPr>
        <p:sp>
          <p:nvSpPr>
            <p:cNvPr id="18" name="Chevron 17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rgbClr val="0B731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Chevron 4"/>
            <p:cNvSpPr/>
            <p:nvPr/>
          </p:nvSpPr>
          <p:spPr>
            <a:xfrm>
              <a:off x="16275" y="792079"/>
              <a:ext cx="5725707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Updated </a:t>
              </a:r>
              <a:b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Rad. + </a:t>
              </a:r>
              <a:r>
                <a:rPr lang="en-US" sz="1200" b="1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xSecs</a:t>
              </a:r>
              <a:endPara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Group 19"/>
          <p:cNvGrpSpPr/>
          <p:nvPr/>
        </p:nvGrpSpPr>
        <p:grpSpPr>
          <a:xfrm>
            <a:off x="4562053" y="2293806"/>
            <a:ext cx="1280952" cy="575981"/>
            <a:chOff x="0" y="792079"/>
            <a:chExt cx="6096000" cy="2459120"/>
          </a:xfrm>
        </p:grpSpPr>
        <p:sp>
          <p:nvSpPr>
            <p:cNvPr id="21" name="Chevron 20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rgbClr val="99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Chevron 4"/>
            <p:cNvSpPr/>
            <p:nvPr/>
          </p:nvSpPr>
          <p:spPr>
            <a:xfrm>
              <a:off x="270385" y="792079"/>
              <a:ext cx="5226381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Rescaled</a:t>
              </a:r>
              <a:b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sz="1200" b="1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xSections</a:t>
              </a:r>
              <a:endPara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7991906" y="2300837"/>
            <a:ext cx="1152128" cy="584448"/>
            <a:chOff x="0" y="755930"/>
            <a:chExt cx="6096000" cy="2495269"/>
          </a:xfrm>
        </p:grpSpPr>
        <p:sp>
          <p:nvSpPr>
            <p:cNvPr id="24" name="Chevron 23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Chevron 4"/>
            <p:cNvSpPr/>
            <p:nvPr/>
          </p:nvSpPr>
          <p:spPr>
            <a:xfrm>
              <a:off x="715901" y="755930"/>
              <a:ext cx="4611514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Failures</a:t>
              </a:r>
              <a:b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Rates</a:t>
              </a:r>
            </a:p>
          </p:txBody>
        </p:sp>
      </p:grpSp>
      <p:grpSp>
        <p:nvGrpSpPr>
          <p:cNvPr id="23" name="Group 31"/>
          <p:cNvGrpSpPr/>
          <p:nvPr/>
        </p:nvGrpSpPr>
        <p:grpSpPr>
          <a:xfrm>
            <a:off x="6801638" y="2309221"/>
            <a:ext cx="1423226" cy="571128"/>
            <a:chOff x="0" y="812799"/>
            <a:chExt cx="6096000" cy="2438400"/>
          </a:xfrm>
        </p:grpSpPr>
        <p:sp>
          <p:nvSpPr>
            <p:cNvPr id="33" name="Chevron 32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rgbClr val="0B731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Chevron 4"/>
            <p:cNvSpPr/>
            <p:nvPr/>
          </p:nvSpPr>
          <p:spPr>
            <a:xfrm>
              <a:off x="715901" y="812799"/>
              <a:ext cx="4611514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Expected </a:t>
              </a:r>
              <a:r>
                <a:rPr lang="en-US" sz="1200" b="1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Rad</a:t>
              </a:r>
              <a:r>
                <a:rPr lang="en-US" sz="12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-Levels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164288" y="1043444"/>
            <a:ext cx="1979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0000"/>
                </a:solidFill>
              </a:rPr>
              <a:t>HIGH BUT OK</a:t>
            </a:r>
            <a:endParaRPr lang="fr-CH" b="1" dirty="0">
              <a:solidFill>
                <a:srgbClr val="990000"/>
              </a:solidFill>
            </a:endParaRPr>
          </a:p>
        </p:txBody>
      </p:sp>
      <p:grpSp>
        <p:nvGrpSpPr>
          <p:cNvPr id="52" name="Group 31"/>
          <p:cNvGrpSpPr/>
          <p:nvPr/>
        </p:nvGrpSpPr>
        <p:grpSpPr>
          <a:xfrm>
            <a:off x="5607062" y="2307868"/>
            <a:ext cx="1423226" cy="571128"/>
            <a:chOff x="0" y="812799"/>
            <a:chExt cx="6096000" cy="2438400"/>
          </a:xfrm>
        </p:grpSpPr>
        <p:sp>
          <p:nvSpPr>
            <p:cNvPr id="53" name="Chevron 52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rgbClr val="BE6D0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Chevron 4"/>
            <p:cNvSpPr/>
            <p:nvPr/>
          </p:nvSpPr>
          <p:spPr>
            <a:xfrm>
              <a:off x="715901" y="812799"/>
              <a:ext cx="4611514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Operation Assumption</a:t>
              </a:r>
              <a:endParaRPr lang="en-US" sz="1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58" name="Table 57"/>
          <p:cNvGraphicFramePr>
            <a:graphicFrameLocks noGrp="1"/>
          </p:cNvGraphicFramePr>
          <p:nvPr/>
        </p:nvGraphicFramePr>
        <p:xfrm>
          <a:off x="1143000" y="3546765"/>
          <a:ext cx="1514377" cy="2088233"/>
        </p:xfrm>
        <a:graphic>
          <a:graphicData uri="http://schemas.openxmlformats.org/drawingml/2006/table">
            <a:tbl>
              <a:tblPr/>
              <a:tblGrid>
                <a:gridCol w="449924"/>
                <a:gridCol w="1064453"/>
              </a:tblGrid>
              <a:tr h="31436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2010 (from Meas.)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94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MTBF [days]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/>
        </p:nvGraphicFramePr>
        <p:xfrm>
          <a:off x="4343400" y="3546765"/>
          <a:ext cx="1561977" cy="2088233"/>
        </p:xfrm>
        <a:graphic>
          <a:graphicData uri="http://schemas.openxmlformats.org/drawingml/2006/table">
            <a:tbl>
              <a:tblPr/>
              <a:tblGrid>
                <a:gridCol w="464066"/>
                <a:gridCol w="1097911"/>
              </a:tblGrid>
              <a:tr h="31436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2011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94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MTBF [days]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1" name="Table 60"/>
          <p:cNvGraphicFramePr>
            <a:graphicFrameLocks noGrp="1"/>
          </p:cNvGraphicFramePr>
          <p:nvPr/>
        </p:nvGraphicFramePr>
        <p:xfrm>
          <a:off x="5966178" y="3546765"/>
          <a:ext cx="1533377" cy="2088233"/>
        </p:xfrm>
        <a:graphic>
          <a:graphicData uri="http://schemas.openxmlformats.org/drawingml/2006/table">
            <a:tbl>
              <a:tblPr/>
              <a:tblGrid>
                <a:gridCol w="455569"/>
                <a:gridCol w="1077808"/>
              </a:tblGrid>
              <a:tr h="31436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2012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94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MTBF [days]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2" name="Table 61"/>
          <p:cNvGraphicFramePr>
            <a:graphicFrameLocks noGrp="1"/>
          </p:cNvGraphicFramePr>
          <p:nvPr/>
        </p:nvGraphicFramePr>
        <p:xfrm>
          <a:off x="76200" y="4343400"/>
          <a:ext cx="1066800" cy="1300163"/>
        </p:xfrm>
        <a:graphic>
          <a:graphicData uri="http://schemas.openxmlformats.org/drawingml/2006/table">
            <a:tbl>
              <a:tblPr/>
              <a:tblGrid>
                <a:gridCol w="1066800"/>
              </a:tblGrid>
              <a:tr h="342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immediate dump and access</a:t>
                      </a:r>
                      <a:endParaRPr lang="en-US" sz="1000" b="1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21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immediate dump</a:t>
                      </a:r>
                      <a:endParaRPr lang="en-US" sz="1000" b="1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738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Scheduled</a:t>
                      </a:r>
                      <a:b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access</a:t>
                      </a:r>
                      <a:endParaRPr lang="en-US" sz="1000" b="1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116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noProof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Other</a:t>
                      </a:r>
                      <a:endParaRPr lang="en-US" sz="1000" b="1" i="0" u="none" strike="noStrike" noProof="0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5107256" y="2996952"/>
            <a:ext cx="1336952" cy="529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b="1" dirty="0" err="1" smtClean="0">
                <a:solidFill>
                  <a:srgbClr val="990000"/>
                </a:solidFill>
              </a:rPr>
              <a:t>Xsect</a:t>
            </a:r>
            <a:r>
              <a:rPr lang="en-US" b="1" dirty="0" smtClean="0">
                <a:solidFill>
                  <a:srgbClr val="990000"/>
                </a:solidFill>
              </a:rPr>
              <a:t>. rescaled</a:t>
            </a:r>
            <a:endParaRPr lang="fr-CH" b="1" dirty="0">
              <a:solidFill>
                <a:srgbClr val="990000"/>
              </a:solidFill>
            </a:endParaRPr>
          </a:p>
        </p:txBody>
      </p:sp>
      <p:cxnSp>
        <p:nvCxnSpPr>
          <p:cNvPr id="64" name="Straight Arrow Connector 63"/>
          <p:cNvCxnSpPr>
            <a:stCxn id="25" idx="2"/>
          </p:cNvCxnSpPr>
          <p:nvPr/>
        </p:nvCxnSpPr>
        <p:spPr bwMode="auto">
          <a:xfrm rot="5400000">
            <a:off x="6649019" y="1875067"/>
            <a:ext cx="917075" cy="2910871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 rot="10800000" flipV="1">
            <a:off x="2133602" y="2852936"/>
            <a:ext cx="1718318" cy="652264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6" name="TextBox 65"/>
          <p:cNvSpPr txBox="1"/>
          <p:nvPr/>
        </p:nvSpPr>
        <p:spPr>
          <a:xfrm>
            <a:off x="1907704" y="2915652"/>
            <a:ext cx="1336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990000"/>
                </a:solidFill>
              </a:rPr>
              <a:t>0.05fb</a:t>
            </a:r>
            <a:r>
              <a:rPr lang="en-US" b="1" baseline="30000" dirty="0" smtClean="0">
                <a:solidFill>
                  <a:srgbClr val="990000"/>
                </a:solidFill>
              </a:rPr>
              <a:t>-1</a:t>
            </a:r>
            <a:endParaRPr lang="fr-CH" b="1" baseline="30000" dirty="0">
              <a:solidFill>
                <a:srgbClr val="990000"/>
              </a:solidFill>
            </a:endParaRPr>
          </a:p>
        </p:txBody>
      </p:sp>
      <p:graphicFrame>
        <p:nvGraphicFramePr>
          <p:cNvPr id="67" name="Table 66"/>
          <p:cNvGraphicFramePr>
            <a:graphicFrameLocks noGrp="1"/>
          </p:cNvGraphicFramePr>
          <p:nvPr/>
        </p:nvGraphicFramePr>
        <p:xfrm>
          <a:off x="2762955" y="3546765"/>
          <a:ext cx="1514377" cy="2088233"/>
        </p:xfrm>
        <a:graphic>
          <a:graphicData uri="http://schemas.openxmlformats.org/drawingml/2006/table">
            <a:tbl>
              <a:tblPr/>
              <a:tblGrid>
                <a:gridCol w="449924"/>
                <a:gridCol w="1064453"/>
              </a:tblGrid>
              <a:tr h="31436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2010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94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MTBF [days]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150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570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220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480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8" name="Straight Arrow Connector 67"/>
          <p:cNvCxnSpPr/>
          <p:nvPr/>
        </p:nvCxnSpPr>
        <p:spPr bwMode="auto">
          <a:xfrm rot="5400000">
            <a:off x="7719732" y="2680536"/>
            <a:ext cx="648733" cy="1000595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69" name="Table 68"/>
          <p:cNvGraphicFramePr>
            <a:graphicFrameLocks noGrp="1"/>
          </p:cNvGraphicFramePr>
          <p:nvPr/>
        </p:nvGraphicFramePr>
        <p:xfrm>
          <a:off x="7543800" y="3550567"/>
          <a:ext cx="1623689" cy="2088233"/>
        </p:xfrm>
        <a:graphic>
          <a:graphicData uri="http://schemas.openxmlformats.org/drawingml/2006/table">
            <a:tbl>
              <a:tblPr/>
              <a:tblGrid>
                <a:gridCol w="677168"/>
                <a:gridCol w="946521"/>
              </a:tblGrid>
              <a:tr h="31436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nominal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94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MTBF [days]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2500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0.14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440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0.8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740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6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740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0.5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0" name="Straight Arrow Connector 69"/>
          <p:cNvCxnSpPr/>
          <p:nvPr/>
        </p:nvCxnSpPr>
        <p:spPr bwMode="auto">
          <a:xfrm rot="10800000" flipV="1">
            <a:off x="3657600" y="2924944"/>
            <a:ext cx="1346448" cy="656456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9634" name="Picture 2" descr="C:\newStuff\Chamonix_2011\Talk\mirage\weather_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48375"/>
            <a:ext cx="5236945" cy="4608512"/>
          </a:xfrm>
          <a:prstGeom prst="rect">
            <a:avLst/>
          </a:prstGeom>
          <a:noFill/>
        </p:spPr>
      </p:pic>
      <p:pic>
        <p:nvPicPr>
          <p:cNvPr id="69635" name="Picture 3" descr="C:\newStuff\Chamonix_2011\Talk\mirage\weather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3640105"/>
            <a:ext cx="6264696" cy="2957247"/>
          </a:xfrm>
          <a:prstGeom prst="rect">
            <a:avLst/>
          </a:prstGeom>
          <a:noFill/>
        </p:spPr>
      </p:pic>
      <p:sp>
        <p:nvSpPr>
          <p:cNvPr id="35" name="Content Placeholder 4"/>
          <p:cNvSpPr txBox="1">
            <a:spLocks/>
          </p:cNvSpPr>
          <p:nvPr/>
        </p:nvSpPr>
        <p:spPr bwMode="auto">
          <a:xfrm>
            <a:off x="-32707" y="5717758"/>
            <a:ext cx="9308248" cy="990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algn="ctr" fontAlgn="base">
              <a:spcAft>
                <a:spcPct val="0"/>
              </a:spcAft>
              <a:buClr>
                <a:srgbClr val="000099"/>
              </a:buClr>
              <a:defRPr/>
            </a:pPr>
            <a:r>
              <a:rPr lang="en-US" sz="2400" b="1" kern="0" dirty="0">
                <a:solidFill>
                  <a:srgbClr val="990000"/>
                </a:solidFill>
                <a:latin typeface="Calibri" pitchFamily="34" charset="0"/>
              </a:rPr>
              <a:t>R2E Mandate-&gt; radiation induced MTBF &lt;= 1 per week for Ultimate Intensities, losses and luminosities (a long way to </a:t>
            </a:r>
            <a:r>
              <a:rPr lang="en-US" sz="2400" b="1" kern="0" dirty="0" smtClean="0">
                <a:solidFill>
                  <a:srgbClr val="990000"/>
                </a:solidFill>
                <a:latin typeface="Calibri" pitchFamily="34" charset="0"/>
              </a:rPr>
              <a:t>go, even with uncertainties)</a:t>
            </a:r>
            <a:endParaRPr lang="en-US" sz="2400" b="1" kern="0" dirty="0">
              <a:solidFill>
                <a:srgbClr val="99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6" grpId="0"/>
      <p:bldP spid="63" grpId="0"/>
      <p:bldP spid="66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Failure Rates 2010/2011/2012++</a:t>
            </a:r>
            <a:endParaRPr lang="en-GB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44" y="692696"/>
            <a:ext cx="9001156" cy="172819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800" b="1" u="sng" dirty="0" smtClean="0">
                <a:solidFill>
                  <a:schemeClr val="bg2"/>
                </a:solidFill>
              </a:rPr>
              <a:t>Sensitivity analysis based on failure </a:t>
            </a:r>
            <a:r>
              <a:rPr lang="en-US" sz="2800" b="1" u="sng" dirty="0" err="1" smtClean="0">
                <a:solidFill>
                  <a:schemeClr val="bg2"/>
                </a:solidFill>
              </a:rPr>
              <a:t>xSections</a:t>
            </a:r>
            <a:endParaRPr lang="en-US" sz="2800" b="1" u="sng" dirty="0" smtClean="0">
              <a:solidFill>
                <a:schemeClr val="bg2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US" sz="2800" b="1" dirty="0" smtClean="0">
                <a:solidFill>
                  <a:schemeClr val="bg2"/>
                </a:solidFill>
              </a:rPr>
              <a:t>Uncertainties</a:t>
            </a:r>
            <a:r>
              <a:rPr lang="en-US" sz="2800" dirty="0" smtClean="0">
                <a:solidFill>
                  <a:schemeClr val="bg2"/>
                </a:solidFill>
              </a:rPr>
              <a:t>: LHC operation &amp; machine behavior, radiation levels, equipment sensitivities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107504" y="785794"/>
            <a:ext cx="9001156" cy="141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</a:pPr>
            <a:endParaRPr lang="en-US" sz="2800" kern="0" dirty="0" smtClean="0">
              <a:solidFill>
                <a:schemeClr val="bg2"/>
              </a:solidFill>
              <a:latin typeface="Calibri" pitchFamily="34" charset="0"/>
            </a:endParaRPr>
          </a:p>
        </p:txBody>
      </p:sp>
      <p:pic>
        <p:nvPicPr>
          <p:cNvPr id="49153" name="Picture 1" descr="C:\newStuff\Electronics\RadWG\FailureEstimates\sensitivity_graph\xsectScaled_rBands_11_12_noBands_v3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1593438"/>
            <a:ext cx="6480720" cy="4916408"/>
          </a:xfrm>
          <a:prstGeom prst="rect">
            <a:avLst/>
          </a:prstGeom>
          <a:noFill/>
        </p:spPr>
      </p:pic>
      <p:pic>
        <p:nvPicPr>
          <p:cNvPr id="49154" name="Picture 2" descr="C:\newStuff\Electronics\RadWG\FailureEstimates\sensitivity_graph\xsectScaled_rBands_11_12_wBands_v4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1412776"/>
            <a:ext cx="6816759" cy="5112568"/>
          </a:xfrm>
          <a:prstGeom prst="rect">
            <a:avLst/>
          </a:prstGeom>
          <a:noFill/>
        </p:spPr>
      </p:pic>
      <p:pic>
        <p:nvPicPr>
          <p:cNvPr id="49156" name="Picture 4" descr="C:\newStuff\Electronics\RadWG\FailureEstimates\sensitivity_graph\xsectScaled_rBands_ALLno2010_wBands_v4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3122" y="1412775"/>
            <a:ext cx="6681246" cy="512824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059832" y="5190291"/>
            <a:ext cx="3129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Unknown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Equipment Sensitivity</a:t>
            </a:r>
            <a:endParaRPr lang="fr-CH" sz="2400" b="1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0800000" flipV="1">
            <a:off x="2344695" y="5804758"/>
            <a:ext cx="643129" cy="8214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6166192" y="5774268"/>
            <a:ext cx="646846" cy="4389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 rot="16200000">
            <a:off x="6555610" y="4764539"/>
            <a:ext cx="2771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Monitor Calibration</a:t>
            </a:r>
            <a:endParaRPr lang="fr-CH" sz="2400" b="1" dirty="0">
              <a:solidFill>
                <a:srgbClr val="C0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rot="5400000">
            <a:off x="7267988" y="5962782"/>
            <a:ext cx="674886" cy="18189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16200000">
            <a:off x="7275107" y="4831574"/>
            <a:ext cx="646846" cy="4389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rot="10800000">
            <a:off x="755576" y="4149080"/>
            <a:ext cx="4536504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rot="10800000">
            <a:off x="755577" y="2507445"/>
            <a:ext cx="4536504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/>
          <p:cNvSpPr txBox="1"/>
          <p:nvPr/>
        </p:nvSpPr>
        <p:spPr>
          <a:xfrm rot="16200000">
            <a:off x="-1467341" y="3810459"/>
            <a:ext cx="3932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We’re missing a Factor 100</a:t>
            </a:r>
            <a:endParaRPr lang="fr-CH" sz="24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29604" y="718662"/>
            <a:ext cx="1898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© D. Kramer</a:t>
            </a:r>
            <a:endParaRPr lang="fr-CH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2011 LHC Energy/2012 Operation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2988" y="908720"/>
            <a:ext cx="9144000" cy="58064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u="sng" dirty="0" smtClean="0">
                <a:solidFill>
                  <a:schemeClr val="bg2"/>
                </a:solidFill>
              </a:rPr>
              <a:t>Energy greater than 3.5TeV:</a:t>
            </a:r>
          </a:p>
          <a:p>
            <a:pPr>
              <a:buBlip>
                <a:blip r:embed="rId3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Only </a:t>
            </a:r>
            <a:r>
              <a:rPr lang="en-US" sz="3200" b="1" dirty="0" smtClean="0">
                <a:solidFill>
                  <a:srgbClr val="920000"/>
                </a:solidFill>
              </a:rPr>
              <a:t>minor impact on radiation levels</a:t>
            </a:r>
            <a:r>
              <a:rPr lang="en-US" sz="3200" dirty="0" smtClean="0">
                <a:solidFill>
                  <a:schemeClr val="bg2"/>
                </a:solidFill>
              </a:rPr>
              <a:t>, thus not an issue from the R2E point-of-view</a:t>
            </a:r>
          </a:p>
          <a:p>
            <a:pPr>
              <a:buBlip>
                <a:blip r:embed="rId3"/>
              </a:buBlip>
            </a:pPr>
            <a:endParaRPr lang="en-US" sz="1050" dirty="0" smtClean="0">
              <a:solidFill>
                <a:schemeClr val="bg2"/>
              </a:solidFill>
            </a:endParaRPr>
          </a:p>
          <a:p>
            <a:pPr>
              <a:buNone/>
            </a:pPr>
            <a:r>
              <a:rPr lang="en-US" sz="3200" b="1" u="sng" dirty="0" smtClean="0">
                <a:solidFill>
                  <a:schemeClr val="bg2"/>
                </a:solidFill>
              </a:rPr>
              <a:t>Impact of 2012 operation</a:t>
            </a:r>
            <a:r>
              <a:rPr lang="en-US" sz="3200" u="sng" dirty="0" smtClean="0">
                <a:solidFill>
                  <a:schemeClr val="bg2"/>
                </a:solidFill>
              </a:rPr>
              <a:t> </a:t>
            </a:r>
          </a:p>
          <a:p>
            <a:pPr>
              <a:buBlip>
                <a:blip r:embed="rId3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Will lead to a </a:t>
            </a:r>
            <a:r>
              <a:rPr lang="en-US" sz="3200" b="1" dirty="0" smtClean="0">
                <a:solidFill>
                  <a:srgbClr val="920000"/>
                </a:solidFill>
              </a:rPr>
              <a:t>delay of R2E mitigation measures</a:t>
            </a:r>
            <a:r>
              <a:rPr lang="en-US" sz="3200" dirty="0" smtClean="0">
                <a:solidFill>
                  <a:schemeClr val="bg2"/>
                </a:solidFill>
              </a:rPr>
              <a:t> (shielding/relocation)</a:t>
            </a:r>
          </a:p>
          <a:p>
            <a:pPr>
              <a:buBlip>
                <a:blip r:embed="rId3"/>
              </a:buBlip>
            </a:pPr>
            <a:r>
              <a:rPr lang="en-US" sz="3200" b="1" dirty="0" smtClean="0">
                <a:solidFill>
                  <a:srgbClr val="990000"/>
                </a:solidFill>
              </a:rPr>
              <a:t>Impact on operation not to be excluded</a:t>
            </a:r>
            <a:r>
              <a:rPr lang="en-US" sz="3200" dirty="0" smtClean="0">
                <a:solidFill>
                  <a:schemeClr val="bg2"/>
                </a:solidFill>
              </a:rPr>
              <a:t> </a:t>
            </a:r>
          </a:p>
          <a:p>
            <a:pPr>
              <a:buBlip>
                <a:blip r:embed="rId3"/>
              </a:buBlip>
            </a:pPr>
            <a:r>
              <a:rPr lang="en-US" sz="3200" b="1" dirty="0" smtClean="0">
                <a:solidFill>
                  <a:srgbClr val="920000"/>
                </a:solidFill>
              </a:rPr>
              <a:t>Risk of destructive failures</a:t>
            </a:r>
            <a:endParaRPr lang="en-US" sz="3200" dirty="0" smtClean="0">
              <a:solidFill>
                <a:schemeClr val="bg2"/>
              </a:solidFill>
            </a:endParaRPr>
          </a:p>
          <a:p>
            <a:pPr>
              <a:buBlip>
                <a:blip r:embed="rId3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Failure rate expected to be (just) acceptable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Blip>
                <a:blip r:embed="rId3"/>
              </a:buBlip>
            </a:pPr>
            <a:endParaRPr lang="en-US" sz="3200" dirty="0" smtClean="0">
              <a:solidFill>
                <a:schemeClr val="bg2"/>
              </a:solidFill>
            </a:endParaRPr>
          </a:p>
          <a:p>
            <a:pPr>
              <a:buBlip>
                <a:blip r:embed="rId3"/>
              </a:buBlip>
            </a:pPr>
            <a:endParaRPr lang="en-US" sz="3200" dirty="0" smtClean="0">
              <a:solidFill>
                <a:schemeClr val="bg2"/>
              </a:solidFill>
            </a:endParaRPr>
          </a:p>
          <a:p>
            <a:pPr>
              <a:buBlip>
                <a:blip r:embed="rId3"/>
              </a:buBlip>
            </a:pPr>
            <a:endParaRPr lang="en-US" sz="3200" b="1" dirty="0" smtClean="0">
              <a:solidFill>
                <a:srgbClr val="8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What We Will Do…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6640" y="1052736"/>
            <a:ext cx="9077359" cy="54006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Preparation of </a:t>
            </a:r>
            <a:r>
              <a:rPr lang="en-US" sz="3200" b="1" dirty="0" smtClean="0">
                <a:solidFill>
                  <a:srgbClr val="C00000"/>
                </a:solidFill>
              </a:rPr>
              <a:t>shielding &amp; relocation </a:t>
            </a:r>
            <a:r>
              <a:rPr lang="en-US" sz="3200" dirty="0" smtClean="0">
                <a:solidFill>
                  <a:schemeClr val="bg2"/>
                </a:solidFill>
              </a:rPr>
              <a:t>measures</a:t>
            </a:r>
          </a:p>
          <a:p>
            <a:pPr>
              <a:buBlip>
                <a:blip r:embed="rId2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2011 experience together with detailed monitoring &amp; scheduled radiation tests (full power-converters) will allow us a </a:t>
            </a:r>
            <a:r>
              <a:rPr lang="en-US" sz="3200" b="1" dirty="0" smtClean="0">
                <a:solidFill>
                  <a:srgbClr val="C00000"/>
                </a:solidFill>
              </a:rPr>
              <a:t>further optimization</a:t>
            </a:r>
            <a:r>
              <a:rPr lang="en-US" sz="3200" dirty="0" smtClean="0">
                <a:solidFill>
                  <a:schemeClr val="bg2"/>
                </a:solidFill>
              </a:rPr>
              <a:t> step</a:t>
            </a:r>
          </a:p>
          <a:p>
            <a:pPr>
              <a:buBlip>
                <a:blip r:embed="rId2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Monitoring</a:t>
            </a:r>
            <a:r>
              <a:rPr lang="en-US" sz="3200" dirty="0" smtClean="0">
                <a:solidFill>
                  <a:schemeClr val="bg2"/>
                </a:solidFill>
              </a:rPr>
              <a:t> and preparation of </a:t>
            </a:r>
            <a:r>
              <a:rPr lang="en-US" sz="3200" b="1" dirty="0" smtClean="0">
                <a:solidFill>
                  <a:srgbClr val="C00000"/>
                </a:solidFill>
              </a:rPr>
              <a:t>patch solutions </a:t>
            </a:r>
          </a:p>
          <a:p>
            <a:pPr>
              <a:buNone/>
            </a:pPr>
            <a:endParaRPr lang="en-US" sz="1050" dirty="0" smtClean="0">
              <a:solidFill>
                <a:schemeClr val="bg2"/>
              </a:solidFill>
            </a:endParaRPr>
          </a:p>
          <a:p>
            <a:pPr>
              <a:buNone/>
            </a:pPr>
            <a:r>
              <a:rPr lang="en-US" sz="3600" b="1" u="sng" dirty="0" smtClean="0">
                <a:solidFill>
                  <a:schemeClr val="bg2"/>
                </a:solidFill>
              </a:rPr>
              <a:t>Our Strategy:</a:t>
            </a:r>
          </a:p>
          <a:p>
            <a:pPr>
              <a:buBlip>
                <a:blip r:embed="rId2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Anticipate problems</a:t>
            </a:r>
            <a:r>
              <a:rPr lang="en-US" sz="3200" dirty="0" smtClean="0">
                <a:solidFill>
                  <a:schemeClr val="bg2"/>
                </a:solidFill>
              </a:rPr>
              <a:t> whenever possible</a:t>
            </a:r>
          </a:p>
          <a:p>
            <a:pPr>
              <a:buBlip>
                <a:blip r:embed="rId2"/>
              </a:buBlip>
            </a:pPr>
            <a:r>
              <a:rPr lang="en-US" sz="3200" dirty="0" smtClean="0">
                <a:solidFill>
                  <a:schemeClr val="bg2"/>
                </a:solidFill>
              </a:rPr>
              <a:t>Aim to be </a:t>
            </a:r>
            <a:r>
              <a:rPr lang="en-US" sz="3200" b="1" dirty="0" smtClean="0">
                <a:solidFill>
                  <a:srgbClr val="C00000"/>
                </a:solidFill>
              </a:rPr>
              <a:t>ready for 2012 </a:t>
            </a:r>
            <a:r>
              <a:rPr lang="en-US" sz="3200" dirty="0" smtClean="0">
                <a:solidFill>
                  <a:schemeClr val="bg2"/>
                </a:solidFill>
              </a:rPr>
              <a:t>shutdown in any case</a:t>
            </a:r>
          </a:p>
          <a:p>
            <a:pPr>
              <a:buBlip>
                <a:blip r:embed="rId2"/>
              </a:buBlip>
            </a:pPr>
            <a:r>
              <a:rPr lang="en-US" sz="3200" b="1" dirty="0" smtClean="0">
                <a:solidFill>
                  <a:srgbClr val="C00000"/>
                </a:solidFill>
              </a:rPr>
              <a:t>Optimize the long-term solution</a:t>
            </a:r>
          </a:p>
          <a:p>
            <a:pPr>
              <a:buBlip>
                <a:blip r:embed="rId2"/>
              </a:buBlip>
            </a:pPr>
            <a:endParaRPr lang="en-US" sz="3200" dirty="0" smtClean="0">
              <a:solidFill>
                <a:schemeClr val="bg2"/>
              </a:solidFill>
            </a:endParaRPr>
          </a:p>
          <a:p>
            <a:endParaRPr lang="fr-CH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To be kept in mind…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5161" y="662406"/>
            <a:ext cx="9077359" cy="58064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800" b="1" u="sng" dirty="0" smtClean="0">
                <a:solidFill>
                  <a:schemeClr val="bg2"/>
                </a:solidFill>
              </a:rPr>
              <a:t>Tests with (LHC) beam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Field-calibration (for detectors) measurements: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400" b="1" dirty="0" smtClean="0">
                <a:solidFill>
                  <a:srgbClr val="920000"/>
                </a:solidFill>
              </a:rPr>
              <a:t>quench-test location would be ideal for additional loss/radiation-field studies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400" b="1" dirty="0" smtClean="0">
                <a:solidFill>
                  <a:srgbClr val="920000"/>
                </a:solidFill>
              </a:rPr>
              <a:t>TCDI near UJ87 would be an additional good spot</a:t>
            </a:r>
            <a:endParaRPr lang="en-US" sz="500" b="1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2800" b="1" u="sng" dirty="0" smtClean="0">
                <a:solidFill>
                  <a:schemeClr val="bg2"/>
                </a:solidFill>
              </a:rPr>
              <a:t>Scrubbing &amp; Beam-Gas</a:t>
            </a:r>
            <a:endParaRPr lang="en-US" sz="2800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b="1" dirty="0" smtClean="0">
                <a:solidFill>
                  <a:srgbClr val="920000"/>
                </a:solidFill>
              </a:rPr>
              <a:t>(So far) very low radiation levels in most of the ARC/DS </a:t>
            </a:r>
            <a:r>
              <a:rPr lang="en-US" sz="2800" dirty="0" smtClean="0">
                <a:solidFill>
                  <a:schemeClr val="bg2"/>
                </a:solidFill>
              </a:rPr>
              <a:t>locations (only specific loss locations </a:t>
            </a:r>
            <a:r>
              <a:rPr lang="en-US" sz="2800" b="1" dirty="0" smtClean="0">
                <a:solidFill>
                  <a:schemeClr val="bg2"/>
                </a:solidFill>
              </a:rPr>
              <a:t>[including some surprises]</a:t>
            </a:r>
            <a:r>
              <a:rPr lang="en-US" sz="2800" dirty="0" smtClean="0">
                <a:solidFill>
                  <a:schemeClr val="bg2"/>
                </a:solidFill>
              </a:rPr>
              <a:t> are concerned already ~1Gy in some cases!)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b="1" dirty="0" smtClean="0">
                <a:solidFill>
                  <a:srgbClr val="920000"/>
                </a:solidFill>
              </a:rPr>
              <a:t>Minor effect on shielded areas 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b="1" dirty="0" smtClean="0">
                <a:solidFill>
                  <a:srgbClr val="920000"/>
                </a:solidFill>
              </a:rPr>
              <a:t>Tunnel equipment will be exposed </a:t>
            </a:r>
            <a:endParaRPr lang="en-US" sz="1000" b="1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2800" b="1" u="sng" dirty="0" smtClean="0">
                <a:solidFill>
                  <a:schemeClr val="bg2"/>
                </a:solidFill>
              </a:rPr>
              <a:t>Ion-Operation</a:t>
            </a:r>
            <a:endParaRPr lang="en-US" sz="2800" u="sng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b="1" dirty="0" smtClean="0">
                <a:solidFill>
                  <a:srgbClr val="920000"/>
                </a:solidFill>
              </a:rPr>
              <a:t>One month of ions is in some locations worse than one year of nominal! </a:t>
            </a:r>
            <a:r>
              <a:rPr lang="en-US" dirty="0" smtClean="0">
                <a:solidFill>
                  <a:schemeClr val="bg2"/>
                </a:solidFill>
              </a:rPr>
              <a:t/>
            </a:r>
            <a:br>
              <a:rPr lang="en-US" dirty="0" smtClean="0">
                <a:solidFill>
                  <a:schemeClr val="bg2"/>
                </a:solidFill>
              </a:rPr>
            </a:br>
            <a:endParaRPr lang="en-US" sz="2800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800" b="1" dirty="0" smtClean="0">
              <a:solidFill>
                <a:srgbClr val="8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682390" y="267930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© V. Baglin</a:t>
            </a:r>
            <a:endParaRPr lang="en-US" sz="2400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504056"/>
          </a:xfrm>
        </p:spPr>
        <p:txBody>
          <a:bodyPr>
            <a:normAutofit/>
          </a:bodyPr>
          <a:lstStyle/>
          <a:p>
            <a:r>
              <a:rPr lang="en-US" dirty="0" smtClean="0"/>
              <a:t>R2E Global Strategy &amp; Dates</a:t>
            </a:r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689253"/>
            <a:ext cx="2133600" cy="196131"/>
          </a:xfrm>
        </p:spPr>
        <p:txBody>
          <a:bodyPr/>
          <a:lstStyle/>
          <a:p>
            <a:fld id="{779267C0-A102-4193-BF2F-57F86D2DC03A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82814" y="749206"/>
            <a:ext cx="4248472" cy="707886"/>
          </a:xfrm>
          <a:prstGeom prst="rect">
            <a:avLst/>
          </a:prstGeom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Phase (2008-2010)</a:t>
            </a:r>
          </a:p>
          <a:p>
            <a:pPr marL="0" lvl="1"/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Calculations, Early Actions, Strategy</a:t>
            </a:r>
            <a:endParaRPr lang="en-US" sz="2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82814" y="1481480"/>
            <a:ext cx="4248472" cy="707886"/>
          </a:xfrm>
          <a:prstGeom prst="rect">
            <a:avLst/>
          </a:prstGeom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Proposal (2010)</a:t>
            </a:r>
          </a:p>
          <a:p>
            <a:pPr marL="0" lvl="1"/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Testing, Evaluation, Mitigation Plan</a:t>
            </a:r>
            <a:endParaRPr lang="en-US" sz="2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82814" y="2242718"/>
            <a:ext cx="4248472" cy="400110"/>
          </a:xfrm>
          <a:prstGeom prst="rect">
            <a:avLst/>
          </a:prstGeom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R2E Mitigation Project (2011-2016)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9512" y="2712296"/>
            <a:ext cx="1800200" cy="400110"/>
          </a:xfrm>
          <a:prstGeom prst="rect">
            <a:avLst/>
          </a:prstGeom>
          <a:solidFill>
            <a:srgbClr val="006600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 Term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67744" y="2712296"/>
            <a:ext cx="2232248" cy="400110"/>
          </a:xfrm>
          <a:prstGeom prst="rect">
            <a:avLst/>
          </a:prstGeom>
          <a:solidFill>
            <a:srgbClr val="006600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For Long-Term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32040" y="2712296"/>
            <a:ext cx="1440160" cy="400110"/>
          </a:xfrm>
          <a:prstGeom prst="rect">
            <a:avLst/>
          </a:prstGeom>
          <a:solidFill>
            <a:srgbClr val="006600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92280" y="2712296"/>
            <a:ext cx="1440160" cy="400110"/>
          </a:xfrm>
          <a:prstGeom prst="rect">
            <a:avLst/>
          </a:prstGeom>
          <a:solidFill>
            <a:srgbClr val="006600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Long-Term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9512" y="3166482"/>
            <a:ext cx="1728192" cy="1938992"/>
          </a:xfrm>
          <a:prstGeom prst="rect">
            <a:avLst/>
          </a:prstGeom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Shielding &amp; </a:t>
            </a:r>
          </a:p>
          <a:p>
            <a:pPr marL="0" lvl="1" algn="ctr"/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Relocation</a:t>
            </a:r>
          </a:p>
          <a:p>
            <a:pPr marL="0" lvl="1" algn="ctr"/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P1, P5, P7, P8</a:t>
            </a:r>
            <a:b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(+ small items)</a:t>
            </a:r>
          </a:p>
          <a:p>
            <a:pPr marL="0" lvl="1" algn="ctr"/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Collimation</a:t>
            </a:r>
            <a:b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Betatron</a:t>
            </a:r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IR3</a:t>
            </a:r>
            <a:endParaRPr lang="en-US" sz="2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5576" y="858689"/>
            <a:ext cx="1440160" cy="369332"/>
          </a:xfrm>
          <a:prstGeom prst="rect">
            <a:avLst/>
          </a:prstGeom>
          <a:solidFill>
            <a:srgbClr val="F60000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Panic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164288" y="858689"/>
            <a:ext cx="144016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55576" y="1650777"/>
            <a:ext cx="1440160" cy="369332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Struggling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164288" y="1610707"/>
            <a:ext cx="1440160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Resources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411760" y="3166482"/>
            <a:ext cx="1872208" cy="1938992"/>
          </a:xfrm>
          <a:prstGeom prst="rect">
            <a:avLst/>
          </a:prstGeom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Power-Converters</a:t>
            </a:r>
          </a:p>
          <a:p>
            <a:pPr marL="0" lvl="1" algn="ctr"/>
            <a:r>
              <a:rPr lang="en-US" sz="20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Rad-Tol</a:t>
            </a:r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Solution</a:t>
            </a:r>
          </a:p>
          <a:p>
            <a:pPr marL="0" lvl="1" algn="ctr"/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SCLs</a:t>
            </a:r>
          </a:p>
          <a:p>
            <a:pPr marL="0" lvl="1" algn="ctr"/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Horizontal/</a:t>
            </a:r>
            <a:b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Vertical Links</a:t>
            </a:r>
            <a:endParaRPr lang="en-US" sz="2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16016" y="3171706"/>
            <a:ext cx="1872208" cy="1938992"/>
          </a:xfrm>
          <a:prstGeom prst="rect">
            <a:avLst/>
          </a:prstGeom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</a:t>
            </a:r>
          </a:p>
          <a:p>
            <a:pPr marL="0" lvl="1" algn="ctr"/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Analysis, Calibration</a:t>
            </a:r>
          </a:p>
          <a:p>
            <a:pPr marL="0" lvl="1" algn="ctr"/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</a:t>
            </a:r>
          </a:p>
          <a:p>
            <a:pPr marL="0" lvl="1" algn="ctr"/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 &amp; System Tests</a:t>
            </a:r>
            <a:endParaRPr lang="en-US" sz="2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32240" y="3166482"/>
            <a:ext cx="2232248" cy="1631216"/>
          </a:xfrm>
          <a:prstGeom prst="rect">
            <a:avLst/>
          </a:prstGeom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Combination</a:t>
            </a:r>
          </a:p>
          <a:p>
            <a:pPr marL="0" lvl="1" algn="ctr"/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Relocation</a:t>
            </a:r>
          </a:p>
          <a:p>
            <a:pPr marL="0" lvl="1" algn="ctr"/>
            <a:r>
              <a:rPr lang="en-US" sz="20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Rad-Tol</a:t>
            </a:r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Equipment</a:t>
            </a:r>
          </a:p>
          <a:p>
            <a:pPr marL="0" lvl="1" algn="ctr"/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SCLs</a:t>
            </a:r>
          </a:p>
          <a:p>
            <a:pPr marL="0" lvl="1" algn="ctr"/>
            <a:r>
              <a:rPr lang="en-US" sz="2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(Civil Engineering)</a:t>
            </a:r>
            <a:endParaRPr lang="en-US" sz="2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9512" y="5157192"/>
            <a:ext cx="8784976" cy="16389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Dates (Status 01.2011):</a:t>
            </a:r>
          </a:p>
          <a:p>
            <a:pPr algn="ctr"/>
            <a:endParaRPr lang="en-US" b="1" u="sng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u="sng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1050" b="1" u="sng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4016" y="5250180"/>
            <a:ext cx="8964488" cy="2169825"/>
          </a:xfrm>
          <a:prstGeom prst="rect">
            <a:avLst/>
          </a:prstGeom>
          <a:noFill/>
        </p:spPr>
        <p:txBody>
          <a:bodyPr wrap="square" numCol="4" rtlCol="0">
            <a:spAutoFit/>
          </a:bodyPr>
          <a:lstStyle/>
          <a:p>
            <a:pPr algn="ctr"/>
            <a:endParaRPr lang="en-US" sz="12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02.11. (Cables)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03.11. (SafeRoom1)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06.11. (SafeRoom2)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07.11. (Orders for SD)</a:t>
            </a:r>
            <a:br>
              <a:rPr lang="en-US" dirty="0" smtClean="0">
                <a:solidFill>
                  <a:prstClr val="black"/>
                </a:solidFill>
              </a:rPr>
            </a:br>
            <a:endParaRPr lang="en-US" dirty="0" smtClean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sz="1200" dirty="0" smtClean="0">
              <a:solidFill>
                <a:prstClr val="black"/>
              </a:solidFill>
            </a:endParaRPr>
          </a:p>
          <a:p>
            <a:endParaRPr lang="en-US" sz="10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11.11. (1</a:t>
            </a:r>
            <a:r>
              <a:rPr lang="en-US" baseline="30000" dirty="0" smtClean="0">
                <a:solidFill>
                  <a:prstClr val="black"/>
                </a:solidFill>
              </a:rPr>
              <a:t>st</a:t>
            </a:r>
            <a:r>
              <a:rPr lang="en-US" dirty="0" smtClean="0">
                <a:solidFill>
                  <a:prstClr val="black"/>
                </a:solidFill>
              </a:rPr>
              <a:t> Test Results) 12.11. (1</a:t>
            </a:r>
            <a:r>
              <a:rPr lang="en-US" baseline="30000" dirty="0" smtClean="0">
                <a:solidFill>
                  <a:prstClr val="black"/>
                </a:solidFill>
              </a:rPr>
              <a:t>st</a:t>
            </a:r>
            <a:r>
              <a:rPr lang="en-US" dirty="0" smtClean="0">
                <a:solidFill>
                  <a:prstClr val="black"/>
                </a:solidFill>
              </a:rPr>
              <a:t> CD Review)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2012 (FGCs Production)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2013 (Prototype)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2014 (Production)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sz="1100" dirty="0" smtClean="0">
              <a:solidFill>
                <a:prstClr val="black"/>
              </a:solidFill>
            </a:endParaRPr>
          </a:p>
          <a:p>
            <a:pPr marL="179388"/>
            <a:r>
              <a:rPr lang="en-US" dirty="0" smtClean="0">
                <a:solidFill>
                  <a:prstClr val="black"/>
                </a:solidFill>
              </a:rPr>
              <a:t>2010    Operation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06.11. (UX/UL@P1)</a:t>
            </a:r>
          </a:p>
          <a:p>
            <a:pPr marL="179388"/>
            <a:r>
              <a:rPr lang="en-US" dirty="0" smtClean="0">
                <a:solidFill>
                  <a:prstClr val="black"/>
                </a:solidFill>
              </a:rPr>
              <a:t>10.11.  (Refine)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sz="900" dirty="0" smtClean="0">
              <a:solidFill>
                <a:prstClr val="black"/>
              </a:solidFill>
            </a:endParaRPr>
          </a:p>
          <a:p>
            <a:endParaRPr lang="en-US" sz="1000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08.11. (CE pre-study)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06.12. (CE Study)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2013   (Hori-SCLs)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2014 (PCs and/or SCLs)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3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3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100354" name="Picture 2" descr="C:\newStuff\Chamonix_2011\Talk\mirage\jhan594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800542"/>
            <a:ext cx="6660232" cy="572779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 bwMode="auto">
          <a:xfrm>
            <a:off x="1259632" y="836712"/>
            <a:ext cx="3672408" cy="792088"/>
          </a:xfrm>
          <a:prstGeom prst="rect">
            <a:avLst/>
          </a:prstGeom>
          <a:solidFill>
            <a:schemeClr val="bg1"/>
          </a:solidFill>
          <a:ln w="444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627784" y="2691666"/>
            <a:ext cx="1224136" cy="1097374"/>
          </a:xfrm>
          <a:prstGeom prst="rect">
            <a:avLst/>
          </a:prstGeom>
          <a:solidFill>
            <a:schemeClr val="bg1"/>
          </a:solidFill>
          <a:ln w="444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10531" y="2585153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Next </a:t>
            </a:r>
            <a:b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Shutdown</a:t>
            </a: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2012/13/</a:t>
            </a: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14/15/…</a:t>
            </a:r>
            <a:endParaRPr lang="fr-CH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1378" name="Picture 2" descr="http://www.go4book.com/images/articles/l/-/990200660005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6024" y="476672"/>
            <a:ext cx="4644008" cy="619621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93960" y="836712"/>
            <a:ext cx="3001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Chamonix Valley</a:t>
            </a:r>
            <a:endParaRPr lang="fr-CH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699792" y="4185662"/>
            <a:ext cx="6144824" cy="212365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en-US" sz="4400" b="1" u="sng" dirty="0" smtClean="0">
                <a:solidFill>
                  <a:srgbClr val="990000"/>
                </a:solidFill>
              </a:rPr>
              <a:t>THANK YOU</a:t>
            </a:r>
          </a:p>
          <a:p>
            <a:pPr algn="ctr"/>
            <a:r>
              <a:rPr lang="en-US" sz="4400" b="1" dirty="0" smtClean="0">
                <a:solidFill>
                  <a:srgbClr val="990000"/>
                </a:solidFill>
              </a:rPr>
              <a:t>R2E Seminar (+Drink)</a:t>
            </a:r>
          </a:p>
          <a:p>
            <a:pPr algn="ctr"/>
            <a:r>
              <a:rPr lang="en-US" sz="4400" b="1" dirty="0" smtClean="0">
                <a:solidFill>
                  <a:srgbClr val="990000"/>
                </a:solidFill>
              </a:rPr>
              <a:t>Tent. Date: February 18</a:t>
            </a:r>
            <a:r>
              <a:rPr lang="en-US" sz="4400" b="1" baseline="30000" dirty="0" smtClean="0">
                <a:solidFill>
                  <a:srgbClr val="990000"/>
                </a:solidFill>
              </a:rPr>
              <a:t>th</a:t>
            </a:r>
            <a:endParaRPr lang="fr-CH" sz="4400" b="1" baseline="300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00354" name="Picture 2" descr="C:\newStuff\Chamonix_2011\Talk\mirage\jhan594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800542"/>
            <a:ext cx="6660232" cy="572779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 bwMode="auto">
          <a:xfrm>
            <a:off x="1259632" y="836712"/>
            <a:ext cx="3672408" cy="792088"/>
          </a:xfrm>
          <a:prstGeom prst="rect">
            <a:avLst/>
          </a:prstGeom>
          <a:solidFill>
            <a:schemeClr val="bg1"/>
          </a:solidFill>
          <a:ln w="444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627784" y="2691666"/>
            <a:ext cx="1224136" cy="1097374"/>
          </a:xfrm>
          <a:prstGeom prst="rect">
            <a:avLst/>
          </a:prstGeom>
          <a:solidFill>
            <a:schemeClr val="bg1"/>
          </a:solidFill>
          <a:ln w="444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10531" y="2585153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Next </a:t>
            </a:r>
            <a:b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Shutdown</a:t>
            </a: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2012/13/</a:t>
            </a:r>
          </a:p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14/15/…</a:t>
            </a:r>
            <a:endParaRPr lang="fr-CH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Backup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7305329" y="2060848"/>
            <a:ext cx="1428760" cy="923330"/>
          </a:xfrm>
          <a:prstGeom prst="rect">
            <a:avLst/>
          </a:prstGeom>
          <a:noFill/>
          <a:effectLst>
            <a:outerShdw blurRad="76200" dist="11303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Rad-Tol</a:t>
            </a:r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Power-</a:t>
            </a:r>
            <a:b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Converters</a:t>
            </a:r>
            <a:endParaRPr lang="en-GB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GB" sz="4400" dirty="0" smtClean="0"/>
              <a:t>R2E Mitigation Project Plan</a:t>
            </a:r>
            <a:endParaRPr lang="en-GB" sz="4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2174103" y="794586"/>
            <a:ext cx="3835661" cy="285752"/>
          </a:xfrm>
          <a:prstGeom prst="rect">
            <a:avLst/>
          </a:prstGeom>
          <a:solidFill>
            <a:srgbClr val="92D05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Mitigation Actions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0964" y="801292"/>
            <a:ext cx="714380" cy="285752"/>
          </a:xfrm>
          <a:prstGeom prst="rect">
            <a:avLst/>
          </a:prstGeom>
          <a:solidFill>
            <a:srgbClr val="92D05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LHC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01402" y="801292"/>
            <a:ext cx="1338636" cy="285752"/>
          </a:xfrm>
          <a:prstGeom prst="rect">
            <a:avLst/>
          </a:prstGeom>
          <a:solidFill>
            <a:srgbClr val="92D05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Arial" charset="0"/>
              </a:rPr>
              <a:t>Shutdown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929585" y="801292"/>
            <a:ext cx="714380" cy="285752"/>
          </a:xfrm>
          <a:prstGeom prst="rect">
            <a:avLst/>
          </a:prstGeom>
          <a:solidFill>
            <a:srgbClr val="92D05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Arial" charset="0"/>
              </a:rPr>
              <a:t>R&amp;D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055392" y="794586"/>
            <a:ext cx="1411176" cy="276960"/>
          </a:xfrm>
          <a:prstGeom prst="rect">
            <a:avLst/>
          </a:prstGeom>
          <a:solidFill>
            <a:srgbClr val="92D050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Arial" charset="0"/>
              </a:rPr>
              <a:t>Purpose(s)</a:t>
            </a:r>
            <a:endParaRPr kumimoji="0" lang="en-GB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Bent Arrow 17"/>
          <p:cNvSpPr/>
          <p:nvPr/>
        </p:nvSpPr>
        <p:spPr bwMode="auto">
          <a:xfrm rot="10800000">
            <a:off x="7786709" y="1142984"/>
            <a:ext cx="285751" cy="857256"/>
          </a:xfrm>
          <a:prstGeom prst="bentArrow">
            <a:avLst>
              <a:gd name="adj1" fmla="val 25000"/>
              <a:gd name="adj2" fmla="val 25330"/>
              <a:gd name="adj3" fmla="val 46538"/>
              <a:gd name="adj4" fmla="val 45289"/>
            </a:avLst>
          </a:prstGeom>
          <a:solidFill>
            <a:srgbClr val="80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Bent Arrow 18"/>
          <p:cNvSpPr/>
          <p:nvPr/>
        </p:nvSpPr>
        <p:spPr bwMode="auto">
          <a:xfrm rot="10800000">
            <a:off x="8376898" y="1142984"/>
            <a:ext cx="267067" cy="1928826"/>
          </a:xfrm>
          <a:prstGeom prst="bentArrow">
            <a:avLst>
              <a:gd name="adj1" fmla="val 25000"/>
              <a:gd name="adj2" fmla="val 25330"/>
              <a:gd name="adj3" fmla="val 46538"/>
              <a:gd name="adj4" fmla="val 45289"/>
            </a:avLst>
          </a:prstGeom>
          <a:solidFill>
            <a:srgbClr val="80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Bent Arrow 19"/>
          <p:cNvSpPr/>
          <p:nvPr/>
        </p:nvSpPr>
        <p:spPr bwMode="auto">
          <a:xfrm rot="10800000">
            <a:off x="8715404" y="1142984"/>
            <a:ext cx="214314" cy="2643206"/>
          </a:xfrm>
          <a:prstGeom prst="bentArrow">
            <a:avLst>
              <a:gd name="adj1" fmla="val 25000"/>
              <a:gd name="adj2" fmla="val 25330"/>
              <a:gd name="adj3" fmla="val 46538"/>
              <a:gd name="adj4" fmla="val 45289"/>
            </a:avLst>
          </a:prstGeom>
          <a:solidFill>
            <a:srgbClr val="8000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85541" y="1071546"/>
            <a:ext cx="748923" cy="646331"/>
          </a:xfrm>
          <a:prstGeom prst="rect">
            <a:avLst/>
          </a:prstGeom>
          <a:noFill/>
          <a:effectLst>
            <a:outerShdw blurRad="76200" dist="11303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Hor.</a:t>
            </a:r>
            <a:b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SCLs</a:t>
            </a:r>
            <a:endParaRPr lang="en-GB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27402" y="3071810"/>
            <a:ext cx="1000130" cy="646331"/>
          </a:xfrm>
          <a:prstGeom prst="rect">
            <a:avLst/>
          </a:prstGeom>
          <a:noFill/>
          <a:effectLst>
            <a:outerShdw blurRad="76200" dist="11303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Vert. </a:t>
            </a:r>
            <a:b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SCLs I</a:t>
            </a:r>
            <a:endParaRPr lang="en-GB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39643" y="1742788"/>
            <a:ext cx="338554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en-GB" b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59855" y="2829856"/>
            <a:ext cx="338554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en-GB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54340" y="3587374"/>
            <a:ext cx="338554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en-GB" b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6179252" y="1260916"/>
            <a:ext cx="1143008" cy="428628"/>
          </a:xfrm>
          <a:prstGeom prst="round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R2E Safety &amp; Patch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3" name="Group 27"/>
          <p:cNvGrpSpPr/>
          <p:nvPr/>
        </p:nvGrpSpPr>
        <p:grpSpPr>
          <a:xfrm>
            <a:off x="938350" y="1134809"/>
            <a:ext cx="571504" cy="841141"/>
            <a:chOff x="18849" y="322743"/>
            <a:chExt cx="488786" cy="698265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8" name="Chevron 37"/>
            <p:cNvSpPr/>
            <p:nvPr/>
          </p:nvSpPr>
          <p:spPr>
            <a:xfrm rot="5400000">
              <a:off x="-85891" y="427483"/>
              <a:ext cx="698265" cy="488785"/>
            </a:xfrm>
            <a:prstGeom prst="chevron">
              <a:avLst/>
            </a:prstGeom>
            <a:gradFill rotWithShape="0">
              <a:gsLst>
                <a:gs pos="0">
                  <a:srgbClr val="00B050"/>
                </a:gs>
                <a:gs pos="80000">
                  <a:srgbClr val="00B050"/>
                </a:gs>
                <a:gs pos="100000">
                  <a:schemeClr val="accent2"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  <a:gs pos="100000">
                  <a:srgbClr val="00B050"/>
                </a:gs>
              </a:gsLst>
            </a:gradFill>
            <a:sp3d prstMaterial="plastic">
              <a:bevelT w="127000" h="25400" prst="relaxedInset"/>
            </a:sp3d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Chevron 4"/>
            <p:cNvSpPr/>
            <p:nvPr/>
          </p:nvSpPr>
          <p:spPr>
            <a:xfrm>
              <a:off x="18850" y="613182"/>
              <a:ext cx="488785" cy="2094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2010</a:t>
              </a:r>
              <a:endParaRPr lang="en-GB" sz="1400" b="1" kern="1200" dirty="0"/>
            </a:p>
          </p:txBody>
        </p:sp>
      </p:grpSp>
      <p:grpSp>
        <p:nvGrpSpPr>
          <p:cNvPr id="4" name="Group 28"/>
          <p:cNvGrpSpPr/>
          <p:nvPr/>
        </p:nvGrpSpPr>
        <p:grpSpPr>
          <a:xfrm>
            <a:off x="866913" y="1785927"/>
            <a:ext cx="663844" cy="2286015"/>
            <a:chOff x="-38302" y="1006093"/>
            <a:chExt cx="571505" cy="199349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6" name="Chevron 35"/>
            <p:cNvSpPr/>
            <p:nvPr/>
          </p:nvSpPr>
          <p:spPr>
            <a:xfrm rot="5400000">
              <a:off x="-733508" y="1758450"/>
              <a:ext cx="1993499" cy="488785"/>
            </a:xfrm>
            <a:prstGeom prst="chevron">
              <a:avLst/>
            </a:prstGeom>
            <a:gradFill rotWithShape="0">
              <a:gsLst>
                <a:gs pos="0">
                  <a:srgbClr val="EA9B26"/>
                </a:gs>
                <a:gs pos="80000">
                  <a:srgbClr val="EA9B26"/>
                </a:gs>
                <a:gs pos="100000">
                  <a:srgbClr val="EA9B26"/>
                </a:gs>
              </a:gsLst>
            </a:gradFill>
            <a:sp3d prstMaterial="plastic">
              <a:bevelT w="127000" h="25400" prst="relaxedInset"/>
            </a:sp3d>
          </p:spPr>
          <p:style>
            <a:lnRef idx="0">
              <a:schemeClr val="accent2">
                <a:hueOff val="-4800000"/>
                <a:satOff val="-11111"/>
                <a:lumOff val="10000"/>
                <a:alphaOff val="0"/>
              </a:schemeClr>
            </a:lnRef>
            <a:fillRef idx="3">
              <a:scrgbClr r="0" g="0" b="0"/>
            </a:fillRef>
            <a:effectRef idx="2">
              <a:schemeClr val="accent2">
                <a:hueOff val="-4800000"/>
                <a:satOff val="-11111"/>
                <a:lumOff val="1000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Chevron 6"/>
            <p:cNvSpPr/>
            <p:nvPr/>
          </p:nvSpPr>
          <p:spPr>
            <a:xfrm>
              <a:off x="-38302" y="1179999"/>
              <a:ext cx="571505" cy="157520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2012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/>
                <a:t>or 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b="1" kern="1200" dirty="0" smtClean="0"/>
                <a:t>2013</a:t>
              </a:r>
              <a:endParaRPr lang="en-GB" sz="1400" b="1" kern="1200" dirty="0"/>
            </a:p>
          </p:txBody>
        </p:sp>
      </p:grpSp>
      <p:grpSp>
        <p:nvGrpSpPr>
          <p:cNvPr id="5" name="Group 29"/>
          <p:cNvGrpSpPr/>
          <p:nvPr/>
        </p:nvGrpSpPr>
        <p:grpSpPr>
          <a:xfrm>
            <a:off x="929558" y="3859078"/>
            <a:ext cx="571505" cy="1782305"/>
            <a:chOff x="18848" y="3070537"/>
            <a:chExt cx="488786" cy="117381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4" name="Chevron 33"/>
            <p:cNvSpPr/>
            <p:nvPr/>
          </p:nvSpPr>
          <p:spPr>
            <a:xfrm rot="5400000">
              <a:off x="-323668" y="3413054"/>
              <a:ext cx="1173819" cy="488785"/>
            </a:xfrm>
            <a:prstGeom prst="chevron">
              <a:avLst/>
            </a:prstGeom>
            <a:gradFill rotWithShape="0">
              <a:gsLst>
                <a:gs pos="0">
                  <a:srgbClr val="C00000"/>
                </a:gs>
                <a:gs pos="80000">
                  <a:srgbClr val="C00000"/>
                </a:gs>
                <a:gs pos="100000">
                  <a:srgbClr val="C00000"/>
                </a:gs>
              </a:gsLst>
            </a:gradFill>
            <a:sp3d prstMaterial="plastic">
              <a:bevelT w="127000" h="25400" prst="relaxedInset"/>
            </a:sp3d>
          </p:spPr>
          <p:style>
            <a:lnRef idx="0">
              <a:schemeClr val="accent2">
                <a:hueOff val="-9600000"/>
                <a:satOff val="-22222"/>
                <a:lumOff val="20000"/>
                <a:alphaOff val="0"/>
              </a:schemeClr>
            </a:lnRef>
            <a:fillRef idx="3">
              <a:scrgbClr r="0" g="0" b="0"/>
            </a:fillRef>
            <a:effectRef idx="2">
              <a:schemeClr val="accent2">
                <a:hueOff val="-9600000"/>
                <a:satOff val="-22222"/>
                <a:lumOff val="2000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Chevron 8"/>
            <p:cNvSpPr/>
            <p:nvPr/>
          </p:nvSpPr>
          <p:spPr>
            <a:xfrm>
              <a:off x="18848" y="3314931"/>
              <a:ext cx="488785" cy="6850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2016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/>
                <a:t>or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dirty="0" smtClean="0"/>
                <a:t>???</a:t>
              </a:r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929558" y="5429264"/>
            <a:ext cx="571504" cy="1208394"/>
            <a:chOff x="18849" y="4073069"/>
            <a:chExt cx="488785" cy="1375394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2" name="Chevron 31"/>
            <p:cNvSpPr/>
            <p:nvPr/>
          </p:nvSpPr>
          <p:spPr>
            <a:xfrm rot="5400000">
              <a:off x="-424455" y="4516373"/>
              <a:ext cx="1375394" cy="488785"/>
            </a:xfrm>
            <a:prstGeom prst="chevron">
              <a:avLst/>
            </a:prstGeom>
            <a:gradFill rotWithShape="0">
              <a:gsLst>
                <a:gs pos="0">
                  <a:srgbClr val="800000"/>
                </a:gs>
                <a:gs pos="80000">
                  <a:srgbClr val="800000"/>
                </a:gs>
                <a:gs pos="100000">
                  <a:srgbClr val="800000"/>
                </a:gs>
              </a:gsLst>
            </a:gradFill>
            <a:sp3d prstMaterial="plastic">
              <a:bevelT w="127000" h="25400" prst="relaxedInset"/>
            </a:sp3d>
          </p:spPr>
          <p:style>
            <a:lnRef idx="0">
              <a:schemeClr val="accent2">
                <a:hueOff val="-14400000"/>
                <a:satOff val="-33333"/>
                <a:lumOff val="30000"/>
                <a:alphaOff val="0"/>
              </a:schemeClr>
            </a:lnRef>
            <a:fillRef idx="3">
              <a:scrgbClr r="0" g="0" b="0"/>
            </a:fillRef>
            <a:effectRef idx="2">
              <a:schemeClr val="accent2">
                <a:hueOff val="-14400000"/>
                <a:satOff val="-33333"/>
                <a:lumOff val="3000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Chevron 10"/>
            <p:cNvSpPr/>
            <p:nvPr/>
          </p:nvSpPr>
          <p:spPr>
            <a:xfrm>
              <a:off x="18849" y="4312223"/>
              <a:ext cx="488785" cy="88660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 smtClean="0"/>
                <a:t>???</a:t>
              </a:r>
              <a:endParaRPr lang="en-GB" sz="1400" b="1" kern="1200" dirty="0"/>
            </a:p>
          </p:txBody>
        </p:sp>
      </p:grpSp>
      <p:grpSp>
        <p:nvGrpSpPr>
          <p:cNvPr id="8" name="Group 39"/>
          <p:cNvGrpSpPr/>
          <p:nvPr/>
        </p:nvGrpSpPr>
        <p:grpSpPr>
          <a:xfrm>
            <a:off x="1654700" y="1254358"/>
            <a:ext cx="4483633" cy="453872"/>
            <a:chOff x="857261" y="294546"/>
            <a:chExt cx="3737336" cy="453872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41" name="Round Same Side Corner Rectangle 40"/>
            <p:cNvSpPr/>
            <p:nvPr/>
          </p:nvSpPr>
          <p:spPr>
            <a:xfrm rot="5400000">
              <a:off x="2498993" y="-1347186"/>
              <a:ext cx="453872" cy="3737336"/>
            </a:xfrm>
            <a:prstGeom prst="round2SameRect">
              <a:avLst/>
            </a:prstGeom>
            <a:ln>
              <a:solidFill>
                <a:schemeClr val="tx1"/>
              </a:solidFill>
            </a:ln>
            <a:sp3d extrusionH="190500" prstMaterial="dkEdge">
              <a:bevelT w="135400" h="16350"/>
              <a:contourClr>
                <a:schemeClr val="bg1"/>
              </a:contourClr>
            </a:sp3d>
          </p:spPr>
          <p:style>
            <a:lnRef idx="1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2" name="Round Same Side Corner Rectangle 4"/>
            <p:cNvSpPr/>
            <p:nvPr/>
          </p:nvSpPr>
          <p:spPr>
            <a:xfrm>
              <a:off x="857261" y="316702"/>
              <a:ext cx="3715180" cy="4095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8890" rIns="8890" bIns="8890" numCol="1" spcCol="1270" anchor="ctr" anchorCtr="0">
              <a:noAutofit/>
            </a:bodyPr>
            <a:lstStyle/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kern="1200" dirty="0" smtClean="0"/>
                <a:t>Fire/ODH Control Racks + EN/EL RTUs</a:t>
              </a:r>
              <a:endParaRPr lang="en-GB" sz="1600" b="1" kern="1200" dirty="0"/>
            </a:p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kern="1200" dirty="0" smtClean="0"/>
                <a:t>Preparations for long shutdown</a:t>
              </a:r>
              <a:endParaRPr lang="en-GB" sz="1600" b="1" kern="1200" dirty="0"/>
            </a:p>
          </p:txBody>
        </p:sp>
      </p:grpSp>
      <p:grpSp>
        <p:nvGrpSpPr>
          <p:cNvPr id="13" name="Group 42"/>
          <p:cNvGrpSpPr/>
          <p:nvPr/>
        </p:nvGrpSpPr>
        <p:grpSpPr>
          <a:xfrm>
            <a:off x="1654700" y="1721772"/>
            <a:ext cx="4544876" cy="2073864"/>
            <a:chOff x="564180" y="797351"/>
            <a:chExt cx="4214841" cy="2166981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44" name="Round Same Side Corner Rectangle 43"/>
            <p:cNvSpPr/>
            <p:nvPr/>
          </p:nvSpPr>
          <p:spPr>
            <a:xfrm rot="5400000">
              <a:off x="1595859" y="-175274"/>
              <a:ext cx="2087369" cy="4150727"/>
            </a:xfrm>
            <a:prstGeom prst="round2SameRect">
              <a:avLst/>
            </a:prstGeom>
            <a:ln>
              <a:solidFill>
                <a:schemeClr val="tx1"/>
              </a:solidFill>
            </a:ln>
            <a:sp3d extrusionH="190500" prstMaterial="dkEdge">
              <a:bevelT w="135400" h="16350"/>
              <a:contourClr>
                <a:schemeClr val="bg1"/>
              </a:contourClr>
            </a:sp3d>
          </p:spPr>
          <p:style>
            <a:lnRef idx="1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5" name="Round Same Side Corner Rectangle 4"/>
            <p:cNvSpPr/>
            <p:nvPr/>
          </p:nvSpPr>
          <p:spPr>
            <a:xfrm>
              <a:off x="564180" y="797351"/>
              <a:ext cx="4214841" cy="216698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8890" rIns="8890" bIns="8890" numCol="1" spcCol="1270" anchor="ctr" anchorCtr="0">
              <a:noAutofit/>
            </a:bodyPr>
            <a:lstStyle/>
            <a:p>
              <a:pPr marL="114300" lvl="1" indent="-11430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US" sz="1600" b="1" dirty="0" smtClean="0"/>
                <a:t>Relocation US85 + Shielding</a:t>
              </a:r>
              <a:endParaRPr lang="en-GB" sz="1600" b="1" dirty="0" smtClean="0"/>
            </a:p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kern="1200" dirty="0" smtClean="0"/>
                <a:t>Shielding: UJ14/16/56 (23/87)</a:t>
              </a:r>
              <a:endParaRPr lang="en-GB" sz="1600" b="1" dirty="0" smtClean="0"/>
            </a:p>
            <a:p>
              <a:pPr marL="0" lvl="1" indent="-114300" defTabSz="622300">
                <a:lnSpc>
                  <a:spcPct val="90000"/>
                </a:lnSpc>
                <a:spcBef>
                  <a:spcPct val="0"/>
                </a:spcBef>
                <a:buFontTx/>
                <a:buChar char="••"/>
              </a:pPr>
              <a:r>
                <a:rPr lang="en-US" sz="1600" b="1" dirty="0" smtClean="0"/>
                <a:t>Relocation UJ76 (remaining)</a:t>
              </a:r>
              <a:endParaRPr lang="en-GB" sz="1600" b="1" dirty="0" smtClean="0"/>
            </a:p>
            <a:p>
              <a:pPr marL="0" lvl="1" indent="-114300" defTabSz="622300">
                <a:lnSpc>
                  <a:spcPct val="90000"/>
                </a:lnSpc>
                <a:spcBef>
                  <a:spcPct val="0"/>
                </a:spcBef>
                <a:buFontTx/>
                <a:buChar char="••"/>
              </a:pPr>
              <a:r>
                <a:rPr lang="en-US" sz="1600" b="1" dirty="0" smtClean="0"/>
                <a:t>Fire Detectors (UJ14/16/56/76,RR13/17/53/57)</a:t>
              </a:r>
            </a:p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kern="1200" dirty="0" smtClean="0"/>
                <a:t>Shielding: RR13/17/53/57 (mid/long-term)?</a:t>
              </a:r>
              <a:endParaRPr lang="en-GB" sz="1600" b="1" kern="1200" dirty="0" smtClean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b="1" kern="1200" dirty="0" smtClean="0"/>
                <a:t>Relocation P1 (UJ14/16)</a:t>
              </a:r>
              <a:endParaRPr lang="en-GB" sz="1600" b="1" kern="1200" dirty="0" smtClean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b="1" kern="1200" dirty="0" smtClean="0"/>
                <a:t>Relocation P5 (UJ56)</a:t>
              </a:r>
              <a:endParaRPr lang="en-GB" sz="1600" b="1" kern="1200" dirty="0" smtClean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b="1" kern="1200" dirty="0" err="1" smtClean="0"/>
                <a:t>Betatron</a:t>
              </a:r>
              <a:r>
                <a:rPr lang="en-US" sz="1600" b="1" kern="1200" dirty="0" smtClean="0"/>
                <a:t> Collimation @ Point-3 (???)</a:t>
              </a:r>
              <a:endParaRPr lang="en-GB" sz="1600" b="1" kern="1200" dirty="0"/>
            </a:p>
          </p:txBody>
        </p:sp>
      </p:grpSp>
      <p:grpSp>
        <p:nvGrpSpPr>
          <p:cNvPr id="15" name="Group 45"/>
          <p:cNvGrpSpPr/>
          <p:nvPr/>
        </p:nvGrpSpPr>
        <p:grpSpPr>
          <a:xfrm>
            <a:off x="1654699" y="3857628"/>
            <a:ext cx="4472735" cy="1500198"/>
            <a:chOff x="564179" y="3113949"/>
            <a:chExt cx="4150727" cy="86921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47" name="Round Same Side Corner Rectangle 46"/>
            <p:cNvSpPr/>
            <p:nvPr/>
          </p:nvSpPr>
          <p:spPr>
            <a:xfrm rot="5400000">
              <a:off x="2204935" y="1473193"/>
              <a:ext cx="869216" cy="4150727"/>
            </a:xfrm>
            <a:prstGeom prst="round2SameRect">
              <a:avLst/>
            </a:prstGeom>
            <a:ln>
              <a:solidFill>
                <a:schemeClr val="tx1"/>
              </a:solidFill>
            </a:ln>
            <a:sp3d extrusionH="190500" prstMaterial="dkEdge">
              <a:bevelT w="135400" h="16350"/>
              <a:contourClr>
                <a:schemeClr val="bg1"/>
              </a:contourClr>
            </a:sp3d>
          </p:spPr>
          <p:style>
            <a:lnRef idx="1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8" name="Round Same Side Corner Rectangle 4"/>
            <p:cNvSpPr/>
            <p:nvPr/>
          </p:nvSpPr>
          <p:spPr>
            <a:xfrm>
              <a:off x="564180" y="3150523"/>
              <a:ext cx="4108295" cy="78435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8890" rIns="8890" bIns="8890" numCol="1" spcCol="1270" anchor="ctr" anchorCtr="0">
              <a:noAutofit/>
            </a:bodyPr>
            <a:lstStyle/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kern="1200" dirty="0" smtClean="0"/>
                <a:t>Horizontal SCLs for RRs @P7</a:t>
              </a:r>
              <a:endParaRPr lang="en-GB" sz="1600" b="1" kern="1200" dirty="0"/>
            </a:p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kern="1200" dirty="0" smtClean="0"/>
                <a:t>Vert. (or Hor.) SCLs for RRs at P1/5 ???</a:t>
              </a:r>
              <a:endParaRPr lang="en-GB" sz="1600" b="1" kern="1200" dirty="0"/>
            </a:p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kern="1200" dirty="0" smtClean="0"/>
                <a:t>Radiation Tolerant Power-Converter </a:t>
              </a:r>
              <a:endParaRPr lang="en-GB" sz="1600" b="1" kern="1200" dirty="0"/>
            </a:p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kern="1200" dirty="0" smtClean="0">
                  <a:solidFill>
                    <a:schemeClr val="bg1">
                      <a:lumMod val="50000"/>
                    </a:schemeClr>
                  </a:solidFill>
                </a:rPr>
                <a:t>Civil Engineering – New Caverns</a:t>
              </a:r>
            </a:p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dirty="0" smtClean="0"/>
                <a:t>Additional shielding upgrades where required</a:t>
              </a:r>
            </a:p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kern="1200" dirty="0" smtClean="0"/>
                <a:t>Tunnel equipment upgrades (if needed)</a:t>
              </a:r>
              <a:endParaRPr lang="en-GB" sz="1600" b="1" kern="1200" dirty="0"/>
            </a:p>
          </p:txBody>
        </p:sp>
      </p:grpSp>
      <p:grpSp>
        <p:nvGrpSpPr>
          <p:cNvPr id="16" name="Group 48"/>
          <p:cNvGrpSpPr/>
          <p:nvPr/>
        </p:nvGrpSpPr>
        <p:grpSpPr>
          <a:xfrm>
            <a:off x="1654699" y="5439974"/>
            <a:ext cx="4472735" cy="1132298"/>
            <a:chOff x="564179" y="4070732"/>
            <a:chExt cx="4150727" cy="113229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50" name="Round Same Side Corner Rectangle 49"/>
            <p:cNvSpPr/>
            <p:nvPr/>
          </p:nvSpPr>
          <p:spPr>
            <a:xfrm rot="5400000">
              <a:off x="2073394" y="2561517"/>
              <a:ext cx="1132298" cy="4150727"/>
            </a:xfrm>
            <a:prstGeom prst="round2SameRect">
              <a:avLst/>
            </a:prstGeom>
            <a:ln>
              <a:solidFill>
                <a:schemeClr val="tx1"/>
              </a:solidFill>
            </a:ln>
            <a:sp3d extrusionH="190500" prstMaterial="dkEdge">
              <a:bevelT w="135400" h="16350"/>
              <a:contourClr>
                <a:schemeClr val="bg1"/>
              </a:contourClr>
            </a:sp3d>
          </p:spPr>
          <p:style>
            <a:lnRef idx="1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1" name="Round Same Side Corner Rectangle 4"/>
            <p:cNvSpPr/>
            <p:nvPr/>
          </p:nvSpPr>
          <p:spPr>
            <a:xfrm>
              <a:off x="564180" y="4126005"/>
              <a:ext cx="4095453" cy="102175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9568" tIns="8890" rIns="8890" bIns="8890" numCol="1" spcCol="1270" anchor="ctr" anchorCtr="0">
              <a:noAutofit/>
            </a:bodyPr>
            <a:lstStyle/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kern="1200" dirty="0" smtClean="0"/>
                <a:t>Vertical SCLs </a:t>
              </a:r>
              <a:br>
                <a:rPr lang="en-US" sz="1600" b="1" kern="1200" dirty="0" smtClean="0"/>
              </a:br>
              <a:r>
                <a:rPr lang="en-US" sz="1600" kern="1200" dirty="0" smtClean="0"/>
                <a:t>   (LHC Upgrade UJs @P1/5, R2E only @P1)</a:t>
              </a:r>
              <a:endParaRPr lang="en-GB" sz="1600" kern="1200" dirty="0"/>
            </a:p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kern="1200" dirty="0" smtClean="0"/>
                <a:t>Additional shielding </a:t>
              </a:r>
              <a:br>
                <a:rPr lang="en-US" sz="1600" b="1" kern="1200" dirty="0" smtClean="0"/>
              </a:br>
              <a:r>
                <a:rPr lang="en-US" sz="1600" kern="1200" dirty="0" smtClean="0"/>
                <a:t>  (</a:t>
              </a:r>
              <a:r>
                <a:rPr lang="en-US" sz="1600" i="1" kern="1200" dirty="0" smtClean="0"/>
                <a:t>e.g.</a:t>
              </a:r>
              <a:r>
                <a:rPr lang="en-US" sz="1600" kern="1200" dirty="0" smtClean="0"/>
                <a:t>, RA/UA ducts, TI2/8, UJ/UA Junctions)</a:t>
              </a:r>
            </a:p>
            <a:p>
              <a:pPr marL="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har char="••"/>
              </a:pPr>
              <a:r>
                <a:rPr lang="en-US" sz="1600" b="1" dirty="0" smtClean="0"/>
                <a:t>Further radiation tolerant equipment</a:t>
              </a:r>
              <a:endParaRPr lang="en-GB" sz="1600" b="1" kern="1200" dirty="0"/>
            </a:p>
          </p:txBody>
        </p:sp>
      </p:grpSp>
      <p:sp>
        <p:nvSpPr>
          <p:cNvPr id="52" name="Rounded Rectangle 51"/>
          <p:cNvSpPr/>
          <p:nvPr/>
        </p:nvSpPr>
        <p:spPr bwMode="auto">
          <a:xfrm>
            <a:off x="6188044" y="1947694"/>
            <a:ext cx="1143008" cy="428628"/>
          </a:xfrm>
          <a:prstGeom prst="round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charset="0"/>
              </a:rPr>
              <a:t>R2E </a:t>
            </a:r>
            <a:br>
              <a:rPr lang="en-US" sz="1200" b="1" dirty="0" smtClean="0">
                <a:latin typeface="Arial" charset="0"/>
              </a:rPr>
            </a:br>
            <a:r>
              <a:rPr lang="en-US" sz="1200" b="1" dirty="0" smtClean="0">
                <a:latin typeface="Arial" charset="0"/>
              </a:rPr>
              <a:t>Time Gain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Rounded Rectangle 54"/>
          <p:cNvSpPr/>
          <p:nvPr/>
        </p:nvSpPr>
        <p:spPr bwMode="auto">
          <a:xfrm>
            <a:off x="6214420" y="6047262"/>
            <a:ext cx="1143008" cy="428628"/>
          </a:xfrm>
          <a:prstGeom prst="round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charset="0"/>
              </a:rPr>
              <a:t>R2E </a:t>
            </a:r>
            <a:br>
              <a:rPr lang="en-US" sz="1200" b="1" dirty="0" smtClean="0">
                <a:latin typeface="Arial" charset="0"/>
              </a:rPr>
            </a:br>
            <a:r>
              <a:rPr lang="en-US" sz="1200" b="1" dirty="0" smtClean="0">
                <a:latin typeface="Arial" charset="0"/>
              </a:rPr>
              <a:t>Long-Term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rot="5400000">
            <a:off x="7623384" y="1435764"/>
            <a:ext cx="1087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800000"/>
                </a:solidFill>
              </a:rPr>
              <a:t>Development</a:t>
            </a:r>
            <a:endParaRPr lang="en-GB" sz="1200" b="1" dirty="0">
              <a:solidFill>
                <a:srgbClr val="8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 rot="5400000">
            <a:off x="8212511" y="1451681"/>
            <a:ext cx="1087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800000"/>
                </a:solidFill>
              </a:rPr>
              <a:t>Development</a:t>
            </a:r>
            <a:endParaRPr lang="en-GB" sz="1200" b="1" dirty="0">
              <a:solidFill>
                <a:srgbClr val="8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 rot="5400000">
            <a:off x="8497090" y="1453767"/>
            <a:ext cx="10871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800000"/>
                </a:solidFill>
              </a:rPr>
              <a:t>Development</a:t>
            </a:r>
            <a:endParaRPr lang="en-GB" sz="1200" b="1" dirty="0">
              <a:solidFill>
                <a:srgbClr val="800000"/>
              </a:solidFill>
            </a:endParaRPr>
          </a:p>
        </p:txBody>
      </p:sp>
      <p:sp>
        <p:nvSpPr>
          <p:cNvPr id="60" name="Rounded Rectangle 59"/>
          <p:cNvSpPr/>
          <p:nvPr/>
        </p:nvSpPr>
        <p:spPr bwMode="auto">
          <a:xfrm>
            <a:off x="0" y="1129304"/>
            <a:ext cx="857224" cy="571504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&lt;=10%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&lt;=1%</a:t>
            </a:r>
          </a:p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baseline="0" dirty="0" smtClean="0">
                <a:latin typeface="Arial" charset="0"/>
              </a:rPr>
              <a:t>E = 1/2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Rounded Rectangle 61"/>
          <p:cNvSpPr/>
          <p:nvPr/>
        </p:nvSpPr>
        <p:spPr bwMode="auto">
          <a:xfrm>
            <a:off x="-32" y="1980373"/>
            <a:ext cx="857252" cy="571504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&lt;=30%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&lt;=15%</a:t>
            </a:r>
          </a:p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baseline="0" dirty="0" smtClean="0">
                <a:latin typeface="Arial" charset="0"/>
              </a:rPr>
              <a:t>E ~= 1/2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-32" y="3831740"/>
            <a:ext cx="843858" cy="571504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&lt;=100%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&lt;=100%</a:t>
            </a:r>
          </a:p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baseline="0" dirty="0" smtClean="0">
                <a:latin typeface="Arial" charset="0"/>
              </a:rPr>
              <a:t>E = 1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Rounded Rectangle 64"/>
          <p:cNvSpPr/>
          <p:nvPr/>
        </p:nvSpPr>
        <p:spPr bwMode="auto">
          <a:xfrm>
            <a:off x="-33" y="5373216"/>
            <a:ext cx="864345" cy="571504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en-US" sz="1200" b="1" dirty="0" smtClean="0">
                <a:latin typeface="Arial" charset="0"/>
              </a:rPr>
              <a:t>&gt;=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100%</a:t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en-US" sz="1200" b="1" dirty="0" smtClean="0">
                <a:latin typeface="Arial" charset="0"/>
              </a:rPr>
              <a:t>&gt;=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100%</a:t>
            </a:r>
          </a:p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baseline="0" dirty="0" smtClean="0">
                <a:latin typeface="Arial" charset="0"/>
              </a:rPr>
              <a:t>E = 1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Down Arrow 65"/>
          <p:cNvSpPr/>
          <p:nvPr/>
        </p:nvSpPr>
        <p:spPr bwMode="auto">
          <a:xfrm>
            <a:off x="7655938" y="3143248"/>
            <a:ext cx="345086" cy="2786082"/>
          </a:xfrm>
          <a:prstGeom prst="downArrow">
            <a:avLst/>
          </a:prstGeom>
          <a:solidFill>
            <a:srgbClr val="00330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 rot="5400000">
            <a:off x="7055825" y="3747252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3300"/>
                </a:solidFill>
              </a:rPr>
              <a:t>Procurement</a:t>
            </a:r>
            <a:endParaRPr lang="en-GB" sz="1400" b="1" dirty="0">
              <a:solidFill>
                <a:srgbClr val="003300"/>
              </a:solidFill>
            </a:endParaRPr>
          </a:p>
        </p:txBody>
      </p:sp>
      <p:cxnSp>
        <p:nvCxnSpPr>
          <p:cNvPr id="75" name="Elbow Connector 74"/>
          <p:cNvCxnSpPr>
            <a:stCxn id="26" idx="1"/>
          </p:cNvCxnSpPr>
          <p:nvPr/>
        </p:nvCxnSpPr>
        <p:spPr bwMode="auto">
          <a:xfrm rot="10800000" flipV="1">
            <a:off x="5572132" y="3772040"/>
            <a:ext cx="2882208" cy="442778"/>
          </a:xfrm>
          <a:prstGeom prst="bentConnector3">
            <a:avLst>
              <a:gd name="adj1" fmla="val 85490"/>
            </a:avLst>
          </a:prstGeom>
          <a:solidFill>
            <a:schemeClr val="accent1"/>
          </a:solidFill>
          <a:ln w="444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0" name="Elbow Connector 79"/>
          <p:cNvCxnSpPr/>
          <p:nvPr/>
        </p:nvCxnSpPr>
        <p:spPr bwMode="auto">
          <a:xfrm rot="10800000" flipV="1">
            <a:off x="5238428" y="3000372"/>
            <a:ext cx="3048353" cy="14476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6" name="Rounded Rectangle 55"/>
          <p:cNvSpPr/>
          <p:nvPr/>
        </p:nvSpPr>
        <p:spPr bwMode="auto">
          <a:xfrm>
            <a:off x="6205628" y="4183822"/>
            <a:ext cx="1143008" cy="428628"/>
          </a:xfrm>
          <a:prstGeom prst="round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charset="0"/>
              </a:rPr>
              <a:t>R2E </a:t>
            </a:r>
            <a:br>
              <a:rPr lang="en-US" sz="1200" b="1" dirty="0" smtClean="0">
                <a:latin typeface="Arial" charset="0"/>
              </a:rPr>
            </a:br>
            <a:r>
              <a:rPr lang="en-US" sz="1200" b="1" dirty="0" smtClean="0">
                <a:latin typeface="Arial" charset="0"/>
              </a:rPr>
              <a:t>Long-Term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Rounded Rectangle 56"/>
          <p:cNvSpPr/>
          <p:nvPr/>
        </p:nvSpPr>
        <p:spPr bwMode="auto">
          <a:xfrm>
            <a:off x="6205628" y="3084650"/>
            <a:ext cx="1214446" cy="428628"/>
          </a:xfrm>
          <a:prstGeom prst="round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charset="0"/>
              </a:rPr>
              <a:t>LHC Performance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1" name="Elbow Connector 90"/>
          <p:cNvCxnSpPr/>
          <p:nvPr/>
        </p:nvCxnSpPr>
        <p:spPr bwMode="auto">
          <a:xfrm rot="10800000" flipV="1">
            <a:off x="4726984" y="1928801"/>
            <a:ext cx="2916853" cy="2085259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444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0" name="Rounded Rectangle 99"/>
          <p:cNvSpPr/>
          <p:nvPr/>
        </p:nvSpPr>
        <p:spPr bwMode="auto">
          <a:xfrm>
            <a:off x="6205628" y="4755326"/>
            <a:ext cx="1143008" cy="428628"/>
          </a:xfrm>
          <a:prstGeom prst="round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charset="0"/>
              </a:rPr>
              <a:t>LHC</a:t>
            </a:r>
            <a:br>
              <a:rPr lang="en-US" sz="1200" b="1" dirty="0" smtClean="0">
                <a:latin typeface="Arial" charset="0"/>
              </a:rPr>
            </a:br>
            <a:r>
              <a:rPr lang="en-US" sz="1200" b="1" dirty="0" smtClean="0">
                <a:latin typeface="Arial" charset="0"/>
              </a:rPr>
              <a:t>Long-Term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Rounded Rectangle 52"/>
          <p:cNvSpPr/>
          <p:nvPr/>
        </p:nvSpPr>
        <p:spPr bwMode="auto">
          <a:xfrm>
            <a:off x="6195734" y="2488202"/>
            <a:ext cx="1143008" cy="428628"/>
          </a:xfrm>
          <a:prstGeom prst="round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charset="0"/>
              </a:rPr>
              <a:t>R2E </a:t>
            </a:r>
            <a:br>
              <a:rPr lang="en-US" sz="1200" b="1" dirty="0" smtClean="0">
                <a:latin typeface="Arial" charset="0"/>
              </a:rPr>
            </a:br>
            <a:r>
              <a:rPr lang="en-US" sz="1200" b="1" dirty="0" smtClean="0">
                <a:latin typeface="Arial" charset="0"/>
              </a:rPr>
              <a:t>Long-Term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6" name="Straight Arrow Connector 115"/>
          <p:cNvCxnSpPr/>
          <p:nvPr/>
        </p:nvCxnSpPr>
        <p:spPr bwMode="auto">
          <a:xfrm rot="10800000" flipV="1">
            <a:off x="3214682" y="5548392"/>
            <a:ext cx="2783163" cy="6661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17" name="Group 89"/>
          <p:cNvGrpSpPr/>
          <p:nvPr/>
        </p:nvGrpSpPr>
        <p:grpSpPr>
          <a:xfrm>
            <a:off x="8625280" y="3751022"/>
            <a:ext cx="285752" cy="1144596"/>
            <a:chOff x="8598904" y="3786190"/>
            <a:chExt cx="285752" cy="1144596"/>
          </a:xfrm>
        </p:grpSpPr>
        <p:cxnSp>
          <p:nvCxnSpPr>
            <p:cNvPr id="79" name="Straight Connector 78"/>
            <p:cNvCxnSpPr/>
            <p:nvPr/>
          </p:nvCxnSpPr>
          <p:spPr bwMode="auto">
            <a:xfrm rot="5400000">
              <a:off x="8286776" y="4357694"/>
              <a:ext cx="1143008" cy="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7E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Arrow Connector 84"/>
            <p:cNvCxnSpPr/>
            <p:nvPr/>
          </p:nvCxnSpPr>
          <p:spPr bwMode="auto">
            <a:xfrm rot="10800000">
              <a:off x="8598904" y="4929198"/>
              <a:ext cx="285752" cy="1588"/>
            </a:xfrm>
            <a:prstGeom prst="straightConnector1">
              <a:avLst/>
            </a:prstGeom>
            <a:solidFill>
              <a:schemeClr val="accent1"/>
            </a:solidFill>
            <a:ln w="44450" cap="flat" cmpd="sng" algn="ctr">
              <a:solidFill>
                <a:srgbClr val="7E0000"/>
              </a:solidFill>
              <a:prstDash val="sysDot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88" name="TextBox 87"/>
          <p:cNvSpPr txBox="1"/>
          <p:nvPr/>
        </p:nvSpPr>
        <p:spPr>
          <a:xfrm>
            <a:off x="8368058" y="4756596"/>
            <a:ext cx="338554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en-GB" b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876834" y="3954340"/>
            <a:ext cx="1170454" cy="861774"/>
          </a:xfrm>
          <a:prstGeom prst="rect">
            <a:avLst/>
          </a:prstGeom>
          <a:noFill/>
          <a:effectLst>
            <a:outerShdw blurRad="76200" dist="11303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Vert. </a:t>
            </a:r>
            <a:b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SCLs II</a:t>
            </a:r>
            <a:b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(high-</a:t>
            </a:r>
            <a:r>
              <a:rPr lang="en-US" sz="14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</a:t>
            </a:r>
            <a:r>
              <a:rPr lang="en-US" sz="1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  <a:endParaRPr lang="en-GB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2" name="Elbow Connector 91"/>
          <p:cNvCxnSpPr/>
          <p:nvPr/>
        </p:nvCxnSpPr>
        <p:spPr bwMode="auto">
          <a:xfrm rot="10800000" flipV="1">
            <a:off x="6000760" y="4941262"/>
            <a:ext cx="2367298" cy="488002"/>
          </a:xfrm>
          <a:prstGeom prst="bentConnector3">
            <a:avLst>
              <a:gd name="adj1" fmla="val 37744"/>
            </a:avLst>
          </a:prstGeom>
          <a:solidFill>
            <a:schemeClr val="accent1"/>
          </a:solidFill>
          <a:ln w="44450" cap="flat" cmpd="sng" algn="ctr">
            <a:solidFill>
              <a:schemeClr val="bg2">
                <a:lumMod val="60000"/>
                <a:lumOff val="40000"/>
              </a:schemeClr>
            </a:solidFill>
            <a:prstDash val="sysDot"/>
            <a:round/>
            <a:headEnd type="none" w="med" len="med"/>
            <a:tailEnd type="arrow"/>
          </a:ln>
          <a:effectLst/>
        </p:spPr>
      </p:cxnSp>
      <p:sp>
        <p:nvSpPr>
          <p:cNvPr id="54" name="Rounded Rectangle 53"/>
          <p:cNvSpPr/>
          <p:nvPr/>
        </p:nvSpPr>
        <p:spPr bwMode="auto">
          <a:xfrm>
            <a:off x="6205628" y="5547196"/>
            <a:ext cx="1143008" cy="428628"/>
          </a:xfrm>
          <a:prstGeom prst="round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charset="0"/>
              </a:rPr>
              <a:t>LHC Upgrade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538640" y="4248430"/>
            <a:ext cx="305656" cy="23725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10800" tIns="10800" rIns="25200" bIns="10800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7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endParaRPr lang="en-GB" sz="1600" b="1" dirty="0">
              <a:solidFill>
                <a:srgbClr val="7E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531162" y="4518071"/>
            <a:ext cx="305656" cy="23725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10800" tIns="10800" rIns="25200" bIns="10800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7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endParaRPr lang="en-GB" sz="1600" b="1" dirty="0">
              <a:solidFill>
                <a:srgbClr val="7E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2" name="Straight Connector 81"/>
          <p:cNvCxnSpPr/>
          <p:nvPr/>
        </p:nvCxnSpPr>
        <p:spPr bwMode="auto">
          <a:xfrm rot="5400000" flipH="1" flipV="1">
            <a:off x="5280328" y="4857760"/>
            <a:ext cx="1428760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Left-Up Arrow 83"/>
          <p:cNvSpPr/>
          <p:nvPr/>
        </p:nvSpPr>
        <p:spPr bwMode="auto">
          <a:xfrm>
            <a:off x="4792366" y="1700808"/>
            <a:ext cx="779766" cy="792088"/>
          </a:xfrm>
          <a:prstGeom prst="leftUpArrow">
            <a:avLst>
              <a:gd name="adj1" fmla="val 21195"/>
              <a:gd name="adj2" fmla="val 23142"/>
              <a:gd name="adj3" fmla="val 20932"/>
            </a:avLst>
          </a:prstGeom>
          <a:solidFill>
            <a:srgbClr val="7E0000">
              <a:alpha val="25000"/>
            </a:srgbClr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788024" y="1400185"/>
            <a:ext cx="122501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1600" b="1" dirty="0" smtClean="0"/>
              <a:t>(Anticipate)</a:t>
            </a:r>
            <a:endParaRPr lang="en-GB" sz="1600" b="1" dirty="0" smtClean="0"/>
          </a:p>
          <a:p>
            <a:endParaRPr lang="en-GB" dirty="0"/>
          </a:p>
        </p:txBody>
      </p:sp>
      <p:sp>
        <p:nvSpPr>
          <p:cNvPr id="87" name="Rounded Rectangle 86"/>
          <p:cNvSpPr/>
          <p:nvPr/>
        </p:nvSpPr>
        <p:spPr bwMode="auto">
          <a:xfrm>
            <a:off x="0" y="2924944"/>
            <a:ext cx="857252" cy="571504"/>
          </a:xfrm>
          <a:prstGeom prst="round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latin typeface="Arial" charset="0"/>
              </a:rPr>
              <a:t>I &lt;=50%</a:t>
            </a:r>
            <a:br>
              <a:rPr lang="en-US" sz="1200" b="1" dirty="0" smtClean="0">
                <a:latin typeface="Arial" charset="0"/>
              </a:rPr>
            </a:br>
            <a:r>
              <a:rPr lang="en-US" sz="1200" b="1" dirty="0" smtClean="0">
                <a:latin typeface="Arial" charset="0"/>
              </a:rPr>
              <a:t>L &lt;=25%</a:t>
            </a:r>
          </a:p>
          <a:p>
            <a:pPr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latin typeface="Arial" charset="0"/>
              </a:rPr>
              <a:t>E ~= 1/2</a:t>
            </a:r>
            <a:endParaRPr lang="en-GB" sz="1200" b="1" dirty="0" smtClean="0">
              <a:latin typeface="Arial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79512" y="163726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2010</a:t>
            </a:r>
            <a:endParaRPr lang="en-US" sz="1400" b="1" i="1" dirty="0"/>
          </a:p>
        </p:txBody>
      </p:sp>
      <p:sp>
        <p:nvSpPr>
          <p:cNvPr id="93" name="TextBox 92"/>
          <p:cNvSpPr txBox="1"/>
          <p:nvPr/>
        </p:nvSpPr>
        <p:spPr>
          <a:xfrm>
            <a:off x="173365" y="250282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2011</a:t>
            </a:r>
            <a:endParaRPr lang="en-US" sz="1400" b="1" i="1" dirty="0"/>
          </a:p>
        </p:txBody>
      </p:sp>
      <p:sp>
        <p:nvSpPr>
          <p:cNvPr id="94" name="TextBox 93"/>
          <p:cNvSpPr txBox="1"/>
          <p:nvPr/>
        </p:nvSpPr>
        <p:spPr>
          <a:xfrm>
            <a:off x="171045" y="3438928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2012</a:t>
            </a:r>
            <a:endParaRPr lang="en-US" sz="1400" b="1" i="1" dirty="0"/>
          </a:p>
        </p:txBody>
      </p:sp>
      <p:sp>
        <p:nvSpPr>
          <p:cNvPr id="95" name="TextBox 94"/>
          <p:cNvSpPr txBox="1"/>
          <p:nvPr/>
        </p:nvSpPr>
        <p:spPr>
          <a:xfrm>
            <a:off x="-4244" y="4366565"/>
            <a:ext cx="795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2014 -&gt;</a:t>
            </a:r>
            <a:endParaRPr lang="en-US" sz="1400" b="1" i="1" dirty="0"/>
          </a:p>
        </p:txBody>
      </p:sp>
      <p:sp>
        <p:nvSpPr>
          <p:cNvPr id="96" name="TextBox 95"/>
          <p:cNvSpPr txBox="1"/>
          <p:nvPr/>
        </p:nvSpPr>
        <p:spPr>
          <a:xfrm>
            <a:off x="179512" y="591114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???</a:t>
            </a:r>
            <a:endParaRPr lang="en-US" sz="1400" b="1" i="1" dirty="0"/>
          </a:p>
        </p:txBody>
      </p:sp>
      <p:sp>
        <p:nvSpPr>
          <p:cNvPr id="97" name="Down Arrow 96"/>
          <p:cNvSpPr/>
          <p:nvPr/>
        </p:nvSpPr>
        <p:spPr bwMode="auto">
          <a:xfrm>
            <a:off x="7656903" y="3140968"/>
            <a:ext cx="345086" cy="2786082"/>
          </a:xfrm>
          <a:prstGeom prst="downArrow">
            <a:avLst/>
          </a:prstGeom>
          <a:solidFill>
            <a:srgbClr val="EF8A03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 rot="5400000">
            <a:off x="6926147" y="3744972"/>
            <a:ext cx="1470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9900"/>
                </a:solidFill>
              </a:rPr>
              <a:t>Design Reviews</a:t>
            </a:r>
            <a:endParaRPr lang="en-GB" sz="1400" b="1" dirty="0">
              <a:solidFill>
                <a:srgbClr val="FF99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530040" y="3988130"/>
            <a:ext cx="305656" cy="23725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10800" tIns="10800" rIns="25200" bIns="10800" rtlCol="0" anchor="ctr" anchorCtr="0">
            <a:spAutoFit/>
          </a:bodyPr>
          <a:lstStyle/>
          <a:p>
            <a:r>
              <a:rPr lang="en-US" sz="1400" b="1" dirty="0" smtClean="0">
                <a:solidFill>
                  <a:srgbClr val="7E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endParaRPr lang="en-GB" sz="1600" b="1" dirty="0">
              <a:solidFill>
                <a:srgbClr val="7E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6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4" grpId="0" animBg="1"/>
      <p:bldP spid="55" grpId="0" animBg="1"/>
      <p:bldP spid="63" grpId="0" animBg="1"/>
      <p:bldP spid="65" grpId="0" animBg="1"/>
      <p:bldP spid="56" grpId="0" animBg="1"/>
      <p:bldP spid="100" grpId="0" animBg="1"/>
      <p:bldP spid="54" grpId="0" animBg="1"/>
      <p:bldP spid="102" grpId="0" animBg="1"/>
      <p:bldP spid="72" grpId="0" animBg="1"/>
      <p:bldP spid="84" grpId="0" animBg="1"/>
      <p:bldP spid="86" grpId="0"/>
      <p:bldP spid="90" grpId="0"/>
      <p:bldP spid="95" grpId="0"/>
      <p:bldP spid="96" grpId="0"/>
      <p:bldP spid="9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027874"/>
            <a:ext cx="3447590" cy="175393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6" name="Picture 4" descr="\\CERN\dfs\Workspaces\y\ythurel\Temporary data\Radiations\June Zorkshop\Photos\LHC4-6-8kA-08V_Power-Module-View-rad-ha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7214" y="3657486"/>
            <a:ext cx="1377701" cy="1128130"/>
          </a:xfrm>
          <a:prstGeom prst="rect">
            <a:avLst/>
          </a:prstGeom>
          <a:noFill/>
        </p:spPr>
      </p:pic>
      <p:pic>
        <p:nvPicPr>
          <p:cNvPr id="47" name="Picture 5" descr="\\CERN\dfs\Workspaces\y\ythurel\Temporary data\Radiations\June Zorkshop\Photos\LHC600A-10V_Power-Module-Secondary-rad-har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5840" y="2819406"/>
            <a:ext cx="1293424" cy="856379"/>
          </a:xfrm>
          <a:prstGeom prst="rect">
            <a:avLst/>
          </a:prstGeom>
          <a:noFill/>
        </p:spPr>
      </p:pic>
      <p:pic>
        <p:nvPicPr>
          <p:cNvPr id="48" name="Picture 11" descr="FGC High res (Medium)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7704" y="2895605"/>
            <a:ext cx="549696" cy="1066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Picture 42" descr="C:\Users\mbrugger\AppData\Local\Microsoft\Windows\Temporary Internet Files\Content.Word\face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5009219"/>
            <a:ext cx="2375178" cy="17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1" descr="C:\Users\mbrugger\AppData\Local\Microsoft\Windows\Temporary Internet Files\Content.Word\CHICANE MOBILE PT7 (2) (Medium)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5016714"/>
            <a:ext cx="1303676" cy="1750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" descr="C:\newStuff\Electronics\R2E\Monitoring\RadMons\RadMonRelocations\Pictures\Point 6\6LM25S\Picture 015_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5029205"/>
            <a:ext cx="1516053" cy="1750075"/>
          </a:xfrm>
          <a:prstGeom prst="rect">
            <a:avLst/>
          </a:prstGeom>
          <a:noFill/>
        </p:spPr>
      </p:pic>
      <p:pic>
        <p:nvPicPr>
          <p:cNvPr id="38" name="Picture 5" descr="IMG_019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" y="5867407"/>
            <a:ext cx="1219199" cy="915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Straight Connector 33"/>
          <p:cNvCxnSpPr/>
          <p:nvPr/>
        </p:nvCxnSpPr>
        <p:spPr>
          <a:xfrm>
            <a:off x="0" y="6781806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6" descr="D:\Markus\Working Stuff\EET_IR7\Electronics\RadWG\Radiation Tests\GTOs\somePics\IMG_1240_crop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45692" y="1835052"/>
            <a:ext cx="896458" cy="91369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315200" y="684229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Calculations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92696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 Tests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762006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2629531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0" y="2679247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Developments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5600" y="4651236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658731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</a:t>
            </a:r>
          </a:p>
        </p:txBody>
      </p:sp>
      <p:pic>
        <p:nvPicPr>
          <p:cNvPr id="17" name="Picture 3" descr="C:\newStuff\Electronics\RadWG\Radiation Tests\CNGS\2010Run\Installation_080419\IMG_046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051803"/>
            <a:ext cx="2438400" cy="1696899"/>
          </a:xfrm>
          <a:prstGeom prst="rect">
            <a:avLst/>
          </a:prstGeom>
          <a:noFill/>
        </p:spPr>
      </p:pic>
      <p:pic>
        <p:nvPicPr>
          <p:cNvPr id="19" name="Picture 21" descr="photofiltre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124201" y="1051803"/>
            <a:ext cx="1220190" cy="84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D:\Markus\Working Stuff\EET_IR7\Electronics\RadWG\Radiation Tests\GTOs\somePics\IMG_1241_small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24200" y="1743861"/>
            <a:ext cx="533399" cy="560441"/>
          </a:xfrm>
          <a:prstGeom prst="rect">
            <a:avLst/>
          </a:prstGeom>
          <a:noFill/>
        </p:spPr>
      </p:pic>
      <p:pic>
        <p:nvPicPr>
          <p:cNvPr id="21" name="Picture 5" descr="D:\Markus\Working Stuff\EET_IR7\Electronics\RadWG\Radiation Tests\GTOs\somePics\IMG_1242_small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124199" y="2236562"/>
            <a:ext cx="533401" cy="513025"/>
          </a:xfrm>
          <a:prstGeom prst="rect">
            <a:avLst/>
          </a:prstGeom>
          <a:noFill/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40137" y="1051803"/>
            <a:ext cx="3203863" cy="1767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18285" y="891921"/>
            <a:ext cx="2386012" cy="1838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G:\Departments\AB\Groups\ATB\LP\Equipment Controls\Radmon and Radiation test facility\CNGS Radiation Test Facility\2010\Pictures\Installation 8-9 April\Picture 029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1766902" y="1051804"/>
            <a:ext cx="1371600" cy="1696899"/>
          </a:xfrm>
          <a:prstGeom prst="rect">
            <a:avLst/>
          </a:prstGeom>
          <a:noFill/>
        </p:spPr>
      </p:pic>
      <p:cxnSp>
        <p:nvCxnSpPr>
          <p:cNvPr id="30" name="Straight Connector 29"/>
          <p:cNvCxnSpPr/>
          <p:nvPr/>
        </p:nvCxnSpPr>
        <p:spPr>
          <a:xfrm rot="5400000">
            <a:off x="1341620" y="3905200"/>
            <a:ext cx="62484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3031717"/>
            <a:ext cx="2438400" cy="171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Rectangle 34"/>
          <p:cNvSpPr/>
          <p:nvPr/>
        </p:nvSpPr>
        <p:spPr>
          <a:xfrm>
            <a:off x="1905000" y="6324600"/>
            <a:ext cx="5334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500" y="2750701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0" y="4754386"/>
            <a:ext cx="91440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C:\Users\mbrugger\AppData\Local\Microsoft\Windows\Temporary Internet Files\Content.IE5\APND11WV\MC900439847[1].wmf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269587" y="6248400"/>
            <a:ext cx="969413" cy="6096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096125" y="6396335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People, Planning &amp; Money</a:t>
            </a:r>
            <a:endParaRPr lang="en-US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 descr="C:\Program Files (x86)\Microsoft Office\MEDIA\CAGCAT10\j0240695.wmf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905000" y="6355537"/>
            <a:ext cx="627529" cy="502463"/>
          </a:xfrm>
          <a:prstGeom prst="rect">
            <a:avLst/>
          </a:prstGeom>
          <a:noFill/>
        </p:spPr>
      </p:pic>
      <p:pic>
        <p:nvPicPr>
          <p:cNvPr id="1034" name="Picture 10" descr="C:\Users\mbrugger\AppData\Local\Microsoft\Windows\Temporary Internet Files\Content.IE5\APND11WV\MC900078732[1].wmf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590800" y="6369570"/>
            <a:ext cx="308775" cy="441567"/>
          </a:xfrm>
          <a:prstGeom prst="rect">
            <a:avLst/>
          </a:prstGeom>
          <a:noFill/>
        </p:spPr>
      </p:pic>
      <p:pic>
        <p:nvPicPr>
          <p:cNvPr id="37" name="Picture 9" descr="08_Assemblage_termine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0" y="5029205"/>
            <a:ext cx="1219200" cy="91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C:\Users\mbrugger\AppData\Local\Microsoft\Windows\Temporary Internet Files\Content.Word\CHICANE PT7 COTE VOUTE (Medium).jpg"/>
          <p:cNvPicPr/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815852" y="5010371"/>
            <a:ext cx="1320653" cy="1760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0905" y="2783181"/>
            <a:ext cx="1988695" cy="1956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846627" y="3048006"/>
            <a:ext cx="1697173" cy="168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17" descr="LHC2kA (600 - 255)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543800" y="3032540"/>
            <a:ext cx="1600200" cy="1615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US" dirty="0" smtClean="0"/>
              <a:t>R2E Mitigation Project Building Blocks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9" grpId="0"/>
      <p:bldP spid="11" grpId="0"/>
      <p:bldP spid="35" grpId="0" animBg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Donut 83"/>
          <p:cNvSpPr/>
          <p:nvPr/>
        </p:nvSpPr>
        <p:spPr bwMode="auto">
          <a:xfrm>
            <a:off x="971600" y="1231004"/>
            <a:ext cx="7344816" cy="4896544"/>
          </a:xfrm>
          <a:prstGeom prst="donut">
            <a:avLst>
              <a:gd name="adj" fmla="val 7082"/>
            </a:avLst>
          </a:prstGeom>
          <a:solidFill>
            <a:schemeClr val="accent1">
              <a:lumMod val="25000"/>
              <a:alpha val="54000"/>
            </a:schemeClr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" name="Group 36"/>
          <p:cNvGrpSpPr/>
          <p:nvPr/>
        </p:nvGrpSpPr>
        <p:grpSpPr>
          <a:xfrm>
            <a:off x="179512" y="3895300"/>
            <a:ext cx="2071702" cy="2324001"/>
            <a:chOff x="3803204" y="1952275"/>
            <a:chExt cx="2071702" cy="2324001"/>
          </a:xfrm>
        </p:grpSpPr>
        <p:grpSp>
          <p:nvGrpSpPr>
            <p:cNvPr id="3" name="Group 19"/>
            <p:cNvGrpSpPr/>
            <p:nvPr/>
          </p:nvGrpSpPr>
          <p:grpSpPr>
            <a:xfrm>
              <a:off x="3803204" y="1952275"/>
              <a:ext cx="2071702" cy="2016224"/>
              <a:chOff x="456405" y="1796606"/>
              <a:chExt cx="1285884" cy="2232249"/>
            </a:xfrm>
          </p:grpSpPr>
          <p:sp>
            <p:nvSpPr>
              <p:cNvPr id="21" name="Rounded Rectangle 20"/>
              <p:cNvSpPr/>
              <p:nvPr/>
            </p:nvSpPr>
            <p:spPr bwMode="auto">
              <a:xfrm>
                <a:off x="456405" y="1796606"/>
                <a:ext cx="1285884" cy="560825"/>
              </a:xfrm>
              <a:prstGeom prst="roundRect">
                <a:avLst/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Power Converters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473291" y="2354668"/>
                <a:ext cx="1214446" cy="1674187"/>
              </a:xfrm>
              <a:prstGeom prst="rect">
                <a:avLst/>
              </a:prstGeom>
              <a:solidFill>
                <a:srgbClr val="FFFFCC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b="0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Radiation Tolerant Power-Converter</a:t>
                </a:r>
                <a:r>
                  <a:rPr kumimoji="0" lang="en-GB" sz="1400" b="0" i="0" u="sng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 WG</a:t>
                </a:r>
                <a:r>
                  <a:rPr kumimoji="0" lang="en-GB" sz="1400" b="0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:</a:t>
                </a:r>
                <a:br>
                  <a:rPr kumimoji="0" lang="en-GB" sz="1400" b="0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</a:br>
                <a:endParaRPr kumimoji="0" lang="en-GB" sz="3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dirty="0" smtClean="0">
                    <a:latin typeface="Arial" charset="0"/>
                  </a:rPr>
                  <a:t>R&amp;D &amp; Concept</a:t>
                </a:r>
                <a:br>
                  <a:rPr lang="en-GB" sz="1400" dirty="0" smtClean="0">
                    <a:latin typeface="Arial" charset="0"/>
                  </a:rPr>
                </a:br>
                <a:r>
                  <a:rPr lang="en-GB" sz="1400" dirty="0" smtClean="0">
                    <a:latin typeface="Arial" charset="0"/>
                  </a:rPr>
                  <a:t>Development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dirty="0" smtClean="0">
                    <a:latin typeface="Arial" charset="0"/>
                  </a:rPr>
                  <a:t>Testing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dirty="0" smtClean="0">
                    <a:latin typeface="Arial" charset="0"/>
                  </a:rPr>
                  <a:t>(Procurement)</a:t>
                </a: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4019228" y="3968499"/>
              <a:ext cx="9108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/>
                <a:t>Y. Thurel</a:t>
              </a:r>
              <a:endParaRPr lang="en-GB" sz="1400" i="1" dirty="0"/>
            </a:p>
          </p:txBody>
        </p:sp>
      </p:grpSp>
      <p:grpSp>
        <p:nvGrpSpPr>
          <p:cNvPr id="4" name="Group 38"/>
          <p:cNvGrpSpPr/>
          <p:nvPr/>
        </p:nvGrpSpPr>
        <p:grpSpPr>
          <a:xfrm>
            <a:off x="4981711" y="5157193"/>
            <a:ext cx="1822538" cy="1491268"/>
            <a:chOff x="5408699" y="2328817"/>
            <a:chExt cx="2071702" cy="1511007"/>
          </a:xfrm>
        </p:grpSpPr>
        <p:grpSp>
          <p:nvGrpSpPr>
            <p:cNvPr id="5" name="Group 23"/>
            <p:cNvGrpSpPr/>
            <p:nvPr/>
          </p:nvGrpSpPr>
          <p:grpSpPr>
            <a:xfrm>
              <a:off x="5408699" y="2328817"/>
              <a:ext cx="2071702" cy="1201645"/>
              <a:chOff x="138176" y="2213493"/>
              <a:chExt cx="1285884" cy="1330393"/>
            </a:xfrm>
          </p:grpSpPr>
          <p:sp>
            <p:nvSpPr>
              <p:cNvPr id="42" name="Rounded Rectangle 41"/>
              <p:cNvSpPr/>
              <p:nvPr/>
            </p:nvSpPr>
            <p:spPr bwMode="auto">
              <a:xfrm>
                <a:off x="138176" y="2213493"/>
                <a:ext cx="1285884" cy="428628"/>
              </a:xfrm>
              <a:prstGeom prst="roundRect">
                <a:avLst/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Collimation</a:t>
                </a:r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209613" y="2642123"/>
                <a:ext cx="1214446" cy="901763"/>
              </a:xfrm>
              <a:prstGeom prst="rect">
                <a:avLst/>
              </a:prstGeom>
              <a:solidFill>
                <a:srgbClr val="FFFFCC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b="0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Collimation-WG:</a:t>
                </a:r>
                <a:br>
                  <a:rPr kumimoji="0" lang="en-GB" sz="1400" b="0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</a:br>
                <a:endParaRPr kumimoji="0" lang="en-GB" sz="3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dirty="0" smtClean="0">
                    <a:latin typeface="Arial" charset="0"/>
                  </a:rPr>
                  <a:t>Betatron @ Point-3</a:t>
                </a: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5556910" y="3527973"/>
              <a:ext cx="1319604" cy="3118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/>
                <a:t>R. Assmann</a:t>
              </a:r>
              <a:endParaRPr lang="en-GB" sz="1400" i="1" dirty="0"/>
            </a:p>
          </p:txBody>
        </p:sp>
      </p:grpSp>
      <p:grpSp>
        <p:nvGrpSpPr>
          <p:cNvPr id="6" name="Group 52"/>
          <p:cNvGrpSpPr/>
          <p:nvPr/>
        </p:nvGrpSpPr>
        <p:grpSpPr>
          <a:xfrm>
            <a:off x="6948264" y="4365105"/>
            <a:ext cx="1704713" cy="1828290"/>
            <a:chOff x="2133126" y="5370870"/>
            <a:chExt cx="1658572" cy="1852490"/>
          </a:xfrm>
        </p:grpSpPr>
        <p:grpSp>
          <p:nvGrpSpPr>
            <p:cNvPr id="7" name="Group 11"/>
            <p:cNvGrpSpPr/>
            <p:nvPr/>
          </p:nvGrpSpPr>
          <p:grpSpPr>
            <a:xfrm>
              <a:off x="2133126" y="5370870"/>
              <a:ext cx="1658572" cy="1540639"/>
              <a:chOff x="139891" y="2696668"/>
              <a:chExt cx="1285884" cy="1540639"/>
            </a:xfrm>
          </p:grpSpPr>
          <p:sp>
            <p:nvSpPr>
              <p:cNvPr id="8" name="Rounded Rectangle 7"/>
              <p:cNvSpPr/>
              <p:nvPr/>
            </p:nvSpPr>
            <p:spPr bwMode="auto">
              <a:xfrm>
                <a:off x="139891" y="2696668"/>
                <a:ext cx="1285884" cy="388800"/>
              </a:xfrm>
              <a:prstGeom prst="roundRect">
                <a:avLst/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b="1" dirty="0" smtClean="0">
                    <a:latin typeface="Arial" charset="0"/>
                  </a:rPr>
                  <a:t>Test Facilities</a:t>
                </a:r>
                <a:endParaRPr kumimoji="0" lang="en-GB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 bwMode="auto">
              <a:xfrm>
                <a:off x="139891" y="3094299"/>
                <a:ext cx="1285884" cy="1143008"/>
              </a:xfrm>
              <a:prstGeom prst="rect">
                <a:avLst/>
              </a:prstGeom>
              <a:solidFill>
                <a:srgbClr val="FFFFCC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b="0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New-Irradiation Facilities WG: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dirty="0" smtClean="0">
                    <a:latin typeface="Arial" charset="0"/>
                  </a:rPr>
                  <a:t>PS East-Area Facility</a:t>
                </a:r>
                <a:endPara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2291500" y="6911509"/>
              <a:ext cx="741129" cy="3118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/>
                <a:t>M. Moll</a:t>
              </a:r>
              <a:endParaRPr lang="en-GB" sz="1400" i="1" dirty="0"/>
            </a:p>
          </p:txBody>
        </p:sp>
      </p:grpSp>
      <p:grpSp>
        <p:nvGrpSpPr>
          <p:cNvPr id="10" name="Group 51"/>
          <p:cNvGrpSpPr/>
          <p:nvPr/>
        </p:nvGrpSpPr>
        <p:grpSpPr>
          <a:xfrm>
            <a:off x="117520" y="1412776"/>
            <a:ext cx="2057052" cy="2396009"/>
            <a:chOff x="4188313" y="4559884"/>
            <a:chExt cx="2057052" cy="2396009"/>
          </a:xfrm>
        </p:grpSpPr>
        <p:grpSp>
          <p:nvGrpSpPr>
            <p:cNvPr id="11" name="Group 43"/>
            <p:cNvGrpSpPr/>
            <p:nvPr/>
          </p:nvGrpSpPr>
          <p:grpSpPr>
            <a:xfrm>
              <a:off x="4188313" y="4559884"/>
              <a:ext cx="2057052" cy="2088233"/>
              <a:chOff x="338811" y="1885682"/>
              <a:chExt cx="1424114" cy="2088233"/>
            </a:xfrm>
          </p:grpSpPr>
          <p:sp>
            <p:nvSpPr>
              <p:cNvPr id="45" name="Rounded Rectangle 44"/>
              <p:cNvSpPr/>
              <p:nvPr/>
            </p:nvSpPr>
            <p:spPr bwMode="auto">
              <a:xfrm>
                <a:off x="364089" y="1885682"/>
                <a:ext cx="1285884" cy="521939"/>
              </a:xfrm>
              <a:prstGeom prst="roundRect">
                <a:avLst/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600" b="1" dirty="0" smtClean="0">
                    <a:latin typeface="Arial" charset="0"/>
                  </a:rPr>
                  <a:t>Monitoring</a:t>
                </a:r>
                <a:endParaRPr kumimoji="0" lang="en-GB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338811" y="2416453"/>
                <a:ext cx="1424114" cy="1557462"/>
              </a:xfrm>
              <a:prstGeom prst="rect">
                <a:avLst/>
              </a:prstGeom>
              <a:solidFill>
                <a:srgbClr val="FFFFCC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u="sng" dirty="0" smtClean="0">
                    <a:latin typeface="Arial" charset="0"/>
                  </a:rPr>
                  <a:t>Monitoring &amp; Calculations WG: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dirty="0" smtClean="0">
                    <a:latin typeface="Arial" charset="0"/>
                  </a:rPr>
                  <a:t>MC Calculations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dirty="0" smtClean="0">
                    <a:latin typeface="Arial" charset="0"/>
                  </a:rPr>
                  <a:t>Monitoring &amp; Benchmarking</a:t>
                </a:r>
                <a:br>
                  <a:rPr lang="en-GB" sz="1400" dirty="0" smtClean="0">
                    <a:latin typeface="Arial" charset="0"/>
                  </a:rPr>
                </a:br>
                <a:r>
                  <a:rPr lang="en-GB" sz="1400" dirty="0" smtClean="0">
                    <a:latin typeface="Arial" charset="0"/>
                  </a:rPr>
                  <a:t>Radiation Levels in Critical Areas</a:t>
                </a: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4584866" y="6648116"/>
              <a:ext cx="107112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/>
                <a:t>M. </a:t>
              </a:r>
              <a:r>
                <a:rPr lang="en-GB" sz="1400" i="1" dirty="0" err="1" smtClean="0"/>
                <a:t>Calviani</a:t>
              </a:r>
              <a:endParaRPr lang="en-GB" sz="1400" i="1" dirty="0"/>
            </a:p>
          </p:txBody>
        </p:sp>
      </p:grpSp>
      <p:grpSp>
        <p:nvGrpSpPr>
          <p:cNvPr id="12" name="Group 64"/>
          <p:cNvGrpSpPr/>
          <p:nvPr/>
        </p:nvGrpSpPr>
        <p:grpSpPr>
          <a:xfrm>
            <a:off x="7236296" y="2564904"/>
            <a:ext cx="1800200" cy="1747354"/>
            <a:chOff x="6079694" y="1882423"/>
            <a:chExt cx="1800200" cy="1747354"/>
          </a:xfrm>
        </p:grpSpPr>
        <p:grpSp>
          <p:nvGrpSpPr>
            <p:cNvPr id="13" name="Group 47"/>
            <p:cNvGrpSpPr/>
            <p:nvPr/>
          </p:nvGrpSpPr>
          <p:grpSpPr>
            <a:xfrm>
              <a:off x="6079694" y="1882423"/>
              <a:ext cx="1643074" cy="1227396"/>
              <a:chOff x="441557" y="3053003"/>
              <a:chExt cx="1285884" cy="1295586"/>
            </a:xfrm>
          </p:grpSpPr>
          <p:sp>
            <p:nvSpPr>
              <p:cNvPr id="49" name="Rounded Rectangle 48"/>
              <p:cNvSpPr/>
              <p:nvPr/>
            </p:nvSpPr>
            <p:spPr bwMode="auto">
              <a:xfrm>
                <a:off x="441557" y="3053003"/>
                <a:ext cx="1285884" cy="532060"/>
              </a:xfrm>
              <a:prstGeom prst="roundRect">
                <a:avLst/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600" b="1" dirty="0" smtClean="0">
                    <a:latin typeface="Arial" charset="0"/>
                  </a:rPr>
                  <a:t>Project Support</a:t>
                </a:r>
                <a:endParaRPr kumimoji="0" lang="en-GB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497911" y="3585062"/>
                <a:ext cx="1214446" cy="763527"/>
              </a:xfrm>
              <a:prstGeom prst="rect">
                <a:avLst/>
              </a:prstGeom>
              <a:solidFill>
                <a:srgbClr val="FFFFCC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dirty="0" smtClean="0">
                    <a:latin typeface="Arial" charset="0"/>
                  </a:rPr>
                  <a:t>Organization </a:t>
                </a:r>
                <a:br>
                  <a:rPr lang="en-US" sz="1400" dirty="0" smtClean="0">
                    <a:latin typeface="Arial" charset="0"/>
                  </a:rPr>
                </a:br>
                <a:r>
                  <a:rPr lang="en-GB" sz="1400" dirty="0" smtClean="0">
                    <a:latin typeface="Arial" charset="0"/>
                  </a:rPr>
                  <a:t>Planning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dirty="0" smtClean="0">
                    <a:latin typeface="Arial" charset="0"/>
                  </a:rPr>
                  <a:t>Safety</a:t>
                </a:r>
                <a:endParaRPr lang="en-GB" sz="1400" dirty="0" smtClean="0">
                  <a:latin typeface="Arial" charset="0"/>
                </a:endParaRPr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6151702" y="3106557"/>
              <a:ext cx="1728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 smtClean="0"/>
                <a:t>S. Weisz   K. Foraz</a:t>
              </a:r>
              <a:br>
                <a:rPr lang="en-GB" sz="1400" i="1" dirty="0" smtClean="0"/>
              </a:br>
              <a:r>
                <a:rPr lang="en-GB" sz="1400" i="1" dirty="0" smtClean="0"/>
                <a:t>S. Roesler  C. </a:t>
              </a:r>
              <a:r>
                <a:rPr lang="en-GB" sz="1400" i="1" dirty="0" err="1" smtClean="0"/>
                <a:t>Jach</a:t>
              </a:r>
              <a:endParaRPr lang="en-GB" sz="1400" i="1" dirty="0"/>
            </a:p>
          </p:txBody>
        </p:sp>
      </p:grpSp>
      <p:grpSp>
        <p:nvGrpSpPr>
          <p:cNvPr id="14" name="Group 56"/>
          <p:cNvGrpSpPr/>
          <p:nvPr/>
        </p:nvGrpSpPr>
        <p:grpSpPr>
          <a:xfrm>
            <a:off x="2339751" y="4581128"/>
            <a:ext cx="2592290" cy="2053980"/>
            <a:chOff x="1352696" y="1802592"/>
            <a:chExt cx="2946689" cy="2081167"/>
          </a:xfrm>
        </p:grpSpPr>
        <p:grpSp>
          <p:nvGrpSpPr>
            <p:cNvPr id="15" name="Group 16"/>
            <p:cNvGrpSpPr/>
            <p:nvPr/>
          </p:nvGrpSpPr>
          <p:grpSpPr>
            <a:xfrm>
              <a:off x="1352696" y="1802592"/>
              <a:ext cx="2946689" cy="1753821"/>
              <a:chOff x="255550" y="1648043"/>
              <a:chExt cx="1828979" cy="1941728"/>
            </a:xfrm>
          </p:grpSpPr>
          <p:sp>
            <p:nvSpPr>
              <p:cNvPr id="61" name="Rounded Rectangle 60"/>
              <p:cNvSpPr/>
              <p:nvPr/>
            </p:nvSpPr>
            <p:spPr bwMode="auto">
              <a:xfrm>
                <a:off x="255551" y="1648043"/>
                <a:ext cx="1828978" cy="509406"/>
              </a:xfrm>
              <a:prstGeom prst="roundRect">
                <a:avLst/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Super Conducting </a:t>
                </a:r>
                <a:b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</a:b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Links</a:t>
                </a:r>
              </a:p>
            </p:txBody>
          </p:sp>
          <p:sp>
            <p:nvSpPr>
              <p:cNvPr id="62" name="Rectangle 61"/>
              <p:cNvSpPr/>
              <p:nvPr/>
            </p:nvSpPr>
            <p:spPr bwMode="auto">
              <a:xfrm>
                <a:off x="255550" y="2157448"/>
                <a:ext cx="1778173" cy="1432323"/>
              </a:xfrm>
              <a:prstGeom prst="rect">
                <a:avLst/>
              </a:prstGeom>
              <a:solidFill>
                <a:srgbClr val="FFFFCC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b="0" i="0" u="sng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SCLs</a:t>
                </a:r>
                <a:r>
                  <a:rPr kumimoji="0" lang="en-GB" sz="1400" b="0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 -WG:</a:t>
                </a:r>
                <a:br>
                  <a:rPr kumimoji="0" lang="en-GB" sz="1400" b="0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</a:br>
                <a:endParaRPr kumimoji="0" lang="en-GB" sz="3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dirty="0" smtClean="0">
                    <a:latin typeface="Arial" charset="0"/>
                  </a:rPr>
                  <a:t>R&amp;D &amp; Tests</a:t>
                </a:r>
                <a:br>
                  <a:rPr lang="en-GB" sz="1400" dirty="0" smtClean="0">
                    <a:latin typeface="Arial" charset="0"/>
                  </a:rPr>
                </a:br>
                <a:r>
                  <a:rPr lang="en-GB" sz="1400" dirty="0" err="1" smtClean="0">
                    <a:latin typeface="Arial" charset="0"/>
                  </a:rPr>
                  <a:t>Hor</a:t>
                </a:r>
                <a:r>
                  <a:rPr lang="en-GB" sz="1400" dirty="0" smtClean="0">
                    <a:latin typeface="Arial" charset="0"/>
                  </a:rPr>
                  <a:t>. </a:t>
                </a:r>
                <a:r>
                  <a:rPr lang="en-GB" sz="1400" dirty="0" err="1" smtClean="0">
                    <a:latin typeface="Arial" charset="0"/>
                  </a:rPr>
                  <a:t>SCLs</a:t>
                </a:r>
                <a:endParaRPr lang="en-GB" sz="1400" dirty="0" smtClean="0">
                  <a:latin typeface="Arial" charset="0"/>
                </a:endParaRP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dirty="0" err="1" smtClean="0">
                    <a:latin typeface="Arial" charset="0"/>
                  </a:rPr>
                  <a:t>Vert</a:t>
                </a:r>
                <a:r>
                  <a:rPr lang="en-GB" sz="1400" dirty="0" smtClean="0">
                    <a:latin typeface="Arial" charset="0"/>
                  </a:rPr>
                  <a:t>. </a:t>
                </a:r>
                <a:r>
                  <a:rPr lang="en-GB" sz="1400" dirty="0" err="1" smtClean="0">
                    <a:latin typeface="Arial" charset="0"/>
                  </a:rPr>
                  <a:t>SCLs</a:t>
                </a:r>
                <a:endParaRPr lang="en-GB" sz="1400" dirty="0" smtClean="0">
                  <a:latin typeface="Arial" charset="0"/>
                </a:endParaRP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dirty="0" smtClean="0">
                    <a:latin typeface="Arial" charset="0"/>
                  </a:rPr>
                  <a:t>(Procurement)</a:t>
                </a: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1765092" y="3571908"/>
              <a:ext cx="1252183" cy="3118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/>
                <a:t>A. Ballarino</a:t>
              </a:r>
              <a:endParaRPr lang="en-GB" sz="1400" i="1" dirty="0"/>
            </a:p>
          </p:txBody>
        </p:sp>
      </p:grpSp>
      <p:sp>
        <p:nvSpPr>
          <p:cNvPr id="63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139952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23</a:t>
            </a:fld>
            <a:endParaRPr lang="en-GB"/>
          </a:p>
        </p:txBody>
      </p:sp>
      <p:grpSp>
        <p:nvGrpSpPr>
          <p:cNvPr id="16" name="Group 92"/>
          <p:cNvGrpSpPr/>
          <p:nvPr/>
        </p:nvGrpSpPr>
        <p:grpSpPr>
          <a:xfrm>
            <a:off x="2088232" y="836712"/>
            <a:ext cx="1763688" cy="2035969"/>
            <a:chOff x="-467544" y="1954588"/>
            <a:chExt cx="1763688" cy="2035969"/>
          </a:xfrm>
        </p:grpSpPr>
        <p:grpSp>
          <p:nvGrpSpPr>
            <p:cNvPr id="17" name="Group 12"/>
            <p:cNvGrpSpPr/>
            <p:nvPr/>
          </p:nvGrpSpPr>
          <p:grpSpPr>
            <a:xfrm>
              <a:off x="-467544" y="1954588"/>
              <a:ext cx="1763688" cy="1713325"/>
              <a:chOff x="-143275" y="1709113"/>
              <a:chExt cx="1511732" cy="1713325"/>
            </a:xfrm>
          </p:grpSpPr>
          <p:sp>
            <p:nvSpPr>
              <p:cNvPr id="88" name="Rounded Rectangle 87"/>
              <p:cNvSpPr/>
              <p:nvPr/>
            </p:nvSpPr>
            <p:spPr bwMode="auto">
              <a:xfrm>
                <a:off x="-143275" y="1709113"/>
                <a:ext cx="1511732" cy="502229"/>
              </a:xfrm>
              <a:prstGeom prst="roundRect">
                <a:avLst/>
              </a:pr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rtlCol="0" anchor="ctr" anchorCtr="1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Integration &amp;</a:t>
                </a:r>
                <a:b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</a:br>
                <a:r>
                  <a:rPr kumimoji="0" lang="en-GB" sz="16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Implementation</a:t>
                </a:r>
              </a:p>
            </p:txBody>
          </p:sp>
          <p:sp>
            <p:nvSpPr>
              <p:cNvPr id="89" name="Rectangle 88"/>
              <p:cNvSpPr/>
              <p:nvPr/>
            </p:nvSpPr>
            <p:spPr bwMode="auto">
              <a:xfrm>
                <a:off x="58270" y="2220174"/>
                <a:ext cx="1214446" cy="1202264"/>
              </a:xfrm>
              <a:prstGeom prst="rect">
                <a:avLst/>
              </a:prstGeom>
              <a:solidFill>
                <a:srgbClr val="FFFFCC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u="sng" dirty="0" smtClean="0">
                    <a:latin typeface="Arial" charset="0"/>
                  </a:rPr>
                  <a:t>LHC Planning:</a:t>
                </a:r>
                <a:r>
                  <a:rPr kumimoji="0" lang="en-GB" sz="1400" b="0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/>
                </a:r>
                <a:br>
                  <a:rPr kumimoji="0" lang="en-GB" sz="1400" b="0" i="0" u="sng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</a:br>
                <a:endParaRPr kumimoji="0" lang="en-GB" sz="3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rPr>
                  <a:t>Shielding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dirty="0" smtClean="0">
                    <a:latin typeface="Arial" charset="0"/>
                  </a:rPr>
                  <a:t>Relocation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400" dirty="0" smtClean="0">
                    <a:latin typeface="Arial" charset="0"/>
                  </a:rPr>
                  <a:t>Coordination</a:t>
                </a:r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-199884" y="3682780"/>
              <a:ext cx="1040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/>
                <a:t>A.L. Perrot</a:t>
              </a:r>
              <a:endParaRPr lang="en-GB" sz="1400" i="1" dirty="0"/>
            </a:p>
          </p:txBody>
        </p:sp>
      </p:grpSp>
      <p:grpSp>
        <p:nvGrpSpPr>
          <p:cNvPr id="18" name="Group 23"/>
          <p:cNvGrpSpPr/>
          <p:nvPr/>
        </p:nvGrpSpPr>
        <p:grpSpPr>
          <a:xfrm>
            <a:off x="4156483" y="764704"/>
            <a:ext cx="2071702" cy="1861147"/>
            <a:chOff x="9863" y="1753210"/>
            <a:chExt cx="1285884" cy="2060556"/>
          </a:xfrm>
        </p:grpSpPr>
        <p:sp>
          <p:nvSpPr>
            <p:cNvPr id="79" name="Rounded Rectangle 78"/>
            <p:cNvSpPr/>
            <p:nvPr/>
          </p:nvSpPr>
          <p:spPr bwMode="auto">
            <a:xfrm>
              <a:off x="9863" y="1753210"/>
              <a:ext cx="1285884" cy="566298"/>
            </a:xfrm>
            <a:prstGeom prst="roundRect">
              <a:avLst/>
            </a:pr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dirty="0" smtClean="0">
                  <a:latin typeface="Arial" charset="0"/>
                </a:rPr>
                <a:t>Radiation Testing</a:t>
              </a:r>
              <a:endPara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1" name="Rectangle 80"/>
            <p:cNvSpPr/>
            <p:nvPr/>
          </p:nvSpPr>
          <p:spPr bwMode="auto">
            <a:xfrm>
              <a:off x="26346" y="2319509"/>
              <a:ext cx="1214446" cy="1494257"/>
            </a:xfrm>
            <a:prstGeom prst="rect">
              <a:avLst/>
            </a:prstGeom>
            <a:solidFill>
              <a:srgbClr val="FFFFCC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Radiation-WG:</a:t>
              </a:r>
              <a:br>
                <a:rPr kumimoji="0" lang="en-GB" sz="14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</a:br>
              <a:endParaRPr kumimoji="0" lang="en-GB" sz="3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400" dirty="0" smtClean="0">
                  <a:latin typeface="Arial" charset="0"/>
                </a:rPr>
                <a:t>Failure Analysis Radiation Tests</a:t>
              </a:r>
              <a:br>
                <a:rPr lang="en-GB" sz="1400" dirty="0" smtClean="0">
                  <a:latin typeface="Arial" charset="0"/>
                </a:rPr>
              </a:br>
              <a:r>
                <a:rPr lang="en-GB" sz="1400" dirty="0" smtClean="0">
                  <a:latin typeface="Arial" charset="0"/>
                </a:rPr>
                <a:t>Patch Solutions &amp; New Developments</a:t>
              </a:r>
              <a:br>
                <a:rPr lang="en-GB" sz="1400" dirty="0" smtClean="0">
                  <a:latin typeface="Arial" charset="0"/>
                </a:rPr>
              </a:br>
              <a:r>
                <a:rPr lang="en-GB" sz="1400" dirty="0" smtClean="0">
                  <a:latin typeface="Arial" charset="0"/>
                </a:rPr>
                <a:t>Radiation Policy</a:t>
              </a: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4403060" y="2564904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G. Spiezia</a:t>
            </a:r>
            <a:endParaRPr lang="en-GB" sz="1400" i="1" dirty="0"/>
          </a:p>
        </p:txBody>
      </p:sp>
      <p:grpSp>
        <p:nvGrpSpPr>
          <p:cNvPr id="19" name="Group 82"/>
          <p:cNvGrpSpPr/>
          <p:nvPr/>
        </p:nvGrpSpPr>
        <p:grpSpPr>
          <a:xfrm>
            <a:off x="3275856" y="3587523"/>
            <a:ext cx="3024336" cy="696029"/>
            <a:chOff x="3237765" y="3429000"/>
            <a:chExt cx="3024336" cy="696029"/>
          </a:xfrm>
        </p:grpSpPr>
        <p:sp>
          <p:nvSpPr>
            <p:cNvPr id="73" name="Rounded Rectangle 72"/>
            <p:cNvSpPr/>
            <p:nvPr/>
          </p:nvSpPr>
          <p:spPr bwMode="auto">
            <a:xfrm>
              <a:off x="3237765" y="3429000"/>
              <a:ext cx="3024336" cy="432048"/>
            </a:xfrm>
            <a:prstGeom prst="roundRect">
              <a:avLst/>
            </a:prstGeom>
            <a:solidFill>
              <a:srgbClr val="92D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kumimoji="0" lang="en-GB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R2E </a:t>
              </a:r>
              <a:r>
                <a:rPr lang="en-GB" b="1" dirty="0" smtClean="0">
                  <a:latin typeface="Arial" charset="0"/>
                </a:rPr>
                <a:t>Mitigation </a:t>
              </a:r>
              <a:r>
                <a:rPr kumimoji="0" lang="en-GB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Project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192577" y="3817252"/>
              <a:ext cx="1069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 smtClean="0"/>
                <a:t>M. Brugger</a:t>
              </a:r>
              <a:endParaRPr lang="en-GB" sz="1400" i="1" dirty="0"/>
            </a:p>
          </p:txBody>
        </p:sp>
      </p:grpSp>
      <p:sp>
        <p:nvSpPr>
          <p:cNvPr id="48" name="Rounded Rectangle 47"/>
          <p:cNvSpPr/>
          <p:nvPr/>
        </p:nvSpPr>
        <p:spPr bwMode="auto">
          <a:xfrm>
            <a:off x="6444208" y="980728"/>
            <a:ext cx="1643074" cy="504056"/>
          </a:xfrm>
          <a:prstGeom prst="roundRect">
            <a:avLst/>
          </a:prstGeom>
          <a:solidFill>
            <a:srgbClr val="0070C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b="1" dirty="0" smtClean="0">
                <a:latin typeface="Arial" charset="0"/>
              </a:rPr>
              <a:t>Civil Engineering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6516216" y="1503946"/>
            <a:ext cx="1551792" cy="723341"/>
          </a:xfrm>
          <a:prstGeom prst="rect">
            <a:avLst/>
          </a:prstGeom>
          <a:solidFill>
            <a:srgbClr val="FFFFCC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charset="0"/>
              </a:rPr>
              <a:t>Pre-Studies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charset="0"/>
              </a:rPr>
              <a:t>Impact on Long-Term</a:t>
            </a:r>
            <a:endParaRPr lang="en-GB" sz="1400" dirty="0" smtClean="0">
              <a:latin typeface="Arial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516216" y="2208123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J. Osborne</a:t>
            </a:r>
            <a:endParaRPr lang="en-GB" sz="1400" i="1" dirty="0"/>
          </a:p>
        </p:txBody>
      </p:sp>
      <p:sp>
        <p:nvSpPr>
          <p:cNvPr id="56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US" dirty="0" smtClean="0"/>
              <a:t>Building Blocks for the R2E Project</a:t>
            </a:r>
            <a:endParaRPr lang="en-GB" sz="3200" dirty="0"/>
          </a:p>
        </p:txBody>
      </p:sp>
      <p:sp>
        <p:nvSpPr>
          <p:cNvPr id="55" name="Rounded Rectangle 54"/>
          <p:cNvSpPr/>
          <p:nvPr/>
        </p:nvSpPr>
        <p:spPr bwMode="auto">
          <a:xfrm>
            <a:off x="2411760" y="2852936"/>
            <a:ext cx="648072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EN/EL</a:t>
            </a:r>
          </a:p>
        </p:txBody>
      </p:sp>
      <p:sp>
        <p:nvSpPr>
          <p:cNvPr id="57" name="Rounded Rectangle 56"/>
          <p:cNvSpPr/>
          <p:nvPr/>
        </p:nvSpPr>
        <p:spPr bwMode="auto">
          <a:xfrm>
            <a:off x="3347864" y="2780928"/>
            <a:ext cx="792088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EN/MEF</a:t>
            </a:r>
          </a:p>
        </p:txBody>
      </p:sp>
      <p:sp>
        <p:nvSpPr>
          <p:cNvPr id="58" name="Rounded Rectangle 57"/>
          <p:cNvSpPr/>
          <p:nvPr/>
        </p:nvSpPr>
        <p:spPr bwMode="auto">
          <a:xfrm>
            <a:off x="2339752" y="4077072"/>
            <a:ext cx="720080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TE/EPC</a:t>
            </a:r>
          </a:p>
        </p:txBody>
      </p:sp>
      <p:sp>
        <p:nvSpPr>
          <p:cNvPr id="59" name="Rounded Rectangle 58"/>
          <p:cNvSpPr/>
          <p:nvPr/>
        </p:nvSpPr>
        <p:spPr bwMode="auto">
          <a:xfrm>
            <a:off x="4283968" y="2852936"/>
            <a:ext cx="792088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GS/ASE</a:t>
            </a:r>
          </a:p>
        </p:txBody>
      </p:sp>
      <p:sp>
        <p:nvSpPr>
          <p:cNvPr id="64" name="Rounded Rectangle 63"/>
          <p:cNvSpPr/>
          <p:nvPr/>
        </p:nvSpPr>
        <p:spPr bwMode="auto">
          <a:xfrm>
            <a:off x="6219717" y="2467495"/>
            <a:ext cx="648072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GS/SE</a:t>
            </a:r>
          </a:p>
        </p:txBody>
      </p:sp>
      <p:sp>
        <p:nvSpPr>
          <p:cNvPr id="65" name="Rounded Rectangle 64"/>
          <p:cNvSpPr/>
          <p:nvPr/>
        </p:nvSpPr>
        <p:spPr bwMode="auto">
          <a:xfrm>
            <a:off x="5292080" y="2924944"/>
            <a:ext cx="792088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EN/STI</a:t>
            </a:r>
          </a:p>
        </p:txBody>
      </p:sp>
      <p:sp>
        <p:nvSpPr>
          <p:cNvPr id="66" name="Rounded Rectangle 65"/>
          <p:cNvSpPr/>
          <p:nvPr/>
        </p:nvSpPr>
        <p:spPr bwMode="auto">
          <a:xfrm>
            <a:off x="3707827" y="3208704"/>
            <a:ext cx="695011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BE/CO</a:t>
            </a:r>
          </a:p>
        </p:txBody>
      </p:sp>
      <p:sp>
        <p:nvSpPr>
          <p:cNvPr id="67" name="Rounded Rectangle 66"/>
          <p:cNvSpPr/>
          <p:nvPr/>
        </p:nvSpPr>
        <p:spPr bwMode="auto">
          <a:xfrm>
            <a:off x="4466047" y="3221443"/>
            <a:ext cx="775486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TE/MPE</a:t>
            </a:r>
          </a:p>
        </p:txBody>
      </p:sp>
      <p:sp>
        <p:nvSpPr>
          <p:cNvPr id="68" name="Rounded Rectangle 67"/>
          <p:cNvSpPr/>
          <p:nvPr/>
        </p:nvSpPr>
        <p:spPr bwMode="auto">
          <a:xfrm>
            <a:off x="5397211" y="3242733"/>
            <a:ext cx="775486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solidFill>
                  <a:schemeClr val="bg1"/>
                </a:solidFill>
                <a:latin typeface="Arial" charset="0"/>
              </a:rPr>
              <a:t>TE/VSC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69" name="Rounded Rectangle 68"/>
          <p:cNvSpPr/>
          <p:nvPr/>
        </p:nvSpPr>
        <p:spPr bwMode="auto">
          <a:xfrm>
            <a:off x="2953956" y="3183303"/>
            <a:ext cx="695011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IT/CS</a:t>
            </a:r>
          </a:p>
        </p:txBody>
      </p:sp>
      <p:sp>
        <p:nvSpPr>
          <p:cNvPr id="70" name="Rounded Rectangle 69"/>
          <p:cNvSpPr/>
          <p:nvPr/>
        </p:nvSpPr>
        <p:spPr bwMode="auto">
          <a:xfrm>
            <a:off x="2483768" y="3717032"/>
            <a:ext cx="695011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BE/OP</a:t>
            </a:r>
          </a:p>
        </p:txBody>
      </p:sp>
      <p:sp>
        <p:nvSpPr>
          <p:cNvPr id="71" name="Rounded Rectangle 70"/>
          <p:cNvSpPr/>
          <p:nvPr/>
        </p:nvSpPr>
        <p:spPr bwMode="auto">
          <a:xfrm>
            <a:off x="6156176" y="2789395"/>
            <a:ext cx="695011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BE/OP</a:t>
            </a:r>
          </a:p>
        </p:txBody>
      </p:sp>
      <p:sp>
        <p:nvSpPr>
          <p:cNvPr id="74" name="Rounded Rectangle 73"/>
          <p:cNvSpPr/>
          <p:nvPr/>
        </p:nvSpPr>
        <p:spPr bwMode="auto">
          <a:xfrm>
            <a:off x="6342527" y="3102828"/>
            <a:ext cx="792088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EN/CV</a:t>
            </a:r>
          </a:p>
        </p:txBody>
      </p:sp>
      <p:sp>
        <p:nvSpPr>
          <p:cNvPr id="75" name="Rounded Rectangle 74"/>
          <p:cNvSpPr/>
          <p:nvPr/>
        </p:nvSpPr>
        <p:spPr bwMode="auto">
          <a:xfrm>
            <a:off x="3203848" y="4149080"/>
            <a:ext cx="792088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TE/CRG</a:t>
            </a:r>
          </a:p>
        </p:txBody>
      </p:sp>
      <p:sp>
        <p:nvSpPr>
          <p:cNvPr id="76" name="Rounded Rectangle 75"/>
          <p:cNvSpPr/>
          <p:nvPr/>
        </p:nvSpPr>
        <p:spPr bwMode="auto">
          <a:xfrm>
            <a:off x="4067944" y="4149080"/>
            <a:ext cx="792088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TE/MSC</a:t>
            </a:r>
          </a:p>
        </p:txBody>
      </p:sp>
      <p:sp>
        <p:nvSpPr>
          <p:cNvPr id="77" name="Rounded Rectangle 76"/>
          <p:cNvSpPr/>
          <p:nvPr/>
        </p:nvSpPr>
        <p:spPr bwMode="auto">
          <a:xfrm>
            <a:off x="5148064" y="4725144"/>
            <a:ext cx="792088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BE/ABP</a:t>
            </a:r>
          </a:p>
        </p:txBody>
      </p:sp>
      <p:sp>
        <p:nvSpPr>
          <p:cNvPr id="78" name="Rounded Rectangle 77"/>
          <p:cNvSpPr/>
          <p:nvPr/>
        </p:nvSpPr>
        <p:spPr bwMode="auto">
          <a:xfrm>
            <a:off x="6058767" y="4602257"/>
            <a:ext cx="792088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PH/DT</a:t>
            </a:r>
          </a:p>
        </p:txBody>
      </p:sp>
      <p:sp>
        <p:nvSpPr>
          <p:cNvPr id="80" name="Rounded Rectangle 79"/>
          <p:cNvSpPr/>
          <p:nvPr/>
        </p:nvSpPr>
        <p:spPr bwMode="auto">
          <a:xfrm>
            <a:off x="6427274" y="3416338"/>
            <a:ext cx="792088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DG/PRJ</a:t>
            </a:r>
          </a:p>
        </p:txBody>
      </p:sp>
      <p:sp>
        <p:nvSpPr>
          <p:cNvPr id="83" name="Rounded Rectangle 82"/>
          <p:cNvSpPr/>
          <p:nvPr/>
        </p:nvSpPr>
        <p:spPr bwMode="auto">
          <a:xfrm>
            <a:off x="6372200" y="3725576"/>
            <a:ext cx="847162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DGS/RP</a:t>
            </a:r>
          </a:p>
        </p:txBody>
      </p:sp>
      <p:sp>
        <p:nvSpPr>
          <p:cNvPr id="85" name="Rounded Rectangle 84"/>
          <p:cNvSpPr/>
          <p:nvPr/>
        </p:nvSpPr>
        <p:spPr bwMode="auto">
          <a:xfrm>
            <a:off x="6524600" y="4043204"/>
            <a:ext cx="847162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DGS/SEE</a:t>
            </a:r>
          </a:p>
        </p:txBody>
      </p:sp>
      <p:sp>
        <p:nvSpPr>
          <p:cNvPr id="87" name="Rounded Rectangle 86"/>
          <p:cNvSpPr/>
          <p:nvPr/>
        </p:nvSpPr>
        <p:spPr bwMode="auto">
          <a:xfrm>
            <a:off x="2225409" y="3344253"/>
            <a:ext cx="695011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BE/BI</a:t>
            </a:r>
          </a:p>
        </p:txBody>
      </p:sp>
      <p:sp>
        <p:nvSpPr>
          <p:cNvPr id="90" name="Rounded Rectangle 89"/>
          <p:cNvSpPr/>
          <p:nvPr/>
        </p:nvSpPr>
        <p:spPr bwMode="auto">
          <a:xfrm>
            <a:off x="5004048" y="4293096"/>
            <a:ext cx="695011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BE/CO</a:t>
            </a:r>
          </a:p>
        </p:txBody>
      </p:sp>
      <p:sp>
        <p:nvSpPr>
          <p:cNvPr id="91" name="Oval 90"/>
          <p:cNvSpPr/>
          <p:nvPr/>
        </p:nvSpPr>
        <p:spPr bwMode="auto">
          <a:xfrm>
            <a:off x="2174530" y="2827535"/>
            <a:ext cx="631221" cy="576064"/>
          </a:xfrm>
          <a:prstGeom prst="ellipse">
            <a:avLst/>
          </a:prstGeom>
          <a:solidFill>
            <a:srgbClr val="00B0F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EN</a:t>
            </a:r>
          </a:p>
        </p:txBody>
      </p:sp>
      <p:sp>
        <p:nvSpPr>
          <p:cNvPr id="93" name="Oval 92"/>
          <p:cNvSpPr/>
          <p:nvPr/>
        </p:nvSpPr>
        <p:spPr bwMode="auto">
          <a:xfrm>
            <a:off x="2818407" y="2827535"/>
            <a:ext cx="631221" cy="576064"/>
          </a:xfrm>
          <a:prstGeom prst="ellipse">
            <a:avLst/>
          </a:prstGeom>
          <a:solidFill>
            <a:srgbClr val="00B0F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TE</a:t>
            </a:r>
          </a:p>
        </p:txBody>
      </p:sp>
      <p:sp>
        <p:nvSpPr>
          <p:cNvPr id="94" name="Oval 93"/>
          <p:cNvSpPr/>
          <p:nvPr/>
        </p:nvSpPr>
        <p:spPr bwMode="auto">
          <a:xfrm>
            <a:off x="3436723" y="2836002"/>
            <a:ext cx="631221" cy="576064"/>
          </a:xfrm>
          <a:prstGeom prst="ellipse">
            <a:avLst/>
          </a:prstGeom>
          <a:solidFill>
            <a:srgbClr val="00B0F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BE</a:t>
            </a:r>
          </a:p>
        </p:txBody>
      </p:sp>
      <p:sp>
        <p:nvSpPr>
          <p:cNvPr id="96" name="Oval 95"/>
          <p:cNvSpPr/>
          <p:nvPr/>
        </p:nvSpPr>
        <p:spPr bwMode="auto">
          <a:xfrm>
            <a:off x="4089150" y="2844469"/>
            <a:ext cx="631221" cy="576064"/>
          </a:xfrm>
          <a:prstGeom prst="ellipse">
            <a:avLst/>
          </a:prstGeom>
          <a:solidFill>
            <a:srgbClr val="00B0F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PH</a:t>
            </a:r>
          </a:p>
        </p:txBody>
      </p:sp>
      <p:sp>
        <p:nvSpPr>
          <p:cNvPr id="97" name="Oval 96"/>
          <p:cNvSpPr/>
          <p:nvPr/>
        </p:nvSpPr>
        <p:spPr bwMode="auto">
          <a:xfrm>
            <a:off x="4728755" y="2827535"/>
            <a:ext cx="631221" cy="576064"/>
          </a:xfrm>
          <a:prstGeom prst="ellipse">
            <a:avLst/>
          </a:prstGeom>
          <a:solidFill>
            <a:srgbClr val="00B0F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GS</a:t>
            </a:r>
          </a:p>
        </p:txBody>
      </p:sp>
      <p:sp>
        <p:nvSpPr>
          <p:cNvPr id="98" name="Oval 97"/>
          <p:cNvSpPr/>
          <p:nvPr/>
        </p:nvSpPr>
        <p:spPr bwMode="auto">
          <a:xfrm>
            <a:off x="5359893" y="2827535"/>
            <a:ext cx="631221" cy="576064"/>
          </a:xfrm>
          <a:prstGeom prst="ellipse">
            <a:avLst/>
          </a:prstGeom>
          <a:solidFill>
            <a:srgbClr val="00B0F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DGS</a:t>
            </a:r>
          </a:p>
        </p:txBody>
      </p:sp>
      <p:sp>
        <p:nvSpPr>
          <p:cNvPr id="99" name="Oval 98"/>
          <p:cNvSpPr/>
          <p:nvPr/>
        </p:nvSpPr>
        <p:spPr bwMode="auto">
          <a:xfrm>
            <a:off x="6630476" y="2827535"/>
            <a:ext cx="631221" cy="576064"/>
          </a:xfrm>
          <a:prstGeom prst="ellipse">
            <a:avLst/>
          </a:prstGeom>
          <a:solidFill>
            <a:srgbClr val="00B0F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FP</a:t>
            </a:r>
          </a:p>
        </p:txBody>
      </p:sp>
      <p:sp>
        <p:nvSpPr>
          <p:cNvPr id="100" name="Oval 99"/>
          <p:cNvSpPr/>
          <p:nvPr/>
        </p:nvSpPr>
        <p:spPr bwMode="auto">
          <a:xfrm>
            <a:off x="5999498" y="2827535"/>
            <a:ext cx="631221" cy="576064"/>
          </a:xfrm>
          <a:prstGeom prst="ellipse">
            <a:avLst/>
          </a:prstGeom>
          <a:solidFill>
            <a:srgbClr val="00B0F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DG</a:t>
            </a:r>
          </a:p>
        </p:txBody>
      </p:sp>
      <p:sp>
        <p:nvSpPr>
          <p:cNvPr id="101" name="Rounded Rectangle 100"/>
          <p:cNvSpPr/>
          <p:nvPr/>
        </p:nvSpPr>
        <p:spPr bwMode="auto">
          <a:xfrm>
            <a:off x="5796136" y="4254956"/>
            <a:ext cx="648072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FP/PI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  <p:bldP spid="58" grpId="0" animBg="1"/>
      <p:bldP spid="59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80" grpId="0" animBg="1"/>
      <p:bldP spid="83" grpId="0" animBg="1"/>
      <p:bldP spid="85" grpId="0" animBg="1"/>
      <p:bldP spid="87" grpId="0" animBg="1"/>
      <p:bldP spid="90" grpId="0" animBg="1"/>
      <p:bldP spid="91" grpId="0" animBg="1"/>
      <p:bldP spid="93" grpId="0" animBg="1"/>
      <p:bldP spid="94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US" sz="4400" dirty="0" smtClean="0"/>
              <a:t>R2E Approach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6" y="683360"/>
            <a:ext cx="9001156" cy="5786478"/>
          </a:xfrm>
          <a:noFill/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200" b="1" dirty="0" smtClean="0">
                <a:solidFill>
                  <a:schemeClr val="accent1">
                    <a:lumMod val="25000"/>
                  </a:schemeClr>
                </a:solidFill>
              </a:rPr>
              <a:t>Constraints &amp; Mandate: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Minimize (Avoid) any risk of  radiation induced failure to electronics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Foresee a mitigation plan fitting in the planned shutdown periods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Optimize with respect to planning and costs</a:t>
            </a:r>
          </a:p>
          <a:p>
            <a:pPr>
              <a:lnSpc>
                <a:spcPct val="9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3600" b="1" dirty="0" smtClean="0">
                <a:solidFill>
                  <a:schemeClr val="accent1">
                    <a:lumMod val="25000"/>
                  </a:schemeClr>
                </a:solidFill>
              </a:rPr>
              <a:t>Strategy: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Monitor and benchmark to refine actions and planning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Prepare “Patch-Solutions” where available </a:t>
            </a:r>
            <a:b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(not many left!)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Shield  and Envisage/Prepare/Perform Relocations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Study/Pursue Major Long-Term Solutions </a:t>
            </a:r>
            <a:b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</a:b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(R&amp;D for </a:t>
            </a:r>
            <a:r>
              <a:rPr lang="en-GB" sz="2800" dirty="0" err="1" smtClean="0">
                <a:solidFill>
                  <a:schemeClr val="accent1">
                    <a:lumMod val="25000"/>
                  </a:schemeClr>
                </a:solidFill>
              </a:rPr>
              <a:t>SCLs</a:t>
            </a: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 and </a:t>
            </a:r>
            <a:r>
              <a:rPr lang="en-GB" sz="2800" dirty="0" err="1" smtClean="0">
                <a:solidFill>
                  <a:schemeClr val="accent1">
                    <a:lumMod val="25000"/>
                  </a:schemeClr>
                </a:solidFill>
              </a:rPr>
              <a:t>Rad-Tol</a:t>
            </a: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 PCs, CE as backup)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GB" sz="2800" dirty="0" smtClean="0">
                <a:solidFill>
                  <a:schemeClr val="accent1">
                    <a:lumMod val="25000"/>
                  </a:schemeClr>
                </a:solidFill>
              </a:rPr>
              <a:t>… cross fingers, review, optimize, cross fingers…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25602" name="Picture 2" descr="C:\Users\mbrugger\AppData\Local\Microsoft\Windows\Temporary Internet Files\Content.IE5\TCTEGPO8\MC90009792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59116" y="5032432"/>
            <a:ext cx="1084884" cy="159631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elogbook/eLogbook/attach_reader?attach_id=11017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764704"/>
            <a:ext cx="7776864" cy="5881212"/>
          </a:xfrm>
          <a:prstGeom prst="rect">
            <a:avLst/>
          </a:prstGeom>
          <a:noFill/>
        </p:spPr>
      </p:pic>
      <p:grpSp>
        <p:nvGrpSpPr>
          <p:cNvPr id="3" name="Group 8"/>
          <p:cNvGrpSpPr/>
          <p:nvPr/>
        </p:nvGrpSpPr>
        <p:grpSpPr>
          <a:xfrm>
            <a:off x="714348" y="753175"/>
            <a:ext cx="7858180" cy="5893635"/>
            <a:chOff x="714348" y="753175"/>
            <a:chExt cx="7858180" cy="589363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4348" y="753175"/>
              <a:ext cx="7858180" cy="5893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719048" y="1063201"/>
              <a:ext cx="3456384" cy="415498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100" dirty="0" smtClean="0">
                  <a:solidFill>
                    <a:schemeClr val="bg1"/>
                  </a:solidFill>
                </a:rPr>
                <a:t>ACCESS: LHC REPAIR</a:t>
              </a:r>
              <a:endParaRPr lang="en-GB" sz="21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US" sz="4400" dirty="0" smtClean="0"/>
              <a:t>What’s to Be Avoided</a:t>
            </a:r>
            <a:endParaRPr lang="en-GB" sz="4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900088" y="5280266"/>
            <a:ext cx="3671911" cy="407341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R2E Work 2010/11 </a:t>
            </a:r>
            <a:r>
              <a:rPr lang="en-US" sz="4400" dirty="0" err="1" smtClean="0"/>
              <a:t>xMasBreak</a:t>
            </a:r>
            <a:endParaRPr lang="en-GB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44" y="792088"/>
            <a:ext cx="9001156" cy="60212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b="1" u="sng" dirty="0" smtClean="0">
                <a:solidFill>
                  <a:schemeClr val="bg2"/>
                </a:solidFill>
              </a:rPr>
              <a:t>LHC Point-7: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UJ76 </a:t>
            </a:r>
            <a:r>
              <a:rPr lang="en-US" sz="2800" b="1" dirty="0" smtClean="0">
                <a:solidFill>
                  <a:schemeClr val="bg2"/>
                </a:solidFill>
              </a:rPr>
              <a:t>shielding</a:t>
            </a:r>
            <a:r>
              <a:rPr lang="en-US" sz="2800" dirty="0" smtClean="0">
                <a:solidFill>
                  <a:schemeClr val="bg2"/>
                </a:solidFill>
              </a:rPr>
              <a:t> wall; done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UJ56-TZ76: </a:t>
            </a:r>
            <a:r>
              <a:rPr lang="en-US" sz="2800" b="1" dirty="0" smtClean="0">
                <a:solidFill>
                  <a:schemeClr val="bg2"/>
                </a:solidFill>
              </a:rPr>
              <a:t>relocation</a:t>
            </a:r>
            <a:r>
              <a:rPr lang="en-US" sz="2800" dirty="0" smtClean="0">
                <a:solidFill>
                  <a:schemeClr val="bg2"/>
                </a:solidFill>
              </a:rPr>
              <a:t> of the ODH and fire detection control central; done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UJ56-TZ76: RTUs </a:t>
            </a:r>
            <a:r>
              <a:rPr lang="en-US" sz="2800" b="1" dirty="0" smtClean="0">
                <a:solidFill>
                  <a:schemeClr val="bg2"/>
                </a:solidFill>
              </a:rPr>
              <a:t>relocation</a:t>
            </a:r>
            <a:r>
              <a:rPr lang="en-US" sz="2800" dirty="0" smtClean="0">
                <a:solidFill>
                  <a:schemeClr val="bg2"/>
                </a:solidFill>
              </a:rPr>
              <a:t>; (done) 24</a:t>
            </a:r>
            <a:r>
              <a:rPr lang="en-US" sz="2800" baseline="30000" dirty="0" smtClean="0">
                <a:solidFill>
                  <a:schemeClr val="bg2"/>
                </a:solidFill>
              </a:rPr>
              <a:t>th</a:t>
            </a:r>
            <a:r>
              <a:rPr lang="en-US" sz="2800" dirty="0" smtClean="0">
                <a:solidFill>
                  <a:schemeClr val="bg2"/>
                </a:solidFill>
              </a:rPr>
              <a:t> January;</a:t>
            </a:r>
          </a:p>
          <a:p>
            <a:pPr>
              <a:buNone/>
            </a:pPr>
            <a:r>
              <a:rPr lang="en-US" sz="2800" b="1" u="sng" dirty="0" smtClean="0">
                <a:solidFill>
                  <a:schemeClr val="bg2"/>
                </a:solidFill>
              </a:rPr>
              <a:t>LHC Point-5: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UJ56-USC55: </a:t>
            </a:r>
            <a:r>
              <a:rPr lang="en-US" sz="2800" b="1" dirty="0" smtClean="0">
                <a:solidFill>
                  <a:schemeClr val="bg2"/>
                </a:solidFill>
              </a:rPr>
              <a:t>relocation</a:t>
            </a:r>
            <a:r>
              <a:rPr lang="en-US" sz="2800" dirty="0" smtClean="0">
                <a:solidFill>
                  <a:schemeClr val="bg2"/>
                </a:solidFill>
              </a:rPr>
              <a:t> of the fire detection control central; done (reception on the 25th January)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UJ56- USC55: RTUs </a:t>
            </a:r>
            <a:r>
              <a:rPr lang="en-US" sz="2800" b="1" dirty="0" smtClean="0">
                <a:solidFill>
                  <a:schemeClr val="bg2"/>
                </a:solidFill>
              </a:rPr>
              <a:t>relocation</a:t>
            </a:r>
            <a:r>
              <a:rPr lang="en-US" sz="2800" dirty="0" smtClean="0">
                <a:solidFill>
                  <a:schemeClr val="bg2"/>
                </a:solidFill>
              </a:rPr>
              <a:t>; (to be done) 31</a:t>
            </a:r>
            <a:r>
              <a:rPr lang="en-US" sz="2800" baseline="30000" dirty="0" smtClean="0">
                <a:solidFill>
                  <a:schemeClr val="bg2"/>
                </a:solidFill>
              </a:rPr>
              <a:t>rd</a:t>
            </a:r>
            <a:r>
              <a:rPr lang="en-US" sz="2800" dirty="0" smtClean="0">
                <a:solidFill>
                  <a:schemeClr val="bg2"/>
                </a:solidFill>
              </a:rPr>
              <a:t> January;</a:t>
            </a:r>
          </a:p>
          <a:p>
            <a:pPr>
              <a:buNone/>
            </a:pPr>
            <a:r>
              <a:rPr lang="en-US" sz="2800" b="1" u="sng" dirty="0" smtClean="0">
                <a:solidFill>
                  <a:schemeClr val="bg2"/>
                </a:solidFill>
              </a:rPr>
              <a:t>LHC Point-8: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EN/EL: advance on the </a:t>
            </a:r>
            <a:r>
              <a:rPr lang="en-US" sz="2800" b="1" dirty="0" smtClean="0">
                <a:solidFill>
                  <a:schemeClr val="bg2"/>
                </a:solidFill>
              </a:rPr>
              <a:t>cables</a:t>
            </a:r>
            <a:r>
              <a:rPr lang="en-US" sz="2800" dirty="0" smtClean="0">
                <a:solidFill>
                  <a:schemeClr val="bg2"/>
                </a:solidFill>
              </a:rPr>
              <a:t> installation work foreseen during the next long shut down;</a:t>
            </a:r>
          </a:p>
          <a:p>
            <a:pPr>
              <a:buNone/>
            </a:pPr>
            <a:r>
              <a:rPr lang="en-US" sz="2800" b="1" u="sng" dirty="0" smtClean="0">
                <a:solidFill>
                  <a:schemeClr val="bg2"/>
                </a:solidFill>
              </a:rPr>
              <a:t>LHC Point-1:</a:t>
            </a:r>
            <a:r>
              <a:rPr lang="en-US" sz="2800" b="1" dirty="0" smtClean="0">
                <a:solidFill>
                  <a:schemeClr val="bg2"/>
                </a:solidFill>
              </a:rPr>
              <a:t> </a:t>
            </a:r>
            <a:r>
              <a:rPr lang="en-US" sz="2800" dirty="0" smtClean="0">
                <a:solidFill>
                  <a:schemeClr val="bg2"/>
                </a:solidFill>
              </a:rPr>
              <a:t>(optional and kept in pipeline)</a:t>
            </a:r>
          </a:p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UJ/UL: relocation of the fire detectors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142844" y="4509120"/>
            <a:ext cx="90011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What Would Happen If…</a:t>
            </a:r>
            <a:endParaRPr lang="en-GB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23528" y="6197242"/>
            <a:ext cx="8307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800000"/>
                </a:solidFill>
              </a:rPr>
              <a:t>Reminder:</a:t>
            </a:r>
            <a:r>
              <a:rPr lang="en-US" sz="2000" b="1" dirty="0" smtClean="0">
                <a:solidFill>
                  <a:srgbClr val="800000"/>
                </a:solidFill>
              </a:rPr>
              <a:t> installed shielding for UJ23, UJ87, UJ76, RR73/77, UA63/67</a:t>
            </a:r>
            <a:endParaRPr lang="en-GB" sz="2000" b="1" dirty="0">
              <a:solidFill>
                <a:srgbClr val="800000"/>
              </a:solidFill>
            </a:endParaRPr>
          </a:p>
        </p:txBody>
      </p:sp>
      <p:pic>
        <p:nvPicPr>
          <p:cNvPr id="10" name="Picture 9" descr="H20MFluenc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588532"/>
            <a:ext cx="5037843" cy="329624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91988" y="3276600"/>
            <a:ext cx="1443199" cy="369332"/>
          </a:xfrm>
          <a:prstGeom prst="rect">
            <a:avLst/>
          </a:prstGeom>
          <a:solidFill>
            <a:srgbClr val="800000"/>
          </a:solidFill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>
                    <a:lumMod val="95000"/>
                  </a:schemeClr>
                </a:solidFill>
              </a:rPr>
              <a:t>TI8 - UJ87/88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90053" y="1611868"/>
            <a:ext cx="1487494" cy="369332"/>
          </a:xfrm>
          <a:prstGeom prst="rect">
            <a:avLst/>
          </a:prstGeom>
          <a:solidFill>
            <a:srgbClr val="800000"/>
          </a:solidFill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>
                    <a:lumMod val="95000"/>
                  </a:schemeClr>
                </a:solidFill>
              </a:rPr>
              <a:t>TI2 – UJ22/23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2825234" y="2509560"/>
            <a:ext cx="216932" cy="76200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V="1">
            <a:off x="2634734" y="2394466"/>
            <a:ext cx="369332" cy="152400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2172891" y="4075510"/>
            <a:ext cx="381000" cy="154781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6200000" flipV="1">
            <a:off x="2102128" y="4159528"/>
            <a:ext cx="216932" cy="150812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559635" y="4267200"/>
            <a:ext cx="14356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800000"/>
                </a:solidFill>
              </a:rPr>
              <a:t>shielding factor &gt;10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298115" y="2590800"/>
            <a:ext cx="14356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>
                <a:ln w="635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800000"/>
                </a:solidFill>
              </a:rPr>
              <a:t>shielding factor &gt;10</a:t>
            </a:r>
          </a:p>
        </p:txBody>
      </p:sp>
      <p:pic>
        <p:nvPicPr>
          <p:cNvPr id="20" name="Picture 19" descr="H20MFluenceZoomE1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1676400"/>
            <a:ext cx="3825528" cy="3188840"/>
          </a:xfrm>
          <a:prstGeom prst="rect">
            <a:avLst/>
          </a:prstGeom>
        </p:spPr>
      </p:pic>
      <p:grpSp>
        <p:nvGrpSpPr>
          <p:cNvPr id="2" name="Group 20"/>
          <p:cNvGrpSpPr/>
          <p:nvPr/>
        </p:nvGrpSpPr>
        <p:grpSpPr>
          <a:xfrm>
            <a:off x="6858000" y="1676400"/>
            <a:ext cx="1630543" cy="307777"/>
            <a:chOff x="5867400" y="1371600"/>
            <a:chExt cx="1630543" cy="307777"/>
          </a:xfrm>
        </p:grpSpPr>
        <p:sp>
          <p:nvSpPr>
            <p:cNvPr id="22" name="Rectangle 21"/>
            <p:cNvSpPr/>
            <p:nvPr/>
          </p:nvSpPr>
          <p:spPr>
            <a:xfrm>
              <a:off x="5867400" y="1371600"/>
              <a:ext cx="1630542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19800" y="1447800"/>
              <a:ext cx="304800" cy="140732"/>
            </a:xfrm>
            <a:prstGeom prst="rect">
              <a:avLst/>
            </a:prstGeom>
            <a:solidFill>
              <a:srgbClr val="DBDD1B"/>
            </a:solidFill>
            <a:ln w="222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324600" y="1371600"/>
              <a:ext cx="117334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>
                  <a:ln w="635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a:rPr>
                <a:t>R2E shielding</a:t>
              </a:r>
              <a:endParaRPr lang="en-US" sz="140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5496" y="980728"/>
            <a:ext cx="9153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Injection lines - High Energy </a:t>
            </a:r>
            <a:r>
              <a:rPr lang="en-US" sz="2400" b="1" dirty="0" err="1" smtClean="0"/>
              <a:t>Hadron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fluence</a:t>
            </a:r>
            <a:r>
              <a:rPr lang="en-US" sz="2400" b="1" dirty="0" smtClean="0"/>
              <a:t> - Beam on the TEDs:</a:t>
            </a:r>
            <a:endParaRPr lang="fr-CH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382527" y="5013176"/>
            <a:ext cx="64298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Installed shielding improves situation by ~&lt;= a factor of 10!</a:t>
            </a:r>
            <a:endParaRPr lang="fr-CH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What Would Happen If…</a:t>
            </a:r>
            <a:endParaRPr lang="en-GB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23528" y="6197242"/>
            <a:ext cx="83070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800000"/>
                </a:solidFill>
              </a:rPr>
              <a:t>Reminder:</a:t>
            </a:r>
            <a:r>
              <a:rPr lang="en-US" sz="2000" b="1" dirty="0" smtClean="0">
                <a:solidFill>
                  <a:srgbClr val="800000"/>
                </a:solidFill>
              </a:rPr>
              <a:t> installed shielding for UJ23, UJ87, UJ76, RR73/77, UA63/67</a:t>
            </a:r>
            <a:endParaRPr lang="en-GB" sz="2000" b="1" dirty="0">
              <a:solidFill>
                <a:srgbClr val="8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58591" y="4800054"/>
            <a:ext cx="64298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Installed shielding improves situation by ~&lt;= a factor of 10!</a:t>
            </a:r>
            <a:endParaRPr lang="fr-CH" sz="3200" b="1" dirty="0">
              <a:solidFill>
                <a:srgbClr val="C00000"/>
              </a:solidFill>
            </a:endParaRPr>
          </a:p>
        </p:txBody>
      </p:sp>
      <p:pic>
        <p:nvPicPr>
          <p:cNvPr id="21" name="Content Placeholder 16" descr="TI8_Injection_FluenceUJ87_H20M_TCDIH_NoShiel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700808"/>
            <a:ext cx="4320000" cy="2601391"/>
          </a:xfrm>
        </p:spPr>
      </p:pic>
      <p:pic>
        <p:nvPicPr>
          <p:cNvPr id="27" name="Picture 26" descr="TI8_Injection_FluenceUJ87_H20M_TCDIH_Shiel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24800" y="1700808"/>
            <a:ext cx="4320000" cy="2601391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 flipV="1">
            <a:off x="4712286" y="3311599"/>
            <a:ext cx="2679114" cy="1359932"/>
          </a:xfrm>
          <a:prstGeom prst="straightConnector1">
            <a:avLst/>
          </a:prstGeom>
          <a:ln w="50800">
            <a:solidFill>
              <a:srgbClr val="C0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>
            <a:off x="3124201" y="3311599"/>
            <a:ext cx="1588085" cy="1359932"/>
          </a:xfrm>
          <a:prstGeom prst="straightConnector1">
            <a:avLst/>
          </a:prstGeom>
          <a:ln w="50800">
            <a:solidFill>
              <a:srgbClr val="C0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RackUJ8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429000"/>
            <a:ext cx="1905000" cy="2540000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flipV="1">
            <a:off x="827584" y="3311599"/>
            <a:ext cx="2144216" cy="1197521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85800" y="2304231"/>
            <a:ext cx="2031325" cy="369332"/>
          </a:xfrm>
          <a:prstGeom prst="rect">
            <a:avLst/>
          </a:prstGeom>
          <a:solidFill>
            <a:srgbClr val="800000"/>
          </a:solidFill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>
                    <a:lumMod val="95000"/>
                  </a:schemeClr>
                </a:solidFill>
              </a:rPr>
              <a:t>UJ87 – no shielding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979075" y="2304231"/>
            <a:ext cx="2082621" cy="369332"/>
          </a:xfrm>
          <a:prstGeom prst="rect">
            <a:avLst/>
          </a:prstGeom>
          <a:solidFill>
            <a:srgbClr val="800000"/>
          </a:solidFill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>
                    <a:lumMod val="95000"/>
                  </a:schemeClr>
                </a:solidFill>
              </a:rPr>
              <a:t>UJ87 –R2E shielding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5496" y="980728"/>
            <a:ext cx="9017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Injection lines - High Energy </a:t>
            </a:r>
            <a:r>
              <a:rPr lang="en-US" sz="2400" b="1" dirty="0" err="1" smtClean="0"/>
              <a:t>Hadron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fluence</a:t>
            </a:r>
            <a:r>
              <a:rPr lang="en-US" sz="2400" b="1" dirty="0" smtClean="0"/>
              <a:t> - Beam on the TCDI:</a:t>
            </a:r>
            <a:endParaRPr lang="fr-CH" sz="2400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Failure Rate Estimate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30628" y="796910"/>
            <a:ext cx="8661343" cy="5440402"/>
          </a:xfrm>
          <a:noFill/>
        </p:spPr>
        <p:txBody>
          <a:bodyPr/>
          <a:lstStyle/>
          <a:p>
            <a:pPr lvl="1">
              <a:buBlip>
                <a:blip r:embed="rId2"/>
              </a:buBlip>
            </a:pPr>
            <a:r>
              <a:rPr lang="en-GB" b="1" dirty="0" smtClean="0">
                <a:solidFill>
                  <a:schemeClr val="tx1"/>
                </a:solidFill>
              </a:rPr>
              <a:t>Total Ionizing Dose (TID) + Displacement Damage (DD)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>
                <a:solidFill>
                  <a:srgbClr val="7DAD21"/>
                </a:solidFill>
                <a:sym typeface="Wingdings"/>
              </a:rPr>
              <a:t></a:t>
            </a:r>
            <a:r>
              <a:rPr lang="en-GB" b="1" dirty="0" smtClean="0">
                <a:sym typeface="Wingdings"/>
              </a:rPr>
              <a:t>	</a:t>
            </a:r>
            <a:r>
              <a:rPr lang="en-GB" b="1" dirty="0" smtClean="0"/>
              <a:t>Cumulative effect</a:t>
            </a:r>
            <a:r>
              <a:rPr lang="en-GB" sz="1100" b="1" dirty="0" smtClean="0"/>
              <a:t> (Effect will be seen after given time, giving some freedom to react)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>
                <a:solidFill>
                  <a:srgbClr val="7DAD21"/>
                </a:solidFill>
                <a:sym typeface="Wingdings"/>
              </a:rPr>
              <a:t></a:t>
            </a:r>
            <a:r>
              <a:rPr lang="en-GB" b="1" dirty="0" smtClean="0">
                <a:sym typeface="Wingdings"/>
              </a:rPr>
              <a:t>	Low stress level </a:t>
            </a:r>
            <a:r>
              <a:rPr lang="en-GB" sz="1100" b="1" dirty="0" smtClean="0">
                <a:sym typeface="Wingdings"/>
              </a:rPr>
              <a:t>(50 </a:t>
            </a:r>
            <a:r>
              <a:rPr lang="en-GB" sz="1100" b="1" dirty="0" err="1" smtClean="0">
                <a:sym typeface="Wingdings"/>
              </a:rPr>
              <a:t>Gy</a:t>
            </a:r>
            <a:r>
              <a:rPr lang="en-GB" sz="1100" b="1" dirty="0" smtClean="0">
                <a:sym typeface="Wingdings"/>
              </a:rPr>
              <a:t> max in 2030 when “standard component” can survive 20-30 </a:t>
            </a:r>
            <a:r>
              <a:rPr lang="en-GB" sz="1100" b="1" dirty="0" err="1" smtClean="0">
                <a:sym typeface="Wingdings"/>
              </a:rPr>
              <a:t>Gy</a:t>
            </a:r>
            <a:r>
              <a:rPr lang="en-GB" sz="1100" b="1" dirty="0" smtClean="0">
                <a:sym typeface="Wingdings"/>
              </a:rPr>
              <a:t>)</a:t>
            </a:r>
            <a:endParaRPr lang="en-GB" b="1" dirty="0" smtClean="0">
              <a:sym typeface="Wingdings"/>
            </a:endParaRPr>
          </a:p>
          <a:p>
            <a:pPr lvl="1">
              <a:buNone/>
            </a:pPr>
            <a:r>
              <a:rPr lang="en-GB" dirty="0" smtClean="0">
                <a:sym typeface="Wingdings"/>
              </a:rPr>
              <a:t/>
            </a:r>
            <a:br>
              <a:rPr lang="en-GB" dirty="0" smtClean="0">
                <a:sym typeface="Wingdings"/>
              </a:rPr>
            </a:br>
            <a:endParaRPr lang="en-GB" dirty="0" smtClean="0">
              <a:sym typeface="Wingdings"/>
            </a:endParaRPr>
          </a:p>
          <a:p>
            <a:pPr lvl="1"/>
            <a:endParaRPr lang="en-GB" dirty="0" smtClean="0">
              <a:sym typeface="Wingdings"/>
            </a:endParaRPr>
          </a:p>
          <a:p>
            <a:pPr lvl="1"/>
            <a:endParaRPr lang="en-GB" dirty="0" smtClean="0">
              <a:sym typeface="Wingdings"/>
            </a:endParaRPr>
          </a:p>
          <a:p>
            <a:pPr lvl="1"/>
            <a:endParaRPr lang="en-GB" sz="700" dirty="0" smtClean="0">
              <a:sym typeface="Wingdings"/>
            </a:endParaRPr>
          </a:p>
          <a:p>
            <a:pPr lvl="1"/>
            <a:endParaRPr lang="en-GB" sz="700" dirty="0" smtClean="0">
              <a:sym typeface="Wingdings"/>
            </a:endParaRPr>
          </a:p>
          <a:p>
            <a:pPr lvl="1">
              <a:buNone/>
            </a:pPr>
            <a:endParaRPr lang="en-GB" sz="900" dirty="0" smtClean="0">
              <a:solidFill>
                <a:schemeClr val="tx1"/>
              </a:solidFill>
              <a:sym typeface="Wingdings"/>
            </a:endParaRPr>
          </a:p>
          <a:p>
            <a:pPr lvl="1">
              <a:buNone/>
            </a:pPr>
            <a:endParaRPr lang="en-GB" sz="900" dirty="0" smtClean="0">
              <a:solidFill>
                <a:schemeClr val="tx1"/>
              </a:solidFill>
              <a:sym typeface="Wingdings"/>
            </a:endParaRPr>
          </a:p>
          <a:p>
            <a:pPr lvl="1">
              <a:buBlip>
                <a:blip r:embed="rId2"/>
              </a:buBlip>
            </a:pPr>
            <a:r>
              <a:rPr lang="en-GB" b="1" dirty="0" smtClean="0">
                <a:solidFill>
                  <a:schemeClr val="tx1"/>
                </a:solidFill>
                <a:sym typeface="Wingdings"/>
              </a:rPr>
              <a:t>Single Event Effects [SEE]</a:t>
            </a:r>
          </a:p>
          <a:p>
            <a:pPr lvl="1">
              <a:buNone/>
            </a:pPr>
            <a:r>
              <a:rPr lang="en-GB" b="1" dirty="0" smtClean="0">
                <a:sym typeface="Wingdings"/>
              </a:rPr>
              <a:t>	</a:t>
            </a:r>
            <a:r>
              <a:rPr lang="en-GB" b="1" dirty="0" smtClean="0">
                <a:solidFill>
                  <a:srgbClr val="C00000"/>
                </a:solidFill>
                <a:sym typeface="Wingdings"/>
              </a:rPr>
              <a:t></a:t>
            </a:r>
            <a:r>
              <a:rPr lang="en-GB" b="1" dirty="0" smtClean="0">
                <a:sym typeface="Wingdings"/>
              </a:rPr>
              <a:t>	Stochastic Effect </a:t>
            </a:r>
            <a:r>
              <a:rPr lang="en-GB" sz="1100" b="1" dirty="0" smtClean="0">
                <a:sym typeface="Wingdings"/>
              </a:rPr>
              <a:t>(“Events scale with number of affected components”) </a:t>
            </a:r>
            <a:r>
              <a:rPr lang="en-GB" b="1" dirty="0" smtClean="0">
                <a:sym typeface="Wingdings"/>
              </a:rPr>
              <a:t/>
            </a:r>
            <a:br>
              <a:rPr lang="en-GB" b="1" dirty="0" smtClean="0">
                <a:sym typeface="Wingdings"/>
              </a:rPr>
            </a:br>
            <a:r>
              <a:rPr lang="en-GB" b="1" dirty="0" smtClean="0">
                <a:solidFill>
                  <a:srgbClr val="C00000"/>
                </a:solidFill>
                <a:sym typeface="Wingdings"/>
              </a:rPr>
              <a:t></a:t>
            </a:r>
            <a:r>
              <a:rPr lang="en-GB" b="1" dirty="0" smtClean="0">
                <a:sym typeface="Wingdings"/>
              </a:rPr>
              <a:t>	Very High stress level </a:t>
            </a:r>
            <a:r>
              <a:rPr lang="en-GB" sz="1100" b="1" dirty="0" smtClean="0">
                <a:sym typeface="Wingdings"/>
              </a:rPr>
              <a:t>(Failures observed &lt;1x10</a:t>
            </a:r>
            <a:r>
              <a:rPr lang="en-GB" sz="1100" b="1" baseline="30000" dirty="0" smtClean="0">
                <a:sym typeface="Wingdings"/>
              </a:rPr>
              <a:t>6</a:t>
            </a:r>
            <a:r>
              <a:rPr lang="en-GB" sz="1100" b="1" dirty="0" smtClean="0">
                <a:sym typeface="Wingdings"/>
              </a:rPr>
              <a:t>cm</a:t>
            </a:r>
            <a:r>
              <a:rPr lang="en-GB" sz="1100" b="1" baseline="30000" dirty="0" smtClean="0">
                <a:sym typeface="Wingdings"/>
              </a:rPr>
              <a:t>-2</a:t>
            </a:r>
            <a:r>
              <a:rPr lang="en-GB" sz="1100" b="1" dirty="0" smtClean="0">
                <a:sym typeface="Wingdings"/>
              </a:rPr>
              <a:t>)</a:t>
            </a:r>
            <a:r>
              <a:rPr lang="en-GB" b="1" dirty="0" smtClean="0">
                <a:sym typeface="Wingdings"/>
              </a:rPr>
              <a:t> </a:t>
            </a:r>
            <a:r>
              <a:rPr lang="en-GB" dirty="0" smtClean="0">
                <a:sym typeface="Wingdings"/>
              </a:rPr>
              <a:t/>
            </a:r>
            <a:br>
              <a:rPr lang="en-GB" dirty="0" smtClean="0">
                <a:sym typeface="Wingdings"/>
              </a:rPr>
            </a:br>
            <a:endParaRPr lang="en-GB" dirty="0" smtClean="0">
              <a:sym typeface="Wingdings"/>
            </a:endParaRPr>
          </a:p>
          <a:p>
            <a:pPr lvl="1">
              <a:buNone/>
            </a:pPr>
            <a:r>
              <a:rPr lang="en-GB" dirty="0" smtClean="0">
                <a:sym typeface="Wingdings"/>
              </a:rPr>
              <a:t/>
            </a:r>
            <a:br>
              <a:rPr lang="en-GB" dirty="0" smtClean="0">
                <a:sym typeface="Wingdings"/>
              </a:rPr>
            </a:br>
            <a:endParaRPr lang="en-GB" dirty="0" smtClean="0">
              <a:sym typeface="Wingdings"/>
            </a:endParaRPr>
          </a:p>
          <a:p>
            <a:pPr lvl="1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pic>
        <p:nvPicPr>
          <p:cNvPr id="1028" name="Picture 4" descr="\\cern.ch\dfs\Users\y\ythurel\Desktop\delete\markus\bomb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328" y="5378443"/>
            <a:ext cx="698811" cy="883603"/>
          </a:xfrm>
          <a:prstGeom prst="rect">
            <a:avLst/>
          </a:prstGeom>
          <a:noFill/>
        </p:spPr>
      </p:pic>
      <p:sp>
        <p:nvSpPr>
          <p:cNvPr id="59" name="Right Triangle 58"/>
          <p:cNvSpPr/>
          <p:nvPr/>
        </p:nvSpPr>
        <p:spPr>
          <a:xfrm flipH="1">
            <a:off x="6264188" y="4846857"/>
            <a:ext cx="468052" cy="468052"/>
          </a:xfrm>
          <a:prstGeom prst="rtTriangle">
            <a:avLst/>
          </a:prstGeom>
          <a:solidFill>
            <a:srgbClr val="339933"/>
          </a:solidFill>
          <a:ln w="12700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6372200" y="5206897"/>
            <a:ext cx="144016" cy="108012"/>
          </a:xfrm>
          <a:prstGeom prst="rect">
            <a:avLst/>
          </a:prstGeom>
          <a:solidFill>
            <a:srgbClr val="EA9B26"/>
          </a:solidFill>
          <a:ln w="12700">
            <a:solidFill>
              <a:srgbClr val="EA9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>
                <a:cs typeface="+mj-cs"/>
              </a:rPr>
              <a:t>Radiation Issues - Effects</a:t>
            </a:r>
            <a:endParaRPr lang="en-GB" sz="4400" dirty="0">
              <a:cs typeface="+mj-cs"/>
            </a:endParaRPr>
          </a:p>
        </p:txBody>
      </p:sp>
      <p:sp>
        <p:nvSpPr>
          <p:cNvPr id="10" name="Isosceles Triangle 9"/>
          <p:cNvSpPr/>
          <p:nvPr/>
        </p:nvSpPr>
        <p:spPr>
          <a:xfrm>
            <a:off x="3356248" y="2571345"/>
            <a:ext cx="252028" cy="18002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448036" y="2092260"/>
            <a:ext cx="1476164" cy="432048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Easy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924200" y="2092260"/>
            <a:ext cx="1476164" cy="432048"/>
          </a:xfrm>
          <a:prstGeom prst="rect">
            <a:avLst/>
          </a:prstGeom>
          <a:solidFill>
            <a:srgbClr val="EA9B26"/>
          </a:solidFill>
          <a:ln>
            <a:solidFill>
              <a:srgbClr val="EA9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Medium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400365" y="2092260"/>
            <a:ext cx="1224136" cy="4320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Hard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18" name="Isosceles Triangle 17"/>
          <p:cNvSpPr/>
          <p:nvPr/>
        </p:nvSpPr>
        <p:spPr>
          <a:xfrm>
            <a:off x="1556048" y="2571345"/>
            <a:ext cx="252028" cy="18002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320244" y="2751365"/>
            <a:ext cx="396044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/>
              <a:t>2030</a:t>
            </a:r>
            <a:endParaRPr lang="en-GB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20044" y="2751365"/>
            <a:ext cx="396044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/>
              <a:t>2009</a:t>
            </a:r>
            <a:endParaRPr lang="en-GB" sz="1200" b="1" dirty="0"/>
          </a:p>
        </p:txBody>
      </p:sp>
      <p:sp>
        <p:nvSpPr>
          <p:cNvPr id="23" name="Striped Right Arrow 22"/>
          <p:cNvSpPr/>
          <p:nvPr/>
        </p:nvSpPr>
        <p:spPr>
          <a:xfrm>
            <a:off x="1916088" y="2596316"/>
            <a:ext cx="1440160" cy="180020"/>
          </a:xfrm>
          <a:prstGeom prst="stripedRightArrow">
            <a:avLst>
              <a:gd name="adj1" fmla="val 50000"/>
              <a:gd name="adj2" fmla="val 110928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204120" y="2679357"/>
            <a:ext cx="396044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time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48036" y="1768224"/>
            <a:ext cx="4176464" cy="2520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Component Stress Conditions</a:t>
            </a:r>
            <a:endParaRPr lang="en-GB" dirty="0"/>
          </a:p>
        </p:txBody>
      </p:sp>
      <p:sp>
        <p:nvSpPr>
          <p:cNvPr id="26" name="Isosceles Triangle 25"/>
          <p:cNvSpPr/>
          <p:nvPr/>
        </p:nvSpPr>
        <p:spPr>
          <a:xfrm>
            <a:off x="4463988" y="5609328"/>
            <a:ext cx="252028" cy="18002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1475656" y="4990873"/>
            <a:ext cx="1476164" cy="504056"/>
          </a:xfrm>
          <a:prstGeom prst="rect">
            <a:avLst/>
          </a:prstGeom>
          <a:solidFill>
            <a:srgbClr val="339933"/>
          </a:solidFill>
          <a:ln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Easy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2951820" y="4990873"/>
            <a:ext cx="1476164" cy="504056"/>
          </a:xfrm>
          <a:prstGeom prst="rect">
            <a:avLst/>
          </a:prstGeom>
          <a:solidFill>
            <a:srgbClr val="EA9B26"/>
          </a:solidFill>
          <a:ln>
            <a:solidFill>
              <a:srgbClr val="EA9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Medium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4427985" y="4990873"/>
            <a:ext cx="1224135" cy="50405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Hard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0" name="Isosceles Triangle 29"/>
          <p:cNvSpPr/>
          <p:nvPr/>
        </p:nvSpPr>
        <p:spPr>
          <a:xfrm>
            <a:off x="2699792" y="5609328"/>
            <a:ext cx="252028" cy="18002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391980" y="5789348"/>
            <a:ext cx="756084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/>
              <a:t>2012-15 up to 2030</a:t>
            </a:r>
            <a:endParaRPr lang="en-GB" sz="1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663788" y="5789348"/>
            <a:ext cx="396044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/>
              <a:t>2009</a:t>
            </a:r>
            <a:endParaRPr lang="en-GB" sz="1200" b="1" dirty="0"/>
          </a:p>
        </p:txBody>
      </p:sp>
      <p:sp>
        <p:nvSpPr>
          <p:cNvPr id="33" name="Striped Right Arrow 32"/>
          <p:cNvSpPr/>
          <p:nvPr/>
        </p:nvSpPr>
        <p:spPr>
          <a:xfrm>
            <a:off x="3023828" y="5634298"/>
            <a:ext cx="1440160" cy="184667"/>
          </a:xfrm>
          <a:prstGeom prst="stripedRightArrow">
            <a:avLst>
              <a:gd name="adj1" fmla="val 50000"/>
              <a:gd name="adj2" fmla="val 110928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1475656" y="4666837"/>
            <a:ext cx="4176464" cy="25202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Component Stress Conditions</a:t>
            </a:r>
            <a:endParaRPr lang="en-GB" dirty="0"/>
          </a:p>
        </p:txBody>
      </p:sp>
      <p:sp>
        <p:nvSpPr>
          <p:cNvPr id="36" name="Isosceles Triangle 35"/>
          <p:cNvSpPr/>
          <p:nvPr/>
        </p:nvSpPr>
        <p:spPr>
          <a:xfrm>
            <a:off x="4644008" y="5609328"/>
            <a:ext cx="252028" cy="18002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264188" y="5349325"/>
            <a:ext cx="2376264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 flipH="1" flipV="1">
            <a:off x="5920959" y="4973268"/>
            <a:ext cx="685664" cy="794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ight Triangle 54"/>
          <p:cNvSpPr/>
          <p:nvPr/>
        </p:nvSpPr>
        <p:spPr>
          <a:xfrm flipH="1">
            <a:off x="6128556" y="1912240"/>
            <a:ext cx="2052228" cy="468052"/>
          </a:xfrm>
          <a:prstGeom prst="rtTriangle">
            <a:avLst/>
          </a:prstGeom>
          <a:solidFill>
            <a:srgbClr val="339933"/>
          </a:solidFill>
          <a:ln w="12700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ight Triangle 55"/>
          <p:cNvSpPr/>
          <p:nvPr/>
        </p:nvSpPr>
        <p:spPr>
          <a:xfrm flipH="1">
            <a:off x="7208676" y="1912240"/>
            <a:ext cx="972108" cy="216024"/>
          </a:xfrm>
          <a:prstGeom prst="rtTriangle">
            <a:avLst/>
          </a:prstGeom>
          <a:solidFill>
            <a:srgbClr val="EA9B26"/>
          </a:solidFill>
          <a:ln w="12700">
            <a:solidFill>
              <a:srgbClr val="EA9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6092552" y="2414708"/>
            <a:ext cx="2376264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 flipH="1" flipV="1">
            <a:off x="5767722" y="2057050"/>
            <a:ext cx="649660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200564" y="2679357"/>
            <a:ext cx="1188132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Condition severity </a:t>
            </a:r>
            <a:r>
              <a:rPr lang="en-GB" sz="1200" b="1" i="1" dirty="0" err="1" smtClean="0">
                <a:solidFill>
                  <a:schemeClr val="bg1">
                    <a:lumMod val="50000"/>
                  </a:schemeClr>
                </a:solidFill>
              </a:rPr>
              <a:t>vs</a:t>
            </a:r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 time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Right Triangle 59"/>
          <p:cNvSpPr/>
          <p:nvPr/>
        </p:nvSpPr>
        <p:spPr>
          <a:xfrm flipH="1">
            <a:off x="6372200" y="4846857"/>
            <a:ext cx="360040" cy="360040"/>
          </a:xfrm>
          <a:prstGeom prst="rtTriangle">
            <a:avLst/>
          </a:prstGeom>
          <a:solidFill>
            <a:srgbClr val="EA9B26"/>
          </a:solidFill>
          <a:ln w="12700">
            <a:solidFill>
              <a:srgbClr val="EA9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6516217" y="5062881"/>
            <a:ext cx="1656184" cy="25202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7208676" y="2128264"/>
            <a:ext cx="972108" cy="252028"/>
          </a:xfrm>
          <a:prstGeom prst="rect">
            <a:avLst/>
          </a:prstGeom>
          <a:solidFill>
            <a:srgbClr val="EA9B26"/>
          </a:solidFill>
          <a:ln w="12700">
            <a:solidFill>
              <a:srgbClr val="EA9B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5" name="Straight Connector 64"/>
          <p:cNvCxnSpPr/>
          <p:nvPr/>
        </p:nvCxnSpPr>
        <p:spPr>
          <a:xfrm>
            <a:off x="6056548" y="2344288"/>
            <a:ext cx="2628292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ight Triangle 65"/>
          <p:cNvSpPr/>
          <p:nvPr/>
        </p:nvSpPr>
        <p:spPr>
          <a:xfrm flipH="1">
            <a:off x="6516216" y="4846857"/>
            <a:ext cx="216024" cy="216024"/>
          </a:xfrm>
          <a:prstGeom prst="rtTriangle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6732240" y="4846857"/>
            <a:ext cx="1440160" cy="25202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" name="Straight Connector 70"/>
          <p:cNvCxnSpPr/>
          <p:nvPr/>
        </p:nvCxnSpPr>
        <p:spPr>
          <a:xfrm>
            <a:off x="6264188" y="5278905"/>
            <a:ext cx="2448272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300192" y="4846857"/>
            <a:ext cx="2412268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868144" y="5145922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tx2">
                    <a:lumMod val="75000"/>
                  </a:schemeClr>
                </a:solidFill>
              </a:rPr>
              <a:t>0.1%</a:t>
            </a:r>
            <a:endParaRPr lang="en-GB" sz="1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832140" y="4702841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100%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228184" y="5649978"/>
            <a:ext cx="1296144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Condition severity </a:t>
            </a:r>
            <a:r>
              <a:rPr lang="en-GB" sz="1200" b="1" i="1" dirty="0" err="1" smtClean="0">
                <a:solidFill>
                  <a:schemeClr val="bg1">
                    <a:lumMod val="50000"/>
                  </a:schemeClr>
                </a:solidFill>
              </a:rPr>
              <a:t>vs</a:t>
            </a:r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 time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804520" y="2200272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tx2">
                    <a:lumMod val="75000"/>
                  </a:schemeClr>
                </a:solidFill>
              </a:rPr>
              <a:t>1%</a:t>
            </a:r>
            <a:endParaRPr lang="en-GB" sz="1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660504" y="1804228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100%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6092552" y="1912240"/>
            <a:ext cx="2232248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448036" y="2164268"/>
            <a:ext cx="180020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0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816188" y="2164268"/>
            <a:ext cx="216024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10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256348" y="2164268"/>
            <a:ext cx="32403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100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475656" y="5098885"/>
            <a:ext cx="180020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0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807804" y="5098885"/>
            <a:ext cx="32403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1E6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247964" y="5098885"/>
            <a:ext cx="32403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1E8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535996" y="5278905"/>
            <a:ext cx="32403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/>
                </a:solidFill>
              </a:rPr>
              <a:t>1E9</a:t>
            </a:r>
            <a:endParaRPr lang="en-GB" sz="1200" b="1" i="1" dirty="0">
              <a:solidFill>
                <a:schemeClr val="bg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392252" y="2316668"/>
            <a:ext cx="216024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/>
                </a:solidFill>
              </a:rPr>
              <a:t>50</a:t>
            </a:r>
            <a:endParaRPr lang="en-GB" sz="1200" b="1" i="1" dirty="0">
              <a:solidFill>
                <a:schemeClr val="bg1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000764" y="2391325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2030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912532" y="2380292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2010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036768" y="5350913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2030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948536" y="5339880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2010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708630" y="2076762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tx2">
                    <a:lumMod val="75000"/>
                  </a:schemeClr>
                </a:solidFill>
              </a:rPr>
              <a:t>now</a:t>
            </a:r>
            <a:endParaRPr lang="en-GB" sz="1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5852646" y="5004177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tx2">
                    <a:lumMod val="75000"/>
                  </a:schemeClr>
                </a:solidFill>
              </a:rPr>
              <a:t>now</a:t>
            </a:r>
            <a:endParaRPr lang="en-GB" sz="1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\\cern.ch\dfs\Users\y\ythurel\Desktop\delete\markus\tortu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3094" y="2668324"/>
            <a:ext cx="1071726" cy="516306"/>
          </a:xfrm>
          <a:prstGeom prst="rect">
            <a:avLst/>
          </a:prstGeom>
          <a:noFill/>
        </p:spPr>
      </p:pic>
      <p:sp>
        <p:nvSpPr>
          <p:cNvPr id="69" name="TextBox 68"/>
          <p:cNvSpPr txBox="1"/>
          <p:nvPr/>
        </p:nvSpPr>
        <p:spPr>
          <a:xfrm>
            <a:off x="166300" y="2488304"/>
            <a:ext cx="1467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Tunnel: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202304" y="2861042"/>
            <a:ext cx="12715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3">
                    <a:lumMod val="50000"/>
                  </a:schemeClr>
                </a:solidFill>
              </a:rPr>
              <a:t>Critical Areas: </a:t>
            </a:r>
            <a:br>
              <a:rPr lang="en-US" sz="11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100" dirty="0" smtClean="0">
                <a:solidFill>
                  <a:schemeClr val="accent3">
                    <a:lumMod val="50000"/>
                  </a:schemeClr>
                </a:solidFill>
              </a:rPr>
              <a:t>( after shielding )</a:t>
            </a:r>
            <a:endParaRPr lang="en-US" sz="11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7" name="Isosceles Triangle 76"/>
          <p:cNvSpPr/>
          <p:nvPr/>
        </p:nvSpPr>
        <p:spPr>
          <a:xfrm>
            <a:off x="1412032" y="2957513"/>
            <a:ext cx="142275" cy="101625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2460190" y="2987130"/>
            <a:ext cx="273624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900" b="1" dirty="0" smtClean="0"/>
              <a:t>2030</a:t>
            </a:r>
            <a:endParaRPr lang="en-GB" sz="9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1354432" y="2994625"/>
            <a:ext cx="345632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900" b="1" dirty="0" smtClean="0"/>
              <a:t>2009</a:t>
            </a:r>
            <a:endParaRPr lang="en-GB" sz="900" b="1" dirty="0"/>
          </a:p>
        </p:txBody>
      </p:sp>
      <p:sp>
        <p:nvSpPr>
          <p:cNvPr id="80" name="Striped Right Arrow 79"/>
          <p:cNvSpPr/>
          <p:nvPr/>
        </p:nvSpPr>
        <p:spPr>
          <a:xfrm>
            <a:off x="1592052" y="2964645"/>
            <a:ext cx="936104" cy="64513"/>
          </a:xfrm>
          <a:prstGeom prst="stripedRightArrow">
            <a:avLst>
              <a:gd name="adj1" fmla="val 50000"/>
              <a:gd name="adj2" fmla="val 110928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Isosceles Triangle 81"/>
          <p:cNvSpPr/>
          <p:nvPr/>
        </p:nvSpPr>
        <p:spPr>
          <a:xfrm>
            <a:off x="2517790" y="2951126"/>
            <a:ext cx="142275" cy="101625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/>
          <p:cNvSpPr txBox="1"/>
          <p:nvPr/>
        </p:nvSpPr>
        <p:spPr>
          <a:xfrm>
            <a:off x="130054" y="5557645"/>
            <a:ext cx="269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Critical Areas (as today):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179512" y="6262917"/>
            <a:ext cx="24481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3">
                    <a:lumMod val="50000"/>
                  </a:schemeClr>
                </a:solidFill>
              </a:rPr>
              <a:t>LHC Tunnel (well tested and “safe”):</a:t>
            </a:r>
            <a:endParaRPr lang="en-US" sz="11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4" name="Isosceles Triangle 103"/>
          <p:cNvSpPr/>
          <p:nvPr/>
        </p:nvSpPr>
        <p:spPr>
          <a:xfrm>
            <a:off x="2865404" y="6365412"/>
            <a:ext cx="142275" cy="101625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TextBox 104"/>
          <p:cNvSpPr txBox="1"/>
          <p:nvPr/>
        </p:nvSpPr>
        <p:spPr>
          <a:xfrm>
            <a:off x="5378496" y="6395029"/>
            <a:ext cx="273624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900" b="1" dirty="0" smtClean="0"/>
              <a:t>2030</a:t>
            </a:r>
            <a:endParaRPr lang="en-GB" sz="9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2807804" y="6402524"/>
            <a:ext cx="345632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900" b="1" dirty="0" smtClean="0"/>
              <a:t>2009</a:t>
            </a:r>
            <a:endParaRPr lang="en-GB" sz="900" b="1" dirty="0"/>
          </a:p>
        </p:txBody>
      </p:sp>
      <p:sp>
        <p:nvSpPr>
          <p:cNvPr id="107" name="Striped Right Arrow 106"/>
          <p:cNvSpPr/>
          <p:nvPr/>
        </p:nvSpPr>
        <p:spPr>
          <a:xfrm>
            <a:off x="3045424" y="6372544"/>
            <a:ext cx="2390672" cy="80792"/>
          </a:xfrm>
          <a:prstGeom prst="stripedRightArrow">
            <a:avLst>
              <a:gd name="adj1" fmla="val 50000"/>
              <a:gd name="adj2" fmla="val 110928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Isosceles Triangle 107"/>
          <p:cNvSpPr/>
          <p:nvPr/>
        </p:nvSpPr>
        <p:spPr>
          <a:xfrm>
            <a:off x="5414500" y="6359025"/>
            <a:ext cx="142275" cy="101625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0" name="Straight Connector 109"/>
          <p:cNvCxnSpPr/>
          <p:nvPr/>
        </p:nvCxnSpPr>
        <p:spPr>
          <a:xfrm>
            <a:off x="0" y="3501008"/>
            <a:ext cx="91440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Striped Right Arrow 80"/>
          <p:cNvSpPr/>
          <p:nvPr/>
        </p:nvSpPr>
        <p:spPr>
          <a:xfrm>
            <a:off x="3618962" y="2636912"/>
            <a:ext cx="936104" cy="108012"/>
          </a:xfrm>
          <a:prstGeom prst="stripedRightArrow">
            <a:avLst>
              <a:gd name="adj1" fmla="val 50000"/>
              <a:gd name="adj2" fmla="val 110928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Isosceles Triangle 83"/>
          <p:cNvSpPr/>
          <p:nvPr/>
        </p:nvSpPr>
        <p:spPr>
          <a:xfrm>
            <a:off x="4555066" y="2564904"/>
            <a:ext cx="252028" cy="18002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extBox 102"/>
          <p:cNvSpPr txBox="1"/>
          <p:nvPr/>
        </p:nvSpPr>
        <p:spPr>
          <a:xfrm>
            <a:off x="4519062" y="2744924"/>
            <a:ext cx="396044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>
                <a:solidFill>
                  <a:schemeClr val="bg1">
                    <a:lumMod val="85000"/>
                  </a:schemeClr>
                </a:solidFill>
              </a:rPr>
              <a:t>some</a:t>
            </a:r>
            <a:endParaRPr lang="en-GB" sz="12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9" name="Slide Number Placeholder 10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11" name="Isosceles Triangle 110"/>
          <p:cNvSpPr/>
          <p:nvPr/>
        </p:nvSpPr>
        <p:spPr>
          <a:xfrm>
            <a:off x="4898012" y="5614641"/>
            <a:ext cx="252028" cy="18002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TextBox 111"/>
          <p:cNvSpPr txBox="1"/>
          <p:nvPr/>
        </p:nvSpPr>
        <p:spPr>
          <a:xfrm>
            <a:off x="6945962" y="764704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Thanks to Y. Thurel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8" grpId="0" animBg="1"/>
      <p:bldP spid="10" grpId="0" animBg="1"/>
      <p:bldP spid="18" grpId="0" animBg="1"/>
      <p:bldP spid="20" grpId="0"/>
      <p:bldP spid="21" grpId="0"/>
      <p:bldP spid="23" grpId="0" animBg="1"/>
      <p:bldP spid="24" grpId="0"/>
      <p:bldP spid="26" grpId="0" animBg="1"/>
      <p:bldP spid="30" grpId="0" animBg="1"/>
      <p:bldP spid="31" grpId="0"/>
      <p:bldP spid="32" grpId="0"/>
      <p:bldP spid="33" grpId="0" animBg="1"/>
      <p:bldP spid="36" grpId="0" animBg="1"/>
      <p:bldP spid="55" grpId="0" animBg="1"/>
      <p:bldP spid="56" grpId="0" animBg="1"/>
      <p:bldP spid="58" grpId="0"/>
      <p:bldP spid="60" grpId="0" animBg="1"/>
      <p:bldP spid="61" grpId="0" animBg="1"/>
      <p:bldP spid="62" grpId="0" animBg="1"/>
      <p:bldP spid="66" grpId="0" animBg="1"/>
      <p:bldP spid="67" grpId="0" animBg="1"/>
      <p:bldP spid="74" grpId="0"/>
      <p:bldP spid="75" grpId="0"/>
      <p:bldP spid="76" grpId="0"/>
      <p:bldP spid="85" grpId="0"/>
      <p:bldP spid="86" grpId="0"/>
      <p:bldP spid="97" grpId="0"/>
      <p:bldP spid="98" grpId="0"/>
      <p:bldP spid="99" grpId="0"/>
      <p:bldP spid="100" grpId="0"/>
      <p:bldP spid="101" grpId="0"/>
      <p:bldP spid="102" grpId="0"/>
      <p:bldP spid="69" grpId="0"/>
      <p:bldP spid="70" grpId="0"/>
      <p:bldP spid="77" grpId="0" animBg="1"/>
      <p:bldP spid="78" grpId="0"/>
      <p:bldP spid="79" grpId="0"/>
      <p:bldP spid="80" grpId="0" animBg="1"/>
      <p:bldP spid="82" grpId="0" animBg="1"/>
      <p:bldP spid="83" grpId="0"/>
      <p:bldP spid="88" grpId="0"/>
      <p:bldP spid="104" grpId="0" animBg="1"/>
      <p:bldP spid="105" grpId="0"/>
      <p:bldP spid="106" grpId="0"/>
      <p:bldP spid="107" grpId="0" animBg="1"/>
      <p:bldP spid="108" grpId="0" animBg="1"/>
      <p:bldP spid="81" grpId="0" animBg="1"/>
      <p:bldP spid="84" grpId="0" animBg="1"/>
      <p:bldP spid="103" grpId="0"/>
      <p:bldP spid="1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Failure Rate Approach</a:t>
            </a: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71406" y="785794"/>
            <a:ext cx="4223651" cy="2715214"/>
          </a:xfrm>
          <a:noFill/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buBlip>
                <a:blip r:embed="rId2"/>
              </a:buBlip>
            </a:pPr>
            <a:r>
              <a:rPr lang="en-GB" sz="1800" dirty="0" smtClean="0">
                <a:solidFill>
                  <a:schemeClr val="accent1">
                    <a:lumMod val="25000"/>
                  </a:schemeClr>
                </a:solidFill>
              </a:rPr>
              <a:t>(1) Use the </a:t>
            </a:r>
            <a:r>
              <a:rPr lang="en-GB" sz="1800" b="1" dirty="0" smtClean="0">
                <a:solidFill>
                  <a:srgbClr val="800000"/>
                </a:solidFill>
              </a:rPr>
              <a:t>‘Aging’ Radiation Level Table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75" y="1052736"/>
            <a:ext cx="4202193" cy="238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 bwMode="auto">
          <a:xfrm>
            <a:off x="1504351" y="1179168"/>
            <a:ext cx="469296" cy="224591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2809287" y="1179168"/>
            <a:ext cx="402254" cy="224591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4572000" y="785794"/>
            <a:ext cx="4571999" cy="271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lang="en-US" kern="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(2) Check for each </a:t>
            </a:r>
            <a:r>
              <a:rPr lang="en-US" b="1" kern="0" dirty="0" smtClean="0">
                <a:solidFill>
                  <a:srgbClr val="800000"/>
                </a:solidFill>
                <a:latin typeface="Calibri" pitchFamily="34" charset="0"/>
              </a:rPr>
              <a:t>equipment in each area</a:t>
            </a:r>
            <a:endParaRPr kumimoji="0" lang="en-GB" sz="1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052736"/>
            <a:ext cx="3594246" cy="2399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60317" y="3429000"/>
            <a:ext cx="4583691" cy="271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lang="en-US" kern="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(3) Apply the </a:t>
            </a:r>
            <a:r>
              <a:rPr lang="en-US" b="1" kern="0" dirty="0" smtClean="0">
                <a:solidFill>
                  <a:srgbClr val="800000"/>
                </a:solidFill>
                <a:latin typeface="Calibri" pitchFamily="34" charset="0"/>
              </a:rPr>
              <a:t>expected failure cross section</a:t>
            </a:r>
            <a:endParaRPr kumimoji="0" lang="en-GB" sz="1800" b="1" i="0" u="none" strike="noStrike" kern="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179512" y="3683887"/>
          <a:ext cx="3744415" cy="2874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874"/>
                <a:gridCol w="562029"/>
                <a:gridCol w="647185"/>
                <a:gridCol w="647185"/>
                <a:gridCol w="772472"/>
                <a:gridCol w="638670"/>
              </a:tblGrid>
              <a:tr h="238396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LHC60A-08V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LHC120A-10V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LHC600A-10V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LHC4-6-8kA-08V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Inner-Triplet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</a:tr>
              <a:tr h="140233"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Type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RPLA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RPLB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RPMB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RPH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500" dirty="0" err="1" smtClean="0"/>
                        <a:t>RPxx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</a:tr>
              <a:tr h="336559"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Cross Section</a:t>
                      </a:r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/>
                        <a:t>[1E-10..1E-11]</a:t>
                      </a:r>
                      <a:br>
                        <a:rPr lang="en-US" sz="500" dirty="0" smtClean="0"/>
                      </a:br>
                      <a:r>
                        <a:rPr lang="en-US" sz="500" dirty="0" smtClean="0"/>
                        <a:t>/cm</a:t>
                      </a:r>
                      <a:r>
                        <a:rPr lang="en-US" sz="500" baseline="30000" dirty="0" smtClean="0"/>
                        <a:t>2</a:t>
                      </a:r>
                      <a:endParaRPr lang="en-US" sz="500" baseline="300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00" dirty="0" smtClean="0"/>
                        <a:t>[5E-9..1E-11]</a:t>
                      </a:r>
                      <a:br>
                        <a:rPr lang="en-US" sz="500" dirty="0" smtClean="0"/>
                      </a:br>
                      <a:r>
                        <a:rPr lang="en-US" sz="500" dirty="0" smtClean="0"/>
                        <a:t>/cm</a:t>
                      </a:r>
                      <a:r>
                        <a:rPr lang="en-US" sz="500" baseline="30000" dirty="0" smtClean="0"/>
                        <a:t>2</a:t>
                      </a:r>
                      <a:endParaRPr lang="en-US" sz="500" dirty="0" smtClean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[5E-8..5E-9]</a:t>
                      </a:r>
                      <a:br>
                        <a:rPr lang="en-US" sz="500" dirty="0" smtClean="0"/>
                      </a:br>
                      <a:r>
                        <a:rPr lang="en-US" sz="500" dirty="0" smtClean="0"/>
                        <a:t>/cm</a:t>
                      </a:r>
                      <a:r>
                        <a:rPr lang="en-US" sz="500" baseline="30000" dirty="0" smtClean="0"/>
                        <a:t>2</a:t>
                      </a:r>
                      <a:endParaRPr lang="en-US" sz="500" dirty="0" smtClean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[5E-8..5E-9]</a:t>
                      </a:r>
                      <a:br>
                        <a:rPr lang="en-US" sz="500" dirty="0" smtClean="0"/>
                      </a:br>
                      <a:r>
                        <a:rPr lang="en-US" sz="500" dirty="0" smtClean="0"/>
                        <a:t>/cm</a:t>
                      </a:r>
                      <a:r>
                        <a:rPr lang="en-US" sz="500" baseline="30000" dirty="0" smtClean="0"/>
                        <a:t>2</a:t>
                      </a:r>
                      <a:endParaRPr lang="en-US" sz="500" dirty="0" smtClean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[2E-8..1E-9]</a:t>
                      </a:r>
                      <a:br>
                        <a:rPr lang="en-US" sz="500" dirty="0" smtClean="0"/>
                      </a:br>
                      <a:r>
                        <a:rPr lang="en-US" sz="500" dirty="0" smtClean="0"/>
                        <a:t>/cm</a:t>
                      </a:r>
                      <a:r>
                        <a:rPr lang="en-US" sz="500" baseline="30000" dirty="0" smtClean="0"/>
                        <a:t>2</a:t>
                      </a:r>
                      <a:endParaRPr lang="en-US" sz="500" dirty="0" smtClean="0"/>
                    </a:p>
                  </a:txBody>
                  <a:tcPr marL="42069" marR="42069" marT="21035" marB="21035"/>
                </a:tc>
              </a:tr>
              <a:tr h="13041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00" dirty="0" smtClean="0"/>
                        <a:t>Hypothesis &amp; Comments</a:t>
                      </a:r>
                      <a:br>
                        <a:rPr lang="en-US" sz="500" dirty="0" smtClean="0"/>
                      </a:br>
                      <a:r>
                        <a:rPr lang="en-US" sz="400" i="1" dirty="0" smtClean="0"/>
                        <a:t>(DCCTs being excluded</a:t>
                      </a:r>
                      <a:r>
                        <a:rPr lang="en-US" sz="400" i="1" baseline="0" dirty="0" smtClean="0"/>
                        <a:t> since redundant and low risk)</a:t>
                      </a:r>
                      <a:endParaRPr lang="en-US" sz="400" i="1" dirty="0" smtClean="0"/>
                    </a:p>
                    <a:p>
                      <a:endParaRPr lang="en-US" sz="5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power part relatively safe, with some SEGR on some Power </a:t>
                      </a:r>
                      <a:r>
                        <a:rPr lang="en-US" sz="400" baseline="0" dirty="0" err="1" smtClean="0"/>
                        <a:t>MosFets</a:t>
                      </a:r>
                      <a:endParaRPr lang="en-US" sz="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FGC cross section @ 1E-11 is correct</a:t>
                      </a:r>
                      <a:endParaRPr lang="en-US" sz="4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Not </a:t>
                      </a:r>
                      <a:r>
                        <a:rPr lang="en-US" sz="400" b="1" baseline="0" dirty="0" err="1" smtClean="0">
                          <a:solidFill>
                            <a:srgbClr val="FF0000"/>
                          </a:solidFill>
                        </a:rPr>
                        <a:t>Rad</a:t>
                      </a: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 Tested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power part relatively safe, with some SEGR on some Power </a:t>
                      </a:r>
                      <a:r>
                        <a:rPr lang="en-US" sz="400" baseline="0" dirty="0" err="1" smtClean="0"/>
                        <a:t>MosFets</a:t>
                      </a:r>
                      <a:endParaRPr lang="en-US" sz="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Converter more complex than 60A (more components)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CPLD in Digital control board only 1x CPLD, then not adding too high extra failure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FGC cross section @ 1E-11 is correct</a:t>
                      </a:r>
                      <a:endParaRPr lang="en-US" sz="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500" dirty="0" smtClean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Not </a:t>
                      </a:r>
                      <a:r>
                        <a:rPr lang="en-US" sz="400" b="1" baseline="0" dirty="0" err="1" smtClean="0">
                          <a:solidFill>
                            <a:srgbClr val="FF0000"/>
                          </a:solidFill>
                        </a:rPr>
                        <a:t>Rad</a:t>
                      </a: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 Tested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power part relatively safe, with some SEGR on some Power </a:t>
                      </a:r>
                      <a:r>
                        <a:rPr lang="en-US" sz="400" baseline="0" dirty="0" err="1" smtClean="0"/>
                        <a:t>MosFets</a:t>
                      </a:r>
                      <a:endParaRPr lang="en-US" sz="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5x CPLD in Digital control board only 1x CPLD, not adding too high extra failure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FGC cross section @ 1E-11 is correct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3x DC-DCs unknown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AC-DC unknown but high AC voltage range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48x Power </a:t>
                      </a:r>
                      <a:r>
                        <a:rPr lang="en-US" sz="400" baseline="0" dirty="0" err="1" smtClean="0"/>
                        <a:t>Mosfets</a:t>
                      </a:r>
                      <a:r>
                        <a:rPr lang="en-US" sz="400" baseline="0" dirty="0" smtClean="0"/>
                        <a:t> used in 4QLS</a:t>
                      </a:r>
                      <a:endParaRPr lang="en-US" sz="400" dirty="0" smtClean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Not </a:t>
                      </a:r>
                      <a:r>
                        <a:rPr lang="en-US" sz="400" b="1" baseline="0" dirty="0" err="1" smtClean="0">
                          <a:solidFill>
                            <a:srgbClr val="FF0000"/>
                          </a:solidFill>
                        </a:rPr>
                        <a:t>Rad</a:t>
                      </a: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 Tested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power part relatively safe, with some SEGR on some Power </a:t>
                      </a:r>
                      <a:r>
                        <a:rPr lang="en-US" sz="400" baseline="0" dirty="0" err="1" smtClean="0"/>
                        <a:t>MosFets</a:t>
                      </a:r>
                      <a:endParaRPr lang="en-US" sz="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8x CPLD in Digital control board only 1x CPLD, adding extra failure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FGC cross section @ 1E-11 is correct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1 DC-DC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no AC-DC</a:t>
                      </a:r>
                      <a:endParaRPr lang="en-US" sz="400" dirty="0" smtClean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Not </a:t>
                      </a:r>
                      <a:r>
                        <a:rPr lang="en-US" sz="400" b="1" baseline="0" dirty="0" err="1" smtClean="0">
                          <a:solidFill>
                            <a:srgbClr val="FF0000"/>
                          </a:solidFill>
                        </a:rPr>
                        <a:t>Rad</a:t>
                      </a: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 Tested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power part relatively safe, with some SEGR on some Power </a:t>
                      </a:r>
                      <a:r>
                        <a:rPr lang="en-US" sz="400" baseline="0" dirty="0" err="1" smtClean="0"/>
                        <a:t>MosFets</a:t>
                      </a:r>
                      <a:endParaRPr lang="en-US" sz="40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8x CPLD in Digital control board only 1x CPLD, adding extra failure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FGC cross section @ 1E-11 is correct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no AC-DC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Sigma delta + 1 CPLD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400" baseline="0" dirty="0" smtClean="0"/>
                        <a:t> Additional </a:t>
                      </a:r>
                      <a:r>
                        <a:rPr lang="en-US" sz="400" baseline="0" dirty="0" err="1" smtClean="0"/>
                        <a:t>Thyristor</a:t>
                      </a:r>
                      <a:r>
                        <a:rPr lang="en-US" sz="400" baseline="0" dirty="0" smtClean="0"/>
                        <a:t> + 1 DCDC</a:t>
                      </a:r>
                      <a:endParaRPr lang="en-US" sz="400" dirty="0" smtClean="0"/>
                    </a:p>
                  </a:txBody>
                  <a:tcPr marL="42069" marR="42069" marT="21035" marB="21035"/>
                </a:tc>
              </a:tr>
              <a:tr h="673118">
                <a:tc>
                  <a:txBody>
                    <a:bodyPr/>
                    <a:lstStyle/>
                    <a:p>
                      <a:r>
                        <a:rPr lang="en-US" sz="500" dirty="0" smtClean="0"/>
                        <a:t>Risk factor</a:t>
                      </a:r>
                      <a:br>
                        <a:rPr lang="en-US" sz="500" dirty="0" smtClean="0"/>
                      </a:br>
                      <a:r>
                        <a:rPr lang="en-US" sz="400" i="1" dirty="0" smtClean="0"/>
                        <a:t>(DCCTs being excluded</a:t>
                      </a:r>
                      <a:r>
                        <a:rPr lang="en-US" sz="400" i="1" baseline="0" dirty="0" smtClean="0"/>
                        <a:t> since redundant and low risk)</a:t>
                      </a:r>
                      <a:endParaRPr lang="en-US" sz="400" i="1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No High Risk.</a:t>
                      </a:r>
                      <a:r>
                        <a:rPr lang="en-US" sz="400" b="1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Well</a:t>
                      </a:r>
                      <a:r>
                        <a:rPr lang="en-US" sz="400" b="1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tested in CNGS. </a:t>
                      </a:r>
                      <a:endParaRPr lang="en-US" sz="4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No high</a:t>
                      </a:r>
                      <a:r>
                        <a:rPr lang="en-US" sz="400" b="1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 Risk</a:t>
                      </a:r>
                      <a:r>
                        <a:rPr lang="en-US" sz="400" b="1" baseline="0" dirty="0" smtClean="0"/>
                        <a:t> since CERN Design, and very few critical or unknown components.</a:t>
                      </a:r>
                      <a:br>
                        <a:rPr lang="en-US" sz="400" b="1" baseline="0" dirty="0" smtClean="0"/>
                      </a:b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A security hole remains on current lead protection (CPLD based).</a:t>
                      </a:r>
                      <a:endParaRPr lang="en-US" sz="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r>
                        <a:rPr lang="en-US" sz="400" b="1" dirty="0" smtClean="0">
                          <a:solidFill>
                            <a:srgbClr val="FF0000"/>
                          </a:solidFill>
                        </a:rPr>
                        <a:t>High Risk</a:t>
                      </a:r>
                      <a:r>
                        <a:rPr lang="en-US" sz="400" b="1" dirty="0" smtClean="0"/>
                        <a:t> since some unknown</a:t>
                      </a:r>
                      <a:r>
                        <a:rPr lang="en-US" sz="400" b="1" baseline="0" dirty="0" smtClean="0"/>
                        <a:t> integrated devices: </a:t>
                      </a: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5x CPLD + 1x AC-DC</a:t>
                      </a:r>
                      <a:r>
                        <a:rPr lang="en-US" sz="400" b="1" baseline="0" dirty="0" smtClean="0">
                          <a:solidFill>
                            <a:schemeClr val="dk1"/>
                          </a:solidFill>
                        </a:rPr>
                        <a:t> +</a:t>
                      </a:r>
                      <a:r>
                        <a:rPr lang="en-US" sz="400" b="1" baseline="0" dirty="0" smtClean="0"/>
                        <a:t> </a:t>
                      </a: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3x DC-DC </a:t>
                      </a:r>
                      <a:r>
                        <a:rPr lang="en-US" sz="400" b="1" baseline="0" dirty="0" smtClean="0"/>
                        <a:t>in power part.</a:t>
                      </a:r>
                      <a:endParaRPr lang="en-US" sz="400" b="1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" b="1" dirty="0" smtClean="0">
                          <a:solidFill>
                            <a:srgbClr val="FF0000"/>
                          </a:solidFill>
                        </a:rPr>
                        <a:t>High Risk </a:t>
                      </a:r>
                      <a:r>
                        <a:rPr lang="en-US" sz="400" b="1" dirty="0" smtClean="0"/>
                        <a:t>since some unknown</a:t>
                      </a:r>
                      <a:r>
                        <a:rPr lang="en-US" sz="400" b="1" baseline="0" dirty="0" smtClean="0"/>
                        <a:t> integrated devices + </a:t>
                      </a: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8x CPLD + 1x DC-DC </a:t>
                      </a:r>
                      <a:r>
                        <a:rPr lang="en-US" sz="400" b="1" baseline="0" dirty="0" smtClean="0"/>
                        <a:t>in power part</a:t>
                      </a:r>
                      <a:endParaRPr lang="en-US" sz="400" b="1" dirty="0" smtClean="0"/>
                    </a:p>
                    <a:p>
                      <a:endParaRPr lang="en-US" sz="400" dirty="0"/>
                    </a:p>
                  </a:txBody>
                  <a:tcPr marL="42069" marR="42069" marT="21035" marB="2103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" b="1" dirty="0" smtClean="0">
                          <a:solidFill>
                            <a:srgbClr val="FF0000"/>
                          </a:solidFill>
                        </a:rPr>
                        <a:t>High Risk </a:t>
                      </a:r>
                      <a:r>
                        <a:rPr lang="en-US" sz="400" b="1" dirty="0" smtClean="0"/>
                        <a:t>since some unknown</a:t>
                      </a:r>
                      <a:r>
                        <a:rPr lang="en-US" sz="400" b="1" baseline="0" dirty="0" smtClean="0"/>
                        <a:t> integrated devices + </a:t>
                      </a: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8x CPLD</a:t>
                      </a:r>
                      <a:r>
                        <a:rPr lang="en-US" sz="400" b="1" baseline="0" dirty="0" smtClean="0"/>
                        <a:t> </a:t>
                      </a: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1x DC-DC </a:t>
                      </a:r>
                      <a:r>
                        <a:rPr lang="en-US" sz="400" b="1" baseline="0" dirty="0" smtClean="0"/>
                        <a:t>in power part + Inner-Triplet additional components with </a:t>
                      </a: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DC-DC</a:t>
                      </a:r>
                      <a:r>
                        <a:rPr lang="en-US" sz="400" b="1" baseline="0" dirty="0" smtClean="0"/>
                        <a:t> or </a:t>
                      </a:r>
                      <a:r>
                        <a:rPr lang="en-US" sz="400" b="1" baseline="0" dirty="0" smtClean="0">
                          <a:solidFill>
                            <a:srgbClr val="FF0000"/>
                          </a:solidFill>
                        </a:rPr>
                        <a:t>CPLD</a:t>
                      </a:r>
                      <a:r>
                        <a:rPr lang="en-US" sz="400" b="1" baseline="0" dirty="0" smtClean="0"/>
                        <a:t> </a:t>
                      </a:r>
                      <a:endParaRPr lang="en-US" sz="400" b="1" dirty="0" smtClean="0"/>
                    </a:p>
                  </a:txBody>
                  <a:tcPr marL="42069" marR="42069" marT="21035" marB="21035"/>
                </a:tc>
              </a:tr>
              <a:tr h="182302">
                <a:tc>
                  <a:txBody>
                    <a:bodyPr/>
                    <a:lstStyle/>
                    <a:p>
                      <a:r>
                        <a:rPr lang="en-US" sz="4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Rad</a:t>
                      </a:r>
                      <a:r>
                        <a:rPr lang="en-US" sz="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Status</a:t>
                      </a:r>
                      <a:endParaRPr lang="en-US" sz="4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2069" marR="42069" marT="21035" marB="21035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500" b="1" dirty="0" smtClean="0">
                          <a:solidFill>
                            <a:schemeClr val="bg1"/>
                          </a:solidFill>
                        </a:rPr>
                        <a:t>Well tested.</a:t>
                      </a:r>
                      <a:endParaRPr lang="en-US" sz="500" b="1" dirty="0">
                        <a:solidFill>
                          <a:schemeClr val="bg1"/>
                        </a:solidFill>
                      </a:endParaRPr>
                    </a:p>
                  </a:txBody>
                  <a:tcPr marL="42069" marR="42069" marT="21035" marB="21035" anchor="ctr">
                    <a:solidFill>
                      <a:srgbClr val="7DAD21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en-US" sz="400" b="1" dirty="0" smtClean="0">
                          <a:solidFill>
                            <a:schemeClr val="bg1"/>
                          </a:solidFill>
                        </a:rPr>
                        <a:t>Converter not Tested under radiation. Estimation provided assuming no unexpected</a:t>
                      </a:r>
                      <a:r>
                        <a:rPr lang="en-US" sz="4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400" b="1" dirty="0" smtClean="0">
                          <a:solidFill>
                            <a:schemeClr val="bg1"/>
                          </a:solidFill>
                        </a:rPr>
                        <a:t>very high sensitive</a:t>
                      </a:r>
                      <a:r>
                        <a:rPr lang="en-US" sz="400" b="1" baseline="0" dirty="0" smtClean="0">
                          <a:solidFill>
                            <a:schemeClr val="bg1"/>
                          </a:solidFill>
                        </a:rPr>
                        <a:t> device included in unknown / untested parts, which would completely change the situation.</a:t>
                      </a:r>
                      <a:endParaRPr lang="en-US" sz="400" b="1" dirty="0">
                        <a:solidFill>
                          <a:schemeClr val="bg1"/>
                        </a:solidFill>
                      </a:endParaRPr>
                    </a:p>
                  </a:txBody>
                  <a:tcPr marL="42069" marR="42069" marT="21035" marB="21035"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Rectangle 26"/>
          <p:cNvSpPr/>
          <p:nvPr/>
        </p:nvSpPr>
        <p:spPr bwMode="auto">
          <a:xfrm>
            <a:off x="107504" y="4005064"/>
            <a:ext cx="3886778" cy="40167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4668829" y="3423714"/>
            <a:ext cx="4583691" cy="271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lang="en-US" kern="0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(4) Result: </a:t>
            </a:r>
            <a:r>
              <a:rPr lang="en-US" b="1" kern="0" dirty="0" smtClean="0">
                <a:solidFill>
                  <a:srgbClr val="800000"/>
                </a:solidFill>
                <a:latin typeface="Calibri" pitchFamily="34" charset="0"/>
              </a:rPr>
              <a:t>failures per equipment/area</a:t>
            </a:r>
            <a:endParaRPr kumimoji="0" lang="en-GB" sz="1800" b="1" i="0" u="none" strike="noStrike" kern="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717032"/>
            <a:ext cx="369324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8"/>
          <p:cNvSpPr/>
          <p:nvPr/>
        </p:nvSpPr>
        <p:spPr bwMode="auto">
          <a:xfrm>
            <a:off x="5940152" y="1412776"/>
            <a:ext cx="2808312" cy="201622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037856" y="3815416"/>
            <a:ext cx="574410" cy="259228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4427984" y="2276872"/>
            <a:ext cx="576064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>
            <a:off x="4499992" y="2924944"/>
            <a:ext cx="576064" cy="576064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4427984" y="5227612"/>
            <a:ext cx="576064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7" grpId="0" animBg="1"/>
      <p:bldP spid="29" grpId="0" animBg="1"/>
      <p:bldP spid="3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2011 Estimation</a:t>
            </a:r>
            <a:endParaRPr lang="en-US" sz="4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-2" y="1196752"/>
          <a:ext cx="9144004" cy="2971799"/>
        </p:xfrm>
        <a:graphic>
          <a:graphicData uri="http://schemas.openxmlformats.org/drawingml/2006/table">
            <a:tbl>
              <a:tblPr/>
              <a:tblGrid>
                <a:gridCol w="890723"/>
                <a:gridCol w="431268"/>
                <a:gridCol w="668041"/>
                <a:gridCol w="752604"/>
                <a:gridCol w="388986"/>
                <a:gridCol w="465094"/>
                <a:gridCol w="541199"/>
                <a:gridCol w="405899"/>
                <a:gridCol w="693412"/>
                <a:gridCol w="295968"/>
                <a:gridCol w="304423"/>
                <a:gridCol w="541199"/>
                <a:gridCol w="431268"/>
                <a:gridCol w="431268"/>
                <a:gridCol w="473549"/>
                <a:gridCol w="710323"/>
                <a:gridCol w="355162"/>
                <a:gridCol w="363618"/>
              </a:tblGrid>
              <a:tr h="32334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Failure Mode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EXPECTED FAILURES PER YEAR  - LHC ALCOVES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99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Pconv Opt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Pconv Pess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CRYO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BPWIC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Fire/ODH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QPS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 heaters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VAC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SURVEY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Collim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EN/EL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TIMING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REM RESET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7760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immediate dump and access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544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immediate dump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Scheduled access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other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590800" y="4625752"/>
          <a:ext cx="3987801" cy="1400175"/>
        </p:xfrm>
        <a:graphic>
          <a:graphicData uri="http://schemas.openxmlformats.org/drawingml/2006/table">
            <a:tbl>
              <a:tblPr/>
              <a:tblGrid>
                <a:gridCol w="391773"/>
                <a:gridCol w="926877"/>
                <a:gridCol w="391773"/>
                <a:gridCol w="926877"/>
                <a:gridCol w="1350501"/>
              </a:tblGrid>
              <a:tr h="2286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Optimistic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Pessimistic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Guess/Tested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MTBF [days]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MTBF [days]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Ratio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2012 Estimation</a:t>
            </a:r>
            <a:endParaRPr lang="en-US" sz="4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-1" y="1124744"/>
          <a:ext cx="9144000" cy="2895599"/>
        </p:xfrm>
        <a:graphic>
          <a:graphicData uri="http://schemas.openxmlformats.org/drawingml/2006/table">
            <a:tbl>
              <a:tblPr/>
              <a:tblGrid>
                <a:gridCol w="890722"/>
                <a:gridCol w="431268"/>
                <a:gridCol w="668041"/>
                <a:gridCol w="752604"/>
                <a:gridCol w="388985"/>
                <a:gridCol w="465093"/>
                <a:gridCol w="541199"/>
                <a:gridCol w="405899"/>
                <a:gridCol w="693411"/>
                <a:gridCol w="295968"/>
                <a:gridCol w="304423"/>
                <a:gridCol w="541199"/>
                <a:gridCol w="431268"/>
                <a:gridCol w="431268"/>
                <a:gridCol w="473548"/>
                <a:gridCol w="710324"/>
                <a:gridCol w="355161"/>
                <a:gridCol w="363619"/>
              </a:tblGrid>
              <a:tr h="3150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Failure Mode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EXPECTED FAILURES PER YEAR  - LHC ALCOVES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8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Pconv</a:t>
                      </a:r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Opt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Pconv</a:t>
                      </a:r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95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Pess</a:t>
                      </a:r>
                      <a:endParaRPr lang="en-US" sz="95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CRYO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BPWIC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Fire/ODH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QPS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 heaters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VAC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SURVEY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Collim</a:t>
                      </a:r>
                      <a:endParaRPr lang="en-US" sz="95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EN/EL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TIMING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REM RESET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7561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immediate dump and access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immediate dump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Scheduled access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3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other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590800" y="4401342"/>
          <a:ext cx="4102100" cy="1552577"/>
        </p:xfrm>
        <a:graphic>
          <a:graphicData uri="http://schemas.openxmlformats.org/drawingml/2006/table">
            <a:tbl>
              <a:tblPr/>
              <a:tblGrid>
                <a:gridCol w="391738"/>
                <a:gridCol w="926794"/>
                <a:gridCol w="506393"/>
                <a:gridCol w="926794"/>
                <a:gridCol w="1350381"/>
              </a:tblGrid>
              <a:tr h="25348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Optimistic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Pessimistic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Guess/Tested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851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MTBF [days]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MTBF [days]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Ratio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534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534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534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534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620000" cy="762000"/>
          </a:xfrm>
        </p:spPr>
        <p:txBody>
          <a:bodyPr/>
          <a:lstStyle/>
          <a:p>
            <a:r>
              <a:rPr lang="en-US" dirty="0" smtClean="0"/>
              <a:t>Relocation and Shielding Improvements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33</a:t>
            </a:fld>
            <a:endParaRPr lang="en-GB">
              <a:solidFill>
                <a:srgbClr val="FFFFFF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66426" y="764704"/>
          <a:ext cx="3889549" cy="5864279"/>
        </p:xfrm>
        <a:graphic>
          <a:graphicData uri="http://schemas.openxmlformats.org/drawingml/2006/table">
            <a:tbl>
              <a:tblPr/>
              <a:tblGrid>
                <a:gridCol w="947707"/>
                <a:gridCol w="947707"/>
                <a:gridCol w="947707"/>
                <a:gridCol w="1046428"/>
              </a:tblGrid>
              <a:tr h="6229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NOMINAL OPERATION</a:t>
                      </a:r>
                    </a:p>
                  </a:txBody>
                  <a:tcPr marL="8565" marR="8565" marT="85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 Changes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Additional Shielding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 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relocation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412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UJ14 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UJ16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1666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2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RR13 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RR17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376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UJ33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UJ/RE32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UJ56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265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265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2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RR53 </a:t>
                      </a:r>
                      <a:b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RR57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376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2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UA63 </a:t>
                      </a:r>
                      <a:b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UA67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UJ76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2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RR73 </a:t>
                      </a:r>
                      <a:b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RR77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166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UX85b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US85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UW85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UJ23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5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UJ87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9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SUM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2977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594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2749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MTBF [d]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8565" marR="8565" marT="85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0.61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1.82</a:t>
                      </a:r>
                    </a:p>
                  </a:txBody>
                  <a:tcPr marL="8565" marR="8565" marT="856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86064" y="5421217"/>
            <a:ext cx="396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Power converters 120A in UJ23/87 classified as “other” SEE =&gt; no DUMP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16689" y="5013176"/>
            <a:ext cx="41037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Only few equipments included in UW85 list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16016" y="3501008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Most systems (QPS,MKS etc) excluded from UA63/7 list as duct shielding can be added if necessary</a:t>
            </a:r>
            <a:endParaRPr lang="en-US" sz="1600" b="1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 bwMode="auto">
          <a:xfrm rot="10800000">
            <a:off x="4258816" y="3805811"/>
            <a:ext cx="457200" cy="110697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9" idx="1"/>
          </p:cNvCxnSpPr>
          <p:nvPr/>
        </p:nvCxnSpPr>
        <p:spPr bwMode="auto">
          <a:xfrm rot="10800000" flipV="1">
            <a:off x="4172277" y="5182453"/>
            <a:ext cx="544412" cy="4244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8" idx="1"/>
          </p:cNvCxnSpPr>
          <p:nvPr/>
        </p:nvCxnSpPr>
        <p:spPr bwMode="auto">
          <a:xfrm rot="10800000" flipV="1">
            <a:off x="4252664" y="5713605"/>
            <a:ext cx="533400" cy="12412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432" y="2704"/>
            <a:ext cx="7620000" cy="762000"/>
          </a:xfrm>
        </p:spPr>
        <p:txBody>
          <a:bodyPr/>
          <a:lstStyle/>
          <a:p>
            <a:r>
              <a:rPr lang="en-US" sz="2800" dirty="0" smtClean="0"/>
              <a:t>Nominal Estimation (After Shielding &amp; Relocation)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34</a:t>
            </a:fld>
            <a:endParaRPr lang="en-GB">
              <a:solidFill>
                <a:srgbClr val="FFFF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8334" y="1484784"/>
          <a:ext cx="8991597" cy="2819400"/>
        </p:xfrm>
        <a:graphic>
          <a:graphicData uri="http://schemas.openxmlformats.org/drawingml/2006/table">
            <a:tbl>
              <a:tblPr/>
              <a:tblGrid>
                <a:gridCol w="867056"/>
                <a:gridCol w="419809"/>
                <a:gridCol w="650292"/>
                <a:gridCol w="732608"/>
                <a:gridCol w="378651"/>
                <a:gridCol w="452735"/>
                <a:gridCol w="526820"/>
                <a:gridCol w="436271"/>
                <a:gridCol w="674987"/>
                <a:gridCol w="288105"/>
                <a:gridCol w="345726"/>
                <a:gridCol w="526820"/>
                <a:gridCol w="419809"/>
                <a:gridCol w="419809"/>
                <a:gridCol w="460967"/>
                <a:gridCol w="691449"/>
                <a:gridCol w="345726"/>
                <a:gridCol w="353957"/>
              </a:tblGrid>
              <a:tr h="31010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Failure </a:t>
                      </a:r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Mode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EXPECTED FAILURES PER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NOMINAL YEAR 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 LHC ALCOVES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48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Pconv Opt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Pconv Pess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CRYO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BPWIC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Fire/ODH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QPS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 heaters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VAC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SURVEY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Collim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EN/EL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TIMING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REM RESET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7442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immediate dump and access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1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immediate dump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1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Scheduled access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8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other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819400" y="4724400"/>
          <a:ext cx="3187700" cy="1546860"/>
        </p:xfrm>
        <a:graphic>
          <a:graphicData uri="http://schemas.openxmlformats.org/drawingml/2006/table">
            <a:tbl>
              <a:tblPr/>
              <a:tblGrid>
                <a:gridCol w="1524000"/>
                <a:gridCol w="715164"/>
                <a:gridCol w="948536"/>
              </a:tblGrid>
              <a:tr h="29527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Failure Mode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Optimistic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MTBF [days]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immediate dump and access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176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immediate dump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Scheduled access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other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293776"/>
            <a:ext cx="40862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052736"/>
            <a:ext cx="40957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9876" y="71414"/>
            <a:ext cx="8229600" cy="582594"/>
          </a:xfrm>
        </p:spPr>
        <p:txBody>
          <a:bodyPr>
            <a:noAutofit/>
          </a:bodyPr>
          <a:lstStyle/>
          <a:p>
            <a:r>
              <a:rPr lang="en-GB" dirty="0" smtClean="0"/>
              <a:t>Expected SEE Failure Rates (status 08/10)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764704"/>
            <a:ext cx="2127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>
                <a:solidFill>
                  <a:srgbClr val="800000"/>
                </a:solidFill>
                <a:latin typeface="+mj-lt"/>
              </a:rPr>
              <a:t>2011 LHC Operation:</a:t>
            </a:r>
            <a:endParaRPr lang="en-GB" sz="1600" b="1" u="sng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2996952"/>
            <a:ext cx="2427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>
                <a:solidFill>
                  <a:srgbClr val="800000"/>
                </a:solidFill>
                <a:latin typeface="+mj-lt"/>
              </a:rPr>
              <a:t>Nominal LHC Operation:</a:t>
            </a:r>
            <a:endParaRPr lang="en-GB" sz="1600" b="1" u="sng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11" name="Content Placeholder 4"/>
          <p:cNvSpPr>
            <a:spLocks noGrp="1"/>
          </p:cNvSpPr>
          <p:nvPr>
            <p:ph idx="1"/>
          </p:nvPr>
        </p:nvSpPr>
        <p:spPr>
          <a:xfrm>
            <a:off x="4211960" y="4149080"/>
            <a:ext cx="4932040" cy="1512168"/>
          </a:xfrm>
        </p:spPr>
        <p:txBody>
          <a:bodyPr>
            <a:normAutofit fontScale="92500" lnSpcReduction="20000"/>
          </a:bodyPr>
          <a:lstStyle/>
          <a:p>
            <a:pPr>
              <a:buBlip>
                <a:blip r:embed="rId4"/>
              </a:buBlip>
            </a:pPr>
            <a:r>
              <a:rPr lang="en-US" b="1" dirty="0" smtClean="0">
                <a:solidFill>
                  <a:srgbClr val="800000"/>
                </a:solidFill>
              </a:rPr>
              <a:t>Best possible estimate today</a:t>
            </a:r>
          </a:p>
          <a:p>
            <a:pPr>
              <a:buBlip>
                <a:blip r:embed="rId4"/>
              </a:buBlip>
            </a:pPr>
            <a:r>
              <a:rPr lang="en-US" sz="2400" b="1" dirty="0" smtClean="0">
                <a:solidFill>
                  <a:srgbClr val="800000"/>
                </a:solidFill>
              </a:rPr>
              <a:t>Uncertainties:</a:t>
            </a:r>
            <a:r>
              <a:rPr lang="en-US" sz="2400" dirty="0" smtClean="0">
                <a:solidFill>
                  <a:schemeClr val="bg2"/>
                </a:solidFill>
              </a:rPr>
              <a:t> LHC operation &amp; machine behavior, radiation levels, equipment sensitivities </a:t>
            </a:r>
            <a:br>
              <a:rPr lang="en-US" sz="2400" dirty="0" smtClean="0">
                <a:solidFill>
                  <a:schemeClr val="bg2"/>
                </a:solidFill>
              </a:rPr>
            </a:br>
            <a:r>
              <a:rPr lang="en-US" sz="2400" b="1" u="sng" dirty="0" smtClean="0">
                <a:solidFill>
                  <a:schemeClr val="bg2"/>
                </a:solidFill>
              </a:rPr>
              <a:t>-&gt; see next slides</a:t>
            </a:r>
          </a:p>
        </p:txBody>
      </p:sp>
      <p:sp>
        <p:nvSpPr>
          <p:cNvPr id="12" name="Content Placeholder 4"/>
          <p:cNvSpPr txBox="1">
            <a:spLocks/>
          </p:cNvSpPr>
          <p:nvPr/>
        </p:nvSpPr>
        <p:spPr bwMode="auto">
          <a:xfrm>
            <a:off x="107504" y="5589240"/>
            <a:ext cx="9036496" cy="105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2011 will be at the edge (and above)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and possibly show first limitations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Blip>
                <a:blip r:embed="rId4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In order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not to have problems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with nominal LHC operation we would have to be 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wrong by a factor 500-1000 !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14" name="Rectangle 13"/>
          <p:cNvSpPr/>
          <p:nvPr/>
        </p:nvSpPr>
        <p:spPr bwMode="auto">
          <a:xfrm>
            <a:off x="2510144" y="1565584"/>
            <a:ext cx="477680" cy="28803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518936" y="3817088"/>
            <a:ext cx="504056" cy="28803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572000" y="4491536"/>
            <a:ext cx="1728192" cy="288032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4376" y="793275"/>
            <a:ext cx="4842120" cy="3392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Radiation Tests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GB" sz="4000" dirty="0" smtClean="0"/>
              <a:t>‘Only’ a selection could be tested!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6" y="785794"/>
            <a:ext cx="9001156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300"/>
              </a:spcBef>
              <a:buBlip>
                <a:blip r:embed="rId3"/>
              </a:buBlip>
            </a:pPr>
            <a:r>
              <a:rPr lang="en-GB" dirty="0" smtClean="0">
                <a:solidFill>
                  <a:schemeClr val="accent1">
                    <a:lumMod val="25000"/>
                  </a:schemeClr>
                </a:solidFill>
              </a:rPr>
              <a:t>CNRAD, some pictures: The ‘Tower of Pisa’</a:t>
            </a:r>
            <a:endParaRPr lang="en-GB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37</a:t>
            </a:fld>
            <a:endParaRPr lang="en-GB"/>
          </a:p>
        </p:txBody>
      </p:sp>
      <p:pic>
        <p:nvPicPr>
          <p:cNvPr id="1027" name="Picture 3" descr="C:\newStuff\Electronics\RadWG\Radiation Tests\CNGS\2010Run\Installation_080419\IMG_04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57298"/>
            <a:ext cx="6000792" cy="4500594"/>
          </a:xfrm>
          <a:prstGeom prst="rect">
            <a:avLst/>
          </a:prstGeom>
          <a:noFill/>
        </p:spPr>
      </p:pic>
      <p:pic>
        <p:nvPicPr>
          <p:cNvPr id="4" name="Picture 2" descr="C:\newStuff\Electronics\RadWG\Radiation Tests\CNGS\2010Run\Installation_080419\IMG_04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60" y="2357430"/>
            <a:ext cx="5715040" cy="4286280"/>
          </a:xfrm>
          <a:prstGeom prst="rect">
            <a:avLst/>
          </a:prstGeom>
          <a:noFill/>
        </p:spPr>
      </p:pic>
      <p:pic>
        <p:nvPicPr>
          <p:cNvPr id="13" name="Picture 4" descr="C:\newStuff\Electronics\RadWG\Radiation Tests\CNGS\2010Run\Installation_080419\IMG_046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65075" y="714356"/>
            <a:ext cx="2678925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Tests  in 2011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496" y="831304"/>
            <a:ext cx="9289032" cy="562203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2800" b="1" u="sng" dirty="0" smtClean="0"/>
              <a:t>CERN:</a:t>
            </a:r>
          </a:p>
          <a:p>
            <a:pPr lvl="1">
              <a:spcBef>
                <a:spcPts val="0"/>
              </a:spcBef>
            </a:pPr>
            <a:r>
              <a:rPr lang="en-GB" sz="2400" b="1" dirty="0" smtClean="0">
                <a:solidFill>
                  <a:srgbClr val="990000"/>
                </a:solidFill>
              </a:rPr>
              <a:t>CNRAD (Mar-Nov 2011)</a:t>
            </a:r>
          </a:p>
          <a:p>
            <a:pPr lvl="2">
              <a:spcBef>
                <a:spcPts val="0"/>
              </a:spcBef>
            </a:pPr>
            <a:r>
              <a:rPr lang="en-GB" sz="2400" dirty="0" smtClean="0">
                <a:solidFill>
                  <a:schemeClr val="bg2"/>
                </a:solidFill>
              </a:rPr>
              <a:t>Tests on Power converters, QPS equipment, Cryogenics</a:t>
            </a:r>
          </a:p>
          <a:p>
            <a:pPr lvl="1">
              <a:spcBef>
                <a:spcPts val="0"/>
              </a:spcBef>
            </a:pPr>
            <a:r>
              <a:rPr lang="en-GB" sz="2400" b="1" dirty="0" smtClean="0">
                <a:solidFill>
                  <a:srgbClr val="990000"/>
                </a:solidFill>
              </a:rPr>
              <a:t>H4IRRAD (start May)</a:t>
            </a:r>
          </a:p>
          <a:p>
            <a:pPr lvl="2">
              <a:spcBef>
                <a:spcPts val="0"/>
              </a:spcBef>
            </a:pPr>
            <a:r>
              <a:rPr lang="en-GB" sz="2400" dirty="0" smtClean="0">
                <a:solidFill>
                  <a:schemeClr val="bg2"/>
                </a:solidFill>
              </a:rPr>
              <a:t>Tests on Power Converters and EN/EL equipment.</a:t>
            </a:r>
          </a:p>
          <a:p>
            <a:pPr>
              <a:spcBef>
                <a:spcPts val="0"/>
              </a:spcBef>
              <a:buNone/>
            </a:pPr>
            <a:r>
              <a:rPr lang="en-GB" sz="2800" b="1" u="sng" dirty="0" smtClean="0">
                <a:solidFill>
                  <a:schemeClr val="bg2"/>
                </a:solidFill>
              </a:rPr>
              <a:t>Outside CERN:</a:t>
            </a:r>
            <a:endParaRPr lang="en-GB" sz="2800" dirty="0" smtClean="0">
              <a:solidFill>
                <a:schemeClr val="bg2"/>
              </a:solidFill>
            </a:endParaRPr>
          </a:p>
          <a:p>
            <a:pPr lvl="1">
              <a:spcBef>
                <a:spcPts val="0"/>
              </a:spcBef>
            </a:pPr>
            <a:r>
              <a:rPr lang="en-GB" sz="2400" b="1" dirty="0" smtClean="0">
                <a:solidFill>
                  <a:srgbClr val="990000"/>
                </a:solidFill>
              </a:rPr>
              <a:t>PSI - </a:t>
            </a:r>
            <a:r>
              <a:rPr lang="en-GB" sz="2400" b="1" dirty="0" err="1" smtClean="0">
                <a:solidFill>
                  <a:srgbClr val="990000"/>
                </a:solidFill>
              </a:rPr>
              <a:t>Villigen</a:t>
            </a:r>
            <a:r>
              <a:rPr lang="en-GB" sz="2400" b="1" dirty="0" smtClean="0">
                <a:solidFill>
                  <a:srgbClr val="990000"/>
                </a:solidFill>
              </a:rPr>
              <a:t> (2011)</a:t>
            </a:r>
          </a:p>
          <a:p>
            <a:pPr lvl="2">
              <a:spcBef>
                <a:spcPts val="0"/>
              </a:spcBef>
            </a:pPr>
            <a:r>
              <a:rPr lang="en-GB" sz="2400" dirty="0" smtClean="0">
                <a:solidFill>
                  <a:schemeClr val="bg2"/>
                </a:solidFill>
              </a:rPr>
              <a:t>Agreement with PSI to get 1 weekend test per month;</a:t>
            </a:r>
          </a:p>
          <a:p>
            <a:pPr lvl="2">
              <a:spcBef>
                <a:spcPts val="0"/>
              </a:spcBef>
            </a:pPr>
            <a:r>
              <a:rPr lang="en-GB" sz="2400" dirty="0" smtClean="0">
                <a:solidFill>
                  <a:schemeClr val="bg2"/>
                </a:solidFill>
              </a:rPr>
              <a:t>Test of Amplifier, ADC buffers, and ADC for the PC redesign;</a:t>
            </a:r>
          </a:p>
          <a:p>
            <a:pPr lvl="2">
              <a:spcBef>
                <a:spcPts val="0"/>
              </a:spcBef>
            </a:pPr>
            <a:r>
              <a:rPr lang="en-GB" sz="2400" dirty="0" smtClean="0">
                <a:solidFill>
                  <a:schemeClr val="bg2"/>
                </a:solidFill>
              </a:rPr>
              <a:t>Continue calibration of the RADMONs.</a:t>
            </a:r>
          </a:p>
          <a:p>
            <a:pPr lvl="1">
              <a:spcBef>
                <a:spcPts val="0"/>
              </a:spcBef>
            </a:pPr>
            <a:r>
              <a:rPr lang="en-GB" sz="2400" b="1" dirty="0" smtClean="0">
                <a:solidFill>
                  <a:srgbClr val="990000"/>
                </a:solidFill>
              </a:rPr>
              <a:t>CEA – </a:t>
            </a:r>
            <a:r>
              <a:rPr lang="en-GB" sz="2400" b="1" dirty="0" err="1" smtClean="0">
                <a:solidFill>
                  <a:srgbClr val="990000"/>
                </a:solidFill>
              </a:rPr>
              <a:t>Valduc</a:t>
            </a:r>
            <a:r>
              <a:rPr lang="en-GB" sz="2400" b="1" dirty="0" smtClean="0">
                <a:solidFill>
                  <a:srgbClr val="990000"/>
                </a:solidFill>
              </a:rPr>
              <a:t> (Feb 2011)</a:t>
            </a:r>
          </a:p>
          <a:p>
            <a:pPr lvl="2">
              <a:spcBef>
                <a:spcPts val="0"/>
              </a:spcBef>
            </a:pPr>
            <a:r>
              <a:rPr lang="en-GB" sz="2400" dirty="0" smtClean="0">
                <a:solidFill>
                  <a:schemeClr val="bg2"/>
                </a:solidFill>
              </a:rPr>
              <a:t>Calibration of </a:t>
            </a:r>
            <a:r>
              <a:rPr lang="en-GB" sz="2400" dirty="0" err="1" smtClean="0">
                <a:solidFill>
                  <a:schemeClr val="bg2"/>
                </a:solidFill>
              </a:rPr>
              <a:t>PinDiodes</a:t>
            </a:r>
            <a:r>
              <a:rPr lang="en-GB" sz="2400" dirty="0" smtClean="0">
                <a:solidFill>
                  <a:schemeClr val="bg2"/>
                </a:solidFill>
              </a:rPr>
              <a:t> (RADMON) for the Displacement Damage measurements.</a:t>
            </a:r>
          </a:p>
          <a:p>
            <a:pPr lvl="1">
              <a:spcBef>
                <a:spcPts val="0"/>
              </a:spcBef>
            </a:pPr>
            <a:r>
              <a:rPr lang="en-GB" sz="2400" b="1" dirty="0" smtClean="0">
                <a:solidFill>
                  <a:srgbClr val="990000"/>
                </a:solidFill>
              </a:rPr>
              <a:t>TRIGA– Rome (or Prague facility) (2011)</a:t>
            </a:r>
          </a:p>
          <a:p>
            <a:pPr lvl="2">
              <a:spcBef>
                <a:spcPts val="0"/>
              </a:spcBef>
            </a:pPr>
            <a:r>
              <a:rPr lang="en-GB" sz="2400" dirty="0" smtClean="0">
                <a:solidFill>
                  <a:schemeClr val="bg2"/>
                </a:solidFill>
              </a:rPr>
              <a:t>RADMON memory calibration with a thermal neutron beam.</a:t>
            </a:r>
          </a:p>
          <a:p>
            <a:pPr lvl="2">
              <a:spcBef>
                <a:spcPts val="0"/>
              </a:spcBef>
              <a:buNone/>
            </a:pPr>
            <a:endParaRPr lang="en-GB" sz="2400" dirty="0" smtClean="0">
              <a:solidFill>
                <a:schemeClr val="bg2"/>
              </a:solidFill>
            </a:endParaRPr>
          </a:p>
          <a:p>
            <a:pPr lvl="2">
              <a:spcBef>
                <a:spcPts val="0"/>
              </a:spcBef>
              <a:buNone/>
            </a:pPr>
            <a:endParaRPr lang="en-GB" sz="2400" dirty="0" smtClean="0">
              <a:solidFill>
                <a:schemeClr val="bg2"/>
              </a:solidFill>
            </a:endParaRPr>
          </a:p>
          <a:p>
            <a:pPr lvl="1">
              <a:spcBef>
                <a:spcPts val="0"/>
              </a:spcBef>
              <a:buNone/>
            </a:pPr>
            <a:endParaRPr lang="en-GB" sz="24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GB" sz="4400" dirty="0" smtClean="0"/>
              <a:t>What Equipment Is/Was Tested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6" y="785794"/>
            <a:ext cx="9001156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30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accent1">
                    <a:lumMod val="25000"/>
                  </a:schemeClr>
                </a:solidFill>
              </a:rPr>
              <a:t>Cooling and Ventilation (H. Jena)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Siemens S7-300, S7-200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Schneider </a:t>
            </a:r>
            <a:r>
              <a:rPr lang="en-GB" sz="2800" dirty="0" err="1" smtClean="0">
                <a:solidFill>
                  <a:schemeClr val="accent2">
                    <a:lumMod val="50000"/>
                  </a:schemeClr>
                </a:solidFill>
              </a:rPr>
              <a:t>Telemecanique</a:t>
            </a: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 Premium</a:t>
            </a:r>
          </a:p>
          <a:p>
            <a:pPr>
              <a:spcBef>
                <a:spcPts val="30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accent1">
                    <a:lumMod val="25000"/>
                  </a:schemeClr>
                </a:solidFill>
              </a:rPr>
              <a:t>Warm Interlock Rack (P. Dahlen)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 PLC 315F 2 DP, Ethernet controller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 24 DI safety input modules, 2 </a:t>
            </a:r>
            <a:r>
              <a:rPr lang="en-GB" sz="2800" dirty="0" err="1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 DO </a:t>
            </a:r>
            <a:b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Relay modules, 2 </a:t>
            </a:r>
            <a:r>
              <a:rPr lang="en-GB" sz="2800" dirty="0" err="1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 32 DO modules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de-DE" sz="2800" dirty="0" smtClean="0">
                <a:solidFill>
                  <a:schemeClr val="accent2">
                    <a:lumMod val="50000"/>
                  </a:schemeClr>
                </a:solidFill>
              </a:rPr>
              <a:t> IM153.1 - ET 200M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de-DE" sz="2800" dirty="0" smtClean="0">
                <a:solidFill>
                  <a:schemeClr val="accent2">
                    <a:lumMod val="50000"/>
                  </a:schemeClr>
                </a:solidFill>
              </a:rPr>
              <a:t> Boolean Processor - FM 352-5</a:t>
            </a:r>
          </a:p>
          <a:p>
            <a:pPr>
              <a:spcBef>
                <a:spcPts val="30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accent1">
                    <a:lumMod val="25000"/>
                  </a:schemeClr>
                </a:solidFill>
              </a:rPr>
              <a:t>Ethernet (E. Sallaz)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Three Ethernet Switches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3Com 4400</a:t>
            </a:r>
          </a:p>
        </p:txBody>
      </p:sp>
      <p:pic>
        <p:nvPicPr>
          <p:cNvPr id="5" name="Picture 5" descr="Test_rack_CV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785794"/>
            <a:ext cx="1794495" cy="2071678"/>
          </a:xfrm>
          <a:prstGeom prst="rect">
            <a:avLst/>
          </a:prstGeom>
          <a:noFill/>
        </p:spPr>
      </p:pic>
      <p:pic>
        <p:nvPicPr>
          <p:cNvPr id="6" name="Picture 5" descr="IMG_7348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29432" y="3181368"/>
            <a:ext cx="2471724" cy="3295632"/>
          </a:xfrm>
          <a:prstGeom prst="rect">
            <a:avLst/>
          </a:prstGeom>
        </p:spPr>
      </p:pic>
      <p:pic>
        <p:nvPicPr>
          <p:cNvPr id="1026" name="Picture 2" descr="C:\newStuff\Electronics\RadWG\Radiation Tests\CNGS\2010Run\ethernet_switch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5929330"/>
            <a:ext cx="2667000" cy="685800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55576" y="116632"/>
            <a:ext cx="8208912" cy="500066"/>
          </a:xfrm>
        </p:spPr>
        <p:txBody>
          <a:bodyPr/>
          <a:lstStyle/>
          <a:p>
            <a:r>
              <a:rPr lang="en-GB" dirty="0" smtClean="0">
                <a:cs typeface="+mj-cs"/>
              </a:rPr>
              <a:t>Radiation Issues – Failure Observation</a:t>
            </a:r>
            <a:endParaRPr lang="en-GB" dirty="0">
              <a:cs typeface="+mj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30628" y="692696"/>
            <a:ext cx="8661343" cy="5440402"/>
          </a:xfrm>
          <a:noFill/>
        </p:spPr>
        <p:txBody>
          <a:bodyPr/>
          <a:lstStyle/>
          <a:p>
            <a:pPr lvl="1">
              <a:buBlip>
                <a:blip r:embed="rId3"/>
              </a:buBlip>
            </a:pPr>
            <a:r>
              <a:rPr lang="en-GB" b="1" dirty="0" smtClean="0">
                <a:solidFill>
                  <a:schemeClr val="tx1"/>
                </a:solidFill>
              </a:rPr>
              <a:t>TID + Displacement Damage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>
                <a:solidFill>
                  <a:srgbClr val="7DAD21"/>
                </a:solidFill>
                <a:sym typeface="Wingdings"/>
              </a:rPr>
              <a:t></a:t>
            </a:r>
            <a:r>
              <a:rPr lang="en-GB" b="1" dirty="0" smtClean="0">
                <a:sym typeface="Wingdings"/>
              </a:rPr>
              <a:t>	</a:t>
            </a:r>
            <a:r>
              <a:rPr lang="en-GB" b="1" dirty="0" smtClean="0"/>
              <a:t>Devices get slowly out of tolerance </a:t>
            </a:r>
            <a:br>
              <a:rPr lang="en-GB" b="1" dirty="0" smtClean="0"/>
            </a:br>
            <a:r>
              <a:rPr lang="en-GB" b="1" dirty="0" smtClean="0"/>
              <a:t>	(final failure can often be anticipated; access not immediately required)</a:t>
            </a:r>
            <a:br>
              <a:rPr lang="en-GB" b="1" dirty="0" smtClean="0"/>
            </a:br>
            <a:r>
              <a:rPr lang="en-GB" b="1" dirty="0" smtClean="0">
                <a:solidFill>
                  <a:srgbClr val="7DAD21"/>
                </a:solidFill>
                <a:sym typeface="Wingdings"/>
              </a:rPr>
              <a:t></a:t>
            </a:r>
            <a:r>
              <a:rPr lang="en-GB" b="1" dirty="0" smtClean="0">
                <a:sym typeface="Wingdings"/>
              </a:rPr>
              <a:t>	No ‘early’ failures (due to radiation)</a:t>
            </a:r>
          </a:p>
          <a:p>
            <a:pPr lvl="1">
              <a:buNone/>
            </a:pPr>
            <a:r>
              <a:rPr lang="en-GB" dirty="0" smtClean="0">
                <a:sym typeface="Wingdings"/>
              </a:rPr>
              <a:t/>
            </a:r>
            <a:br>
              <a:rPr lang="en-GB" dirty="0" smtClean="0">
                <a:sym typeface="Wingdings"/>
              </a:rPr>
            </a:br>
            <a:endParaRPr lang="en-GB" dirty="0" smtClean="0">
              <a:sym typeface="Wingdings"/>
            </a:endParaRPr>
          </a:p>
          <a:p>
            <a:pPr lvl="1"/>
            <a:endParaRPr lang="en-GB" dirty="0" smtClean="0">
              <a:sym typeface="Wingdings"/>
            </a:endParaRPr>
          </a:p>
          <a:p>
            <a:pPr lvl="1"/>
            <a:endParaRPr lang="en-GB" dirty="0" smtClean="0">
              <a:sym typeface="Wingdings"/>
            </a:endParaRPr>
          </a:p>
          <a:p>
            <a:pPr lvl="1"/>
            <a:endParaRPr lang="en-GB" sz="700" dirty="0" smtClean="0">
              <a:sym typeface="Wingdings"/>
            </a:endParaRPr>
          </a:p>
          <a:p>
            <a:pPr lvl="1"/>
            <a:endParaRPr lang="en-GB" sz="700" dirty="0" smtClean="0">
              <a:sym typeface="Wingdings"/>
            </a:endParaRPr>
          </a:p>
          <a:p>
            <a:pPr lvl="1">
              <a:buNone/>
            </a:pPr>
            <a:endParaRPr lang="en-GB" sz="900" dirty="0" smtClean="0">
              <a:solidFill>
                <a:schemeClr val="tx1"/>
              </a:solidFill>
              <a:sym typeface="Wingdings"/>
            </a:endParaRPr>
          </a:p>
          <a:p>
            <a:pPr lvl="1">
              <a:buBlip>
                <a:blip r:embed="rId3"/>
              </a:buBlip>
            </a:pPr>
            <a:r>
              <a:rPr lang="en-GB" b="1" dirty="0" smtClean="0">
                <a:solidFill>
                  <a:schemeClr val="tx1"/>
                </a:solidFill>
                <a:sym typeface="Wingdings"/>
              </a:rPr>
              <a:t>Single Event Effects</a:t>
            </a:r>
          </a:p>
          <a:p>
            <a:pPr lvl="1">
              <a:buNone/>
            </a:pPr>
            <a:r>
              <a:rPr lang="en-GB" b="1" dirty="0" smtClean="0">
                <a:sym typeface="Wingdings"/>
              </a:rPr>
              <a:t>	</a:t>
            </a:r>
            <a:r>
              <a:rPr lang="en-GB" b="1" dirty="0" smtClean="0">
                <a:solidFill>
                  <a:srgbClr val="C00000"/>
                </a:solidFill>
                <a:sym typeface="Wingdings"/>
              </a:rPr>
              <a:t></a:t>
            </a:r>
            <a:r>
              <a:rPr lang="en-GB" b="1" dirty="0" smtClean="0">
                <a:sym typeface="Wingdings"/>
              </a:rPr>
              <a:t>	Failures will appear and rapidly increase in frequency</a:t>
            </a:r>
            <a:br>
              <a:rPr lang="en-GB" b="1" dirty="0" smtClean="0">
                <a:sym typeface="Wingdings"/>
              </a:rPr>
            </a:br>
            <a:r>
              <a:rPr lang="en-GB" b="1" dirty="0" smtClean="0">
                <a:sym typeface="Wingdings"/>
              </a:rPr>
              <a:t>	(destructive failures possible; access often required)</a:t>
            </a:r>
            <a:br>
              <a:rPr lang="en-GB" b="1" dirty="0" smtClean="0">
                <a:sym typeface="Wingdings"/>
              </a:rPr>
            </a:br>
            <a:r>
              <a:rPr lang="en-GB" b="1" dirty="0" smtClean="0">
                <a:solidFill>
                  <a:srgbClr val="C00000"/>
                </a:solidFill>
                <a:sym typeface="Wingdings"/>
              </a:rPr>
              <a:t></a:t>
            </a:r>
            <a:r>
              <a:rPr lang="en-GB" b="1" dirty="0" smtClean="0">
                <a:sym typeface="Wingdings"/>
              </a:rPr>
              <a:t>	‘Early Operation ’ problem (observation might falsify reality)</a:t>
            </a:r>
            <a:r>
              <a:rPr lang="en-GB" dirty="0" smtClean="0">
                <a:sym typeface="Wingdings"/>
              </a:rPr>
              <a:t/>
            </a:r>
            <a:br>
              <a:rPr lang="en-GB" dirty="0" smtClean="0">
                <a:sym typeface="Wingdings"/>
              </a:rPr>
            </a:br>
            <a:endParaRPr lang="en-GB" dirty="0" smtClean="0">
              <a:sym typeface="Wingdings"/>
            </a:endParaRPr>
          </a:p>
          <a:p>
            <a:pPr lvl="1">
              <a:buNone/>
            </a:pPr>
            <a:r>
              <a:rPr lang="en-GB" dirty="0" smtClean="0">
                <a:sym typeface="Wingdings"/>
              </a:rPr>
              <a:t/>
            </a:r>
            <a:br>
              <a:rPr lang="en-GB" dirty="0" smtClean="0">
                <a:sym typeface="Wingdings"/>
              </a:rPr>
            </a:br>
            <a:endParaRPr lang="en-GB" dirty="0" smtClean="0">
              <a:sym typeface="Wingdings"/>
            </a:endParaRPr>
          </a:p>
          <a:p>
            <a:pPr lvl="1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6092552" y="2526518"/>
            <a:ext cx="2376264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 flipH="1" flipV="1">
            <a:off x="5767722" y="2168860"/>
            <a:ext cx="649660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200564" y="2791167"/>
            <a:ext cx="1188132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Failure Rates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04148" y="1628800"/>
            <a:ext cx="68407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Failures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000764" y="2503135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2030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5912532" y="2492102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2000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>
            <a:off x="0" y="3501008"/>
            <a:ext cx="91440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 descr="C:\Users\mbrugger\AppData\Local\Microsoft\Windows\Temporary Internet Files\Content.IE5\HAE37OT6\MC90002151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2509787"/>
            <a:ext cx="828092" cy="994143"/>
          </a:xfrm>
          <a:prstGeom prst="rect">
            <a:avLst/>
          </a:prstGeom>
          <a:noFill/>
        </p:spPr>
      </p:pic>
      <p:grpSp>
        <p:nvGrpSpPr>
          <p:cNvPr id="2" name="Group 130"/>
          <p:cNvGrpSpPr/>
          <p:nvPr/>
        </p:nvGrpSpPr>
        <p:grpSpPr>
          <a:xfrm>
            <a:off x="6106362" y="1448780"/>
            <a:ext cx="2066038" cy="1080120"/>
            <a:chOff x="6106362" y="1232756"/>
            <a:chExt cx="2066038" cy="1080120"/>
          </a:xfrm>
        </p:grpSpPr>
        <p:cxnSp>
          <p:nvCxnSpPr>
            <p:cNvPr id="103" name="Straight Connector 102"/>
            <p:cNvCxnSpPr/>
            <p:nvPr/>
          </p:nvCxnSpPr>
          <p:spPr>
            <a:xfrm rot="16200000" flipH="1">
              <a:off x="6634928" y="1783516"/>
              <a:ext cx="794" cy="1057926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rot="5400000">
              <a:off x="7020272" y="2060848"/>
              <a:ext cx="396044" cy="108012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rot="16200000" flipH="1">
              <a:off x="7182290" y="2042846"/>
              <a:ext cx="216024" cy="36004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7308304" y="2132856"/>
              <a:ext cx="180020" cy="36004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 flipH="1" flipV="1">
              <a:off x="7308304" y="1736812"/>
              <a:ext cx="576064" cy="216024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16200000" flipV="1">
              <a:off x="7704348" y="1556792"/>
              <a:ext cx="144016" cy="144016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rot="16200000" flipV="1">
              <a:off x="7766738" y="1799202"/>
              <a:ext cx="243644" cy="63624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 rot="5400000">
              <a:off x="7686346" y="1466782"/>
              <a:ext cx="720080" cy="252028"/>
            </a:xfrm>
            <a:prstGeom prst="line">
              <a:avLst/>
            </a:prstGeom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2" name="Straight Arrow Connector 131"/>
          <p:cNvCxnSpPr/>
          <p:nvPr/>
        </p:nvCxnSpPr>
        <p:spPr>
          <a:xfrm>
            <a:off x="6120172" y="5855383"/>
            <a:ext cx="2376264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rot="5400000" flipH="1" flipV="1">
            <a:off x="5795342" y="5497725"/>
            <a:ext cx="649660" cy="1588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6228184" y="6120032"/>
            <a:ext cx="1188132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Failure Rates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5931768" y="4957665"/>
            <a:ext cx="68407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Failures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8028384" y="5832000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2030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5940152" y="5820967"/>
            <a:ext cx="459668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i="1" dirty="0" smtClean="0">
                <a:solidFill>
                  <a:schemeClr val="bg1">
                    <a:lumMod val="50000"/>
                  </a:schemeClr>
                </a:solidFill>
              </a:rPr>
              <a:t>2010</a:t>
            </a:r>
            <a:endParaRPr lang="en-GB" sz="1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9" name="Arc 148"/>
          <p:cNvSpPr/>
          <p:nvPr/>
        </p:nvSpPr>
        <p:spPr>
          <a:xfrm flipV="1">
            <a:off x="4499992" y="3005954"/>
            <a:ext cx="3528392" cy="2700300"/>
          </a:xfrm>
          <a:prstGeom prst="arc">
            <a:avLst>
              <a:gd name="adj1" fmla="val 15893306"/>
              <a:gd name="adj2" fmla="val 21442347"/>
            </a:avLst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0" name="Picture 4" descr="\\cern.ch\dfs\Users\y\ythurel\Desktop\delete\markus\bomb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21561" y="5661248"/>
            <a:ext cx="698811" cy="883603"/>
          </a:xfrm>
          <a:prstGeom prst="rect">
            <a:avLst/>
          </a:prstGeom>
          <a:noFill/>
        </p:spPr>
      </p:pic>
      <p:sp>
        <p:nvSpPr>
          <p:cNvPr id="72" name="TextBox 71"/>
          <p:cNvSpPr txBox="1"/>
          <p:nvPr/>
        </p:nvSpPr>
        <p:spPr>
          <a:xfrm>
            <a:off x="28283" y="1664804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Possible Scenario:</a:t>
            </a:r>
            <a:endParaRPr lang="en-US" u="sng" dirty="0"/>
          </a:p>
        </p:txBody>
      </p:sp>
      <p:sp>
        <p:nvSpPr>
          <p:cNvPr id="73" name="TextBox 72"/>
          <p:cNvSpPr txBox="1"/>
          <p:nvPr/>
        </p:nvSpPr>
        <p:spPr>
          <a:xfrm>
            <a:off x="-508" y="4653136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Possible Scenario:</a:t>
            </a:r>
            <a:endParaRPr lang="en-US" u="sng" dirty="0"/>
          </a:p>
        </p:txBody>
      </p:sp>
      <p:grpSp>
        <p:nvGrpSpPr>
          <p:cNvPr id="3" name="Group 74"/>
          <p:cNvGrpSpPr/>
          <p:nvPr/>
        </p:nvGrpSpPr>
        <p:grpSpPr>
          <a:xfrm>
            <a:off x="2375757" y="2060848"/>
            <a:ext cx="1368152" cy="547260"/>
            <a:chOff x="1785" y="1030876"/>
            <a:chExt cx="2175867" cy="870346"/>
          </a:xfrm>
        </p:grpSpPr>
        <p:sp>
          <p:nvSpPr>
            <p:cNvPr id="76" name="Chevron 75"/>
            <p:cNvSpPr/>
            <p:nvPr/>
          </p:nvSpPr>
          <p:spPr>
            <a:xfrm>
              <a:off x="1785" y="1030876"/>
              <a:ext cx="2175867" cy="870346"/>
            </a:xfrm>
            <a:prstGeom prst="chevron">
              <a:avLst/>
            </a:prstGeom>
            <a:solidFill>
              <a:srgbClr val="BE6D02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Chevron 4"/>
            <p:cNvSpPr/>
            <p:nvPr/>
          </p:nvSpPr>
          <p:spPr>
            <a:xfrm>
              <a:off x="436958" y="1030876"/>
              <a:ext cx="1305521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010" tIns="25337" rIns="25337" bIns="2533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/>
                <a:t>Anomaly</a:t>
              </a:r>
              <a:br>
                <a:rPr lang="en-US" sz="1100" b="1" kern="1200" dirty="0" smtClean="0"/>
              </a:br>
              <a:r>
                <a:rPr lang="en-US" sz="1100" b="1" kern="1200" dirty="0" smtClean="0"/>
                <a:t>Observed</a:t>
              </a:r>
              <a:endParaRPr lang="fr-CH" sz="1100" b="1" kern="1200" dirty="0"/>
            </a:p>
          </p:txBody>
        </p:sp>
      </p:grpSp>
      <p:grpSp>
        <p:nvGrpSpPr>
          <p:cNvPr id="4" name="Group 83"/>
          <p:cNvGrpSpPr/>
          <p:nvPr/>
        </p:nvGrpSpPr>
        <p:grpSpPr>
          <a:xfrm>
            <a:off x="3563888" y="2060848"/>
            <a:ext cx="1368152" cy="547260"/>
            <a:chOff x="1785" y="1030876"/>
            <a:chExt cx="2175867" cy="870346"/>
          </a:xfrm>
        </p:grpSpPr>
        <p:sp>
          <p:nvSpPr>
            <p:cNvPr id="85" name="Chevron 84"/>
            <p:cNvSpPr/>
            <p:nvPr/>
          </p:nvSpPr>
          <p:spPr>
            <a:xfrm>
              <a:off x="1785" y="1030876"/>
              <a:ext cx="2175867" cy="870346"/>
            </a:xfrm>
            <a:prstGeom prst="chevron">
              <a:avLst/>
            </a:prstGeom>
            <a:solidFill>
              <a:srgbClr val="87393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7" name="Chevron 4"/>
            <p:cNvSpPr/>
            <p:nvPr/>
          </p:nvSpPr>
          <p:spPr>
            <a:xfrm>
              <a:off x="436958" y="1030876"/>
              <a:ext cx="1397136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010" tIns="25337" rIns="25337" bIns="2533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/>
                <a:t>Expert/CCC</a:t>
              </a:r>
              <a:br>
                <a:rPr lang="en-US" sz="1100" b="1" kern="1200" dirty="0" smtClean="0"/>
              </a:br>
              <a:r>
                <a:rPr lang="en-US" sz="1100" b="1" kern="1200" dirty="0" smtClean="0"/>
                <a:t>Informed</a:t>
              </a:r>
              <a:endParaRPr lang="fr-CH" sz="1100" b="1" kern="1200" dirty="0"/>
            </a:p>
          </p:txBody>
        </p:sp>
      </p:grpSp>
      <p:grpSp>
        <p:nvGrpSpPr>
          <p:cNvPr id="5" name="Group 98"/>
          <p:cNvGrpSpPr/>
          <p:nvPr/>
        </p:nvGrpSpPr>
        <p:grpSpPr>
          <a:xfrm>
            <a:off x="2411760" y="2629712"/>
            <a:ext cx="1368152" cy="547260"/>
            <a:chOff x="1785" y="1030876"/>
            <a:chExt cx="2175867" cy="870346"/>
          </a:xfrm>
        </p:grpSpPr>
        <p:sp>
          <p:nvSpPr>
            <p:cNvPr id="100" name="Chevron 99"/>
            <p:cNvSpPr/>
            <p:nvPr/>
          </p:nvSpPr>
          <p:spPr>
            <a:xfrm>
              <a:off x="1785" y="1030876"/>
              <a:ext cx="2175867" cy="870346"/>
            </a:xfrm>
            <a:prstGeom prst="chevron">
              <a:avLst/>
            </a:prstGeom>
            <a:solidFill>
              <a:srgbClr val="0B731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1" name="Chevron 4"/>
            <p:cNvSpPr/>
            <p:nvPr/>
          </p:nvSpPr>
          <p:spPr>
            <a:xfrm>
              <a:off x="436958" y="1030876"/>
              <a:ext cx="1339877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010" tIns="25337" rIns="25337" bIns="2533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/>
                <a:t>Correction/</a:t>
              </a:r>
              <a:br>
                <a:rPr lang="en-US" sz="1100" b="1" kern="1200" dirty="0" smtClean="0"/>
              </a:br>
              <a:r>
                <a:rPr lang="en-US" sz="1100" b="1" kern="1200" dirty="0" smtClean="0"/>
                <a:t>Steering</a:t>
              </a:r>
              <a:endParaRPr lang="fr-CH" sz="1100" b="1" kern="1200" dirty="0"/>
            </a:p>
          </p:txBody>
        </p:sp>
      </p:grpSp>
      <p:grpSp>
        <p:nvGrpSpPr>
          <p:cNvPr id="6" name="Group 110"/>
          <p:cNvGrpSpPr/>
          <p:nvPr/>
        </p:nvGrpSpPr>
        <p:grpSpPr>
          <a:xfrm>
            <a:off x="3599892" y="2629712"/>
            <a:ext cx="1368152" cy="547260"/>
            <a:chOff x="1785" y="1030876"/>
            <a:chExt cx="2175867" cy="870346"/>
          </a:xfrm>
        </p:grpSpPr>
        <p:sp>
          <p:nvSpPr>
            <p:cNvPr id="112" name="Chevron 111"/>
            <p:cNvSpPr/>
            <p:nvPr/>
          </p:nvSpPr>
          <p:spPr>
            <a:xfrm>
              <a:off x="1785" y="1030876"/>
              <a:ext cx="2175867" cy="870346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3" name="Chevron 4"/>
            <p:cNvSpPr/>
            <p:nvPr/>
          </p:nvSpPr>
          <p:spPr>
            <a:xfrm>
              <a:off x="436958" y="1030876"/>
              <a:ext cx="1305521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010" tIns="25337" rIns="25337" bIns="2533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kern="1200" dirty="0" smtClean="0"/>
                <a:t>Access at later Stage</a:t>
              </a:r>
              <a:endParaRPr lang="fr-CH" sz="1100" b="1" kern="1200" dirty="0"/>
            </a:p>
          </p:txBody>
        </p:sp>
      </p:grpSp>
      <p:pic>
        <p:nvPicPr>
          <p:cNvPr id="11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645" y="1988840"/>
            <a:ext cx="2258111" cy="14761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4" name="Picture 2" descr="http://image.shutterstock.com/display_pic_with_logo/69880/69880,1249593894,13/stock-photo-damaged-electronic-pc-component-3485812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088" y="4977172"/>
            <a:ext cx="1439652" cy="1704374"/>
          </a:xfrm>
          <a:prstGeom prst="rect">
            <a:avLst/>
          </a:prstGeom>
          <a:noFill/>
        </p:spPr>
      </p:pic>
      <p:pic>
        <p:nvPicPr>
          <p:cNvPr id="116" name="Picture 8" descr="cern_vcc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77172"/>
            <a:ext cx="1066800" cy="82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" name="Picture 21" descr="photofiltre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05264"/>
            <a:ext cx="1035421" cy="81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118"/>
          <p:cNvGrpSpPr/>
          <p:nvPr/>
        </p:nvGrpSpPr>
        <p:grpSpPr>
          <a:xfrm>
            <a:off x="2447764" y="5337212"/>
            <a:ext cx="1368152" cy="547260"/>
            <a:chOff x="1785" y="1030876"/>
            <a:chExt cx="2175867" cy="870346"/>
          </a:xfrm>
        </p:grpSpPr>
        <p:sp>
          <p:nvSpPr>
            <p:cNvPr id="121" name="Chevron 120"/>
            <p:cNvSpPr/>
            <p:nvPr/>
          </p:nvSpPr>
          <p:spPr>
            <a:xfrm>
              <a:off x="1785" y="1030876"/>
              <a:ext cx="2175867" cy="870346"/>
            </a:xfrm>
            <a:prstGeom prst="chevron">
              <a:avLst/>
            </a:prstGeom>
            <a:solidFill>
              <a:srgbClr val="BE6D02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2" name="Chevron 4"/>
            <p:cNvSpPr/>
            <p:nvPr/>
          </p:nvSpPr>
          <p:spPr>
            <a:xfrm>
              <a:off x="436958" y="1030876"/>
              <a:ext cx="1305521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010" tIns="25337" rIns="25337" bIns="2533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/>
                <a:t>Sudden Problem</a:t>
              </a:r>
              <a:endParaRPr lang="fr-CH" sz="1200" b="1" kern="1200" dirty="0"/>
            </a:p>
          </p:txBody>
        </p:sp>
      </p:grpSp>
      <p:grpSp>
        <p:nvGrpSpPr>
          <p:cNvPr id="10" name="Group 123"/>
          <p:cNvGrpSpPr/>
          <p:nvPr/>
        </p:nvGrpSpPr>
        <p:grpSpPr>
          <a:xfrm>
            <a:off x="3635895" y="5337212"/>
            <a:ext cx="1368152" cy="547260"/>
            <a:chOff x="1785" y="1030876"/>
            <a:chExt cx="2175867" cy="870346"/>
          </a:xfrm>
        </p:grpSpPr>
        <p:sp>
          <p:nvSpPr>
            <p:cNvPr id="125" name="Chevron 124"/>
            <p:cNvSpPr/>
            <p:nvPr/>
          </p:nvSpPr>
          <p:spPr>
            <a:xfrm>
              <a:off x="1785" y="1030876"/>
              <a:ext cx="2175867" cy="870346"/>
            </a:xfrm>
            <a:prstGeom prst="chevron">
              <a:avLst/>
            </a:prstGeom>
            <a:solidFill>
              <a:srgbClr val="87393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7" name="Chevron 4"/>
            <p:cNvSpPr/>
            <p:nvPr/>
          </p:nvSpPr>
          <p:spPr>
            <a:xfrm>
              <a:off x="358810" y="1030876"/>
              <a:ext cx="1511657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010" tIns="25337" rIns="25337" bIns="2533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 smtClean="0"/>
                <a:t>Expert/CCC</a:t>
              </a:r>
              <a:br>
                <a:rPr lang="en-US" sz="1200" b="1" dirty="0" smtClean="0"/>
              </a:br>
              <a:r>
                <a:rPr lang="en-US" sz="1200" b="1" dirty="0" smtClean="0"/>
                <a:t>Informed</a:t>
              </a:r>
              <a:endParaRPr lang="fr-CH" sz="1200" b="1" dirty="0"/>
            </a:p>
          </p:txBody>
        </p:sp>
      </p:grpSp>
      <p:grpSp>
        <p:nvGrpSpPr>
          <p:cNvPr id="11" name="Group 128"/>
          <p:cNvGrpSpPr/>
          <p:nvPr/>
        </p:nvGrpSpPr>
        <p:grpSpPr>
          <a:xfrm>
            <a:off x="2483767" y="5906076"/>
            <a:ext cx="1368152" cy="547260"/>
            <a:chOff x="1785" y="1030876"/>
            <a:chExt cx="2175867" cy="870346"/>
          </a:xfrm>
        </p:grpSpPr>
        <p:sp>
          <p:nvSpPr>
            <p:cNvPr id="130" name="Chevron 129"/>
            <p:cNvSpPr/>
            <p:nvPr/>
          </p:nvSpPr>
          <p:spPr>
            <a:xfrm>
              <a:off x="1785" y="1030876"/>
              <a:ext cx="2175867" cy="870346"/>
            </a:xfrm>
            <a:prstGeom prst="chevron">
              <a:avLst/>
            </a:prstGeom>
            <a:solidFill>
              <a:srgbClr val="80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8" name="Chevron 4"/>
            <p:cNvSpPr/>
            <p:nvPr/>
          </p:nvSpPr>
          <p:spPr>
            <a:xfrm>
              <a:off x="436958" y="1030876"/>
              <a:ext cx="1305521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010" tIns="25337" rIns="25337" bIns="2533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/>
                <a:t>Unclear Situation</a:t>
              </a:r>
              <a:endParaRPr lang="fr-CH" sz="1200" b="1" kern="1200" dirty="0"/>
            </a:p>
          </p:txBody>
        </p:sp>
      </p:grpSp>
      <p:grpSp>
        <p:nvGrpSpPr>
          <p:cNvPr id="12" name="Group 138"/>
          <p:cNvGrpSpPr/>
          <p:nvPr/>
        </p:nvGrpSpPr>
        <p:grpSpPr>
          <a:xfrm>
            <a:off x="3671899" y="5906076"/>
            <a:ext cx="1368152" cy="547260"/>
            <a:chOff x="1785" y="1030876"/>
            <a:chExt cx="2175867" cy="870346"/>
          </a:xfrm>
        </p:grpSpPr>
        <p:sp>
          <p:nvSpPr>
            <p:cNvPr id="140" name="Chevron 139"/>
            <p:cNvSpPr/>
            <p:nvPr/>
          </p:nvSpPr>
          <p:spPr>
            <a:xfrm>
              <a:off x="1785" y="1030876"/>
              <a:ext cx="2175867" cy="870346"/>
            </a:xfrm>
            <a:prstGeom prst="chevron">
              <a:avLst/>
            </a:prstGeom>
            <a:solidFill>
              <a:srgbClr val="92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1" name="Chevron 4"/>
            <p:cNvSpPr/>
            <p:nvPr/>
          </p:nvSpPr>
          <p:spPr>
            <a:xfrm>
              <a:off x="436958" y="1030876"/>
              <a:ext cx="1305521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010" tIns="25337" rIns="25337" bIns="25337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/>
                <a:t>Access Required</a:t>
              </a:r>
              <a:endParaRPr lang="fr-CH" sz="1200" b="1" kern="1200" dirty="0"/>
            </a:p>
          </p:txBody>
        </p:sp>
      </p:grpSp>
      <p:sp>
        <p:nvSpPr>
          <p:cNvPr id="59" name="Slide Number Placeholder 5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6945962" y="764704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Thanks to Y. Thurel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86" grpId="0"/>
      <p:bldP spid="97" grpId="0"/>
      <p:bldP spid="98" grpId="0"/>
      <p:bldP spid="134" grpId="0"/>
      <p:bldP spid="135" grpId="0"/>
      <p:bldP spid="136" grpId="0"/>
      <p:bldP spid="137" grpId="0"/>
      <p:bldP spid="149" grpId="0" animBg="1"/>
      <p:bldP spid="72" grpId="0"/>
      <p:bldP spid="72" grpId="1"/>
      <p:bldP spid="7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GB" sz="4400" dirty="0" smtClean="0"/>
              <a:t>What Equipment Is/Was Tested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06" y="928670"/>
            <a:ext cx="9001156" cy="5786478"/>
          </a:xfrm>
          <a:noFill/>
        </p:spPr>
        <p:txBody>
          <a:bodyPr>
            <a:noAutofit/>
          </a:bodyPr>
          <a:lstStyle/>
          <a:p>
            <a:pPr>
              <a:spcBef>
                <a:spcPts val="30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accent1">
                    <a:lumMod val="25000"/>
                  </a:schemeClr>
                </a:solidFill>
              </a:rPr>
              <a:t>Fire Detectors (S. Grau and Team)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 4 Detectors (different types)</a:t>
            </a:r>
          </a:p>
          <a:p>
            <a:pPr>
              <a:spcBef>
                <a:spcPts val="30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accent1">
                    <a:lumMod val="25000"/>
                  </a:schemeClr>
                </a:solidFill>
              </a:rPr>
              <a:t>Collimation (G. Spiezia and Team)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Full Rack with Drivers, I/O RIO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National Instruments PXI MDC + PRS </a:t>
            </a:r>
            <a:b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(ADC, DAC, FPGA card, power supply)</a:t>
            </a:r>
          </a:p>
          <a:p>
            <a:pPr lvl="1">
              <a:spcBef>
                <a:spcPts val="300"/>
              </a:spcBef>
              <a:buBlip>
                <a:blip r:embed="rId4"/>
              </a:buBlip>
            </a:pPr>
            <a:r>
              <a:rPr lang="en-GB" sz="2800" dirty="0" err="1" smtClean="0">
                <a:solidFill>
                  <a:schemeClr val="accent2">
                    <a:lumMod val="50000"/>
                  </a:schemeClr>
                </a:solidFill>
              </a:rPr>
              <a:t>Europa</a:t>
            </a: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 crate (custom electronic </a:t>
            </a:r>
            <a:b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for </a:t>
            </a:r>
            <a:r>
              <a:rPr lang="en-GB" sz="2800" dirty="0" err="1" smtClean="0">
                <a:solidFill>
                  <a:schemeClr val="accent2">
                    <a:lumMod val="50000"/>
                  </a:schemeClr>
                </a:solidFill>
              </a:rPr>
              <a:t>LVDTs</a:t>
            </a: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 and Resolvers </a:t>
            </a:r>
            <a:b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excitation/acquisition, </a:t>
            </a:r>
            <a:b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power supply)</a:t>
            </a:r>
          </a:p>
          <a:p>
            <a:pPr>
              <a:spcBef>
                <a:spcPts val="300"/>
              </a:spcBef>
              <a:buBlip>
                <a:blip r:embed="rId3"/>
              </a:buBlip>
            </a:pPr>
            <a:r>
              <a:rPr lang="en-GB" sz="2800" b="1" dirty="0" smtClean="0">
                <a:solidFill>
                  <a:schemeClr val="accent1">
                    <a:lumMod val="25000"/>
                  </a:schemeClr>
                </a:solidFill>
              </a:rPr>
              <a:t>Timing &amp; Remote Reset (R. Chery)</a:t>
            </a:r>
            <a:r>
              <a:rPr lang="en-GB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lvl="1">
              <a:spcBef>
                <a:spcPts val="300"/>
              </a:spcBef>
              <a:buNone/>
            </a:pPr>
            <a:endParaRPr lang="en-GB" sz="28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7" descr="CNGS_tes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785795"/>
            <a:ext cx="2285984" cy="1714488"/>
          </a:xfrm>
          <a:prstGeom prst="rect">
            <a:avLst/>
          </a:prstGeom>
        </p:spPr>
      </p:pic>
      <p:pic>
        <p:nvPicPr>
          <p:cNvPr id="9" name="Picture 2" descr="G:\Departments\AB\Groups\ATB\LP\Equipment Controls\Radmon and Radiation test facility\CNGS Radiation Test Facility\2010\Pictures\Installation 8-9 April\Picture 02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6578" y="2571744"/>
            <a:ext cx="2071702" cy="2762269"/>
          </a:xfrm>
          <a:prstGeom prst="rect">
            <a:avLst/>
          </a:prstGeom>
          <a:noFill/>
        </p:spPr>
      </p:pic>
      <p:pic>
        <p:nvPicPr>
          <p:cNvPr id="2050" name="Picture 2" descr="C:\newStuff\Electronics\RadWG\Radiation Tests\CNGS\2010Run\Timing Crat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5357850"/>
            <a:ext cx="1714480" cy="1285860"/>
          </a:xfrm>
          <a:prstGeom prst="rect">
            <a:avLst/>
          </a:prstGeom>
          <a:noFill/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Benchmarks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888" y="-171400"/>
            <a:ext cx="8229600" cy="1143000"/>
          </a:xfrm>
        </p:spPr>
        <p:txBody>
          <a:bodyPr/>
          <a:lstStyle/>
          <a:p>
            <a:r>
              <a:rPr lang="en-US" sz="4000" dirty="0" smtClean="0"/>
              <a:t>Operation &amp; </a:t>
            </a:r>
            <a:r>
              <a:rPr lang="en-US" sz="4000" dirty="0" err="1" smtClean="0"/>
              <a:t>Normalisation</a:t>
            </a:r>
            <a:endParaRPr lang="en-US" sz="4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07504" y="1196749"/>
          <a:ext cx="3495620" cy="5040563"/>
        </p:xfrm>
        <a:graphic>
          <a:graphicData uri="http://schemas.openxmlformats.org/drawingml/2006/table">
            <a:tbl>
              <a:tblPr/>
              <a:tblGrid>
                <a:gridCol w="1622966"/>
                <a:gridCol w="936327"/>
                <a:gridCol w="936327"/>
              </a:tblGrid>
              <a:tr h="45255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26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Summary (Protons)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12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6.02E+15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27715"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Dumped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5.82E+15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96.70%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Lost in Machine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1.99E+14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3.30%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18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 Lost protons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27715"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Collisions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2.33E+13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11.73%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Elsewhere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1.76E+14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88.27%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09">
                <a:tc>
                  <a:txBody>
                    <a:bodyPr/>
                    <a:lstStyle/>
                    <a:p>
                      <a:pPr algn="l" fontAlgn="b"/>
                      <a:endParaRPr lang="fr-CH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5606" marR="15606" marT="1560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5606" marR="15606" marT="1560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5606" marR="15606" marT="1560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95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26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Summary (Ions)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27715"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7.46E+13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27715"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Dumped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6.36E+13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85.25%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Lost in Machine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1.10E+13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14.75%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10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18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 Lost protons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12109"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Collisions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3.77E+10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0.34%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15">
                <a:tc>
                  <a:txBody>
                    <a:bodyPr/>
                    <a:lstStyle/>
                    <a:p>
                      <a:pPr algn="l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Elsewhere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92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1.10E+13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99.66%</a:t>
                      </a:r>
                    </a:p>
                  </a:txBody>
                  <a:tcPr marL="15606" marR="15606" marT="1560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1985" name="Picture 1" descr="C:\newStuff\Electronics\R2E\Monitoring\EarlyMonitoring\LHC_2010\2010_intensity_prot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83224" y="1484784"/>
            <a:ext cx="5472608" cy="4104456"/>
          </a:xfrm>
          <a:prstGeom prst="rect">
            <a:avLst/>
          </a:prstGeom>
          <a:noFill/>
        </p:spPr>
      </p:pic>
      <p:pic>
        <p:nvPicPr>
          <p:cNvPr id="41986" name="Picture 2" descr="C:\newStuff\Electronics\R2E\Monitoring\EarlyMonitoring\LHC_2010\2010_intensity_ion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0230" y="1501112"/>
            <a:ext cx="5443769" cy="4082827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 bwMode="auto">
          <a:xfrm>
            <a:off x="2699792" y="2005169"/>
            <a:ext cx="864096" cy="576064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699792" y="2973930"/>
            <a:ext cx="864096" cy="599085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699792" y="4685794"/>
            <a:ext cx="864096" cy="576064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716121" y="5638226"/>
            <a:ext cx="864096" cy="599085"/>
          </a:xfrm>
          <a:prstGeom prst="rect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9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888" y="-171400"/>
            <a:ext cx="8229600" cy="1143000"/>
          </a:xfrm>
        </p:spPr>
        <p:txBody>
          <a:bodyPr/>
          <a:lstStyle/>
          <a:p>
            <a:r>
              <a:rPr lang="en-US" sz="4000" dirty="0" smtClean="0"/>
              <a:t>IR7 Benchmark - Loss Scenario 2010</a:t>
            </a:r>
            <a:endParaRPr lang="en-US" sz="40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495800" y="1114425"/>
          <a:ext cx="3289300" cy="714375"/>
        </p:xfrm>
        <a:graphic>
          <a:graphicData uri="http://schemas.openxmlformats.org/drawingml/2006/table">
            <a:tbl>
              <a:tblPr/>
              <a:tblGrid>
                <a:gridCol w="1969755"/>
                <a:gridCol w="468534"/>
                <a:gridCol w="851011"/>
              </a:tblGrid>
              <a:tr h="20955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BLM ratio IR7 / IR3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Ratio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% Loss in IR7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Arial"/>
                        </a:rPr>
                        <a:t>TCSG.A6L7.B1 / TCSG.5L3.B1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3.1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Arial"/>
                        </a:rPr>
                        <a:t>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Arial"/>
                        </a:rPr>
                        <a:t>TCSG.A6R7.B2 / TCSG.5R3.B2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5.6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Arial"/>
                        </a:rPr>
                        <a:t>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50032" y="836712"/>
          <a:ext cx="2209800" cy="3009900"/>
        </p:xfrm>
        <a:graphic>
          <a:graphicData uri="http://schemas.openxmlformats.org/drawingml/2006/table">
            <a:tbl>
              <a:tblPr/>
              <a:tblGrid>
                <a:gridCol w="990600"/>
                <a:gridCol w="609600"/>
                <a:gridCol w="609600"/>
              </a:tblGrid>
              <a:tr h="2667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Summary (Protons B1)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3.53E+15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Dumped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3.44E+15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97.26%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Lost in Machine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9.67E+13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 Lost protons B1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Collisions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1.17E+13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12.07%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Elsewhere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8.50E+13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87.93%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Summary (Protons B2)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2.49E+15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Dumped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2.38E+15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95.89%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Lost in Machine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1.02E+14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Lost protons B1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Collisions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1.17E+13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11.42%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Elsewhere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9.05E+13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88.58%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969312"/>
            <a:ext cx="5562600" cy="428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HEHmap_Ful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66562" y="3309984"/>
            <a:ext cx="2643957" cy="3777081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888" y="-171400"/>
            <a:ext cx="8229600" cy="1143000"/>
          </a:xfrm>
        </p:spPr>
        <p:txBody>
          <a:bodyPr/>
          <a:lstStyle/>
          <a:p>
            <a:r>
              <a:rPr lang="en-US" sz="4000" dirty="0" smtClean="0"/>
              <a:t>IR7 Benchmark - Loss Scenario 2010</a:t>
            </a:r>
            <a:endParaRPr lang="en-US" sz="4000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7992888" cy="563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3" cstate="print"/>
          <a:srcRect l="5240" t="5917" r="5240" b="5917"/>
          <a:stretch>
            <a:fillRect/>
          </a:stretch>
        </p:blipFill>
        <p:spPr bwMode="auto">
          <a:xfrm>
            <a:off x="1057994" y="1700808"/>
            <a:ext cx="4162078" cy="334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8878" y="785794"/>
            <a:ext cx="7929586" cy="580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857232"/>
            <a:ext cx="4505325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500990" cy="714356"/>
          </a:xfrm>
        </p:spPr>
        <p:txBody>
          <a:bodyPr/>
          <a:lstStyle/>
          <a:p>
            <a:r>
              <a:rPr lang="en-GB" sz="4400" dirty="0" smtClean="0"/>
              <a:t>Shielding Benchmark:</a:t>
            </a:r>
            <a:endParaRPr lang="en-GB" sz="4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327025" cy="215900"/>
          </a:xfrm>
        </p:spPr>
        <p:txBody>
          <a:bodyPr/>
          <a:lstStyle/>
          <a:p>
            <a:fld id="{6D202039-3293-4EC8-B5F1-A7127E526F50}" type="slidenum">
              <a:rPr lang="en-GB" smtClean="0"/>
              <a:pPr/>
              <a:t>45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877122" y="485464"/>
            <a:ext cx="2467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© C. </a:t>
            </a:r>
            <a:r>
              <a:rPr lang="en-GB" sz="1600" i="1" dirty="0" err="1" smtClean="0"/>
              <a:t>Adorisio</a:t>
            </a:r>
            <a:r>
              <a:rPr lang="en-GB" sz="1600" i="1" dirty="0" smtClean="0"/>
              <a:t>, S. Roesler</a:t>
            </a:r>
            <a:endParaRPr lang="en-GB" sz="1600" i="1" dirty="0"/>
          </a:p>
        </p:txBody>
      </p:sp>
      <p:sp>
        <p:nvSpPr>
          <p:cNvPr id="9" name="Rectangle 8"/>
          <p:cNvSpPr/>
          <p:nvPr/>
        </p:nvSpPr>
        <p:spPr bwMode="auto">
          <a:xfrm>
            <a:off x="928662" y="3857628"/>
            <a:ext cx="1214446" cy="500066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000100" y="1000108"/>
            <a:ext cx="857256" cy="1643074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0" y="6165304"/>
            <a:ext cx="45720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GB" sz="1200" b="1" i="1" dirty="0" smtClean="0"/>
              <a:t>T. Nakamura, Journal of Nuclear and Radiochemical Sciences, Vol. 4, No.2, pp. R15-R24, 2003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9144000" cy="430410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-1213164" y="1883121"/>
            <a:ext cx="10753716" cy="205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771556" y="-214338"/>
            <a:ext cx="8229600" cy="1143000"/>
          </a:xfrm>
          <a:ln/>
        </p:spPr>
        <p:txBody>
          <a:bodyPr/>
          <a:lstStyle/>
          <a:p>
            <a:r>
              <a:rPr lang="en-US" dirty="0"/>
              <a:t>IP8/TI8 </a:t>
            </a:r>
            <a:r>
              <a:rPr lang="en-US" dirty="0" smtClean="0"/>
              <a:t>Radiation Detectors</a:t>
            </a:r>
            <a:endParaRPr lang="en-US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 l="20000" t="26649" r="20000" b="8733"/>
          <a:stretch>
            <a:fillRect/>
          </a:stretch>
        </p:blipFill>
        <p:spPr bwMode="auto">
          <a:xfrm>
            <a:off x="44649" y="4573097"/>
            <a:ext cx="2155404" cy="174128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 cstate="print"/>
          <a:srcRect l="1152" t="5640" r="4233" b="6155"/>
          <a:stretch>
            <a:fillRect/>
          </a:stretch>
        </p:blipFill>
        <p:spPr bwMode="auto">
          <a:xfrm>
            <a:off x="2402086" y="4573097"/>
            <a:ext cx="2491383" cy="174128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 cstate="print"/>
          <a:srcRect l="7538" t="18532" r="16687" b="6177"/>
          <a:stretch>
            <a:fillRect/>
          </a:stretch>
        </p:blipFill>
        <p:spPr bwMode="auto">
          <a:xfrm>
            <a:off x="846088" y="907461"/>
            <a:ext cx="1272480" cy="1687711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2687836" y="3483675"/>
            <a:ext cx="651867" cy="1928813"/>
          </a:xfrm>
          <a:prstGeom prst="line">
            <a:avLst/>
          </a:prstGeom>
          <a:noFill/>
          <a:ln w="38100" cap="flat">
            <a:solidFill>
              <a:srgbClr val="A40800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rot="10800000">
            <a:off x="1669852" y="1894191"/>
            <a:ext cx="366117" cy="1518047"/>
          </a:xfrm>
          <a:prstGeom prst="line">
            <a:avLst/>
          </a:prstGeom>
          <a:noFill/>
          <a:ln w="38100" cap="flat">
            <a:solidFill>
              <a:srgbClr val="A40800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964406" y="3858722"/>
            <a:ext cx="71438" cy="812602"/>
          </a:xfrm>
          <a:prstGeom prst="line">
            <a:avLst/>
          </a:prstGeom>
          <a:noFill/>
          <a:ln w="38100" cap="flat">
            <a:solidFill>
              <a:srgbClr val="A40800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7417" name="Rectangle 9"/>
          <p:cNvSpPr>
            <a:spLocks/>
          </p:cNvSpPr>
          <p:nvPr/>
        </p:nvSpPr>
        <p:spPr bwMode="auto">
          <a:xfrm>
            <a:off x="812602" y="2233519"/>
            <a:ext cx="1339453" cy="4375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500" dirty="0">
                <a:solidFill>
                  <a:srgbClr val="FFFFFF"/>
                </a:solidFill>
                <a:latin typeface="Arial" charset="0"/>
                <a:cs typeface="Arial" charset="0"/>
                <a:sym typeface="Arial" charset="0"/>
              </a:rPr>
              <a:t>5RM05S</a:t>
            </a:r>
          </a:p>
        </p:txBody>
      </p:sp>
      <p:sp>
        <p:nvSpPr>
          <p:cNvPr id="17418" name="Rectangle 10"/>
          <p:cNvSpPr>
            <a:spLocks/>
          </p:cNvSpPr>
          <p:nvPr/>
        </p:nvSpPr>
        <p:spPr bwMode="auto">
          <a:xfrm>
            <a:off x="2474640" y="5858600"/>
            <a:ext cx="1245534" cy="384721"/>
          </a:xfrm>
          <a:prstGeom prst="rect">
            <a:avLst/>
          </a:prstGeom>
          <a:solidFill>
            <a:schemeClr val="accent1">
              <a:alpha val="79999"/>
            </a:schemeClr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500" dirty="0">
                <a:latin typeface="Arial" charset="0"/>
                <a:cs typeface="Arial" charset="0"/>
                <a:sym typeface="Arial" charset="0"/>
              </a:rPr>
              <a:t>5RM06S</a:t>
            </a:r>
          </a:p>
        </p:txBody>
      </p:sp>
      <p:sp>
        <p:nvSpPr>
          <p:cNvPr id="17419" name="Rectangle 11"/>
          <p:cNvSpPr>
            <a:spLocks/>
          </p:cNvSpPr>
          <p:nvPr/>
        </p:nvSpPr>
        <p:spPr bwMode="auto">
          <a:xfrm>
            <a:off x="117203" y="5858600"/>
            <a:ext cx="1440266" cy="384721"/>
          </a:xfrm>
          <a:prstGeom prst="rect">
            <a:avLst/>
          </a:prstGeom>
          <a:solidFill>
            <a:schemeClr val="accent1">
              <a:alpha val="70000"/>
            </a:schemeClr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500" dirty="0">
                <a:latin typeface="Arial" charset="0"/>
                <a:cs typeface="Arial" charset="0"/>
                <a:sym typeface="Arial" charset="0"/>
              </a:rPr>
              <a:t>PATL8711</a:t>
            </a:r>
          </a:p>
        </p:txBody>
      </p:sp>
      <p:sp>
        <p:nvSpPr>
          <p:cNvPr id="17420" name="Rectangle 12"/>
          <p:cNvSpPr>
            <a:spLocks/>
          </p:cNvSpPr>
          <p:nvPr/>
        </p:nvSpPr>
        <p:spPr bwMode="auto">
          <a:xfrm>
            <a:off x="7604746" y="956202"/>
            <a:ext cx="1460336" cy="384721"/>
          </a:xfrm>
          <a:prstGeom prst="rect">
            <a:avLst/>
          </a:prstGeom>
          <a:solidFill>
            <a:schemeClr val="accent1">
              <a:alpha val="70000"/>
            </a:schemeClr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500" dirty="0">
                <a:latin typeface="Arial" charset="0"/>
                <a:cs typeface="Arial" charset="0"/>
                <a:sym typeface="Arial" charset="0"/>
              </a:rPr>
              <a:t>PMIL8812</a:t>
            </a:r>
          </a:p>
        </p:txBody>
      </p:sp>
      <p:pic>
        <p:nvPicPr>
          <p:cNvPr id="17421" name="Picture 13"/>
          <p:cNvPicPr>
            <a:picLocks noChangeAspect="1" noChangeArrowheads="1"/>
          </p:cNvPicPr>
          <p:nvPr/>
        </p:nvPicPr>
        <p:blipFill>
          <a:blip r:embed="rId7" cstate="print"/>
          <a:srcRect l="20007" t="40453" r="5377" b="14250"/>
          <a:stretch>
            <a:fillRect/>
          </a:stretch>
        </p:blipFill>
        <p:spPr bwMode="auto">
          <a:xfrm>
            <a:off x="2428875" y="882905"/>
            <a:ext cx="2152055" cy="1743521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7422" name="Rectangle 14"/>
          <p:cNvSpPr>
            <a:spLocks/>
          </p:cNvSpPr>
          <p:nvPr/>
        </p:nvSpPr>
        <p:spPr bwMode="auto">
          <a:xfrm>
            <a:off x="2527102" y="858347"/>
            <a:ext cx="1339453" cy="4375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500" dirty="0">
                <a:solidFill>
                  <a:srgbClr val="FFFFFF"/>
                </a:solidFill>
                <a:latin typeface="Arial" charset="0"/>
                <a:cs typeface="Arial" charset="0"/>
                <a:sym typeface="Arial" charset="0"/>
              </a:rPr>
              <a:t>5RM07S</a:t>
            </a:r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 rot="10800000">
            <a:off x="3893344" y="1674298"/>
            <a:ext cx="1679898" cy="887387"/>
          </a:xfrm>
          <a:prstGeom prst="line">
            <a:avLst/>
          </a:prstGeom>
          <a:noFill/>
          <a:ln w="38100" cap="flat">
            <a:solidFill>
              <a:srgbClr val="A40800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7424" name="Rectangle 16"/>
          <p:cNvSpPr>
            <a:spLocks/>
          </p:cNvSpPr>
          <p:nvPr/>
        </p:nvSpPr>
        <p:spPr bwMode="auto">
          <a:xfrm>
            <a:off x="2520404" y="2152780"/>
            <a:ext cx="1436547" cy="384721"/>
          </a:xfrm>
          <a:prstGeom prst="rect">
            <a:avLst/>
          </a:prstGeom>
          <a:solidFill>
            <a:schemeClr val="accent1">
              <a:alpha val="70000"/>
            </a:schemeClr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500" dirty="0">
                <a:latin typeface="Arial" charset="0"/>
                <a:cs typeface="Arial" charset="0"/>
                <a:sym typeface="Arial" charset="0"/>
              </a:rPr>
              <a:t>PMIL8811</a:t>
            </a:r>
          </a:p>
        </p:txBody>
      </p:sp>
      <p:pic>
        <p:nvPicPr>
          <p:cNvPr id="17425" name="Picture 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57875" y="3697988"/>
            <a:ext cx="3180085" cy="260746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7426" name="Rectangle 18"/>
          <p:cNvSpPr>
            <a:spLocks/>
          </p:cNvSpPr>
          <p:nvPr/>
        </p:nvSpPr>
        <p:spPr bwMode="auto">
          <a:xfrm>
            <a:off x="5929313" y="5858600"/>
            <a:ext cx="1245534" cy="384721"/>
          </a:xfrm>
          <a:prstGeom prst="rect">
            <a:avLst/>
          </a:prstGeom>
          <a:solidFill>
            <a:schemeClr val="accent1">
              <a:alpha val="79999"/>
            </a:schemeClr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r>
              <a:rPr lang="en-US" sz="2500" dirty="0">
                <a:latin typeface="Arial" charset="0"/>
                <a:cs typeface="Arial" charset="0"/>
                <a:sym typeface="Arial" charset="0"/>
              </a:rPr>
              <a:t>5RM08S</a:t>
            </a:r>
          </a:p>
        </p:txBody>
      </p:sp>
      <p:sp>
        <p:nvSpPr>
          <p:cNvPr id="17427" name="Rectangle 19"/>
          <p:cNvSpPr>
            <a:spLocks/>
          </p:cNvSpPr>
          <p:nvPr/>
        </p:nvSpPr>
        <p:spPr bwMode="auto">
          <a:xfrm>
            <a:off x="8233172" y="4966004"/>
            <a:ext cx="553641" cy="651867"/>
          </a:xfrm>
          <a:prstGeom prst="rect">
            <a:avLst/>
          </a:prstGeom>
          <a:noFill/>
          <a:ln w="25400" cap="flat">
            <a:solidFill>
              <a:srgbClr val="A408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>
            <a:off x="8009930" y="2627542"/>
            <a:ext cx="541363" cy="2329532"/>
          </a:xfrm>
          <a:prstGeom prst="line">
            <a:avLst/>
          </a:prstGeom>
          <a:noFill/>
          <a:ln w="38100" cap="flat">
            <a:solidFill>
              <a:srgbClr val="A40800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7429" name="Line 21"/>
          <p:cNvSpPr>
            <a:spLocks noChangeShapeType="1"/>
          </p:cNvSpPr>
          <p:nvPr/>
        </p:nvSpPr>
        <p:spPr bwMode="auto">
          <a:xfrm rot="10800000">
            <a:off x="8751094" y="1416453"/>
            <a:ext cx="94878" cy="1128490"/>
          </a:xfrm>
          <a:prstGeom prst="line">
            <a:avLst/>
          </a:prstGeom>
          <a:noFill/>
          <a:ln w="38100" cap="flat">
            <a:solidFill>
              <a:srgbClr val="A40800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7430" name="Rectangle 22"/>
          <p:cNvSpPr>
            <a:spLocks/>
          </p:cNvSpPr>
          <p:nvPr/>
        </p:nvSpPr>
        <p:spPr bwMode="auto">
          <a:xfrm>
            <a:off x="7402711" y="2081715"/>
            <a:ext cx="1669852" cy="1017984"/>
          </a:xfrm>
          <a:prstGeom prst="rect">
            <a:avLst/>
          </a:prstGeom>
          <a:noFill/>
          <a:ln w="38100" cap="flat">
            <a:solidFill>
              <a:srgbClr val="FFFF33"/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7431" name="Rectangle 23"/>
          <p:cNvSpPr>
            <a:spLocks/>
          </p:cNvSpPr>
          <p:nvPr/>
        </p:nvSpPr>
        <p:spPr bwMode="auto">
          <a:xfrm>
            <a:off x="4893469" y="1362875"/>
            <a:ext cx="3696891" cy="58935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b="1" dirty="0" smtClean="0">
                <a:solidFill>
                  <a:srgbClr val="FFFFFF"/>
                </a:solidFill>
                <a:ea typeface="Gill Sans" charset="0"/>
                <a:cs typeface="Gill Sans" charset="0"/>
              </a:rPr>
              <a:t>Current location not known in full detail of the </a:t>
            </a:r>
            <a:r>
              <a:rPr lang="en-US" b="1" dirty="0" err="1" smtClean="0">
                <a:solidFill>
                  <a:srgbClr val="FFFFFF"/>
                </a:solidFill>
                <a:ea typeface="Gill Sans" charset="0"/>
                <a:cs typeface="Gill Sans" charset="0"/>
              </a:rPr>
              <a:t>Radmon</a:t>
            </a:r>
            <a:r>
              <a:rPr lang="en-US" b="1" dirty="0" smtClean="0">
                <a:solidFill>
                  <a:srgbClr val="FFFFFF"/>
                </a:solidFill>
                <a:ea typeface="Gill Sans" charset="0"/>
                <a:cs typeface="Gill Sans" charset="0"/>
              </a:rPr>
              <a:t> </a:t>
            </a:r>
            <a:r>
              <a:rPr lang="en-US" b="1" dirty="0">
                <a:solidFill>
                  <a:srgbClr val="FFFFFF"/>
                </a:solidFill>
                <a:ea typeface="Gill Sans" charset="0"/>
                <a:cs typeface="Gill Sans" charset="0"/>
              </a:rPr>
              <a:t>and RAMSES positions</a:t>
            </a:r>
          </a:p>
        </p:txBody>
      </p:sp>
      <p:sp>
        <p:nvSpPr>
          <p:cNvPr id="17432" name="Line 24"/>
          <p:cNvSpPr>
            <a:spLocks noChangeShapeType="1"/>
          </p:cNvSpPr>
          <p:nvPr/>
        </p:nvSpPr>
        <p:spPr bwMode="auto">
          <a:xfrm rot="10800000">
            <a:off x="6866930" y="2037066"/>
            <a:ext cx="714375" cy="417463"/>
          </a:xfrm>
          <a:prstGeom prst="line">
            <a:avLst/>
          </a:prstGeom>
          <a:noFill/>
          <a:ln w="38100" cap="flat">
            <a:solidFill>
              <a:srgbClr val="FFFDFA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6789909" y="467380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© V. Boccone</a:t>
            </a:r>
            <a:endParaRPr lang="en-GB" i="1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46</a:t>
            </a:fld>
            <a:endParaRPr lang="en-GB"/>
          </a:p>
        </p:txBody>
      </p:sp>
      <p:cxnSp>
        <p:nvCxnSpPr>
          <p:cNvPr id="39" name="Straight Arrow Connector 38"/>
          <p:cNvCxnSpPr/>
          <p:nvPr/>
        </p:nvCxnSpPr>
        <p:spPr bwMode="auto">
          <a:xfrm rot="10800000">
            <a:off x="2051720" y="3429000"/>
            <a:ext cx="1512168" cy="36004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V="1">
            <a:off x="5508104" y="2564904"/>
            <a:ext cx="2592288" cy="115212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3658154" y="3526503"/>
            <a:ext cx="17876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Large Gradient: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4-5 orders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of magnitude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994" y="-142900"/>
            <a:ext cx="8229600" cy="1000124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TED Loss: RadMon Downstream</a:t>
            </a:r>
            <a:endParaRPr lang="en-GB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900134"/>
            <a:ext cx="4086225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4892" y="900134"/>
            <a:ext cx="417195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2428860" y="3214686"/>
            <a:ext cx="1143008" cy="642942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842518" y="3127750"/>
            <a:ext cx="1143008" cy="642942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B3E6-F602-4F66-8D07-CB1B621EC209}" type="slidenum">
              <a:rPr lang="en-GB" smtClean="0"/>
              <a:pPr/>
              <a:t>47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789909" y="467380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© V. Boccone</a:t>
            </a:r>
            <a:endParaRPr lang="en-GB" i="1" dirty="0"/>
          </a:p>
        </p:txBody>
      </p:sp>
      <p:sp>
        <p:nvSpPr>
          <p:cNvPr id="13" name="Oval 12"/>
          <p:cNvSpPr/>
          <p:nvPr/>
        </p:nvSpPr>
        <p:spPr bwMode="auto">
          <a:xfrm>
            <a:off x="8172400" y="1611216"/>
            <a:ext cx="144016" cy="144016"/>
          </a:xfrm>
          <a:prstGeom prst="ellipse">
            <a:avLst/>
          </a:prstGeom>
          <a:noFill/>
          <a:ln w="127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727160" y="2276872"/>
            <a:ext cx="144016" cy="144016"/>
          </a:xfrm>
          <a:prstGeom prst="ellipse">
            <a:avLst/>
          </a:prstGeom>
          <a:noFill/>
          <a:ln w="127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48</a:t>
            </a:fld>
            <a:endParaRPr lang="en-GB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71556" y="-16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UJ87: Loss on TCDIH.87904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" y="760850"/>
            <a:ext cx="5143536" cy="3058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811" y="3657622"/>
            <a:ext cx="39528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390669"/>
            <a:ext cx="4791076" cy="489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 bwMode="auto">
          <a:xfrm>
            <a:off x="5072066" y="3071810"/>
            <a:ext cx="1857388" cy="857256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9909" y="467380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© V. Boccone</a:t>
            </a:r>
            <a:endParaRPr lang="en-GB" i="1" dirty="0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3347864" y="2348880"/>
            <a:ext cx="1948011" cy="1136725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3851920" y="2276872"/>
            <a:ext cx="2452067" cy="1208733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/>
          <a:lstStyle/>
          <a:p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Point-8 Application Benchmark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908721"/>
            <a:ext cx="52565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940152" y="1268760"/>
          <a:ext cx="2808312" cy="1943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7880"/>
                <a:gridCol w="982320"/>
                <a:gridCol w="1008112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Detector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Measured dose (</a:t>
                      </a:r>
                      <a:r>
                        <a:rPr lang="en-US" sz="105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US" sz="1050" dirty="0" err="1" smtClean="0"/>
                        <a:t>Sv</a:t>
                      </a:r>
                      <a:r>
                        <a:rPr lang="en-US" sz="1050" dirty="0" smtClean="0"/>
                        <a:t>/h) @10.6MHz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Ratio</a:t>
                      </a:r>
                      <a:r>
                        <a:rPr lang="en-US" sz="1100" baseline="0" dirty="0" smtClean="0"/>
                        <a:t> </a:t>
                      </a:r>
                    </a:p>
                    <a:p>
                      <a:pPr algn="ctr"/>
                      <a:r>
                        <a:rPr lang="en-US" sz="1100" baseline="0" dirty="0" smtClean="0"/>
                        <a:t>(</a:t>
                      </a:r>
                      <a:r>
                        <a:rPr lang="en-US" sz="1100" baseline="0" dirty="0" err="1" smtClean="0"/>
                        <a:t>meas</a:t>
                      </a:r>
                      <a:r>
                        <a:rPr lang="en-US" sz="1100" baseline="0" dirty="0" smtClean="0"/>
                        <a:t>/</a:t>
                      </a:r>
                      <a:r>
                        <a:rPr lang="en-US" sz="1100" baseline="0" dirty="0" err="1" smtClean="0"/>
                        <a:t>simu</a:t>
                      </a:r>
                      <a:r>
                        <a:rPr lang="en-US" sz="1100" baseline="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PMI8501 (UX85)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24.0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1.1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PMI8511</a:t>
                      </a:r>
                    </a:p>
                    <a:p>
                      <a:pPr algn="ctr"/>
                      <a:r>
                        <a:rPr lang="en-US" sz="1200" b="1" dirty="0" smtClean="0"/>
                        <a:t>(UX85)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120.0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0.8</a:t>
                      </a:r>
                      <a:endParaRPr lang="en-US" sz="12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PAT8511</a:t>
                      </a:r>
                    </a:p>
                    <a:p>
                      <a:pPr algn="ctr"/>
                      <a:r>
                        <a:rPr lang="en-US" sz="1200" b="1" dirty="0" smtClean="0"/>
                        <a:t>(US85)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36.7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0.6</a:t>
                      </a:r>
                      <a:endParaRPr lang="en-US" sz="12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012160" y="960983"/>
            <a:ext cx="2840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990000"/>
                </a:solidFill>
              </a:rPr>
              <a:t>FLUKA/RAMSES benchmark</a:t>
            </a:r>
            <a:endParaRPr lang="en-US" sz="1600" b="1" dirty="0">
              <a:solidFill>
                <a:srgbClr val="99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3738518"/>
            <a:ext cx="2751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990000"/>
                </a:solidFill>
              </a:rPr>
              <a:t>FLUKA/RadMon benchmark</a:t>
            </a:r>
            <a:endParaRPr lang="en-US" sz="1600" b="1" dirty="0">
              <a:solidFill>
                <a:srgbClr val="990000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97418" y="4005064"/>
          <a:ext cx="2418398" cy="189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130"/>
                <a:gridCol w="16322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Detector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Ratio </a:t>
                      </a:r>
                    </a:p>
                    <a:p>
                      <a:pPr algn="ctr"/>
                      <a:r>
                        <a:rPr lang="en-US" sz="1050" dirty="0" smtClean="0"/>
                        <a:t>(FLUKA</a:t>
                      </a:r>
                      <a:r>
                        <a:rPr lang="en-US" sz="1050" baseline="0" dirty="0" smtClean="0"/>
                        <a:t> exp/measure)</a:t>
                      </a:r>
                      <a:endParaRPr lang="en-US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8LE10S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1.6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8LE07S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2.0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8LE04S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1.6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8LE08S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2.2</a:t>
                      </a:r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144502" y="3487500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FLUKA Simulations provide high energy hadron fluence, dose and 1 MeV Si equivalent in the LHCb cavern according to the Phase-2 shielding implementation proposed in the R2E Project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27036" y="2185119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UW85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39752" y="1556792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US85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475656" y="1988840"/>
            <a:ext cx="676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UX85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3075330" y="4509120"/>
            <a:ext cx="6084168" cy="23762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US" sz="2000" kern="0" dirty="0" smtClean="0">
                <a:solidFill>
                  <a:schemeClr val="bg2"/>
                </a:solidFill>
                <a:latin typeface="Calibri" pitchFamily="34" charset="0"/>
              </a:rPr>
              <a:t>Very good agreement with PMIs and PATs RAMSES detectors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US" sz="2000" kern="0" dirty="0" err="1" smtClean="0">
                <a:solidFill>
                  <a:schemeClr val="bg2"/>
                </a:solidFill>
                <a:latin typeface="Calibri" pitchFamily="34" charset="0"/>
              </a:rPr>
              <a:t>RadMons</a:t>
            </a:r>
            <a:r>
              <a:rPr lang="en-US" sz="2000" kern="0" dirty="0" smtClean="0">
                <a:solidFill>
                  <a:schemeClr val="bg2"/>
                </a:solidFill>
                <a:latin typeface="Calibri" pitchFamily="34" charset="0"/>
              </a:rPr>
              <a:t> set at 3V more difficult (at low count rates)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US" sz="2000" kern="0" dirty="0" smtClean="0">
                <a:solidFill>
                  <a:schemeClr val="bg2"/>
                </a:solidFill>
                <a:latin typeface="Calibri" pitchFamily="34" charset="0"/>
              </a:rPr>
              <a:t>Significant uncertainties to be considered (thermal neutron contribution, detector geometry, etc…)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Blip>
                <a:blip r:embed="rId3"/>
              </a:buBlip>
            </a:pPr>
            <a:r>
              <a:rPr lang="en-US" sz="2000" kern="0" dirty="0" smtClean="0">
                <a:solidFill>
                  <a:schemeClr val="bg2"/>
                </a:solidFill>
                <a:latin typeface="Calibri" pitchFamily="34" charset="0"/>
              </a:rPr>
              <a:t>Uncertainty at least a factor of 2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Blip>
                <a:blip r:embed="rId3"/>
              </a:buBlip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Confidence: CNRAD Update</a:t>
            </a:r>
            <a:endParaRPr lang="en-GB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747770"/>
            <a:ext cx="91440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000099"/>
              </a:buClr>
              <a:defRPr/>
            </a:pPr>
            <a:r>
              <a:rPr lang="en-US" sz="2400" b="1" u="sng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Tested Equipment: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  <a:defRPr/>
            </a:pPr>
            <a:endParaRPr lang="en-US" sz="1000" b="1" kern="0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  <a:defRPr/>
            </a:pP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PLC-S7-200 (CV) </a:t>
            </a:r>
            <a:b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</a:b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[</a:t>
            </a:r>
            <a:r>
              <a:rPr lang="en-US" sz="2400" kern="0" dirty="0" err="1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profibus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lost, reset needed]:	</a:t>
            </a: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	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1.8x10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-7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cm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2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  <a:defRPr/>
            </a:pP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24V DC Power Supply (CV) 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[burned]:</a:t>
            </a: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	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1.1x10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-8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cm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2</a:t>
            </a: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  <a:defRPr/>
            </a:pP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PLC-S7-300 (CV) </a:t>
            </a:r>
            <a:b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</a:b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[blocked, reset needed]:	</a:t>
            </a: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		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7.8x10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-8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cm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2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  <a:defRPr/>
            </a:pP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PLC-Schneider (CV) 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[PS burned]:</a:t>
            </a: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		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1.1x10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-7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cm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2</a:t>
            </a: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		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  <a:defRPr/>
            </a:pP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WIC Rack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[beam dump and access]: </a:t>
            </a: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	</a:t>
            </a:r>
            <a:b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</a:b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PLC S7-300 + FM352-5 Siemens	</a:t>
            </a: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	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1.1x10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-7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cm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2</a:t>
            </a:r>
            <a:endParaRPr lang="en-US" sz="2400" b="1" kern="0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  <a:defRPr/>
            </a:pP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Fire Detectors ASD 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[power cycle]: </a:t>
            </a: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	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1.0x10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-9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cm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2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000099"/>
              </a:buClr>
              <a:buBlip>
                <a:blip r:embed="rId2"/>
              </a:buBlip>
              <a:defRPr/>
            </a:pP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Ethernet Switch </a:t>
            </a:r>
            <a:b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</a:b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[blocked, reset needed]: 	</a:t>
            </a:r>
            <a:r>
              <a:rPr lang="en-US" sz="2400" b="1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		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1.4x10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-8</a:t>
            </a:r>
            <a:r>
              <a:rPr lang="en-US" sz="2400" kern="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 cm</a:t>
            </a:r>
            <a:r>
              <a:rPr lang="en-US" sz="2400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2</a:t>
            </a:r>
          </a:p>
          <a:p>
            <a:pPr marL="342900" lvl="0" indent="-342900" fontAlgn="base">
              <a:lnSpc>
                <a:spcPct val="90000"/>
              </a:lnSpc>
              <a:spcAft>
                <a:spcPct val="0"/>
              </a:spcAft>
              <a:buClr>
                <a:srgbClr val="000099"/>
              </a:buClr>
              <a:defRPr/>
            </a:pPr>
            <a:r>
              <a:rPr lang="en-US" sz="4000" b="1" kern="0" baseline="300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	…</a:t>
            </a:r>
            <a:endParaRPr lang="en-US" sz="4000" b="1" kern="0" dirty="0" smtClean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8" name="Picture 6" descr="D:\Markus\Working Stuff\EET_IR7\Electronics\RadWG\Radiation Tests\GTOs\somePics\IMG_1240_cr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7065" y="5291453"/>
            <a:ext cx="927190" cy="945015"/>
          </a:xfrm>
          <a:prstGeom prst="rect">
            <a:avLst/>
          </a:prstGeom>
          <a:noFill/>
        </p:spPr>
      </p:pic>
      <p:pic>
        <p:nvPicPr>
          <p:cNvPr id="9" name="Picture 3" descr="C:\newStuff\Electronics\RadWG\Radiation Tests\CNGS\2010Run\Installation_080419\IMG_04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512" y="4481355"/>
            <a:ext cx="2521993" cy="1755072"/>
          </a:xfrm>
          <a:prstGeom prst="rect">
            <a:avLst/>
          </a:prstGeom>
          <a:noFill/>
        </p:spPr>
      </p:pic>
      <p:pic>
        <p:nvPicPr>
          <p:cNvPr id="10" name="Picture 21" descr="photofiltr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4476" y="4485040"/>
            <a:ext cx="1262020" cy="87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D:\Markus\Working Stuff\EET_IR7\Electronics\RadWG\Radiation Tests\GTOs\somePics\IMG_1241_smal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98019" y="5212373"/>
            <a:ext cx="551685" cy="579654"/>
          </a:xfrm>
          <a:prstGeom prst="rect">
            <a:avLst/>
          </a:prstGeom>
          <a:noFill/>
        </p:spPr>
      </p:pic>
      <p:pic>
        <p:nvPicPr>
          <p:cNvPr id="12" name="Picture 5" descr="D:\Markus\Working Stuff\EET_IR7\Electronics\RadWG\Radiation Tests\GTOs\somePics\IMG_1242_smal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98018" y="5706700"/>
            <a:ext cx="551687" cy="530612"/>
          </a:xfrm>
          <a:prstGeom prst="rect">
            <a:avLst/>
          </a:prstGeom>
          <a:noFill/>
        </p:spPr>
      </p:pic>
      <p:pic>
        <p:nvPicPr>
          <p:cNvPr id="13" name="Picture 2" descr="G:\Departments\AB\Groups\ATB\LP\Equipment Controls\Radmon and Radiation test facility\CNGS Radiation Test Facility\2010\Pictures\Installation 8-9 April\Picture 02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411986" y="4481356"/>
            <a:ext cx="1418621" cy="1755072"/>
          </a:xfrm>
          <a:prstGeom prst="rect">
            <a:avLst/>
          </a:prstGeom>
          <a:noFill/>
        </p:spPr>
      </p:pic>
      <p:sp>
        <p:nvSpPr>
          <p:cNvPr id="14" name="Content Placeholder 4"/>
          <p:cNvSpPr txBox="1">
            <a:spLocks/>
          </p:cNvSpPr>
          <p:nvPr/>
        </p:nvSpPr>
        <p:spPr bwMode="auto">
          <a:xfrm>
            <a:off x="107504" y="5373216"/>
            <a:ext cx="4717188" cy="98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“Reset Req.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”:</a:t>
            </a:r>
            <a:r>
              <a:rPr lang="en-US" sz="2800" b="1" kern="0" dirty="0" smtClean="0">
                <a:solidFill>
                  <a:srgbClr val="800000"/>
                </a:solidFill>
                <a:latin typeface="Calibri" pitchFamily="34" charset="0"/>
              </a:rPr>
              <a:t>	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1 every 10</a:t>
            </a:r>
            <a:r>
              <a:rPr kumimoji="0" lang="en-US" sz="2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6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-10</a:t>
            </a:r>
            <a:r>
              <a:rPr kumimoji="0" lang="en-US" sz="2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9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cm</a:t>
            </a:r>
            <a:r>
              <a:rPr kumimoji="0" lang="en-US" sz="2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-2</a:t>
            </a:r>
            <a:r>
              <a:rPr kumimoji="0" lang="en-US" sz="2800" b="1" i="0" u="none" strike="noStrike" kern="0" cap="none" spc="0" normalizeH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</a:pPr>
            <a:r>
              <a:rPr lang="en-US" sz="2800" b="1" kern="0" dirty="0" smtClean="0">
                <a:solidFill>
                  <a:srgbClr val="800000"/>
                </a:solidFill>
                <a:latin typeface="Calibri" pitchFamily="34" charset="0"/>
              </a:rPr>
              <a:t>“Damaged”:	1 every 10</a:t>
            </a:r>
            <a:r>
              <a:rPr lang="en-US" sz="2800" b="1" kern="0" baseline="30000" dirty="0" smtClean="0">
                <a:solidFill>
                  <a:srgbClr val="800000"/>
                </a:solidFill>
                <a:latin typeface="Calibri" pitchFamily="34" charset="0"/>
              </a:rPr>
              <a:t>7</a:t>
            </a:r>
            <a:r>
              <a:rPr lang="en-US" sz="2800" b="1" kern="0" dirty="0" smtClean="0">
                <a:solidFill>
                  <a:srgbClr val="800000"/>
                </a:solidFill>
                <a:latin typeface="Calibri" pitchFamily="34" charset="0"/>
              </a:rPr>
              <a:t>-10</a:t>
            </a:r>
            <a:r>
              <a:rPr lang="en-US" sz="2800" b="1" kern="0" baseline="30000" dirty="0" smtClean="0">
                <a:solidFill>
                  <a:srgbClr val="800000"/>
                </a:solidFill>
                <a:latin typeface="Calibri" pitchFamily="34" charset="0"/>
              </a:rPr>
              <a:t>10</a:t>
            </a:r>
            <a:r>
              <a:rPr lang="en-US" sz="2800" b="1" kern="0" dirty="0" smtClean="0">
                <a:solidFill>
                  <a:srgbClr val="800000"/>
                </a:solidFill>
                <a:latin typeface="Calibri" pitchFamily="34" charset="0"/>
              </a:rPr>
              <a:t>cm</a:t>
            </a:r>
            <a:r>
              <a:rPr lang="en-US" sz="2800" b="1" kern="0" baseline="30000" dirty="0" smtClean="0">
                <a:solidFill>
                  <a:srgbClr val="800000"/>
                </a:solidFill>
                <a:latin typeface="Calibri" pitchFamily="34" charset="0"/>
              </a:rPr>
              <a:t>-2</a:t>
            </a:r>
            <a:endParaRPr lang="en-US" sz="2800" b="1" kern="0" dirty="0" smtClean="0">
              <a:solidFill>
                <a:srgbClr val="800000"/>
              </a:solidFill>
              <a:latin typeface="Calibri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</a:pP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7452320" y="1196752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~200 failures in a nominal year in UJ14/16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7164288" y="1771228"/>
            <a:ext cx="432048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323528" y="6197242"/>
            <a:ext cx="73452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800000"/>
                </a:solidFill>
              </a:rPr>
              <a:t>Uncertainty:</a:t>
            </a:r>
            <a:r>
              <a:rPr lang="en-US" sz="2000" b="1" dirty="0" smtClean="0">
                <a:solidFill>
                  <a:srgbClr val="800000"/>
                </a:solidFill>
              </a:rPr>
              <a:t> up to one order of magnitude (but both directions!)</a:t>
            </a:r>
            <a:endParaRPr lang="en-GB" sz="2000" b="1" dirty="0">
              <a:solidFill>
                <a:srgbClr val="8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10238" y="6309320"/>
            <a:ext cx="1470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© D. Kramer</a:t>
            </a:r>
            <a:endParaRPr lang="en-US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5261203" y="1259468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Failure </a:t>
            </a:r>
            <a:r>
              <a:rPr lang="en-US" b="1" u="sng" dirty="0" err="1" smtClean="0"/>
              <a:t>xSection</a:t>
            </a:r>
            <a:r>
              <a:rPr lang="en-US" b="1" u="sng" dirty="0" smtClean="0"/>
              <a:t>:</a:t>
            </a:r>
            <a:endParaRPr lang="fr-CH" b="1" u="sng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9670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RadMon</a:t>
            </a:r>
            <a:r>
              <a:rPr lang="en-US" sz="4000" dirty="0" smtClean="0"/>
              <a:t>/FLUKA @ CNRAD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44" y="714356"/>
            <a:ext cx="8543956" cy="592935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Very Complex Geometry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GB" sz="2800" b="1" dirty="0" smtClean="0">
                <a:solidFill>
                  <a:schemeClr val="bg2"/>
                </a:solidFill>
              </a:rPr>
              <a:t>Large Distances, ‘unknown’ materials, …</a:t>
            </a:r>
            <a:endParaRPr lang="en-US" sz="2400" b="1" dirty="0" smtClean="0">
              <a:solidFill>
                <a:schemeClr val="bg2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" y="1704997"/>
            <a:ext cx="75057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 l="30429" t="18484" r="13921" b="51598"/>
          <a:stretch>
            <a:fillRect/>
          </a:stretch>
        </p:blipFill>
        <p:spPr bwMode="auto">
          <a:xfrm>
            <a:off x="1668485" y="1571612"/>
            <a:ext cx="618966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084848" y="4098637"/>
          <a:ext cx="8014855" cy="2410572"/>
        </p:xfrm>
        <a:graphic>
          <a:graphicData uri="http://schemas.openxmlformats.org/drawingml/2006/table">
            <a:tbl>
              <a:tblPr/>
              <a:tblGrid>
                <a:gridCol w="1305630"/>
                <a:gridCol w="1058799"/>
                <a:gridCol w="1047364"/>
                <a:gridCol w="1151241"/>
                <a:gridCol w="1275134"/>
                <a:gridCol w="1275134"/>
                <a:gridCol w="901553"/>
              </a:tblGrid>
              <a:tr h="32497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Calibri"/>
                          <a:ea typeface="Calibri"/>
                          <a:cs typeface="Times New Roman"/>
                        </a:rPr>
                        <a:t>Area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High energy hadron fluence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Calibri"/>
                          <a:ea typeface="Calibri"/>
                          <a:cs typeface="Times New Roman"/>
                        </a:rPr>
                        <a:t>Dose 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946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latin typeface="Calibri"/>
                          <a:ea typeface="Calibri"/>
                          <a:cs typeface="Times New Roman"/>
                        </a:rPr>
                        <a:t>RadMon</a:t>
                      </a:r>
                      <a:r>
                        <a:rPr lang="en-US" sz="1700" dirty="0">
                          <a:latin typeface="Calibri"/>
                          <a:ea typeface="Calibri"/>
                          <a:cs typeface="Times New Roman"/>
                        </a:rPr>
                        <a:t> [cm</a:t>
                      </a:r>
                      <a:r>
                        <a:rPr lang="en-US" sz="1700" baseline="30000" dirty="0">
                          <a:latin typeface="Calibri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en-US" sz="1700" dirty="0">
                          <a:latin typeface="Calibri"/>
                          <a:ea typeface="Calibri"/>
                          <a:cs typeface="Times New Roman"/>
                        </a:rPr>
                        <a:t>/pot]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Fluka    [cm</a:t>
                      </a:r>
                      <a:r>
                        <a:rPr lang="en-US" sz="1700" baseline="30000">
                          <a:latin typeface="Calibri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/pot]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Fluka/ RadMon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RadMon [Gy(Si)/pot]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latin typeface="Calibri"/>
                          <a:ea typeface="Calibri"/>
                          <a:cs typeface="Times New Roman"/>
                        </a:rPr>
                        <a:t>Fluka</a:t>
                      </a:r>
                      <a:r>
                        <a:rPr lang="en-US" sz="1700" dirty="0">
                          <a:latin typeface="Calibri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700" dirty="0" err="1">
                          <a:latin typeface="Calibri"/>
                          <a:ea typeface="Calibri"/>
                          <a:cs typeface="Times New Roman"/>
                        </a:rPr>
                        <a:t>Gy</a:t>
                      </a:r>
                      <a:r>
                        <a:rPr lang="en-US" sz="1700" dirty="0">
                          <a:latin typeface="Calibri"/>
                          <a:ea typeface="Calibri"/>
                          <a:cs typeface="Times New Roman"/>
                        </a:rPr>
                        <a:t>(Air)/pot]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latin typeface="Calibri"/>
                          <a:ea typeface="Calibri"/>
                          <a:cs typeface="Times New Roman"/>
                        </a:rPr>
                        <a:t>Fluka</a:t>
                      </a:r>
                      <a:r>
                        <a:rPr lang="en-US" sz="1700" dirty="0">
                          <a:latin typeface="Calibri"/>
                          <a:ea typeface="Calibri"/>
                          <a:cs typeface="Times New Roman"/>
                        </a:rPr>
                        <a:t>/ </a:t>
                      </a:r>
                      <a:r>
                        <a:rPr lang="en-US" sz="1700" dirty="0" err="1">
                          <a:latin typeface="Calibri"/>
                          <a:ea typeface="Calibri"/>
                          <a:cs typeface="Times New Roman"/>
                        </a:rPr>
                        <a:t>RadMon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latin typeface="Calibri"/>
                          <a:ea typeface="Calibri"/>
                          <a:cs typeface="Times New Roman"/>
                        </a:rPr>
                        <a:t>455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4.3e-9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3.2e-9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0.74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1.4e-18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1.9e-18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1.36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456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1.8e-9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9.2e-10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0.50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7.4e-19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1.1e-18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1.48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467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3.7e-10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3.0e-10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0.81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1.2e-19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2.0e-19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1.67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463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1.7e-8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1.9e-8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1.12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3.3e-18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3.9e-18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1.18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451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1.8e-7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2.1e-7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2.8e-17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latin typeface="Calibri"/>
                          <a:ea typeface="Calibri"/>
                          <a:cs typeface="Times New Roman"/>
                        </a:rPr>
                        <a:t>4.2e-17</a:t>
                      </a:r>
                      <a:endParaRPr lang="en-GB" sz="1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1.50</a:t>
                      </a:r>
                      <a:endParaRPr lang="en-GB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617" marR="686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-102602" y="5874644"/>
            <a:ext cx="13492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line-of-sight</a:t>
            </a:r>
          </a:p>
          <a:p>
            <a:pPr algn="ctr"/>
            <a:r>
              <a:rPr lang="en-GB" sz="1600" b="1" dirty="0">
                <a:solidFill>
                  <a:srgbClr val="FF0000"/>
                </a:solidFill>
              </a:rPr>
              <a:t>to </a:t>
            </a:r>
            <a:r>
              <a:rPr lang="en-GB" sz="1600" b="1" dirty="0" smtClean="0">
                <a:solidFill>
                  <a:srgbClr val="FF0000"/>
                </a:solidFill>
              </a:rPr>
              <a:t>TSG4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30748" y="5546616"/>
            <a:ext cx="9226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000FF"/>
                </a:solidFill>
              </a:rPr>
              <a:t>off-axis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1081683" y="5351774"/>
            <a:ext cx="8062317" cy="571504"/>
          </a:xfrm>
          <a:prstGeom prst="rect">
            <a:avLst/>
          </a:prstGeom>
          <a:noFill/>
          <a:ln w="4445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079103" y="5923278"/>
            <a:ext cx="8062317" cy="571504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50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012160" y="485464"/>
            <a:ext cx="22990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© D. Kramer, K. </a:t>
            </a:r>
            <a:r>
              <a:rPr lang="en-GB" sz="1600" i="1" dirty="0" err="1" smtClean="0"/>
              <a:t>Roeed</a:t>
            </a:r>
            <a:endParaRPr lang="en-GB" sz="1600" i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 animBg="1"/>
      <p:bldP spid="1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1556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Benchmark Simulations for TI2/8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44" y="785794"/>
            <a:ext cx="8543956" cy="5929354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  <a:p>
            <a:pPr>
              <a:buNone/>
            </a:pPr>
            <a:r>
              <a:rPr lang="en-US" sz="1050" dirty="0" smtClean="0"/>
              <a:t>    						</a:t>
            </a:r>
          </a:p>
          <a:p>
            <a:pPr>
              <a:buNone/>
            </a:pPr>
            <a:r>
              <a:rPr lang="en-US" sz="3200" dirty="0" smtClean="0"/>
              <a:t>                                                            Large Gradient</a:t>
            </a:r>
          </a:p>
          <a:p>
            <a:endParaRPr lang="en-US" sz="32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24744"/>
            <a:ext cx="9072594" cy="208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858" y="3429000"/>
            <a:ext cx="900914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6336196" y="4977172"/>
            <a:ext cx="1368152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2843808" y="4869160"/>
            <a:ext cx="2808312" cy="93610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51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789909" y="467380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© V. Boccone</a:t>
            </a:r>
            <a:endParaRPr lang="en-GB" i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685800"/>
            <a:ext cx="5486400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\\cern.ch\dfs\Users\w\wijnands\Documents\My Pictures\2007_08_13\IMG_11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8950" y="76200"/>
            <a:ext cx="22288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Line 9"/>
          <p:cNvSpPr>
            <a:spLocks noChangeShapeType="1"/>
          </p:cNvSpPr>
          <p:nvPr/>
        </p:nvSpPr>
        <p:spPr bwMode="auto">
          <a:xfrm flipH="1">
            <a:off x="1905000" y="1035050"/>
            <a:ext cx="480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41288" y="774700"/>
            <a:ext cx="16684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RADMON</a:t>
            </a:r>
          </a:p>
          <a:p>
            <a:r>
              <a:rPr lang="en-US"/>
              <a:t>1.2 x 10</a:t>
            </a:r>
            <a:r>
              <a:rPr lang="en-US" baseline="30000"/>
              <a:t>10</a:t>
            </a:r>
            <a:r>
              <a:rPr lang="en-US"/>
              <a:t> cm</a:t>
            </a:r>
            <a:r>
              <a:rPr lang="en-US" baseline="30000"/>
              <a:t>-2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52400" y="3886200"/>
            <a:ext cx="2547938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FLUKA</a:t>
            </a:r>
          </a:p>
          <a:p>
            <a:r>
              <a:rPr lang="en-US"/>
              <a:t>0.96 x 10</a:t>
            </a:r>
            <a:r>
              <a:rPr lang="en-US" baseline="30000"/>
              <a:t>10</a:t>
            </a:r>
            <a:r>
              <a:rPr lang="en-US"/>
              <a:t> cm</a:t>
            </a:r>
            <a:r>
              <a:rPr lang="en-US" baseline="30000"/>
              <a:t>-2 </a:t>
            </a:r>
            <a:r>
              <a:rPr lang="en-US">
                <a:cs typeface="Arial" charset="0"/>
              </a:rPr>
              <a:t>± 3.2%</a:t>
            </a:r>
          </a:p>
          <a:p>
            <a:r>
              <a:rPr lang="en-US" sz="1400">
                <a:cs typeface="Arial" charset="0"/>
              </a:rPr>
              <a:t>    </a:t>
            </a:r>
          </a:p>
          <a:p>
            <a:r>
              <a:rPr lang="en-US" sz="1400">
                <a:cs typeface="Arial" charset="0"/>
              </a:rPr>
              <a:t>        protons:        9.8%</a:t>
            </a:r>
          </a:p>
          <a:p>
            <a:r>
              <a:rPr lang="en-US" sz="1400">
                <a:cs typeface="Arial" charset="0"/>
              </a:rPr>
              <a:t>        neutrons:    34.1%</a:t>
            </a:r>
          </a:p>
          <a:p>
            <a:r>
              <a:rPr lang="en-US" sz="1400">
                <a:cs typeface="Arial" charset="0"/>
              </a:rPr>
              <a:t>        pos. pions:  21.9%</a:t>
            </a:r>
          </a:p>
          <a:p>
            <a:r>
              <a:rPr lang="en-US" sz="1400">
                <a:cs typeface="Arial" charset="0"/>
              </a:rPr>
              <a:t>        neg.pions:   22.4%</a:t>
            </a:r>
          </a:p>
          <a:p>
            <a:r>
              <a:rPr lang="en-US" sz="1400">
                <a:cs typeface="Arial" charset="0"/>
              </a:rPr>
              <a:t>        others:         11.8%</a:t>
            </a:r>
          </a:p>
          <a:p>
            <a:endParaRPr lang="en-US" sz="1400">
              <a:cs typeface="Arial" charset="0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2471738" y="1090613"/>
            <a:ext cx="26273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8RM08S, 26.5cm behind dump</a:t>
            </a:r>
          </a:p>
          <a:p>
            <a:r>
              <a:rPr lang="en-US" sz="1400"/>
              <a:t>                2cm off beam axis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4419600"/>
            <a:ext cx="3276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/>
              <a:t>(scoring in a volume of 2 x 2 x 2cm</a:t>
            </a:r>
            <a:r>
              <a:rPr lang="en-US" sz="1400" baseline="30000"/>
              <a:t>3</a:t>
            </a:r>
            <a:r>
              <a:rPr lang="en-US" sz="1400"/>
              <a:t>) </a:t>
            </a:r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3316288"/>
            <a:ext cx="541020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67" name="Line 19"/>
          <p:cNvSpPr>
            <a:spLocks noChangeShapeType="1"/>
          </p:cNvSpPr>
          <p:nvPr/>
        </p:nvSpPr>
        <p:spPr bwMode="auto">
          <a:xfrm flipH="1" flipV="1">
            <a:off x="2819400" y="4354513"/>
            <a:ext cx="1676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228600" y="5959475"/>
            <a:ext cx="20685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(1.03 x 10</a:t>
            </a:r>
            <a:r>
              <a:rPr lang="en-US" sz="1400" baseline="30000"/>
              <a:t>10</a:t>
            </a:r>
            <a:r>
              <a:rPr lang="en-US" sz="1400"/>
              <a:t> cm</a:t>
            </a:r>
            <a:r>
              <a:rPr lang="en-US" sz="1400" baseline="30000"/>
              <a:t>-2 </a:t>
            </a:r>
            <a:r>
              <a:rPr lang="en-US" sz="1400">
                <a:cs typeface="Arial" charset="0"/>
              </a:rPr>
              <a:t>± 3.2%</a:t>
            </a:r>
          </a:p>
          <a:p>
            <a:r>
              <a:rPr lang="en-US" sz="1400">
                <a:cs typeface="Arial" charset="0"/>
              </a:rPr>
              <a:t>    </a:t>
            </a:r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304800" y="6161088"/>
            <a:ext cx="3276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/>
              <a:t>scoring in a volume of 5 x 5 x 5cm</a:t>
            </a:r>
            <a:r>
              <a:rPr lang="en-US" sz="1400" baseline="30000"/>
              <a:t>3</a:t>
            </a:r>
            <a:r>
              <a:rPr lang="en-US" sz="1400"/>
              <a:t>) </a:t>
            </a:r>
          </a:p>
        </p:txBody>
      </p:sp>
      <p:sp>
        <p:nvSpPr>
          <p:cNvPr id="16" name="Title 3"/>
          <p:cNvSpPr txBox="1">
            <a:spLocks/>
          </p:cNvSpPr>
          <p:nvPr/>
        </p:nvSpPr>
        <p:spPr bwMode="auto">
          <a:xfrm>
            <a:off x="683352" y="71414"/>
            <a:ext cx="8229600" cy="58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Injection: TED – High-E Fluence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B3E6-F602-4F66-8D07-CB1B621EC209}" type="slidenum">
              <a:rPr lang="en-GB" smtClean="0"/>
              <a:pPr/>
              <a:t>52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508104" y="476672"/>
            <a:ext cx="149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© S. </a:t>
            </a:r>
            <a:r>
              <a:rPr lang="en-US" i="1" dirty="0" err="1" smtClean="0"/>
              <a:t>Roesler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81000" y="2133600"/>
            <a:ext cx="2420938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  <a:p>
            <a:r>
              <a:rPr lang="en-US"/>
              <a:t>FLUKA</a:t>
            </a:r>
          </a:p>
          <a:p>
            <a:r>
              <a:rPr lang="en-US"/>
              <a:t>2.1 x 10</a:t>
            </a:r>
            <a:r>
              <a:rPr lang="en-US" baseline="30000"/>
              <a:t>10</a:t>
            </a:r>
            <a:r>
              <a:rPr lang="en-US"/>
              <a:t> cm</a:t>
            </a:r>
            <a:r>
              <a:rPr lang="en-US" baseline="30000"/>
              <a:t>-2 </a:t>
            </a:r>
            <a:r>
              <a:rPr lang="en-US">
                <a:cs typeface="Arial" charset="0"/>
              </a:rPr>
              <a:t>± 2.5%</a:t>
            </a:r>
          </a:p>
          <a:p>
            <a:endParaRPr lang="en-US">
              <a:cs typeface="Arial" charset="0"/>
            </a:endParaRPr>
          </a:p>
          <a:p>
            <a:r>
              <a:rPr lang="en-US" sz="1400">
                <a:cs typeface="Arial" charset="0"/>
              </a:rPr>
              <a:t>        protons:        4.6%</a:t>
            </a:r>
          </a:p>
          <a:p>
            <a:r>
              <a:rPr lang="en-US" sz="1400">
                <a:cs typeface="Arial" charset="0"/>
              </a:rPr>
              <a:t>        neutrons:    81.6%</a:t>
            </a:r>
          </a:p>
          <a:p>
            <a:r>
              <a:rPr lang="en-US" sz="1400">
                <a:cs typeface="Arial" charset="0"/>
              </a:rPr>
              <a:t>        pos. pions:   5.3%</a:t>
            </a:r>
          </a:p>
          <a:p>
            <a:r>
              <a:rPr lang="en-US" sz="1400">
                <a:cs typeface="Arial" charset="0"/>
              </a:rPr>
              <a:t>        neg.pions:    5.6%</a:t>
            </a:r>
          </a:p>
          <a:p>
            <a:r>
              <a:rPr lang="en-US" sz="1400">
                <a:cs typeface="Arial" charset="0"/>
              </a:rPr>
              <a:t>        others:         2.9%</a:t>
            </a:r>
          </a:p>
          <a:p>
            <a:endParaRPr lang="en-US">
              <a:cs typeface="Arial" charset="0"/>
            </a:endParaRP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1828800"/>
            <a:ext cx="5562600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2" name="Line 10"/>
          <p:cNvSpPr>
            <a:spLocks noChangeShapeType="1"/>
          </p:cNvSpPr>
          <p:nvPr/>
        </p:nvSpPr>
        <p:spPr bwMode="auto">
          <a:xfrm flipH="1" flipV="1">
            <a:off x="2971800" y="2819400"/>
            <a:ext cx="1676400" cy="14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365125" y="1066800"/>
            <a:ext cx="1500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RADMON </a:t>
            </a:r>
          </a:p>
          <a:p>
            <a:r>
              <a:rPr lang="en-US"/>
              <a:t>2 x 10</a:t>
            </a:r>
            <a:r>
              <a:rPr lang="en-US" baseline="30000"/>
              <a:t>10  </a:t>
            </a:r>
            <a:r>
              <a:rPr lang="en-US"/>
              <a:t>cm</a:t>
            </a:r>
            <a:r>
              <a:rPr lang="en-US" baseline="30000"/>
              <a:t>-2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81000" y="2960688"/>
            <a:ext cx="3276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/>
              <a:t>(scoring in a volume of 2 x 2 x 2cm</a:t>
            </a:r>
            <a:r>
              <a:rPr lang="en-US" sz="1400" baseline="30000"/>
              <a:t>3</a:t>
            </a:r>
            <a:r>
              <a:rPr lang="en-US" sz="1400"/>
              <a:t>) 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381000" y="4587875"/>
            <a:ext cx="20685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(2.25 x 10</a:t>
            </a:r>
            <a:r>
              <a:rPr lang="en-US" sz="1400" baseline="30000"/>
              <a:t>10</a:t>
            </a:r>
            <a:r>
              <a:rPr lang="en-US" sz="1400"/>
              <a:t> cm</a:t>
            </a:r>
            <a:r>
              <a:rPr lang="en-US" sz="1400" baseline="30000"/>
              <a:t>-2 </a:t>
            </a:r>
            <a:r>
              <a:rPr lang="en-US" sz="1400">
                <a:cs typeface="Arial" charset="0"/>
              </a:rPr>
              <a:t>± 1.8%</a:t>
            </a:r>
          </a:p>
          <a:p>
            <a:r>
              <a:rPr lang="en-US" sz="1400">
                <a:cs typeface="Arial" charset="0"/>
              </a:rPr>
              <a:t>    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57200" y="4789488"/>
            <a:ext cx="3276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/>
              <a:t>scoring in a volume of 5 x 5 x 5cm</a:t>
            </a:r>
            <a:r>
              <a:rPr lang="en-US" sz="1400" baseline="30000"/>
              <a:t>3</a:t>
            </a:r>
            <a:r>
              <a:rPr lang="en-US" sz="1400"/>
              <a:t>) </a:t>
            </a:r>
          </a:p>
        </p:txBody>
      </p:sp>
      <p:sp>
        <p:nvSpPr>
          <p:cNvPr id="11" name="Title 3"/>
          <p:cNvSpPr txBox="1">
            <a:spLocks/>
          </p:cNvSpPr>
          <p:nvPr/>
        </p:nvSpPr>
        <p:spPr bwMode="auto">
          <a:xfrm>
            <a:off x="771556" y="71414"/>
            <a:ext cx="8229600" cy="58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Injection: TED – 1MeV N-Equiv.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9388" y="928670"/>
            <a:ext cx="2226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© S. Roesler</a:t>
            </a:r>
            <a:endParaRPr lang="en-GB" sz="28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B3E6-F602-4F66-8D07-CB1B621EC209}" type="slidenum">
              <a:rPr lang="en-GB" smtClean="0"/>
              <a:pPr/>
              <a:t>53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81000" y="2555889"/>
            <a:ext cx="2036763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  <a:p>
            <a:r>
              <a:rPr lang="en-US"/>
              <a:t>FLUKA</a:t>
            </a:r>
          </a:p>
          <a:p>
            <a:r>
              <a:rPr lang="en-US"/>
              <a:t>5.0 Gy (air) </a:t>
            </a:r>
            <a:r>
              <a:rPr lang="en-US">
                <a:cs typeface="Arial" charset="0"/>
              </a:rPr>
              <a:t>± 10%</a:t>
            </a:r>
          </a:p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65125" y="1489089"/>
            <a:ext cx="1425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RADMON </a:t>
            </a:r>
          </a:p>
          <a:p>
            <a:r>
              <a:rPr lang="en-US"/>
              <a:t>4.73</a:t>
            </a:r>
            <a:r>
              <a:rPr lang="en-US" baseline="30000"/>
              <a:t>  </a:t>
            </a:r>
            <a:r>
              <a:rPr lang="en-US"/>
              <a:t>Gy (Si)</a:t>
            </a:r>
            <a:endParaRPr lang="en-US" baseline="3000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28600" y="3382977"/>
            <a:ext cx="3276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/>
              <a:t>(scoring in a volume of 5 x 5 x 5cm</a:t>
            </a:r>
            <a:r>
              <a:rPr lang="en-US" sz="1400" baseline="30000"/>
              <a:t>3</a:t>
            </a:r>
            <a:r>
              <a:rPr lang="en-US" sz="1400"/>
              <a:t>) </a:t>
            </a:r>
          </a:p>
        </p:txBody>
      </p: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1870089"/>
            <a:ext cx="6019800" cy="363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03" name="Line 11"/>
          <p:cNvSpPr>
            <a:spLocks noChangeShapeType="1"/>
          </p:cNvSpPr>
          <p:nvPr/>
        </p:nvSpPr>
        <p:spPr bwMode="auto">
          <a:xfrm flipH="1" flipV="1">
            <a:off x="2057400" y="3089289"/>
            <a:ext cx="2362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771556" y="71414"/>
            <a:ext cx="8229600" cy="58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Injection: TED - Dose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388" y="928670"/>
            <a:ext cx="2226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© S. Roesler</a:t>
            </a:r>
            <a:endParaRPr lang="en-GB" sz="28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BB3E6-F602-4F66-8D07-CB1B621EC209}" type="slidenum">
              <a:rPr lang="en-GB" smtClean="0"/>
              <a:pPr/>
              <a:t>54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14356"/>
            <a:ext cx="814846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0052" y="-2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TCDQ Losses 07-09.11.2009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55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.ch\dfs\Users\m\mbrugger\Desktop\TCDQ081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762" y="1071546"/>
            <a:ext cx="8946238" cy="5286412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00052" y="-2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TCDQ Losses 07-09.11.2009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56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7876774" cy="376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3000364" y="4286256"/>
            <a:ext cx="642942" cy="3571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4"/>
          <p:cNvSpPr txBox="1">
            <a:spLocks/>
          </p:cNvSpPr>
          <p:nvPr/>
        </p:nvSpPr>
        <p:spPr>
          <a:xfrm>
            <a:off x="457200" y="4643446"/>
            <a:ext cx="8401080" cy="2143140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~3x10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cm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-2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high-</a:t>
            </a:r>
            <a:r>
              <a:rPr lang="en-US" sz="3200" dirty="0" smtClean="0"/>
              <a:t>E hadrons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7TeV and 2.6x10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rough scaling: ~2x10</a:t>
            </a:r>
            <a:r>
              <a:rPr lang="en-US" sz="3200" baseline="30000" dirty="0" smtClean="0"/>
              <a:t>9</a:t>
            </a:r>
            <a:r>
              <a:rPr lang="en-US" sz="3200" dirty="0" smtClean="0"/>
              <a:t> 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 at 450GeV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this results in ~4x10</a:t>
            </a:r>
            <a:r>
              <a:rPr lang="en-US" sz="3200" baseline="30000" dirty="0" smtClean="0"/>
              <a:t>5</a:t>
            </a:r>
            <a:r>
              <a:rPr lang="en-US" sz="3200" dirty="0" smtClean="0"/>
              <a:t> per 5x10</a:t>
            </a:r>
            <a:r>
              <a:rPr lang="en-US" sz="3200" baseline="30000" dirty="0" smtClean="0"/>
              <a:t>9</a:t>
            </a:r>
            <a:r>
              <a:rPr lang="en-US" sz="3200" dirty="0" smtClean="0"/>
              <a:t> shot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We had about 50 (full) shots on the TCDQ -&gt; ~2x10</a:t>
            </a:r>
            <a:r>
              <a:rPr lang="en-US" sz="3200" baseline="30000" dirty="0" smtClean="0"/>
              <a:t>7</a:t>
            </a:r>
            <a:r>
              <a:rPr lang="en-US" sz="3200" dirty="0" smtClean="0"/>
              <a:t> expected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5.6x10</a:t>
            </a:r>
            <a:r>
              <a:rPr lang="en-US" sz="3200" baseline="30000" dirty="0" smtClean="0"/>
              <a:t>7</a:t>
            </a:r>
            <a:r>
              <a:rPr lang="en-US" sz="3200" dirty="0" smtClean="0"/>
              <a:t> measured at the tunnel location (~30counts!)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In the UA, the monitor is set to 3V (factor of 10 more sensitive) -&gt; nothing measured -&gt; confirms the expected attenuation factor of ~1000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00052" y="-24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TCDQ Losses 07-09.11.2009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57</a:t>
            </a:fld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785818"/>
          </a:xfrm>
        </p:spPr>
        <p:txBody>
          <a:bodyPr>
            <a:noAutofit/>
          </a:bodyPr>
          <a:lstStyle/>
          <a:p>
            <a:pPr algn="ctr"/>
            <a:r>
              <a:rPr lang="en-GB" sz="6600" b="1" dirty="0" smtClean="0">
                <a:solidFill>
                  <a:srgbClr val="640000"/>
                </a:solidFill>
              </a:rPr>
              <a:t>Remarks</a:t>
            </a:r>
            <a:endParaRPr lang="en-GB" sz="6600" b="1" dirty="0">
              <a:solidFill>
                <a:srgbClr val="64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58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Remark 0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44" y="785794"/>
            <a:ext cx="9001156" cy="5929354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In all our estimates and predictions </a:t>
            </a:r>
            <a:r>
              <a:rPr lang="en-US" sz="2800" b="1" dirty="0" smtClean="0">
                <a:solidFill>
                  <a:srgbClr val="800000"/>
                </a:solidFill>
              </a:rPr>
              <a:t>we try being as ‘accurate’ as possible (conservative but fairly close to reality)</a:t>
            </a:r>
            <a:r>
              <a:rPr lang="en-US" sz="2800" dirty="0" smtClean="0">
                <a:solidFill>
                  <a:schemeClr val="bg2"/>
                </a:solidFill>
              </a:rPr>
              <a:t>, thus uncertainties strictly apply in all directions </a:t>
            </a:r>
          </a:p>
          <a:p>
            <a:pPr lvl="1">
              <a:buBlip>
                <a:blip r:embed="rId3"/>
              </a:buBlip>
            </a:pPr>
            <a:r>
              <a:rPr lang="en-US" b="1" dirty="0" smtClean="0">
                <a:solidFill>
                  <a:srgbClr val="800000"/>
                </a:solidFill>
              </a:rPr>
              <a:t>NO BIG SAFETY MARGINS LEFT</a:t>
            </a:r>
          </a:p>
          <a:p>
            <a:pPr>
              <a:buBlip>
                <a:blip r:embed="rId3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Safety factors usually used </a:t>
            </a:r>
            <a:r>
              <a:rPr lang="en-US" sz="2800" dirty="0" smtClean="0">
                <a:solidFill>
                  <a:schemeClr val="bg2"/>
                </a:solidFill>
              </a:rPr>
              <a:t>in the field of SEE estimates are </a:t>
            </a:r>
            <a:r>
              <a:rPr lang="en-US" sz="2800" b="1" dirty="0" smtClean="0">
                <a:solidFill>
                  <a:srgbClr val="800000"/>
                </a:solidFill>
              </a:rPr>
              <a:t>in the order of 10-100 </a:t>
            </a:r>
            <a:r>
              <a:rPr lang="en-US" sz="2800" dirty="0" smtClean="0">
                <a:solidFill>
                  <a:schemeClr val="bg2"/>
                </a:solidFill>
              </a:rPr>
              <a:t>and more (depending on the application: space missions, airplanes,…)</a:t>
            </a:r>
          </a:p>
          <a:p>
            <a:pPr>
              <a:buBlip>
                <a:blip r:embed="rId3"/>
              </a:buBlip>
            </a:pPr>
            <a:endParaRPr lang="en-US" dirty="0" smtClean="0">
              <a:solidFill>
                <a:schemeClr val="bg2"/>
              </a:solidFill>
            </a:endParaRPr>
          </a:p>
          <a:p>
            <a:pPr>
              <a:buBlip>
                <a:blip r:embed="rId3"/>
              </a:buBlip>
            </a:pPr>
            <a:endParaRPr lang="en-US" dirty="0" smtClean="0">
              <a:solidFill>
                <a:schemeClr val="bg2"/>
              </a:solidFill>
            </a:endParaRPr>
          </a:p>
          <a:p>
            <a:pPr>
              <a:buBlip>
                <a:blip r:embed="rId3"/>
              </a:buBlip>
            </a:pPr>
            <a:endParaRPr lang="en-US" dirty="0" smtClean="0">
              <a:solidFill>
                <a:schemeClr val="bg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59</a:t>
            </a:fld>
            <a:endParaRPr lang="en-GB"/>
          </a:p>
        </p:txBody>
      </p:sp>
      <p:pic>
        <p:nvPicPr>
          <p:cNvPr id="71682" name="Picture 2" descr="C:\Users\mbrugger\AppData\Local\Microsoft\Windows\Temporary Internet Files\Content.IE5\I6HXRDSS\MC90015372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933056"/>
            <a:ext cx="2733332" cy="2559394"/>
          </a:xfrm>
          <a:prstGeom prst="rect">
            <a:avLst/>
          </a:prstGeom>
          <a:noFill/>
        </p:spPr>
      </p:pic>
      <p:pic>
        <p:nvPicPr>
          <p:cNvPr id="71684" name="Picture 4" descr="C:\Users\mbrugger\AppData\Local\Microsoft\Windows\Temporary Internet Files\Content.IE5\TCTEGPO8\MC90007098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149080"/>
            <a:ext cx="1440160" cy="220259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67744" y="4437112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800000"/>
                </a:solidFill>
              </a:rPr>
              <a:t>This we can’t do (afford) at the LHC, even after the mitigation actions are applied</a:t>
            </a:r>
            <a:endParaRPr lang="en-GB" sz="2400" b="1" dirty="0">
              <a:solidFill>
                <a:srgbClr val="800000"/>
              </a:solidFill>
            </a:endParaRPr>
          </a:p>
        </p:txBody>
      </p:sp>
      <p:grpSp>
        <p:nvGrpSpPr>
          <p:cNvPr id="2" name="Group 13"/>
          <p:cNvGrpSpPr/>
          <p:nvPr/>
        </p:nvGrpSpPr>
        <p:grpSpPr>
          <a:xfrm>
            <a:off x="251520" y="4005064"/>
            <a:ext cx="1800200" cy="2448272"/>
            <a:chOff x="251520" y="4005064"/>
            <a:chExt cx="1800200" cy="2448272"/>
          </a:xfrm>
        </p:grpSpPr>
        <p:cxnSp>
          <p:nvCxnSpPr>
            <p:cNvPr id="10" name="Straight Connector 9"/>
            <p:cNvCxnSpPr/>
            <p:nvPr/>
          </p:nvCxnSpPr>
          <p:spPr bwMode="auto">
            <a:xfrm rot="16200000" flipH="1">
              <a:off x="-72516" y="4329100"/>
              <a:ext cx="2448272" cy="18002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rot="5400000">
              <a:off x="-108520" y="4365104"/>
              <a:ext cx="2448272" cy="1728192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14"/>
          <p:cNvGrpSpPr/>
          <p:nvPr/>
        </p:nvGrpSpPr>
        <p:grpSpPr>
          <a:xfrm>
            <a:off x="6660232" y="4005064"/>
            <a:ext cx="1800200" cy="2448272"/>
            <a:chOff x="251520" y="4005064"/>
            <a:chExt cx="1800200" cy="2448272"/>
          </a:xfrm>
        </p:grpSpPr>
        <p:cxnSp>
          <p:nvCxnSpPr>
            <p:cNvPr id="16" name="Straight Connector 15"/>
            <p:cNvCxnSpPr/>
            <p:nvPr/>
          </p:nvCxnSpPr>
          <p:spPr bwMode="auto">
            <a:xfrm rot="16200000" flipH="1">
              <a:off x="-72516" y="4329100"/>
              <a:ext cx="2448272" cy="1800200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5400000">
              <a:off x="-108520" y="4365104"/>
              <a:ext cx="2448272" cy="1728192"/>
            </a:xfrm>
            <a:prstGeom prst="line">
              <a:avLst/>
            </a:prstGeom>
            <a:solidFill>
              <a:schemeClr val="accent1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Confidence: FLUKA Calculations</a:t>
            </a:r>
            <a:endParaRPr lang="en-GB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/>
              <a:t>6</a:t>
            </a:fld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1124744"/>
          <a:ext cx="9144000" cy="499954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403648"/>
                <a:gridCol w="1440160"/>
                <a:gridCol w="2232248"/>
                <a:gridCol w="1728192"/>
                <a:gridCol w="2339752"/>
              </a:tblGrid>
              <a:tr h="60363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Location</a:t>
                      </a:r>
                      <a:endParaRPr lang="fr-CH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Monitors</a:t>
                      </a:r>
                      <a:endParaRPr lang="fr-CH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Source</a:t>
                      </a:r>
                      <a:endParaRPr lang="fr-CH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Agreement</a:t>
                      </a:r>
                      <a:endParaRPr lang="fr-CH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Comments</a:t>
                      </a:r>
                      <a:endParaRPr lang="fr-CH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82016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CERF, CNGS, …</a:t>
                      </a:r>
                      <a:endParaRPr lang="fr-CH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RadMon</a:t>
                      </a:r>
                      <a:r>
                        <a:rPr lang="en-US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RAMSES, TLDs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Beam on target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Within</a:t>
                      </a:r>
                      <a:r>
                        <a:rPr lang="en-US" sz="2000" b="1" baseline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br>
                        <a:rPr lang="en-US" sz="2000" b="1" baseline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n-US" sz="2000" b="1" baseline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10-</a:t>
                      </a:r>
                      <a:r>
                        <a:rPr lang="en-US" sz="2000" b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%</a:t>
                      </a:r>
                      <a:endParaRPr lang="fr-CH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Benchmark</a:t>
                      </a:r>
                      <a:r>
                        <a:rPr lang="en-US" sz="20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setup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69798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TI2/8</a:t>
                      </a:r>
                      <a:endParaRPr lang="fr-CH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RadMon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Controlled loss on TED and TCDI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Within</a:t>
                      </a:r>
                      <a:r>
                        <a:rPr lang="en-US" sz="20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br>
                        <a:rPr lang="en-US" sz="20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30%</a:t>
                      </a:r>
                      <a:endParaRPr lang="fr-CH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Source</a:t>
                      </a:r>
                      <a:r>
                        <a:rPr lang="en-US" sz="20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term well controlled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UX/US85</a:t>
                      </a:r>
                      <a:endParaRPr lang="fr-CH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RadMon</a:t>
                      </a:r>
                      <a:r>
                        <a:rPr lang="en-US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RAMSES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LHCb</a:t>
                      </a:r>
                      <a:r>
                        <a:rPr lang="en-US" sz="20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000" b="0" baseline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collissions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Within </a:t>
                      </a:r>
                      <a:b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</a:br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30-50%</a:t>
                      </a:r>
                      <a:endParaRPr lang="fr-CH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Detector update required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IR7/UJ76/RR77</a:t>
                      </a:r>
                      <a:endParaRPr lang="fr-CH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RadMon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Losses on Collimators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Mostly within a factor of two</a:t>
                      </a:r>
                      <a:endParaRPr lang="fr-CH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Very sensitive on loss distribution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IR1/5</a:t>
                      </a:r>
                      <a:endParaRPr lang="fr-CH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RadMon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Collisions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Within a factor of 2-3</a:t>
                      </a:r>
                      <a:endParaRPr lang="fr-CH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Only</a:t>
                      </a:r>
                      <a:r>
                        <a:rPr lang="en-US" sz="2000" b="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QUALITATIVE check</a:t>
                      </a:r>
                      <a:endParaRPr lang="fr-CH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45720" marR="4572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0" y="1772816"/>
            <a:ext cx="2843808" cy="4320480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076056" y="1772816"/>
            <a:ext cx="1728192" cy="4320480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6197242"/>
            <a:ext cx="8287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800000"/>
                </a:solidFill>
              </a:rPr>
              <a:t>Uncertainty:</a:t>
            </a:r>
            <a:r>
              <a:rPr lang="en-US" sz="2000" b="1" dirty="0" smtClean="0">
                <a:solidFill>
                  <a:srgbClr val="800000"/>
                </a:solidFill>
              </a:rPr>
              <a:t> Dominated by the source  term and the considered details!</a:t>
            </a:r>
            <a:endParaRPr lang="en-GB" sz="2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296" y="2348880"/>
            <a:ext cx="46583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Remark 1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44" y="785794"/>
            <a:ext cx="9001156" cy="5929354"/>
          </a:xfrm>
        </p:spPr>
        <p:txBody>
          <a:bodyPr>
            <a:normAutofit fontScale="92500"/>
          </a:bodyPr>
          <a:lstStyle/>
          <a:p>
            <a:pPr>
              <a:buBlip>
                <a:blip r:embed="rId3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Uncertainties go in both directions, thus as we try to be ‘as accurate as possible’, it’s </a:t>
            </a:r>
            <a:r>
              <a:rPr lang="en-US" sz="2800" b="1" dirty="0" smtClean="0">
                <a:solidFill>
                  <a:srgbClr val="C00000"/>
                </a:solidFill>
              </a:rPr>
              <a:t>not necessarily conservative</a:t>
            </a:r>
            <a:r>
              <a:rPr lang="en-US" sz="2800" dirty="0" smtClean="0">
                <a:solidFill>
                  <a:schemeClr val="bg2"/>
                </a:solidFill>
              </a:rPr>
              <a:t>!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solidFill>
                  <a:schemeClr val="bg2"/>
                </a:solidFill>
              </a:rPr>
              <a:t>Example: </a:t>
            </a:r>
            <a:r>
              <a:rPr lang="en-US" dirty="0" err="1" smtClean="0">
                <a:solidFill>
                  <a:schemeClr val="bg2"/>
                </a:solidFill>
              </a:rPr>
              <a:t>LHCb</a:t>
            </a:r>
            <a:r>
              <a:rPr lang="en-US" dirty="0" smtClean="0">
                <a:solidFill>
                  <a:schemeClr val="bg2"/>
                </a:solidFill>
              </a:rPr>
              <a:t> (UX/US85: measurements versus ‘expectation’):</a:t>
            </a:r>
            <a:br>
              <a:rPr lang="en-US" dirty="0" smtClean="0">
                <a:solidFill>
                  <a:schemeClr val="bg2"/>
                </a:solidFill>
              </a:rPr>
            </a:br>
            <a:endParaRPr lang="en-US" sz="1800" dirty="0" smtClean="0">
              <a:solidFill>
                <a:schemeClr val="bg2"/>
              </a:solidFill>
            </a:endParaRPr>
          </a:p>
          <a:p>
            <a:pPr marL="5205413" lvl="8" indent="-273050">
              <a:buBlip>
                <a:blip r:embed="rId3"/>
              </a:buBlip>
            </a:pPr>
            <a:r>
              <a:rPr lang="en-US" sz="2200" dirty="0" smtClean="0">
                <a:solidFill>
                  <a:schemeClr val="bg2"/>
                </a:solidFill>
              </a:rPr>
              <a:t>PMI sees up to 30</a:t>
            </a:r>
            <a:r>
              <a:rPr lang="en-US" sz="2200" dirty="0" smtClean="0">
                <a:solidFill>
                  <a:schemeClr val="bg2"/>
                </a:solidFill>
                <a:latin typeface="Symbol" pitchFamily="18" charset="2"/>
              </a:rPr>
              <a:t>m</a:t>
            </a:r>
            <a:r>
              <a:rPr lang="en-US" sz="2200" dirty="0" smtClean="0">
                <a:solidFill>
                  <a:schemeClr val="bg2"/>
                </a:solidFill>
              </a:rPr>
              <a:t>Sv/h at a luminosity of 10</a:t>
            </a:r>
            <a:r>
              <a:rPr lang="en-US" sz="2200" baseline="30000" dirty="0" smtClean="0">
                <a:solidFill>
                  <a:schemeClr val="bg2"/>
                </a:solidFill>
              </a:rPr>
              <a:t>31</a:t>
            </a:r>
            <a:r>
              <a:rPr lang="en-US" sz="2200" dirty="0" smtClean="0">
                <a:solidFill>
                  <a:schemeClr val="bg2"/>
                </a:solidFill>
              </a:rPr>
              <a:t>cm</a:t>
            </a:r>
            <a:r>
              <a:rPr lang="en-US" sz="2200" baseline="30000" dirty="0" smtClean="0">
                <a:solidFill>
                  <a:schemeClr val="bg2"/>
                </a:solidFill>
              </a:rPr>
              <a:t>-2</a:t>
            </a:r>
            <a:r>
              <a:rPr lang="en-US" sz="2200" dirty="0" smtClean="0">
                <a:solidFill>
                  <a:schemeClr val="bg2"/>
                </a:solidFill>
              </a:rPr>
              <a:t>s</a:t>
            </a:r>
            <a:r>
              <a:rPr lang="en-US" sz="2200" baseline="30000" dirty="0" smtClean="0">
                <a:solidFill>
                  <a:schemeClr val="bg2"/>
                </a:solidFill>
              </a:rPr>
              <a:t>-1</a:t>
            </a:r>
            <a:r>
              <a:rPr lang="en-US" sz="2200" dirty="0" smtClean="0">
                <a:solidFill>
                  <a:schemeClr val="bg2"/>
                </a:solidFill>
              </a:rPr>
              <a:t> </a:t>
            </a:r>
            <a:br>
              <a:rPr lang="en-US" sz="2200" dirty="0" smtClean="0">
                <a:solidFill>
                  <a:schemeClr val="bg2"/>
                </a:solidFill>
              </a:rPr>
            </a:br>
            <a:r>
              <a:rPr lang="en-US" sz="2200" dirty="0" smtClean="0">
                <a:solidFill>
                  <a:schemeClr val="bg2"/>
                </a:solidFill>
              </a:rPr>
              <a:t>(expected: 10</a:t>
            </a:r>
            <a:r>
              <a:rPr lang="en-US" sz="2200" dirty="0" smtClean="0">
                <a:solidFill>
                  <a:schemeClr val="bg2"/>
                </a:solidFill>
                <a:latin typeface="Symbol" pitchFamily="18" charset="2"/>
              </a:rPr>
              <a:t>m</a:t>
            </a:r>
            <a:r>
              <a:rPr lang="en-US" sz="2200" dirty="0" smtClean="0">
                <a:solidFill>
                  <a:schemeClr val="bg2"/>
                </a:solidFill>
              </a:rPr>
              <a:t>Sv/h)</a:t>
            </a:r>
          </a:p>
          <a:p>
            <a:pPr marL="5205413" lvl="8" indent="-273050">
              <a:buBlip>
                <a:blip r:embed="rId3"/>
              </a:buBlip>
            </a:pPr>
            <a:r>
              <a:rPr lang="en-US" sz="2200" dirty="0" smtClean="0">
                <a:solidFill>
                  <a:schemeClr val="bg2"/>
                </a:solidFill>
              </a:rPr>
              <a:t>PAT sees a few </a:t>
            </a:r>
            <a:r>
              <a:rPr lang="en-US" sz="2200" dirty="0" err="1" smtClean="0">
                <a:solidFill>
                  <a:schemeClr val="bg2"/>
                </a:solidFill>
                <a:latin typeface="Symbol" pitchFamily="18" charset="2"/>
              </a:rPr>
              <a:t>m</a:t>
            </a:r>
            <a:r>
              <a:rPr lang="en-US" sz="2200" dirty="0" err="1" smtClean="0">
                <a:solidFill>
                  <a:schemeClr val="bg2"/>
                </a:solidFill>
              </a:rPr>
              <a:t>Sv</a:t>
            </a:r>
            <a:r>
              <a:rPr lang="en-US" sz="2200" dirty="0" smtClean="0">
                <a:solidFill>
                  <a:schemeClr val="bg2"/>
                </a:solidFill>
              </a:rPr>
              <a:t>/h</a:t>
            </a:r>
            <a:br>
              <a:rPr lang="en-US" sz="2200" dirty="0" smtClean="0">
                <a:solidFill>
                  <a:schemeClr val="bg2"/>
                </a:solidFill>
              </a:rPr>
            </a:br>
            <a:r>
              <a:rPr lang="en-US" sz="2200" dirty="0" smtClean="0">
                <a:solidFill>
                  <a:schemeClr val="bg2"/>
                </a:solidFill>
              </a:rPr>
              <a:t>(expected: less than one)</a:t>
            </a:r>
          </a:p>
          <a:p>
            <a:pPr marL="5205413" lvl="8" indent="-273050">
              <a:buBlip>
                <a:blip r:embed="rId3"/>
              </a:buBlip>
            </a:pPr>
            <a:r>
              <a:rPr lang="en-US" sz="2200" dirty="0" err="1" smtClean="0">
                <a:solidFill>
                  <a:schemeClr val="bg2"/>
                </a:solidFill>
              </a:rPr>
              <a:t>RadMons</a:t>
            </a:r>
            <a:r>
              <a:rPr lang="en-US" sz="2200" dirty="0" smtClean="0">
                <a:solidFill>
                  <a:schemeClr val="bg2"/>
                </a:solidFill>
              </a:rPr>
              <a:t>: see equivalent counts, however less statistics</a:t>
            </a:r>
            <a:br>
              <a:rPr lang="en-US" sz="2200" dirty="0" smtClean="0">
                <a:solidFill>
                  <a:schemeClr val="bg2"/>
                </a:solidFill>
              </a:rPr>
            </a:br>
            <a:r>
              <a:rPr lang="en-US" sz="2200" dirty="0" smtClean="0">
                <a:solidFill>
                  <a:schemeClr val="bg2"/>
                </a:solidFill>
              </a:rPr>
              <a:t>(expected: first count only)</a:t>
            </a:r>
          </a:p>
          <a:p>
            <a:pPr marL="5205413" lvl="8" indent="-273050">
              <a:buBlip>
                <a:blip r:embed="rId3"/>
              </a:buBlip>
            </a:pPr>
            <a:endParaRPr lang="en-US" sz="900" dirty="0" smtClean="0">
              <a:solidFill>
                <a:schemeClr val="bg2"/>
              </a:solidFill>
            </a:endParaRPr>
          </a:p>
          <a:p>
            <a:pPr marL="5205413" lvl="8" indent="-273050">
              <a:buBlip>
                <a:blip r:embed="rId3"/>
              </a:buBlip>
            </a:pPr>
            <a:endParaRPr lang="en-US" sz="900" dirty="0" smtClean="0">
              <a:solidFill>
                <a:schemeClr val="bg2"/>
              </a:solidFill>
            </a:endParaRPr>
          </a:p>
          <a:p>
            <a:pPr>
              <a:buBlip>
                <a:blip r:embed="rId3"/>
              </a:buBlip>
            </a:pPr>
            <a:r>
              <a:rPr lang="en-US" sz="2800" b="1" u="sng" dirty="0" smtClean="0">
                <a:solidFill>
                  <a:schemeClr val="bg2"/>
                </a:solidFill>
              </a:rPr>
              <a:t>Reason:</a:t>
            </a:r>
            <a:r>
              <a:rPr lang="en-US" sz="2800" dirty="0" smtClean="0">
                <a:solidFill>
                  <a:schemeClr val="bg2"/>
                </a:solidFill>
              </a:rPr>
              <a:t> old detector geometry and magnetic field (</a:t>
            </a:r>
            <a:r>
              <a:rPr lang="en-US" sz="2800" b="1" dirty="0" smtClean="0">
                <a:solidFill>
                  <a:schemeClr val="bg2"/>
                </a:solidFill>
              </a:rPr>
              <a:t>in work!</a:t>
            </a:r>
            <a:r>
              <a:rPr lang="en-US" sz="2800" dirty="0" smtClean="0">
                <a:solidFill>
                  <a:schemeClr val="bg2"/>
                </a:solidFill>
              </a:rPr>
              <a:t>)</a:t>
            </a:r>
          </a:p>
          <a:p>
            <a:pPr>
              <a:buBlip>
                <a:blip r:embed="rId3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Other areas: low-energy neutrons not to be forgotten!</a:t>
            </a:r>
            <a:br>
              <a:rPr lang="en-US" sz="2800" dirty="0" smtClean="0">
                <a:solidFill>
                  <a:schemeClr val="bg2"/>
                </a:solidFill>
              </a:rPr>
            </a:br>
            <a:r>
              <a:rPr lang="en-US" sz="2800" dirty="0" smtClean="0">
                <a:solidFill>
                  <a:schemeClr val="bg2"/>
                </a:solidFill>
              </a:rPr>
              <a:t>(then our estimates would be even less conservative)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60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8380" y="2060848"/>
            <a:ext cx="4557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Updated FLUKA Simulations, ‘old’ detector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4869160"/>
            <a:ext cx="2547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© M. </a:t>
            </a:r>
            <a:r>
              <a:rPr lang="en-US" i="1" dirty="0" err="1" smtClean="0"/>
              <a:t>Calviani</a:t>
            </a:r>
            <a:r>
              <a:rPr lang="en-US" i="1" dirty="0" smtClean="0"/>
              <a:t>, C. </a:t>
            </a:r>
            <a:r>
              <a:rPr lang="en-US" i="1" dirty="0" err="1" smtClean="0"/>
              <a:t>Theis</a:t>
            </a:r>
            <a:endParaRPr lang="en-GB" i="1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4788024" y="3717032"/>
            <a:ext cx="432048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2344093" y="3386212"/>
            <a:ext cx="5036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C00000"/>
                </a:solidFill>
              </a:rPr>
              <a:t>X(PMI)</a:t>
            </a:r>
            <a:endParaRPr lang="en-GB" sz="8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5400000">
            <a:off x="2309074" y="3747711"/>
            <a:ext cx="7088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C00000"/>
                </a:solidFill>
              </a:rPr>
              <a:t>RADMONS</a:t>
            </a:r>
            <a:endParaRPr lang="en-GB" sz="8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9792" y="3538612"/>
            <a:ext cx="5212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C00000"/>
                </a:solidFill>
              </a:rPr>
              <a:t>X(PAT)</a:t>
            </a:r>
            <a:endParaRPr lang="en-GB" sz="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Remark 2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44" y="908720"/>
            <a:ext cx="9001156" cy="5929354"/>
          </a:xfrm>
        </p:spPr>
        <p:txBody>
          <a:bodyPr>
            <a:normAutofit fontScale="92500"/>
          </a:bodyPr>
          <a:lstStyle/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In our estimations, </a:t>
            </a:r>
            <a:r>
              <a:rPr lang="en-US" sz="2800" b="1" dirty="0" smtClean="0">
                <a:solidFill>
                  <a:srgbClr val="800000"/>
                </a:solidFill>
              </a:rPr>
              <a:t>we have to be ‘wrong’ by a factor of 500-1000 (only in one direction) </a:t>
            </a:r>
            <a:r>
              <a:rPr lang="en-US" sz="2800" dirty="0" smtClean="0">
                <a:solidFill>
                  <a:schemeClr val="bg2"/>
                </a:solidFill>
              </a:rPr>
              <a:t>in order to reach acceptable SEE induced failure rates for the LHC (if nothing is done)!</a:t>
            </a:r>
          </a:p>
          <a:p>
            <a:pPr>
              <a:buBlip>
                <a:blip r:embed="rId2"/>
              </a:buBlip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Blip>
                <a:blip r:embed="rId2"/>
              </a:buBlip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Blip>
                <a:blip r:embed="rId2"/>
              </a:buBlip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Blip>
                <a:blip r:embed="rId2"/>
              </a:buBlip>
            </a:pPr>
            <a:endParaRPr lang="en-US" sz="2800" dirty="0" smtClean="0">
              <a:solidFill>
                <a:schemeClr val="bg2"/>
              </a:solidFill>
            </a:endParaRPr>
          </a:p>
          <a:p>
            <a:pPr>
              <a:buBlip>
                <a:blip r:embed="rId2"/>
              </a:buBlip>
            </a:pPr>
            <a:endParaRPr lang="en-US" sz="1800" dirty="0" smtClean="0">
              <a:solidFill>
                <a:schemeClr val="bg2"/>
              </a:solidFill>
            </a:endParaRPr>
          </a:p>
          <a:p>
            <a:pPr>
              <a:buBlip>
                <a:blip r:embed="rId2"/>
              </a:buBlip>
            </a:pPr>
            <a:endParaRPr lang="en-US" sz="600" dirty="0" smtClean="0">
              <a:solidFill>
                <a:schemeClr val="bg2"/>
              </a:solidFill>
            </a:endParaRPr>
          </a:p>
          <a:p>
            <a:pPr>
              <a:buBlip>
                <a:blip r:embed="rId2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All test results we get, all the analysis </a:t>
            </a:r>
            <a:r>
              <a:rPr lang="en-US" sz="2800" dirty="0" smtClean="0">
                <a:solidFill>
                  <a:schemeClr val="bg2"/>
                </a:solidFill>
              </a:rPr>
              <a:t>from the available early monitoring (some shown today), </a:t>
            </a:r>
            <a:r>
              <a:rPr lang="en-US" sz="2800" b="1" dirty="0" smtClean="0">
                <a:solidFill>
                  <a:srgbClr val="800000"/>
                </a:solidFill>
              </a:rPr>
              <a:t>make this impossible</a:t>
            </a:r>
          </a:p>
          <a:p>
            <a:pPr>
              <a:buBlip>
                <a:blip r:embed="rId2"/>
              </a:buBlip>
            </a:pPr>
            <a:r>
              <a:rPr lang="en-US" sz="2800" b="1" dirty="0" smtClean="0">
                <a:solidFill>
                  <a:srgbClr val="800000"/>
                </a:solidFill>
              </a:rPr>
              <a:t>SEE induced problems happened already once or twice </a:t>
            </a:r>
            <a:br>
              <a:rPr lang="en-US" sz="2800" b="1" dirty="0" smtClean="0">
                <a:solidFill>
                  <a:srgbClr val="800000"/>
                </a:solidFill>
              </a:rPr>
            </a:br>
            <a:r>
              <a:rPr lang="en-US" sz="2800" dirty="0" smtClean="0">
                <a:solidFill>
                  <a:schemeClr val="bg2"/>
                </a:solidFill>
              </a:rPr>
              <a:t>(WIC in injection line, QPS during ‘dirty’ injection [unlikely])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61</a:t>
            </a:fld>
            <a:endParaRPr lang="en-GB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57728"/>
            <a:ext cx="40862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1560" y="2160904"/>
            <a:ext cx="2427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>
                <a:solidFill>
                  <a:srgbClr val="800000"/>
                </a:solidFill>
                <a:latin typeface="+mj-lt"/>
              </a:rPr>
              <a:t>Nominal LHC Operation:</a:t>
            </a:r>
            <a:endParaRPr lang="en-GB" sz="1600" b="1" u="sng" dirty="0">
              <a:solidFill>
                <a:srgbClr val="800000"/>
              </a:solidFill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4788024" y="3509800"/>
            <a:ext cx="720080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436095" y="2924944"/>
            <a:ext cx="3707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We’re looking for a MTBF of 150-300h what concerns ‘acceptable’ SEE induced problems</a:t>
            </a:r>
            <a:br>
              <a:rPr lang="en-US" dirty="0" smtClean="0"/>
            </a:br>
            <a:r>
              <a:rPr lang="en-US" dirty="0" smtClean="0"/>
              <a:t>(tunnel equipment not included!)</a:t>
            </a:r>
            <a:endParaRPr lang="en-GB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Remark 3</a:t>
            </a:r>
            <a:endParaRPr lang="en-GB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929354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Seeking maximum LHC performance, </a:t>
            </a:r>
            <a:r>
              <a:rPr lang="en-US" sz="2800" b="1" dirty="0" smtClean="0">
                <a:solidFill>
                  <a:srgbClr val="800000"/>
                </a:solidFill>
              </a:rPr>
              <a:t>we’re bound to fit all R2E related work in the shutdown planning</a:t>
            </a:r>
            <a:r>
              <a:rPr lang="en-US" sz="2800" dirty="0" smtClean="0">
                <a:solidFill>
                  <a:schemeClr val="bg2"/>
                </a:solidFill>
              </a:rPr>
              <a:t>. Operational periods between long shut-downs will be challenging and require the possibility to react in case of problems</a:t>
            </a:r>
          </a:p>
          <a:p>
            <a:pPr>
              <a:buBlip>
                <a:blip r:embed="rId2"/>
              </a:buBlip>
            </a:pPr>
            <a:endParaRPr lang="en-US" sz="1400" dirty="0" smtClean="0">
              <a:solidFill>
                <a:schemeClr val="bg2"/>
              </a:solidFill>
            </a:endParaRPr>
          </a:p>
          <a:p>
            <a:pPr marL="6102350" lvl="1" indent="-360363">
              <a:buNone/>
            </a:pPr>
            <a:r>
              <a:rPr lang="en-US" dirty="0" smtClean="0">
                <a:solidFill>
                  <a:schemeClr val="bg2"/>
                </a:solidFill>
              </a:rPr>
              <a:t>	</a:t>
            </a:r>
            <a:r>
              <a:rPr lang="en-US" b="1" u="sng" dirty="0" smtClean="0">
                <a:solidFill>
                  <a:schemeClr val="bg2"/>
                </a:solidFill>
              </a:rPr>
              <a:t>Needed: </a:t>
            </a:r>
          </a:p>
          <a:p>
            <a:pPr marL="6102350" lvl="1" indent="-360363">
              <a:buBlip>
                <a:blip r:embed="rId2"/>
              </a:buBlip>
            </a:pPr>
            <a:r>
              <a:rPr lang="en-US" dirty="0" smtClean="0">
                <a:solidFill>
                  <a:schemeClr val="bg2"/>
                </a:solidFill>
              </a:rPr>
              <a:t>preparation of patch-solutions </a:t>
            </a:r>
            <a:br>
              <a:rPr lang="en-US" dirty="0" smtClean="0">
                <a:solidFill>
                  <a:schemeClr val="bg2"/>
                </a:solidFill>
              </a:rPr>
            </a:br>
            <a:r>
              <a:rPr lang="en-US" dirty="0" smtClean="0">
                <a:solidFill>
                  <a:schemeClr val="bg2"/>
                </a:solidFill>
              </a:rPr>
              <a:t>(equipment level) </a:t>
            </a:r>
          </a:p>
          <a:p>
            <a:pPr marL="6102350" lvl="1" indent="-360363">
              <a:buBlip>
                <a:blip r:embed="rId2"/>
              </a:buBlip>
            </a:pPr>
            <a:r>
              <a:rPr lang="en-US" dirty="0" smtClean="0">
                <a:solidFill>
                  <a:schemeClr val="bg2"/>
                </a:solidFill>
              </a:rPr>
              <a:t>radiation tolerant developments (R&amp;D for power converters) </a:t>
            </a:r>
          </a:p>
          <a:p>
            <a:pPr marL="6102350" lvl="1" indent="-360363">
              <a:buBlip>
                <a:blip r:embed="rId2"/>
              </a:buBlip>
            </a:pPr>
            <a:r>
              <a:rPr lang="en-US" dirty="0" smtClean="0">
                <a:solidFill>
                  <a:schemeClr val="bg2"/>
                </a:solidFill>
              </a:rPr>
              <a:t>strong </a:t>
            </a:r>
            <a:r>
              <a:rPr lang="en-US" dirty="0" err="1" smtClean="0">
                <a:solidFill>
                  <a:schemeClr val="bg2"/>
                </a:solidFill>
              </a:rPr>
              <a:t>RadWG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</a:p>
          <a:p>
            <a:pPr marL="6102350" lvl="1" indent="-360363">
              <a:buBlip>
                <a:blip r:embed="rId2"/>
              </a:buBlip>
            </a:pPr>
            <a:r>
              <a:rPr lang="en-US" dirty="0" smtClean="0">
                <a:solidFill>
                  <a:schemeClr val="bg2"/>
                </a:solidFill>
              </a:rPr>
              <a:t>radiation test possibilities at CERN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80928"/>
            <a:ext cx="5461075" cy="374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Brace 5"/>
          <p:cNvSpPr/>
          <p:nvPr/>
        </p:nvSpPr>
        <p:spPr bwMode="auto">
          <a:xfrm rot="16200000">
            <a:off x="3789540" y="2096852"/>
            <a:ext cx="288032" cy="1944216"/>
          </a:xfrm>
          <a:prstGeom prst="rightBrace">
            <a:avLst>
              <a:gd name="adj1" fmla="val 8333"/>
              <a:gd name="adj2" fmla="val 50000"/>
            </a:avLst>
          </a:prstGeom>
          <a:noFill/>
          <a:ln w="444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ight Brace 6"/>
          <p:cNvSpPr/>
          <p:nvPr/>
        </p:nvSpPr>
        <p:spPr bwMode="auto">
          <a:xfrm rot="16200000">
            <a:off x="2528564" y="3977852"/>
            <a:ext cx="288032" cy="2070648"/>
          </a:xfrm>
          <a:prstGeom prst="rightBrace">
            <a:avLst>
              <a:gd name="adj1" fmla="val 8333"/>
              <a:gd name="adj2" fmla="val 50000"/>
            </a:avLst>
          </a:prstGeom>
          <a:noFill/>
          <a:ln w="444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62</a:t>
            </a:fld>
            <a:endParaRPr lang="en-GB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5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Left of IR7 “Bad Ion Fill (1488)”</a:t>
            </a:r>
            <a:endParaRPr lang="en-US" dirty="0"/>
          </a:p>
        </p:txBody>
      </p:sp>
      <p:pic>
        <p:nvPicPr>
          <p:cNvPr id="1026" name="Picture 2" descr="D:\Markus\Working Stuff\EET_IR7\Electronics\R2E\Monitoring\EarlyMonitoring\IonRun\FirstLook\IR7_LEFT_losses_BadIonFill_14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457887" cy="38100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228600" y="2590800"/>
            <a:ext cx="685800" cy="5334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190500" y="1866900"/>
            <a:ext cx="1219200" cy="2286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496" y="910461"/>
            <a:ext cx="92095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Beam intensity for ions -&gt; ‘</a:t>
            </a:r>
            <a:r>
              <a:rPr lang="en-US" b="1" dirty="0" smtClean="0"/>
              <a:t>equivalent’ of Ions/Protons </a:t>
            </a:r>
            <a:r>
              <a:rPr lang="en-US" dirty="0" smtClean="0"/>
              <a:t>to be scaled (208/82) -&gt; ~9x10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- At the same time, this corresponds to 68bunches, </a:t>
            </a:r>
            <a:r>
              <a:rPr lang="en-US" sz="1600" dirty="0" smtClean="0"/>
              <a:t>thus</a:t>
            </a:r>
            <a:r>
              <a:rPr lang="en-US" dirty="0" smtClean="0"/>
              <a:t> about </a:t>
            </a:r>
            <a:r>
              <a:rPr lang="en-US" b="1" dirty="0" smtClean="0"/>
              <a:t>10% of nominal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1905000" y="4191000"/>
            <a:ext cx="1981200" cy="1066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934200" y="2637020"/>
            <a:ext cx="685800" cy="21336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357682" y="5517232"/>
            <a:ext cx="63898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 </a:t>
            </a:r>
            <a:r>
              <a:rPr lang="en-US" sz="1400" dirty="0" err="1" smtClean="0"/>
              <a:t>RadMons</a:t>
            </a:r>
            <a:r>
              <a:rPr lang="en-US" sz="1400" dirty="0" smtClean="0"/>
              <a:t> nicely ‘counting’ at</a:t>
            </a:r>
            <a:r>
              <a:rPr lang="en-US" sz="1400" b="1" dirty="0" smtClean="0"/>
              <a:t> uneven MQs (9-17)</a:t>
            </a:r>
            <a:r>
              <a:rPr lang="en-US" sz="1400" dirty="0" smtClean="0"/>
              <a:t>, below Interconnects</a:t>
            </a:r>
          </a:p>
          <a:p>
            <a:r>
              <a:rPr lang="en-US" sz="1400" dirty="0" smtClean="0"/>
              <a:t>- this dataset: </a:t>
            </a:r>
            <a:r>
              <a:rPr lang="en-US" sz="1400" b="1" dirty="0" smtClean="0"/>
              <a:t>RM9-11 set to 5V, RM13-17 set to 3V</a:t>
            </a:r>
          </a:p>
          <a:p>
            <a:pPr>
              <a:buFontTx/>
              <a:buChar char="-"/>
            </a:pPr>
            <a:r>
              <a:rPr lang="en-US" sz="1400" dirty="0" smtClean="0"/>
              <a:t> </a:t>
            </a:r>
            <a:r>
              <a:rPr lang="en-US" sz="1400" b="1" dirty="0" smtClean="0"/>
              <a:t>this fill: </a:t>
            </a:r>
            <a:r>
              <a:rPr lang="en-US" sz="1400" dirty="0" smtClean="0"/>
              <a:t>with </a:t>
            </a:r>
            <a:r>
              <a:rPr lang="en-US" sz="1400" dirty="0" err="1" smtClean="0"/>
              <a:t>th</a:t>
            </a:r>
            <a:r>
              <a:rPr lang="en-US" sz="1400" dirty="0" smtClean="0"/>
              <a:t>. neut. ratio of 1: </a:t>
            </a:r>
            <a:r>
              <a:rPr lang="en-US" sz="1400" b="1" dirty="0" smtClean="0"/>
              <a:t>~1E6cm</a:t>
            </a:r>
            <a:r>
              <a:rPr lang="en-US" sz="1400" b="1" baseline="30000" dirty="0" smtClean="0"/>
              <a:t>-2</a:t>
            </a:r>
            <a:r>
              <a:rPr lang="en-US" sz="1400" b="1" dirty="0" smtClean="0"/>
              <a:t> (@Q9), ~1E7cm</a:t>
            </a:r>
            <a:r>
              <a:rPr lang="en-US" sz="1400" b="1" baseline="30000" dirty="0" smtClean="0"/>
              <a:t>-2</a:t>
            </a:r>
            <a:r>
              <a:rPr lang="en-US" sz="1400" b="1" dirty="0" smtClean="0"/>
              <a:t> (@Q17) &gt;20MeV</a:t>
            </a:r>
          </a:p>
          <a:p>
            <a:pPr>
              <a:buFontTx/>
              <a:buChar char="-"/>
            </a:pPr>
            <a:r>
              <a:rPr lang="en-US" sz="1400" dirty="0" smtClean="0"/>
              <a:t> VERY </a:t>
            </a:r>
            <a:r>
              <a:rPr lang="en-US" sz="1400" b="1" dirty="0" smtClean="0"/>
              <a:t>simplified scaling </a:t>
            </a:r>
            <a:r>
              <a:rPr lang="en-US" sz="1400" dirty="0" smtClean="0"/>
              <a:t>to nominal (7TeV) and </a:t>
            </a:r>
            <a:r>
              <a:rPr lang="en-US" sz="1400" b="1" dirty="0" smtClean="0"/>
              <a:t>1 month of Ions: ~1E10cm</a:t>
            </a:r>
            <a:r>
              <a:rPr lang="en-US" sz="1400" b="1" baseline="30000" dirty="0" smtClean="0"/>
              <a:t>-2</a:t>
            </a:r>
            <a:endParaRPr lang="en-US" sz="1400" b="1" baseline="30000" dirty="0"/>
          </a:p>
        </p:txBody>
      </p:sp>
      <p:pic>
        <p:nvPicPr>
          <p:cNvPr id="1027" name="Picture 3" descr="\\cern.ch\dfs\Users\r\radtest\Documents\Dosimeter_test_series\RADMON_Installation\V41211\Installation_pictures\7LM15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72051"/>
            <a:ext cx="2514600" cy="188594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5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Left of IR7 “Good Proton Fill (1450)”</a:t>
            </a:r>
            <a:endParaRPr lang="en-US" dirty="0"/>
          </a:p>
        </p:txBody>
      </p:sp>
      <p:pic>
        <p:nvPicPr>
          <p:cNvPr id="2050" name="Picture 2" descr="D:\Markus\Working Stuff\EET_IR7\Electronics\R2E\Monitoring\EarlyMonitoring\IonRun\FirstLook\IR7_LEFT_losses_NiceProtonFill_1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647045" cy="38862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228600" y="2438400"/>
            <a:ext cx="685800" cy="5334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228600" y="1600200"/>
            <a:ext cx="1295400" cy="3810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11560" y="725269"/>
            <a:ext cx="7997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To be </a:t>
            </a:r>
            <a:r>
              <a:rPr lang="en-US" b="1" dirty="0" smtClean="0"/>
              <a:t>compared with ~9x10</a:t>
            </a:r>
            <a:r>
              <a:rPr lang="en-US" b="1" baseline="30000" dirty="0" smtClean="0"/>
              <a:t>11</a:t>
            </a:r>
            <a:r>
              <a:rPr lang="en-US" b="1" dirty="0" smtClean="0"/>
              <a:t>  </a:t>
            </a:r>
            <a:r>
              <a:rPr lang="en-US" dirty="0" smtClean="0"/>
              <a:t>as equivalent number of protons of previous ion fill</a:t>
            </a:r>
          </a:p>
          <a:p>
            <a:pPr>
              <a:buFontTx/>
              <a:buChar char="-"/>
            </a:pPr>
            <a:r>
              <a:rPr lang="en-US" dirty="0" smtClean="0"/>
              <a:t> Again running at about </a:t>
            </a:r>
            <a:r>
              <a:rPr lang="en-US" b="1" dirty="0" smtClean="0"/>
              <a:t>10% of nominal</a:t>
            </a:r>
            <a:endParaRPr lang="en-US" b="1" dirty="0"/>
          </a:p>
        </p:txBody>
      </p:sp>
      <p:cxnSp>
        <p:nvCxnSpPr>
          <p:cNvPr id="8" name="Straight Arrow Connector 7"/>
          <p:cNvCxnSpPr/>
          <p:nvPr/>
        </p:nvCxnSpPr>
        <p:spPr>
          <a:xfrm rot="16200000" flipV="1">
            <a:off x="1371600" y="4038600"/>
            <a:ext cx="2209800" cy="8382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" y="5458361"/>
            <a:ext cx="83245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RadMons</a:t>
            </a:r>
            <a:r>
              <a:rPr lang="en-US" dirty="0" smtClean="0"/>
              <a:t> have </a:t>
            </a:r>
            <a:r>
              <a:rPr lang="en-US" b="1" dirty="0" smtClean="0"/>
              <a:t>low statistics </a:t>
            </a:r>
            <a:r>
              <a:rPr lang="en-US" dirty="0" smtClean="0"/>
              <a:t>(2 counts in critical locations)</a:t>
            </a:r>
          </a:p>
          <a:p>
            <a:r>
              <a:rPr lang="en-US" dirty="0" smtClean="0"/>
              <a:t>- Voltage settings are the same as before </a:t>
            </a:r>
            <a:r>
              <a:rPr lang="en-US" b="1" dirty="0" smtClean="0"/>
              <a:t>RM9-11 @5V, RM13-17@3V</a:t>
            </a:r>
          </a:p>
          <a:p>
            <a:pPr>
              <a:buFontTx/>
              <a:buChar char="-"/>
            </a:pPr>
            <a:r>
              <a:rPr lang="en-US" dirty="0" smtClean="0"/>
              <a:t> VERY </a:t>
            </a:r>
            <a:r>
              <a:rPr lang="en-US" b="1" dirty="0" smtClean="0"/>
              <a:t>simplified scaling </a:t>
            </a:r>
            <a:r>
              <a:rPr lang="en-US" dirty="0" smtClean="0"/>
              <a:t>to nominal (7TeV) and </a:t>
            </a:r>
            <a:r>
              <a:rPr lang="en-US" b="1" dirty="0" smtClean="0"/>
              <a:t>1 LHC year: ~5E9cm</a:t>
            </a:r>
            <a:r>
              <a:rPr lang="en-US" b="1" baseline="30000" dirty="0" smtClean="0"/>
              <a:t>-2</a:t>
            </a:r>
            <a:r>
              <a:rPr lang="en-US" b="1" dirty="0" smtClean="0"/>
              <a:t> &gt;20MeV</a:t>
            </a:r>
            <a:endParaRPr lang="en-US" b="1" baseline="30000" dirty="0" smtClean="0"/>
          </a:p>
          <a:p>
            <a:r>
              <a:rPr lang="en-US" dirty="0"/>
              <a:t> </a:t>
            </a:r>
            <a:r>
              <a:rPr lang="en-US" dirty="0" smtClean="0"/>
              <a:t> (</a:t>
            </a:r>
            <a:r>
              <a:rPr lang="en-US" b="1" dirty="0" smtClean="0"/>
              <a:t>nicely agreeing with the simulation estimates</a:t>
            </a:r>
            <a:r>
              <a:rPr lang="en-US" dirty="0" smtClean="0"/>
              <a:t>: 1E9-1E10cm</a:t>
            </a:r>
            <a:r>
              <a:rPr lang="en-US" baseline="30000" dirty="0" smtClean="0"/>
              <a:t>-2</a:t>
            </a:r>
            <a:r>
              <a:rPr lang="en-US" dirty="0" smtClean="0"/>
              <a:t>/year)</a:t>
            </a:r>
            <a:endParaRPr lang="en-US" baseline="30000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2781300" y="4457700"/>
            <a:ext cx="1905000" cy="1524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5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Right of IR7 “Bad Ion Fill (1488)” </a:t>
            </a:r>
            <a:endParaRPr lang="en-US" dirty="0"/>
          </a:p>
        </p:txBody>
      </p:sp>
      <p:pic>
        <p:nvPicPr>
          <p:cNvPr id="3074" name="Picture 2" descr="D:\Markus\Working Stuff\EET_IR7\Electronics\R2E\Monitoring\EarlyMonitoring\IonRun\FirstLook\IR7_RIGHT_losses_BadIonFill_14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647045" cy="38862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228600" y="2499610"/>
            <a:ext cx="685800" cy="5334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121795" y="1783205"/>
            <a:ext cx="1280410" cy="1524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9997" y="766445"/>
            <a:ext cx="8606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Beam intensity for ions -&gt; ‘‘</a:t>
            </a:r>
            <a:r>
              <a:rPr lang="en-US" b="1" dirty="0" smtClean="0"/>
              <a:t>equivalent’ of Ions/protons </a:t>
            </a:r>
            <a:r>
              <a:rPr lang="en-US" dirty="0" smtClean="0"/>
              <a:t>to be scaled (208/82) -&gt; ~9x10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- At the same time, this corresponds to 68bunches, thus about </a:t>
            </a:r>
            <a:r>
              <a:rPr lang="en-US" b="1" dirty="0" smtClean="0"/>
              <a:t>10% of nominal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6200000" flipV="1">
            <a:off x="2286000" y="4572000"/>
            <a:ext cx="1905000" cy="3810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79965" y="5445224"/>
            <a:ext cx="64395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- </a:t>
            </a:r>
            <a:r>
              <a:rPr lang="en-US" sz="1400" dirty="0" err="1" smtClean="0"/>
              <a:t>RadMons</a:t>
            </a:r>
            <a:r>
              <a:rPr lang="en-US" sz="1400" dirty="0" smtClean="0"/>
              <a:t> nicely ‘counting’ at </a:t>
            </a:r>
            <a:r>
              <a:rPr lang="en-US" sz="1400" b="1" dirty="0" smtClean="0"/>
              <a:t>different locations (mainly Q9 and Q11)</a:t>
            </a:r>
          </a:p>
          <a:p>
            <a:r>
              <a:rPr lang="en-US" sz="1400" dirty="0" smtClean="0"/>
              <a:t>- this dataset: </a:t>
            </a:r>
            <a:r>
              <a:rPr lang="en-US" sz="1400" b="1" dirty="0" smtClean="0"/>
              <a:t>RM9-11 set to 5V, RM13-17 set to 3V</a:t>
            </a:r>
          </a:p>
          <a:p>
            <a:pPr>
              <a:buFontTx/>
              <a:buChar char="-"/>
            </a:pPr>
            <a:r>
              <a:rPr lang="en-US" sz="1400" dirty="0" smtClean="0"/>
              <a:t> </a:t>
            </a:r>
            <a:r>
              <a:rPr lang="en-US" sz="1400" b="1" dirty="0" smtClean="0"/>
              <a:t>this fill</a:t>
            </a:r>
            <a:r>
              <a:rPr lang="en-US" sz="1400" dirty="0" smtClean="0"/>
              <a:t>: with </a:t>
            </a:r>
            <a:r>
              <a:rPr lang="en-US" sz="1400" dirty="0" err="1" smtClean="0"/>
              <a:t>th</a:t>
            </a:r>
            <a:r>
              <a:rPr lang="en-US" sz="1400" dirty="0" smtClean="0"/>
              <a:t>. neut. ratio of 1: </a:t>
            </a:r>
            <a:r>
              <a:rPr lang="en-US" sz="1400" b="1" dirty="0" smtClean="0"/>
              <a:t>~7E6cm</a:t>
            </a:r>
            <a:r>
              <a:rPr lang="en-US" sz="1400" b="1" baseline="30000" dirty="0" smtClean="0"/>
              <a:t>-2</a:t>
            </a:r>
            <a:r>
              <a:rPr lang="en-US" sz="1400" b="1" dirty="0" smtClean="0"/>
              <a:t> (@Q9) , ~1E7cm</a:t>
            </a:r>
            <a:r>
              <a:rPr lang="en-US" sz="1400" b="1" baseline="30000" dirty="0" smtClean="0"/>
              <a:t>-2</a:t>
            </a:r>
            <a:r>
              <a:rPr lang="en-US" sz="1400" b="1" dirty="0" smtClean="0"/>
              <a:t> (@Q11) &gt;20MeV</a:t>
            </a:r>
          </a:p>
          <a:p>
            <a:pPr>
              <a:buFontTx/>
              <a:buChar char="-"/>
            </a:pPr>
            <a:r>
              <a:rPr lang="en-US" sz="1400" dirty="0" smtClean="0"/>
              <a:t> VERY </a:t>
            </a:r>
            <a:r>
              <a:rPr lang="en-US" sz="1400" b="1" dirty="0" smtClean="0"/>
              <a:t>simplified scaling </a:t>
            </a:r>
            <a:r>
              <a:rPr lang="en-US" sz="1400" dirty="0" smtClean="0"/>
              <a:t>to nominal (7TeV) and </a:t>
            </a:r>
            <a:r>
              <a:rPr lang="en-US" sz="1400" b="1" dirty="0" smtClean="0"/>
              <a:t>1 month of Ions: ~1E10cm</a:t>
            </a:r>
            <a:r>
              <a:rPr lang="en-US" sz="1400" b="1" baseline="30000" dirty="0" smtClean="0"/>
              <a:t>-2</a:t>
            </a:r>
            <a:endParaRPr lang="en-US" sz="1400" b="1" baseline="30000" dirty="0"/>
          </a:p>
        </p:txBody>
      </p:sp>
      <p:sp>
        <p:nvSpPr>
          <p:cNvPr id="12" name="Oval 11"/>
          <p:cNvSpPr/>
          <p:nvPr/>
        </p:nvSpPr>
        <p:spPr>
          <a:xfrm>
            <a:off x="7848600" y="2362200"/>
            <a:ext cx="685800" cy="24384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 descr="\\cern.ch\dfs\Users\r\radtest\Documents\Dosimeter_test_series\RADMON_Installation\V41042\Installation_pictures\7RM11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53000"/>
            <a:ext cx="2540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5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Right of IR7 “Good Proton Fill (1450)” </a:t>
            </a:r>
            <a:endParaRPr lang="en-US" dirty="0"/>
          </a:p>
        </p:txBody>
      </p:sp>
      <p:pic>
        <p:nvPicPr>
          <p:cNvPr id="4098" name="Picture 2" descr="D:\Markus\Working Stuff\EET_IR7\Electronics\R2E\Monitoring\EarlyMonitoring\IonRun\FirstLook\IR7_RIGHT_losses_NiceProtonFill_1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647045" cy="3886200"/>
          </a:xfrm>
          <a:prstGeom prst="rect">
            <a:avLst/>
          </a:prstGeom>
          <a:noFill/>
        </p:spPr>
      </p:pic>
      <p:sp>
        <p:nvSpPr>
          <p:cNvPr id="4" name="Oval 3"/>
          <p:cNvSpPr/>
          <p:nvPr/>
        </p:nvSpPr>
        <p:spPr>
          <a:xfrm>
            <a:off x="228600" y="2438400"/>
            <a:ext cx="685800" cy="5334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228600" y="1600200"/>
            <a:ext cx="1295400" cy="3810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7544" y="766445"/>
            <a:ext cx="79978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To be </a:t>
            </a:r>
            <a:r>
              <a:rPr lang="en-US" b="1" dirty="0" smtClean="0"/>
              <a:t>compared with ~9x10</a:t>
            </a:r>
            <a:r>
              <a:rPr lang="en-US" b="1" baseline="30000" dirty="0" smtClean="0"/>
              <a:t>11</a:t>
            </a:r>
            <a:r>
              <a:rPr lang="en-US" b="1" dirty="0" smtClean="0"/>
              <a:t>  </a:t>
            </a:r>
            <a:r>
              <a:rPr lang="en-US" dirty="0" smtClean="0"/>
              <a:t>as equivalent number of protons of previous ion fill</a:t>
            </a:r>
          </a:p>
          <a:p>
            <a:pPr>
              <a:buFontTx/>
              <a:buChar char="-"/>
            </a:pPr>
            <a:r>
              <a:rPr lang="en-US" dirty="0" smtClean="0"/>
              <a:t> Again running at about </a:t>
            </a:r>
            <a:r>
              <a:rPr lang="en-US" b="1" dirty="0" smtClean="0"/>
              <a:t>10% of nominal</a:t>
            </a:r>
            <a:endParaRPr lang="en-US" b="1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V="1">
            <a:off x="1562100" y="3848100"/>
            <a:ext cx="2133600" cy="11430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9512" y="5373216"/>
            <a:ext cx="8905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RadMons</a:t>
            </a:r>
            <a:r>
              <a:rPr lang="en-US" dirty="0" smtClean="0"/>
              <a:t> have </a:t>
            </a:r>
            <a:r>
              <a:rPr lang="en-US" b="1" dirty="0" smtClean="0"/>
              <a:t>VERY low statistics </a:t>
            </a:r>
            <a:r>
              <a:rPr lang="en-US" dirty="0" smtClean="0"/>
              <a:t>(only one has 1 count)</a:t>
            </a:r>
          </a:p>
          <a:p>
            <a:r>
              <a:rPr lang="en-US" dirty="0" smtClean="0"/>
              <a:t>- Voltage settings are the same as before </a:t>
            </a:r>
            <a:r>
              <a:rPr lang="en-US" b="1" dirty="0" smtClean="0"/>
              <a:t>RM9-11 @5V, RM13-17@3V</a:t>
            </a:r>
          </a:p>
          <a:p>
            <a:pPr>
              <a:buFontTx/>
              <a:buChar char="-"/>
            </a:pPr>
            <a:r>
              <a:rPr lang="en-US" b="1" dirty="0" smtClean="0"/>
              <a:t> </a:t>
            </a:r>
            <a:r>
              <a:rPr lang="en-US" dirty="0" smtClean="0"/>
              <a:t>VERY </a:t>
            </a:r>
            <a:r>
              <a:rPr lang="en-US" b="1" dirty="0" smtClean="0"/>
              <a:t>simplified scaling </a:t>
            </a:r>
            <a:r>
              <a:rPr lang="en-US" dirty="0" smtClean="0"/>
              <a:t>to nominal (7TeV) and </a:t>
            </a:r>
            <a:r>
              <a:rPr lang="en-US" b="1" dirty="0" smtClean="0"/>
              <a:t>1 LHC year: ~4E9cm</a:t>
            </a:r>
            <a:r>
              <a:rPr lang="en-US" b="1" baseline="30000" dirty="0" smtClean="0"/>
              <a:t>-2</a:t>
            </a:r>
            <a:r>
              <a:rPr lang="en-US" b="1" dirty="0" smtClean="0"/>
              <a:t> &gt;20MeV</a:t>
            </a:r>
            <a:endParaRPr lang="en-US" b="1" baseline="30000" dirty="0" smtClean="0"/>
          </a:p>
          <a:p>
            <a:r>
              <a:rPr lang="en-US" dirty="0"/>
              <a:t> </a:t>
            </a:r>
            <a:r>
              <a:rPr lang="en-US" dirty="0" smtClean="0"/>
              <a:t> (still </a:t>
            </a:r>
            <a:r>
              <a:rPr lang="en-US" b="1" dirty="0" smtClean="0"/>
              <a:t>nicely agreeing with the simulation estimates</a:t>
            </a:r>
            <a:r>
              <a:rPr lang="en-US" dirty="0" smtClean="0"/>
              <a:t>: 1E9-1E10 cm</a:t>
            </a:r>
            <a:r>
              <a:rPr lang="en-US" baseline="30000" dirty="0" smtClean="0"/>
              <a:t>-2</a:t>
            </a:r>
            <a:r>
              <a:rPr lang="en-US" dirty="0" smtClean="0"/>
              <a:t>/year)</a:t>
            </a:r>
            <a:endParaRPr lang="en-US" baseline="30000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2743200" y="4495800"/>
            <a:ext cx="1981200" cy="1524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888" y="52934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Ions: Preliminary </a:t>
            </a:r>
            <a:r>
              <a:rPr lang="en-US" dirty="0" smtClean="0"/>
              <a:t>‘Conclusion’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864" y="914400"/>
            <a:ext cx="86106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Ions (at least during ‘bad fills’) lead to </a:t>
            </a:r>
            <a:r>
              <a:rPr lang="en-US" b="1" dirty="0" smtClean="0"/>
              <a:t>high losses in the DS/ARC </a:t>
            </a:r>
            <a:r>
              <a:rPr lang="en-US" dirty="0" smtClean="0"/>
              <a:t>-&gt; ratio Ion/Proton based on </a:t>
            </a:r>
            <a:r>
              <a:rPr lang="en-US" dirty="0" err="1" smtClean="0"/>
              <a:t>Radmon</a:t>
            </a:r>
            <a:r>
              <a:rPr lang="en-US" dirty="0" smtClean="0"/>
              <a:t> signal and normalized to proton equivalent is in the order of 600</a:t>
            </a:r>
          </a:p>
          <a:p>
            <a:r>
              <a:rPr lang="en-US" dirty="0" smtClean="0"/>
              <a:t>Scaling for nominal</a:t>
            </a:r>
          </a:p>
          <a:p>
            <a:pPr lvl="1"/>
            <a:r>
              <a:rPr lang="en-US" b="1" dirty="0" smtClean="0"/>
              <a:t>Protons: coherent with simulation estimates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(bad statistics, can be improved by looking at more fills, ongoing) -&gt; </a:t>
            </a:r>
            <a:r>
              <a:rPr lang="en-US" b="1" dirty="0" smtClean="0"/>
              <a:t>levels might reach up to 1E10cm</a:t>
            </a:r>
            <a:r>
              <a:rPr lang="en-US" b="1" baseline="30000" dirty="0" smtClean="0"/>
              <a:t>-2</a:t>
            </a:r>
            <a:r>
              <a:rPr lang="en-US" b="1" dirty="0" smtClean="0"/>
              <a:t> per year</a:t>
            </a:r>
          </a:p>
          <a:p>
            <a:pPr lvl="1"/>
            <a:r>
              <a:rPr lang="en-US" dirty="0" smtClean="0"/>
              <a:t>Ions: </a:t>
            </a:r>
            <a:r>
              <a:rPr lang="en-US" b="1" dirty="0" smtClean="0"/>
              <a:t>similar levels can be ‘achieved’ within one month of ions </a:t>
            </a:r>
            <a:r>
              <a:rPr lang="en-US" dirty="0" smtClean="0"/>
              <a:t>in case ‘bad fills’ would become ‘nominal’</a:t>
            </a:r>
          </a:p>
          <a:p>
            <a:r>
              <a:rPr lang="en-US" b="1" dirty="0" smtClean="0"/>
              <a:t>QPS crates affected from Q9-Q17</a:t>
            </a:r>
            <a:r>
              <a:rPr lang="en-US" dirty="0" smtClean="0"/>
              <a:t>, firmware upgrade possibly needed soon (under investigation - R. Denz)</a:t>
            </a:r>
          </a:p>
          <a:p>
            <a:r>
              <a:rPr lang="en-US" dirty="0" smtClean="0"/>
              <a:t>Quickly checked for </a:t>
            </a:r>
            <a:r>
              <a:rPr lang="en-US" b="1" dirty="0" smtClean="0"/>
              <a:t>P3, and DSs adjacent to experiments </a:t>
            </a:r>
            <a:r>
              <a:rPr lang="en-US" dirty="0" smtClean="0"/>
              <a:t>-&gt; only little counts so far, </a:t>
            </a:r>
            <a:r>
              <a:rPr lang="en-US" b="1" dirty="0" smtClean="0"/>
              <a:t>levels significantly lower</a:t>
            </a:r>
            <a:r>
              <a:rPr lang="en-US" dirty="0" smtClean="0"/>
              <a:t> but more statistic/time needed to give some estimates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Table 45"/>
          <p:cNvGraphicFramePr>
            <a:graphicFrameLocks noGrp="1"/>
          </p:cNvGraphicFramePr>
          <p:nvPr/>
        </p:nvGraphicFramePr>
        <p:xfrm>
          <a:off x="6110808" y="2989312"/>
          <a:ext cx="2770302" cy="1879847"/>
        </p:xfrm>
        <a:graphic>
          <a:graphicData uri="http://schemas.openxmlformats.org/drawingml/2006/table">
            <a:tbl>
              <a:tblPr/>
              <a:tblGrid>
                <a:gridCol w="1286212"/>
                <a:gridCol w="742045"/>
                <a:gridCol w="742045"/>
              </a:tblGrid>
              <a:tr h="35865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2100" b="1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Summary</a:t>
                      </a:r>
                      <a:r>
                        <a:rPr lang="fr-CH" sz="21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(Protons)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247348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6.02E+15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59716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Dumped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5.82E+15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96.70%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48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Lost in Machine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1.99E+14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3.30%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1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 Lost protons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259716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Collisions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2.33E+13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11.73%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48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Elsewhere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1.76E+14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88.27%</a:t>
                      </a:r>
                    </a:p>
                  </a:txBody>
                  <a:tcPr marL="12367" marR="12367" marT="1236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3" descr="HEHmap_Full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400000">
            <a:off x="855879" y="-212755"/>
            <a:ext cx="3840480" cy="5486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3662" y="4233753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LM01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23519" y="4233753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LM02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66724" y="4233753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LM03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23919" y="4222085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RM05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81400" y="4222085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RM04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09234" y="4233753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RM03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42834" y="4222085"/>
            <a:ext cx="7505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RM06</a:t>
            </a:r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</p:txBody>
      </p:sp>
      <p:cxnSp>
        <p:nvCxnSpPr>
          <p:cNvPr id="18" name="Straight Arrow Connector 17"/>
          <p:cNvCxnSpPr>
            <a:stCxn id="10" idx="0"/>
          </p:cNvCxnSpPr>
          <p:nvPr/>
        </p:nvCxnSpPr>
        <p:spPr>
          <a:xfrm rot="5400000" flipH="1" flipV="1">
            <a:off x="726173" y="3250607"/>
            <a:ext cx="849868" cy="11164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0"/>
          </p:cNvCxnSpPr>
          <p:nvPr/>
        </p:nvCxnSpPr>
        <p:spPr>
          <a:xfrm rot="5400000" flipH="1" flipV="1">
            <a:off x="1311605" y="3455038"/>
            <a:ext cx="849862" cy="70756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 flipH="1" flipV="1">
            <a:off x="2014120" y="3536286"/>
            <a:ext cx="838201" cy="53340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6200000" flipV="1">
            <a:off x="3347619" y="3726785"/>
            <a:ext cx="838200" cy="152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3" idx="0"/>
          </p:cNvCxnSpPr>
          <p:nvPr/>
        </p:nvCxnSpPr>
        <p:spPr>
          <a:xfrm rot="16200000" flipV="1">
            <a:off x="4030551" y="3653454"/>
            <a:ext cx="838200" cy="29906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 bwMode="auto">
          <a:xfrm>
            <a:off x="4478863" y="3340058"/>
            <a:ext cx="576064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RR77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/>
        </p:nvGraphicFramePr>
        <p:xfrm>
          <a:off x="152400" y="4564340"/>
          <a:ext cx="5562600" cy="1744980"/>
        </p:xfrm>
        <a:graphic>
          <a:graphicData uri="http://schemas.openxmlformats.org/drawingml/2006/table">
            <a:tbl>
              <a:tblPr/>
              <a:tblGrid>
                <a:gridCol w="835329"/>
                <a:gridCol w="398963"/>
                <a:gridCol w="261820"/>
                <a:gridCol w="922602"/>
                <a:gridCol w="785459"/>
                <a:gridCol w="910134"/>
                <a:gridCol w="748056"/>
                <a:gridCol w="700237"/>
              </a:tblGrid>
              <a:tr h="3905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RadMon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Dcum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Rth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SEU </a:t>
                      </a:r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(3V) Measured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Beam contribution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SEU </a:t>
                      </a:r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 (FLUKA) Expected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Error </a:t>
                      </a:r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[%]</a:t>
                      </a:r>
                    </a:p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Stat. only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Exp./</a:t>
                      </a:r>
                      <a:r>
                        <a:rPr lang="en-US" sz="1100" b="1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Mes</a:t>
                      </a:r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6L7.7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LM03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19846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5L7.7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LM02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9765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4L7.7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LM01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2689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B1+B2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4R7.7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RM03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B1+B2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5R7.7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RM04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6R7.7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RM05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RR77.7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RM06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B1+B2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9" name="Content Placeholder 8"/>
          <p:cNvGraphicFramePr>
            <a:graphicFrameLocks/>
          </p:cNvGraphicFramePr>
          <p:nvPr/>
        </p:nvGraphicFramePr>
        <p:xfrm>
          <a:off x="5899596" y="5308054"/>
          <a:ext cx="3136900" cy="857250"/>
        </p:xfrm>
        <a:graphic>
          <a:graphicData uri="http://schemas.openxmlformats.org/drawingml/2006/table">
            <a:tbl>
              <a:tblPr/>
              <a:tblGrid>
                <a:gridCol w="1878492"/>
                <a:gridCol w="446826"/>
                <a:gridCol w="811582"/>
              </a:tblGrid>
              <a:tr h="20955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Arial"/>
                        </a:rPr>
                        <a:t>BLM ratio IR7 / IR3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Ratio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Arial"/>
                        </a:rPr>
                        <a:t>% Loss in IR7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Arial"/>
                        </a:rPr>
                        <a:t>TCSG.A6L7.B1 / TCSG.5L3.B1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3.1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Arial"/>
                        </a:rPr>
                        <a:t>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latin typeface="Arial"/>
                        </a:rPr>
                        <a:t>TCSG.A6R7.B2 / TCSG.5R3.B2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5.6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Arial"/>
                        </a:rPr>
                        <a:t>85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3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000" dirty="0" smtClean="0"/>
              <a:t>IR7 FLUKA Application Benchmark</a:t>
            </a:r>
            <a:endParaRPr lang="en-GB" sz="4000" dirty="0"/>
          </a:p>
        </p:txBody>
      </p:sp>
      <p:sp>
        <p:nvSpPr>
          <p:cNvPr id="24" name="Rectangle 23"/>
          <p:cNvSpPr/>
          <p:nvPr/>
        </p:nvSpPr>
        <p:spPr bwMode="auto">
          <a:xfrm>
            <a:off x="8146337" y="3341494"/>
            <a:ext cx="746143" cy="1527666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5014060" y="4941168"/>
            <a:ext cx="709407" cy="1354914"/>
          </a:xfrm>
          <a:prstGeom prst="rect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899592" y="2852936"/>
            <a:ext cx="3744416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2235441" y="2564079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&gt;500m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>
            <a:stCxn id="16" idx="0"/>
          </p:cNvCxnSpPr>
          <p:nvPr/>
        </p:nvCxnSpPr>
        <p:spPr>
          <a:xfrm rot="16200000" flipV="1">
            <a:off x="4466211" y="3370199"/>
            <a:ext cx="838200" cy="86557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 bwMode="auto">
          <a:xfrm>
            <a:off x="2843807" y="3429000"/>
            <a:ext cx="551325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UJ76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rot="5400000" flipH="1" flipV="1">
            <a:off x="2699125" y="3764885"/>
            <a:ext cx="915194" cy="79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 bwMode="auto">
          <a:xfrm>
            <a:off x="912254" y="1078137"/>
            <a:ext cx="576064" cy="288032"/>
          </a:xfrm>
          <a:prstGeom prst="roundRect">
            <a:avLst/>
          </a:prstGeom>
          <a:solidFill>
            <a:srgbClr val="00B05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TCP</a:t>
            </a:r>
          </a:p>
        </p:txBody>
      </p:sp>
      <p:sp>
        <p:nvSpPr>
          <p:cNvPr id="36" name="Rounded Rectangle 35"/>
          <p:cNvSpPr/>
          <p:nvPr/>
        </p:nvSpPr>
        <p:spPr bwMode="auto">
          <a:xfrm>
            <a:off x="1539120" y="1078137"/>
            <a:ext cx="602951" cy="288032"/>
          </a:xfrm>
          <a:prstGeom prst="roundRect">
            <a:avLst/>
          </a:prstGeom>
          <a:solidFill>
            <a:srgbClr val="00B05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TCAP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2208398" y="1078137"/>
            <a:ext cx="568672" cy="288032"/>
          </a:xfrm>
          <a:prstGeom prst="roundRect">
            <a:avLst/>
          </a:prstGeom>
          <a:solidFill>
            <a:srgbClr val="00B05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MBW</a:t>
            </a:r>
          </a:p>
        </p:txBody>
      </p:sp>
      <p:sp>
        <p:nvSpPr>
          <p:cNvPr id="40" name="Rounded Rectangle 39"/>
          <p:cNvSpPr/>
          <p:nvPr/>
        </p:nvSpPr>
        <p:spPr bwMode="auto">
          <a:xfrm>
            <a:off x="2817666" y="1078137"/>
            <a:ext cx="552071" cy="288032"/>
          </a:xfrm>
          <a:prstGeom prst="roundRect">
            <a:avLst/>
          </a:prstGeom>
          <a:solidFill>
            <a:srgbClr val="00B05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solidFill>
                  <a:schemeClr val="bg1"/>
                </a:solidFill>
                <a:latin typeface="Arial" charset="0"/>
              </a:rPr>
              <a:t>TCS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1" name="Rounded Rectangle 40"/>
          <p:cNvSpPr/>
          <p:nvPr/>
        </p:nvSpPr>
        <p:spPr bwMode="auto">
          <a:xfrm>
            <a:off x="4042466" y="1078137"/>
            <a:ext cx="622672" cy="288032"/>
          </a:xfrm>
          <a:prstGeom prst="roundRect">
            <a:avLst/>
          </a:prstGeom>
          <a:solidFill>
            <a:srgbClr val="00B05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TCLA</a:t>
            </a:r>
          </a:p>
        </p:txBody>
      </p:sp>
      <p:sp>
        <p:nvSpPr>
          <p:cNvPr id="42" name="Rounded Rectangle 41"/>
          <p:cNvSpPr/>
          <p:nvPr/>
        </p:nvSpPr>
        <p:spPr bwMode="auto">
          <a:xfrm>
            <a:off x="3429086" y="1078137"/>
            <a:ext cx="579512" cy="288032"/>
          </a:xfrm>
          <a:prstGeom prst="roundRect">
            <a:avLst/>
          </a:prstGeom>
          <a:solidFill>
            <a:srgbClr val="00B050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MQW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59462" y="747770"/>
            <a:ext cx="4219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Loss-Term (</a:t>
            </a:r>
            <a:r>
              <a:rPr lang="en-US" b="1" dirty="0" err="1" smtClean="0"/>
              <a:t>SixTrack</a:t>
            </a:r>
            <a:r>
              <a:rPr lang="en-US" b="1" dirty="0" smtClean="0"/>
              <a:t> [</a:t>
            </a:r>
            <a:r>
              <a:rPr lang="en-US" sz="1600" b="1" i="1" dirty="0" smtClean="0"/>
              <a:t>R. Assmann et al.</a:t>
            </a:r>
            <a:r>
              <a:rPr lang="en-US" b="1" dirty="0" smtClean="0"/>
              <a:t>])</a:t>
            </a:r>
            <a:endParaRPr lang="en-US" b="1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-760489" y="2056126"/>
            <a:ext cx="22493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FLUKA Calculations</a:t>
            </a:r>
            <a:endParaRPr lang="en-US" b="1" dirty="0"/>
          </a:p>
        </p:txBody>
      </p:sp>
      <p:sp>
        <p:nvSpPr>
          <p:cNvPr id="30" name="Rounded Rectangle 29"/>
          <p:cNvSpPr/>
          <p:nvPr/>
        </p:nvSpPr>
        <p:spPr bwMode="auto">
          <a:xfrm>
            <a:off x="539552" y="3331591"/>
            <a:ext cx="576064" cy="288032"/>
          </a:xfrm>
          <a:prstGeom prst="roundRect">
            <a:avLst/>
          </a:prstGeom>
          <a:solidFill>
            <a:srgbClr val="0B731F"/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RR73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5580112" y="1268760"/>
            <a:ext cx="648072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296439" y="1023119"/>
            <a:ext cx="1947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Assumptions</a:t>
            </a:r>
            <a:endParaRPr lang="fr-CH" sz="2400" b="1" dirty="0"/>
          </a:p>
        </p:txBody>
      </p:sp>
      <p:cxnSp>
        <p:nvCxnSpPr>
          <p:cNvPr id="52" name="Straight Arrow Connector 51"/>
          <p:cNvCxnSpPr/>
          <p:nvPr/>
        </p:nvCxnSpPr>
        <p:spPr bwMode="auto">
          <a:xfrm rot="5400000">
            <a:off x="6952456" y="1848222"/>
            <a:ext cx="423664" cy="1588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6202670" y="2103239"/>
            <a:ext cx="2069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Normalisation</a:t>
            </a:r>
            <a:endParaRPr lang="fr-CH" sz="24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732240" y="702333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© K. Roeed</a:t>
            </a:r>
            <a:endParaRPr lang="fr-CH" sz="24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32" grpId="0" animBg="1"/>
      <p:bldP spid="24" grpId="0" animBg="1"/>
      <p:bldP spid="25" grpId="0" animBg="1"/>
      <p:bldP spid="29" grpId="0"/>
      <p:bldP spid="33" grpId="0" animBg="1"/>
      <p:bldP spid="34" grpId="0" animBg="1"/>
      <p:bldP spid="36" grpId="0" animBg="1"/>
      <p:bldP spid="37" grpId="0" animBg="1"/>
      <p:bldP spid="40" grpId="0" animBg="1"/>
      <p:bldP spid="41" grpId="0" animBg="1"/>
      <p:bldP spid="42" grpId="0" animBg="1"/>
      <p:bldP spid="44" grpId="0"/>
      <p:bldP spid="30" grpId="0" animBg="1"/>
      <p:bldP spid="51" grpId="0"/>
      <p:bldP spid="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57224" y="71414"/>
            <a:ext cx="8229600" cy="582594"/>
          </a:xfrm>
        </p:spPr>
        <p:txBody>
          <a:bodyPr>
            <a:noAutofit/>
          </a:bodyPr>
          <a:lstStyle/>
          <a:p>
            <a:r>
              <a:rPr lang="en-US" sz="4400" dirty="0" smtClean="0"/>
              <a:t>Radiation Levels 2010</a:t>
            </a:r>
            <a:endParaRPr lang="en-GB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2844" y="785794"/>
            <a:ext cx="9001156" cy="5929354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sz="2800" dirty="0" smtClean="0">
                <a:solidFill>
                  <a:schemeClr val="bg2"/>
                </a:solidFill>
              </a:rPr>
              <a:t>Source terms, operational conditions as well as monitor readings have to be carefully evaluated</a:t>
            </a:r>
            <a:endParaRPr lang="en-US" sz="2800" b="1" dirty="0" smtClean="0">
              <a:solidFill>
                <a:srgbClr val="8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02039-3293-4EC8-B5F1-A7127E526F50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-36512" y="4653136"/>
            <a:ext cx="37061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920000"/>
                </a:solidFill>
              </a:rPr>
              <a:t>VERY GOOD AGREEMENT (given the underlying uncertainties)</a:t>
            </a:r>
            <a:endParaRPr lang="en-US" sz="2400" b="1" dirty="0">
              <a:solidFill>
                <a:srgbClr val="92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628139" y="1772816"/>
            <a:ext cx="1427820" cy="571128"/>
            <a:chOff x="0" y="812799"/>
            <a:chExt cx="6096000" cy="2438400"/>
          </a:xfrm>
        </p:grpSpPr>
        <p:sp>
          <p:nvSpPr>
            <p:cNvPr id="12" name="Chevron 11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rgbClr val="0B731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Chevron 4"/>
            <p:cNvSpPr/>
            <p:nvPr/>
          </p:nvSpPr>
          <p:spPr>
            <a:xfrm>
              <a:off x="715901" y="812799"/>
              <a:ext cx="4611514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lvl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FLUKA Predictions</a:t>
              </a:r>
              <a:endParaRPr lang="en-US" sz="1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64615" y="1764349"/>
            <a:ext cx="1427820" cy="579595"/>
            <a:chOff x="0" y="776650"/>
            <a:chExt cx="6096000" cy="2474549"/>
          </a:xfrm>
        </p:grpSpPr>
        <p:sp>
          <p:nvSpPr>
            <p:cNvPr id="15" name="Chevron 14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rgbClr val="87393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hevron 4"/>
            <p:cNvSpPr/>
            <p:nvPr/>
          </p:nvSpPr>
          <p:spPr>
            <a:xfrm>
              <a:off x="562184" y="776650"/>
              <a:ext cx="5072665" cy="24383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lvl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Operation Assumptions</a:t>
              </a:r>
              <a:endParaRPr lang="en-US" sz="1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076411" y="1777752"/>
            <a:ext cx="1427820" cy="571128"/>
            <a:chOff x="0" y="812799"/>
            <a:chExt cx="6096000" cy="2438400"/>
          </a:xfrm>
        </p:grpSpPr>
        <p:sp>
          <p:nvSpPr>
            <p:cNvPr id="18" name="Chevron 17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chemeClr val="accent1">
                <a:lumMod val="2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Chevron 4"/>
            <p:cNvSpPr/>
            <p:nvPr/>
          </p:nvSpPr>
          <p:spPr>
            <a:xfrm>
              <a:off x="715901" y="812799"/>
              <a:ext cx="4611514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lvl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Rad</a:t>
              </a:r>
              <a:r>
                <a:rPr lang="en-US" sz="1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-Level Estimate</a:t>
              </a:r>
              <a:endParaRPr lang="en-US" sz="1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00547" y="1764432"/>
            <a:ext cx="1427820" cy="584448"/>
            <a:chOff x="0" y="755930"/>
            <a:chExt cx="6096000" cy="2495269"/>
          </a:xfrm>
        </p:grpSpPr>
        <p:sp>
          <p:nvSpPr>
            <p:cNvPr id="21" name="Chevron 20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rgbClr val="0B731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Chevron 4"/>
            <p:cNvSpPr/>
            <p:nvPr/>
          </p:nvSpPr>
          <p:spPr>
            <a:xfrm>
              <a:off x="715901" y="755930"/>
              <a:ext cx="4611514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lvl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Monitor Readings</a:t>
              </a:r>
              <a:endParaRPr lang="en-US" sz="1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537023" y="1781283"/>
            <a:ext cx="1427820" cy="575981"/>
            <a:chOff x="0" y="792079"/>
            <a:chExt cx="6096000" cy="2459120"/>
          </a:xfrm>
        </p:grpSpPr>
        <p:sp>
          <p:nvSpPr>
            <p:cNvPr id="24" name="Chevron 23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rgbClr val="99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Chevron 4"/>
            <p:cNvSpPr/>
            <p:nvPr/>
          </p:nvSpPr>
          <p:spPr>
            <a:xfrm>
              <a:off x="290899" y="792079"/>
              <a:ext cx="5226382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lvl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Calibration</a:t>
              </a:r>
            </a:p>
            <a:p>
              <a:pPr lvl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Assumptions</a:t>
              </a:r>
              <a:endParaRPr lang="en-US" sz="1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748819" y="1772816"/>
            <a:ext cx="1152128" cy="584448"/>
            <a:chOff x="0" y="755930"/>
            <a:chExt cx="6096000" cy="2495269"/>
          </a:xfrm>
        </p:grpSpPr>
        <p:sp>
          <p:nvSpPr>
            <p:cNvPr id="28" name="Chevron 27"/>
            <p:cNvSpPr/>
            <p:nvPr/>
          </p:nvSpPr>
          <p:spPr>
            <a:xfrm>
              <a:off x="0" y="812799"/>
              <a:ext cx="6096000" cy="2438400"/>
            </a:xfrm>
            <a:prstGeom prst="chevron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Chevron 4"/>
            <p:cNvSpPr/>
            <p:nvPr/>
          </p:nvSpPr>
          <p:spPr>
            <a:xfrm>
              <a:off x="715901" y="755930"/>
              <a:ext cx="4611514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lvl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Final Values</a:t>
              </a:r>
              <a:endParaRPr lang="en-US" sz="1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23528" y="1751610"/>
            <a:ext cx="1512168" cy="584448"/>
            <a:chOff x="-2" y="755930"/>
            <a:chExt cx="6096002" cy="2495269"/>
          </a:xfrm>
        </p:grpSpPr>
        <p:sp>
          <p:nvSpPr>
            <p:cNvPr id="31" name="Chevron 30"/>
            <p:cNvSpPr/>
            <p:nvPr/>
          </p:nvSpPr>
          <p:spPr>
            <a:xfrm>
              <a:off x="-2" y="812799"/>
              <a:ext cx="6096002" cy="2438400"/>
            </a:xfrm>
            <a:prstGeom prst="chevron">
              <a:avLst/>
            </a:prstGeom>
            <a:solidFill>
              <a:srgbClr val="BE6D0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Chevron 4"/>
            <p:cNvSpPr/>
            <p:nvPr/>
          </p:nvSpPr>
          <p:spPr>
            <a:xfrm>
              <a:off x="715901" y="755930"/>
              <a:ext cx="4611514" cy="243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2027" tIns="70676" rIns="70676" bIns="70676" numCol="1" spcCol="1270" anchor="ctr" anchorCtr="0">
              <a:noAutofit/>
            </a:bodyPr>
            <a:lstStyle/>
            <a:p>
              <a:pPr lvl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Tracking/</a:t>
              </a:r>
              <a:r>
                <a:rPr lang="en-US" sz="1200" b="1" kern="12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BeamGas</a:t>
              </a:r>
              <a:r>
                <a:rPr lang="en-US" sz="12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/etc.</a:t>
              </a:r>
              <a:endParaRPr lang="en-US" sz="1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77734" y="2852936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>
                    <a:lumMod val="25000"/>
                  </a:schemeClr>
                </a:solidFill>
              </a:rPr>
              <a:t>Threshold of monitors is ~10</a:t>
            </a:r>
            <a:r>
              <a:rPr lang="en-US" sz="2800" b="1" baseline="30000" dirty="0" smtClean="0">
                <a:solidFill>
                  <a:schemeClr val="accent1">
                    <a:lumMod val="25000"/>
                  </a:schemeClr>
                </a:solidFill>
              </a:rPr>
              <a:t>6</a:t>
            </a:r>
            <a:r>
              <a:rPr lang="en-US" sz="2800" b="1" dirty="0" smtClean="0">
                <a:solidFill>
                  <a:schemeClr val="accent1">
                    <a:lumMod val="25000"/>
                  </a:schemeClr>
                </a:solidFill>
              </a:rPr>
              <a:t>!</a:t>
            </a:r>
          </a:p>
          <a:p>
            <a:pPr algn="ctr"/>
            <a:r>
              <a:rPr lang="en-US" sz="2000" b="1" dirty="0" smtClean="0">
                <a:solidFill>
                  <a:schemeClr val="accent1">
                    <a:lumMod val="25000"/>
                  </a:schemeClr>
                </a:solidFill>
              </a:rPr>
              <a:t>(lower values only by ‘trick’ [big uncertainties!])</a:t>
            </a:r>
            <a:endParaRPr lang="en-US" sz="2000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401693"/>
            <a:ext cx="3266029" cy="443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9682" y="2401694"/>
            <a:ext cx="2180830" cy="443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Rectangle 39"/>
          <p:cNvSpPr/>
          <p:nvPr/>
        </p:nvSpPr>
        <p:spPr bwMode="auto">
          <a:xfrm>
            <a:off x="5810945" y="3707803"/>
            <a:ext cx="3302551" cy="3082381"/>
          </a:xfrm>
          <a:prstGeom prst="rect">
            <a:avLst/>
          </a:prstGeom>
          <a:noFill/>
          <a:ln w="889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545749" y="6969118"/>
            <a:ext cx="18786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990000"/>
                </a:solidFill>
              </a:rPr>
              <a:t>!!! Amazing !!!</a:t>
            </a:r>
            <a:endParaRPr lang="en-US" sz="2400" b="1" dirty="0">
              <a:solidFill>
                <a:srgbClr val="99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>
            <a:off x="3635896" y="5589240"/>
            <a:ext cx="2262038" cy="83447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>
            <a:off x="4716016" y="2204864"/>
            <a:ext cx="504056" cy="43204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/>
          <p:nvPr/>
        </p:nvCxnSpPr>
        <p:spPr bwMode="auto">
          <a:xfrm rot="5400000">
            <a:off x="8064388" y="2456892"/>
            <a:ext cx="504056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76200"/>
            <a:ext cx="8534400" cy="533400"/>
          </a:xfrm>
        </p:spPr>
        <p:txBody>
          <a:bodyPr>
            <a:noAutofit/>
          </a:bodyPr>
          <a:lstStyle/>
          <a:p>
            <a:r>
              <a:rPr lang="en-US" dirty="0" smtClean="0"/>
              <a:t>Possible SEE Failures Observed in 2010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2652364"/>
            <a:ext cx="3505200" cy="163121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</a:rPr>
              <a:t>TE/EPC power supply burnout in UA87</a:t>
            </a:r>
          </a:p>
          <a:p>
            <a:pPr marL="0" lvl="1"/>
            <a:r>
              <a:rPr lang="en-US" sz="2000" dirty="0" smtClean="0">
                <a:solidFill>
                  <a:prstClr val="white"/>
                </a:solidFill>
              </a:rPr>
              <a:t>Same effect observed in CNRAD </a:t>
            </a:r>
          </a:p>
          <a:p>
            <a:pPr marL="0" lvl="1"/>
            <a:r>
              <a:rPr lang="en-US" sz="2000" dirty="0" smtClean="0">
                <a:solidFill>
                  <a:prstClr val="white"/>
                </a:solidFill>
              </a:rPr>
              <a:t>SEE is very likely the cause</a:t>
            </a:r>
            <a:br>
              <a:rPr lang="en-US" sz="2000" dirty="0" smtClean="0">
                <a:solidFill>
                  <a:prstClr val="white"/>
                </a:solidFill>
              </a:rPr>
            </a:br>
            <a:r>
              <a:rPr lang="en-US" sz="2000" dirty="0" smtClean="0">
                <a:solidFill>
                  <a:prstClr val="white"/>
                </a:solidFill>
              </a:rPr>
              <a:t>(Streaming through Maze)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00600" y="1232603"/>
            <a:ext cx="3505200" cy="132343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>
              <a:spcBef>
                <a:spcPts val="1000"/>
              </a:spcBef>
            </a:pPr>
            <a:r>
              <a:rPr lang="en-US" sz="2000" b="1" dirty="0">
                <a:solidFill>
                  <a:prstClr val="black"/>
                </a:solidFill>
              </a:rPr>
              <a:t>CRYO tunnel card SEE in 8L2</a:t>
            </a:r>
          </a:p>
          <a:p>
            <a:pPr marL="0" lvl="1"/>
            <a:r>
              <a:rPr lang="en-US" sz="2000" dirty="0">
                <a:solidFill>
                  <a:prstClr val="white"/>
                </a:solidFill>
              </a:rPr>
              <a:t>1 Fault </a:t>
            </a:r>
            <a:r>
              <a:rPr lang="en-US" sz="2000" dirty="0" smtClean="0">
                <a:solidFill>
                  <a:prstClr val="white"/>
                </a:solidFill>
              </a:rPr>
              <a:t>in </a:t>
            </a:r>
            <a:r>
              <a:rPr lang="en-US" sz="2000" dirty="0" err="1">
                <a:solidFill>
                  <a:prstClr val="white"/>
                </a:solidFill>
              </a:rPr>
              <a:t>uFip</a:t>
            </a:r>
            <a:r>
              <a:rPr lang="en-US" sz="2000" dirty="0">
                <a:solidFill>
                  <a:prstClr val="white"/>
                </a:solidFill>
              </a:rPr>
              <a:t> </a:t>
            </a:r>
            <a:r>
              <a:rPr lang="en-US" sz="2000" dirty="0" smtClean="0">
                <a:solidFill>
                  <a:prstClr val="white"/>
                </a:solidFill>
              </a:rPr>
              <a:t/>
            </a:r>
            <a:br>
              <a:rPr lang="en-US" sz="2000" dirty="0" smtClean="0">
                <a:solidFill>
                  <a:prstClr val="white"/>
                </a:solidFill>
              </a:rPr>
            </a:br>
            <a:r>
              <a:rPr lang="en-US" sz="2000" dirty="0" smtClean="0">
                <a:solidFill>
                  <a:prstClr val="white"/>
                </a:solidFill>
              </a:rPr>
              <a:t>(as </a:t>
            </a:r>
            <a:r>
              <a:rPr lang="en-US" sz="2000" dirty="0">
                <a:solidFill>
                  <a:prstClr val="white"/>
                </a:solidFill>
              </a:rPr>
              <a:t>observed in </a:t>
            </a:r>
            <a:r>
              <a:rPr lang="en-US" sz="2000" dirty="0" smtClean="0">
                <a:solidFill>
                  <a:prstClr val="white"/>
                </a:solidFill>
              </a:rPr>
              <a:t>CNRAD 2010)</a:t>
            </a:r>
            <a:endParaRPr lang="en-US" sz="2000" dirty="0">
              <a:solidFill>
                <a:prstClr val="white"/>
              </a:solidFill>
            </a:endParaRPr>
          </a:p>
          <a:p>
            <a:pPr marL="0" lvl="1"/>
            <a:r>
              <a:rPr lang="en-US" sz="2000" dirty="0">
                <a:solidFill>
                  <a:prstClr val="white"/>
                </a:solidFill>
              </a:rPr>
              <a:t>SEE confirmed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55130" y="5113188"/>
            <a:ext cx="3962400" cy="13234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1000"/>
              </a:spcBef>
            </a:pPr>
            <a:r>
              <a:rPr lang="en-US" sz="2000" b="1" dirty="0">
                <a:solidFill>
                  <a:srgbClr val="FFFF00"/>
                </a:solidFill>
              </a:rPr>
              <a:t>PXI power supply </a:t>
            </a:r>
            <a:r>
              <a:rPr lang="en-US" sz="2000" b="1" dirty="0" smtClean="0">
                <a:solidFill>
                  <a:srgbClr val="FFFF00"/>
                </a:solidFill>
              </a:rPr>
              <a:t>burnout </a:t>
            </a:r>
            <a:r>
              <a:rPr lang="en-US" sz="2000" b="1" dirty="0">
                <a:solidFill>
                  <a:srgbClr val="FFFF00"/>
                </a:solidFill>
              </a:rPr>
              <a:t>in </a:t>
            </a:r>
            <a:r>
              <a:rPr lang="en-US" sz="2000" b="1" dirty="0" smtClean="0">
                <a:solidFill>
                  <a:srgbClr val="FFFF00"/>
                </a:solidFill>
              </a:rPr>
              <a:t>UJ16</a:t>
            </a:r>
            <a:endParaRPr lang="en-US" sz="2000" b="1" dirty="0">
              <a:solidFill>
                <a:srgbClr val="FFFF00"/>
              </a:solidFill>
            </a:endParaRPr>
          </a:p>
          <a:p>
            <a:pPr marL="0" lvl="1"/>
            <a:r>
              <a:rPr lang="en-US" sz="2000" dirty="0">
                <a:solidFill>
                  <a:prstClr val="white"/>
                </a:solidFill>
              </a:rPr>
              <a:t>To be confirmed by producer (comparison with CNRAD burnouts)</a:t>
            </a:r>
          </a:p>
          <a:p>
            <a:pPr marL="0" lvl="1"/>
            <a:r>
              <a:rPr lang="en-US" sz="2000" dirty="0" smtClean="0">
                <a:solidFill>
                  <a:prstClr val="white"/>
                </a:solidFill>
              </a:rPr>
              <a:t>SEE unlikely (early </a:t>
            </a:r>
            <a:r>
              <a:rPr lang="en-US" sz="2000" dirty="0">
                <a:solidFill>
                  <a:prstClr val="white"/>
                </a:solidFill>
              </a:rPr>
              <a:t>2010 </a:t>
            </a:r>
            <a:r>
              <a:rPr lang="en-US" sz="2000" dirty="0" smtClean="0">
                <a:solidFill>
                  <a:prstClr val="white"/>
                </a:solidFill>
              </a:rPr>
              <a:t>operation)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1915426"/>
            <a:ext cx="4114800" cy="126188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QPS Tunnel Card Failures</a:t>
            </a:r>
          </a:p>
          <a:p>
            <a:pPr algn="ctr"/>
            <a:r>
              <a:rPr lang="en-US" b="1" dirty="0" smtClean="0">
                <a:solidFill>
                  <a:prstClr val="black"/>
                </a:solidFill>
              </a:rPr>
              <a:t>(2x in 9L7 [ions], 2x in 8R8 [inj.], + others)</a:t>
            </a:r>
            <a:endParaRPr lang="en-US" dirty="0" smtClean="0">
              <a:solidFill>
                <a:prstClr val="white"/>
              </a:solidFill>
            </a:endParaRPr>
          </a:p>
          <a:p>
            <a:pPr marL="0" lvl="1"/>
            <a:r>
              <a:rPr lang="en-US" sz="2000" dirty="0" smtClean="0">
                <a:solidFill>
                  <a:prstClr val="white"/>
                </a:solidFill>
              </a:rPr>
              <a:t>ISO150 </a:t>
            </a:r>
            <a:r>
              <a:rPr lang="en-US" sz="2000" dirty="0">
                <a:solidFill>
                  <a:prstClr val="white"/>
                </a:solidFill>
              </a:rPr>
              <a:t>-&gt; permanent PM </a:t>
            </a:r>
            <a:r>
              <a:rPr lang="en-US" sz="2000" dirty="0" smtClean="0">
                <a:solidFill>
                  <a:prstClr val="white"/>
                </a:solidFill>
              </a:rPr>
              <a:t>trigger</a:t>
            </a:r>
            <a:br>
              <a:rPr lang="en-US" sz="2000" dirty="0" smtClean="0">
                <a:solidFill>
                  <a:prstClr val="white"/>
                </a:solidFill>
              </a:rPr>
            </a:br>
            <a:r>
              <a:rPr lang="en-US" sz="2000" dirty="0" smtClean="0">
                <a:solidFill>
                  <a:prstClr val="white"/>
                </a:solidFill>
              </a:rPr>
              <a:t>SEE confirmed (EMC has same effect)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5113188"/>
            <a:ext cx="3962400" cy="13234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 algn="ctr"/>
            <a:r>
              <a:rPr lang="en-US" sz="2000" b="1" dirty="0">
                <a:solidFill>
                  <a:srgbClr val="FFFF00"/>
                </a:solidFill>
              </a:rPr>
              <a:t>VAC  power supply burn out </a:t>
            </a:r>
            <a:endParaRPr lang="en-US" sz="2000" b="1" dirty="0" smtClean="0">
              <a:solidFill>
                <a:srgbClr val="FFFF00"/>
              </a:solidFill>
            </a:endParaRPr>
          </a:p>
          <a:p>
            <a:pPr marL="0" lvl="1"/>
            <a:r>
              <a:rPr lang="en-US" sz="2000" dirty="0" smtClean="0">
                <a:solidFill>
                  <a:prstClr val="white"/>
                </a:solidFill>
              </a:rPr>
              <a:t>In UA23 </a:t>
            </a:r>
            <a:r>
              <a:rPr lang="en-US" sz="2000" dirty="0">
                <a:solidFill>
                  <a:prstClr val="white"/>
                </a:solidFill>
              </a:rPr>
              <a:t>between </a:t>
            </a:r>
            <a:r>
              <a:rPr lang="en-US" sz="2000" dirty="0" smtClean="0">
                <a:solidFill>
                  <a:prstClr val="white"/>
                </a:solidFill>
              </a:rPr>
              <a:t>maze </a:t>
            </a:r>
            <a:r>
              <a:rPr lang="en-US" sz="2000" dirty="0">
                <a:solidFill>
                  <a:prstClr val="white"/>
                </a:solidFill>
              </a:rPr>
              <a:t>and duct </a:t>
            </a:r>
          </a:p>
          <a:p>
            <a:pPr marL="0" lvl="1"/>
            <a:r>
              <a:rPr lang="en-US" sz="2000" dirty="0" smtClean="0">
                <a:solidFill>
                  <a:prstClr val="white"/>
                </a:solidFill>
              </a:rPr>
              <a:t>(TDI losses + TCDI losses )</a:t>
            </a:r>
          </a:p>
          <a:p>
            <a:pPr marL="0" lvl="1"/>
            <a:r>
              <a:rPr lang="en-US" sz="2000" dirty="0" smtClean="0">
                <a:solidFill>
                  <a:prstClr val="white"/>
                </a:solidFill>
              </a:rPr>
              <a:t>SEE rather unlikely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" y="899764"/>
            <a:ext cx="4114800" cy="954107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WIC crate failure  in TI8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</a:p>
          <a:p>
            <a:pPr marL="0" lvl="1"/>
            <a:r>
              <a:rPr lang="en-US" sz="2000" dirty="0" smtClean="0">
                <a:solidFill>
                  <a:prstClr val="white"/>
                </a:solidFill>
              </a:rPr>
              <a:t>Observed in 2009</a:t>
            </a:r>
          </a:p>
          <a:p>
            <a:pPr marL="0" lvl="1"/>
            <a:r>
              <a:rPr lang="en-US" dirty="0" smtClean="0">
                <a:solidFill>
                  <a:prstClr val="white"/>
                </a:solidFill>
              </a:rPr>
              <a:t>Known problem with moderate x-section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3255368"/>
            <a:ext cx="4114800" cy="126188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</a:rPr>
              <a:t>QPS tunnel Card Failures</a:t>
            </a:r>
          </a:p>
          <a:p>
            <a:pPr algn="ctr"/>
            <a:r>
              <a:rPr lang="en-US" b="1" dirty="0" smtClean="0">
                <a:solidFill>
                  <a:prstClr val="black"/>
                </a:solidFill>
              </a:rPr>
              <a:t>in 9R7 &amp; 9L7</a:t>
            </a:r>
          </a:p>
          <a:p>
            <a:r>
              <a:rPr lang="en-US" sz="2000" dirty="0" err="1" smtClean="0">
                <a:solidFill>
                  <a:prstClr val="white"/>
                </a:solidFill>
              </a:rPr>
              <a:t>uFip</a:t>
            </a:r>
            <a:r>
              <a:rPr lang="en-US" sz="2000" dirty="0" smtClean="0">
                <a:solidFill>
                  <a:prstClr val="white"/>
                </a:solidFill>
              </a:rPr>
              <a:t> communication </a:t>
            </a:r>
            <a:r>
              <a:rPr lang="en-US" sz="2000" dirty="0">
                <a:solidFill>
                  <a:prstClr val="white"/>
                </a:solidFill>
              </a:rPr>
              <a:t>lost (2x</a:t>
            </a:r>
            <a:r>
              <a:rPr lang="en-US" sz="2000" dirty="0" smtClean="0">
                <a:solidFill>
                  <a:prstClr val="white"/>
                </a:solidFill>
              </a:rPr>
              <a:t>)</a:t>
            </a:r>
            <a:br>
              <a:rPr lang="en-US" sz="2000" dirty="0" smtClean="0">
                <a:solidFill>
                  <a:prstClr val="white"/>
                </a:solidFill>
              </a:rPr>
            </a:br>
            <a:r>
              <a:rPr lang="en-US" sz="2000" dirty="0" smtClean="0">
                <a:solidFill>
                  <a:prstClr val="white"/>
                </a:solidFill>
              </a:rPr>
              <a:t>SEE confirmed (seen in CNRAD)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52400" y="775403"/>
            <a:ext cx="8610600" cy="3855864"/>
          </a:xfrm>
          <a:prstGeom prst="roundRect">
            <a:avLst/>
          </a:prstGeom>
          <a:noFill/>
          <a:ln w="508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00600" y="775403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6600"/>
                </a:solidFill>
              </a:rPr>
              <a:t>CONFIRMED or very LIKELY</a:t>
            </a:r>
            <a:endParaRPr lang="en-US" sz="2400" b="1" dirty="0">
              <a:solidFill>
                <a:srgbClr val="0066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52400" y="4687004"/>
            <a:ext cx="8610600" cy="1905000"/>
          </a:xfrm>
          <a:prstGeom prst="roundRect">
            <a:avLst/>
          </a:prstGeom>
          <a:noFill/>
          <a:ln w="508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00600" y="4687004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NOT CONFIRMED </a:t>
            </a:r>
            <a:r>
              <a:rPr lang="en-US" sz="2400" b="1" smtClean="0">
                <a:solidFill>
                  <a:srgbClr val="002060"/>
                </a:solidFill>
              </a:rPr>
              <a:t>(unlikely)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4644008" y="5157192"/>
            <a:ext cx="3960440" cy="1224136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16016" y="5157192"/>
            <a:ext cx="3960440" cy="129614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/>
    </p:bldLst>
  </p:timing>
</p:sld>
</file>

<file path=ppt/theme/theme1.xml><?xml version="1.0" encoding="utf-8"?>
<a:theme xmlns:a="http://schemas.openxmlformats.org/drawingml/2006/main" name="Chamonix-EHB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Chamonix-EBH_v7</Template>
  <TotalTime>14273</TotalTime>
  <Words>4527</Words>
  <Application>Microsoft Office PowerPoint</Application>
  <PresentationFormat>On-screen Show (4:3)</PresentationFormat>
  <Paragraphs>1628</Paragraphs>
  <Slides>67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67</vt:i4>
      </vt:variant>
    </vt:vector>
  </HeadingPairs>
  <TitlesOfParts>
    <vt:vector size="71" baseType="lpstr">
      <vt:lpstr>Chamonix-EHB</vt:lpstr>
      <vt:lpstr>Office Theme</vt:lpstr>
      <vt:lpstr>1_Office Theme</vt:lpstr>
      <vt:lpstr>Office Theme</vt:lpstr>
      <vt:lpstr>Radiation To Electronics:  Reality or Fata Morgana               . </vt:lpstr>
      <vt:lpstr>Slide 2</vt:lpstr>
      <vt:lpstr>Radiation Issues - Effects</vt:lpstr>
      <vt:lpstr>Radiation Issues – Failure Observation</vt:lpstr>
      <vt:lpstr>Confidence: CNRAD Update</vt:lpstr>
      <vt:lpstr>Confidence: FLUKA Calculations</vt:lpstr>
      <vt:lpstr>IR7 FLUKA Application Benchmark</vt:lpstr>
      <vt:lpstr>Radiation Levels 2010</vt:lpstr>
      <vt:lpstr>Possible SEE Failures Observed in 2010</vt:lpstr>
      <vt:lpstr>Radiation Issues – 2010 Summary</vt:lpstr>
      <vt:lpstr>Radiation Issues – 2010 Summary</vt:lpstr>
      <vt:lpstr>2010/2011/2012 Radiation Levels</vt:lpstr>
      <vt:lpstr>Failure Rates 2010/2011/2012++</vt:lpstr>
      <vt:lpstr>Failure Rates 2010/2011/2012++</vt:lpstr>
      <vt:lpstr>2011 LHC Energy/2012 Operation</vt:lpstr>
      <vt:lpstr>What We Will Do…</vt:lpstr>
      <vt:lpstr>To be kept in mind…</vt:lpstr>
      <vt:lpstr>R2E Global Strategy &amp; Dates</vt:lpstr>
      <vt:lpstr>Slide 19</vt:lpstr>
      <vt:lpstr>Backup</vt:lpstr>
      <vt:lpstr>R2E Mitigation Project Plan</vt:lpstr>
      <vt:lpstr>R2E Mitigation Project Building Blocks</vt:lpstr>
      <vt:lpstr>Building Blocks for the R2E Project</vt:lpstr>
      <vt:lpstr>R2E Approach</vt:lpstr>
      <vt:lpstr>What’s to Be Avoided</vt:lpstr>
      <vt:lpstr>R2E Work 2010/11 xMasBreak</vt:lpstr>
      <vt:lpstr>What Would Happen If…</vt:lpstr>
      <vt:lpstr>What Would Happen If…</vt:lpstr>
      <vt:lpstr>Failure Rate Estimate</vt:lpstr>
      <vt:lpstr>Failure Rate Approach</vt:lpstr>
      <vt:lpstr>2011 Estimation</vt:lpstr>
      <vt:lpstr>2012 Estimation</vt:lpstr>
      <vt:lpstr>Relocation and Shielding Improvements</vt:lpstr>
      <vt:lpstr>Nominal Estimation (After Shielding &amp; Relocation)</vt:lpstr>
      <vt:lpstr>Expected SEE Failure Rates (status 08/10)</vt:lpstr>
      <vt:lpstr>Radiation Tests</vt:lpstr>
      <vt:lpstr>‘Only’ a selection could be tested!</vt:lpstr>
      <vt:lpstr>Radiation Tests  in 2011</vt:lpstr>
      <vt:lpstr>What Equipment Is/Was Tested</vt:lpstr>
      <vt:lpstr>What Equipment Is/Was Tested</vt:lpstr>
      <vt:lpstr>Benchmarks</vt:lpstr>
      <vt:lpstr>Operation &amp; Normalisation</vt:lpstr>
      <vt:lpstr>IR7 Benchmark - Loss Scenario 2010</vt:lpstr>
      <vt:lpstr>IR7 Benchmark - Loss Scenario 2010</vt:lpstr>
      <vt:lpstr>Shielding Benchmark:</vt:lpstr>
      <vt:lpstr>IP8/TI8 Radiation Detectors</vt:lpstr>
      <vt:lpstr>TED Loss: RadMon Downstream</vt:lpstr>
      <vt:lpstr>Slide 48</vt:lpstr>
      <vt:lpstr>Point-8 Application Benchmark</vt:lpstr>
      <vt:lpstr>RadMon/FLUKA @ CNRAD</vt:lpstr>
      <vt:lpstr>Benchmark Simulations for TI2/8</vt:lpstr>
      <vt:lpstr>Slide 52</vt:lpstr>
      <vt:lpstr>Slide 53</vt:lpstr>
      <vt:lpstr>Slide 54</vt:lpstr>
      <vt:lpstr>Slide 55</vt:lpstr>
      <vt:lpstr>Slide 56</vt:lpstr>
      <vt:lpstr>Slide 57</vt:lpstr>
      <vt:lpstr>Remarks</vt:lpstr>
      <vt:lpstr>Remark 0</vt:lpstr>
      <vt:lpstr>Remark 1</vt:lpstr>
      <vt:lpstr>Remark 2</vt:lpstr>
      <vt:lpstr>Remark 3</vt:lpstr>
      <vt:lpstr>Left of IR7 “Bad Ion Fill (1488)”</vt:lpstr>
      <vt:lpstr>Left of IR7 “Good Proton Fill (1450)”</vt:lpstr>
      <vt:lpstr>Right of IR7 “Bad Ion Fill (1488)” </vt:lpstr>
      <vt:lpstr>Right of IR7 “Good Proton Fill (1450)” </vt:lpstr>
      <vt:lpstr>Ions: Preliminary ‘Conclusion’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for IC Contract December 1st 2009  EN-STI-2009-279-IC   Markus Brugger</dc:title>
  <dc:creator>Markus Brugger</dc:creator>
  <cp:lastModifiedBy>Markus Brugger</cp:lastModifiedBy>
  <cp:revision>626</cp:revision>
  <dcterms:created xsi:type="dcterms:W3CDTF">2009-11-21T10:54:46Z</dcterms:created>
  <dcterms:modified xsi:type="dcterms:W3CDTF">2011-01-26T07:15:12Z</dcterms:modified>
</cp:coreProperties>
</file>