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60" r:id="rId1"/>
  </p:sldMasterIdLst>
  <p:notesMasterIdLst>
    <p:notesMasterId r:id="rId47"/>
  </p:notesMasterIdLst>
  <p:handoutMasterIdLst>
    <p:handoutMasterId r:id="rId48"/>
  </p:handoutMasterIdLst>
  <p:sldIdLst>
    <p:sldId id="650" r:id="rId2"/>
    <p:sldId id="537" r:id="rId3"/>
    <p:sldId id="736" r:id="rId4"/>
    <p:sldId id="749" r:id="rId5"/>
    <p:sldId id="762" r:id="rId6"/>
    <p:sldId id="750" r:id="rId7"/>
    <p:sldId id="760" r:id="rId8"/>
    <p:sldId id="738" r:id="rId9"/>
    <p:sldId id="739" r:id="rId10"/>
    <p:sldId id="761" r:id="rId11"/>
    <p:sldId id="751" r:id="rId12"/>
    <p:sldId id="745" r:id="rId13"/>
    <p:sldId id="746" r:id="rId14"/>
    <p:sldId id="747" r:id="rId15"/>
    <p:sldId id="748" r:id="rId16"/>
    <p:sldId id="759" r:id="rId17"/>
    <p:sldId id="767" r:id="rId18"/>
    <p:sldId id="752" r:id="rId19"/>
    <p:sldId id="754" r:id="rId20"/>
    <p:sldId id="753" r:id="rId21"/>
    <p:sldId id="764" r:id="rId22"/>
    <p:sldId id="765" r:id="rId23"/>
    <p:sldId id="721" r:id="rId24"/>
    <p:sldId id="725" r:id="rId25"/>
    <p:sldId id="756" r:id="rId26"/>
    <p:sldId id="766" r:id="rId27"/>
    <p:sldId id="740" r:id="rId28"/>
    <p:sldId id="770" r:id="rId29"/>
    <p:sldId id="741" r:id="rId30"/>
    <p:sldId id="744" r:id="rId31"/>
    <p:sldId id="742" r:id="rId32"/>
    <p:sldId id="743" r:id="rId33"/>
    <p:sldId id="726" r:id="rId34"/>
    <p:sldId id="727" r:id="rId35"/>
    <p:sldId id="728" r:id="rId36"/>
    <p:sldId id="768" r:id="rId37"/>
    <p:sldId id="763" r:id="rId38"/>
    <p:sldId id="758" r:id="rId39"/>
    <p:sldId id="769" r:id="rId40"/>
    <p:sldId id="755" r:id="rId41"/>
    <p:sldId id="723" r:id="rId42"/>
    <p:sldId id="729" r:id="rId43"/>
    <p:sldId id="724" r:id="rId44"/>
    <p:sldId id="722" r:id="rId45"/>
    <p:sldId id="734" r:id="rId46"/>
  </p:sldIdLst>
  <p:sldSz cx="9144000" cy="6858000" type="screen4x3"/>
  <p:notesSz cx="6642100" cy="9753600"/>
  <p:embeddedFontLst>
    <p:embeddedFont>
      <p:font typeface="Verdana" pitchFamily="34" charset="0"/>
      <p:regular r:id="rId49"/>
      <p:bold r:id="rId50"/>
      <p:italic r:id="rId51"/>
      <p:boldItalic r:id="rId52"/>
    </p:embeddedFont>
    <p:embeddedFont>
      <p:font typeface="Monotype Sorts"/>
      <p:regular r:id="rId53"/>
    </p:embeddedFont>
    <p:embeddedFont>
      <p:font typeface="Tahoma" pitchFamily="34" charset="0"/>
      <p:regular r:id="rId54"/>
      <p:bold r:id="rId55"/>
    </p:embeddedFont>
    <p:embeddedFont>
      <p:font typeface="Comic Sans MS" pitchFamily="66" charset="0"/>
      <p:regular r:id="rId56"/>
      <p:bold r:id="rId57"/>
    </p:embeddedFont>
  </p:embeddedFontLst>
  <p:defaultTextStyle>
    <a:defPPr>
      <a:defRPr lang="en-GB"/>
    </a:defPPr>
    <a:lvl1pPr algn="l" rtl="0" eaLnBrk="0" fontAlgn="base" hangingPunct="0">
      <a:spcBef>
        <a:spcPct val="50000"/>
      </a:spcBef>
      <a:spcAft>
        <a:spcPct val="0"/>
      </a:spcAft>
      <a:defRPr sz="2000" kern="1200">
        <a:solidFill>
          <a:schemeClr val="tx1"/>
        </a:solidFill>
        <a:latin typeface="Tahoma" pitchFamily="34" charset="0"/>
        <a:ea typeface="+mn-ea"/>
        <a:cs typeface="+mn-cs"/>
      </a:defRPr>
    </a:lvl1pPr>
    <a:lvl2pPr marL="457200" algn="l" rtl="0" eaLnBrk="0" fontAlgn="base" hangingPunct="0">
      <a:spcBef>
        <a:spcPct val="50000"/>
      </a:spcBef>
      <a:spcAft>
        <a:spcPct val="0"/>
      </a:spcAft>
      <a:defRPr sz="2000" kern="1200">
        <a:solidFill>
          <a:schemeClr val="tx1"/>
        </a:solidFill>
        <a:latin typeface="Tahoma" pitchFamily="34" charset="0"/>
        <a:ea typeface="+mn-ea"/>
        <a:cs typeface="+mn-cs"/>
      </a:defRPr>
    </a:lvl2pPr>
    <a:lvl3pPr marL="914400" algn="l" rtl="0" eaLnBrk="0" fontAlgn="base" hangingPunct="0">
      <a:spcBef>
        <a:spcPct val="50000"/>
      </a:spcBef>
      <a:spcAft>
        <a:spcPct val="0"/>
      </a:spcAft>
      <a:defRPr sz="2000" kern="1200">
        <a:solidFill>
          <a:schemeClr val="tx1"/>
        </a:solidFill>
        <a:latin typeface="Tahoma" pitchFamily="34" charset="0"/>
        <a:ea typeface="+mn-ea"/>
        <a:cs typeface="+mn-cs"/>
      </a:defRPr>
    </a:lvl3pPr>
    <a:lvl4pPr marL="1371600" algn="l" rtl="0" eaLnBrk="0" fontAlgn="base" hangingPunct="0">
      <a:spcBef>
        <a:spcPct val="50000"/>
      </a:spcBef>
      <a:spcAft>
        <a:spcPct val="0"/>
      </a:spcAft>
      <a:defRPr sz="2000" kern="1200">
        <a:solidFill>
          <a:schemeClr val="tx1"/>
        </a:solidFill>
        <a:latin typeface="Tahoma" pitchFamily="34" charset="0"/>
        <a:ea typeface="+mn-ea"/>
        <a:cs typeface="+mn-cs"/>
      </a:defRPr>
    </a:lvl4pPr>
    <a:lvl5pPr marL="1828800" algn="l" rtl="0" eaLnBrk="0" fontAlgn="base" hangingPunct="0">
      <a:spcBef>
        <a:spcPct val="50000"/>
      </a:spcBef>
      <a:spcAft>
        <a:spcPct val="0"/>
      </a:spcAft>
      <a:defRPr sz="2000" kern="1200">
        <a:solidFill>
          <a:schemeClr val="tx1"/>
        </a:solidFill>
        <a:latin typeface="Tahoma" pitchFamily="34" charset="0"/>
        <a:ea typeface="+mn-ea"/>
        <a:cs typeface="+mn-cs"/>
      </a:defRPr>
    </a:lvl5pPr>
    <a:lvl6pPr marL="2286000" algn="l" defTabSz="914400" rtl="0" eaLnBrk="1" latinLnBrk="0" hangingPunct="1">
      <a:defRPr sz="2000" kern="1200">
        <a:solidFill>
          <a:schemeClr val="tx1"/>
        </a:solidFill>
        <a:latin typeface="Tahoma" pitchFamily="34" charset="0"/>
        <a:ea typeface="+mn-ea"/>
        <a:cs typeface="+mn-cs"/>
      </a:defRPr>
    </a:lvl6pPr>
    <a:lvl7pPr marL="2743200" algn="l" defTabSz="914400" rtl="0" eaLnBrk="1" latinLnBrk="0" hangingPunct="1">
      <a:defRPr sz="2000" kern="1200">
        <a:solidFill>
          <a:schemeClr val="tx1"/>
        </a:solidFill>
        <a:latin typeface="Tahoma" pitchFamily="34" charset="0"/>
        <a:ea typeface="+mn-ea"/>
        <a:cs typeface="+mn-cs"/>
      </a:defRPr>
    </a:lvl7pPr>
    <a:lvl8pPr marL="3200400" algn="l" defTabSz="914400" rtl="0" eaLnBrk="1" latinLnBrk="0" hangingPunct="1">
      <a:defRPr sz="2000" kern="1200">
        <a:solidFill>
          <a:schemeClr val="tx1"/>
        </a:solidFill>
        <a:latin typeface="Tahoma" pitchFamily="34" charset="0"/>
        <a:ea typeface="+mn-ea"/>
        <a:cs typeface="+mn-cs"/>
      </a:defRPr>
    </a:lvl8pPr>
    <a:lvl9pPr marL="3657600" algn="l" defTabSz="914400" rtl="0" eaLnBrk="1" latinLnBrk="0" hangingPunct="1">
      <a:defRPr sz="20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DFCA"/>
    <a:srgbClr val="FCFEB9"/>
    <a:srgbClr val="000000"/>
    <a:srgbClr val="FAFD00"/>
    <a:srgbClr val="FDC0E5"/>
    <a:srgbClr val="FCD1C1"/>
    <a:srgbClr val="7B00E4"/>
    <a:srgbClr val="D0FCD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90756" autoAdjust="0"/>
  </p:normalViewPr>
  <p:slideViewPr>
    <p:cSldViewPr>
      <p:cViewPr varScale="1">
        <p:scale>
          <a:sx n="71" d="100"/>
          <a:sy n="71" d="100"/>
        </p:scale>
        <p:origin x="-1032" y="-90"/>
      </p:cViewPr>
      <p:guideLst>
        <p:guide orient="horz" pos="2160"/>
        <p:guide pos="2880"/>
      </p:guideLst>
    </p:cSldViewPr>
  </p:slideViewPr>
  <p:outlineViewPr>
    <p:cViewPr>
      <p:scale>
        <a:sx n="50" d="100"/>
        <a:sy n="50" d="100"/>
      </p:scale>
      <p:origin x="0" y="6192"/>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698" y="30"/>
      </p:cViewPr>
      <p:guideLst>
        <p:guide orient="horz" pos="4068"/>
        <p:guide pos="116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56"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image" Target="../media/image5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5" Type="http://schemas.openxmlformats.org/officeDocument/2006/relationships/image" Target="../media/image26.wmf"/><Relationship Id="rId4"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6350" y="0"/>
            <a:ext cx="2849563" cy="434975"/>
          </a:xfrm>
          <a:prstGeom prst="rect">
            <a:avLst/>
          </a:prstGeom>
          <a:noFill/>
          <a:ln w="9525">
            <a:noFill/>
            <a:miter lim="800000"/>
            <a:headEnd/>
            <a:tailEnd/>
          </a:ln>
          <a:effectLst/>
        </p:spPr>
        <p:txBody>
          <a:bodyPr vert="horz" wrap="square" lIns="18318" tIns="0" rIns="18318" bIns="0" numCol="1" anchor="t" anchorCtr="0" compatLnSpc="1">
            <a:prstTxWarp prst="textNoShape">
              <a:avLst/>
            </a:prstTxWarp>
          </a:bodyPr>
          <a:lstStyle>
            <a:lvl1pPr defTabSz="857250">
              <a:spcBef>
                <a:spcPct val="0"/>
              </a:spcBef>
              <a:defRPr sz="900" i="1">
                <a:solidFill>
                  <a:schemeClr val="tx2"/>
                </a:solidFill>
                <a:latin typeface="Times New Roman" pitchFamily="18" charset="0"/>
              </a:defRPr>
            </a:lvl1pPr>
          </a:lstStyle>
          <a:p>
            <a:pPr>
              <a:defRPr/>
            </a:pPr>
            <a:endParaRPr lang="en-GB"/>
          </a:p>
        </p:txBody>
      </p:sp>
      <p:sp>
        <p:nvSpPr>
          <p:cNvPr id="3075" name="Rectangle 3"/>
          <p:cNvSpPr>
            <a:spLocks noGrp="1" noChangeArrowheads="1"/>
          </p:cNvSpPr>
          <p:nvPr>
            <p:ph type="dt" sz="quarter" idx="1"/>
          </p:nvPr>
        </p:nvSpPr>
        <p:spPr bwMode="auto">
          <a:xfrm>
            <a:off x="3786188" y="0"/>
            <a:ext cx="2849562" cy="434975"/>
          </a:xfrm>
          <a:prstGeom prst="rect">
            <a:avLst/>
          </a:prstGeom>
          <a:noFill/>
          <a:ln w="9525">
            <a:noFill/>
            <a:miter lim="800000"/>
            <a:headEnd/>
            <a:tailEnd/>
          </a:ln>
          <a:effectLst/>
        </p:spPr>
        <p:txBody>
          <a:bodyPr vert="horz" wrap="square" lIns="18318" tIns="0" rIns="18318" bIns="0" numCol="1" anchor="t" anchorCtr="0" compatLnSpc="1">
            <a:prstTxWarp prst="textNoShape">
              <a:avLst/>
            </a:prstTxWarp>
          </a:bodyPr>
          <a:lstStyle>
            <a:lvl1pPr algn="r" defTabSz="857250">
              <a:spcBef>
                <a:spcPct val="0"/>
              </a:spcBef>
              <a:defRPr sz="900" i="1">
                <a:solidFill>
                  <a:schemeClr val="tx2"/>
                </a:solidFill>
                <a:latin typeface="Times New Roman" pitchFamily="18" charset="0"/>
              </a:defRPr>
            </a:lvl1pPr>
          </a:lstStyle>
          <a:p>
            <a:pPr>
              <a:defRPr/>
            </a:pPr>
            <a:endParaRPr lang="en-GB"/>
          </a:p>
        </p:txBody>
      </p:sp>
      <p:sp>
        <p:nvSpPr>
          <p:cNvPr id="3078" name="Rectangle 6"/>
          <p:cNvSpPr>
            <a:spLocks noGrp="1" noChangeArrowheads="1"/>
          </p:cNvSpPr>
          <p:nvPr>
            <p:ph type="sldNum" sz="quarter" idx="3"/>
          </p:nvPr>
        </p:nvSpPr>
        <p:spPr bwMode="auto">
          <a:xfrm>
            <a:off x="3783013" y="9313863"/>
            <a:ext cx="2881312" cy="439737"/>
          </a:xfrm>
          <a:prstGeom prst="rect">
            <a:avLst/>
          </a:prstGeom>
          <a:noFill/>
          <a:ln w="9525">
            <a:noFill/>
            <a:miter lim="800000"/>
            <a:headEnd/>
            <a:tailEnd/>
          </a:ln>
          <a:effectLst/>
        </p:spPr>
        <p:txBody>
          <a:bodyPr vert="horz" wrap="square" lIns="18318" tIns="0" rIns="18318" bIns="0" numCol="1" anchor="b" anchorCtr="0" compatLnSpc="1">
            <a:prstTxWarp prst="textNoShape">
              <a:avLst/>
            </a:prstTxWarp>
          </a:bodyPr>
          <a:lstStyle>
            <a:lvl1pPr algn="r" defTabSz="879475">
              <a:spcBef>
                <a:spcPct val="0"/>
              </a:spcBef>
              <a:defRPr sz="900" i="1">
                <a:solidFill>
                  <a:schemeClr val="tx2"/>
                </a:solidFill>
                <a:latin typeface="Times New Roman" pitchFamily="18" charset="0"/>
              </a:defRPr>
            </a:lvl1pPr>
          </a:lstStyle>
          <a:p>
            <a:pPr>
              <a:defRPr/>
            </a:pPr>
            <a:fld id="{4C60A701-E62E-4BB5-9AE0-6A00B269A7CB}" type="slidenum">
              <a:rPr lang="en-GB"/>
              <a:pPr>
                <a:defRPr/>
              </a:pPr>
              <a:t>‹#›</a:t>
            </a:fld>
            <a:endParaRPr lang="en-GB"/>
          </a:p>
        </p:txBody>
      </p:sp>
      <p:sp>
        <p:nvSpPr>
          <p:cNvPr id="3079" name="Rectangle 7"/>
          <p:cNvSpPr>
            <a:spLocks noGrp="1" noChangeArrowheads="1"/>
          </p:cNvSpPr>
          <p:nvPr>
            <p:ph type="ftr" sz="quarter" idx="2"/>
          </p:nvPr>
        </p:nvSpPr>
        <p:spPr bwMode="auto">
          <a:xfrm>
            <a:off x="-22225" y="9313863"/>
            <a:ext cx="2881313" cy="439737"/>
          </a:xfrm>
          <a:prstGeom prst="rect">
            <a:avLst/>
          </a:prstGeom>
          <a:noFill/>
          <a:ln w="9525">
            <a:noFill/>
            <a:miter lim="800000"/>
            <a:headEnd/>
            <a:tailEnd/>
          </a:ln>
          <a:effectLst/>
        </p:spPr>
        <p:txBody>
          <a:bodyPr vert="horz" wrap="square" lIns="18318" tIns="0" rIns="18318" bIns="0" numCol="1" anchor="b" anchorCtr="0" compatLnSpc="1">
            <a:prstTxWarp prst="textNoShape">
              <a:avLst/>
            </a:prstTxWarp>
          </a:bodyPr>
          <a:lstStyle>
            <a:lvl1pPr defTabSz="879475">
              <a:spcBef>
                <a:spcPct val="0"/>
              </a:spcBef>
              <a:defRPr sz="900" i="1">
                <a:solidFill>
                  <a:schemeClr val="tx2"/>
                </a:solidFill>
                <a:latin typeface="Times New Roman" pitchFamily="18" charset="0"/>
              </a:defRPr>
            </a:lvl1pPr>
          </a:lstStyle>
          <a:p>
            <a:pPr>
              <a:defRPr/>
            </a:pPr>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6350" y="0"/>
            <a:ext cx="2849563" cy="434975"/>
          </a:xfrm>
          <a:prstGeom prst="rect">
            <a:avLst/>
          </a:prstGeom>
          <a:noFill/>
          <a:ln w="9525">
            <a:noFill/>
            <a:miter lim="800000"/>
            <a:headEnd/>
            <a:tailEnd/>
          </a:ln>
          <a:effectLst/>
        </p:spPr>
        <p:txBody>
          <a:bodyPr vert="horz" wrap="square" lIns="18318" tIns="0" rIns="18318" bIns="0" numCol="1" anchor="t" anchorCtr="0" compatLnSpc="1">
            <a:prstTxWarp prst="textNoShape">
              <a:avLst/>
            </a:prstTxWarp>
          </a:bodyPr>
          <a:lstStyle>
            <a:lvl1pPr defTabSz="712788">
              <a:spcBef>
                <a:spcPct val="0"/>
              </a:spcBef>
              <a:defRPr sz="900" i="1">
                <a:latin typeface="Times New Roman" pitchFamily="18" charset="0"/>
              </a:defRPr>
            </a:lvl1pPr>
          </a:lstStyle>
          <a:p>
            <a:pPr>
              <a:defRPr/>
            </a:pPr>
            <a:endParaRPr lang="en-GB"/>
          </a:p>
        </p:txBody>
      </p:sp>
      <p:sp>
        <p:nvSpPr>
          <p:cNvPr id="2051" name="Rectangle 3"/>
          <p:cNvSpPr>
            <a:spLocks noGrp="1" noChangeArrowheads="1"/>
          </p:cNvSpPr>
          <p:nvPr>
            <p:ph type="dt" idx="1"/>
          </p:nvPr>
        </p:nvSpPr>
        <p:spPr bwMode="auto">
          <a:xfrm>
            <a:off x="3786188" y="0"/>
            <a:ext cx="2849562" cy="434975"/>
          </a:xfrm>
          <a:prstGeom prst="rect">
            <a:avLst/>
          </a:prstGeom>
          <a:noFill/>
          <a:ln w="9525">
            <a:noFill/>
            <a:miter lim="800000"/>
            <a:headEnd/>
            <a:tailEnd/>
          </a:ln>
          <a:effectLst/>
        </p:spPr>
        <p:txBody>
          <a:bodyPr vert="horz" wrap="square" lIns="18318" tIns="0" rIns="18318" bIns="0" numCol="1" anchor="t" anchorCtr="0" compatLnSpc="1">
            <a:prstTxWarp prst="textNoShape">
              <a:avLst/>
            </a:prstTxWarp>
          </a:bodyPr>
          <a:lstStyle>
            <a:lvl1pPr algn="r" defTabSz="712788">
              <a:spcBef>
                <a:spcPct val="0"/>
              </a:spcBef>
              <a:defRPr sz="900" i="1">
                <a:latin typeface="Times New Roman" pitchFamily="18" charset="0"/>
              </a:defRPr>
            </a:lvl1pPr>
          </a:lstStyle>
          <a:p>
            <a:pPr>
              <a:defRPr/>
            </a:pPr>
            <a:endParaRPr lang="en-GB"/>
          </a:p>
        </p:txBody>
      </p:sp>
      <p:sp>
        <p:nvSpPr>
          <p:cNvPr id="2052" name="Rectangle 4"/>
          <p:cNvSpPr>
            <a:spLocks noGrp="1" noChangeArrowheads="1"/>
          </p:cNvSpPr>
          <p:nvPr>
            <p:ph type="sldNum" sz="quarter" idx="5"/>
          </p:nvPr>
        </p:nvSpPr>
        <p:spPr bwMode="auto">
          <a:xfrm>
            <a:off x="3786188" y="9215438"/>
            <a:ext cx="2849562" cy="538162"/>
          </a:xfrm>
          <a:prstGeom prst="rect">
            <a:avLst/>
          </a:prstGeom>
          <a:noFill/>
          <a:ln w="9525">
            <a:noFill/>
            <a:miter lim="800000"/>
            <a:headEnd/>
            <a:tailEnd/>
          </a:ln>
          <a:effectLst/>
        </p:spPr>
        <p:txBody>
          <a:bodyPr vert="horz" wrap="square" lIns="18318" tIns="0" rIns="18318" bIns="0" numCol="1" anchor="b" anchorCtr="0" compatLnSpc="1">
            <a:prstTxWarp prst="textNoShape">
              <a:avLst/>
            </a:prstTxWarp>
          </a:bodyPr>
          <a:lstStyle>
            <a:lvl1pPr algn="r" defTabSz="712788">
              <a:spcBef>
                <a:spcPct val="0"/>
              </a:spcBef>
              <a:defRPr sz="900" i="1">
                <a:latin typeface="Times New Roman" pitchFamily="18" charset="0"/>
              </a:defRPr>
            </a:lvl1pPr>
          </a:lstStyle>
          <a:p>
            <a:pPr>
              <a:defRPr/>
            </a:pPr>
            <a:fld id="{AEA2EA71-84AA-41B3-9F7B-4687A41CAFB0}" type="slidenum">
              <a:rPr lang="en-GB"/>
              <a:pPr>
                <a:defRPr/>
              </a:pPr>
              <a:t>‹#›</a:t>
            </a:fld>
            <a:endParaRPr lang="en-GB"/>
          </a:p>
        </p:txBody>
      </p:sp>
      <p:sp>
        <p:nvSpPr>
          <p:cNvPr id="37893" name="Rectangle 5"/>
          <p:cNvSpPr>
            <a:spLocks noGrp="1" noRot="1" noChangeAspect="1" noChangeArrowheads="1" noTextEdit="1"/>
          </p:cNvSpPr>
          <p:nvPr>
            <p:ph type="sldImg" idx="2"/>
          </p:nvPr>
        </p:nvSpPr>
        <p:spPr bwMode="auto">
          <a:xfrm>
            <a:off x="725488" y="841375"/>
            <a:ext cx="5359400" cy="4019550"/>
          </a:xfrm>
          <a:prstGeom prst="rect">
            <a:avLst/>
          </a:prstGeom>
          <a:noFill/>
          <a:ln w="12700">
            <a:solidFill>
              <a:schemeClr val="tx1"/>
            </a:solidFill>
            <a:miter lim="800000"/>
            <a:headEnd/>
            <a:tailEnd/>
          </a:ln>
        </p:spPr>
      </p:sp>
      <p:sp>
        <p:nvSpPr>
          <p:cNvPr id="2054" name="Rectangle 6"/>
          <p:cNvSpPr>
            <a:spLocks noGrp="1" noChangeArrowheads="1"/>
          </p:cNvSpPr>
          <p:nvPr>
            <p:ph type="body" sz="quarter" idx="3"/>
          </p:nvPr>
        </p:nvSpPr>
        <p:spPr bwMode="auto">
          <a:xfrm>
            <a:off x="301625" y="4897438"/>
            <a:ext cx="6043613" cy="3990975"/>
          </a:xfrm>
          <a:prstGeom prst="rect">
            <a:avLst/>
          </a:prstGeom>
          <a:noFill/>
          <a:ln w="9525">
            <a:noFill/>
            <a:miter lim="800000"/>
            <a:headEnd/>
            <a:tailEnd/>
          </a:ln>
          <a:effectLst/>
        </p:spPr>
        <p:txBody>
          <a:bodyPr vert="horz" wrap="square" lIns="87015" tIns="44271" rIns="87015" bIns="44271" numCol="1" anchor="t" anchorCtr="0" compatLnSpc="1">
            <a:prstTxWarp prst="textNoShape">
              <a:avLst/>
            </a:prstTxWarp>
          </a:bodyPr>
          <a:lstStyle/>
          <a:p>
            <a:pPr lvl="0"/>
            <a:r>
              <a:rPr lang="en-GB" noProof="0" smtClean="0"/>
              <a:t>Body Text</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055" name="Rectangle 7"/>
          <p:cNvSpPr>
            <a:spLocks noChangeArrowheads="1"/>
          </p:cNvSpPr>
          <p:nvPr/>
        </p:nvSpPr>
        <p:spPr bwMode="auto">
          <a:xfrm>
            <a:off x="5867400" y="9274175"/>
            <a:ext cx="508000" cy="425450"/>
          </a:xfrm>
          <a:prstGeom prst="rect">
            <a:avLst/>
          </a:prstGeom>
          <a:noFill/>
          <a:ln w="9525">
            <a:noFill/>
            <a:miter lim="800000"/>
            <a:headEnd/>
            <a:tailEnd/>
          </a:ln>
          <a:effectLst/>
        </p:spPr>
        <p:txBody>
          <a:bodyPr lIns="87015" tIns="44271" rIns="87015" bIns="44271">
            <a:spAutoFit/>
          </a:bodyPr>
          <a:lstStyle/>
          <a:p>
            <a:pPr defTabSz="857250">
              <a:defRPr/>
            </a:pPr>
            <a:r>
              <a:rPr lang="en-GB" sz="1100">
                <a:latin typeface="Arial" pitchFamily="34" charset="0"/>
              </a:rPr>
              <a:t>Page </a:t>
            </a:r>
            <a:fld id="{0091B10D-453A-42C5-9013-63C8EB0BF923}" type="slidenum">
              <a:rPr lang="en-GB" sz="1100">
                <a:latin typeface="Arial" pitchFamily="34" charset="0"/>
              </a:rPr>
              <a:pPr defTabSz="857250">
                <a:defRPr/>
              </a:pPr>
              <a:t>‹#›</a:t>
            </a:fld>
            <a:endParaRPr lang="en-GB" sz="1100">
              <a:latin typeface="Arial" pitchFamily="34" charset="0"/>
            </a:endParaRPr>
          </a:p>
        </p:txBody>
      </p:sp>
      <p:sp>
        <p:nvSpPr>
          <p:cNvPr id="2056" name="Rectangle 8"/>
          <p:cNvSpPr>
            <a:spLocks noChangeArrowheads="1"/>
          </p:cNvSpPr>
          <p:nvPr/>
        </p:nvSpPr>
        <p:spPr bwMode="auto">
          <a:xfrm>
            <a:off x="109538" y="419100"/>
            <a:ext cx="3001962" cy="230188"/>
          </a:xfrm>
          <a:prstGeom prst="rect">
            <a:avLst/>
          </a:prstGeom>
          <a:noFill/>
          <a:ln w="9525">
            <a:noFill/>
            <a:miter lim="800000"/>
            <a:headEnd/>
            <a:tailEnd/>
          </a:ln>
          <a:effectLst/>
        </p:spPr>
        <p:txBody>
          <a:bodyPr lIns="87015" tIns="44271" rIns="87015" bIns="44271">
            <a:spAutoFit/>
          </a:bodyPr>
          <a:lstStyle/>
          <a:p>
            <a:pPr defTabSz="857250">
              <a:defRPr/>
            </a:pPr>
            <a:r>
              <a:rPr lang="en-GB" sz="900">
                <a:latin typeface="Times New Roman" pitchFamily="18" charset="0"/>
              </a:rPr>
              <a:t>J.M. Jowett, Beam Dynamics Panel Report</a:t>
            </a:r>
          </a:p>
        </p:txBody>
      </p:sp>
      <p:sp>
        <p:nvSpPr>
          <p:cNvPr id="2057" name="Rectangle 9"/>
          <p:cNvSpPr>
            <a:spLocks noChangeArrowheads="1"/>
          </p:cNvSpPr>
          <p:nvPr/>
        </p:nvSpPr>
        <p:spPr bwMode="auto">
          <a:xfrm>
            <a:off x="3165475" y="419100"/>
            <a:ext cx="3206750" cy="257175"/>
          </a:xfrm>
          <a:prstGeom prst="rect">
            <a:avLst/>
          </a:prstGeom>
          <a:noFill/>
          <a:ln w="9525">
            <a:noFill/>
            <a:miter lim="800000"/>
            <a:headEnd/>
            <a:tailEnd/>
          </a:ln>
          <a:effectLst/>
        </p:spPr>
        <p:txBody>
          <a:bodyPr lIns="87015" tIns="44271" rIns="87015" bIns="44271">
            <a:spAutoFit/>
          </a:bodyPr>
          <a:lstStyle/>
          <a:p>
            <a:pPr algn="r" defTabSz="857250">
              <a:defRPr/>
            </a:pPr>
            <a:r>
              <a:rPr lang="en-GB" sz="1100">
                <a:latin typeface="Arial" pitchFamily="34" charset="0"/>
              </a:rPr>
              <a:t> </a:t>
            </a:r>
            <a:r>
              <a:rPr lang="en-GB" sz="900">
                <a:latin typeface="Times New Roman" pitchFamily="18" charset="0"/>
              </a:rPr>
              <a:t>ICFA Meeting DESY 9/2/2001, Page </a:t>
            </a:r>
            <a:fld id="{2AE4AAD4-1854-49FC-B309-16C148265048}" type="slidenum">
              <a:rPr lang="en-GB" sz="900">
                <a:latin typeface="Times New Roman" pitchFamily="18" charset="0"/>
              </a:rPr>
              <a:pPr algn="r" defTabSz="857250">
                <a:defRPr/>
              </a:pPr>
              <a:t>‹#›</a:t>
            </a:fld>
            <a:endParaRPr lang="en-GB" sz="900">
              <a:latin typeface="Times New Roman" pitchFamily="18" charset="0"/>
            </a:endParaRPr>
          </a:p>
        </p:txBody>
      </p:sp>
      <p:sp>
        <p:nvSpPr>
          <p:cNvPr id="2058" name="Rectangle 10"/>
          <p:cNvSpPr>
            <a:spLocks noGrp="1" noChangeArrowheads="1"/>
          </p:cNvSpPr>
          <p:nvPr>
            <p:ph type="ftr" sz="quarter" idx="4"/>
          </p:nvPr>
        </p:nvSpPr>
        <p:spPr bwMode="auto">
          <a:xfrm>
            <a:off x="-22225" y="9313863"/>
            <a:ext cx="2881313" cy="439737"/>
          </a:xfrm>
          <a:prstGeom prst="rect">
            <a:avLst/>
          </a:prstGeom>
          <a:noFill/>
          <a:ln w="9525">
            <a:noFill/>
            <a:miter lim="800000"/>
            <a:headEnd/>
            <a:tailEnd/>
          </a:ln>
          <a:effectLst/>
        </p:spPr>
        <p:txBody>
          <a:bodyPr vert="horz" wrap="square" lIns="18318" tIns="0" rIns="18318" bIns="0" numCol="1" anchor="b" anchorCtr="0" compatLnSpc="1">
            <a:prstTxWarp prst="textNoShape">
              <a:avLst/>
            </a:prstTxWarp>
          </a:bodyPr>
          <a:lstStyle>
            <a:lvl1pPr defTabSz="879475">
              <a:spcBef>
                <a:spcPct val="0"/>
              </a:spcBef>
              <a:defRPr sz="900" i="1">
                <a:solidFill>
                  <a:schemeClr val="tx2"/>
                </a:solidFill>
                <a:latin typeface="Times New Roman" pitchFamily="18" charset="0"/>
              </a:defRPr>
            </a:lvl1pPr>
          </a:lstStyle>
          <a:p>
            <a:pPr>
              <a:defRPr/>
            </a:pPr>
            <a:endParaRPr lang="en-GB"/>
          </a:p>
        </p:txBody>
      </p:sp>
    </p:spTree>
  </p:cSld>
  <p:clrMap bg1="lt1" tx1="dk1" bg2="lt2" tx2="dk2" accent1="accent1" accent2="accent2" accent3="accent3" accent4="accent4" accent5="accent5" accent6="accent6" hlink="hlink" folHlink="folHlink"/>
  <p:notesStyle>
    <a:lvl1pPr marL="93663" indent="-93663" algn="l" defTabSz="892175" rtl="0" eaLnBrk="0" fontAlgn="base" hangingPunct="0">
      <a:lnSpc>
        <a:spcPct val="90000"/>
      </a:lnSpc>
      <a:spcBef>
        <a:spcPct val="40000"/>
      </a:spcBef>
      <a:spcAft>
        <a:spcPct val="0"/>
      </a:spcAft>
      <a:buSzPct val="100000"/>
      <a:buChar char="•"/>
      <a:defRPr sz="1400" kern="1200">
        <a:solidFill>
          <a:schemeClr val="tx1"/>
        </a:solidFill>
        <a:latin typeface="Arial" pitchFamily="34" charset="0"/>
        <a:ea typeface="+mn-ea"/>
        <a:cs typeface="+mn-cs"/>
      </a:defRPr>
    </a:lvl1pPr>
    <a:lvl2pPr marL="282575" algn="l" defTabSz="892175"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2pPr>
    <a:lvl3pPr marL="469900" algn="l" defTabSz="892175"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3pPr>
    <a:lvl4pPr marL="752475" algn="l" defTabSz="892175"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4pPr>
    <a:lvl5pPr marL="1130300" algn="l" defTabSz="892175"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sldNum" sz="quarter" idx="5"/>
          </p:nvPr>
        </p:nvSpPr>
        <p:spPr>
          <a:noFill/>
        </p:spPr>
        <p:txBody>
          <a:bodyPr/>
          <a:lstStyle/>
          <a:p>
            <a:fld id="{C4189C98-B622-450A-A825-60253BAC6CB5}" type="slidenum">
              <a:rPr lang="en-GB" smtClean="0"/>
              <a:pPr/>
              <a:t>1</a:t>
            </a:fld>
            <a:endParaRPr lang="en-GB"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smtClean="0">
              <a:latin typeface="Wingdings" pitchFamily="2" charset="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Dispersion suppressor section acts as spectrometer</a:t>
            </a:r>
            <a:endParaRPr lang="en-US" dirty="0"/>
          </a:p>
        </p:txBody>
      </p:sp>
      <p:sp>
        <p:nvSpPr>
          <p:cNvPr id="4" name="Slide Number Placeholder 3"/>
          <p:cNvSpPr>
            <a:spLocks noGrp="1"/>
          </p:cNvSpPr>
          <p:nvPr>
            <p:ph type="sldNum" sz="quarter" idx="10"/>
          </p:nvPr>
        </p:nvSpPr>
        <p:spPr/>
        <p:txBody>
          <a:bodyPr/>
          <a:lstStyle/>
          <a:p>
            <a:pPr>
              <a:defRPr/>
            </a:pPr>
            <a:fld id="{AEA2EA71-84AA-41B3-9F7B-4687A41CAFB0}" type="slidenum">
              <a:rPr lang="en-GB" smtClean="0"/>
              <a:pPr>
                <a:defRPr/>
              </a:pPr>
              <a:t>17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sldNum" sz="quarter" idx="5"/>
          </p:nvPr>
        </p:nvSpPr>
        <p:spPr>
          <a:noFill/>
        </p:spPr>
        <p:txBody>
          <a:bodyPr/>
          <a:lstStyle/>
          <a:p>
            <a:fld id="{337CA449-A87F-4ECC-892F-4F0C1423DA34}" type="slidenum">
              <a:rPr lang="en-GB"/>
              <a:pPr/>
              <a:t>36</a:t>
            </a:fld>
            <a:endParaRPr lang="en-GB"/>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r>
              <a:rPr lang="en-GB" smtClean="0"/>
              <a:t>Straightforward engineering solution: fill SPS with some extra LHC dipoles to boost injection energy</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sldNum" sz="quarter" idx="5"/>
          </p:nvPr>
        </p:nvSpPr>
        <p:spPr>
          <a:noFill/>
        </p:spPr>
        <p:txBody>
          <a:bodyPr/>
          <a:lstStyle/>
          <a:p>
            <a:fld id="{0417AFB7-293E-4147-9C6C-5C2020BD2A7C}" type="slidenum">
              <a:rPr lang="en-GB"/>
              <a:pPr/>
              <a:t>38</a:t>
            </a:fld>
            <a:endParaRPr lang="en-GB"/>
          </a:p>
        </p:txBody>
      </p:sp>
      <p:sp>
        <p:nvSpPr>
          <p:cNvPr id="44035" name="Rectangle 2"/>
          <p:cNvSpPr>
            <a:spLocks noGrp="1" noRot="1" noChangeAspect="1" noChangeArrowheads="1" noTextEdit="1"/>
          </p:cNvSpPr>
          <p:nvPr>
            <p:ph type="sldImg"/>
          </p:nvPr>
        </p:nvSpPr>
        <p:spPr>
          <a:xfrm>
            <a:off x="727075" y="841375"/>
            <a:ext cx="5357813" cy="4019550"/>
          </a:xfrm>
          <a:ln/>
        </p:spPr>
      </p:sp>
      <p:sp>
        <p:nvSpPr>
          <p:cNvPr id="44036" name="Rectangle 3"/>
          <p:cNvSpPr>
            <a:spLocks noGrp="1" noChangeArrowheads="1"/>
          </p:cNvSpPr>
          <p:nvPr>
            <p:ph type="body" idx="1"/>
          </p:nvPr>
        </p:nvSpPr>
        <p:spPr>
          <a:noFill/>
          <a:ln/>
        </p:spPr>
        <p:txBody>
          <a:bodyPr/>
          <a:lstStyle/>
          <a:p>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0" y="0"/>
          <a:ext cx="1133475" cy="1143000"/>
        </p:xfrm>
        <a:graphic>
          <a:graphicData uri="http://schemas.openxmlformats.org/presentationml/2006/ole">
            <p:oleObj spid="_x0000_s86018" name="Photo Editor Photo" r:id="rId3" imgW="8326012" imgH="8411749" progId="">
              <p:embed/>
            </p:oleObj>
          </a:graphicData>
        </a:graphic>
      </p:graphicFrame>
      <p:graphicFrame>
        <p:nvGraphicFramePr>
          <p:cNvPr id="5" name="Object 3"/>
          <p:cNvGraphicFramePr>
            <a:graphicFrameLocks noChangeAspect="1"/>
          </p:cNvGraphicFramePr>
          <p:nvPr/>
        </p:nvGraphicFramePr>
        <p:xfrm>
          <a:off x="8012113" y="0"/>
          <a:ext cx="1131887" cy="1143000"/>
        </p:xfrm>
        <a:graphic>
          <a:graphicData uri="http://schemas.openxmlformats.org/presentationml/2006/ole">
            <p:oleObj spid="_x0000_s86019" name="Photo Editor Photo" r:id="rId4" imgW="8419048" imgH="8504762" progId="">
              <p:embed/>
            </p:oleObj>
          </a:graphicData>
        </a:graphic>
      </p:graphicFrame>
      <p:sp>
        <p:nvSpPr>
          <p:cNvPr id="270339" name="Rectangle 3"/>
          <p:cNvSpPr>
            <a:spLocks noGrp="1" noChangeArrowheads="1"/>
          </p:cNvSpPr>
          <p:nvPr>
            <p:ph type="ctrTitle"/>
          </p:nvPr>
        </p:nvSpPr>
        <p:spPr>
          <a:xfrm>
            <a:off x="685800" y="1773238"/>
            <a:ext cx="7772400" cy="1295400"/>
          </a:xfrm>
        </p:spPr>
        <p:txBody>
          <a:bodyPr/>
          <a:lstStyle>
            <a:lvl1pPr>
              <a:defRPr sz="4000">
                <a:solidFill>
                  <a:schemeClr val="bg2"/>
                </a:solidFill>
                <a:latin typeface="Verdana" pitchFamily="34" charset="0"/>
              </a:defRPr>
            </a:lvl1pPr>
          </a:lstStyle>
          <a:p>
            <a:r>
              <a:rPr lang="en-US"/>
              <a:t>Click to edit Master title style</a:t>
            </a:r>
          </a:p>
        </p:txBody>
      </p:sp>
      <p:sp>
        <p:nvSpPr>
          <p:cNvPr id="270340" name="Rectangle 4"/>
          <p:cNvSpPr>
            <a:spLocks noGrp="1" noChangeArrowheads="1"/>
          </p:cNvSpPr>
          <p:nvPr>
            <p:ph type="subTitle" idx="1"/>
          </p:nvPr>
        </p:nvSpPr>
        <p:spPr>
          <a:xfrm>
            <a:off x="323850" y="3211513"/>
            <a:ext cx="8496300" cy="2593975"/>
          </a:xfrm>
          <a:solidFill>
            <a:schemeClr val="tx1"/>
          </a:solidFill>
        </p:spPr>
        <p:txBody>
          <a:bodyPr/>
          <a:lstStyle>
            <a:lvl1pPr marL="0" indent="0" algn="ctr">
              <a:buFont typeface="Monotype Sorts" pitchFamily="2" charset="2"/>
              <a:buNone/>
              <a:defRPr b="1">
                <a:solidFill>
                  <a:srgbClr val="CFFAFD"/>
                </a:solidFill>
                <a:effectLst>
                  <a:outerShdw blurRad="38100" dist="38100" dir="2700000" algn="tl">
                    <a:srgbClr val="000000"/>
                  </a:outerShdw>
                </a:effectLst>
              </a:defRPr>
            </a:lvl1pPr>
          </a:lstStyle>
          <a:p>
            <a:r>
              <a:rPr lang="en-US"/>
              <a:t>Click to edit Master subtitle style</a:t>
            </a:r>
          </a:p>
        </p:txBody>
      </p:sp>
      <p:sp>
        <p:nvSpPr>
          <p:cNvPr id="6" name="Rectangle 5"/>
          <p:cNvSpPr>
            <a:spLocks noGrp="1" noChangeArrowheads="1"/>
          </p:cNvSpPr>
          <p:nvPr>
            <p:ph type="dt" sz="half" idx="10"/>
          </p:nvPr>
        </p:nvSpPr>
        <p:spPr>
          <a:xfrm>
            <a:off x="34925" y="6427788"/>
            <a:ext cx="5535613" cy="457200"/>
          </a:xfrm>
        </p:spPr>
        <p:txBody>
          <a:bodyPr/>
          <a:lstStyle>
            <a:lvl1pPr>
              <a:defRPr sz="1000" smtClean="0">
                <a:solidFill>
                  <a:srgbClr val="FCFEB9"/>
                </a:solidFill>
              </a:defRPr>
            </a:lvl1pPr>
          </a:lstStyle>
          <a:p>
            <a:pPr>
              <a:defRPr/>
            </a:pPr>
            <a:r>
              <a:rPr lang="en-US" smtClean="0"/>
              <a:t>J.M. Jowett, LHC Performance Workshop, Chamonix 27/1/2011</a:t>
            </a:r>
            <a:endParaRPr lang="en-GB"/>
          </a:p>
        </p:txBody>
      </p:sp>
      <p:sp>
        <p:nvSpPr>
          <p:cNvPr id="7" name="Rectangle 7"/>
          <p:cNvSpPr>
            <a:spLocks noGrp="1" noChangeArrowheads="1"/>
          </p:cNvSpPr>
          <p:nvPr>
            <p:ph type="sldNum" sz="quarter" idx="11"/>
          </p:nvPr>
        </p:nvSpPr>
        <p:spPr>
          <a:xfrm>
            <a:off x="6804025" y="6427788"/>
            <a:ext cx="2232025" cy="457200"/>
          </a:xfrm>
        </p:spPr>
        <p:txBody>
          <a:bodyPr/>
          <a:lstStyle>
            <a:lvl1pPr>
              <a:defRPr sz="1400">
                <a:solidFill>
                  <a:srgbClr val="FCFEB9"/>
                </a:solidFill>
              </a:defRPr>
            </a:lvl1pPr>
          </a:lstStyle>
          <a:p>
            <a:pPr>
              <a:defRPr/>
            </a:pPr>
            <a:fld id="{0A05ED53-066E-4F08-B7AA-7BEF8758BF1E}" type="slidenum">
              <a:rPr lang="en-GB"/>
              <a:pPr>
                <a:defRPr/>
              </a:pPr>
              <a:t>‹#›</a:t>
            </a:fld>
            <a:endParaRPr lang="en-GB"/>
          </a:p>
        </p:txBody>
      </p:sp>
      <p:sp>
        <p:nvSpPr>
          <p:cNvPr id="8" name="Rectangle 6"/>
          <p:cNvSpPr>
            <a:spLocks noGrp="1" noChangeArrowheads="1"/>
          </p:cNvSpPr>
          <p:nvPr>
            <p:ph type="ftr" sz="quarter" idx="12"/>
          </p:nvPr>
        </p:nvSpPr>
        <p:spPr>
          <a:xfrm flipV="1">
            <a:off x="3951288" y="6680200"/>
            <a:ext cx="2781300" cy="177800"/>
          </a:xfrm>
        </p:spPr>
        <p:txBody>
          <a:bodyPr/>
          <a:lstStyle>
            <a:lvl1pPr>
              <a:defRPr sz="1400">
                <a:solidFill>
                  <a:srgbClr val="FCFEB9"/>
                </a:solidFill>
                <a:latin typeface="Times New Roman" pitchFamily="18" charset="0"/>
              </a:defRPr>
            </a:lvl1pPr>
          </a:lstStyle>
          <a:p>
            <a:pPr>
              <a:defRPr/>
            </a:pPr>
            <a:r>
              <a:rPr lang="en-GB"/>
              <a:t>J.M. Jowett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6" name="Rectangle 6"/>
          <p:cNvSpPr>
            <a:spLocks noGrp="1" noChangeArrowheads="1"/>
          </p:cNvSpPr>
          <p:nvPr>
            <p:ph type="sldNum" sz="quarter" idx="12"/>
          </p:nvPr>
        </p:nvSpPr>
        <p:spPr>
          <a:ln/>
        </p:spPr>
        <p:txBody>
          <a:bodyPr/>
          <a:lstStyle>
            <a:lvl1pPr>
              <a:defRPr/>
            </a:lvl1pPr>
          </a:lstStyle>
          <a:p>
            <a:pPr>
              <a:defRPr/>
            </a:pPr>
            <a:fld id="{0A7D78B7-F081-400A-BB4B-8DB7B0E7DCA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61531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6153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6" name="Rectangle 6"/>
          <p:cNvSpPr>
            <a:spLocks noGrp="1" noChangeArrowheads="1"/>
          </p:cNvSpPr>
          <p:nvPr>
            <p:ph type="sldNum" sz="quarter" idx="12"/>
          </p:nvPr>
        </p:nvSpPr>
        <p:spPr>
          <a:ln/>
        </p:spPr>
        <p:txBody>
          <a:bodyPr/>
          <a:lstStyle>
            <a:lvl1pPr>
              <a:defRPr/>
            </a:lvl1pPr>
          </a:lstStyle>
          <a:p>
            <a:pPr>
              <a:defRPr/>
            </a:pPr>
            <a:fld id="{F2D4937D-4CB3-46DA-95F8-915FBB9BD2D3}"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6013" y="228600"/>
            <a:ext cx="7127875" cy="4048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836613"/>
            <a:ext cx="4038600" cy="554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6613"/>
            <a:ext cx="4038600" cy="554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DE98F75D-861A-455B-87F5-291FA885B0F1}"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116013" y="228600"/>
            <a:ext cx="7127875" cy="40481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836613"/>
            <a:ext cx="8229600" cy="2695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684588"/>
            <a:ext cx="8229600" cy="2697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FBD2E94A-75E2-4D93-993F-748D31ED6D73}"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80528" y="0"/>
            <a:ext cx="9361040" cy="63341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836613"/>
            <a:ext cx="4038600" cy="554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836613"/>
            <a:ext cx="4038600" cy="554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FF0BA46C-AFEF-45E1-8B5C-239509A6E764}"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984250" y="304800"/>
            <a:ext cx="7702550" cy="3810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990600"/>
            <a:ext cx="40386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990600"/>
            <a:ext cx="4038600" cy="5410200"/>
          </a:xfrm>
        </p:spPr>
        <p:txBody>
          <a:bodyPr/>
          <a:lstStyle/>
          <a:p>
            <a:endParaRPr lang="en-US"/>
          </a:p>
        </p:txBody>
      </p:sp>
      <p:sp>
        <p:nvSpPr>
          <p:cNvPr id="5" name="Date Placeholder 4"/>
          <p:cNvSpPr>
            <a:spLocks noGrp="1"/>
          </p:cNvSpPr>
          <p:nvPr>
            <p:ph type="dt" sz="half" idx="10"/>
          </p:nvPr>
        </p:nvSpPr>
        <p:spPr>
          <a:xfrm>
            <a:off x="228600" y="6400800"/>
            <a:ext cx="4343400" cy="228600"/>
          </a:xfrm>
        </p:spPr>
        <p:txBody>
          <a:bodyPr/>
          <a:lstStyle>
            <a:lvl1pPr>
              <a:defRPr/>
            </a:lvl1pPr>
          </a:lstStyle>
          <a:p>
            <a:r>
              <a:rPr lang="en-US" smtClean="0"/>
              <a:t>J.M. Jowett, LHC Performance Workshop, Chamonix 27/1/2011</a:t>
            </a:r>
            <a:endParaRPr lang="en-GB"/>
          </a:p>
        </p:txBody>
      </p:sp>
      <p:sp>
        <p:nvSpPr>
          <p:cNvPr id="6" name="Footer Placeholder 5"/>
          <p:cNvSpPr>
            <a:spLocks noGrp="1"/>
          </p:cNvSpPr>
          <p:nvPr>
            <p:ph type="ftr" sz="quarter" idx="11"/>
          </p:nvPr>
        </p:nvSpPr>
        <p:spPr>
          <a:xfrm>
            <a:off x="4572000" y="6400800"/>
            <a:ext cx="1447800" cy="228600"/>
          </a:xfrm>
        </p:spPr>
        <p:txBody>
          <a:bodyPr/>
          <a:lstStyle>
            <a:lvl1pPr>
              <a:defRPr/>
            </a:lvl1pPr>
          </a:lstStyle>
          <a:p>
            <a:r>
              <a:rPr lang="en-GB"/>
              <a:t>J.M. Jowett</a:t>
            </a:r>
          </a:p>
        </p:txBody>
      </p:sp>
      <p:sp>
        <p:nvSpPr>
          <p:cNvPr id="7" name="Slide Number Placeholder 6"/>
          <p:cNvSpPr>
            <a:spLocks noGrp="1"/>
          </p:cNvSpPr>
          <p:nvPr>
            <p:ph type="sldNum" sz="quarter" idx="12"/>
          </p:nvPr>
        </p:nvSpPr>
        <p:spPr>
          <a:xfrm>
            <a:off x="6824663" y="6400800"/>
            <a:ext cx="1905000" cy="228600"/>
          </a:xfrm>
        </p:spPr>
        <p:txBody>
          <a:bodyPr/>
          <a:lstStyle>
            <a:lvl1pPr>
              <a:defRPr/>
            </a:lvl1pPr>
          </a:lstStyle>
          <a:p>
            <a:fld id="{C6D86BE3-398E-4038-A919-8477893EA54C}" type="slidenum">
              <a:rPr lang="en-GB"/>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16013" y="228600"/>
            <a:ext cx="7127875" cy="4048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836613"/>
            <a:ext cx="4038600" cy="55451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836613"/>
            <a:ext cx="4038600" cy="5545137"/>
          </a:xfrm>
        </p:spPr>
        <p:txBody>
          <a:bodyPr/>
          <a:lstStyle/>
          <a:p>
            <a:endParaRPr lang="en-US"/>
          </a:p>
        </p:txBody>
      </p:sp>
      <p:sp>
        <p:nvSpPr>
          <p:cNvPr id="5" name="Date Placeholder 4"/>
          <p:cNvSpPr>
            <a:spLocks noGrp="1"/>
          </p:cNvSpPr>
          <p:nvPr>
            <p:ph type="dt" sz="half" idx="10"/>
          </p:nvPr>
        </p:nvSpPr>
        <p:spPr>
          <a:xfrm>
            <a:off x="228600" y="6400800"/>
            <a:ext cx="4343400" cy="228600"/>
          </a:xfrm>
        </p:spPr>
        <p:txBody>
          <a:bodyPr/>
          <a:lstStyle>
            <a:lvl1pPr>
              <a:defRPr/>
            </a:lvl1pPr>
          </a:lstStyle>
          <a:p>
            <a:r>
              <a:rPr lang="en-US" smtClean="0"/>
              <a:t>J.M. Jowett, LHC Performance Workshop, Chamonix 27/1/2011</a:t>
            </a:r>
            <a:endParaRPr lang="en-GB"/>
          </a:p>
        </p:txBody>
      </p:sp>
      <p:sp>
        <p:nvSpPr>
          <p:cNvPr id="6" name="Footer Placeholder 5"/>
          <p:cNvSpPr>
            <a:spLocks noGrp="1"/>
          </p:cNvSpPr>
          <p:nvPr>
            <p:ph type="ftr" sz="quarter" idx="11"/>
          </p:nvPr>
        </p:nvSpPr>
        <p:spPr>
          <a:xfrm>
            <a:off x="4572000" y="6400800"/>
            <a:ext cx="1447800" cy="228600"/>
          </a:xfrm>
        </p:spPr>
        <p:txBody>
          <a:bodyPr/>
          <a:lstStyle>
            <a:lvl1pPr>
              <a:defRPr/>
            </a:lvl1pPr>
          </a:lstStyle>
          <a:p>
            <a:r>
              <a:rPr lang="en-GB"/>
              <a:t>J.M. Jowett</a:t>
            </a:r>
          </a:p>
        </p:txBody>
      </p:sp>
      <p:sp>
        <p:nvSpPr>
          <p:cNvPr id="7" name="Slide Number Placeholder 6"/>
          <p:cNvSpPr>
            <a:spLocks noGrp="1"/>
          </p:cNvSpPr>
          <p:nvPr>
            <p:ph type="sldNum" sz="quarter" idx="12"/>
          </p:nvPr>
        </p:nvSpPr>
        <p:spPr>
          <a:xfrm>
            <a:off x="6824663" y="6400800"/>
            <a:ext cx="1905000" cy="228600"/>
          </a:xfrm>
        </p:spPr>
        <p:txBody>
          <a:bodyPr/>
          <a:lstStyle>
            <a:lvl1pPr>
              <a:defRPr/>
            </a:lvl1pPr>
          </a:lstStyle>
          <a:p>
            <a:fld id="{20D5F8D0-3356-46B4-8313-56BB1E3DD6C3}" type="slidenum">
              <a:rPr lang="en-GB"/>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228600" indent="-228600">
              <a:defRPr>
                <a:solidFill>
                  <a:srgbClr val="003399"/>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lvl1pPr>
              <a:defRPr>
                <a:solidFill>
                  <a:srgbClr val="003399"/>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6" name="Rectangle 6"/>
          <p:cNvSpPr>
            <a:spLocks noGrp="1" noChangeArrowheads="1"/>
          </p:cNvSpPr>
          <p:nvPr>
            <p:ph type="sldNum" sz="quarter" idx="12"/>
          </p:nvPr>
        </p:nvSpPr>
        <p:spPr>
          <a:ln/>
        </p:spPr>
        <p:txBody>
          <a:bodyPr/>
          <a:lstStyle>
            <a:lvl1pPr>
              <a:defRPr/>
            </a:lvl1pPr>
          </a:lstStyle>
          <a:p>
            <a:pPr>
              <a:defRPr/>
            </a:pPr>
            <a:fld id="{FF419886-A263-4573-B6CC-F16670ACABA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6" name="Rectangle 6"/>
          <p:cNvSpPr>
            <a:spLocks noGrp="1" noChangeArrowheads="1"/>
          </p:cNvSpPr>
          <p:nvPr>
            <p:ph type="sldNum" sz="quarter" idx="12"/>
          </p:nvPr>
        </p:nvSpPr>
        <p:spPr>
          <a:ln/>
        </p:spPr>
        <p:txBody>
          <a:bodyPr/>
          <a:lstStyle>
            <a:lvl1pPr>
              <a:defRPr/>
            </a:lvl1pPr>
          </a:lstStyle>
          <a:p>
            <a:pPr>
              <a:defRPr/>
            </a:pPr>
            <a:fld id="{DCC65DC9-8CF7-49A2-A524-F61AA2435BE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836613"/>
            <a:ext cx="4038600"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6613"/>
            <a:ext cx="4038600"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4133E713-12A7-4F35-88CB-CCDDDBFA7FD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9" name="Rectangle 6"/>
          <p:cNvSpPr>
            <a:spLocks noGrp="1" noChangeArrowheads="1"/>
          </p:cNvSpPr>
          <p:nvPr>
            <p:ph type="sldNum" sz="quarter" idx="12"/>
          </p:nvPr>
        </p:nvSpPr>
        <p:spPr>
          <a:ln/>
        </p:spPr>
        <p:txBody>
          <a:bodyPr/>
          <a:lstStyle>
            <a:lvl1pPr>
              <a:defRPr/>
            </a:lvl1pPr>
          </a:lstStyle>
          <a:p>
            <a:pPr>
              <a:defRPr/>
            </a:pPr>
            <a:fld id="{6BCBCA68-169D-4ACC-BDFE-569058F01245}"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228600" y="6486548"/>
            <a:ext cx="4343400" cy="228600"/>
          </a:xfrm>
          <a:ln/>
        </p:spPr>
        <p:txBody>
          <a:bodyPr/>
          <a:lstStyle>
            <a:lvl1pPr>
              <a:defRPr/>
            </a:lvl1pPr>
          </a:lstStyle>
          <a:p>
            <a:pPr>
              <a:defRPr/>
            </a:pPr>
            <a:r>
              <a:rPr lang="en-US" smtClean="0"/>
              <a:t>J.M. Jowett, LHC Performance Workshop, Chamonix 27/1/2011</a:t>
            </a:r>
            <a:endParaRPr lang="en-GB" dirty="0"/>
          </a:p>
        </p:txBody>
      </p:sp>
      <p:sp>
        <p:nvSpPr>
          <p:cNvPr id="4" name="Rectangle 5"/>
          <p:cNvSpPr>
            <a:spLocks noGrp="1" noChangeArrowheads="1"/>
          </p:cNvSpPr>
          <p:nvPr>
            <p:ph type="ftr" sz="quarter" idx="11"/>
          </p:nvPr>
        </p:nvSpPr>
        <p:spPr>
          <a:xfrm>
            <a:off x="4572000" y="6486548"/>
            <a:ext cx="1447800" cy="228600"/>
          </a:xfrm>
          <a:ln/>
        </p:spPr>
        <p:txBody>
          <a:bodyPr/>
          <a:lstStyle>
            <a:lvl1pPr>
              <a:defRPr/>
            </a:lvl1pPr>
          </a:lstStyle>
          <a:p>
            <a:pPr>
              <a:defRPr/>
            </a:pPr>
            <a:r>
              <a:rPr lang="en-GB" smtClean="0"/>
              <a:t>J.M. Jowett</a:t>
            </a:r>
            <a:endParaRPr lang="en-GB" dirty="0"/>
          </a:p>
        </p:txBody>
      </p:sp>
      <p:sp>
        <p:nvSpPr>
          <p:cNvPr id="5" name="Rectangle 6"/>
          <p:cNvSpPr>
            <a:spLocks noGrp="1" noChangeArrowheads="1"/>
          </p:cNvSpPr>
          <p:nvPr>
            <p:ph type="sldNum" sz="quarter" idx="12"/>
          </p:nvPr>
        </p:nvSpPr>
        <p:spPr>
          <a:xfrm>
            <a:off x="6824663" y="6486548"/>
            <a:ext cx="1905000" cy="228600"/>
          </a:xfrm>
          <a:ln/>
        </p:spPr>
        <p:txBody>
          <a:bodyPr/>
          <a:lstStyle>
            <a:lvl1pPr>
              <a:defRPr/>
            </a:lvl1pPr>
          </a:lstStyle>
          <a:p>
            <a:pPr>
              <a:defRPr/>
            </a:pPr>
            <a:fld id="{2F4C414A-B542-4C40-8171-4301CD3581F1}"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4" name="Rectangle 6"/>
          <p:cNvSpPr>
            <a:spLocks noGrp="1" noChangeArrowheads="1"/>
          </p:cNvSpPr>
          <p:nvPr>
            <p:ph type="sldNum" sz="quarter" idx="12"/>
          </p:nvPr>
        </p:nvSpPr>
        <p:spPr>
          <a:ln/>
        </p:spPr>
        <p:txBody>
          <a:bodyPr/>
          <a:lstStyle>
            <a:lvl1pPr>
              <a:defRPr/>
            </a:lvl1pPr>
          </a:lstStyle>
          <a:p>
            <a:pPr>
              <a:defRPr/>
            </a:pPr>
            <a:fld id="{77553B65-E0CD-4AA3-94E8-0D7C02B3EC0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B857FACD-CAB5-432F-A4A5-1E6D6DC26FB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J.M. Jowett, LHC Performance Workshop, Chamonix 27/1/2011</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J.M. Jowett</a:t>
            </a:r>
          </a:p>
        </p:txBody>
      </p:sp>
      <p:sp>
        <p:nvSpPr>
          <p:cNvPr id="7" name="Rectangle 6"/>
          <p:cNvSpPr>
            <a:spLocks noGrp="1" noChangeArrowheads="1"/>
          </p:cNvSpPr>
          <p:nvPr>
            <p:ph type="sldNum" sz="quarter" idx="12"/>
          </p:nvPr>
        </p:nvSpPr>
        <p:spPr>
          <a:ln/>
        </p:spPr>
        <p:txBody>
          <a:bodyPr/>
          <a:lstStyle>
            <a:lvl1pPr>
              <a:defRPr/>
            </a:lvl1pPr>
          </a:lstStyle>
          <a:p>
            <a:pPr>
              <a:defRPr/>
            </a:pPr>
            <a:fld id="{654D14E0-20AF-4455-BB66-843D69C90EB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bwMode="auto">
          <a:xfrm>
            <a:off x="0" y="0"/>
            <a:ext cx="9144001" cy="620687"/>
          </a:xfrm>
          <a:prstGeom prst="rect">
            <a:avLst/>
          </a:prstGeom>
          <a:solidFill>
            <a:schemeClr val="accent4">
              <a:lumMod val="75000"/>
            </a:schemeClr>
          </a:solid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GB" dirty="0" smtClean="0"/>
              <a:t>Click to edit Master title style</a:t>
            </a:r>
          </a:p>
        </p:txBody>
      </p:sp>
      <p:sp>
        <p:nvSpPr>
          <p:cNvPr id="269315" name="Rectangle 3"/>
          <p:cNvSpPr>
            <a:spLocks noGrp="1" noChangeArrowheads="1"/>
          </p:cNvSpPr>
          <p:nvPr>
            <p:ph type="body" idx="1"/>
          </p:nvPr>
        </p:nvSpPr>
        <p:spPr bwMode="auto">
          <a:xfrm>
            <a:off x="457200" y="836613"/>
            <a:ext cx="8229600" cy="5545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69316" name="Rectangle 4"/>
          <p:cNvSpPr>
            <a:spLocks noGrp="1" noChangeArrowheads="1"/>
          </p:cNvSpPr>
          <p:nvPr>
            <p:ph type="dt" sz="half" idx="2"/>
          </p:nvPr>
        </p:nvSpPr>
        <p:spPr bwMode="auto">
          <a:xfrm>
            <a:off x="228600" y="6400800"/>
            <a:ext cx="4343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smtClean="0">
                <a:solidFill>
                  <a:schemeClr val="bg2"/>
                </a:solidFill>
              </a:defRPr>
            </a:lvl1pPr>
          </a:lstStyle>
          <a:p>
            <a:pPr>
              <a:defRPr/>
            </a:pPr>
            <a:r>
              <a:rPr lang="en-US" smtClean="0"/>
              <a:t>J.M. Jowett, LHC Performance Workshop, Chamonix 27/1/2011</a:t>
            </a:r>
            <a:endParaRPr lang="en-GB"/>
          </a:p>
        </p:txBody>
      </p:sp>
      <p:sp>
        <p:nvSpPr>
          <p:cNvPr id="269317" name="Rectangle 5"/>
          <p:cNvSpPr>
            <a:spLocks noGrp="1" noChangeArrowheads="1"/>
          </p:cNvSpPr>
          <p:nvPr>
            <p:ph type="ftr" sz="quarter" idx="3"/>
          </p:nvPr>
        </p:nvSpPr>
        <p:spPr bwMode="auto">
          <a:xfrm>
            <a:off x="4572000" y="6400800"/>
            <a:ext cx="14478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000">
                <a:solidFill>
                  <a:schemeClr val="bg2"/>
                </a:solidFill>
              </a:defRPr>
            </a:lvl1pPr>
          </a:lstStyle>
          <a:p>
            <a:pPr>
              <a:defRPr/>
            </a:pPr>
            <a:r>
              <a:rPr lang="en-GB"/>
              <a:t>J.M. Jowett</a:t>
            </a:r>
          </a:p>
        </p:txBody>
      </p:sp>
      <p:sp>
        <p:nvSpPr>
          <p:cNvPr id="269318" name="Rectangle 6"/>
          <p:cNvSpPr>
            <a:spLocks noGrp="1" noChangeArrowheads="1"/>
          </p:cNvSpPr>
          <p:nvPr>
            <p:ph type="sldNum" sz="quarter" idx="4"/>
          </p:nvPr>
        </p:nvSpPr>
        <p:spPr bwMode="auto">
          <a:xfrm>
            <a:off x="6824663" y="640080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pPr>
              <a:defRPr/>
            </a:pPr>
            <a:fld id="{D0BEC7CD-B485-47E3-8127-8E53BEF3629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4" r:id="rId15"/>
    <p:sldLayoutId id="2147483725" r:id="rId16"/>
    <p:sldLayoutId id="2147483726" r:id="rId17"/>
  </p:sldLayoutIdLst>
  <p:hf hdr="0" ftr="0"/>
  <p:txStyles>
    <p:titleStyle>
      <a:lvl1pPr algn="ctr" rtl="0" eaLnBrk="0" fontAlgn="base" hangingPunct="0">
        <a:spcBef>
          <a:spcPct val="0"/>
        </a:spcBef>
        <a:spcAft>
          <a:spcPct val="0"/>
        </a:spcAft>
        <a:defRPr kumimoji="1" sz="2800" b="1">
          <a:solidFill>
            <a:schemeClr val="accent1">
              <a:lumMod val="75000"/>
            </a:schemeClr>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2pPr>
      <a:lvl3pPr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3pPr>
      <a:lvl4pPr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4pPr>
      <a:lvl5pPr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5pPr>
      <a:lvl6pPr marL="457200"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6pPr>
      <a:lvl7pPr marL="914400"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7pPr>
      <a:lvl8pPr marL="1371600"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8pPr>
      <a:lvl9pPr marL="1828800" algn="ctr" rtl="0" eaLnBrk="0" fontAlgn="base" hangingPunct="0">
        <a:spcBef>
          <a:spcPct val="0"/>
        </a:spcBef>
        <a:spcAft>
          <a:spcPct val="0"/>
        </a:spcAft>
        <a:defRPr kumimoji="1" sz="2800" b="1">
          <a:solidFill>
            <a:srgbClr val="000000"/>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rgbClr val="FF3300"/>
        </a:buClr>
        <a:buSzPct val="75000"/>
        <a:buFont typeface="Monotype Sorts" pitchFamily="2" charset="2"/>
        <a:buChar char="n"/>
        <a:defRPr kumimoji="1" sz="24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rgbClr val="FF3300"/>
        </a:buClr>
        <a:buChar char="–"/>
        <a:defRPr kumimoji="1" sz="2400">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tx2"/>
        </a:buClr>
        <a:buSzPct val="60000"/>
        <a:buFont typeface="Monotype Sorts" pitchFamily="2" charset="2"/>
        <a:buChar char="n"/>
        <a:defRPr kumimoji="1" sz="20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kumimoji="1" sz="2000">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tx2"/>
        </a:buClr>
        <a:buSzPct val="50000"/>
        <a:buFont typeface="Monotype Sorts" pitchFamily="2" charset="2"/>
        <a:buChar char="»"/>
        <a:defRPr kumimoji="1" sz="2000">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tx2"/>
        </a:buClr>
        <a:buSzPct val="50000"/>
        <a:buFont typeface="Monotype Sorts" pitchFamily="2" charset="2"/>
        <a:defRPr kumimoji="1" sz="2000">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tx2"/>
        </a:buClr>
        <a:buSzPct val="50000"/>
        <a:buFont typeface="Monotype Sorts" pitchFamily="2" charset="2"/>
        <a:defRPr kumimoji="1" sz="2000">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tx2"/>
        </a:buClr>
        <a:buSzPct val="50000"/>
        <a:buFont typeface="Monotype Sorts" pitchFamily="2" charset="2"/>
        <a:defRPr kumimoji="1" sz="2000">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tx2"/>
        </a:buClr>
        <a:buSzPct val="50000"/>
        <a:buFont typeface="Monotype Sorts" pitchFamily="2" charset="2"/>
        <a:defRPr kumimoji="1" sz="2000">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27.png"/><Relationship Id="rId7"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28.png"/><Relationship Id="rId9"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30.jpeg"/><Relationship Id="rId5" Type="http://schemas.openxmlformats.org/officeDocument/2006/relationships/oleObject" Target="../embeddings/oleObject10.bin"/><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5" Type="http://schemas.openxmlformats.org/officeDocument/2006/relationships/image" Target="../media/image41.pn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oleObject" Target="../embeddings/oleObject13.bin"/></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oleObject" Target="../embeddings/oleObject14.bin"/><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ph-dep-th.web.cern.ch/ph-dep-th/content2/workshops/pAatLHC/pAworkshop2.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image" Target="../media/image52.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4.xml"/><Relationship Id="rId7"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17.bin"/><Relationship Id="rId5" Type="http://schemas.openxmlformats.org/officeDocument/2006/relationships/image" Target="../media/image55.emf"/><Relationship Id="rId4" Type="http://schemas.openxmlformats.org/officeDocument/2006/relationships/image" Target="../media/image54.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oleObject" Target="../embeddings/oleObject22.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9" name="Rectangle 11"/>
          <p:cNvSpPr>
            <a:spLocks noGrp="1" noChangeArrowheads="1"/>
          </p:cNvSpPr>
          <p:nvPr>
            <p:ph type="ctrTitle"/>
          </p:nvPr>
        </p:nvSpPr>
        <p:spPr>
          <a:xfrm>
            <a:off x="0" y="1772817"/>
            <a:ext cx="9144000" cy="5085184"/>
          </a:xfrm>
        </p:spPr>
        <p:txBody>
          <a:bodyPr anchor="t" anchorCtr="0"/>
          <a:lstStyle/>
          <a:p>
            <a:pPr>
              <a:defRPr/>
            </a:pPr>
            <a:r>
              <a:rPr lang="en-GB" sz="3600" dirty="0" smtClean="0">
                <a:solidFill>
                  <a:srgbClr val="FFFF00"/>
                </a:solidFill>
              </a:rPr>
              <a:t>Heavy Ions in 2011 and Beyond</a:t>
            </a:r>
            <a:br>
              <a:rPr lang="en-GB" sz="3600" dirty="0" smtClean="0">
                <a:solidFill>
                  <a:srgbClr val="FFFF00"/>
                </a:solidFill>
              </a:rPr>
            </a:br>
            <a:r>
              <a:rPr lang="en-GB" sz="3600" dirty="0" smtClean="0">
                <a:solidFill>
                  <a:srgbClr val="FFFF00"/>
                </a:solidFill>
              </a:rPr>
              <a:t/>
            </a:r>
            <a:br>
              <a:rPr lang="en-GB" sz="3600" dirty="0" smtClean="0">
                <a:solidFill>
                  <a:srgbClr val="FFFF00"/>
                </a:solidFill>
              </a:rPr>
            </a:br>
            <a:endParaRPr lang="en-US" sz="2400" dirty="0" smtClean="0">
              <a:solidFill>
                <a:srgbClr val="FFFF00"/>
              </a:solidFill>
            </a:endParaRPr>
          </a:p>
        </p:txBody>
      </p:sp>
      <p:sp>
        <p:nvSpPr>
          <p:cNvPr id="729100" name="Rectangle 12"/>
          <p:cNvSpPr>
            <a:spLocks noGrp="1" noChangeArrowheads="1"/>
          </p:cNvSpPr>
          <p:nvPr>
            <p:ph type="subTitle" idx="1"/>
          </p:nvPr>
        </p:nvSpPr>
        <p:spPr>
          <a:xfrm>
            <a:off x="323850" y="2996952"/>
            <a:ext cx="8496300" cy="3962127"/>
          </a:xfrm>
          <a:noFill/>
        </p:spPr>
        <p:txBody>
          <a:bodyPr/>
          <a:lstStyle/>
          <a:p>
            <a:pPr>
              <a:defRPr/>
            </a:pPr>
            <a:r>
              <a:rPr lang="en-GB" dirty="0" smtClean="0">
                <a:solidFill>
                  <a:schemeClr val="bg1">
                    <a:lumMod val="95000"/>
                  </a:schemeClr>
                </a:solidFill>
              </a:rPr>
              <a:t>Thanks to all who contributed to the </a:t>
            </a:r>
          </a:p>
          <a:p>
            <a:pPr>
              <a:defRPr/>
            </a:pPr>
            <a:r>
              <a:rPr lang="en-GB" dirty="0" smtClean="0">
                <a:solidFill>
                  <a:schemeClr val="bg1">
                    <a:lumMod val="95000"/>
                  </a:schemeClr>
                </a:solidFill>
              </a:rPr>
              <a:t>“Ions for LHC” project, now dissolved,</a:t>
            </a:r>
            <a:br>
              <a:rPr lang="en-GB" dirty="0" smtClean="0">
                <a:solidFill>
                  <a:schemeClr val="bg1">
                    <a:lumMod val="95000"/>
                  </a:schemeClr>
                </a:solidFill>
              </a:rPr>
            </a:br>
            <a:r>
              <a:rPr lang="en-GB" dirty="0" smtClean="0">
                <a:solidFill>
                  <a:schemeClr val="bg1">
                    <a:lumMod val="95000"/>
                  </a:schemeClr>
                </a:solidFill>
              </a:rPr>
              <a:t>many others involved in the 2010 operation.</a:t>
            </a:r>
          </a:p>
          <a:p>
            <a:pPr>
              <a:defRPr/>
            </a:pPr>
            <a:endParaRPr lang="en-GB" dirty="0" smtClean="0">
              <a:solidFill>
                <a:schemeClr val="bg1">
                  <a:lumMod val="95000"/>
                </a:schemeClr>
              </a:solidFill>
            </a:endParaRPr>
          </a:p>
          <a:p>
            <a:pPr>
              <a:defRPr/>
            </a:pPr>
            <a:r>
              <a:rPr lang="en-GB" sz="2000" dirty="0" smtClean="0">
                <a:solidFill>
                  <a:schemeClr val="bg1">
                    <a:lumMod val="95000"/>
                  </a:schemeClr>
                </a:solidFill>
              </a:rPr>
              <a:t>Contributions  to </a:t>
            </a:r>
            <a:r>
              <a:rPr lang="en-GB" sz="2000" i="1" dirty="0" smtClean="0">
                <a:solidFill>
                  <a:schemeClr val="bg1">
                    <a:lumMod val="95000"/>
                  </a:schemeClr>
                </a:solidFill>
              </a:rPr>
              <a:t>this talk </a:t>
            </a:r>
            <a:r>
              <a:rPr lang="en-GB" sz="2000" dirty="0" smtClean="0">
                <a:solidFill>
                  <a:schemeClr val="bg1">
                    <a:lumMod val="95000"/>
                  </a:schemeClr>
                </a:solidFill>
              </a:rPr>
              <a:t>from: R. Assmann, P. </a:t>
            </a:r>
            <a:r>
              <a:rPr lang="en-GB" sz="2000" dirty="0" err="1" smtClean="0">
                <a:solidFill>
                  <a:schemeClr val="bg1">
                    <a:lumMod val="95000"/>
                  </a:schemeClr>
                </a:solidFill>
              </a:rPr>
              <a:t>Baudrenghien</a:t>
            </a:r>
            <a:r>
              <a:rPr lang="en-GB" sz="2000" dirty="0" smtClean="0">
                <a:solidFill>
                  <a:schemeClr val="bg1">
                    <a:lumMod val="95000"/>
                  </a:schemeClr>
                </a:solidFill>
              </a:rPr>
              <a:t>, G. Bellodi, O. Berrig, T. Bohl, R. Bruce, C. Carli, E. Carlier, H.</a:t>
            </a:r>
            <a:r>
              <a:rPr lang="en-GB" sz="2000" baseline="0" dirty="0" smtClean="0">
                <a:solidFill>
                  <a:schemeClr val="bg1">
                    <a:lumMod val="95000"/>
                  </a:schemeClr>
                </a:solidFill>
              </a:rPr>
              <a:t> Damerau, </a:t>
            </a:r>
            <a:r>
              <a:rPr lang="en-GB" sz="2000" dirty="0" smtClean="0">
                <a:solidFill>
                  <a:schemeClr val="bg1">
                    <a:lumMod val="95000"/>
                  </a:schemeClr>
                </a:solidFill>
              </a:rPr>
              <a:t>S. Hancock, B. </a:t>
            </a:r>
            <a:r>
              <a:rPr lang="en-GB" sz="2000" dirty="0" err="1" smtClean="0">
                <a:solidFill>
                  <a:schemeClr val="bg1">
                    <a:lumMod val="95000"/>
                  </a:schemeClr>
                </a:solidFill>
              </a:rPr>
              <a:t>Holzer</a:t>
            </a:r>
            <a:r>
              <a:rPr lang="en-GB" sz="2000" dirty="0" smtClean="0">
                <a:solidFill>
                  <a:schemeClr val="bg1">
                    <a:lumMod val="95000"/>
                  </a:schemeClr>
                </a:solidFill>
              </a:rPr>
              <a:t>, D. </a:t>
            </a:r>
            <a:r>
              <a:rPr lang="en-GB" sz="2000" dirty="0" err="1" smtClean="0">
                <a:solidFill>
                  <a:schemeClr val="bg1">
                    <a:lumMod val="95000"/>
                  </a:schemeClr>
                </a:solidFill>
              </a:rPr>
              <a:t>Kuchler</a:t>
            </a:r>
            <a:r>
              <a:rPr lang="en-GB" sz="2000" dirty="0" smtClean="0">
                <a:solidFill>
                  <a:schemeClr val="bg1">
                    <a:lumMod val="95000"/>
                  </a:schemeClr>
                </a:solidFill>
              </a:rPr>
              <a:t>, D. Manglunki, T. Mertens, A. Nordt, T. Risselada, M. Sapinski, R. Steerenberg, D. Wollmann</a:t>
            </a:r>
          </a:p>
          <a:p>
            <a:pPr>
              <a:defRPr/>
            </a:pPr>
            <a:endParaRPr lang="en-US" dirty="0" smtClean="0">
              <a:solidFill>
                <a:schemeClr val="bg1">
                  <a:lumMod val="95000"/>
                </a:schemeClr>
              </a:solidFill>
            </a:endParaRPr>
          </a:p>
        </p:txBody>
      </p:sp>
      <p:sp>
        <p:nvSpPr>
          <p:cNvPr id="6" name="Slide Number Placeholder 5"/>
          <p:cNvSpPr>
            <a:spLocks noGrp="1"/>
          </p:cNvSpPr>
          <p:nvPr>
            <p:ph type="sldNum" sz="quarter" idx="11"/>
          </p:nvPr>
        </p:nvSpPr>
        <p:spPr/>
        <p:txBody>
          <a:bodyPr/>
          <a:lstStyle/>
          <a:p>
            <a:pPr>
              <a:defRPr/>
            </a:pPr>
            <a:fld id="{0A05ED53-066E-4F08-B7AA-7BEF8758BF1E}" type="slidenum">
              <a:rPr lang="en-GB" smtClean="0"/>
              <a:pPr>
                <a:defRPr/>
              </a:pPr>
              <a:t>1</a:t>
            </a:fld>
            <a:endParaRPr lang="en-GB"/>
          </a:p>
        </p:txBody>
      </p:sp>
      <p:sp>
        <p:nvSpPr>
          <p:cNvPr id="9" name="Date Placeholder 8"/>
          <p:cNvSpPr>
            <a:spLocks noGrp="1"/>
          </p:cNvSpPr>
          <p:nvPr>
            <p:ph type="dt" sz="half" idx="10"/>
          </p:nvPr>
        </p:nvSpPr>
        <p:spPr/>
        <p:txBody>
          <a:bodyPr/>
          <a:lstStyle/>
          <a:p>
            <a:pPr>
              <a:defRPr/>
            </a:pPr>
            <a:r>
              <a:rPr lang="en-US" smtClean="0"/>
              <a:t>J.M. Jowett, LHC Performance Workshop, Chamonix 27/1/2011</a:t>
            </a:r>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52400"/>
            <a:ext cx="8534400" cy="1219200"/>
          </a:xfrm>
        </p:spPr>
        <p:txBody>
          <a:bodyPr>
            <a:normAutofit/>
          </a:bodyPr>
          <a:lstStyle/>
          <a:p>
            <a:r>
              <a:rPr lang="en-US" sz="2400" dirty="0" smtClean="0"/>
              <a:t>12-13 Nov </a:t>
            </a:r>
          </a:p>
          <a:p>
            <a:pPr lvl="1"/>
            <a:r>
              <a:rPr lang="en-US" sz="2000" dirty="0" smtClean="0"/>
              <a:t>7 MV at flat bottom with voltage reduction to 3.5 MV at each injection</a:t>
            </a:r>
          </a:p>
          <a:p>
            <a:pPr lvl="1"/>
            <a:endParaRPr lang="en-US" sz="2000" dirty="0" smtClean="0"/>
          </a:p>
          <a:p>
            <a:pPr lvl="1"/>
            <a:endParaRPr lang="en-US" sz="2000" dirty="0" smtClean="0"/>
          </a:p>
          <a:p>
            <a:pPr lvl="1"/>
            <a:endParaRPr lang="en-US" sz="2000" dirty="0" smtClean="0"/>
          </a:p>
          <a:p>
            <a:pPr lvl="1"/>
            <a:endParaRPr lang="en-US" sz="2000" dirty="0" smtClean="0"/>
          </a:p>
          <a:p>
            <a:pPr lvl="1">
              <a:buNone/>
            </a:pPr>
            <a:endParaRPr lang="en-US" sz="2000" dirty="0" smtClean="0"/>
          </a:p>
        </p:txBody>
      </p:sp>
      <p:sp>
        <p:nvSpPr>
          <p:cNvPr id="4" name="Date Placeholder 3"/>
          <p:cNvSpPr>
            <a:spLocks noGrp="1"/>
          </p:cNvSpPr>
          <p:nvPr>
            <p:ph type="dt" sz="half" idx="10"/>
          </p:nvPr>
        </p:nvSpPr>
        <p:spPr/>
        <p:txBody>
          <a:bodyPr/>
          <a:lstStyle/>
          <a:p>
            <a:r>
              <a:rPr lang="en-US" smtClean="0"/>
              <a:t>J.M. Jowett, LHC Performance Workshop, Chamonix 27/1/2011</a:t>
            </a:r>
            <a:endParaRPr lang="en-US"/>
          </a:p>
        </p:txBody>
      </p:sp>
      <p:sp>
        <p:nvSpPr>
          <p:cNvPr id="6" name="Slide Number Placeholder 5"/>
          <p:cNvSpPr>
            <a:spLocks noGrp="1"/>
          </p:cNvSpPr>
          <p:nvPr>
            <p:ph type="sldNum" sz="quarter" idx="12"/>
          </p:nvPr>
        </p:nvSpPr>
        <p:spPr/>
        <p:txBody>
          <a:bodyPr/>
          <a:lstStyle/>
          <a:p>
            <a:fld id="{073DD17C-84F8-4F29-8B38-5C0A25CE2E3C}" type="slidenum">
              <a:rPr lang="en-US" smtClean="0"/>
              <a:pPr/>
              <a:t>10</a:t>
            </a:fld>
            <a:endParaRPr lang="en-US"/>
          </a:p>
        </p:txBody>
      </p:sp>
      <p:sp>
        <p:nvSpPr>
          <p:cNvPr id="10" name="TextBox 9"/>
          <p:cNvSpPr txBox="1"/>
          <p:nvPr/>
        </p:nvSpPr>
        <p:spPr>
          <a:xfrm>
            <a:off x="152400" y="4077072"/>
            <a:ext cx="5486400" cy="2308324"/>
          </a:xfrm>
          <a:prstGeom prst="rect">
            <a:avLst/>
          </a:prstGeom>
          <a:solidFill>
            <a:schemeClr val="accent1">
              <a:lumMod val="20000"/>
              <a:lumOff val="80000"/>
            </a:schemeClr>
          </a:solidFill>
          <a:ln>
            <a:solidFill>
              <a:schemeClr val="accent1"/>
            </a:solidFill>
          </a:ln>
        </p:spPr>
        <p:txBody>
          <a:bodyPr wrap="square" rtlCol="0">
            <a:spAutoFit/>
          </a:bodyPr>
          <a:lstStyle/>
          <a:p>
            <a:r>
              <a:rPr lang="en-US" sz="1600" dirty="0" smtClean="0"/>
              <a:t>The higher (7 MV) voltage on the long flat bottom reduces the lengthening caused by IBS. There is no more loss at start ramp. No more </a:t>
            </a:r>
            <a:r>
              <a:rPr lang="en-US" sz="1600" dirty="0" err="1" smtClean="0"/>
              <a:t>debunching</a:t>
            </a:r>
            <a:r>
              <a:rPr lang="en-US" sz="1600" dirty="0" smtClean="0"/>
              <a:t> on flat bottom.</a:t>
            </a:r>
          </a:p>
          <a:p>
            <a:endParaRPr lang="en-US" sz="1600" dirty="0" smtClean="0"/>
          </a:p>
          <a:p>
            <a:r>
              <a:rPr lang="en-US" sz="1600" dirty="0" smtClean="0"/>
              <a:t>However, the RF modulation creates ghost bunches : We have </a:t>
            </a:r>
            <a:r>
              <a:rPr lang="en-US" sz="1600" dirty="0" err="1" smtClean="0"/>
              <a:t>debunching</a:t>
            </a:r>
            <a:r>
              <a:rPr lang="en-US" sz="1600" dirty="0" smtClean="0"/>
              <a:t> at each voltage reduction followed by recapture in nearby buckets when the voltage returns to 7 MV</a:t>
            </a:r>
            <a:endParaRPr lang="en-US" sz="1600" dirty="0"/>
          </a:p>
        </p:txBody>
      </p:sp>
      <p:pic>
        <p:nvPicPr>
          <p:cNvPr id="9" name="Picture 5"/>
          <p:cNvPicPr>
            <a:picLocks noChangeAspect="1" noChangeArrowheads="1"/>
          </p:cNvPicPr>
          <p:nvPr/>
        </p:nvPicPr>
        <p:blipFill>
          <a:blip r:embed="rId2" cstate="print"/>
          <a:srcRect t="6158" b="18817"/>
          <a:stretch>
            <a:fillRect/>
          </a:stretch>
        </p:blipFill>
        <p:spPr bwMode="auto">
          <a:xfrm>
            <a:off x="5930900" y="914400"/>
            <a:ext cx="3213100" cy="2133600"/>
          </a:xfrm>
          <a:prstGeom prst="rect">
            <a:avLst/>
          </a:prstGeom>
          <a:noFill/>
          <a:ln w="12700" cap="sq">
            <a:noFill/>
            <a:miter lim="800000"/>
            <a:headEnd type="none" w="sm" len="sm"/>
            <a:tailEnd type="none" w="sm" len="sm"/>
          </a:ln>
        </p:spPr>
      </p:pic>
      <p:pic>
        <p:nvPicPr>
          <p:cNvPr id="12" name="Picture 4"/>
          <p:cNvPicPr>
            <a:picLocks noChangeAspect="1" noChangeArrowheads="1"/>
          </p:cNvPicPr>
          <p:nvPr/>
        </p:nvPicPr>
        <p:blipFill>
          <a:blip r:embed="rId3" cstate="print"/>
          <a:srcRect r="2499" b="6184"/>
          <a:stretch>
            <a:fillRect/>
          </a:stretch>
        </p:blipFill>
        <p:spPr bwMode="auto">
          <a:xfrm>
            <a:off x="152400" y="1371600"/>
            <a:ext cx="5432685" cy="2761615"/>
          </a:xfrm>
          <a:prstGeom prst="rect">
            <a:avLst/>
          </a:prstGeom>
          <a:noFill/>
          <a:ln w="12700" cap="sq">
            <a:noFill/>
            <a:miter lim="800000"/>
            <a:headEnd type="none" w="sm" len="sm"/>
            <a:tailEnd type="none" w="sm" len="sm"/>
          </a:ln>
        </p:spPr>
      </p:pic>
      <p:sp>
        <p:nvSpPr>
          <p:cNvPr id="14" name="TextBox 7"/>
          <p:cNvSpPr txBox="1">
            <a:spLocks noChangeArrowheads="1"/>
          </p:cNvSpPr>
          <p:nvPr/>
        </p:nvSpPr>
        <p:spPr bwMode="auto">
          <a:xfrm>
            <a:off x="1447800" y="3200400"/>
            <a:ext cx="1676400" cy="523875"/>
          </a:xfrm>
          <a:prstGeom prst="rect">
            <a:avLst/>
          </a:prstGeom>
          <a:solidFill>
            <a:schemeClr val="bg1"/>
          </a:solidFill>
          <a:ln w="9525">
            <a:noFill/>
            <a:miter lim="800000"/>
            <a:headEnd/>
            <a:tailEnd/>
          </a:ln>
        </p:spPr>
        <p:txBody>
          <a:bodyPr>
            <a:spAutoFit/>
          </a:bodyPr>
          <a:lstStyle/>
          <a:p>
            <a:r>
              <a:rPr lang="en-US" sz="1400" dirty="0">
                <a:solidFill>
                  <a:srgbClr val="FF0000"/>
                </a:solidFill>
              </a:rPr>
              <a:t>19% L increase at each V reduction</a:t>
            </a:r>
          </a:p>
        </p:txBody>
      </p:sp>
      <p:cxnSp>
        <p:nvCxnSpPr>
          <p:cNvPr id="16" name="Straight Arrow Connector 15"/>
          <p:cNvCxnSpPr>
            <a:stCxn id="14" idx="0"/>
          </p:cNvCxnSpPr>
          <p:nvPr/>
        </p:nvCxnSpPr>
        <p:spPr>
          <a:xfrm rot="16200000" flipV="1">
            <a:off x="1371600" y="2286000"/>
            <a:ext cx="685800" cy="11430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43600" y="3200400"/>
            <a:ext cx="3200400" cy="1569660"/>
          </a:xfrm>
          <a:prstGeom prst="rect">
            <a:avLst/>
          </a:prstGeom>
          <a:solidFill>
            <a:schemeClr val="accent1">
              <a:lumMod val="20000"/>
              <a:lumOff val="80000"/>
            </a:schemeClr>
          </a:solidFill>
          <a:ln>
            <a:solidFill>
              <a:schemeClr val="accent1"/>
            </a:solidFill>
          </a:ln>
        </p:spPr>
        <p:txBody>
          <a:bodyPr wrap="square" rtlCol="0">
            <a:spAutoFit/>
          </a:bodyPr>
          <a:lstStyle/>
          <a:p>
            <a:r>
              <a:rPr lang="en-US" sz="1600" dirty="0" smtClean="0"/>
              <a:t>The 7 MV voltage is linearly reduced to 3.5 MV in 1 s just before injection, kept at 3.5 MV for the 3 seconds following the injection, then raised back to 7 MV in 1 s</a:t>
            </a:r>
            <a:endParaRPr lang="en-US" sz="1600" dirty="0"/>
          </a:p>
        </p:txBody>
      </p:sp>
      <p:sp>
        <p:nvSpPr>
          <p:cNvPr id="13" name="TextBox 7"/>
          <p:cNvSpPr txBox="1">
            <a:spLocks noChangeArrowheads="1"/>
          </p:cNvSpPr>
          <p:nvPr/>
        </p:nvSpPr>
        <p:spPr bwMode="auto">
          <a:xfrm>
            <a:off x="2438400" y="2286000"/>
            <a:ext cx="2209800" cy="307777"/>
          </a:xfrm>
          <a:prstGeom prst="rect">
            <a:avLst/>
          </a:prstGeom>
          <a:solidFill>
            <a:schemeClr val="bg1"/>
          </a:solidFill>
          <a:ln w="9525">
            <a:noFill/>
            <a:miter lim="800000"/>
            <a:headEnd/>
            <a:tailEnd/>
          </a:ln>
        </p:spPr>
        <p:txBody>
          <a:bodyPr wrap="square">
            <a:spAutoFit/>
          </a:bodyPr>
          <a:lstStyle/>
          <a:p>
            <a:r>
              <a:rPr lang="en-US" sz="1400" dirty="0" smtClean="0">
                <a:solidFill>
                  <a:srgbClr val="FF0000"/>
                </a:solidFill>
              </a:rPr>
              <a:t>Very small capture loss</a:t>
            </a:r>
            <a:endParaRPr lang="en-US" sz="1400" dirty="0">
              <a:solidFill>
                <a:srgbClr val="FF0000"/>
              </a:solidFill>
            </a:endParaRPr>
          </a:p>
        </p:txBody>
      </p:sp>
      <p:cxnSp>
        <p:nvCxnSpPr>
          <p:cNvPr id="17" name="Straight Arrow Connector 16"/>
          <p:cNvCxnSpPr>
            <a:stCxn id="13" idx="1"/>
          </p:cNvCxnSpPr>
          <p:nvPr/>
        </p:nvCxnSpPr>
        <p:spPr>
          <a:xfrm rot="10800000">
            <a:off x="2209800" y="1828801"/>
            <a:ext cx="228600" cy="61108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012160" y="4797152"/>
            <a:ext cx="2664296" cy="1323439"/>
          </a:xfrm>
          <a:prstGeom prst="rect">
            <a:avLst/>
          </a:prstGeom>
          <a:noFill/>
          <a:ln>
            <a:solidFill>
              <a:schemeClr val="bg2"/>
            </a:solidFill>
          </a:ln>
        </p:spPr>
        <p:txBody>
          <a:bodyPr wrap="square" rtlCol="0">
            <a:spAutoFit/>
          </a:bodyPr>
          <a:lstStyle/>
          <a:p>
            <a:r>
              <a:rPr lang="en-US" dirty="0" smtClean="0"/>
              <a:t>Later moved to constant large voltage to avoid ghost bunches.</a:t>
            </a:r>
            <a:endParaRPr lang="en-US" dirty="0"/>
          </a:p>
        </p:txBody>
      </p:sp>
      <p:sp>
        <p:nvSpPr>
          <p:cNvPr id="18" name="TextBox 17"/>
          <p:cNvSpPr txBox="1"/>
          <p:nvPr/>
        </p:nvSpPr>
        <p:spPr>
          <a:xfrm>
            <a:off x="5292080" y="0"/>
            <a:ext cx="3384376" cy="400110"/>
          </a:xfrm>
          <a:prstGeom prst="rect">
            <a:avLst/>
          </a:prstGeom>
          <a:noFill/>
        </p:spPr>
        <p:txBody>
          <a:bodyPr wrap="square" rtlCol="0">
            <a:spAutoFit/>
          </a:bodyPr>
          <a:lstStyle/>
          <a:p>
            <a:r>
              <a:rPr lang="en-US" dirty="0" smtClean="0"/>
              <a:t>P. Baudrenghien et al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Luminosity evolution models</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11</a:t>
            </a:fld>
            <a:endParaRPr lang="en-GB" dirty="0"/>
          </a:p>
        </p:txBody>
      </p:sp>
      <p:pic>
        <p:nvPicPr>
          <p:cNvPr id="94211" name="Picture 3"/>
          <p:cNvPicPr>
            <a:picLocks noChangeAspect="1" noChangeArrowheads="1"/>
          </p:cNvPicPr>
          <p:nvPr/>
        </p:nvPicPr>
        <p:blipFill>
          <a:blip r:embed="rId2" cstate="print"/>
          <a:srcRect/>
          <a:stretch>
            <a:fillRect/>
          </a:stretch>
        </p:blipFill>
        <p:spPr bwMode="auto">
          <a:xfrm>
            <a:off x="3995936" y="620688"/>
            <a:ext cx="5086350" cy="3467100"/>
          </a:xfrm>
          <a:prstGeom prst="rect">
            <a:avLst/>
          </a:prstGeom>
          <a:noFill/>
          <a:ln w="9525">
            <a:solidFill>
              <a:schemeClr val="tx1">
                <a:lumMod val="75000"/>
              </a:schemeClr>
            </a:solidFill>
            <a:miter lim="800000"/>
            <a:headEnd/>
            <a:tailEnd/>
          </a:ln>
        </p:spPr>
      </p:pic>
      <p:sp>
        <p:nvSpPr>
          <p:cNvPr id="13" name="TextBox 12"/>
          <p:cNvSpPr txBox="1"/>
          <p:nvPr/>
        </p:nvSpPr>
        <p:spPr>
          <a:xfrm>
            <a:off x="4355976" y="1772816"/>
            <a:ext cx="184731" cy="400110"/>
          </a:xfrm>
          <a:prstGeom prst="rect">
            <a:avLst/>
          </a:prstGeom>
          <a:noFill/>
        </p:spPr>
        <p:txBody>
          <a:bodyPr wrap="none" rtlCol="0">
            <a:spAutoFit/>
          </a:bodyPr>
          <a:lstStyle/>
          <a:p>
            <a:endParaRPr lang="en-GB" dirty="0"/>
          </a:p>
        </p:txBody>
      </p:sp>
      <p:sp>
        <p:nvSpPr>
          <p:cNvPr id="14" name="TextBox 13"/>
          <p:cNvSpPr txBox="1"/>
          <p:nvPr/>
        </p:nvSpPr>
        <p:spPr>
          <a:xfrm>
            <a:off x="6660232" y="3068960"/>
            <a:ext cx="1650901" cy="400110"/>
          </a:xfrm>
          <a:prstGeom prst="rect">
            <a:avLst/>
          </a:prstGeom>
          <a:noFill/>
        </p:spPr>
        <p:txBody>
          <a:bodyPr wrap="none" rtlCol="0">
            <a:spAutoFit/>
          </a:bodyPr>
          <a:lstStyle/>
          <a:p>
            <a:r>
              <a:rPr lang="en-GB" i="1" dirty="0" smtClean="0"/>
              <a:t>+ RB’s thesis</a:t>
            </a:r>
            <a:endParaRPr lang="en-GB" i="1" dirty="0"/>
          </a:p>
        </p:txBody>
      </p:sp>
      <p:sp>
        <p:nvSpPr>
          <p:cNvPr id="15" name="TextBox 14"/>
          <p:cNvSpPr txBox="1"/>
          <p:nvPr/>
        </p:nvSpPr>
        <p:spPr>
          <a:xfrm>
            <a:off x="0" y="692696"/>
            <a:ext cx="3923928" cy="5478423"/>
          </a:xfrm>
          <a:prstGeom prst="rect">
            <a:avLst/>
          </a:prstGeom>
          <a:noFill/>
        </p:spPr>
        <p:txBody>
          <a:bodyPr wrap="square" rtlCol="0">
            <a:spAutoFit/>
          </a:bodyPr>
          <a:lstStyle/>
          <a:p>
            <a:r>
              <a:rPr lang="en-GB" dirty="0" smtClean="0"/>
              <a:t>Luminosity models, extensively benchmarked on many RHIC fills. </a:t>
            </a:r>
          </a:p>
          <a:p>
            <a:r>
              <a:rPr lang="en-GB" dirty="0" smtClean="0"/>
              <a:t/>
            </a:r>
            <a:br>
              <a:rPr lang="en-GB" dirty="0" smtClean="0"/>
            </a:br>
            <a:r>
              <a:rPr lang="en-GB" dirty="0" smtClean="0"/>
              <a:t>Systems of ODEs or simulation “CTE”.  CTE includes:</a:t>
            </a:r>
          </a:p>
          <a:p>
            <a:pPr indent="-180000">
              <a:buFont typeface="Arial" pitchFamily="34" charset="0"/>
              <a:buChar char="•"/>
            </a:pPr>
            <a:r>
              <a:rPr lang="en-GB" dirty="0" smtClean="0"/>
              <a:t>IBS, various methods beyond Gaussian approximation, predicts </a:t>
            </a:r>
            <a:r>
              <a:rPr lang="en-GB" dirty="0" err="1" smtClean="0"/>
              <a:t>debunching</a:t>
            </a:r>
            <a:r>
              <a:rPr lang="en-GB" dirty="0" smtClean="0"/>
              <a:t> effects</a:t>
            </a:r>
          </a:p>
          <a:p>
            <a:pPr indent="-180000">
              <a:buFont typeface="Arial" pitchFamily="34" charset="0"/>
              <a:buChar char="•"/>
            </a:pPr>
            <a:r>
              <a:rPr lang="en-GB" dirty="0" smtClean="0"/>
              <a:t>Luminosity burn-off (BFPP, EMD, inelastic nuclear, etc.) </a:t>
            </a:r>
          </a:p>
          <a:p>
            <a:pPr indent="-180000">
              <a:buFont typeface="Arial" pitchFamily="34" charset="0"/>
              <a:buChar char="•"/>
            </a:pPr>
            <a:r>
              <a:rPr lang="en-GB" dirty="0" smtClean="0"/>
              <a:t>Synchrotron radiation damping etc</a:t>
            </a:r>
          </a:p>
          <a:p>
            <a:pPr indent="-180000">
              <a:buFont typeface="Arial" pitchFamily="34" charset="0"/>
              <a:buChar char="•"/>
            </a:pPr>
            <a:r>
              <a:rPr lang="en-GB" dirty="0" smtClean="0"/>
              <a:t>Also used now to simulate injection and analyse fills</a:t>
            </a:r>
          </a:p>
        </p:txBody>
      </p:sp>
      <p:pic>
        <p:nvPicPr>
          <p:cNvPr id="723972" name="Picture 4"/>
          <p:cNvPicPr>
            <a:picLocks noChangeAspect="1" noChangeArrowheads="1"/>
          </p:cNvPicPr>
          <p:nvPr/>
        </p:nvPicPr>
        <p:blipFill>
          <a:blip r:embed="rId3" cstate="print"/>
          <a:srcRect/>
          <a:stretch>
            <a:fillRect/>
          </a:stretch>
        </p:blipFill>
        <p:spPr bwMode="auto">
          <a:xfrm>
            <a:off x="3923928" y="4869160"/>
            <a:ext cx="2381250" cy="1657350"/>
          </a:xfrm>
          <a:prstGeom prst="rect">
            <a:avLst/>
          </a:prstGeom>
          <a:noFill/>
          <a:ln w="9525">
            <a:noFill/>
            <a:miter lim="800000"/>
            <a:headEnd/>
            <a:tailEnd/>
          </a:ln>
        </p:spPr>
      </p:pic>
      <p:pic>
        <p:nvPicPr>
          <p:cNvPr id="723973" name="Picture 5"/>
          <p:cNvPicPr>
            <a:picLocks noChangeAspect="1" noChangeArrowheads="1"/>
          </p:cNvPicPr>
          <p:nvPr/>
        </p:nvPicPr>
        <p:blipFill>
          <a:blip r:embed="rId4" cstate="print"/>
          <a:srcRect/>
          <a:stretch>
            <a:fillRect/>
          </a:stretch>
        </p:blipFill>
        <p:spPr bwMode="auto">
          <a:xfrm>
            <a:off x="6300192" y="4869160"/>
            <a:ext cx="2552700" cy="1676400"/>
          </a:xfrm>
          <a:prstGeom prst="rect">
            <a:avLst/>
          </a:prstGeom>
          <a:noFill/>
          <a:ln w="9525">
            <a:noFill/>
            <a:miter lim="800000"/>
            <a:headEnd/>
            <a:tailEnd/>
          </a:ln>
        </p:spPr>
      </p:pic>
      <p:sp>
        <p:nvSpPr>
          <p:cNvPr id="17" name="TextBox 16"/>
          <p:cNvSpPr txBox="1"/>
          <p:nvPr/>
        </p:nvSpPr>
        <p:spPr>
          <a:xfrm>
            <a:off x="5868144" y="4509120"/>
            <a:ext cx="3275856" cy="400110"/>
          </a:xfrm>
          <a:prstGeom prst="rect">
            <a:avLst/>
          </a:prstGeom>
          <a:noFill/>
        </p:spPr>
        <p:txBody>
          <a:bodyPr wrap="square" rtlCol="0">
            <a:spAutoFit/>
          </a:bodyPr>
          <a:lstStyle/>
          <a:p>
            <a:r>
              <a:rPr lang="en-GB" dirty="0" smtClean="0"/>
              <a:t>RHIC longitudinal IBS</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Injection plateau fill data vs. simulation</a:t>
            </a:r>
            <a:endParaRPr lang="en-GB" dirty="0"/>
          </a:p>
        </p:txBody>
      </p:sp>
      <p:sp>
        <p:nvSpPr>
          <p:cNvPr id="6" name="Content Placeholder 5"/>
          <p:cNvSpPr>
            <a:spLocks noGrp="1"/>
          </p:cNvSpPr>
          <p:nvPr>
            <p:ph idx="1"/>
          </p:nvPr>
        </p:nvSpPr>
        <p:spPr/>
        <p:txBody>
          <a:bodyPr/>
          <a:lstStyle/>
          <a:p>
            <a:r>
              <a:rPr lang="en-GB" dirty="0" smtClean="0"/>
              <a:t>Beam instrumentation gives us:</a:t>
            </a:r>
          </a:p>
          <a:p>
            <a:pPr lvl="1"/>
            <a:r>
              <a:rPr lang="en-GB" dirty="0" smtClean="0"/>
              <a:t>Bunch length bunch-by-bunch</a:t>
            </a:r>
          </a:p>
          <a:p>
            <a:pPr lvl="1"/>
            <a:r>
              <a:rPr lang="en-GB" dirty="0" smtClean="0"/>
              <a:t>BSRT beam size bunch-by-bunch at physics only, (almost) nothing at injection</a:t>
            </a:r>
          </a:p>
          <a:p>
            <a:pPr lvl="1"/>
            <a:r>
              <a:rPr lang="en-GB" dirty="0" smtClean="0"/>
              <a:t>Wire scanners: emittance at low intensity/energy</a:t>
            </a:r>
          </a:p>
          <a:p>
            <a:pPr lvl="2"/>
            <a:r>
              <a:rPr lang="en-GB" dirty="0" smtClean="0"/>
              <a:t>Best absolute, use to calibrate BGI (linear fit) </a:t>
            </a:r>
          </a:p>
          <a:p>
            <a:pPr lvl="1"/>
            <a:r>
              <a:rPr lang="en-GB" dirty="0" smtClean="0"/>
              <a:t>BGI: average beam size over all bunches</a:t>
            </a:r>
          </a:p>
          <a:p>
            <a:pPr lvl="2"/>
            <a:r>
              <a:rPr lang="en-GB" dirty="0" smtClean="0"/>
              <a:t>Calibration questions, threshold intensity, …</a:t>
            </a:r>
          </a:p>
          <a:p>
            <a:pPr lvl="2"/>
            <a:r>
              <a:rPr lang="en-GB" dirty="0" smtClean="0"/>
              <a:t>Fit simulation of single bunch evolution to average of bunches accumulated over ~ 1 h injection FORMULA</a:t>
            </a:r>
          </a:p>
          <a:p>
            <a:pPr lvl="2"/>
            <a:r>
              <a:rPr lang="en-GB" dirty="0" smtClean="0"/>
              <a:t>Never quite know the initial emittance</a:t>
            </a:r>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12</a:t>
            </a:fld>
            <a:endParaRPr lang="en-GB"/>
          </a:p>
        </p:txBody>
      </p:sp>
      <p:sp>
        <p:nvSpPr>
          <p:cNvPr id="7" name="TextBox 6"/>
          <p:cNvSpPr txBox="1"/>
          <p:nvPr/>
        </p:nvSpPr>
        <p:spPr>
          <a:xfrm>
            <a:off x="7236296" y="5693186"/>
            <a:ext cx="1656184" cy="400110"/>
          </a:xfrm>
          <a:prstGeom prst="rect">
            <a:avLst/>
          </a:prstGeom>
          <a:noFill/>
        </p:spPr>
        <p:txBody>
          <a:bodyPr wrap="square" rtlCol="0">
            <a:spAutoFit/>
          </a:bodyPr>
          <a:lstStyle/>
          <a:p>
            <a:r>
              <a:rPr lang="en-GB" dirty="0" smtClean="0"/>
              <a:t>Tom Mertens</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Fill 1533: 1</a:t>
            </a:r>
            <a:r>
              <a:rPr lang="en-GB" baseline="30000" dirty="0" smtClean="0"/>
              <a:t>st</a:t>
            </a:r>
            <a:r>
              <a:rPr lang="en-GB" dirty="0" smtClean="0"/>
              <a:t> bunch longitudinal</a:t>
            </a:r>
            <a:endParaRPr lang="en-GB"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13</a:t>
            </a:fld>
            <a:endParaRPr lang="en-GB"/>
          </a:p>
        </p:txBody>
      </p:sp>
      <p:pic>
        <p:nvPicPr>
          <p:cNvPr id="720898" name="Picture 2"/>
          <p:cNvPicPr>
            <a:picLocks noChangeAspect="1" noChangeArrowheads="1"/>
          </p:cNvPicPr>
          <p:nvPr/>
        </p:nvPicPr>
        <p:blipFill>
          <a:blip r:embed="rId2" cstate="print"/>
          <a:srcRect/>
          <a:stretch>
            <a:fillRect/>
          </a:stretch>
        </p:blipFill>
        <p:spPr bwMode="auto">
          <a:xfrm>
            <a:off x="467544" y="1196752"/>
            <a:ext cx="4257675" cy="2447925"/>
          </a:xfrm>
          <a:prstGeom prst="rect">
            <a:avLst/>
          </a:prstGeom>
          <a:noFill/>
          <a:ln w="9525">
            <a:noFill/>
            <a:miter lim="800000"/>
            <a:headEnd/>
            <a:tailEnd/>
          </a:ln>
          <a:effectLst/>
        </p:spPr>
      </p:pic>
      <p:pic>
        <p:nvPicPr>
          <p:cNvPr id="720899" name="Picture 3"/>
          <p:cNvPicPr>
            <a:picLocks noChangeAspect="1" noChangeArrowheads="1"/>
          </p:cNvPicPr>
          <p:nvPr/>
        </p:nvPicPr>
        <p:blipFill>
          <a:blip r:embed="rId3" cstate="print"/>
          <a:srcRect/>
          <a:stretch>
            <a:fillRect/>
          </a:stretch>
        </p:blipFill>
        <p:spPr bwMode="auto">
          <a:xfrm>
            <a:off x="4860032" y="1124744"/>
            <a:ext cx="3914775" cy="2362200"/>
          </a:xfrm>
          <a:prstGeom prst="rect">
            <a:avLst/>
          </a:prstGeom>
          <a:noFill/>
          <a:ln w="9525">
            <a:noFill/>
            <a:miter lim="800000"/>
            <a:headEnd/>
            <a:tailEnd/>
          </a:ln>
          <a:effectLst/>
        </p:spPr>
      </p:pic>
      <p:sp>
        <p:nvSpPr>
          <p:cNvPr id="9" name="TextBox 8"/>
          <p:cNvSpPr txBox="1"/>
          <p:nvPr/>
        </p:nvSpPr>
        <p:spPr>
          <a:xfrm>
            <a:off x="1187624" y="3861048"/>
            <a:ext cx="6840760" cy="2400657"/>
          </a:xfrm>
          <a:prstGeom prst="rect">
            <a:avLst/>
          </a:prstGeom>
          <a:noFill/>
        </p:spPr>
        <p:txBody>
          <a:bodyPr wrap="square" rtlCol="0">
            <a:spAutoFit/>
          </a:bodyPr>
          <a:lstStyle/>
          <a:p>
            <a:r>
              <a:rPr lang="en-GB" dirty="0" smtClean="0"/>
              <a:t>Moving averages over 50 s (50 data points)</a:t>
            </a:r>
          </a:p>
          <a:p>
            <a:r>
              <a:rPr lang="en-GB" dirty="0" smtClean="0"/>
              <a:t>Initial longitudinal emittance chosen to fit initial bunch length and RF voltage 7 MV.  </a:t>
            </a:r>
          </a:p>
          <a:p>
            <a:r>
              <a:rPr lang="en-GB" dirty="0" smtClean="0"/>
              <a:t>Transverse emittance chosen to fit initial IBS growth rate.</a:t>
            </a:r>
          </a:p>
          <a:p>
            <a:r>
              <a:rPr lang="en-GB" dirty="0" err="1" smtClean="0"/>
              <a:t>Debunching</a:t>
            </a:r>
            <a:r>
              <a:rPr lang="en-GB" dirty="0" smtClean="0"/>
              <a:t> and bunch lengthening from IBS are predicted very well.</a:t>
            </a:r>
            <a:endParaRPr lang="en-GB" dirty="0"/>
          </a:p>
        </p:txBody>
      </p:sp>
      <p:sp>
        <p:nvSpPr>
          <p:cNvPr id="10" name="TextBox 9"/>
          <p:cNvSpPr txBox="1"/>
          <p:nvPr/>
        </p:nvSpPr>
        <p:spPr>
          <a:xfrm>
            <a:off x="7236296" y="6093296"/>
            <a:ext cx="1656184" cy="400110"/>
          </a:xfrm>
          <a:prstGeom prst="rect">
            <a:avLst/>
          </a:prstGeom>
          <a:solidFill>
            <a:srgbClr val="00DFCA"/>
          </a:solidFill>
        </p:spPr>
        <p:txBody>
          <a:bodyPr wrap="square" rtlCol="0">
            <a:spAutoFit/>
          </a:bodyPr>
          <a:lstStyle/>
          <a:p>
            <a:r>
              <a:rPr lang="en-GB" dirty="0" smtClean="0"/>
              <a:t>Tom Mertens</a:t>
            </a:r>
            <a:endParaRPr lang="en-GB" dirty="0"/>
          </a:p>
        </p:txBody>
      </p:sp>
      <p:sp>
        <p:nvSpPr>
          <p:cNvPr id="11" name="TextBox 10"/>
          <p:cNvSpPr txBox="1"/>
          <p:nvPr/>
        </p:nvSpPr>
        <p:spPr>
          <a:xfrm>
            <a:off x="7164288" y="1628800"/>
            <a:ext cx="1337226" cy="400110"/>
          </a:xfrm>
          <a:prstGeom prst="rect">
            <a:avLst/>
          </a:prstGeom>
          <a:noFill/>
        </p:spPr>
        <p:txBody>
          <a:bodyPr wrap="none" rtlCol="0">
            <a:spAutoFit/>
          </a:bodyPr>
          <a:lstStyle/>
          <a:p>
            <a:r>
              <a:rPr lang="en-US" dirty="0" smtClean="0"/>
              <a:t>simulation</a:t>
            </a:r>
            <a:endParaRPr lang="en-US" dirty="0"/>
          </a:p>
        </p:txBody>
      </p:sp>
      <p:sp>
        <p:nvSpPr>
          <p:cNvPr id="12" name="TextBox 11"/>
          <p:cNvSpPr txBox="1"/>
          <p:nvPr/>
        </p:nvSpPr>
        <p:spPr>
          <a:xfrm>
            <a:off x="7092280" y="2132856"/>
            <a:ext cx="772647" cy="400110"/>
          </a:xfrm>
          <a:prstGeom prst="rect">
            <a:avLst/>
          </a:prstGeom>
          <a:noFill/>
        </p:spPr>
        <p:txBody>
          <a:bodyPr wrap="none" rtlCol="0">
            <a:spAutoFit/>
          </a:bodyPr>
          <a:lstStyle/>
          <a:p>
            <a:r>
              <a:rPr lang="en-US" dirty="0" smtClean="0">
                <a:solidFill>
                  <a:srgbClr val="7030A0"/>
                </a:solidFill>
              </a:rPr>
              <a:t>FBCT</a:t>
            </a:r>
            <a:endParaRPr lang="en-US" dirty="0">
              <a:solidFill>
                <a:srgbClr val="7030A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Fill 1533: transverse emittances</a:t>
            </a:r>
            <a:endParaRPr lang="en-GB"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14</a:t>
            </a:fld>
            <a:endParaRPr lang="en-GB"/>
          </a:p>
        </p:txBody>
      </p:sp>
      <p:sp>
        <p:nvSpPr>
          <p:cNvPr id="7" name="TextBox 6"/>
          <p:cNvSpPr txBox="1"/>
          <p:nvPr/>
        </p:nvSpPr>
        <p:spPr>
          <a:xfrm>
            <a:off x="2339752" y="1700808"/>
            <a:ext cx="1512168" cy="707886"/>
          </a:xfrm>
          <a:prstGeom prst="rect">
            <a:avLst/>
          </a:prstGeom>
          <a:noFill/>
        </p:spPr>
        <p:txBody>
          <a:bodyPr wrap="square" rtlCol="0">
            <a:spAutoFit/>
          </a:bodyPr>
          <a:lstStyle/>
          <a:p>
            <a:r>
              <a:rPr lang="en-GB" dirty="0" smtClean="0"/>
              <a:t>BGI turns on</a:t>
            </a:r>
            <a:endParaRPr lang="en-GB" dirty="0"/>
          </a:p>
        </p:txBody>
      </p:sp>
      <p:cxnSp>
        <p:nvCxnSpPr>
          <p:cNvPr id="9" name="Straight Arrow Connector 8"/>
          <p:cNvCxnSpPr/>
          <p:nvPr/>
        </p:nvCxnSpPr>
        <p:spPr bwMode="auto">
          <a:xfrm rot="5400000">
            <a:off x="1871700" y="2456892"/>
            <a:ext cx="576064" cy="504056"/>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0" name="TextBox 9"/>
          <p:cNvSpPr txBox="1"/>
          <p:nvPr/>
        </p:nvSpPr>
        <p:spPr>
          <a:xfrm>
            <a:off x="683568" y="3573016"/>
            <a:ext cx="7128792" cy="2862322"/>
          </a:xfrm>
          <a:prstGeom prst="rect">
            <a:avLst/>
          </a:prstGeom>
          <a:noFill/>
        </p:spPr>
        <p:txBody>
          <a:bodyPr wrap="square" rtlCol="0">
            <a:spAutoFit/>
          </a:bodyPr>
          <a:lstStyle/>
          <a:p>
            <a:r>
              <a:rPr lang="en-GB" dirty="0" smtClean="0"/>
              <a:t>Plausible initial emittance from fit to longitudinal growth.</a:t>
            </a:r>
          </a:p>
          <a:p>
            <a:r>
              <a:rPr lang="en-GB" dirty="0" smtClean="0"/>
              <a:t>BGI calibration via WS ? </a:t>
            </a:r>
          </a:p>
          <a:p>
            <a:r>
              <a:rPr lang="en-GB" dirty="0" smtClean="0"/>
              <a:t>Possible other source of vertical emittance growth. </a:t>
            </a:r>
          </a:p>
          <a:p>
            <a:r>
              <a:rPr lang="en-GB" dirty="0" smtClean="0"/>
              <a:t>Periodic variation ( ~ 5 min) of horizontal emittance superposed on growth ?? Feature of all fills.</a:t>
            </a:r>
          </a:p>
          <a:p>
            <a:r>
              <a:rPr lang="en-GB" dirty="0" smtClean="0"/>
              <a:t>Work continues to resolve these questions.  </a:t>
            </a:r>
            <a:br>
              <a:rPr lang="en-GB" dirty="0" smtClean="0"/>
            </a:br>
            <a:r>
              <a:rPr lang="en-GB" dirty="0" smtClean="0"/>
              <a:t>Will also do luminosity analysis with these tools.</a:t>
            </a:r>
            <a:endParaRPr lang="en-GB" dirty="0"/>
          </a:p>
        </p:txBody>
      </p:sp>
      <p:grpSp>
        <p:nvGrpSpPr>
          <p:cNvPr id="14" name="Group 13"/>
          <p:cNvGrpSpPr/>
          <p:nvPr/>
        </p:nvGrpSpPr>
        <p:grpSpPr>
          <a:xfrm>
            <a:off x="388243" y="692696"/>
            <a:ext cx="8360221" cy="2657475"/>
            <a:chOff x="179512" y="1196752"/>
            <a:chExt cx="8360221" cy="2657475"/>
          </a:xfrm>
        </p:grpSpPr>
        <p:pic>
          <p:nvPicPr>
            <p:cNvPr id="721922" name="Picture 2"/>
            <p:cNvPicPr>
              <a:picLocks noChangeAspect="1" noChangeArrowheads="1"/>
            </p:cNvPicPr>
            <p:nvPr/>
          </p:nvPicPr>
          <p:blipFill>
            <a:blip r:embed="rId3" cstate="print"/>
            <a:srcRect/>
            <a:stretch>
              <a:fillRect/>
            </a:stretch>
          </p:blipFill>
          <p:spPr bwMode="auto">
            <a:xfrm>
              <a:off x="251520" y="1196752"/>
              <a:ext cx="4200525" cy="2657475"/>
            </a:xfrm>
            <a:prstGeom prst="rect">
              <a:avLst/>
            </a:prstGeom>
            <a:noFill/>
            <a:ln w="9525">
              <a:noFill/>
              <a:miter lim="800000"/>
              <a:headEnd/>
              <a:tailEnd/>
            </a:ln>
            <a:effectLst/>
          </p:spPr>
        </p:pic>
        <p:pic>
          <p:nvPicPr>
            <p:cNvPr id="721923" name="Picture 3"/>
            <p:cNvPicPr>
              <a:picLocks noChangeAspect="1" noChangeArrowheads="1"/>
            </p:cNvPicPr>
            <p:nvPr/>
          </p:nvPicPr>
          <p:blipFill>
            <a:blip r:embed="rId4" cstate="print"/>
            <a:srcRect/>
            <a:stretch>
              <a:fillRect/>
            </a:stretch>
          </p:blipFill>
          <p:spPr bwMode="auto">
            <a:xfrm>
              <a:off x="4644008" y="1268760"/>
              <a:ext cx="3895725" cy="2466975"/>
            </a:xfrm>
            <a:prstGeom prst="rect">
              <a:avLst/>
            </a:prstGeom>
            <a:noFill/>
            <a:ln w="9525">
              <a:noFill/>
              <a:miter lim="800000"/>
              <a:headEnd/>
              <a:tailEnd/>
            </a:ln>
            <a:effectLst/>
          </p:spPr>
        </p:pic>
        <p:graphicFrame>
          <p:nvGraphicFramePr>
            <p:cNvPr id="12" name="Object 11"/>
            <p:cNvGraphicFramePr>
              <a:graphicFrameLocks noChangeAspect="1"/>
            </p:cNvGraphicFramePr>
            <p:nvPr/>
          </p:nvGraphicFramePr>
          <p:xfrm>
            <a:off x="179512" y="1268760"/>
            <a:ext cx="774700" cy="279400"/>
          </p:xfrm>
          <a:graphic>
            <a:graphicData uri="http://schemas.openxmlformats.org/presentationml/2006/ole">
              <p:oleObj spid="_x0000_s721924" name="Equation" r:id="rId5" imgW="774360" imgH="279360" progId="Equation.DSMT4">
                <p:embed/>
              </p:oleObj>
            </a:graphicData>
          </a:graphic>
        </p:graphicFrame>
        <p:graphicFrame>
          <p:nvGraphicFramePr>
            <p:cNvPr id="721925" name="Object 5"/>
            <p:cNvGraphicFramePr>
              <a:graphicFrameLocks noChangeAspect="1"/>
            </p:cNvGraphicFramePr>
            <p:nvPr/>
          </p:nvGraphicFramePr>
          <p:xfrm>
            <a:off x="4578350" y="1328738"/>
            <a:ext cx="762000" cy="304800"/>
          </p:xfrm>
          <a:graphic>
            <a:graphicData uri="http://schemas.openxmlformats.org/presentationml/2006/ole">
              <p:oleObj spid="_x0000_s721925" name="Equation" r:id="rId6" imgW="761760" imgH="304560" progId="Equation.DSMT4">
                <p:embed/>
              </p:oleObj>
            </a:graphicData>
          </a:graphic>
        </p:graphicFrame>
      </p:grpSp>
      <p:sp>
        <p:nvSpPr>
          <p:cNvPr id="15" name="TextBox 14"/>
          <p:cNvSpPr txBox="1"/>
          <p:nvPr/>
        </p:nvSpPr>
        <p:spPr>
          <a:xfrm>
            <a:off x="7236296" y="6093296"/>
            <a:ext cx="1656184" cy="400110"/>
          </a:xfrm>
          <a:prstGeom prst="rect">
            <a:avLst/>
          </a:prstGeom>
          <a:solidFill>
            <a:srgbClr val="00DFCA"/>
          </a:solidFill>
        </p:spPr>
        <p:txBody>
          <a:bodyPr wrap="square" rtlCol="0">
            <a:spAutoFit/>
          </a:bodyPr>
          <a:lstStyle/>
          <a:p>
            <a:r>
              <a:rPr lang="en-GB" dirty="0" smtClean="0"/>
              <a:t>Tom Mertens</a:t>
            </a:r>
            <a:endParaRPr lang="en-GB" dirty="0"/>
          </a:p>
        </p:txBody>
      </p:sp>
      <p:sp>
        <p:nvSpPr>
          <p:cNvPr id="16" name="TextBox 15"/>
          <p:cNvSpPr txBox="1"/>
          <p:nvPr/>
        </p:nvSpPr>
        <p:spPr>
          <a:xfrm>
            <a:off x="2051720" y="1556792"/>
            <a:ext cx="2232248" cy="400110"/>
          </a:xfrm>
          <a:prstGeom prst="rect">
            <a:avLst/>
          </a:prstGeom>
          <a:noFill/>
        </p:spPr>
        <p:txBody>
          <a:bodyPr wrap="square" rtlCol="0">
            <a:spAutoFit/>
          </a:bodyPr>
          <a:lstStyle/>
          <a:p>
            <a:r>
              <a:rPr lang="en-US" dirty="0" smtClean="0"/>
              <a:t>BGI  switches on</a:t>
            </a:r>
            <a:endParaRPr lang="en-US" dirty="0"/>
          </a:p>
        </p:txBody>
      </p:sp>
      <p:cxnSp>
        <p:nvCxnSpPr>
          <p:cNvPr id="18" name="Straight Arrow Connector 17"/>
          <p:cNvCxnSpPr/>
          <p:nvPr/>
        </p:nvCxnSpPr>
        <p:spPr bwMode="auto">
          <a:xfrm rot="5400000">
            <a:off x="1871700" y="2168860"/>
            <a:ext cx="648072" cy="432048"/>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results</a:t>
            </a:r>
            <a:endParaRPr lang="en-GB" dirty="0"/>
          </a:p>
        </p:txBody>
      </p:sp>
      <p:sp>
        <p:nvSpPr>
          <p:cNvPr id="3" name="Content Placeholder 2"/>
          <p:cNvSpPr>
            <a:spLocks noGrp="1"/>
          </p:cNvSpPr>
          <p:nvPr>
            <p:ph idx="1"/>
          </p:nvPr>
        </p:nvSpPr>
        <p:spPr/>
        <p:txBody>
          <a:bodyPr/>
          <a:lstStyle/>
          <a:p>
            <a:r>
              <a:rPr lang="en-GB" dirty="0" smtClean="0"/>
              <a:t>Simulations reproduce effects of changing RF voltage on IBS and </a:t>
            </a:r>
            <a:r>
              <a:rPr lang="en-GB" dirty="0" err="1" smtClean="0"/>
              <a:t>debunching</a:t>
            </a:r>
            <a:r>
              <a:rPr lang="en-GB" dirty="0" smtClean="0"/>
              <a:t> rates</a:t>
            </a:r>
          </a:p>
          <a:p>
            <a:r>
              <a:rPr lang="en-GB" smtClean="0"/>
              <a:t>Will/should </a:t>
            </a:r>
            <a:r>
              <a:rPr lang="en-GB" dirty="0" smtClean="0"/>
              <a:t>be applied to protons in LHC, </a:t>
            </a:r>
            <a:r>
              <a:rPr lang="en-GB" dirty="0" err="1" smtClean="0"/>
              <a:t>Pb</a:t>
            </a:r>
            <a:r>
              <a:rPr lang="en-GB" dirty="0" smtClean="0"/>
              <a:t> in SPS, as well … </a:t>
            </a:r>
            <a:endParaRPr lang="en-GB"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15</a:t>
            </a:fld>
            <a:endParaRPr lang="en-GB"/>
          </a:p>
        </p:txBody>
      </p:sp>
      <p:pic>
        <p:nvPicPr>
          <p:cNvPr id="722946" name="Picture 2"/>
          <p:cNvPicPr>
            <a:picLocks noChangeAspect="1" noChangeArrowheads="1"/>
          </p:cNvPicPr>
          <p:nvPr/>
        </p:nvPicPr>
        <p:blipFill>
          <a:blip r:embed="rId2" cstate="print"/>
          <a:srcRect/>
          <a:stretch>
            <a:fillRect/>
          </a:stretch>
        </p:blipFill>
        <p:spPr bwMode="auto">
          <a:xfrm>
            <a:off x="3563888" y="2924944"/>
            <a:ext cx="4896544" cy="3049848"/>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516" name="Picture 4"/>
          <p:cNvPicPr>
            <a:picLocks noChangeAspect="1" noChangeArrowheads="1"/>
          </p:cNvPicPr>
          <p:nvPr/>
        </p:nvPicPr>
        <p:blipFill>
          <a:blip r:embed="rId3" cstate="print"/>
          <a:srcRect/>
          <a:stretch>
            <a:fillRect/>
          </a:stretch>
        </p:blipFill>
        <p:spPr bwMode="auto">
          <a:xfrm>
            <a:off x="195096" y="714375"/>
            <a:ext cx="8572500" cy="5429250"/>
          </a:xfrm>
          <a:prstGeom prst="rect">
            <a:avLst/>
          </a:prstGeom>
          <a:noFill/>
          <a:ln w="9525">
            <a:noFill/>
            <a:miter lim="800000"/>
            <a:headEnd/>
            <a:tailEnd/>
          </a:ln>
          <a:effectLst/>
        </p:spPr>
      </p:pic>
      <p:sp>
        <p:nvSpPr>
          <p:cNvPr id="6" name="Title 5"/>
          <p:cNvSpPr>
            <a:spLocks noGrp="1"/>
          </p:cNvSpPr>
          <p:nvPr>
            <p:ph type="title"/>
          </p:nvPr>
        </p:nvSpPr>
        <p:spPr>
          <a:xfrm>
            <a:off x="899592" y="0"/>
            <a:ext cx="8244409" cy="620687"/>
          </a:xfrm>
        </p:spPr>
        <p:txBody>
          <a:bodyPr/>
          <a:lstStyle/>
          <a:p>
            <a:r>
              <a:rPr lang="en-US" dirty="0" smtClean="0"/>
              <a:t>Main and secondary </a:t>
            </a:r>
            <a:r>
              <a:rPr lang="en-US" dirty="0" err="1" smtClean="0"/>
              <a:t>Pb</a:t>
            </a:r>
            <a:r>
              <a:rPr lang="en-US" dirty="0" smtClean="0"/>
              <a:t> beams from ALICE IP</a:t>
            </a:r>
            <a:endParaRPr lang="en-GB"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16</a:t>
            </a:fld>
            <a:endParaRPr lang="en-GB" dirty="0"/>
          </a:p>
        </p:txBody>
      </p:sp>
      <p:pic>
        <p:nvPicPr>
          <p:cNvPr id="320519" name="Picture 7"/>
          <p:cNvPicPr>
            <a:picLocks noChangeAspect="1" noChangeArrowheads="1"/>
          </p:cNvPicPr>
          <p:nvPr/>
        </p:nvPicPr>
        <p:blipFill>
          <a:blip r:embed="rId4" cstate="print"/>
          <a:srcRect l="2586" t="35811" b="17567"/>
          <a:stretch>
            <a:fillRect/>
          </a:stretch>
        </p:blipFill>
        <p:spPr bwMode="auto">
          <a:xfrm>
            <a:off x="571472" y="714356"/>
            <a:ext cx="8072436" cy="1643074"/>
          </a:xfrm>
          <a:prstGeom prst="rect">
            <a:avLst/>
          </a:prstGeom>
          <a:noFill/>
          <a:ln w="9525">
            <a:noFill/>
            <a:miter lim="800000"/>
            <a:headEnd/>
            <a:tailEnd/>
          </a:ln>
          <a:effectLst/>
        </p:spPr>
      </p:pic>
      <p:graphicFrame>
        <p:nvGraphicFramePr>
          <p:cNvPr id="17" name="Object 16"/>
          <p:cNvGraphicFramePr>
            <a:graphicFrameLocks noChangeAspect="1"/>
          </p:cNvGraphicFramePr>
          <p:nvPr/>
        </p:nvGraphicFramePr>
        <p:xfrm>
          <a:off x="6923114" y="2798763"/>
          <a:ext cx="1435100" cy="317500"/>
        </p:xfrm>
        <a:graphic>
          <a:graphicData uri="http://schemas.openxmlformats.org/presentationml/2006/ole">
            <p:oleObj spid="_x0000_s946178" name="Equation" r:id="rId5" imgW="1434960" imgH="317160" progId="Equation.DSMT4">
              <p:embed/>
            </p:oleObj>
          </a:graphicData>
        </a:graphic>
      </p:graphicFrame>
      <p:graphicFrame>
        <p:nvGraphicFramePr>
          <p:cNvPr id="320521" name="Object 9"/>
          <p:cNvGraphicFramePr>
            <a:graphicFrameLocks noChangeAspect="1"/>
          </p:cNvGraphicFramePr>
          <p:nvPr/>
        </p:nvGraphicFramePr>
        <p:xfrm>
          <a:off x="6569075" y="3643313"/>
          <a:ext cx="1727200" cy="317500"/>
        </p:xfrm>
        <a:graphic>
          <a:graphicData uri="http://schemas.openxmlformats.org/presentationml/2006/ole">
            <p:oleObj spid="_x0000_s946179" name="Equation" r:id="rId6" imgW="1726920" imgH="317160" progId="Equation.DSMT4">
              <p:embed/>
            </p:oleObj>
          </a:graphicData>
        </a:graphic>
      </p:graphicFrame>
      <p:graphicFrame>
        <p:nvGraphicFramePr>
          <p:cNvPr id="320522" name="Object 10"/>
          <p:cNvGraphicFramePr>
            <a:graphicFrameLocks noChangeAspect="1"/>
          </p:cNvGraphicFramePr>
          <p:nvPr/>
        </p:nvGraphicFramePr>
        <p:xfrm>
          <a:off x="1447800" y="3683000"/>
          <a:ext cx="1371600" cy="317500"/>
        </p:xfrm>
        <a:graphic>
          <a:graphicData uri="http://schemas.openxmlformats.org/presentationml/2006/ole">
            <p:oleObj spid="_x0000_s946180" name="Equation" r:id="rId7" imgW="1371600" imgH="317160" progId="Equation.DSMT4">
              <p:embed/>
            </p:oleObj>
          </a:graphicData>
        </a:graphic>
      </p:graphicFrame>
      <p:graphicFrame>
        <p:nvGraphicFramePr>
          <p:cNvPr id="481285" name="Object 3"/>
          <p:cNvGraphicFramePr>
            <a:graphicFrameLocks noChangeAspect="1"/>
          </p:cNvGraphicFramePr>
          <p:nvPr/>
        </p:nvGraphicFramePr>
        <p:xfrm>
          <a:off x="0" y="0"/>
          <a:ext cx="917575" cy="925513"/>
        </p:xfrm>
        <a:graphic>
          <a:graphicData uri="http://schemas.openxmlformats.org/presentationml/2006/ole">
            <p:oleObj spid="_x0000_s946181" name="Photo Editor Photo" r:id="rId8" imgW="8419048" imgH="8504762" progId="">
              <p:embed/>
            </p:oleObj>
          </a:graphicData>
        </a:graphic>
      </p:graphicFrame>
      <p:sp>
        <p:nvSpPr>
          <p:cNvPr id="18" name="TextBox 17"/>
          <p:cNvSpPr txBox="1"/>
          <p:nvPr/>
        </p:nvSpPr>
        <p:spPr>
          <a:xfrm>
            <a:off x="5436096" y="4509120"/>
            <a:ext cx="2592288" cy="1015663"/>
          </a:xfrm>
          <a:prstGeom prst="rect">
            <a:avLst/>
          </a:prstGeom>
          <a:solidFill>
            <a:schemeClr val="bg1">
              <a:lumMod val="95000"/>
            </a:schemeClr>
          </a:solidFill>
        </p:spPr>
        <p:txBody>
          <a:bodyPr wrap="square" rtlCol="0">
            <a:spAutoFit/>
          </a:bodyPr>
          <a:lstStyle/>
          <a:p>
            <a:r>
              <a:rPr lang="en-US" dirty="0" smtClean="0"/>
              <a:t>Losses can quench superconducting magnets</a:t>
            </a:r>
            <a:endParaRPr lang="en-US" dirty="0"/>
          </a:p>
        </p:txBody>
      </p:sp>
      <p:sp>
        <p:nvSpPr>
          <p:cNvPr id="19" name="TextBox 18"/>
          <p:cNvSpPr txBox="1"/>
          <p:nvPr/>
        </p:nvSpPr>
        <p:spPr>
          <a:xfrm>
            <a:off x="2987824" y="6093296"/>
            <a:ext cx="5976664" cy="400110"/>
          </a:xfrm>
          <a:prstGeom prst="rect">
            <a:avLst/>
          </a:prstGeom>
          <a:noFill/>
        </p:spPr>
        <p:txBody>
          <a:bodyPr wrap="square" rtlCol="0">
            <a:spAutoFit/>
          </a:bodyPr>
          <a:lstStyle/>
          <a:p>
            <a:r>
              <a:rPr lang="en-US" dirty="0" smtClean="0"/>
              <a:t>Large EM cross sections.  Similar in ATLAS, CMS</a:t>
            </a:r>
            <a:endParaRPr lang="en-US" dirty="0"/>
          </a:p>
        </p:txBody>
      </p:sp>
      <p:graphicFrame>
        <p:nvGraphicFramePr>
          <p:cNvPr id="946182" name="Object 6"/>
          <p:cNvGraphicFramePr>
            <a:graphicFrameLocks noChangeAspect="1"/>
          </p:cNvGraphicFramePr>
          <p:nvPr/>
        </p:nvGraphicFramePr>
        <p:xfrm>
          <a:off x="2123728" y="692696"/>
          <a:ext cx="5759450" cy="423863"/>
        </p:xfrm>
        <a:graphic>
          <a:graphicData uri="http://schemas.openxmlformats.org/presentationml/2006/ole">
            <p:oleObj spid="_x0000_s946182" name="Equation" r:id="rId9" imgW="4305240" imgH="317160" progId="Equation.DSMT4">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Example of </a:t>
            </a:r>
            <a:r>
              <a:rPr lang="en-US" baseline="30000" dirty="0" smtClean="0"/>
              <a:t>206</a:t>
            </a:r>
            <a:r>
              <a:rPr lang="en-US" dirty="0" smtClean="0"/>
              <a:t>Pb</a:t>
            </a:r>
            <a:r>
              <a:rPr lang="en-US" baseline="30000" dirty="0" smtClean="0"/>
              <a:t> </a:t>
            </a:r>
            <a:r>
              <a:rPr lang="en-US" dirty="0" smtClean="0"/>
              <a:t>created by 2-neutron EMD </a:t>
            </a:r>
            <a:endParaRPr lang="en-US" dirty="0"/>
          </a:p>
        </p:txBody>
      </p:sp>
      <p:sp>
        <p:nvSpPr>
          <p:cNvPr id="4" name="Date Placeholder 3"/>
          <p:cNvSpPr>
            <a:spLocks noGrp="1"/>
          </p:cNvSpPr>
          <p:nvPr>
            <p:ph type="dt" sz="half" idx="10"/>
          </p:nvPr>
        </p:nvSpPr>
        <p:spPr/>
        <p:txBody>
          <a:bodyPr/>
          <a:lstStyle/>
          <a:p>
            <a:pPr>
              <a:defRPr/>
            </a:pPr>
            <a:r>
              <a:rPr lang="en-US" smtClean="0"/>
              <a:t>J.M. Jowett, The first heavy ion collisions at the LHC – HIC10, CERN, 3/9/2010</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17</a:t>
            </a:fld>
            <a:endParaRPr lang="en-GB" dirty="0"/>
          </a:p>
        </p:txBody>
      </p:sp>
      <p:sp>
        <p:nvSpPr>
          <p:cNvPr id="3" name="Content Placeholder 2"/>
          <p:cNvSpPr>
            <a:spLocks noGrp="1"/>
          </p:cNvSpPr>
          <p:nvPr>
            <p:ph idx="4294967295"/>
          </p:nvPr>
        </p:nvSpPr>
        <p:spPr>
          <a:xfrm>
            <a:off x="0" y="836613"/>
            <a:ext cx="8229600" cy="5545137"/>
          </a:xfrm>
        </p:spPr>
        <p:txBody>
          <a:bodyPr/>
          <a:lstStyle/>
          <a:p>
            <a:r>
              <a:rPr lang="en-US" dirty="0" smtClean="0"/>
              <a:t>Green rays are ions that almost reach collimator</a:t>
            </a:r>
          </a:p>
          <a:p>
            <a:r>
              <a:rPr lang="en-US" dirty="0" smtClean="0"/>
              <a:t>Blue rays are </a:t>
            </a:r>
            <a:r>
              <a:rPr lang="en-US" baseline="30000" dirty="0" smtClean="0"/>
              <a:t>206</a:t>
            </a:r>
            <a:r>
              <a:rPr lang="en-US" dirty="0" smtClean="0"/>
              <a:t>Pb rays with rigidity change</a:t>
            </a:r>
            <a:endParaRPr lang="en-US" dirty="0"/>
          </a:p>
        </p:txBody>
      </p:sp>
      <p:pic>
        <p:nvPicPr>
          <p:cNvPr id="260098" name="Picture 2"/>
          <p:cNvPicPr>
            <a:picLocks noChangeAspect="1" noChangeArrowheads="1"/>
          </p:cNvPicPr>
          <p:nvPr/>
        </p:nvPicPr>
        <p:blipFill>
          <a:blip r:embed="rId4" cstate="print"/>
          <a:srcRect/>
          <a:stretch>
            <a:fillRect/>
          </a:stretch>
        </p:blipFill>
        <p:spPr bwMode="auto">
          <a:xfrm>
            <a:off x="714348" y="1857364"/>
            <a:ext cx="7981950" cy="4010025"/>
          </a:xfrm>
          <a:prstGeom prst="rect">
            <a:avLst/>
          </a:prstGeom>
          <a:noFill/>
          <a:ln w="9525">
            <a:noFill/>
            <a:miter lim="800000"/>
            <a:headEnd/>
            <a:tailEnd/>
          </a:ln>
          <a:effectLst/>
        </p:spPr>
      </p:pic>
      <p:sp>
        <p:nvSpPr>
          <p:cNvPr id="7" name="TextBox 6"/>
          <p:cNvSpPr txBox="1"/>
          <p:nvPr/>
        </p:nvSpPr>
        <p:spPr>
          <a:xfrm>
            <a:off x="500034" y="5711627"/>
            <a:ext cx="1176284" cy="646331"/>
          </a:xfrm>
          <a:prstGeom prst="rect">
            <a:avLst/>
          </a:prstGeom>
          <a:noFill/>
          <a:ln>
            <a:solidFill>
              <a:schemeClr val="tx1"/>
            </a:solidFill>
          </a:ln>
        </p:spPr>
        <p:txBody>
          <a:bodyPr wrap="none" rtlCol="0">
            <a:spAutoFit/>
          </a:bodyPr>
          <a:lstStyle/>
          <a:p>
            <a:r>
              <a:rPr lang="en-GB" sz="1800" i="0" dirty="0" smtClean="0"/>
              <a:t>Primary </a:t>
            </a:r>
            <a:br>
              <a:rPr lang="en-GB" sz="1800" i="0" dirty="0" smtClean="0"/>
            </a:br>
            <a:r>
              <a:rPr lang="en-GB" sz="1800" i="0" dirty="0" smtClean="0"/>
              <a:t>collimator</a:t>
            </a:r>
            <a:endParaRPr lang="en-GB" sz="1800" i="0" dirty="0"/>
          </a:p>
        </p:txBody>
      </p:sp>
      <p:cxnSp>
        <p:nvCxnSpPr>
          <p:cNvPr id="8" name="Straight Arrow Connector 7"/>
          <p:cNvCxnSpPr/>
          <p:nvPr/>
        </p:nvCxnSpPr>
        <p:spPr bwMode="auto">
          <a:xfrm rot="5400000" flipH="1" flipV="1">
            <a:off x="227641" y="4649517"/>
            <a:ext cx="1714512" cy="357190"/>
          </a:xfrm>
          <a:prstGeom prst="straightConnector1">
            <a:avLst/>
          </a:prstGeom>
          <a:solidFill>
            <a:schemeClr val="accent1"/>
          </a:solidFill>
          <a:ln w="12700" cap="sq" cmpd="sng" algn="ctr">
            <a:solidFill>
              <a:schemeClr val="tx1"/>
            </a:solidFill>
            <a:prstDash val="solid"/>
            <a:round/>
            <a:headEnd type="none" w="sm" len="sm"/>
            <a:tailEnd type="arrow"/>
          </a:ln>
          <a:effectLst/>
        </p:spPr>
      </p:cxnSp>
      <p:graphicFrame>
        <p:nvGraphicFramePr>
          <p:cNvPr id="532481" name="Object 3"/>
          <p:cNvGraphicFramePr>
            <a:graphicFrameLocks noChangeAspect="1"/>
          </p:cNvGraphicFramePr>
          <p:nvPr/>
        </p:nvGraphicFramePr>
        <p:xfrm>
          <a:off x="0" y="0"/>
          <a:ext cx="917575" cy="925513"/>
        </p:xfrm>
        <a:graphic>
          <a:graphicData uri="http://schemas.openxmlformats.org/presentationml/2006/ole">
            <p:oleObj spid="_x0000_s947202" name="Photo Editor Photo" r:id="rId5" imgW="8419048" imgH="8504762" progId="">
              <p:embed/>
            </p:oleObj>
          </a:graphicData>
        </a:graphic>
      </p:graphicFrame>
      <p:sp>
        <p:nvSpPr>
          <p:cNvPr id="14" name="TextBox 13"/>
          <p:cNvSpPr txBox="1"/>
          <p:nvPr/>
        </p:nvSpPr>
        <p:spPr>
          <a:xfrm>
            <a:off x="7236296" y="2060848"/>
            <a:ext cx="1656184" cy="707886"/>
          </a:xfrm>
          <a:prstGeom prst="rect">
            <a:avLst/>
          </a:prstGeom>
          <a:noFill/>
        </p:spPr>
        <p:txBody>
          <a:bodyPr wrap="square" rtlCol="0">
            <a:spAutoFit/>
          </a:bodyPr>
          <a:lstStyle/>
          <a:p>
            <a:r>
              <a:rPr lang="en-US" dirty="0" smtClean="0"/>
              <a:t>Beam pipe in IR7 of LHC</a:t>
            </a:r>
          </a:p>
        </p:txBody>
      </p:sp>
      <p:grpSp>
        <p:nvGrpSpPr>
          <p:cNvPr id="18" name="Group 17"/>
          <p:cNvGrpSpPr/>
          <p:nvPr/>
        </p:nvGrpSpPr>
        <p:grpSpPr>
          <a:xfrm>
            <a:off x="3707904" y="3352800"/>
            <a:ext cx="5231219" cy="3352800"/>
            <a:chOff x="3707904" y="3352800"/>
            <a:chExt cx="5231219" cy="3352800"/>
          </a:xfrm>
        </p:grpSpPr>
        <p:pic>
          <p:nvPicPr>
            <p:cNvPr id="13" name="Picture 12" descr="b1spectr_aperttrick.jpg"/>
            <p:cNvPicPr>
              <a:picLocks noChangeAspect="1"/>
            </p:cNvPicPr>
            <p:nvPr/>
          </p:nvPicPr>
          <p:blipFill>
            <a:blip r:embed="rId6" cstate="print"/>
            <a:stretch>
              <a:fillRect/>
            </a:stretch>
          </p:blipFill>
          <p:spPr>
            <a:xfrm>
              <a:off x="3707904" y="3352800"/>
              <a:ext cx="5231219" cy="3352800"/>
            </a:xfrm>
            <a:prstGeom prst="rect">
              <a:avLst/>
            </a:prstGeom>
          </p:spPr>
        </p:pic>
        <p:sp>
          <p:nvSpPr>
            <p:cNvPr id="15" name="TextBox 14"/>
            <p:cNvSpPr txBox="1"/>
            <p:nvPr/>
          </p:nvSpPr>
          <p:spPr>
            <a:xfrm>
              <a:off x="6876256" y="6269250"/>
              <a:ext cx="1259127" cy="400110"/>
            </a:xfrm>
            <a:prstGeom prst="rect">
              <a:avLst/>
            </a:prstGeom>
            <a:noFill/>
          </p:spPr>
          <p:txBody>
            <a:bodyPr wrap="none" rtlCol="0">
              <a:spAutoFit/>
            </a:bodyPr>
            <a:lstStyle/>
            <a:p>
              <a:r>
                <a:rPr lang="en-US" dirty="0" smtClean="0"/>
                <a:t>G. Bellodi</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view of losses, </a:t>
            </a:r>
            <a:r>
              <a:rPr lang="en-US" dirty="0" err="1" smtClean="0"/>
              <a:t>Pb-Pb</a:t>
            </a:r>
            <a:r>
              <a:rPr lang="en-US" dirty="0" smtClean="0"/>
              <a:t> stable beams</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18</a:t>
            </a:fld>
            <a:endParaRPr lang="en-GB"/>
          </a:p>
        </p:txBody>
      </p:sp>
      <p:pic>
        <p:nvPicPr>
          <p:cNvPr id="852994" name="Picture 2" descr="G:\Workspaces\j\jowett\CONF\Chamonix 2011\Contributions via email\loss_analyses_B1B2_colliding_141200.png"/>
          <p:cNvPicPr>
            <a:picLocks noChangeAspect="1" noChangeArrowheads="1"/>
          </p:cNvPicPr>
          <p:nvPr/>
        </p:nvPicPr>
        <p:blipFill>
          <a:blip r:embed="rId2" cstate="print"/>
          <a:srcRect/>
          <a:stretch>
            <a:fillRect/>
          </a:stretch>
        </p:blipFill>
        <p:spPr bwMode="auto">
          <a:xfrm>
            <a:off x="0" y="856041"/>
            <a:ext cx="9144000" cy="5669303"/>
          </a:xfrm>
          <a:prstGeom prst="rect">
            <a:avLst/>
          </a:prstGeom>
          <a:noFill/>
        </p:spPr>
      </p:pic>
      <p:cxnSp>
        <p:nvCxnSpPr>
          <p:cNvPr id="9" name="Straight Arrow Connector 8"/>
          <p:cNvCxnSpPr/>
          <p:nvPr/>
        </p:nvCxnSpPr>
        <p:spPr bwMode="auto">
          <a:xfrm rot="5400000">
            <a:off x="-324544" y="2996952"/>
            <a:ext cx="1800200" cy="72008"/>
          </a:xfrm>
          <a:prstGeom prst="straightConnector1">
            <a:avLst/>
          </a:prstGeom>
          <a:solidFill>
            <a:schemeClr val="accent1"/>
          </a:solidFill>
          <a:ln w="12700" cap="flat" cmpd="sng" algn="ctr">
            <a:noFill/>
            <a:prstDash val="solid"/>
            <a:round/>
            <a:headEnd type="none" w="med" len="med"/>
            <a:tailEnd type="arrow"/>
          </a:ln>
          <a:effectLst/>
        </p:spPr>
      </p:cxnSp>
      <p:grpSp>
        <p:nvGrpSpPr>
          <p:cNvPr id="39" name="Group 38"/>
          <p:cNvGrpSpPr/>
          <p:nvPr/>
        </p:nvGrpSpPr>
        <p:grpSpPr>
          <a:xfrm>
            <a:off x="467544" y="1556793"/>
            <a:ext cx="8280920" cy="2664295"/>
            <a:chOff x="467544" y="1556793"/>
            <a:chExt cx="8280920" cy="2664295"/>
          </a:xfrm>
        </p:grpSpPr>
        <p:sp>
          <p:nvSpPr>
            <p:cNvPr id="7" name="TextBox 6"/>
            <p:cNvSpPr txBox="1"/>
            <p:nvPr/>
          </p:nvSpPr>
          <p:spPr>
            <a:xfrm>
              <a:off x="467544" y="1556793"/>
              <a:ext cx="1584176" cy="584775"/>
            </a:xfrm>
            <a:prstGeom prst="rect">
              <a:avLst/>
            </a:prstGeom>
            <a:solidFill>
              <a:srgbClr val="FF0000"/>
            </a:solidFill>
          </p:spPr>
          <p:txBody>
            <a:bodyPr wrap="square" rtlCol="0">
              <a:spAutoFit/>
            </a:bodyPr>
            <a:lstStyle/>
            <a:p>
              <a:r>
                <a:rPr lang="en-US" sz="1600" baseline="30000" dirty="0" smtClean="0">
                  <a:solidFill>
                    <a:schemeClr val="bg1"/>
                  </a:solidFill>
                </a:rPr>
                <a:t>208</a:t>
              </a:r>
              <a:r>
                <a:rPr lang="en-US" sz="1600" dirty="0" smtClean="0">
                  <a:solidFill>
                    <a:schemeClr val="bg1"/>
                  </a:solidFill>
                </a:rPr>
                <a:t>Pb</a:t>
              </a:r>
              <a:r>
                <a:rPr lang="en-US" sz="1600" baseline="30000" dirty="0" smtClean="0">
                  <a:solidFill>
                    <a:schemeClr val="bg1"/>
                  </a:solidFill>
                </a:rPr>
                <a:t>81+</a:t>
              </a:r>
              <a:r>
                <a:rPr lang="en-US" sz="1600" dirty="0" smtClean="0">
                  <a:solidFill>
                    <a:schemeClr val="bg1"/>
                  </a:solidFill>
                </a:rPr>
                <a:t>(BFPP at ATLAS)</a:t>
              </a:r>
              <a:endParaRPr lang="en-US" sz="1600" dirty="0">
                <a:solidFill>
                  <a:schemeClr val="bg1"/>
                </a:solidFill>
              </a:endParaRPr>
            </a:p>
          </p:txBody>
        </p:sp>
        <p:cxnSp>
          <p:nvCxnSpPr>
            <p:cNvPr id="11" name="Straight Arrow Connector 10"/>
            <p:cNvCxnSpPr/>
            <p:nvPr/>
          </p:nvCxnSpPr>
          <p:spPr bwMode="auto">
            <a:xfrm rot="5400000">
              <a:off x="-108520" y="2852936"/>
              <a:ext cx="1656184" cy="21602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13" name="Straight Arrow Connector 12"/>
            <p:cNvCxnSpPr/>
            <p:nvPr/>
          </p:nvCxnSpPr>
          <p:spPr bwMode="auto">
            <a:xfrm>
              <a:off x="1619672" y="2132856"/>
              <a:ext cx="7128792" cy="208823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40" name="Group 39"/>
          <p:cNvGrpSpPr/>
          <p:nvPr/>
        </p:nvGrpSpPr>
        <p:grpSpPr>
          <a:xfrm>
            <a:off x="899592" y="2916233"/>
            <a:ext cx="1512168" cy="1376863"/>
            <a:chOff x="899592" y="2916233"/>
            <a:chExt cx="1512168" cy="1376863"/>
          </a:xfrm>
        </p:grpSpPr>
        <p:sp>
          <p:nvSpPr>
            <p:cNvPr id="14" name="TextBox 13"/>
            <p:cNvSpPr txBox="1"/>
            <p:nvPr/>
          </p:nvSpPr>
          <p:spPr>
            <a:xfrm>
              <a:off x="899592" y="2916233"/>
              <a:ext cx="1512168" cy="584775"/>
            </a:xfrm>
            <a:prstGeom prst="rect">
              <a:avLst/>
            </a:prstGeom>
            <a:solidFill>
              <a:srgbClr val="FF0000"/>
            </a:solidFill>
          </p:spPr>
          <p:txBody>
            <a:bodyPr wrap="square" rtlCol="0">
              <a:spAutoFit/>
            </a:bodyPr>
            <a:lstStyle/>
            <a:p>
              <a:r>
                <a:rPr lang="en-US" sz="1600" baseline="30000" dirty="0" smtClean="0">
                  <a:solidFill>
                    <a:schemeClr val="bg1"/>
                  </a:solidFill>
                </a:rPr>
                <a:t>208</a:t>
              </a:r>
              <a:r>
                <a:rPr lang="en-US" sz="1600" dirty="0" smtClean="0">
                  <a:solidFill>
                    <a:schemeClr val="bg1"/>
                  </a:solidFill>
                </a:rPr>
                <a:t>Pb</a:t>
              </a:r>
              <a:r>
                <a:rPr lang="en-US" sz="1600" baseline="30000" dirty="0" smtClean="0">
                  <a:solidFill>
                    <a:schemeClr val="bg1"/>
                  </a:solidFill>
                </a:rPr>
                <a:t>81+</a:t>
              </a:r>
              <a:r>
                <a:rPr lang="en-US" sz="1600" dirty="0" smtClean="0">
                  <a:solidFill>
                    <a:schemeClr val="bg1"/>
                  </a:solidFill>
                </a:rPr>
                <a:t>(BFPP at ALICE)</a:t>
              </a:r>
              <a:endParaRPr lang="en-US" sz="1600" dirty="0">
                <a:solidFill>
                  <a:schemeClr val="bg1"/>
                </a:solidFill>
              </a:endParaRPr>
            </a:p>
          </p:txBody>
        </p:sp>
        <p:cxnSp>
          <p:nvCxnSpPr>
            <p:cNvPr id="16" name="Straight Arrow Connector 15"/>
            <p:cNvCxnSpPr/>
            <p:nvPr/>
          </p:nvCxnSpPr>
          <p:spPr bwMode="auto">
            <a:xfrm rot="16200000" flipH="1">
              <a:off x="827584" y="3789040"/>
              <a:ext cx="792088" cy="21602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18" name="Straight Arrow Connector 17"/>
            <p:cNvCxnSpPr/>
            <p:nvPr/>
          </p:nvCxnSpPr>
          <p:spPr bwMode="auto">
            <a:xfrm rot="5400000">
              <a:off x="1439652" y="3753036"/>
              <a:ext cx="792088" cy="28803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43" name="Group 42"/>
          <p:cNvGrpSpPr/>
          <p:nvPr/>
        </p:nvGrpSpPr>
        <p:grpSpPr>
          <a:xfrm>
            <a:off x="4067944" y="1844824"/>
            <a:ext cx="1296144" cy="2448272"/>
            <a:chOff x="4067944" y="1844824"/>
            <a:chExt cx="1296144" cy="2448272"/>
          </a:xfrm>
        </p:grpSpPr>
        <p:sp>
          <p:nvSpPr>
            <p:cNvPr id="19" name="TextBox 18"/>
            <p:cNvSpPr txBox="1"/>
            <p:nvPr/>
          </p:nvSpPr>
          <p:spPr>
            <a:xfrm>
              <a:off x="4067944" y="1844824"/>
              <a:ext cx="1296144" cy="830997"/>
            </a:xfrm>
            <a:prstGeom prst="rect">
              <a:avLst/>
            </a:prstGeom>
            <a:solidFill>
              <a:srgbClr val="FF0000"/>
            </a:solidFill>
          </p:spPr>
          <p:txBody>
            <a:bodyPr wrap="square" rtlCol="0">
              <a:spAutoFit/>
            </a:bodyPr>
            <a:lstStyle/>
            <a:p>
              <a:r>
                <a:rPr lang="en-US" sz="1600" baseline="30000" dirty="0" smtClean="0">
                  <a:solidFill>
                    <a:schemeClr val="bg1"/>
                  </a:solidFill>
                </a:rPr>
                <a:t>208</a:t>
              </a:r>
              <a:r>
                <a:rPr lang="en-US" sz="1600" dirty="0" smtClean="0">
                  <a:solidFill>
                    <a:schemeClr val="bg1"/>
                  </a:solidFill>
                </a:rPr>
                <a:t>Pb</a:t>
              </a:r>
              <a:r>
                <a:rPr lang="en-US" sz="1600" baseline="30000" dirty="0" smtClean="0">
                  <a:solidFill>
                    <a:schemeClr val="bg1"/>
                  </a:solidFill>
                </a:rPr>
                <a:t>81+</a:t>
              </a:r>
              <a:r>
                <a:rPr lang="en-US" sz="1600" dirty="0" smtClean="0">
                  <a:solidFill>
                    <a:schemeClr val="bg1"/>
                  </a:solidFill>
                </a:rPr>
                <a:t> BFPP at CMS</a:t>
              </a:r>
              <a:endParaRPr lang="en-US" sz="1600" dirty="0">
                <a:solidFill>
                  <a:schemeClr val="bg1"/>
                </a:solidFill>
              </a:endParaRPr>
            </a:p>
          </p:txBody>
        </p:sp>
        <p:cxnSp>
          <p:nvCxnSpPr>
            <p:cNvPr id="21" name="Straight Arrow Connector 20"/>
            <p:cNvCxnSpPr/>
            <p:nvPr/>
          </p:nvCxnSpPr>
          <p:spPr bwMode="auto">
            <a:xfrm rot="16200000" flipH="1">
              <a:off x="3455876" y="3248980"/>
              <a:ext cx="1872208" cy="21602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23" name="Straight Arrow Connector 22"/>
            <p:cNvCxnSpPr/>
            <p:nvPr/>
          </p:nvCxnSpPr>
          <p:spPr bwMode="auto">
            <a:xfrm rot="5400000">
              <a:off x="4283968" y="2996952"/>
              <a:ext cx="1368152" cy="21602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41" name="Group 40"/>
          <p:cNvGrpSpPr/>
          <p:nvPr/>
        </p:nvGrpSpPr>
        <p:grpSpPr>
          <a:xfrm>
            <a:off x="2267744" y="908720"/>
            <a:ext cx="1728192" cy="2808311"/>
            <a:chOff x="2267744" y="908720"/>
            <a:chExt cx="1728192" cy="2808311"/>
          </a:xfrm>
        </p:grpSpPr>
        <p:sp>
          <p:nvSpPr>
            <p:cNvPr id="24" name="TextBox 23"/>
            <p:cNvSpPr txBox="1"/>
            <p:nvPr/>
          </p:nvSpPr>
          <p:spPr>
            <a:xfrm>
              <a:off x="2267744" y="908720"/>
              <a:ext cx="1728192" cy="1200329"/>
            </a:xfrm>
            <a:prstGeom prst="rect">
              <a:avLst/>
            </a:prstGeom>
            <a:gradFill>
              <a:gsLst>
                <a:gs pos="0">
                  <a:srgbClr val="FFF200"/>
                </a:gs>
                <a:gs pos="45000">
                  <a:srgbClr val="FF7A00"/>
                </a:gs>
                <a:gs pos="70000">
                  <a:srgbClr val="FF0300"/>
                </a:gs>
                <a:gs pos="100000">
                  <a:srgbClr val="4D0808"/>
                </a:gs>
              </a:gsLst>
              <a:lin ang="5400000" scaled="0"/>
            </a:gradFill>
          </p:spPr>
          <p:txBody>
            <a:bodyPr wrap="square" rtlCol="0">
              <a:spAutoFit/>
            </a:bodyPr>
            <a:lstStyle/>
            <a:p>
              <a:r>
                <a:rPr lang="en-US" sz="1600" dirty="0" smtClean="0">
                  <a:solidFill>
                    <a:schemeClr val="bg1"/>
                  </a:solidFill>
                </a:rPr>
                <a:t>Momentum collimation: </a:t>
              </a:r>
              <a:r>
                <a:rPr lang="en-US" sz="1600" baseline="30000" dirty="0" smtClean="0">
                  <a:solidFill>
                    <a:schemeClr val="bg1"/>
                  </a:solidFill>
                </a:rPr>
                <a:t>208</a:t>
              </a:r>
              <a:r>
                <a:rPr lang="en-US" sz="1600" dirty="0" smtClean="0">
                  <a:solidFill>
                    <a:schemeClr val="bg1"/>
                  </a:solidFill>
                </a:rPr>
                <a:t>Pb</a:t>
              </a:r>
              <a:r>
                <a:rPr lang="en-US" sz="1600" baseline="30000" dirty="0" smtClean="0">
                  <a:solidFill>
                    <a:schemeClr val="bg1"/>
                  </a:solidFill>
                </a:rPr>
                <a:t>82+</a:t>
              </a:r>
              <a:r>
                <a:rPr lang="en-US" sz="1600" dirty="0" smtClean="0">
                  <a:solidFill>
                    <a:schemeClr val="bg1"/>
                  </a:solidFill>
                </a:rPr>
                <a:t> (IBS)</a:t>
              </a:r>
            </a:p>
            <a:p>
              <a:r>
                <a:rPr lang="en-US" sz="1600" baseline="30000" dirty="0" smtClean="0">
                  <a:solidFill>
                    <a:schemeClr val="bg1"/>
                  </a:solidFill>
                </a:rPr>
                <a:t>207</a:t>
              </a:r>
              <a:r>
                <a:rPr lang="en-US" sz="1600" dirty="0" smtClean="0">
                  <a:solidFill>
                    <a:schemeClr val="bg1"/>
                  </a:solidFill>
                </a:rPr>
                <a:t>Pb</a:t>
              </a:r>
              <a:r>
                <a:rPr lang="en-US" sz="1600" baseline="30000" dirty="0" smtClean="0">
                  <a:solidFill>
                    <a:schemeClr val="bg1"/>
                  </a:solidFill>
                </a:rPr>
                <a:t>82+ </a:t>
              </a:r>
              <a:r>
                <a:rPr lang="en-US" sz="1600" dirty="0" smtClean="0">
                  <a:solidFill>
                    <a:schemeClr val="bg1"/>
                  </a:solidFill>
                </a:rPr>
                <a:t>(EMD1)</a:t>
              </a:r>
            </a:p>
          </p:txBody>
        </p:sp>
        <p:cxnSp>
          <p:nvCxnSpPr>
            <p:cNvPr id="26" name="Straight Arrow Connector 25"/>
            <p:cNvCxnSpPr>
              <a:stCxn id="24" idx="2"/>
            </p:cNvCxnSpPr>
            <p:nvPr/>
          </p:nvCxnSpPr>
          <p:spPr bwMode="auto">
            <a:xfrm rot="5400000">
              <a:off x="2075821" y="2661012"/>
              <a:ext cx="1607983" cy="50405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sp>
        <p:nvSpPr>
          <p:cNvPr id="29" name="TextBox 28"/>
          <p:cNvSpPr txBox="1"/>
          <p:nvPr/>
        </p:nvSpPr>
        <p:spPr>
          <a:xfrm>
            <a:off x="3563888" y="6381328"/>
            <a:ext cx="4441665" cy="400110"/>
          </a:xfrm>
          <a:prstGeom prst="rect">
            <a:avLst/>
          </a:prstGeom>
          <a:noFill/>
        </p:spPr>
        <p:txBody>
          <a:bodyPr wrap="none" rtlCol="0">
            <a:spAutoFit/>
          </a:bodyPr>
          <a:lstStyle/>
          <a:p>
            <a:r>
              <a:rPr lang="en-US" dirty="0" smtClean="0"/>
              <a:t>Record luminosity, the last fill of 2010</a:t>
            </a:r>
            <a:endParaRPr lang="en-US" dirty="0"/>
          </a:p>
        </p:txBody>
      </p:sp>
      <p:grpSp>
        <p:nvGrpSpPr>
          <p:cNvPr id="44" name="Group 43"/>
          <p:cNvGrpSpPr/>
          <p:nvPr/>
        </p:nvGrpSpPr>
        <p:grpSpPr>
          <a:xfrm>
            <a:off x="5868144" y="1061120"/>
            <a:ext cx="2592288" cy="3087960"/>
            <a:chOff x="5868144" y="1061120"/>
            <a:chExt cx="2592288" cy="3087960"/>
          </a:xfrm>
        </p:grpSpPr>
        <p:sp>
          <p:nvSpPr>
            <p:cNvPr id="28" name="TextBox 27"/>
            <p:cNvSpPr txBox="1"/>
            <p:nvPr/>
          </p:nvSpPr>
          <p:spPr>
            <a:xfrm>
              <a:off x="5868144" y="1061120"/>
              <a:ext cx="2592288" cy="1692771"/>
            </a:xfrm>
            <a:prstGeom prst="rect">
              <a:avLst/>
            </a:prstGeom>
            <a:gradFill>
              <a:gsLst>
                <a:gs pos="0">
                  <a:srgbClr val="FFF200"/>
                </a:gs>
                <a:gs pos="45000">
                  <a:srgbClr val="FF7A00"/>
                </a:gs>
                <a:gs pos="70000">
                  <a:srgbClr val="FF0300"/>
                </a:gs>
                <a:gs pos="100000">
                  <a:srgbClr val="4D0808"/>
                </a:gs>
              </a:gsLst>
              <a:lin ang="5400000" scaled="0"/>
            </a:gradFill>
          </p:spPr>
          <p:txBody>
            <a:bodyPr wrap="square" rtlCol="0">
              <a:spAutoFit/>
            </a:bodyPr>
            <a:lstStyle/>
            <a:p>
              <a:r>
                <a:rPr lang="en-US" sz="1600" dirty="0" smtClean="0">
                  <a:solidFill>
                    <a:schemeClr val="bg1"/>
                  </a:solidFill>
                </a:rPr>
                <a:t>Betatron collimation: </a:t>
              </a:r>
              <a:r>
                <a:rPr lang="en-US" sz="1600" baseline="30000" dirty="0" smtClean="0">
                  <a:solidFill>
                    <a:schemeClr val="bg1"/>
                  </a:solidFill>
                </a:rPr>
                <a:t>206</a:t>
              </a:r>
              <a:r>
                <a:rPr lang="en-US" sz="1600" dirty="0" smtClean="0">
                  <a:solidFill>
                    <a:schemeClr val="bg1"/>
                  </a:solidFill>
                </a:rPr>
                <a:t>Pb</a:t>
              </a:r>
              <a:r>
                <a:rPr lang="en-US" sz="1600" baseline="30000" dirty="0" smtClean="0">
                  <a:solidFill>
                    <a:schemeClr val="bg1"/>
                  </a:solidFill>
                </a:rPr>
                <a:t>82+</a:t>
              </a:r>
              <a:r>
                <a:rPr lang="en-US" sz="1600" dirty="0" smtClean="0">
                  <a:solidFill>
                    <a:schemeClr val="bg1"/>
                  </a:solidFill>
                </a:rPr>
                <a:t> (EMD2 in TCP)</a:t>
              </a:r>
            </a:p>
            <a:p>
              <a:r>
                <a:rPr lang="en-US" sz="1600" dirty="0" smtClean="0">
                  <a:solidFill>
                    <a:schemeClr val="bg1"/>
                  </a:solidFill>
                </a:rPr>
                <a:t>+ many other nuclides from hadronic fragmentation and EMD in TCPs</a:t>
              </a:r>
            </a:p>
          </p:txBody>
        </p:sp>
        <p:cxnSp>
          <p:nvCxnSpPr>
            <p:cNvPr id="31" name="Straight Arrow Connector 30"/>
            <p:cNvCxnSpPr/>
            <p:nvPr/>
          </p:nvCxnSpPr>
          <p:spPr bwMode="auto">
            <a:xfrm rot="5400000">
              <a:off x="6156176" y="3356992"/>
              <a:ext cx="1440160" cy="14401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42" name="Group 41"/>
          <p:cNvGrpSpPr/>
          <p:nvPr/>
        </p:nvGrpSpPr>
        <p:grpSpPr>
          <a:xfrm>
            <a:off x="2771800" y="2814027"/>
            <a:ext cx="1440160" cy="2127141"/>
            <a:chOff x="2771800" y="2814027"/>
            <a:chExt cx="1440160" cy="2127141"/>
          </a:xfrm>
        </p:grpSpPr>
        <p:sp>
          <p:nvSpPr>
            <p:cNvPr id="33" name="TextBox 32"/>
            <p:cNvSpPr txBox="1"/>
            <p:nvPr/>
          </p:nvSpPr>
          <p:spPr>
            <a:xfrm>
              <a:off x="2771800" y="2814027"/>
              <a:ext cx="1440160" cy="1569660"/>
            </a:xfrm>
            <a:prstGeom prst="rect">
              <a:avLst/>
            </a:prstGeom>
            <a:gradFill>
              <a:gsLst>
                <a:gs pos="0">
                  <a:srgbClr val="FFF200"/>
                </a:gs>
                <a:gs pos="45000">
                  <a:srgbClr val="FF7A00"/>
                </a:gs>
                <a:gs pos="70000">
                  <a:srgbClr val="FF0300"/>
                </a:gs>
                <a:gs pos="100000">
                  <a:srgbClr val="4D0808"/>
                </a:gs>
              </a:gsLst>
              <a:lin ang="5400000" scaled="0"/>
            </a:gradFill>
          </p:spPr>
          <p:txBody>
            <a:bodyPr wrap="square" rtlCol="0">
              <a:spAutoFit/>
            </a:bodyPr>
            <a:lstStyle/>
            <a:p>
              <a:r>
                <a:rPr lang="en-US" sz="1600" dirty="0" smtClean="0">
                  <a:solidFill>
                    <a:schemeClr val="bg1"/>
                  </a:solidFill>
                </a:rPr>
                <a:t>Possibly: </a:t>
              </a:r>
              <a:r>
                <a:rPr lang="en-US" sz="1600" baseline="30000" dirty="0" smtClean="0">
                  <a:solidFill>
                    <a:schemeClr val="bg1"/>
                  </a:solidFill>
                </a:rPr>
                <a:t>206</a:t>
              </a:r>
              <a:r>
                <a:rPr lang="en-US" sz="1600" dirty="0" smtClean="0">
                  <a:solidFill>
                    <a:schemeClr val="bg1"/>
                  </a:solidFill>
                </a:rPr>
                <a:t>Pb</a:t>
              </a:r>
              <a:r>
                <a:rPr lang="en-US" sz="1600" baseline="30000" dirty="0" smtClean="0">
                  <a:solidFill>
                    <a:schemeClr val="bg1"/>
                  </a:solidFill>
                </a:rPr>
                <a:t>82+</a:t>
              </a:r>
              <a:r>
                <a:rPr lang="en-US" sz="1600" dirty="0" smtClean="0">
                  <a:solidFill>
                    <a:schemeClr val="bg1"/>
                  </a:solidFill>
                </a:rPr>
                <a:t> (EMD2 at IPs), other nuclides from collimation ??</a:t>
              </a:r>
            </a:p>
          </p:txBody>
        </p:sp>
        <p:cxnSp>
          <p:nvCxnSpPr>
            <p:cNvPr id="35" name="Straight Arrow Connector 34"/>
            <p:cNvCxnSpPr/>
            <p:nvPr/>
          </p:nvCxnSpPr>
          <p:spPr bwMode="auto">
            <a:xfrm rot="16200000" flipH="1">
              <a:off x="2879812" y="4617132"/>
              <a:ext cx="576064" cy="72008"/>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37" name="Straight Arrow Connector 36"/>
            <p:cNvCxnSpPr/>
            <p:nvPr/>
          </p:nvCxnSpPr>
          <p:spPr bwMode="auto">
            <a:xfrm rot="16200000" flipH="1">
              <a:off x="3671900" y="4473116"/>
              <a:ext cx="504056" cy="288032"/>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sp>
        <p:nvSpPr>
          <p:cNvPr id="38" name="TextBox 37"/>
          <p:cNvSpPr txBox="1"/>
          <p:nvPr/>
        </p:nvSpPr>
        <p:spPr>
          <a:xfrm>
            <a:off x="5724128" y="4820959"/>
            <a:ext cx="3024336" cy="1200329"/>
          </a:xfrm>
          <a:prstGeom prst="rect">
            <a:avLst/>
          </a:prstGeom>
          <a:solidFill>
            <a:srgbClr val="FCFEB9">
              <a:alpha val="69804"/>
            </a:srgbClr>
          </a:solidFill>
        </p:spPr>
        <p:txBody>
          <a:bodyPr wrap="square" rtlCol="0">
            <a:spAutoFit/>
          </a:bodyPr>
          <a:lstStyle/>
          <a:p>
            <a:r>
              <a:rPr lang="en-US" sz="1800" dirty="0" smtClean="0">
                <a:solidFill>
                  <a:srgbClr val="000000"/>
                </a:solidFill>
              </a:rPr>
              <a:t>Generally according to predictions, detailed analysis under way as time allows …</a:t>
            </a:r>
            <a:endParaRPr lang="en-US" sz="18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heckerboard(across)">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checkerboard(across)">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checkerboard(across)">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checkerboard(across)">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checkerboard(across)">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checkerboard(across)">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Intensity limit from collimation (tentative)</a:t>
            </a:r>
            <a:endParaRPr lang="en-US"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19</a:t>
            </a:fld>
            <a:endParaRPr lang="en-GB"/>
          </a:p>
        </p:txBody>
      </p:sp>
      <p:pic>
        <p:nvPicPr>
          <p:cNvPr id="756737" name="Picture 1"/>
          <p:cNvPicPr>
            <a:picLocks noChangeAspect="1" noChangeArrowheads="1"/>
          </p:cNvPicPr>
          <p:nvPr/>
        </p:nvPicPr>
        <p:blipFill>
          <a:blip r:embed="rId3" cstate="print"/>
          <a:srcRect/>
          <a:stretch>
            <a:fillRect/>
          </a:stretch>
        </p:blipFill>
        <p:spPr bwMode="auto">
          <a:xfrm>
            <a:off x="0" y="836712"/>
            <a:ext cx="7058025" cy="5191125"/>
          </a:xfrm>
          <a:prstGeom prst="rect">
            <a:avLst/>
          </a:prstGeom>
          <a:noFill/>
          <a:ln w="9525">
            <a:noFill/>
            <a:miter lim="800000"/>
            <a:headEnd/>
            <a:tailEnd/>
          </a:ln>
        </p:spPr>
      </p:pic>
      <p:sp>
        <p:nvSpPr>
          <p:cNvPr id="7" name="TextBox 6"/>
          <p:cNvSpPr txBox="1"/>
          <p:nvPr/>
        </p:nvSpPr>
        <p:spPr>
          <a:xfrm>
            <a:off x="6228184" y="2276872"/>
            <a:ext cx="2592288" cy="1631216"/>
          </a:xfrm>
          <a:prstGeom prst="rect">
            <a:avLst/>
          </a:prstGeom>
          <a:noFill/>
        </p:spPr>
        <p:txBody>
          <a:bodyPr wrap="square" rtlCol="0">
            <a:spAutoFit/>
          </a:bodyPr>
          <a:lstStyle/>
          <a:p>
            <a:r>
              <a:rPr lang="en-US" dirty="0" smtClean="0"/>
              <a:t>D. Wollmann, extending method used in Evian to estimate proton intensity limit to ions. </a:t>
            </a:r>
            <a:endParaRPr lang="en-US" dirty="0"/>
          </a:p>
        </p:txBody>
      </p:sp>
      <p:graphicFrame>
        <p:nvGraphicFramePr>
          <p:cNvPr id="8" name="Object 7"/>
          <p:cNvGraphicFramePr>
            <a:graphicFrameLocks noChangeAspect="1"/>
          </p:cNvGraphicFramePr>
          <p:nvPr/>
        </p:nvGraphicFramePr>
        <p:xfrm>
          <a:off x="6084168" y="4077072"/>
          <a:ext cx="2832100" cy="1358900"/>
        </p:xfrm>
        <a:graphic>
          <a:graphicData uri="http://schemas.openxmlformats.org/presentationml/2006/ole">
            <p:oleObj spid="_x0000_s756738" name="Equation" r:id="rId4" imgW="2831760" imgH="1358640" progId="Equation.DSMT4">
              <p:embed/>
            </p:oleObj>
          </a:graphicData>
        </a:graphic>
      </p:graphicFrame>
      <p:sp>
        <p:nvSpPr>
          <p:cNvPr id="9" name="Oval 8"/>
          <p:cNvSpPr/>
          <p:nvPr/>
        </p:nvSpPr>
        <p:spPr bwMode="auto">
          <a:xfrm>
            <a:off x="4644008" y="5589240"/>
            <a:ext cx="792088" cy="288032"/>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Tahoma" pitchFamily="34" charset="0"/>
            </a:endParaRPr>
          </a:p>
        </p:txBody>
      </p:sp>
      <p:sp>
        <p:nvSpPr>
          <p:cNvPr id="10" name="TextBox 9"/>
          <p:cNvSpPr txBox="1"/>
          <p:nvPr/>
        </p:nvSpPr>
        <p:spPr>
          <a:xfrm>
            <a:off x="1744872" y="5949280"/>
            <a:ext cx="6499536" cy="400110"/>
          </a:xfrm>
          <a:prstGeom prst="rect">
            <a:avLst/>
          </a:prstGeom>
          <a:solidFill>
            <a:srgbClr val="FFFF00"/>
          </a:solidFill>
        </p:spPr>
        <p:txBody>
          <a:bodyPr wrap="none" rtlCol="0">
            <a:spAutoFit/>
          </a:bodyPr>
          <a:lstStyle/>
          <a:p>
            <a:r>
              <a:rPr lang="en-US" dirty="0" smtClean="0"/>
              <a:t>But higher intensity may be within reach from injectors!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a:t>
            </a:r>
            <a:r>
              <a:rPr lang="en-US" baseline="0" dirty="0" smtClean="0"/>
              <a:t> of talk</a:t>
            </a:r>
            <a:endParaRPr lang="en-US" dirty="0"/>
          </a:p>
        </p:txBody>
      </p:sp>
      <p:sp>
        <p:nvSpPr>
          <p:cNvPr id="3" name="Content Placeholder 2"/>
          <p:cNvSpPr>
            <a:spLocks noGrp="1"/>
          </p:cNvSpPr>
          <p:nvPr>
            <p:ph idx="1"/>
          </p:nvPr>
        </p:nvSpPr>
        <p:spPr/>
        <p:txBody>
          <a:bodyPr/>
          <a:lstStyle/>
          <a:p>
            <a:r>
              <a:rPr lang="en-US" dirty="0" smtClean="0"/>
              <a:t>The 2010 lead-lead run</a:t>
            </a:r>
          </a:p>
          <a:p>
            <a:r>
              <a:rPr lang="en-US" sz="4800" b="1" dirty="0" smtClean="0"/>
              <a:t>The 2011 lead-lead run</a:t>
            </a:r>
          </a:p>
          <a:p>
            <a:r>
              <a:rPr lang="en-US" sz="3200" dirty="0" smtClean="0"/>
              <a:t>The 2012 X-lead run</a:t>
            </a:r>
          </a:p>
          <a:p>
            <a:r>
              <a:rPr lang="en-US" sz="6000" b="1" dirty="0" smtClean="0"/>
              <a:t>Critical upgrades</a:t>
            </a:r>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limit (mainly BFPP)</a:t>
            </a:r>
            <a:endParaRPr lang="en-US" dirty="0"/>
          </a:p>
        </p:txBody>
      </p:sp>
      <p:sp>
        <p:nvSpPr>
          <p:cNvPr id="5" name="Content Placeholder 4"/>
          <p:cNvSpPr>
            <a:spLocks noGrp="1"/>
          </p:cNvSpPr>
          <p:nvPr>
            <p:ph idx="1"/>
          </p:nvPr>
        </p:nvSpPr>
        <p:spPr/>
        <p:txBody>
          <a:bodyPr/>
          <a:lstStyle/>
          <a:p>
            <a:r>
              <a:rPr lang="en-US" dirty="0" smtClean="0"/>
              <a:t>Unlike p-p, where most losses (collimation, cleaning efficiency, …) are proportional to total beam intensity, </a:t>
            </a:r>
            <a:r>
              <a:rPr lang="en-US" dirty="0" err="1" smtClean="0"/>
              <a:t>Pb-Pb</a:t>
            </a:r>
            <a:r>
              <a:rPr lang="en-US" dirty="0" smtClean="0"/>
              <a:t> collisions will ultimately be limited by losses proportional to luminosity itself</a:t>
            </a:r>
          </a:p>
          <a:p>
            <a:pPr lvl="1"/>
            <a:r>
              <a:rPr lang="en-US" dirty="0" smtClean="0"/>
              <a:t>Quenches</a:t>
            </a:r>
          </a:p>
          <a:p>
            <a:pPr lvl="1"/>
            <a:r>
              <a:rPr lang="en-US" dirty="0" smtClean="0"/>
              <a:t>Rapid intensity burn-off </a:t>
            </a:r>
          </a:p>
          <a:p>
            <a:pPr lvl="2"/>
            <a:r>
              <a:rPr lang="en-US" dirty="0" smtClean="0"/>
              <a:t>A preview of HL-LHC</a:t>
            </a:r>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20</a:t>
            </a:fld>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Propensity to quench from BFPP</a:t>
            </a:r>
            <a:endParaRPr lang="en-GB" dirty="0"/>
          </a:p>
        </p:txBody>
      </p:sp>
      <p:sp>
        <p:nvSpPr>
          <p:cNvPr id="2" name="Date Placeholder 1"/>
          <p:cNvSpPr>
            <a:spLocks noGrp="1"/>
          </p:cNvSpPr>
          <p:nvPr>
            <p:ph type="dt" sz="half" idx="10"/>
          </p:nvPr>
        </p:nvSpPr>
        <p:spPr/>
        <p:txBody>
          <a:bodyPr/>
          <a:lstStyle/>
          <a:p>
            <a:r>
              <a:rPr lang="en-US" smtClean="0"/>
              <a:t>J.M. Jowett, LHC Performance Workshop, Chamonix 27/1/2011</a:t>
            </a:r>
            <a:endParaRPr lang="en-GB"/>
          </a:p>
        </p:txBody>
      </p:sp>
      <p:sp>
        <p:nvSpPr>
          <p:cNvPr id="3" name="Slide Number Placeholder 2"/>
          <p:cNvSpPr>
            <a:spLocks noGrp="1"/>
          </p:cNvSpPr>
          <p:nvPr>
            <p:ph type="sldNum" sz="quarter" idx="12"/>
          </p:nvPr>
        </p:nvSpPr>
        <p:spPr/>
        <p:txBody>
          <a:bodyPr/>
          <a:lstStyle/>
          <a:p>
            <a:fld id="{981DF0BB-8CD8-4219-B003-7EB1AA7DD5B0}" type="slidenum">
              <a:rPr lang="en-GB" smtClean="0"/>
              <a:pPr/>
              <a:t>21</a:t>
            </a:fld>
            <a:endParaRPr lang="en-GB"/>
          </a:p>
        </p:txBody>
      </p:sp>
      <p:pic>
        <p:nvPicPr>
          <p:cNvPr id="1180674" name="Picture 2"/>
          <p:cNvPicPr>
            <a:picLocks noChangeAspect="1" noChangeArrowheads="1"/>
          </p:cNvPicPr>
          <p:nvPr/>
        </p:nvPicPr>
        <p:blipFill>
          <a:blip r:embed="rId2" cstate="print"/>
          <a:srcRect/>
          <a:stretch>
            <a:fillRect/>
          </a:stretch>
        </p:blipFill>
        <p:spPr bwMode="auto">
          <a:xfrm>
            <a:off x="0" y="692696"/>
            <a:ext cx="7143800" cy="3644260"/>
          </a:xfrm>
          <a:prstGeom prst="rect">
            <a:avLst/>
          </a:prstGeom>
          <a:noFill/>
          <a:ln w="12700" cap="sq" cmpd="sng" algn="ctr">
            <a:noFill/>
            <a:prstDash val="solid"/>
            <a:miter lim="800000"/>
            <a:headEnd type="none" w="sm" len="sm"/>
            <a:tailEnd type="none" w="sm" len="sm"/>
          </a:ln>
        </p:spPr>
      </p:pic>
      <p:sp>
        <p:nvSpPr>
          <p:cNvPr id="6" name="TextBox 5"/>
          <p:cNvSpPr txBox="1"/>
          <p:nvPr/>
        </p:nvSpPr>
        <p:spPr>
          <a:xfrm>
            <a:off x="91926" y="4221088"/>
            <a:ext cx="3904010" cy="2308324"/>
          </a:xfrm>
          <a:prstGeom prst="rect">
            <a:avLst/>
          </a:prstGeom>
          <a:noFill/>
        </p:spPr>
        <p:txBody>
          <a:bodyPr wrap="square" rtlCol="0">
            <a:spAutoFit/>
          </a:bodyPr>
          <a:lstStyle/>
          <a:p>
            <a:pPr algn="l"/>
            <a:r>
              <a:rPr lang="en-GB" sz="1800" i="0" dirty="0" smtClean="0"/>
              <a:t>Various operating conditions, see paper for details.</a:t>
            </a:r>
          </a:p>
          <a:p>
            <a:pPr algn="l"/>
            <a:r>
              <a:rPr lang="en-GB" sz="1800" i="0" dirty="0" smtClean="0"/>
              <a:t>Elaborate chain of calculations with several uncertainties from IP to liquid He flow.</a:t>
            </a:r>
          </a:p>
          <a:p>
            <a:pPr algn="l"/>
            <a:r>
              <a:rPr lang="en-GB" sz="1800" i="0" dirty="0" smtClean="0"/>
              <a:t>Some improvement might be possible with orbit bump method.</a:t>
            </a:r>
          </a:p>
        </p:txBody>
      </p:sp>
      <p:pic>
        <p:nvPicPr>
          <p:cNvPr id="7" name="Picture 2"/>
          <p:cNvPicPr>
            <a:picLocks noChangeAspect="1" noChangeArrowheads="1"/>
          </p:cNvPicPr>
          <p:nvPr/>
        </p:nvPicPr>
        <p:blipFill>
          <a:blip r:embed="rId3" cstate="print"/>
          <a:srcRect t="37715"/>
          <a:stretch>
            <a:fillRect/>
          </a:stretch>
        </p:blipFill>
        <p:spPr bwMode="auto">
          <a:xfrm>
            <a:off x="4572000" y="4509120"/>
            <a:ext cx="4283968" cy="1945023"/>
          </a:xfrm>
          <a:prstGeom prst="rect">
            <a:avLst/>
          </a:prstGeom>
          <a:noFill/>
          <a:ln w="12700" cap="sq" cmpd="sng" algn="ctr">
            <a:solidFill>
              <a:schemeClr val="bg2"/>
            </a:solidFill>
            <a:prstDash val="solid"/>
            <a:miter lim="800000"/>
            <a:headEnd type="none" w="sm" len="sm"/>
            <a:tailEnd type="none" w="sm" len="sm"/>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Estimating luminosity limit</a:t>
            </a:r>
            <a:endParaRPr lang="en-US" dirty="0"/>
          </a:p>
        </p:txBody>
      </p:sp>
      <p:sp>
        <p:nvSpPr>
          <p:cNvPr id="2" name="Date Placeholder 1"/>
          <p:cNvSpPr>
            <a:spLocks noGrp="1"/>
          </p:cNvSpPr>
          <p:nvPr>
            <p:ph type="dt" sz="half" idx="10"/>
          </p:nvPr>
        </p:nvSpPr>
        <p:spPr/>
        <p:txBody>
          <a:bodyPr/>
          <a:lstStyle/>
          <a:p>
            <a:pPr>
              <a:defRPr/>
            </a:pPr>
            <a:r>
              <a:rPr lang="en-US" smtClean="0"/>
              <a:t>J.M. Jowett, LHC Performance Workshop, Chamonix 27/1/2011</a:t>
            </a:r>
            <a:endParaRPr lang="en-GB"/>
          </a:p>
        </p:txBody>
      </p:sp>
      <p:sp>
        <p:nvSpPr>
          <p:cNvPr id="3" name="Slide Number Placeholder 2"/>
          <p:cNvSpPr>
            <a:spLocks noGrp="1"/>
          </p:cNvSpPr>
          <p:nvPr>
            <p:ph type="sldNum" sz="quarter" idx="12"/>
          </p:nvPr>
        </p:nvSpPr>
        <p:spPr/>
        <p:txBody>
          <a:bodyPr/>
          <a:lstStyle/>
          <a:p>
            <a:pPr>
              <a:defRPr/>
            </a:pPr>
            <a:fld id="{77553B65-E0CD-4AA3-94E8-0D7C02B3EC0E}" type="slidenum">
              <a:rPr lang="en-GB" smtClean="0"/>
              <a:pPr>
                <a:defRPr/>
              </a:pPr>
              <a:t>22</a:t>
            </a:fld>
            <a:endParaRPr lang="en-GB"/>
          </a:p>
        </p:txBody>
      </p:sp>
      <p:pic>
        <p:nvPicPr>
          <p:cNvPr id="5" name="Picture 1"/>
          <p:cNvPicPr>
            <a:picLocks noChangeAspect="1" noChangeArrowheads="1"/>
          </p:cNvPicPr>
          <p:nvPr/>
        </p:nvPicPr>
        <p:blipFill>
          <a:blip r:embed="rId2" cstate="print"/>
          <a:srcRect/>
          <a:stretch>
            <a:fillRect/>
          </a:stretch>
        </p:blipFill>
        <p:spPr bwMode="auto">
          <a:xfrm>
            <a:off x="-36512" y="764704"/>
            <a:ext cx="7772400" cy="4114800"/>
          </a:xfrm>
          <a:prstGeom prst="rect">
            <a:avLst/>
          </a:prstGeom>
          <a:noFill/>
          <a:ln w="9525">
            <a:noFill/>
            <a:round/>
            <a:headEnd/>
            <a:tailEnd/>
          </a:ln>
          <a:effectLst/>
        </p:spPr>
      </p:pic>
      <p:sp>
        <p:nvSpPr>
          <p:cNvPr id="6" name="Text Box 9"/>
          <p:cNvSpPr txBox="1">
            <a:spLocks noChangeArrowheads="1"/>
          </p:cNvSpPr>
          <p:nvPr/>
        </p:nvSpPr>
        <p:spPr bwMode="auto">
          <a:xfrm>
            <a:off x="7543800" y="2286000"/>
            <a:ext cx="1828800" cy="365125"/>
          </a:xfrm>
          <a:prstGeom prst="rect">
            <a:avLst/>
          </a:prstGeom>
          <a:noFill/>
          <a:ln w="9525">
            <a:noFill/>
            <a:round/>
            <a:headEnd/>
            <a:tailEnd/>
          </a:ln>
          <a:effectLst/>
        </p:spPr>
        <p:txBody>
          <a:bodyPr lIns="90000" tIns="45000" rIns="90000" bIns="4500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ea typeface="DejaVu Sans" charset="0"/>
                <a:cs typeface="DejaVu Sans" charset="0"/>
              </a:rPr>
              <a:t>40 </a:t>
            </a:r>
            <a:r>
              <a:rPr lang="en-US" sz="1400" dirty="0" err="1">
                <a:solidFill>
                  <a:srgbClr val="000000"/>
                </a:solidFill>
                <a:ea typeface="Comic Sans MS" pitchFamily="64" charset="0"/>
                <a:cs typeface="Comic Sans MS" pitchFamily="64" charset="0"/>
              </a:rPr>
              <a:t>μs</a:t>
            </a:r>
            <a:r>
              <a:rPr lang="en-US" sz="1400" dirty="0">
                <a:solidFill>
                  <a:srgbClr val="000000"/>
                </a:solidFill>
                <a:ea typeface="Comic Sans MS" pitchFamily="64" charset="0"/>
                <a:cs typeface="Comic Sans MS" pitchFamily="64" charset="0"/>
              </a:rPr>
              <a:t> integration</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ea typeface="Comic Sans MS" pitchFamily="64" charset="0"/>
                <a:cs typeface="Comic Sans MS" pitchFamily="64" charset="0"/>
              </a:rPr>
              <a:t>…</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ea typeface="Comic Sans MS" pitchFamily="64" charset="0"/>
                <a:cs typeface="Comic Sans MS" pitchFamily="64" charset="0"/>
              </a:rPr>
              <a:t>…</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ea typeface="Comic Sans MS" pitchFamily="64" charset="0"/>
                <a:cs typeface="Comic Sans MS" pitchFamily="64" charset="0"/>
              </a:rPr>
              <a:t>…</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ea typeface="Comic Sans MS" pitchFamily="64" charset="0"/>
                <a:cs typeface="Comic Sans MS" pitchFamily="64" charset="0"/>
              </a:rPr>
              <a:t>1.3 s integration</a:t>
            </a:r>
          </a:p>
        </p:txBody>
      </p:sp>
      <p:sp>
        <p:nvSpPr>
          <p:cNvPr id="7" name="Oval 10"/>
          <p:cNvSpPr>
            <a:spLocks noChangeArrowheads="1"/>
          </p:cNvSpPr>
          <p:nvPr/>
        </p:nvSpPr>
        <p:spPr bwMode="auto">
          <a:xfrm>
            <a:off x="7473950" y="2381250"/>
            <a:ext cx="92075" cy="92075"/>
          </a:xfrm>
          <a:prstGeom prst="ellipse">
            <a:avLst/>
          </a:prstGeom>
          <a:solidFill>
            <a:srgbClr val="0066CC"/>
          </a:solidFill>
          <a:ln w="9525">
            <a:solidFill>
              <a:srgbClr val="000000"/>
            </a:solidFill>
            <a:round/>
            <a:headEnd/>
            <a:tailEnd/>
          </a:ln>
          <a:effectLst/>
        </p:spPr>
        <p:txBody>
          <a:bodyPr wrap="none" anchor="ctr"/>
          <a:lstStyle/>
          <a:p>
            <a:endParaRPr lang="en-US"/>
          </a:p>
        </p:txBody>
      </p:sp>
      <p:sp>
        <p:nvSpPr>
          <p:cNvPr id="8" name="Oval 11"/>
          <p:cNvSpPr>
            <a:spLocks noChangeArrowheads="1"/>
          </p:cNvSpPr>
          <p:nvPr/>
        </p:nvSpPr>
        <p:spPr bwMode="auto">
          <a:xfrm>
            <a:off x="7473950" y="2597150"/>
            <a:ext cx="92075" cy="92075"/>
          </a:xfrm>
          <a:prstGeom prst="ellipse">
            <a:avLst/>
          </a:prstGeom>
          <a:noFill/>
          <a:ln w="9525">
            <a:solidFill>
              <a:srgbClr val="000000"/>
            </a:solidFill>
            <a:round/>
            <a:headEnd/>
            <a:tailEnd/>
          </a:ln>
          <a:effectLst/>
        </p:spPr>
        <p:txBody>
          <a:bodyPr wrap="none" anchor="ctr"/>
          <a:lstStyle/>
          <a:p>
            <a:endParaRPr lang="en-US"/>
          </a:p>
        </p:txBody>
      </p:sp>
      <p:sp>
        <p:nvSpPr>
          <p:cNvPr id="9" name="Oval 12"/>
          <p:cNvSpPr>
            <a:spLocks noChangeArrowheads="1"/>
          </p:cNvSpPr>
          <p:nvPr/>
        </p:nvSpPr>
        <p:spPr bwMode="auto">
          <a:xfrm>
            <a:off x="7473950" y="3028950"/>
            <a:ext cx="92075" cy="92075"/>
          </a:xfrm>
          <a:prstGeom prst="ellipse">
            <a:avLst/>
          </a:prstGeom>
          <a:noFill/>
          <a:ln w="9525">
            <a:solidFill>
              <a:srgbClr val="000000"/>
            </a:solidFill>
            <a:round/>
            <a:headEnd/>
            <a:tailEnd/>
          </a:ln>
          <a:effectLst/>
        </p:spPr>
        <p:txBody>
          <a:bodyPr wrap="none" anchor="ctr"/>
          <a:lstStyle/>
          <a:p>
            <a:endParaRPr lang="en-US"/>
          </a:p>
        </p:txBody>
      </p:sp>
      <p:sp>
        <p:nvSpPr>
          <p:cNvPr id="10" name="Oval 13"/>
          <p:cNvSpPr>
            <a:spLocks noChangeArrowheads="1"/>
          </p:cNvSpPr>
          <p:nvPr/>
        </p:nvSpPr>
        <p:spPr bwMode="auto">
          <a:xfrm>
            <a:off x="7473950" y="3244850"/>
            <a:ext cx="92075" cy="92075"/>
          </a:xfrm>
          <a:prstGeom prst="ellipse">
            <a:avLst/>
          </a:prstGeom>
          <a:solidFill>
            <a:srgbClr val="B3B3B3"/>
          </a:solidFill>
          <a:ln w="9525">
            <a:solidFill>
              <a:srgbClr val="000000"/>
            </a:solidFill>
            <a:round/>
            <a:headEnd/>
            <a:tailEnd/>
          </a:ln>
          <a:effectLst/>
        </p:spPr>
        <p:txBody>
          <a:bodyPr wrap="none" anchor="ctr"/>
          <a:lstStyle/>
          <a:p>
            <a:endParaRPr lang="en-US"/>
          </a:p>
        </p:txBody>
      </p:sp>
      <p:sp>
        <p:nvSpPr>
          <p:cNvPr id="11" name="Oval 14"/>
          <p:cNvSpPr>
            <a:spLocks noChangeArrowheads="1"/>
          </p:cNvSpPr>
          <p:nvPr/>
        </p:nvSpPr>
        <p:spPr bwMode="auto">
          <a:xfrm>
            <a:off x="7473950" y="2813050"/>
            <a:ext cx="92075" cy="92075"/>
          </a:xfrm>
          <a:prstGeom prst="ellipse">
            <a:avLst/>
          </a:prstGeom>
          <a:noFill/>
          <a:ln w="9525">
            <a:solidFill>
              <a:srgbClr val="000000"/>
            </a:solidFill>
            <a:round/>
            <a:headEnd/>
            <a:tailEnd/>
          </a:ln>
          <a:effectLst/>
        </p:spPr>
        <p:txBody>
          <a:bodyPr wrap="none" anchor="ctr"/>
          <a:lstStyle/>
          <a:p>
            <a:endParaRPr lang="en-US"/>
          </a:p>
        </p:txBody>
      </p:sp>
      <p:sp>
        <p:nvSpPr>
          <p:cNvPr id="13" name="Rectangle 12"/>
          <p:cNvSpPr/>
          <p:nvPr/>
        </p:nvSpPr>
        <p:spPr>
          <a:xfrm>
            <a:off x="7072832" y="1268760"/>
            <a:ext cx="1868845" cy="861774"/>
          </a:xfrm>
          <a:prstGeom prst="rect">
            <a:avLst/>
          </a:prstGeom>
        </p:spPr>
        <p:txBody>
          <a:bodyPr wrap="none">
            <a:spAutoFit/>
          </a:bodyPr>
          <a:lstStyle/>
          <a:p>
            <a:pPr eaLnBrk="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t>High </a:t>
            </a:r>
            <a:r>
              <a:rPr lang="en-US" dirty="0" err="1" smtClean="0"/>
              <a:t>lumi</a:t>
            </a:r>
            <a:r>
              <a:rPr lang="en-US" dirty="0" smtClean="0"/>
              <a:t> fills, </a:t>
            </a:r>
          </a:p>
          <a:p>
            <a:pPr eaLnBrk="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t>3.5 </a:t>
            </a:r>
            <a:r>
              <a:rPr lang="en-US" dirty="0" err="1" smtClean="0"/>
              <a:t>ZTeV</a:t>
            </a:r>
            <a:r>
              <a:rPr lang="en-US" dirty="0" smtClean="0"/>
              <a:t>.</a:t>
            </a:r>
            <a:endParaRPr lang="en-US" dirty="0"/>
          </a:p>
        </p:txBody>
      </p:sp>
      <p:sp>
        <p:nvSpPr>
          <p:cNvPr id="14" name="TextBox 13"/>
          <p:cNvSpPr txBox="1"/>
          <p:nvPr/>
        </p:nvSpPr>
        <p:spPr>
          <a:xfrm>
            <a:off x="7354880" y="3933056"/>
            <a:ext cx="1537600" cy="1015663"/>
          </a:xfrm>
          <a:prstGeom prst="rect">
            <a:avLst/>
          </a:prstGeom>
          <a:noFill/>
        </p:spPr>
        <p:txBody>
          <a:bodyPr wrap="none" rtlCol="0">
            <a:spAutoFit/>
          </a:bodyPr>
          <a:lstStyle/>
          <a:p>
            <a:r>
              <a:rPr lang="en-US" dirty="0" smtClean="0"/>
              <a:t>A. Nordt,</a:t>
            </a:r>
            <a:br>
              <a:rPr lang="en-US" dirty="0" smtClean="0"/>
            </a:br>
            <a:r>
              <a:rPr lang="en-US" dirty="0" smtClean="0"/>
              <a:t>M. Sapinski,</a:t>
            </a:r>
            <a:br>
              <a:rPr lang="en-US" dirty="0" smtClean="0"/>
            </a:br>
            <a:r>
              <a:rPr lang="en-US" dirty="0" smtClean="0"/>
              <a:t>B. Holzer</a:t>
            </a:r>
            <a:endParaRPr lang="en-US" dirty="0"/>
          </a:p>
        </p:txBody>
      </p:sp>
      <p:sp>
        <p:nvSpPr>
          <p:cNvPr id="15" name="Text Box 8"/>
          <p:cNvSpPr txBox="1">
            <a:spLocks noChangeArrowheads="1"/>
          </p:cNvSpPr>
          <p:nvPr/>
        </p:nvSpPr>
        <p:spPr bwMode="auto">
          <a:xfrm>
            <a:off x="467544" y="4725144"/>
            <a:ext cx="8064896" cy="1431851"/>
          </a:xfrm>
          <a:prstGeom prst="rect">
            <a:avLst/>
          </a:prstGeom>
          <a:noFill/>
          <a:ln w="9525">
            <a:noFill/>
            <a:round/>
            <a:headEnd/>
            <a:tailEnd/>
          </a:ln>
          <a:effectLst/>
        </p:spPr>
        <p:txBody>
          <a:bodyPr lIns="90000" tIns="45000" rIns="90000" bIns="4500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dirty="0"/>
              <a:t>Max loss signal versus applied threshold during stable </a:t>
            </a:r>
            <a:r>
              <a:rPr lang="en-US" sz="1800" dirty="0" smtClean="0"/>
              <a:t>beams.</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dirty="0" smtClean="0"/>
              <a:t>We are factor 30 short of design luminosity, factor 2 in energy.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dirty="0" smtClean="0"/>
              <a:t>Need factor 60 at BFPP loss points in dispersion suppressor.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dirty="0" smtClean="0"/>
              <a:t>Further analysis necessary – but looks comparable to predictions, depending on thresholds that are set.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2011 lead-lead run </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23</a:t>
            </a:fld>
            <a:endParaRPr lang="en-GB"/>
          </a:p>
        </p:txBody>
      </p:sp>
      <p:grpSp>
        <p:nvGrpSpPr>
          <p:cNvPr id="6" name="Group 12"/>
          <p:cNvGrpSpPr>
            <a:grpSpLocks/>
          </p:cNvGrpSpPr>
          <p:nvPr/>
        </p:nvGrpSpPr>
        <p:grpSpPr bwMode="auto">
          <a:xfrm>
            <a:off x="1619248" y="1052513"/>
            <a:ext cx="5653082" cy="1631951"/>
            <a:chOff x="1020" y="1052513"/>
            <a:chExt cx="3561" cy="1631951"/>
          </a:xfrm>
        </p:grpSpPr>
        <p:grpSp>
          <p:nvGrpSpPr>
            <p:cNvPr id="7" name="Group 11"/>
            <p:cNvGrpSpPr>
              <a:grpSpLocks/>
            </p:cNvGrpSpPr>
            <p:nvPr/>
          </p:nvGrpSpPr>
          <p:grpSpPr bwMode="auto">
            <a:xfrm>
              <a:off x="1020" y="1052513"/>
              <a:ext cx="3561" cy="1631951"/>
              <a:chOff x="1020" y="663"/>
              <a:chExt cx="3561" cy="1028"/>
            </a:xfrm>
          </p:grpSpPr>
          <p:pic>
            <p:nvPicPr>
              <p:cNvPr id="10" name="Picture 6"/>
              <p:cNvPicPr>
                <a:picLocks noChangeAspect="1" noChangeArrowheads="1"/>
              </p:cNvPicPr>
              <p:nvPr/>
            </p:nvPicPr>
            <p:blipFill>
              <a:blip r:embed="rId2" cstate="print"/>
              <a:srcRect/>
              <a:stretch>
                <a:fillRect/>
              </a:stretch>
            </p:blipFill>
            <p:spPr bwMode="auto">
              <a:xfrm>
                <a:off x="3787" y="890"/>
                <a:ext cx="794" cy="801"/>
              </a:xfrm>
              <a:prstGeom prst="rect">
                <a:avLst/>
              </a:prstGeom>
              <a:noFill/>
              <a:ln w="12700">
                <a:noFill/>
                <a:miter lim="800000"/>
                <a:headEnd/>
                <a:tailEnd/>
              </a:ln>
              <a:effectLst/>
            </p:spPr>
          </p:pic>
          <p:pic>
            <p:nvPicPr>
              <p:cNvPr id="11" name="Picture 8"/>
              <p:cNvPicPr>
                <a:picLocks noChangeAspect="1" noChangeArrowheads="1"/>
              </p:cNvPicPr>
              <p:nvPr/>
            </p:nvPicPr>
            <p:blipFill>
              <a:blip r:embed="rId3" cstate="print"/>
              <a:srcRect/>
              <a:stretch>
                <a:fillRect/>
              </a:stretch>
            </p:blipFill>
            <p:spPr bwMode="auto">
              <a:xfrm>
                <a:off x="1020" y="663"/>
                <a:ext cx="794" cy="801"/>
              </a:xfrm>
              <a:prstGeom prst="rect">
                <a:avLst/>
              </a:prstGeom>
              <a:noFill/>
              <a:ln w="12700">
                <a:noFill/>
                <a:miter lim="800000"/>
                <a:headEnd/>
                <a:tailEnd/>
              </a:ln>
              <a:effectLst/>
            </p:spPr>
          </p:pic>
        </p:grpSp>
        <p:sp>
          <p:nvSpPr>
            <p:cNvPr id="8" name="Line 9"/>
            <p:cNvSpPr>
              <a:spLocks noChangeShapeType="1"/>
            </p:cNvSpPr>
            <p:nvPr/>
          </p:nvSpPr>
          <p:spPr bwMode="auto">
            <a:xfrm>
              <a:off x="1837" y="1628800"/>
              <a:ext cx="317" cy="0"/>
            </a:xfrm>
            <a:prstGeom prst="line">
              <a:avLst/>
            </a:prstGeom>
            <a:noFill/>
            <a:ln w="38100">
              <a:solidFill>
                <a:srgbClr val="FF0000"/>
              </a:solidFill>
              <a:round/>
              <a:headEnd/>
              <a:tailEnd type="triangle" w="med" len="med"/>
            </a:ln>
            <a:effectLst/>
          </p:spPr>
          <p:txBody>
            <a:bodyPr>
              <a:spAutoFit/>
            </a:bodyPr>
            <a:lstStyle/>
            <a:p>
              <a:endParaRPr lang="en-US"/>
            </a:p>
          </p:txBody>
        </p:sp>
        <p:sp>
          <p:nvSpPr>
            <p:cNvPr id="9" name="Line 10"/>
            <p:cNvSpPr>
              <a:spLocks noChangeShapeType="1"/>
            </p:cNvSpPr>
            <p:nvPr/>
          </p:nvSpPr>
          <p:spPr bwMode="auto">
            <a:xfrm flipH="1">
              <a:off x="3288" y="2132856"/>
              <a:ext cx="317" cy="0"/>
            </a:xfrm>
            <a:prstGeom prst="line">
              <a:avLst/>
            </a:prstGeom>
            <a:noFill/>
            <a:ln w="38100">
              <a:solidFill>
                <a:srgbClr val="FF0000"/>
              </a:solidFill>
              <a:round/>
              <a:headEnd/>
              <a:tailEnd type="triangle" w="med" len="med"/>
            </a:ln>
            <a:effectLst/>
          </p:spPr>
          <p:txBody>
            <a:bodyPr>
              <a:spAutoFit/>
            </a:bodyPr>
            <a:lstStyle/>
            <a:p>
              <a:endParaRPr lang="en-US"/>
            </a:p>
          </p:txBody>
        </p:sp>
      </p:grpSp>
      <p:grpSp>
        <p:nvGrpSpPr>
          <p:cNvPr id="12" name="Group 12"/>
          <p:cNvGrpSpPr>
            <a:grpSpLocks/>
          </p:cNvGrpSpPr>
          <p:nvPr/>
        </p:nvGrpSpPr>
        <p:grpSpPr bwMode="auto">
          <a:xfrm>
            <a:off x="863134" y="332033"/>
            <a:ext cx="5257795" cy="3168652"/>
            <a:chOff x="1020" y="-844551"/>
            <a:chExt cx="3312" cy="3168652"/>
          </a:xfrm>
        </p:grpSpPr>
        <p:grpSp>
          <p:nvGrpSpPr>
            <p:cNvPr id="13" name="Group 11"/>
            <p:cNvGrpSpPr>
              <a:grpSpLocks/>
            </p:cNvGrpSpPr>
            <p:nvPr/>
          </p:nvGrpSpPr>
          <p:grpSpPr bwMode="auto">
            <a:xfrm>
              <a:off x="1020" y="-844551"/>
              <a:ext cx="3312" cy="3168652"/>
              <a:chOff x="1020" y="-532"/>
              <a:chExt cx="3312" cy="1996"/>
            </a:xfrm>
          </p:grpSpPr>
          <p:pic>
            <p:nvPicPr>
              <p:cNvPr id="16" name="Picture 6"/>
              <p:cNvPicPr>
                <a:picLocks noChangeAspect="1" noChangeArrowheads="1"/>
              </p:cNvPicPr>
              <p:nvPr/>
            </p:nvPicPr>
            <p:blipFill>
              <a:blip r:embed="rId2" cstate="print"/>
              <a:srcRect/>
              <a:stretch>
                <a:fillRect/>
              </a:stretch>
            </p:blipFill>
            <p:spPr bwMode="auto">
              <a:xfrm>
                <a:off x="3538" y="-532"/>
                <a:ext cx="794" cy="801"/>
              </a:xfrm>
              <a:prstGeom prst="rect">
                <a:avLst/>
              </a:prstGeom>
              <a:noFill/>
              <a:ln w="12700">
                <a:noFill/>
                <a:miter lim="800000"/>
                <a:headEnd/>
                <a:tailEnd/>
              </a:ln>
              <a:effectLst/>
            </p:spPr>
          </p:pic>
          <p:pic>
            <p:nvPicPr>
              <p:cNvPr id="17" name="Picture 8"/>
              <p:cNvPicPr>
                <a:picLocks noChangeAspect="1" noChangeArrowheads="1"/>
              </p:cNvPicPr>
              <p:nvPr/>
            </p:nvPicPr>
            <p:blipFill>
              <a:blip r:embed="rId3" cstate="print"/>
              <a:srcRect/>
              <a:stretch>
                <a:fillRect/>
              </a:stretch>
            </p:blipFill>
            <p:spPr bwMode="auto">
              <a:xfrm>
                <a:off x="1020" y="663"/>
                <a:ext cx="794" cy="801"/>
              </a:xfrm>
              <a:prstGeom prst="rect">
                <a:avLst/>
              </a:prstGeom>
              <a:noFill/>
              <a:ln w="12700">
                <a:noFill/>
                <a:miter lim="800000"/>
                <a:headEnd/>
                <a:tailEnd/>
              </a:ln>
              <a:effectLst/>
            </p:spPr>
          </p:pic>
        </p:grpSp>
        <p:sp>
          <p:nvSpPr>
            <p:cNvPr id="14" name="Line 9"/>
            <p:cNvSpPr>
              <a:spLocks noChangeShapeType="1"/>
            </p:cNvSpPr>
            <p:nvPr/>
          </p:nvSpPr>
          <p:spPr bwMode="auto">
            <a:xfrm>
              <a:off x="1837" y="1628800"/>
              <a:ext cx="317" cy="0"/>
            </a:xfrm>
            <a:prstGeom prst="line">
              <a:avLst/>
            </a:prstGeom>
            <a:noFill/>
            <a:ln w="38100">
              <a:solidFill>
                <a:srgbClr val="FF0000"/>
              </a:solidFill>
              <a:round/>
              <a:headEnd/>
              <a:tailEnd type="triangle" w="med" len="med"/>
            </a:ln>
            <a:effectLst/>
          </p:spPr>
          <p:txBody>
            <a:bodyPr>
              <a:spAutoFit/>
            </a:bodyPr>
            <a:lstStyle/>
            <a:p>
              <a:endParaRPr lang="en-US"/>
            </a:p>
          </p:txBody>
        </p:sp>
        <p:sp>
          <p:nvSpPr>
            <p:cNvPr id="15" name="Line 10"/>
            <p:cNvSpPr>
              <a:spLocks noChangeShapeType="1"/>
            </p:cNvSpPr>
            <p:nvPr/>
          </p:nvSpPr>
          <p:spPr bwMode="auto">
            <a:xfrm flipH="1">
              <a:off x="3039" y="-123948"/>
              <a:ext cx="317" cy="0"/>
            </a:xfrm>
            <a:prstGeom prst="line">
              <a:avLst/>
            </a:prstGeom>
            <a:noFill/>
            <a:ln w="38100">
              <a:solidFill>
                <a:srgbClr val="FF0000"/>
              </a:solidFill>
              <a:round/>
              <a:headEnd/>
              <a:tailEnd type="triangle" w="med" len="med"/>
            </a:ln>
            <a:effectLst/>
          </p:spPr>
          <p:txBody>
            <a:bodyPr>
              <a:spAutoFit/>
            </a:bodyPr>
            <a:lstStyle/>
            <a:p>
              <a:endParaRPr lang="en-US"/>
            </a:p>
          </p:txBody>
        </p:sp>
      </p:grpSp>
      <p:grpSp>
        <p:nvGrpSpPr>
          <p:cNvPr id="18" name="Group 12"/>
          <p:cNvGrpSpPr>
            <a:grpSpLocks/>
          </p:cNvGrpSpPr>
          <p:nvPr/>
        </p:nvGrpSpPr>
        <p:grpSpPr bwMode="auto">
          <a:xfrm>
            <a:off x="2231286" y="2229097"/>
            <a:ext cx="5653082" cy="1631951"/>
            <a:chOff x="1020" y="1052513"/>
            <a:chExt cx="3561" cy="1631951"/>
          </a:xfrm>
        </p:grpSpPr>
        <p:grpSp>
          <p:nvGrpSpPr>
            <p:cNvPr id="19" name="Group 11"/>
            <p:cNvGrpSpPr>
              <a:grpSpLocks/>
            </p:cNvGrpSpPr>
            <p:nvPr/>
          </p:nvGrpSpPr>
          <p:grpSpPr bwMode="auto">
            <a:xfrm>
              <a:off x="1020" y="1052513"/>
              <a:ext cx="3561" cy="1631951"/>
              <a:chOff x="1020" y="663"/>
              <a:chExt cx="3561" cy="1028"/>
            </a:xfrm>
          </p:grpSpPr>
          <p:pic>
            <p:nvPicPr>
              <p:cNvPr id="22" name="Picture 6"/>
              <p:cNvPicPr>
                <a:picLocks noChangeAspect="1" noChangeArrowheads="1"/>
              </p:cNvPicPr>
              <p:nvPr/>
            </p:nvPicPr>
            <p:blipFill>
              <a:blip r:embed="rId2" cstate="print"/>
              <a:srcRect/>
              <a:stretch>
                <a:fillRect/>
              </a:stretch>
            </p:blipFill>
            <p:spPr bwMode="auto">
              <a:xfrm>
                <a:off x="3787" y="890"/>
                <a:ext cx="794" cy="801"/>
              </a:xfrm>
              <a:prstGeom prst="rect">
                <a:avLst/>
              </a:prstGeom>
              <a:noFill/>
              <a:ln w="12700">
                <a:noFill/>
                <a:miter lim="800000"/>
                <a:headEnd/>
                <a:tailEnd/>
              </a:ln>
              <a:effectLst/>
            </p:spPr>
          </p:pic>
          <p:pic>
            <p:nvPicPr>
              <p:cNvPr id="23" name="Picture 8"/>
              <p:cNvPicPr>
                <a:picLocks noChangeAspect="1" noChangeArrowheads="1"/>
              </p:cNvPicPr>
              <p:nvPr/>
            </p:nvPicPr>
            <p:blipFill>
              <a:blip r:embed="rId3" cstate="print"/>
              <a:srcRect/>
              <a:stretch>
                <a:fillRect/>
              </a:stretch>
            </p:blipFill>
            <p:spPr bwMode="auto">
              <a:xfrm>
                <a:off x="1020" y="663"/>
                <a:ext cx="794" cy="801"/>
              </a:xfrm>
              <a:prstGeom prst="rect">
                <a:avLst/>
              </a:prstGeom>
              <a:noFill/>
              <a:ln w="12700">
                <a:noFill/>
                <a:miter lim="800000"/>
                <a:headEnd/>
                <a:tailEnd/>
              </a:ln>
              <a:effectLst/>
            </p:spPr>
          </p:pic>
        </p:grpSp>
        <p:sp>
          <p:nvSpPr>
            <p:cNvPr id="20" name="Line 9"/>
            <p:cNvSpPr>
              <a:spLocks noChangeShapeType="1"/>
            </p:cNvSpPr>
            <p:nvPr/>
          </p:nvSpPr>
          <p:spPr bwMode="auto">
            <a:xfrm>
              <a:off x="1837" y="1628800"/>
              <a:ext cx="317" cy="0"/>
            </a:xfrm>
            <a:prstGeom prst="line">
              <a:avLst/>
            </a:prstGeom>
            <a:noFill/>
            <a:ln w="38100">
              <a:solidFill>
                <a:srgbClr val="FF0000"/>
              </a:solidFill>
              <a:round/>
              <a:headEnd/>
              <a:tailEnd type="triangle" w="med" len="med"/>
            </a:ln>
            <a:effectLst/>
          </p:spPr>
          <p:txBody>
            <a:bodyPr>
              <a:spAutoFit/>
            </a:bodyPr>
            <a:lstStyle/>
            <a:p>
              <a:endParaRPr lang="en-US"/>
            </a:p>
          </p:txBody>
        </p:sp>
        <p:sp>
          <p:nvSpPr>
            <p:cNvPr id="21" name="Line 10"/>
            <p:cNvSpPr>
              <a:spLocks noChangeShapeType="1"/>
            </p:cNvSpPr>
            <p:nvPr/>
          </p:nvSpPr>
          <p:spPr bwMode="auto">
            <a:xfrm flipH="1">
              <a:off x="3288" y="2132856"/>
              <a:ext cx="317" cy="0"/>
            </a:xfrm>
            <a:prstGeom prst="line">
              <a:avLst/>
            </a:prstGeom>
            <a:noFill/>
            <a:ln w="38100">
              <a:solidFill>
                <a:srgbClr val="FF0000"/>
              </a:solidFill>
              <a:round/>
              <a:headEnd/>
              <a:tailEnd type="triangle" w="med" len="med"/>
            </a:ln>
            <a:effectLst/>
          </p:spPr>
          <p:txBody>
            <a:bodyPr>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Physics conditions</a:t>
            </a:r>
            <a:endParaRPr lang="en-US" dirty="0"/>
          </a:p>
        </p:txBody>
      </p:sp>
      <p:sp>
        <p:nvSpPr>
          <p:cNvPr id="7" name="Content Placeholder 6"/>
          <p:cNvSpPr>
            <a:spLocks noGrp="1"/>
          </p:cNvSpPr>
          <p:nvPr>
            <p:ph idx="1"/>
          </p:nvPr>
        </p:nvSpPr>
        <p:spPr/>
        <p:txBody>
          <a:bodyPr/>
          <a:lstStyle/>
          <a:p>
            <a:r>
              <a:rPr lang="en-US" dirty="0" smtClean="0"/>
              <a:t>Number of bunches </a:t>
            </a:r>
            <a:r>
              <a:rPr lang="en-US" dirty="0" err="1" smtClean="0"/>
              <a:t>vs</a:t>
            </a:r>
            <a:r>
              <a:rPr lang="en-US" dirty="0" smtClean="0"/>
              <a:t> </a:t>
            </a:r>
            <a:r>
              <a:rPr lang="en-US" dirty="0" err="1" smtClean="0"/>
              <a:t>Nb</a:t>
            </a:r>
            <a:endParaRPr lang="en-US" dirty="0" smtClean="0"/>
          </a:p>
          <a:p>
            <a:pPr lvl="1"/>
            <a:r>
              <a:rPr lang="en-US" dirty="0" smtClean="0"/>
              <a:t>Injectors, Early or Nominal</a:t>
            </a:r>
          </a:p>
          <a:p>
            <a:pPr lvl="1"/>
            <a:r>
              <a:rPr lang="en-US" dirty="0" smtClean="0"/>
              <a:t>Alternative backup 75 ns scheme</a:t>
            </a:r>
          </a:p>
          <a:p>
            <a:r>
              <a:rPr lang="en-US" dirty="0" smtClean="0"/>
              <a:t>Optics and orbits</a:t>
            </a:r>
          </a:p>
          <a:p>
            <a:pPr lvl="1"/>
            <a:r>
              <a:rPr lang="en-US" dirty="0" smtClean="0"/>
              <a:t>Take over ATLAS and CMS </a:t>
            </a:r>
            <a:r>
              <a:rPr lang="el-GR" dirty="0" smtClean="0"/>
              <a:t>β</a:t>
            </a:r>
            <a:r>
              <a:rPr lang="en-US" dirty="0" smtClean="0"/>
              <a:t>* from pp </a:t>
            </a:r>
          </a:p>
          <a:p>
            <a:pPr lvl="2"/>
            <a:r>
              <a:rPr lang="en-US" dirty="0" smtClean="0"/>
              <a:t>Possibly reduce crossing angles ? Quick in 2010.</a:t>
            </a:r>
          </a:p>
          <a:p>
            <a:pPr lvl="1"/>
            <a:r>
              <a:rPr lang="en-US" dirty="0" smtClean="0"/>
              <a:t>Squeeze ALICE to same value </a:t>
            </a:r>
            <a:r>
              <a:rPr lang="el-GR" dirty="0" smtClean="0"/>
              <a:t>β</a:t>
            </a:r>
            <a:r>
              <a:rPr lang="en-US" dirty="0" smtClean="0"/>
              <a:t>*= 1.5 m</a:t>
            </a:r>
          </a:p>
          <a:p>
            <a:pPr lvl="2"/>
            <a:r>
              <a:rPr lang="en-US" dirty="0" smtClean="0"/>
              <a:t>2 days setup, unless done previously with protons</a:t>
            </a:r>
          </a:p>
          <a:p>
            <a:pPr lvl="1"/>
            <a:r>
              <a:rPr lang="en-US" dirty="0" smtClean="0"/>
              <a:t>Crossing angles in ALICE</a:t>
            </a:r>
          </a:p>
          <a:p>
            <a:pPr lvl="2"/>
            <a:r>
              <a:rPr lang="en-US" dirty="0" smtClean="0"/>
              <a:t>ZDC preferences</a:t>
            </a:r>
          </a:p>
          <a:p>
            <a:r>
              <a:rPr lang="en-US" dirty="0" smtClean="0"/>
              <a:t>TCTVBs open in IR2</a:t>
            </a:r>
          </a:p>
          <a:p>
            <a:pPr lvl="1"/>
            <a:r>
              <a:rPr lang="en-US" dirty="0" smtClean="0"/>
              <a:t>Awaiting green light from Machine Protection </a:t>
            </a:r>
          </a:p>
          <a:p>
            <a:r>
              <a:rPr lang="en-US" dirty="0" smtClean="0"/>
              <a:t>Low </a:t>
            </a:r>
            <a:r>
              <a:rPr lang="el-GR" dirty="0" smtClean="0"/>
              <a:t>β</a:t>
            </a:r>
            <a:r>
              <a:rPr lang="en-US" dirty="0" smtClean="0"/>
              <a:t>* in 3 IPs, as established for p-p</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24</a:t>
            </a:fld>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Nominal Filling scheme</a:t>
            </a:r>
            <a:endParaRPr lang="en-US" dirty="0"/>
          </a:p>
        </p:txBody>
      </p:sp>
      <p:sp>
        <p:nvSpPr>
          <p:cNvPr id="3" name="Content Placeholder 2"/>
          <p:cNvSpPr>
            <a:spLocks noGrp="1"/>
          </p:cNvSpPr>
          <p:nvPr>
            <p:ph idx="1"/>
          </p:nvPr>
        </p:nvSpPr>
        <p:spPr/>
        <p:txBody>
          <a:bodyPr/>
          <a:lstStyle/>
          <a:p>
            <a:r>
              <a:rPr lang="en-US" dirty="0" smtClean="0"/>
              <a:t>Nominal beam has been prepared in injectors up to PS</a:t>
            </a:r>
          </a:p>
          <a:p>
            <a:pPr lvl="1"/>
            <a:r>
              <a:rPr lang="en-US" dirty="0" smtClean="0"/>
              <a:t>Intensity/bunch </a:t>
            </a:r>
            <a:r>
              <a:rPr lang="en-US" i="1" dirty="0" err="1" smtClean="0"/>
              <a:t>N</a:t>
            </a:r>
            <a:r>
              <a:rPr lang="en-US" i="1" baseline="-25000" dirty="0" err="1" smtClean="0"/>
              <a:t>b</a:t>
            </a:r>
            <a:r>
              <a:rPr lang="en-US" i="1" dirty="0" smtClean="0"/>
              <a:t> </a:t>
            </a:r>
            <a:r>
              <a:rPr lang="en-US" dirty="0" smtClean="0"/>
              <a:t>close to design (but: we had better with the Early scheme in 2010) </a:t>
            </a:r>
          </a:p>
          <a:p>
            <a:r>
              <a:rPr lang="en-US" dirty="0" smtClean="0"/>
              <a:t>In LHC, 592 bunches of Nominal described in LHC Design Report reduced to 540 by present abort gap keeper requirement</a:t>
            </a:r>
          </a:p>
          <a:p>
            <a:r>
              <a:rPr lang="en-US" dirty="0" smtClean="0"/>
              <a:t>There are concerns about </a:t>
            </a:r>
            <a:r>
              <a:rPr lang="en-US" dirty="0" err="1" smtClean="0"/>
              <a:t>behaviour</a:t>
            </a:r>
            <a:r>
              <a:rPr lang="en-US" dirty="0" smtClean="0"/>
              <a:t> of beams (IBS, space-charge, …) on long (~40 s) injection plateau in SPS</a:t>
            </a:r>
          </a:p>
          <a:p>
            <a:pPr lvl="1"/>
            <a:r>
              <a:rPr lang="en-US" dirty="0" smtClean="0"/>
              <a:t>No clear data with recent definitive RF configuration </a:t>
            </a:r>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25</a:t>
            </a:fld>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Intermediate filling scheme</a:t>
            </a:r>
            <a:endParaRPr lang="en-US" dirty="0"/>
          </a:p>
        </p:txBody>
      </p:sp>
      <p:sp>
        <p:nvSpPr>
          <p:cNvPr id="3" name="Content Placeholder 2"/>
          <p:cNvSpPr>
            <a:spLocks noGrp="1"/>
          </p:cNvSpPr>
          <p:nvPr>
            <p:ph idx="1"/>
          </p:nvPr>
        </p:nvSpPr>
        <p:spPr/>
        <p:txBody>
          <a:bodyPr/>
          <a:lstStyle/>
          <a:p>
            <a:r>
              <a:rPr lang="en-US" dirty="0" smtClean="0"/>
              <a:t>Based on “Early” mode of operation of injectors</a:t>
            </a:r>
          </a:p>
          <a:p>
            <a:r>
              <a:rPr lang="en-US" dirty="0" smtClean="0"/>
              <a:t>Two bunches at 200 ns in PS but no splitting</a:t>
            </a:r>
          </a:p>
          <a:p>
            <a:pPr lvl="1"/>
            <a:r>
              <a:rPr lang="en-US" dirty="0" smtClean="0"/>
              <a:t>“Can set up in an afternoon” S. Hancock</a:t>
            </a:r>
          </a:p>
          <a:p>
            <a:r>
              <a:rPr lang="en-US" dirty="0" smtClean="0"/>
              <a:t>Inject up to 15 times into SPS </a:t>
            </a:r>
          </a:p>
          <a:p>
            <a:pPr lvl="1"/>
            <a:r>
              <a:rPr lang="en-US" dirty="0" smtClean="0"/>
              <a:t>Work on SPS injection kicker should give gap of 225 ns (E. Carlier)</a:t>
            </a:r>
          </a:p>
          <a:p>
            <a:pPr lvl="1"/>
            <a:r>
              <a:rPr lang="en-US" dirty="0" smtClean="0"/>
              <a:t>Batches of up to 30 bunches to LHC – can </a:t>
            </a:r>
            <a:r>
              <a:rPr lang="en-US" dirty="0" err="1" smtClean="0"/>
              <a:t>optimise</a:t>
            </a:r>
            <a:r>
              <a:rPr lang="en-US" dirty="0" smtClean="0"/>
              <a:t> the length, mixture of 200 and 225 ns spacing,  ~300 bunches</a:t>
            </a:r>
          </a:p>
          <a:p>
            <a:r>
              <a:rPr lang="en-US" dirty="0" smtClean="0"/>
              <a:t>Potential to retain higher bunch intensity (70% beyond design) already </a:t>
            </a:r>
            <a:r>
              <a:rPr lang="en-US" dirty="0" err="1" smtClean="0"/>
              <a:t>realised</a:t>
            </a:r>
            <a:r>
              <a:rPr lang="en-US" dirty="0" smtClean="0"/>
              <a:t> with Early scheme</a:t>
            </a:r>
          </a:p>
          <a:p>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26</a:t>
            </a:fld>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Predictions for </a:t>
            </a:r>
            <a:r>
              <a:rPr lang="en-US" dirty="0" err="1" smtClean="0"/>
              <a:t>Pb-Pb</a:t>
            </a:r>
            <a:r>
              <a:rPr lang="en-US" dirty="0" smtClean="0"/>
              <a:t> at 4 Z TeV/beam</a:t>
            </a:r>
            <a:endParaRPr lang="en-US" dirty="0"/>
          </a:p>
        </p:txBody>
      </p:sp>
      <p:sp>
        <p:nvSpPr>
          <p:cNvPr id="6" name="Content Placeholder 5"/>
          <p:cNvSpPr>
            <a:spLocks noGrp="1"/>
          </p:cNvSpPr>
          <p:nvPr>
            <p:ph idx="1"/>
          </p:nvPr>
        </p:nvSpPr>
        <p:spPr/>
        <p:txBody>
          <a:bodyPr/>
          <a:lstStyle/>
          <a:p>
            <a:r>
              <a:rPr lang="en-US" dirty="0" smtClean="0"/>
              <a:t>Luminosity factors </a:t>
            </a:r>
            <a:r>
              <a:rPr lang="en-US" dirty="0" err="1" smtClean="0"/>
              <a:t>w.r.t</a:t>
            </a:r>
            <a:r>
              <a:rPr lang="en-US" dirty="0" smtClean="0"/>
              <a:t>. 2010 </a:t>
            </a:r>
          </a:p>
          <a:p>
            <a:pPr lvl="1"/>
            <a:r>
              <a:rPr lang="en-US" dirty="0" smtClean="0"/>
              <a:t>1.5/3.5 from </a:t>
            </a:r>
            <a:r>
              <a:rPr lang="el-GR" dirty="0" smtClean="0"/>
              <a:t>β</a:t>
            </a:r>
            <a:r>
              <a:rPr lang="en-US" dirty="0" smtClean="0"/>
              <a:t>*</a:t>
            </a:r>
          </a:p>
          <a:p>
            <a:pPr lvl="1"/>
            <a:r>
              <a:rPr lang="en-US" dirty="0" smtClean="0"/>
              <a:t>2-2.5 from bunch number and intensity</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r>
              <a:rPr lang="en-US" dirty="0" smtClean="0"/>
              <a:t>Very sensitive to lost time in short run</a:t>
            </a:r>
          </a:p>
          <a:p>
            <a:r>
              <a:rPr lang="en-US" dirty="0" smtClean="0"/>
              <a:t>Some prospects for doing better  </a:t>
            </a:r>
          </a:p>
          <a:p>
            <a:pPr lvl="1">
              <a:buNone/>
            </a:pPr>
            <a:endParaRPr lang="en-US" dirty="0" smtClean="0"/>
          </a:p>
        </p:txBody>
      </p:sp>
      <p:sp>
        <p:nvSpPr>
          <p:cNvPr id="4" name="Date Placeholder 3"/>
          <p:cNvSpPr>
            <a:spLocks noGrp="1"/>
          </p:cNvSpPr>
          <p:nvPr>
            <p:ph type="dt" sz="half" idx="10"/>
          </p:nvPr>
        </p:nvSpPr>
        <p:spPr/>
        <p:txBody>
          <a:bodyPr/>
          <a:lstStyle/>
          <a:p>
            <a:pPr>
              <a:defRPr/>
            </a:pPr>
            <a:r>
              <a:rPr lang="en-US" dirty="0" smtClean="0"/>
              <a:t>J.M. Jowett, LHC Performance Workshop, Chamonix 27/1/2011</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27</a:t>
            </a:fld>
            <a:endParaRPr lang="en-GB"/>
          </a:p>
        </p:txBody>
      </p:sp>
      <p:graphicFrame>
        <p:nvGraphicFramePr>
          <p:cNvPr id="7" name="Object 6"/>
          <p:cNvGraphicFramePr>
            <a:graphicFrameLocks noChangeAspect="1"/>
          </p:cNvGraphicFramePr>
          <p:nvPr/>
        </p:nvGraphicFramePr>
        <p:xfrm>
          <a:off x="2483767" y="3140968"/>
          <a:ext cx="5007829" cy="1080120"/>
        </p:xfrm>
        <a:graphic>
          <a:graphicData uri="http://schemas.openxmlformats.org/presentationml/2006/ole">
            <p:oleObj spid="_x0000_s985089" name="Equation" r:id="rId3" imgW="3238200" imgH="698400" progId="Equation.DSMT4">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2011 Luminosity evolution (R. Bruce)</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0A05ED53-066E-4F08-B7AA-7BEF8758BF1E}" type="slidenum">
              <a:rPr lang="en-GB" smtClean="0"/>
              <a:pPr>
                <a:defRPr/>
              </a:pPr>
              <a:t>28</a:t>
            </a:fld>
            <a:endParaRPr lang="en-GB"/>
          </a:p>
        </p:txBody>
      </p:sp>
      <p:pic>
        <p:nvPicPr>
          <p:cNvPr id="1086466" name="Picture 2"/>
          <p:cNvPicPr>
            <a:picLocks noChangeAspect="1" noChangeArrowheads="1"/>
          </p:cNvPicPr>
          <p:nvPr/>
        </p:nvPicPr>
        <p:blipFill>
          <a:blip r:embed="rId2" cstate="print"/>
          <a:srcRect/>
          <a:stretch>
            <a:fillRect/>
          </a:stretch>
        </p:blipFill>
        <p:spPr bwMode="auto">
          <a:xfrm>
            <a:off x="323528" y="980728"/>
            <a:ext cx="3429000" cy="2133600"/>
          </a:xfrm>
          <a:prstGeom prst="rect">
            <a:avLst/>
          </a:prstGeom>
          <a:noFill/>
          <a:ln w="9525">
            <a:noFill/>
            <a:miter lim="800000"/>
            <a:headEnd/>
            <a:tailEnd/>
          </a:ln>
          <a:effectLst/>
        </p:spPr>
      </p:pic>
      <p:pic>
        <p:nvPicPr>
          <p:cNvPr id="1086468" name="Picture 4"/>
          <p:cNvPicPr>
            <a:picLocks noChangeAspect="1" noChangeArrowheads="1"/>
          </p:cNvPicPr>
          <p:nvPr/>
        </p:nvPicPr>
        <p:blipFill>
          <a:blip r:embed="rId3" cstate="print"/>
          <a:srcRect/>
          <a:stretch>
            <a:fillRect/>
          </a:stretch>
        </p:blipFill>
        <p:spPr bwMode="auto">
          <a:xfrm>
            <a:off x="539552" y="3861048"/>
            <a:ext cx="3429000" cy="1924050"/>
          </a:xfrm>
          <a:prstGeom prst="rect">
            <a:avLst/>
          </a:prstGeom>
          <a:noFill/>
          <a:ln w="9525">
            <a:noFill/>
            <a:miter lim="800000"/>
            <a:headEnd/>
            <a:tailEnd/>
          </a:ln>
          <a:effectLst/>
        </p:spPr>
      </p:pic>
      <p:pic>
        <p:nvPicPr>
          <p:cNvPr id="1086469" name="Picture 5"/>
          <p:cNvPicPr>
            <a:picLocks noChangeAspect="1" noChangeArrowheads="1"/>
          </p:cNvPicPr>
          <p:nvPr/>
        </p:nvPicPr>
        <p:blipFill>
          <a:blip r:embed="rId4" cstate="print"/>
          <a:srcRect/>
          <a:stretch>
            <a:fillRect/>
          </a:stretch>
        </p:blipFill>
        <p:spPr bwMode="auto">
          <a:xfrm>
            <a:off x="4860032" y="3717032"/>
            <a:ext cx="3429000" cy="1924050"/>
          </a:xfrm>
          <a:prstGeom prst="rect">
            <a:avLst/>
          </a:prstGeom>
          <a:noFill/>
          <a:ln w="9525">
            <a:noFill/>
            <a:miter lim="800000"/>
            <a:headEnd/>
            <a:tailEnd/>
          </a:ln>
          <a:effectLst/>
        </p:spPr>
      </p:pic>
      <p:sp>
        <p:nvSpPr>
          <p:cNvPr id="12" name="TextBox 11"/>
          <p:cNvSpPr txBox="1"/>
          <p:nvPr/>
        </p:nvSpPr>
        <p:spPr>
          <a:xfrm>
            <a:off x="395536" y="6093296"/>
            <a:ext cx="3456384" cy="400110"/>
          </a:xfrm>
          <a:prstGeom prst="rect">
            <a:avLst/>
          </a:prstGeom>
          <a:noFill/>
        </p:spPr>
        <p:txBody>
          <a:bodyPr wrap="square" rtlCol="0">
            <a:spAutoFit/>
          </a:bodyPr>
          <a:lstStyle/>
          <a:p>
            <a:r>
              <a:rPr lang="en-US" dirty="0" err="1" smtClean="0"/>
              <a:t>Debunching</a:t>
            </a:r>
            <a:r>
              <a:rPr lang="en-US" dirty="0" smtClean="0"/>
              <a:t> from IBS</a:t>
            </a:r>
            <a:endParaRPr lang="en-US" dirty="0"/>
          </a:p>
        </p:txBody>
      </p:sp>
      <p:sp>
        <p:nvSpPr>
          <p:cNvPr id="13" name="TextBox 12"/>
          <p:cNvSpPr txBox="1"/>
          <p:nvPr/>
        </p:nvSpPr>
        <p:spPr>
          <a:xfrm>
            <a:off x="5148064" y="5877272"/>
            <a:ext cx="3240360" cy="400110"/>
          </a:xfrm>
          <a:prstGeom prst="rect">
            <a:avLst/>
          </a:prstGeom>
          <a:noFill/>
        </p:spPr>
        <p:txBody>
          <a:bodyPr wrap="square" rtlCol="0">
            <a:spAutoFit/>
          </a:bodyPr>
          <a:lstStyle/>
          <a:p>
            <a:r>
              <a:rPr lang="en-US" dirty="0" smtClean="0"/>
              <a:t>Luminosity burn-off</a:t>
            </a:r>
            <a:endParaRPr lang="en-US" dirty="0"/>
          </a:p>
        </p:txBody>
      </p:sp>
      <p:pic>
        <p:nvPicPr>
          <p:cNvPr id="1086470" name="Picture 6"/>
          <p:cNvPicPr>
            <a:picLocks noChangeAspect="1" noChangeArrowheads="1"/>
          </p:cNvPicPr>
          <p:nvPr/>
        </p:nvPicPr>
        <p:blipFill>
          <a:blip r:embed="rId5" cstate="print"/>
          <a:srcRect/>
          <a:stretch>
            <a:fillRect/>
          </a:stretch>
        </p:blipFill>
        <p:spPr bwMode="auto">
          <a:xfrm>
            <a:off x="4644008" y="548680"/>
            <a:ext cx="4125838" cy="25285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1"/>
          </p:nvPr>
        </p:nvSpPr>
        <p:spPr>
          <a:xfrm>
            <a:off x="0" y="620688"/>
            <a:ext cx="4218112" cy="5545137"/>
          </a:xfrm>
        </p:spPr>
        <p:txBody>
          <a:bodyPr/>
          <a:lstStyle/>
          <a:p>
            <a:r>
              <a:rPr lang="en-GB" sz="1800" dirty="0" smtClean="0"/>
              <a:t>ALICE: need to avoid shadowing of spectator neutrons to ZDC by TCTVBs </a:t>
            </a:r>
          </a:p>
          <a:p>
            <a:pPr lvl="1"/>
            <a:r>
              <a:rPr lang="en-GB" sz="1800" dirty="0" smtClean="0"/>
              <a:t>Hope we can keep TCTVBs fully open as last year </a:t>
            </a:r>
          </a:p>
          <a:p>
            <a:pPr lvl="1"/>
            <a:r>
              <a:rPr lang="en-GB" sz="1800" dirty="0" smtClean="0"/>
              <a:t>Even so, crossing angle is constrained by 28 mm gap (until the “old” TCTVs are taken out)</a:t>
            </a:r>
          </a:p>
          <a:p>
            <a:r>
              <a:rPr lang="en-GB" sz="1800" dirty="0" smtClean="0"/>
              <a:t>ATLAS, CMS: </a:t>
            </a:r>
          </a:p>
          <a:p>
            <a:pPr lvl="1"/>
            <a:r>
              <a:rPr lang="en-GB" sz="1800" dirty="0" smtClean="0"/>
              <a:t>consider retaining crossing angle used in p-p (or reduce)</a:t>
            </a:r>
          </a:p>
          <a:p>
            <a:r>
              <a:rPr lang="en-GB" sz="1800" dirty="0" err="1" smtClean="0"/>
              <a:t>LHCb</a:t>
            </a:r>
            <a:r>
              <a:rPr lang="en-GB" sz="1800" dirty="0" smtClean="0"/>
              <a:t>: spectrometer off, injection optics and separation (as 2010)</a:t>
            </a:r>
          </a:p>
          <a:p>
            <a:endParaRPr lang="en-GB" sz="1800"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29</a:t>
            </a:fld>
            <a:endParaRPr lang="en-GB"/>
          </a:p>
        </p:txBody>
      </p:sp>
      <p:pic>
        <p:nvPicPr>
          <p:cNvPr id="716804" name="Picture 4"/>
          <p:cNvPicPr>
            <a:picLocks noChangeAspect="1" noChangeArrowheads="1"/>
          </p:cNvPicPr>
          <p:nvPr/>
        </p:nvPicPr>
        <p:blipFill>
          <a:blip r:embed="rId3" cstate="print"/>
          <a:srcRect/>
          <a:stretch>
            <a:fillRect/>
          </a:stretch>
        </p:blipFill>
        <p:spPr bwMode="auto">
          <a:xfrm>
            <a:off x="4788024" y="2276872"/>
            <a:ext cx="3429000" cy="3238500"/>
          </a:xfrm>
          <a:prstGeom prst="rect">
            <a:avLst/>
          </a:prstGeom>
          <a:noFill/>
          <a:ln w="9525">
            <a:noFill/>
            <a:miter lim="800000"/>
            <a:headEnd/>
            <a:tailEnd/>
          </a:ln>
          <a:effectLst/>
        </p:spPr>
      </p:pic>
      <p:graphicFrame>
        <p:nvGraphicFramePr>
          <p:cNvPr id="716805" name="Object 5"/>
          <p:cNvGraphicFramePr>
            <a:graphicFrameLocks noChangeAspect="1"/>
          </p:cNvGraphicFramePr>
          <p:nvPr/>
        </p:nvGraphicFramePr>
        <p:xfrm>
          <a:off x="4738688" y="846138"/>
          <a:ext cx="3784600" cy="1168400"/>
        </p:xfrm>
        <a:graphic>
          <a:graphicData uri="http://schemas.openxmlformats.org/presentationml/2006/ole">
            <p:oleObj spid="_x0000_s716805" name="Equation" r:id="rId4" imgW="3784320" imgH="1168200" progId="Equation.DSMT4">
              <p:embed/>
            </p:oleObj>
          </a:graphicData>
        </a:graphic>
      </p:graphicFrame>
      <p:sp>
        <p:nvSpPr>
          <p:cNvPr id="11" name="Title 10"/>
          <p:cNvSpPr>
            <a:spLocks noGrp="1"/>
          </p:cNvSpPr>
          <p:nvPr>
            <p:ph type="title"/>
          </p:nvPr>
        </p:nvSpPr>
        <p:spPr>
          <a:xfrm>
            <a:off x="1" y="1"/>
            <a:ext cx="9144000" cy="548680"/>
          </a:xfrm>
        </p:spPr>
        <p:txBody>
          <a:bodyPr/>
          <a:lstStyle/>
          <a:p>
            <a:r>
              <a:rPr lang="en-GB" dirty="0" smtClean="0"/>
              <a:t>Crossing angles for </a:t>
            </a:r>
            <a:r>
              <a:rPr lang="en-GB" dirty="0" err="1" smtClean="0"/>
              <a:t>Pb-Pb</a:t>
            </a:r>
            <a:r>
              <a:rPr lang="en-GB" dirty="0" smtClean="0"/>
              <a:t> physics</a:t>
            </a:r>
            <a:endParaRPr lang="en-GB" dirty="0"/>
          </a:p>
        </p:txBody>
      </p:sp>
      <p:sp>
        <p:nvSpPr>
          <p:cNvPr id="12" name="TextBox 11"/>
          <p:cNvSpPr txBox="1"/>
          <p:nvPr/>
        </p:nvSpPr>
        <p:spPr>
          <a:xfrm>
            <a:off x="5724128" y="2420888"/>
            <a:ext cx="2376264" cy="523220"/>
          </a:xfrm>
          <a:prstGeom prst="rect">
            <a:avLst/>
          </a:prstGeom>
          <a:noFill/>
        </p:spPr>
        <p:txBody>
          <a:bodyPr wrap="square" rtlCol="0">
            <a:spAutoFit/>
          </a:bodyPr>
          <a:lstStyle/>
          <a:p>
            <a:r>
              <a:rPr lang="en-GB" sz="1400" dirty="0" smtClean="0"/>
              <a:t>Accessible external crossing angle for ALICE ZDC</a:t>
            </a:r>
            <a:endParaRPr lang="en-GB"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2010 lead-lead run </a:t>
            </a:r>
            <a:endParaRPr lang="en-US"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3</a:t>
            </a:fld>
            <a:endParaRPr lang="en-GB"/>
          </a:p>
        </p:txBody>
      </p:sp>
      <p:grpSp>
        <p:nvGrpSpPr>
          <p:cNvPr id="24" name="Group 12"/>
          <p:cNvGrpSpPr>
            <a:grpSpLocks/>
          </p:cNvGrpSpPr>
          <p:nvPr/>
        </p:nvGrpSpPr>
        <p:grpSpPr bwMode="auto">
          <a:xfrm>
            <a:off x="1619248" y="1052513"/>
            <a:ext cx="5653082" cy="1631951"/>
            <a:chOff x="1020" y="1052513"/>
            <a:chExt cx="3561" cy="1631951"/>
          </a:xfrm>
        </p:grpSpPr>
        <p:grpSp>
          <p:nvGrpSpPr>
            <p:cNvPr id="25" name="Group 11"/>
            <p:cNvGrpSpPr>
              <a:grpSpLocks/>
            </p:cNvGrpSpPr>
            <p:nvPr/>
          </p:nvGrpSpPr>
          <p:grpSpPr bwMode="auto">
            <a:xfrm>
              <a:off x="1020" y="1052513"/>
              <a:ext cx="3561" cy="1631951"/>
              <a:chOff x="1020" y="663"/>
              <a:chExt cx="3561" cy="1028"/>
            </a:xfrm>
          </p:grpSpPr>
          <p:pic>
            <p:nvPicPr>
              <p:cNvPr id="28" name="Picture 6"/>
              <p:cNvPicPr>
                <a:picLocks noChangeAspect="1" noChangeArrowheads="1"/>
              </p:cNvPicPr>
              <p:nvPr/>
            </p:nvPicPr>
            <p:blipFill>
              <a:blip r:embed="rId2" cstate="print"/>
              <a:srcRect/>
              <a:stretch>
                <a:fillRect/>
              </a:stretch>
            </p:blipFill>
            <p:spPr bwMode="auto">
              <a:xfrm>
                <a:off x="3787" y="890"/>
                <a:ext cx="794" cy="801"/>
              </a:xfrm>
              <a:prstGeom prst="rect">
                <a:avLst/>
              </a:prstGeom>
              <a:noFill/>
              <a:ln w="12700">
                <a:noFill/>
                <a:miter lim="800000"/>
                <a:headEnd/>
                <a:tailEnd/>
              </a:ln>
              <a:effectLst/>
            </p:spPr>
          </p:pic>
          <p:pic>
            <p:nvPicPr>
              <p:cNvPr id="29" name="Picture 8"/>
              <p:cNvPicPr>
                <a:picLocks noChangeAspect="1" noChangeArrowheads="1"/>
              </p:cNvPicPr>
              <p:nvPr/>
            </p:nvPicPr>
            <p:blipFill>
              <a:blip r:embed="rId3" cstate="print"/>
              <a:srcRect/>
              <a:stretch>
                <a:fillRect/>
              </a:stretch>
            </p:blipFill>
            <p:spPr bwMode="auto">
              <a:xfrm>
                <a:off x="1020" y="663"/>
                <a:ext cx="794" cy="801"/>
              </a:xfrm>
              <a:prstGeom prst="rect">
                <a:avLst/>
              </a:prstGeom>
              <a:noFill/>
              <a:ln w="12700">
                <a:noFill/>
                <a:miter lim="800000"/>
                <a:headEnd/>
                <a:tailEnd/>
              </a:ln>
              <a:effectLst/>
            </p:spPr>
          </p:pic>
        </p:grpSp>
        <p:sp>
          <p:nvSpPr>
            <p:cNvPr id="26" name="Line 9"/>
            <p:cNvSpPr>
              <a:spLocks noChangeShapeType="1"/>
            </p:cNvSpPr>
            <p:nvPr/>
          </p:nvSpPr>
          <p:spPr bwMode="auto">
            <a:xfrm>
              <a:off x="1837" y="1628800"/>
              <a:ext cx="317" cy="0"/>
            </a:xfrm>
            <a:prstGeom prst="line">
              <a:avLst/>
            </a:prstGeom>
            <a:noFill/>
            <a:ln w="38100">
              <a:solidFill>
                <a:srgbClr val="FF0000"/>
              </a:solidFill>
              <a:round/>
              <a:headEnd/>
              <a:tailEnd type="triangle" w="med" len="med"/>
            </a:ln>
            <a:effectLst/>
          </p:spPr>
          <p:txBody>
            <a:bodyPr>
              <a:spAutoFit/>
            </a:bodyPr>
            <a:lstStyle/>
            <a:p>
              <a:endParaRPr lang="en-US"/>
            </a:p>
          </p:txBody>
        </p:sp>
        <p:sp>
          <p:nvSpPr>
            <p:cNvPr id="27" name="Line 10"/>
            <p:cNvSpPr>
              <a:spLocks noChangeShapeType="1"/>
            </p:cNvSpPr>
            <p:nvPr/>
          </p:nvSpPr>
          <p:spPr bwMode="auto">
            <a:xfrm flipH="1">
              <a:off x="3288" y="2132856"/>
              <a:ext cx="317" cy="0"/>
            </a:xfrm>
            <a:prstGeom prst="line">
              <a:avLst/>
            </a:prstGeom>
            <a:noFill/>
            <a:ln w="38100">
              <a:solidFill>
                <a:srgbClr val="FF0000"/>
              </a:solidFill>
              <a:round/>
              <a:headEnd/>
              <a:tailEnd type="triangle" w="med" len="med"/>
            </a:ln>
            <a:effectLst/>
          </p:spPr>
          <p:txBody>
            <a:bodyPr>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ALICE spectrometer alone (full field, 4 Z TeV)</a:t>
            </a:r>
            <a:endParaRPr lang="en-GB" dirty="0"/>
          </a:p>
        </p:txBody>
      </p:sp>
      <p:sp>
        <p:nvSpPr>
          <p:cNvPr id="5" name="Date Placeholder 4"/>
          <p:cNvSpPr>
            <a:spLocks noGrp="1"/>
          </p:cNvSpPr>
          <p:nvPr>
            <p:ph type="dt" sz="half" idx="10"/>
          </p:nvPr>
        </p:nvSpPr>
        <p:spPr/>
        <p:txBody>
          <a:bodyPr/>
          <a:lstStyle/>
          <a:p>
            <a:pPr>
              <a:defRPr/>
            </a:pPr>
            <a:r>
              <a:rPr lang="en-US" smtClean="0"/>
              <a:t>J.M. Jowett, LHC Performance Workshop, Chamonix 27/1/2011</a:t>
            </a:r>
            <a:endParaRPr lang="en-GB"/>
          </a:p>
        </p:txBody>
      </p:sp>
      <p:sp>
        <p:nvSpPr>
          <p:cNvPr id="6" name="Slide Number Placeholder 5"/>
          <p:cNvSpPr>
            <a:spLocks noGrp="1"/>
          </p:cNvSpPr>
          <p:nvPr>
            <p:ph type="sldNum" sz="quarter" idx="12"/>
          </p:nvPr>
        </p:nvSpPr>
        <p:spPr/>
        <p:txBody>
          <a:bodyPr/>
          <a:lstStyle/>
          <a:p>
            <a:pPr>
              <a:defRPr/>
            </a:pPr>
            <a:fld id="{DE98F75D-861A-455B-87F5-291FA885B0F1}" type="slidenum">
              <a:rPr lang="en-GB" smtClean="0"/>
              <a:pPr>
                <a:defRPr/>
              </a:pPr>
              <a:t>30</a:t>
            </a:fld>
            <a:endParaRPr lang="en-GB"/>
          </a:p>
        </p:txBody>
      </p:sp>
      <p:pic>
        <p:nvPicPr>
          <p:cNvPr id="719874" name="Picture 2"/>
          <p:cNvPicPr>
            <a:picLocks noChangeAspect="1" noChangeArrowheads="1"/>
          </p:cNvPicPr>
          <p:nvPr/>
        </p:nvPicPr>
        <p:blipFill>
          <a:blip r:embed="rId2" cstate="print"/>
          <a:srcRect/>
          <a:stretch>
            <a:fillRect/>
          </a:stretch>
        </p:blipFill>
        <p:spPr bwMode="auto">
          <a:xfrm>
            <a:off x="899592" y="836712"/>
            <a:ext cx="7334250" cy="4724400"/>
          </a:xfrm>
          <a:prstGeom prst="rect">
            <a:avLst/>
          </a:prstGeom>
          <a:noFill/>
          <a:ln w="9525">
            <a:noFill/>
            <a:miter lim="800000"/>
            <a:headEnd/>
            <a:tailEnd/>
          </a:ln>
          <a:effectLst/>
        </p:spPr>
      </p:pic>
      <p:sp>
        <p:nvSpPr>
          <p:cNvPr id="9" name="TextBox 8"/>
          <p:cNvSpPr txBox="1"/>
          <p:nvPr/>
        </p:nvSpPr>
        <p:spPr>
          <a:xfrm>
            <a:off x="899592" y="5517232"/>
            <a:ext cx="3312368" cy="707886"/>
          </a:xfrm>
          <a:prstGeom prst="rect">
            <a:avLst/>
          </a:prstGeom>
          <a:noFill/>
        </p:spPr>
        <p:txBody>
          <a:bodyPr wrap="square" rtlCol="0">
            <a:spAutoFit/>
          </a:bodyPr>
          <a:lstStyle/>
          <a:p>
            <a:r>
              <a:rPr lang="en-GB" dirty="0" smtClean="0"/>
              <a:t>A little bump with a big lever arm</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27" name="Picture 3"/>
          <p:cNvPicPr>
            <a:picLocks noChangeAspect="1" noChangeArrowheads="1"/>
          </p:cNvPicPr>
          <p:nvPr/>
        </p:nvPicPr>
        <p:blipFill>
          <a:blip r:embed="rId2" cstate="print"/>
          <a:srcRect/>
          <a:stretch>
            <a:fillRect/>
          </a:stretch>
        </p:blipFill>
        <p:spPr bwMode="auto">
          <a:xfrm>
            <a:off x="683568" y="908720"/>
            <a:ext cx="7334250" cy="4724400"/>
          </a:xfrm>
          <a:prstGeom prst="rect">
            <a:avLst/>
          </a:prstGeom>
          <a:noFill/>
          <a:ln w="9525">
            <a:noFill/>
            <a:miter lim="800000"/>
            <a:headEnd/>
            <a:tailEnd/>
          </a:ln>
          <a:effectLst/>
        </p:spPr>
      </p:pic>
      <p:sp>
        <p:nvSpPr>
          <p:cNvPr id="7" name="Title 6"/>
          <p:cNvSpPr>
            <a:spLocks noGrp="1"/>
          </p:cNvSpPr>
          <p:nvPr>
            <p:ph type="title"/>
          </p:nvPr>
        </p:nvSpPr>
        <p:spPr/>
        <p:txBody>
          <a:bodyPr/>
          <a:lstStyle/>
          <a:p>
            <a:r>
              <a:rPr lang="en-GB" dirty="0" smtClean="0"/>
              <a:t>One extreme (fully open TCTVB, 4 Z TeV)</a:t>
            </a:r>
            <a:endParaRPr lang="en-GB" dirty="0"/>
          </a:p>
        </p:txBody>
      </p:sp>
      <p:sp>
        <p:nvSpPr>
          <p:cNvPr id="5" name="Date Placeholder 4"/>
          <p:cNvSpPr>
            <a:spLocks noGrp="1"/>
          </p:cNvSpPr>
          <p:nvPr>
            <p:ph type="dt" sz="half" idx="10"/>
          </p:nvPr>
        </p:nvSpPr>
        <p:spPr/>
        <p:txBody>
          <a:bodyPr/>
          <a:lstStyle/>
          <a:p>
            <a:pPr>
              <a:defRPr/>
            </a:pPr>
            <a:r>
              <a:rPr lang="en-US" smtClean="0"/>
              <a:t>J.M. Jowett, LHC Performance Workshop, Chamonix 27/1/2011</a:t>
            </a:r>
            <a:endParaRPr lang="en-GB"/>
          </a:p>
        </p:txBody>
      </p:sp>
      <p:sp>
        <p:nvSpPr>
          <p:cNvPr id="6" name="Slide Number Placeholder 5"/>
          <p:cNvSpPr>
            <a:spLocks noGrp="1"/>
          </p:cNvSpPr>
          <p:nvPr>
            <p:ph type="sldNum" sz="quarter" idx="12"/>
          </p:nvPr>
        </p:nvSpPr>
        <p:spPr/>
        <p:txBody>
          <a:bodyPr/>
          <a:lstStyle/>
          <a:p>
            <a:pPr>
              <a:defRPr/>
            </a:pPr>
            <a:fld id="{DE98F75D-861A-455B-87F5-291FA885B0F1}" type="slidenum">
              <a:rPr lang="en-GB" smtClean="0"/>
              <a:pPr>
                <a:defRPr/>
              </a:pPr>
              <a:t>31</a:t>
            </a:fld>
            <a:endParaRPr lang="en-GB"/>
          </a:p>
        </p:txBody>
      </p:sp>
      <p:sp>
        <p:nvSpPr>
          <p:cNvPr id="11" name="TextBox 10"/>
          <p:cNvSpPr txBox="1"/>
          <p:nvPr/>
        </p:nvSpPr>
        <p:spPr>
          <a:xfrm>
            <a:off x="611560" y="5517232"/>
            <a:ext cx="7272808" cy="707886"/>
          </a:xfrm>
          <a:prstGeom prst="rect">
            <a:avLst/>
          </a:prstGeom>
          <a:noFill/>
        </p:spPr>
        <p:txBody>
          <a:bodyPr wrap="square" rtlCol="0">
            <a:spAutoFit/>
          </a:bodyPr>
          <a:lstStyle/>
          <a:p>
            <a:r>
              <a:rPr lang="en-GB" dirty="0" smtClean="0"/>
              <a:t>External bump partially cancels spectrometer – beams cross again, poor separation (but good aperture!)</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Zero crossing angle (4 Z TeV) - ideal for ZDC</a:t>
            </a:r>
            <a:endParaRPr lang="en-GB"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32</a:t>
            </a:fld>
            <a:endParaRPr lang="en-GB"/>
          </a:p>
        </p:txBody>
      </p:sp>
      <p:pic>
        <p:nvPicPr>
          <p:cNvPr id="718850" name="Picture 2"/>
          <p:cNvPicPr>
            <a:picLocks noChangeAspect="1" noChangeArrowheads="1"/>
          </p:cNvPicPr>
          <p:nvPr/>
        </p:nvPicPr>
        <p:blipFill>
          <a:blip r:embed="rId3" cstate="print"/>
          <a:srcRect/>
          <a:stretch>
            <a:fillRect/>
          </a:stretch>
        </p:blipFill>
        <p:spPr bwMode="auto">
          <a:xfrm>
            <a:off x="0" y="620688"/>
            <a:ext cx="7334250" cy="4724400"/>
          </a:xfrm>
          <a:prstGeom prst="rect">
            <a:avLst/>
          </a:prstGeom>
          <a:noFill/>
          <a:ln w="9525">
            <a:noFill/>
            <a:miter lim="800000"/>
            <a:headEnd/>
            <a:tailEnd/>
          </a:ln>
          <a:effectLst/>
        </p:spPr>
      </p:pic>
      <p:pic>
        <p:nvPicPr>
          <p:cNvPr id="718851" name="Picture 3"/>
          <p:cNvPicPr>
            <a:picLocks noChangeAspect="1" noChangeArrowheads="1"/>
          </p:cNvPicPr>
          <p:nvPr/>
        </p:nvPicPr>
        <p:blipFill>
          <a:blip r:embed="rId4" cstate="print"/>
          <a:srcRect/>
          <a:stretch>
            <a:fillRect/>
          </a:stretch>
        </p:blipFill>
        <p:spPr bwMode="auto">
          <a:xfrm>
            <a:off x="4283968" y="3429000"/>
            <a:ext cx="4608512" cy="3079324"/>
          </a:xfrm>
          <a:prstGeom prst="rect">
            <a:avLst/>
          </a:prstGeom>
          <a:noFill/>
          <a:ln w="9525">
            <a:solidFill>
              <a:srgbClr val="000000"/>
            </a:solidFill>
            <a:miter lim="800000"/>
            <a:headEnd/>
            <a:tailEnd/>
          </a:ln>
          <a:effectLst/>
        </p:spPr>
      </p:pic>
      <p:sp>
        <p:nvSpPr>
          <p:cNvPr id="7" name="TextBox 6"/>
          <p:cNvSpPr txBox="1"/>
          <p:nvPr/>
        </p:nvSpPr>
        <p:spPr>
          <a:xfrm>
            <a:off x="251520" y="5157192"/>
            <a:ext cx="3816424" cy="1323439"/>
          </a:xfrm>
          <a:prstGeom prst="rect">
            <a:avLst/>
          </a:prstGeom>
          <a:noFill/>
        </p:spPr>
        <p:txBody>
          <a:bodyPr wrap="square" rtlCol="0">
            <a:spAutoFit/>
          </a:bodyPr>
          <a:lstStyle/>
          <a:p>
            <a:r>
              <a:rPr lang="en-GB" dirty="0" smtClean="0"/>
              <a:t>Separation probably adequate for beam-beam at these intensities, but more comfortable at 200 ns.</a:t>
            </a:r>
            <a:endParaRPr lang="en-GB" dirty="0"/>
          </a:p>
        </p:txBody>
      </p:sp>
      <p:graphicFrame>
        <p:nvGraphicFramePr>
          <p:cNvPr id="9" name="Object 8"/>
          <p:cNvGraphicFramePr>
            <a:graphicFrameLocks noChangeAspect="1"/>
          </p:cNvGraphicFramePr>
          <p:nvPr/>
        </p:nvGraphicFramePr>
        <p:xfrm>
          <a:off x="7236296" y="1268760"/>
          <a:ext cx="1752600" cy="1511300"/>
        </p:xfrm>
        <a:graphic>
          <a:graphicData uri="http://schemas.openxmlformats.org/presentationml/2006/ole">
            <p:oleObj spid="_x0000_s718852" name="Equation" r:id="rId5" imgW="1752480" imgH="1511280" progId="Equation.DSMT4">
              <p:embed/>
            </p:oleObj>
          </a:graphicData>
        </a:graphic>
      </p:graphicFrame>
      <p:sp>
        <p:nvSpPr>
          <p:cNvPr id="10" name="TextBox 9"/>
          <p:cNvSpPr txBox="1"/>
          <p:nvPr/>
        </p:nvSpPr>
        <p:spPr>
          <a:xfrm>
            <a:off x="4860032" y="5445224"/>
            <a:ext cx="3240360" cy="1015663"/>
          </a:xfrm>
          <a:prstGeom prst="rect">
            <a:avLst/>
          </a:prstGeom>
          <a:solidFill>
            <a:srgbClr val="FAFD00"/>
          </a:solidFill>
        </p:spPr>
        <p:txBody>
          <a:bodyPr wrap="square" rtlCol="0">
            <a:spAutoFit/>
          </a:bodyPr>
          <a:lstStyle/>
          <a:p>
            <a:r>
              <a:rPr lang="en-GB" dirty="0" smtClean="0"/>
              <a:t>10</a:t>
            </a:r>
            <a:r>
              <a:rPr lang="el-GR" dirty="0" smtClean="0"/>
              <a:t>σ</a:t>
            </a:r>
            <a:r>
              <a:rPr lang="en-GB" dirty="0" smtClean="0"/>
              <a:t> separation can be obtained by pushing on to -40 </a:t>
            </a:r>
            <a:r>
              <a:rPr lang="el-GR" dirty="0" smtClean="0"/>
              <a:t>μ</a:t>
            </a:r>
            <a:r>
              <a:rPr lang="en-GB" dirty="0" err="1" smtClean="0"/>
              <a:t>rad</a:t>
            </a:r>
            <a:r>
              <a:rPr lang="en-GB" dirty="0" smtClean="0"/>
              <a:t> if necessary.</a:t>
            </a:r>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2012 X-lead run </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33</a:t>
            </a:fld>
            <a:endParaRPr lang="en-GB"/>
          </a:p>
        </p:txBody>
      </p:sp>
      <p:grpSp>
        <p:nvGrpSpPr>
          <p:cNvPr id="6" name="Group 12"/>
          <p:cNvGrpSpPr>
            <a:grpSpLocks/>
          </p:cNvGrpSpPr>
          <p:nvPr/>
        </p:nvGrpSpPr>
        <p:grpSpPr bwMode="auto">
          <a:xfrm>
            <a:off x="3203599" y="1340768"/>
            <a:ext cx="3924295" cy="1271588"/>
            <a:chOff x="2109" y="1412876"/>
            <a:chExt cx="2472" cy="1271588"/>
          </a:xfrm>
        </p:grpSpPr>
        <p:pic>
          <p:nvPicPr>
            <p:cNvPr id="10" name="Picture 6"/>
            <p:cNvPicPr>
              <a:picLocks noChangeAspect="1" noChangeArrowheads="1"/>
            </p:cNvPicPr>
            <p:nvPr/>
          </p:nvPicPr>
          <p:blipFill>
            <a:blip r:embed="rId2" cstate="print"/>
            <a:srcRect/>
            <a:stretch>
              <a:fillRect/>
            </a:stretch>
          </p:blipFill>
          <p:spPr bwMode="auto">
            <a:xfrm>
              <a:off x="3787" y="1412876"/>
              <a:ext cx="794" cy="1271588"/>
            </a:xfrm>
            <a:prstGeom prst="rect">
              <a:avLst/>
            </a:prstGeom>
            <a:noFill/>
            <a:ln w="12700">
              <a:noFill/>
              <a:miter lim="800000"/>
              <a:headEnd/>
              <a:tailEnd/>
            </a:ln>
            <a:effectLst/>
          </p:spPr>
        </p:pic>
        <p:sp>
          <p:nvSpPr>
            <p:cNvPr id="8" name="Line 9"/>
            <p:cNvSpPr>
              <a:spLocks noChangeShapeType="1"/>
            </p:cNvSpPr>
            <p:nvPr/>
          </p:nvSpPr>
          <p:spPr bwMode="auto">
            <a:xfrm>
              <a:off x="2109" y="2060948"/>
              <a:ext cx="317" cy="0"/>
            </a:xfrm>
            <a:prstGeom prst="line">
              <a:avLst/>
            </a:prstGeom>
            <a:noFill/>
            <a:ln w="38100">
              <a:solidFill>
                <a:srgbClr val="FF0000"/>
              </a:solidFill>
              <a:round/>
              <a:headEnd/>
              <a:tailEnd type="triangle" w="med" len="med"/>
            </a:ln>
            <a:effectLst/>
          </p:spPr>
          <p:txBody>
            <a:bodyPr>
              <a:spAutoFit/>
            </a:bodyPr>
            <a:lstStyle/>
            <a:p>
              <a:endParaRPr lang="en-US"/>
            </a:p>
          </p:txBody>
        </p:sp>
        <p:sp>
          <p:nvSpPr>
            <p:cNvPr id="9" name="Line 10"/>
            <p:cNvSpPr>
              <a:spLocks noChangeShapeType="1"/>
            </p:cNvSpPr>
            <p:nvPr/>
          </p:nvSpPr>
          <p:spPr bwMode="auto">
            <a:xfrm flipH="1">
              <a:off x="3288" y="2132856"/>
              <a:ext cx="317" cy="0"/>
            </a:xfrm>
            <a:prstGeom prst="line">
              <a:avLst/>
            </a:prstGeom>
            <a:noFill/>
            <a:ln w="38100">
              <a:solidFill>
                <a:srgbClr val="FF0000"/>
              </a:solidFill>
              <a:round/>
              <a:headEnd/>
              <a:tailEnd type="triangle" w="med" len="med"/>
            </a:ln>
            <a:effectLst/>
          </p:spPr>
          <p:txBody>
            <a:bodyPr>
              <a:spAutoFit/>
            </a:bodyPr>
            <a:lstStyle/>
            <a:p>
              <a:endParaRPr lang="en-US"/>
            </a:p>
          </p:txBody>
        </p:sp>
      </p:grpSp>
      <p:sp>
        <p:nvSpPr>
          <p:cNvPr id="12" name="Oval 11"/>
          <p:cNvSpPr>
            <a:spLocks noChangeAspect="1"/>
          </p:cNvSpPr>
          <p:nvPr/>
        </p:nvSpPr>
        <p:spPr bwMode="auto">
          <a:xfrm>
            <a:off x="2959021" y="1916832"/>
            <a:ext cx="172819" cy="168789"/>
          </a:xfrm>
          <a:prstGeom prst="ellipse">
            <a:avLst/>
          </a:prstGeom>
          <a:solidFill>
            <a:schemeClr val="tx2">
              <a:lumMod val="75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0" i="0" u="none" strike="noStrike" cap="none" normalizeH="0" baseline="0" smtClean="0">
              <a:ln>
                <a:noFill/>
              </a:ln>
              <a:solidFill>
                <a:schemeClr val="tx1"/>
              </a:solidFill>
              <a:effectLst/>
              <a:latin typeface="Tahoma" pitchFamily="34" charset="0"/>
            </a:endParaRPr>
          </a:p>
        </p:txBody>
      </p:sp>
      <p:sp>
        <p:nvSpPr>
          <p:cNvPr id="13" name="TextBox 12"/>
          <p:cNvSpPr txBox="1"/>
          <p:nvPr/>
        </p:nvSpPr>
        <p:spPr>
          <a:xfrm>
            <a:off x="2843808" y="1188041"/>
            <a:ext cx="360040" cy="584775"/>
          </a:xfrm>
          <a:prstGeom prst="rect">
            <a:avLst/>
          </a:prstGeom>
          <a:noFill/>
        </p:spPr>
        <p:txBody>
          <a:bodyPr wrap="square" rtlCol="0">
            <a:spAutoFit/>
          </a:bodyPr>
          <a:lstStyle/>
          <a:p>
            <a:r>
              <a:rPr lang="en-GB" sz="3200" dirty="0" smtClean="0"/>
              <a:t>X</a:t>
            </a:r>
            <a:endParaRPr lang="en-GB" sz="3200" dirty="0"/>
          </a:p>
        </p:txBody>
      </p:sp>
      <p:sp>
        <p:nvSpPr>
          <p:cNvPr id="14" name="TextBox 13"/>
          <p:cNvSpPr txBox="1"/>
          <p:nvPr/>
        </p:nvSpPr>
        <p:spPr>
          <a:xfrm>
            <a:off x="6300192" y="764704"/>
            <a:ext cx="1296144" cy="584775"/>
          </a:xfrm>
          <a:prstGeom prst="rect">
            <a:avLst/>
          </a:prstGeom>
          <a:noFill/>
        </p:spPr>
        <p:txBody>
          <a:bodyPr wrap="square" rtlCol="0">
            <a:spAutoFit/>
          </a:bodyPr>
          <a:lstStyle/>
          <a:p>
            <a:r>
              <a:rPr lang="en-GB" sz="3200" dirty="0" err="1" smtClean="0"/>
              <a:t>Pb</a:t>
            </a:r>
            <a:endParaRPr lang="en-GB"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Continue </a:t>
            </a:r>
            <a:r>
              <a:rPr lang="en-US" dirty="0" err="1" smtClean="0"/>
              <a:t>Pb-Pb</a:t>
            </a:r>
            <a:r>
              <a:rPr lang="en-US" dirty="0" smtClean="0"/>
              <a:t> in 2012</a:t>
            </a:r>
            <a:endParaRPr lang="en-US" dirty="0"/>
          </a:p>
        </p:txBody>
      </p:sp>
      <p:sp>
        <p:nvSpPr>
          <p:cNvPr id="7" name="Content Placeholder 6"/>
          <p:cNvSpPr>
            <a:spLocks noGrp="1"/>
          </p:cNvSpPr>
          <p:nvPr>
            <p:ph idx="1"/>
          </p:nvPr>
        </p:nvSpPr>
        <p:spPr/>
        <p:txBody>
          <a:bodyPr/>
          <a:lstStyle/>
          <a:p>
            <a:r>
              <a:rPr lang="en-US" dirty="0" smtClean="0"/>
              <a:t>Obvious possibility </a:t>
            </a:r>
          </a:p>
          <a:p>
            <a:pPr lvl="1"/>
            <a:r>
              <a:rPr lang="en-US" dirty="0" smtClean="0"/>
              <a:t>it will still be a long way to 1 nb</a:t>
            </a:r>
            <a:r>
              <a:rPr lang="en-US" baseline="30000" dirty="0" smtClean="0"/>
              <a:t>-1</a:t>
            </a:r>
          </a:p>
          <a:p>
            <a:endParaRPr lang="en-US" dirty="0" smtClean="0"/>
          </a:p>
          <a:p>
            <a:endParaRPr lang="en-US" dirty="0" smtClean="0"/>
          </a:p>
          <a:p>
            <a:r>
              <a:rPr lang="en-US" dirty="0" smtClean="0"/>
              <a:t>Review further factors in luminosity obtainable between 2011 and 2012 after 2011 run</a:t>
            </a:r>
          </a:p>
          <a:p>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34</a:t>
            </a:fld>
            <a:endParaRPr lang="en-GB"/>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new: p-</a:t>
            </a:r>
            <a:r>
              <a:rPr lang="en-US" dirty="0" err="1" smtClean="0"/>
              <a:t>Pb</a:t>
            </a:r>
            <a:r>
              <a:rPr lang="en-US" dirty="0" smtClean="0"/>
              <a:t> in 2012</a:t>
            </a:r>
            <a:endParaRPr lang="en-US" dirty="0"/>
          </a:p>
        </p:txBody>
      </p:sp>
      <p:sp>
        <p:nvSpPr>
          <p:cNvPr id="3" name="Content Placeholder 2"/>
          <p:cNvSpPr>
            <a:spLocks noGrp="1"/>
          </p:cNvSpPr>
          <p:nvPr>
            <p:ph idx="1"/>
          </p:nvPr>
        </p:nvSpPr>
        <p:spPr/>
        <p:txBody>
          <a:bodyPr/>
          <a:lstStyle/>
          <a:p>
            <a:r>
              <a:rPr lang="en-US" dirty="0" smtClean="0"/>
              <a:t>Physics interest</a:t>
            </a:r>
          </a:p>
          <a:p>
            <a:pPr lvl="1"/>
            <a:r>
              <a:rPr lang="en-US" dirty="0" smtClean="0"/>
              <a:t>C.f. deuteron-gold at RHIC</a:t>
            </a:r>
          </a:p>
          <a:p>
            <a:r>
              <a:rPr lang="en-US" dirty="0" smtClean="0"/>
              <a:t>No resources available to study so far, nevertheless:</a:t>
            </a:r>
          </a:p>
          <a:p>
            <a:pPr lvl="1"/>
            <a:r>
              <a:rPr lang="en-US" dirty="0" err="1" smtClean="0"/>
              <a:t>pA</a:t>
            </a:r>
            <a:r>
              <a:rPr lang="en-US" dirty="0" smtClean="0"/>
              <a:t> workshop at CERN in 2005</a:t>
            </a:r>
          </a:p>
          <a:p>
            <a:pPr lvl="2"/>
            <a:r>
              <a:rPr lang="en-US" dirty="0" smtClean="0">
                <a:hlinkClick r:id="rId2"/>
              </a:rPr>
              <a:t>http://ph-dep-th.web.cern.ch/ph-dep-th/content2/workshops/pAatLHC/pAworkshop2.html</a:t>
            </a:r>
            <a:endParaRPr lang="en-US" dirty="0" smtClean="0"/>
          </a:p>
          <a:p>
            <a:pPr lvl="1"/>
            <a:r>
              <a:rPr lang="en-US" dirty="0" smtClean="0"/>
              <a:t>Paper at EPAC 2006:</a:t>
            </a:r>
          </a:p>
          <a:p>
            <a:pPr lvl="1"/>
            <a:endParaRPr lang="en-US" dirty="0" smtClean="0"/>
          </a:p>
          <a:p>
            <a:pPr lvl="1"/>
            <a:endParaRPr lang="en-US" dirty="0" smtClean="0"/>
          </a:p>
          <a:p>
            <a:pPr lvl="1"/>
            <a:endParaRPr lang="en-US" dirty="0" smtClean="0"/>
          </a:p>
          <a:p>
            <a:pPr lvl="1"/>
            <a:r>
              <a:rPr lang="en-US" dirty="0" smtClean="0"/>
              <a:t>Forthcoming CERN report contains accelerator chapter (approved in 2005)</a:t>
            </a:r>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35</a:t>
            </a:fld>
            <a:endParaRPr lang="en-GB"/>
          </a:p>
        </p:txBody>
      </p:sp>
      <p:pic>
        <p:nvPicPr>
          <p:cNvPr id="852995" name="Picture 3"/>
          <p:cNvPicPr>
            <a:picLocks noChangeAspect="1" noChangeArrowheads="1"/>
          </p:cNvPicPr>
          <p:nvPr/>
        </p:nvPicPr>
        <p:blipFill>
          <a:blip r:embed="rId3" cstate="print"/>
          <a:srcRect/>
          <a:stretch>
            <a:fillRect/>
          </a:stretch>
        </p:blipFill>
        <p:spPr bwMode="auto">
          <a:xfrm>
            <a:off x="1403647" y="4077072"/>
            <a:ext cx="6949777" cy="13566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Date Placeholder 2"/>
          <p:cNvSpPr>
            <a:spLocks noGrp="1"/>
          </p:cNvSpPr>
          <p:nvPr>
            <p:ph type="dt" sz="quarter" idx="10"/>
          </p:nvPr>
        </p:nvSpPr>
        <p:spPr>
          <a:noFill/>
        </p:spPr>
        <p:txBody>
          <a:bodyPr/>
          <a:lstStyle/>
          <a:p>
            <a:r>
              <a:rPr lang="en-US" smtClean="0"/>
              <a:t>J.M. Jowett, LHC Performance Workshop, Chamonix 27/1/2011</a:t>
            </a:r>
            <a:endParaRPr lang="en-GB"/>
          </a:p>
        </p:txBody>
      </p:sp>
      <p:sp>
        <p:nvSpPr>
          <p:cNvPr id="12293" name="Slide Number Placeholder 4"/>
          <p:cNvSpPr>
            <a:spLocks noGrp="1"/>
          </p:cNvSpPr>
          <p:nvPr>
            <p:ph type="sldNum" sz="quarter" idx="12"/>
          </p:nvPr>
        </p:nvSpPr>
        <p:spPr>
          <a:noFill/>
        </p:spPr>
        <p:txBody>
          <a:bodyPr/>
          <a:lstStyle/>
          <a:p>
            <a:fld id="{C701BEA1-202E-4CBE-91EF-ECEAD819E8BC}" type="slidenum">
              <a:rPr lang="en-GB"/>
              <a:pPr/>
              <a:t>36</a:t>
            </a:fld>
            <a:endParaRPr lang="en-GB"/>
          </a:p>
        </p:txBody>
      </p:sp>
      <p:sp>
        <p:nvSpPr>
          <p:cNvPr id="1041410" name="Rectangle 2"/>
          <p:cNvSpPr>
            <a:spLocks noGrp="1" noChangeArrowheads="1"/>
          </p:cNvSpPr>
          <p:nvPr>
            <p:ph type="title"/>
          </p:nvPr>
        </p:nvSpPr>
        <p:spPr/>
        <p:txBody>
          <a:bodyPr/>
          <a:lstStyle/>
          <a:p>
            <a:pPr>
              <a:defRPr/>
            </a:pPr>
            <a:r>
              <a:rPr lang="en-GB" sz="2400" dirty="0" smtClean="0"/>
              <a:t>Momentum offset required to equalise frequencies</a:t>
            </a:r>
            <a:endParaRPr lang="en-US" sz="2400" dirty="0" smtClean="0"/>
          </a:p>
        </p:txBody>
      </p:sp>
      <p:pic>
        <p:nvPicPr>
          <p:cNvPr id="12295" name="Picture 4"/>
          <p:cNvPicPr>
            <a:picLocks noChangeAspect="1" noChangeArrowheads="1"/>
          </p:cNvPicPr>
          <p:nvPr/>
        </p:nvPicPr>
        <p:blipFill>
          <a:blip r:embed="rId4" cstate="print"/>
          <a:srcRect/>
          <a:stretch>
            <a:fillRect/>
          </a:stretch>
        </p:blipFill>
        <p:spPr bwMode="auto">
          <a:xfrm>
            <a:off x="468313" y="1341438"/>
            <a:ext cx="5589587" cy="3406775"/>
          </a:xfrm>
          <a:prstGeom prst="rect">
            <a:avLst/>
          </a:prstGeom>
          <a:noFill/>
          <a:ln w="19050" algn="ctr">
            <a:noFill/>
            <a:miter lim="800000"/>
            <a:headEnd/>
            <a:tailEnd/>
          </a:ln>
        </p:spPr>
      </p:pic>
      <p:graphicFrame>
        <p:nvGraphicFramePr>
          <p:cNvPr id="12290" name="Object 5"/>
          <p:cNvGraphicFramePr>
            <a:graphicFrameLocks noChangeAspect="1"/>
          </p:cNvGraphicFramePr>
          <p:nvPr/>
        </p:nvGraphicFramePr>
        <p:xfrm>
          <a:off x="827088" y="692150"/>
          <a:ext cx="5486400" cy="685800"/>
        </p:xfrm>
        <a:graphic>
          <a:graphicData uri="http://schemas.openxmlformats.org/presentationml/2006/ole">
            <p:oleObj spid="_x0000_s948226" name="Equation" r:id="rId5" imgW="5486400" imgH="685800" progId="Equation.DSMT4">
              <p:embed/>
            </p:oleObj>
          </a:graphicData>
        </a:graphic>
      </p:graphicFrame>
      <p:grpSp>
        <p:nvGrpSpPr>
          <p:cNvPr id="2" name="Group 19"/>
          <p:cNvGrpSpPr>
            <a:grpSpLocks/>
          </p:cNvGrpSpPr>
          <p:nvPr/>
        </p:nvGrpSpPr>
        <p:grpSpPr bwMode="auto">
          <a:xfrm>
            <a:off x="1260475" y="2997200"/>
            <a:ext cx="7559675" cy="669925"/>
            <a:chOff x="794" y="1888"/>
            <a:chExt cx="4762" cy="422"/>
          </a:xfrm>
        </p:grpSpPr>
        <p:sp>
          <p:nvSpPr>
            <p:cNvPr id="12306" name="Line 6"/>
            <p:cNvSpPr>
              <a:spLocks noChangeShapeType="1"/>
            </p:cNvSpPr>
            <p:nvPr/>
          </p:nvSpPr>
          <p:spPr bwMode="auto">
            <a:xfrm>
              <a:off x="794" y="2069"/>
              <a:ext cx="3356" cy="0"/>
            </a:xfrm>
            <a:prstGeom prst="line">
              <a:avLst/>
            </a:prstGeom>
            <a:noFill/>
            <a:ln w="57150">
              <a:solidFill>
                <a:srgbClr val="00DFCA"/>
              </a:solidFill>
              <a:round/>
              <a:headEnd/>
              <a:tailEnd/>
            </a:ln>
          </p:spPr>
          <p:txBody>
            <a:bodyPr>
              <a:spAutoFit/>
            </a:bodyPr>
            <a:lstStyle/>
            <a:p>
              <a:endParaRPr lang="en-US"/>
            </a:p>
          </p:txBody>
        </p:sp>
        <p:sp>
          <p:nvSpPr>
            <p:cNvPr id="12307" name="Text Box 10"/>
            <p:cNvSpPr txBox="1">
              <a:spLocks noChangeArrowheads="1"/>
            </p:cNvSpPr>
            <p:nvPr/>
          </p:nvSpPr>
          <p:spPr bwMode="auto">
            <a:xfrm>
              <a:off x="4150" y="1888"/>
              <a:ext cx="1406" cy="422"/>
            </a:xfrm>
            <a:prstGeom prst="rect">
              <a:avLst/>
            </a:prstGeom>
            <a:solidFill>
              <a:schemeClr val="accent1"/>
            </a:solidFill>
            <a:ln w="28575" algn="ctr">
              <a:solidFill>
                <a:srgbClr val="00DFCA"/>
              </a:solidFill>
              <a:miter lim="800000"/>
              <a:headEnd/>
              <a:tailEnd/>
            </a:ln>
          </p:spPr>
          <p:txBody>
            <a:bodyPr>
              <a:spAutoFit/>
            </a:bodyPr>
            <a:lstStyle/>
            <a:p>
              <a:r>
                <a:rPr lang="en-GB" sz="1800"/>
                <a:t>Limit in normal operation</a:t>
              </a:r>
              <a:endParaRPr lang="en-US" sz="1800"/>
            </a:p>
          </p:txBody>
        </p:sp>
      </p:grpSp>
      <p:grpSp>
        <p:nvGrpSpPr>
          <p:cNvPr id="3" name="Group 18"/>
          <p:cNvGrpSpPr>
            <a:grpSpLocks/>
          </p:cNvGrpSpPr>
          <p:nvPr/>
        </p:nvGrpSpPr>
        <p:grpSpPr bwMode="auto">
          <a:xfrm>
            <a:off x="1258888" y="1989138"/>
            <a:ext cx="7561262" cy="669925"/>
            <a:chOff x="793" y="1253"/>
            <a:chExt cx="4763" cy="422"/>
          </a:xfrm>
        </p:grpSpPr>
        <p:sp>
          <p:nvSpPr>
            <p:cNvPr id="12304" name="Line 9"/>
            <p:cNvSpPr>
              <a:spLocks noChangeShapeType="1"/>
            </p:cNvSpPr>
            <p:nvPr/>
          </p:nvSpPr>
          <p:spPr bwMode="auto">
            <a:xfrm>
              <a:off x="793" y="1525"/>
              <a:ext cx="3356" cy="0"/>
            </a:xfrm>
            <a:prstGeom prst="line">
              <a:avLst/>
            </a:prstGeom>
            <a:noFill/>
            <a:ln w="57150">
              <a:solidFill>
                <a:srgbClr val="00DFCA"/>
              </a:solidFill>
              <a:round/>
              <a:headEnd/>
              <a:tailEnd/>
            </a:ln>
          </p:spPr>
          <p:txBody>
            <a:bodyPr>
              <a:spAutoFit/>
            </a:bodyPr>
            <a:lstStyle/>
            <a:p>
              <a:endParaRPr lang="en-US"/>
            </a:p>
          </p:txBody>
        </p:sp>
        <p:sp>
          <p:nvSpPr>
            <p:cNvPr id="12305" name="Text Box 11"/>
            <p:cNvSpPr txBox="1">
              <a:spLocks noChangeArrowheads="1"/>
            </p:cNvSpPr>
            <p:nvPr/>
          </p:nvSpPr>
          <p:spPr bwMode="auto">
            <a:xfrm>
              <a:off x="4150" y="1253"/>
              <a:ext cx="1406" cy="422"/>
            </a:xfrm>
            <a:prstGeom prst="rect">
              <a:avLst/>
            </a:prstGeom>
            <a:solidFill>
              <a:schemeClr val="accent1"/>
            </a:solidFill>
            <a:ln w="28575" algn="ctr">
              <a:solidFill>
                <a:srgbClr val="00DFCA"/>
              </a:solidFill>
              <a:miter lim="800000"/>
              <a:headEnd/>
              <a:tailEnd/>
            </a:ln>
          </p:spPr>
          <p:txBody>
            <a:bodyPr>
              <a:spAutoFit/>
            </a:bodyPr>
            <a:lstStyle/>
            <a:p>
              <a:r>
                <a:rPr lang="en-GB" sz="1800"/>
                <a:t>Limit with pilot beams</a:t>
              </a:r>
              <a:endParaRPr lang="en-US" sz="1800"/>
            </a:p>
          </p:txBody>
        </p:sp>
      </p:grpSp>
      <p:sp>
        <p:nvSpPr>
          <p:cNvPr id="1041420" name="Text Box 12"/>
          <p:cNvSpPr txBox="1">
            <a:spLocks noChangeArrowheads="1"/>
          </p:cNvSpPr>
          <p:nvPr/>
        </p:nvSpPr>
        <p:spPr bwMode="auto">
          <a:xfrm>
            <a:off x="323850" y="4797425"/>
            <a:ext cx="8496300" cy="1323439"/>
          </a:xfrm>
          <a:prstGeom prst="rect">
            <a:avLst/>
          </a:prstGeom>
          <a:noFill/>
          <a:ln w="19050" algn="ctr">
            <a:noFill/>
            <a:miter lim="800000"/>
            <a:headEnd/>
            <a:tailEnd/>
          </a:ln>
        </p:spPr>
        <p:txBody>
          <a:bodyPr>
            <a:spAutoFit/>
          </a:bodyPr>
          <a:lstStyle/>
          <a:p>
            <a:r>
              <a:rPr lang="en-GB" dirty="0"/>
              <a:t>Revolution frequencies must be equal for collisions.</a:t>
            </a:r>
          </a:p>
          <a:p>
            <a:pPr>
              <a:buFont typeface="Symbol" pitchFamily="18" charset="2"/>
              <a:buChar char="Þ"/>
            </a:pPr>
            <a:r>
              <a:rPr lang="en-GB" dirty="0" smtClean="0"/>
              <a:t>Lower </a:t>
            </a:r>
            <a:r>
              <a:rPr lang="en-GB" dirty="0"/>
              <a:t>limit on energy of p-</a:t>
            </a:r>
            <a:r>
              <a:rPr lang="en-GB" dirty="0" err="1"/>
              <a:t>Pb</a:t>
            </a:r>
            <a:r>
              <a:rPr lang="en-GB" dirty="0"/>
              <a:t> collisions, </a:t>
            </a:r>
            <a:r>
              <a:rPr lang="en-GB" i="1" dirty="0" err="1" smtClean="0"/>
              <a:t>E</a:t>
            </a:r>
            <a:r>
              <a:rPr lang="en-GB" i="1" baseline="-25000" dirty="0" err="1" smtClean="0"/>
              <a:t>p</a:t>
            </a:r>
            <a:r>
              <a:rPr lang="en-GB" dirty="0"/>
              <a:t> </a:t>
            </a:r>
            <a:r>
              <a:rPr lang="en-GB" dirty="0" smtClean="0"/>
              <a:t>~ 2.7 </a:t>
            </a:r>
            <a:r>
              <a:rPr lang="en-GB" dirty="0"/>
              <a:t>TeV</a:t>
            </a:r>
          </a:p>
          <a:p>
            <a:pPr>
              <a:buFont typeface="Symbol" pitchFamily="18" charset="2"/>
              <a:buNone/>
            </a:pPr>
            <a:r>
              <a:rPr lang="en-GB" sz="2000" dirty="0"/>
              <a:t>Energy where RF frequencies can become equal in ramp</a:t>
            </a:r>
            <a:r>
              <a:rPr lang="en-GB" dirty="0"/>
              <a:t>.</a:t>
            </a:r>
            <a:endParaRPr lang="en-US" dirty="0"/>
          </a:p>
        </p:txBody>
      </p:sp>
      <p:sp>
        <p:nvSpPr>
          <p:cNvPr id="12299" name="Oval 13"/>
          <p:cNvSpPr>
            <a:spLocks noChangeArrowheads="1"/>
          </p:cNvSpPr>
          <p:nvPr/>
        </p:nvSpPr>
        <p:spPr bwMode="auto">
          <a:xfrm>
            <a:off x="4138613" y="3167063"/>
            <a:ext cx="288925" cy="215900"/>
          </a:xfrm>
          <a:prstGeom prst="ellipse">
            <a:avLst/>
          </a:prstGeom>
          <a:noFill/>
          <a:ln w="38100" algn="ctr">
            <a:solidFill>
              <a:srgbClr val="FF0066"/>
            </a:solidFill>
            <a:round/>
            <a:headEnd/>
            <a:tailEnd/>
          </a:ln>
        </p:spPr>
        <p:txBody>
          <a:bodyPr wrap="none" anchor="ctr">
            <a:spAutoFit/>
          </a:bodyPr>
          <a:lstStyle/>
          <a:p>
            <a:endParaRPr lang="en-US"/>
          </a:p>
        </p:txBody>
      </p:sp>
      <p:sp>
        <p:nvSpPr>
          <p:cNvPr id="12300" name="Oval 14"/>
          <p:cNvSpPr>
            <a:spLocks noChangeArrowheads="1"/>
          </p:cNvSpPr>
          <p:nvPr/>
        </p:nvSpPr>
        <p:spPr bwMode="auto">
          <a:xfrm>
            <a:off x="1258888" y="1387475"/>
            <a:ext cx="288925" cy="215900"/>
          </a:xfrm>
          <a:prstGeom prst="ellipse">
            <a:avLst/>
          </a:prstGeom>
          <a:noFill/>
          <a:ln w="38100" algn="ctr">
            <a:solidFill>
              <a:srgbClr val="FF0066"/>
            </a:solidFill>
            <a:round/>
            <a:headEnd/>
            <a:tailEnd/>
          </a:ln>
        </p:spPr>
        <p:txBody>
          <a:bodyPr wrap="none" anchor="ctr">
            <a:spAutoFit/>
          </a:bodyPr>
          <a:lstStyle/>
          <a:p>
            <a:endParaRPr lang="en-US"/>
          </a:p>
        </p:txBody>
      </p:sp>
      <p:grpSp>
        <p:nvGrpSpPr>
          <p:cNvPr id="4" name="Group 21"/>
          <p:cNvGrpSpPr>
            <a:grpSpLocks/>
          </p:cNvGrpSpPr>
          <p:nvPr/>
        </p:nvGrpSpPr>
        <p:grpSpPr bwMode="auto">
          <a:xfrm>
            <a:off x="1547813" y="1125538"/>
            <a:ext cx="7272337" cy="669925"/>
            <a:chOff x="975" y="709"/>
            <a:chExt cx="4581" cy="422"/>
          </a:xfrm>
        </p:grpSpPr>
        <p:sp>
          <p:nvSpPr>
            <p:cNvPr id="12302" name="Line 15"/>
            <p:cNvSpPr>
              <a:spLocks noChangeShapeType="1"/>
            </p:cNvSpPr>
            <p:nvPr/>
          </p:nvSpPr>
          <p:spPr bwMode="auto">
            <a:xfrm flipV="1">
              <a:off x="975" y="935"/>
              <a:ext cx="3175" cy="0"/>
            </a:xfrm>
            <a:prstGeom prst="line">
              <a:avLst/>
            </a:prstGeom>
            <a:noFill/>
            <a:ln w="28575">
              <a:solidFill>
                <a:srgbClr val="FF0066"/>
              </a:solidFill>
              <a:round/>
              <a:headEnd/>
              <a:tailEnd/>
            </a:ln>
          </p:spPr>
          <p:txBody>
            <a:bodyPr>
              <a:spAutoFit/>
            </a:bodyPr>
            <a:lstStyle/>
            <a:p>
              <a:endParaRPr lang="en-US"/>
            </a:p>
          </p:txBody>
        </p:sp>
        <p:sp>
          <p:nvSpPr>
            <p:cNvPr id="12303" name="Text Box 16"/>
            <p:cNvSpPr txBox="1">
              <a:spLocks noChangeArrowheads="1"/>
            </p:cNvSpPr>
            <p:nvPr/>
          </p:nvSpPr>
          <p:spPr bwMode="auto">
            <a:xfrm>
              <a:off x="4150" y="709"/>
              <a:ext cx="1406" cy="422"/>
            </a:xfrm>
            <a:prstGeom prst="rect">
              <a:avLst/>
            </a:prstGeom>
            <a:noFill/>
            <a:ln w="28575" algn="ctr">
              <a:solidFill>
                <a:srgbClr val="FF0066"/>
              </a:solidFill>
              <a:miter lim="800000"/>
              <a:headEnd/>
              <a:tailEnd/>
            </a:ln>
          </p:spPr>
          <p:txBody>
            <a:bodyPr>
              <a:spAutoFit/>
            </a:bodyPr>
            <a:lstStyle/>
            <a:p>
              <a:r>
                <a:rPr lang="en-GB" sz="1800">
                  <a:solidFill>
                    <a:srgbClr val="FF0066"/>
                  </a:solidFill>
                </a:rPr>
                <a:t>Would move beam by 35 mm in QF!!</a:t>
              </a:r>
              <a:endParaRPr lang="en-US" sz="1800">
                <a:solidFill>
                  <a:srgbClr val="FF0066"/>
                </a:solidFill>
              </a:endParaRPr>
            </a:p>
          </p:txBody>
        </p:sp>
      </p:grpSp>
      <p:graphicFrame>
        <p:nvGraphicFramePr>
          <p:cNvPr id="12291" name="Object 20"/>
          <p:cNvGraphicFramePr>
            <a:graphicFrameLocks noChangeAspect="1"/>
          </p:cNvGraphicFramePr>
          <p:nvPr/>
        </p:nvGraphicFramePr>
        <p:xfrm>
          <a:off x="4089400" y="2768600"/>
          <a:ext cx="914400" cy="250825"/>
        </p:xfrm>
        <a:graphic>
          <a:graphicData uri="http://schemas.openxmlformats.org/presentationml/2006/ole">
            <p:oleObj spid="_x0000_s948227" name="Equation" r:id="rId6" imgW="914400" imgH="25056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041420"/>
                                        </p:tgtEl>
                                        <p:attrNameLst>
                                          <p:attrName>style.visibility</p:attrName>
                                        </p:attrNameLst>
                                      </p:cBhvr>
                                      <p:to>
                                        <p:strVal val="visible"/>
                                      </p:to>
                                    </p:set>
                                    <p:animEffect transition="in" filter="blinds(horizontal)">
                                      <p:cBhvr>
                                        <p:cTn id="25" dur="500"/>
                                        <p:tgtEl>
                                          <p:spTgt spid="1041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142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key facts about p-</a:t>
            </a:r>
            <a:r>
              <a:rPr lang="en-US" dirty="0" err="1" smtClean="0"/>
              <a:t>Pb</a:t>
            </a:r>
            <a:endParaRPr lang="en-US" dirty="0"/>
          </a:p>
        </p:txBody>
      </p:sp>
      <p:sp>
        <p:nvSpPr>
          <p:cNvPr id="3" name="Content Placeholder 2"/>
          <p:cNvSpPr>
            <a:spLocks noGrp="1"/>
          </p:cNvSpPr>
          <p:nvPr>
            <p:ph idx="1"/>
          </p:nvPr>
        </p:nvSpPr>
        <p:spPr/>
        <p:txBody>
          <a:bodyPr/>
          <a:lstStyle/>
          <a:p>
            <a:r>
              <a:rPr lang="en-US" dirty="0" smtClean="0"/>
              <a:t>Modes of operation of injectors worked out</a:t>
            </a:r>
          </a:p>
          <a:p>
            <a:pPr lvl="1"/>
            <a:r>
              <a:rPr lang="en-US" dirty="0" smtClean="0"/>
              <a:t>Some concern about 80 MHz cavities in PS</a:t>
            </a:r>
          </a:p>
          <a:p>
            <a:pPr lvl="1"/>
            <a:r>
              <a:rPr lang="en-US" dirty="0" smtClean="0"/>
              <a:t>Priority protons in Beam 1</a:t>
            </a:r>
          </a:p>
          <a:p>
            <a:r>
              <a:rPr lang="en-US" dirty="0" smtClean="0"/>
              <a:t>4 Z TeV gives comparison data for </a:t>
            </a:r>
            <a:r>
              <a:rPr lang="en-US" dirty="0" err="1" smtClean="0"/>
              <a:t>Pb-Pb</a:t>
            </a:r>
            <a:r>
              <a:rPr lang="en-US" dirty="0" smtClean="0"/>
              <a:t> at full energy</a:t>
            </a:r>
          </a:p>
          <a:p>
            <a:pPr lvl="1"/>
            <a:r>
              <a:rPr lang="en-US" dirty="0" smtClean="0"/>
              <a:t>Unlikely to be another opportunity to run at this energy</a:t>
            </a:r>
          </a:p>
          <a:p>
            <a:r>
              <a:rPr lang="en-US" dirty="0" smtClean="0"/>
              <a:t>Important to resolve uncertainties regarding feasibility, </a:t>
            </a:r>
            <a:r>
              <a:rPr lang="en-US" dirty="0" err="1" smtClean="0"/>
              <a:t>Pb</a:t>
            </a:r>
            <a:r>
              <a:rPr lang="en-US" dirty="0" smtClean="0"/>
              <a:t> intensity limit from unequal revolution frequencies at injection, ramp</a:t>
            </a:r>
          </a:p>
          <a:p>
            <a:pPr lvl="1"/>
            <a:r>
              <a:rPr lang="en-US" dirty="0" smtClean="0"/>
              <a:t>Modulation of long-range beam-beam, excitation of overlap knock-out resonances, transverse feedback, tune-control … </a:t>
            </a:r>
          </a:p>
          <a:p>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37</a:t>
            </a:fld>
            <a:endParaRPr lang="en-GB"/>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41" name="Rectangle 5"/>
          <p:cNvSpPr>
            <a:spLocks noGrp="1" noChangeArrowheads="1"/>
          </p:cNvSpPr>
          <p:nvPr>
            <p:ph type="title"/>
          </p:nvPr>
        </p:nvSpPr>
        <p:spPr/>
        <p:txBody>
          <a:bodyPr/>
          <a:lstStyle/>
          <a:p>
            <a:pPr>
              <a:defRPr/>
            </a:pPr>
            <a:r>
              <a:rPr lang="en-US" dirty="0" smtClean="0"/>
              <a:t>Accessible energies and CM </a:t>
            </a:r>
            <a:r>
              <a:rPr lang="en-US" dirty="0" err="1" smtClean="0"/>
              <a:t>rapidities</a:t>
            </a:r>
            <a:endParaRPr lang="en-US" dirty="0" smtClean="0"/>
          </a:p>
        </p:txBody>
      </p:sp>
      <p:sp>
        <p:nvSpPr>
          <p:cNvPr id="8195" name="Date Placeholder 3"/>
          <p:cNvSpPr>
            <a:spLocks noGrp="1"/>
          </p:cNvSpPr>
          <p:nvPr>
            <p:ph type="dt" sz="half" idx="10"/>
          </p:nvPr>
        </p:nvSpPr>
        <p:spPr>
          <a:noFill/>
        </p:spPr>
        <p:txBody>
          <a:bodyPr/>
          <a:lstStyle/>
          <a:p>
            <a:r>
              <a:rPr lang="en-US" smtClean="0"/>
              <a:t>J.M. Jowett, LHC Performance Workshop, Chamonix 27/1/2011</a:t>
            </a:r>
            <a:endParaRPr lang="en-GB"/>
          </a:p>
        </p:txBody>
      </p:sp>
      <p:sp>
        <p:nvSpPr>
          <p:cNvPr id="8196" name="Slide Number Placeholder 5"/>
          <p:cNvSpPr>
            <a:spLocks noGrp="1"/>
          </p:cNvSpPr>
          <p:nvPr>
            <p:ph type="sldNum" sz="quarter" idx="12"/>
          </p:nvPr>
        </p:nvSpPr>
        <p:spPr>
          <a:noFill/>
        </p:spPr>
        <p:txBody>
          <a:bodyPr/>
          <a:lstStyle/>
          <a:p>
            <a:fld id="{85DE7004-0269-4037-B622-DCA4DB08100C}" type="slidenum">
              <a:rPr lang="en-GB"/>
              <a:pPr/>
              <a:t>38</a:t>
            </a:fld>
            <a:endParaRPr lang="en-GB"/>
          </a:p>
        </p:txBody>
      </p:sp>
      <p:pic>
        <p:nvPicPr>
          <p:cNvPr id="13" name="Object 143"/>
          <p:cNvPicPr>
            <a:picLocks noChangeAspect="1" noChangeArrowheads="1"/>
          </p:cNvPicPr>
          <p:nvPr/>
        </p:nvPicPr>
        <p:blipFill>
          <a:blip r:embed="rId4" cstate="print"/>
          <a:srcRect/>
          <a:stretch>
            <a:fillRect/>
          </a:stretch>
        </p:blipFill>
        <p:spPr bwMode="auto">
          <a:xfrm>
            <a:off x="3489325" y="874713"/>
            <a:ext cx="5654675" cy="2482850"/>
          </a:xfrm>
          <a:prstGeom prst="rect">
            <a:avLst/>
          </a:prstGeom>
          <a:noFill/>
          <a:ln w="19050">
            <a:miter lim="800000"/>
            <a:headEnd/>
            <a:tailEnd/>
          </a:ln>
          <a:effectLst/>
        </p:spPr>
      </p:pic>
      <p:pic>
        <p:nvPicPr>
          <p:cNvPr id="8200" name="Picture 8"/>
          <p:cNvPicPr>
            <a:picLocks noChangeAspect="1" noChangeArrowheads="1"/>
          </p:cNvPicPr>
          <p:nvPr/>
        </p:nvPicPr>
        <p:blipFill>
          <a:blip r:embed="rId5" cstate="print"/>
          <a:srcRect/>
          <a:stretch>
            <a:fillRect/>
          </a:stretch>
        </p:blipFill>
        <p:spPr bwMode="auto">
          <a:xfrm>
            <a:off x="4221894" y="3500438"/>
            <a:ext cx="4704258" cy="3162306"/>
          </a:xfrm>
          <a:prstGeom prst="rect">
            <a:avLst/>
          </a:prstGeom>
          <a:noFill/>
          <a:ln w="19050" cap="flat" cmpd="sng" algn="ctr">
            <a:noFill/>
            <a:prstDash val="solid"/>
            <a:miter lim="800000"/>
            <a:headEnd/>
            <a:tailEnd/>
          </a:ln>
          <a:effectLst/>
        </p:spPr>
      </p:pic>
      <p:graphicFrame>
        <p:nvGraphicFramePr>
          <p:cNvPr id="483331" name="Object 2"/>
          <p:cNvGraphicFramePr>
            <a:graphicFrameLocks noChangeAspect="1"/>
          </p:cNvGraphicFramePr>
          <p:nvPr/>
        </p:nvGraphicFramePr>
        <p:xfrm>
          <a:off x="395536" y="4005064"/>
          <a:ext cx="3468687" cy="2012950"/>
        </p:xfrm>
        <a:graphic>
          <a:graphicData uri="http://schemas.openxmlformats.org/presentationml/2006/ole">
            <p:oleObj spid="_x0000_s945155" name="Equation" r:id="rId6" imgW="3568680" imgH="2070000" progId="Equation.DSMT4">
              <p:embed/>
            </p:oleObj>
          </a:graphicData>
        </a:graphic>
      </p:graphicFrame>
      <p:sp>
        <p:nvSpPr>
          <p:cNvPr id="9" name="TextBox 8"/>
          <p:cNvSpPr txBox="1"/>
          <p:nvPr/>
        </p:nvSpPr>
        <p:spPr>
          <a:xfrm>
            <a:off x="395536" y="908720"/>
            <a:ext cx="3024336" cy="3016210"/>
          </a:xfrm>
          <a:prstGeom prst="rect">
            <a:avLst/>
          </a:prstGeom>
          <a:noFill/>
        </p:spPr>
        <p:txBody>
          <a:bodyPr wrap="square" rtlCol="0">
            <a:spAutoFit/>
          </a:bodyPr>
          <a:lstStyle/>
          <a:p>
            <a:pPr>
              <a:defRPr/>
            </a:pPr>
            <a:r>
              <a:rPr lang="en-GB" dirty="0" smtClean="0"/>
              <a:t>Possible range of collision energies</a:t>
            </a:r>
            <a:br>
              <a:rPr lang="en-GB" dirty="0" smtClean="0"/>
            </a:br>
            <a:r>
              <a:rPr lang="en-GB" dirty="0" smtClean="0"/>
              <a:t>Minimum p-</a:t>
            </a:r>
            <a:r>
              <a:rPr lang="en-GB" dirty="0" err="1" smtClean="0"/>
              <a:t>Pb</a:t>
            </a:r>
            <a:r>
              <a:rPr lang="en-GB" dirty="0" smtClean="0"/>
              <a:t> energy for equal revolution frequency.</a:t>
            </a:r>
          </a:p>
          <a:p>
            <a:pPr>
              <a:defRPr/>
            </a:pPr>
            <a:r>
              <a:rPr lang="en-GB" dirty="0" smtClean="0"/>
              <a:t>Relations between these numbers are a simple consequence of the two-in-one magnet design</a:t>
            </a:r>
            <a:endParaRPr lang="en-US" dirty="0"/>
          </a:p>
        </p:txBody>
      </p:sp>
      <p:graphicFrame>
        <p:nvGraphicFramePr>
          <p:cNvPr id="483332" name="Object 3"/>
          <p:cNvGraphicFramePr>
            <a:graphicFrameLocks noChangeAspect="1"/>
          </p:cNvGraphicFramePr>
          <p:nvPr/>
        </p:nvGraphicFramePr>
        <p:xfrm>
          <a:off x="0" y="0"/>
          <a:ext cx="917575" cy="925513"/>
        </p:xfrm>
        <a:graphic>
          <a:graphicData uri="http://schemas.openxmlformats.org/presentationml/2006/ole">
            <p:oleObj spid="_x0000_s945156" name="Photo Editor Photo" r:id="rId7" imgW="8419048" imgH="8504762" progId="">
              <p:embed/>
            </p:oleObj>
          </a:graphicData>
        </a:graphic>
      </p:graphicFrame>
      <p:graphicFrame>
        <p:nvGraphicFramePr>
          <p:cNvPr id="483333" name="Object 11"/>
          <p:cNvGraphicFramePr>
            <a:graphicFrameLocks noChangeAspect="1"/>
          </p:cNvGraphicFramePr>
          <p:nvPr/>
        </p:nvGraphicFramePr>
        <p:xfrm>
          <a:off x="8288338" y="0"/>
          <a:ext cx="855662" cy="863600"/>
        </p:xfrm>
        <a:graphic>
          <a:graphicData uri="http://schemas.openxmlformats.org/presentationml/2006/ole">
            <p:oleObj spid="_x0000_s945157" name="Photo Editor Photo" r:id="rId8" imgW="8326012" imgH="8411749" progId="">
              <p:embed/>
            </p:oleObj>
          </a:graphicData>
        </a:graphic>
      </p:graphicFrame>
      <p:cxnSp>
        <p:nvCxnSpPr>
          <p:cNvPr id="15" name="Straight Arrow Connector 14"/>
          <p:cNvCxnSpPr/>
          <p:nvPr/>
        </p:nvCxnSpPr>
        <p:spPr bwMode="auto">
          <a:xfrm>
            <a:off x="7164288" y="5190526"/>
            <a:ext cx="1512168" cy="1588"/>
          </a:xfrm>
          <a:prstGeom prst="straightConnector1">
            <a:avLst/>
          </a:prstGeom>
          <a:solidFill>
            <a:schemeClr val="accent1"/>
          </a:solidFill>
          <a:ln w="19050" cap="flat" cmpd="sng" algn="ctr">
            <a:solidFill>
              <a:srgbClr val="00B050"/>
            </a:solidFill>
            <a:prstDash val="solid"/>
            <a:round/>
            <a:headEnd type="none" w="med" len="med"/>
            <a:tailEnd type="arrow"/>
          </a:ln>
          <a:effectLst/>
        </p:spPr>
      </p:cxnSp>
      <p:sp>
        <p:nvSpPr>
          <p:cNvPr id="17" name="TextBox 16"/>
          <p:cNvSpPr txBox="1"/>
          <p:nvPr/>
        </p:nvSpPr>
        <p:spPr>
          <a:xfrm>
            <a:off x="6876256" y="5229200"/>
            <a:ext cx="1913088" cy="830997"/>
          </a:xfrm>
          <a:prstGeom prst="rect">
            <a:avLst/>
          </a:prstGeom>
          <a:noFill/>
        </p:spPr>
        <p:txBody>
          <a:bodyPr wrap="none" rtlCol="0">
            <a:spAutoFit/>
          </a:bodyPr>
          <a:lstStyle/>
          <a:p>
            <a:r>
              <a:rPr lang="en-US" sz="1600" dirty="0" smtClean="0">
                <a:solidFill>
                  <a:srgbClr val="00B050"/>
                </a:solidFill>
              </a:rPr>
              <a:t>Present energy</a:t>
            </a:r>
            <a:br>
              <a:rPr lang="en-US" sz="1600" dirty="0" smtClean="0">
                <a:solidFill>
                  <a:srgbClr val="00B050"/>
                </a:solidFill>
              </a:rPr>
            </a:br>
            <a:r>
              <a:rPr lang="en-US" sz="1600" dirty="0" smtClean="0">
                <a:solidFill>
                  <a:srgbClr val="00B050"/>
                </a:solidFill>
              </a:rPr>
              <a:t>gives comparison </a:t>
            </a:r>
            <a:br>
              <a:rPr lang="en-US" sz="1600" dirty="0" smtClean="0">
                <a:solidFill>
                  <a:srgbClr val="00B050"/>
                </a:solidFill>
              </a:rPr>
            </a:br>
            <a:r>
              <a:rPr lang="en-US" sz="1600" dirty="0" smtClean="0">
                <a:solidFill>
                  <a:srgbClr val="00B050"/>
                </a:solidFill>
              </a:rPr>
              <a:t>data for full energy</a:t>
            </a:r>
            <a:endParaRPr lang="en-US" sz="1600" dirty="0">
              <a:solidFill>
                <a:srgbClr val="00B05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a:t>
            </a:r>
            <a:r>
              <a:rPr lang="en-US" dirty="0" err="1" smtClean="0"/>
              <a:t>Pb</a:t>
            </a:r>
            <a:r>
              <a:rPr lang="en-US" dirty="0" smtClean="0"/>
              <a:t> in 2011</a:t>
            </a:r>
            <a:endParaRPr lang="en-US" dirty="0"/>
          </a:p>
        </p:txBody>
      </p:sp>
      <p:sp>
        <p:nvSpPr>
          <p:cNvPr id="5" name="Content Placeholder 4"/>
          <p:cNvSpPr>
            <a:spLocks noGrp="1"/>
          </p:cNvSpPr>
          <p:nvPr>
            <p:ph idx="1"/>
          </p:nvPr>
        </p:nvSpPr>
        <p:spPr/>
        <p:txBody>
          <a:bodyPr/>
          <a:lstStyle/>
          <a:p>
            <a:r>
              <a:rPr lang="en-US" dirty="0" smtClean="0"/>
              <a:t>Crucial questions are related to injection and ramping</a:t>
            </a:r>
          </a:p>
          <a:p>
            <a:pPr lvl="1"/>
            <a:r>
              <a:rPr lang="en-US" dirty="0" smtClean="0"/>
              <a:t>Effects of protons (say 10% of nominal) on one </a:t>
            </a:r>
            <a:r>
              <a:rPr lang="en-US" dirty="0" err="1" smtClean="0"/>
              <a:t>Pb</a:t>
            </a:r>
            <a:r>
              <a:rPr lang="en-US" dirty="0" smtClean="0"/>
              <a:t> bunch </a:t>
            </a:r>
          </a:p>
          <a:p>
            <a:pPr lvl="1"/>
            <a:r>
              <a:rPr lang="en-US" dirty="0" smtClean="0"/>
              <a:t>Inject few </a:t>
            </a:r>
            <a:r>
              <a:rPr lang="en-US" dirty="0" err="1" smtClean="0"/>
              <a:t>Pb</a:t>
            </a:r>
            <a:r>
              <a:rPr lang="en-US" dirty="0" smtClean="0"/>
              <a:t> bunches against some convenient p filling scheme </a:t>
            </a:r>
          </a:p>
          <a:p>
            <a:pPr lvl="1"/>
            <a:r>
              <a:rPr lang="en-US" dirty="0" smtClean="0"/>
              <a:t>Possible in 2011 (small LLRF upgrade needed to collide, OK in 2012)</a:t>
            </a:r>
          </a:p>
          <a:p>
            <a:pPr lvl="1"/>
            <a:r>
              <a:rPr lang="en-US" dirty="0" smtClean="0"/>
              <a:t>Detailed planning of </a:t>
            </a:r>
            <a:r>
              <a:rPr lang="en-US" smtClean="0"/>
              <a:t>MD strategy needs to be done:  </a:t>
            </a:r>
            <a:r>
              <a:rPr lang="en-US" dirty="0" smtClean="0"/>
              <a:t>study and overcome </a:t>
            </a:r>
            <a:r>
              <a:rPr lang="en-US" smtClean="0"/>
              <a:t>intensity/emittance blow-up </a:t>
            </a:r>
            <a:endParaRPr lang="en-US" dirty="0" smtClean="0"/>
          </a:p>
          <a:p>
            <a:pPr lvl="1"/>
            <a:endParaRPr lang="en-US" dirty="0" smtClean="0"/>
          </a:p>
          <a:p>
            <a:pPr lvl="1"/>
            <a:endParaRPr lang="en-US"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39</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Lightning summary (should be a talk on this)</a:t>
            </a:r>
            <a:endParaRPr lang="en-GB" dirty="0"/>
          </a:p>
        </p:txBody>
      </p:sp>
      <p:sp>
        <p:nvSpPr>
          <p:cNvPr id="7" name="Content Placeholder 6"/>
          <p:cNvSpPr>
            <a:spLocks noGrp="1"/>
          </p:cNvSpPr>
          <p:nvPr>
            <p:ph idx="1"/>
          </p:nvPr>
        </p:nvSpPr>
        <p:spPr/>
        <p:txBody>
          <a:bodyPr/>
          <a:lstStyle/>
          <a:p>
            <a:r>
              <a:rPr lang="en-GB" dirty="0" smtClean="0"/>
              <a:t>Lightning commissioning plan, expounded to politely sceptical audiences at previous </a:t>
            </a:r>
            <a:r>
              <a:rPr lang="en-GB" dirty="0" err="1" smtClean="0"/>
              <a:t>Chamonixes</a:t>
            </a:r>
            <a:r>
              <a:rPr lang="en-GB" dirty="0" smtClean="0"/>
              <a:t>, worked.</a:t>
            </a:r>
          </a:p>
          <a:p>
            <a:pPr lvl="1"/>
            <a:r>
              <a:rPr lang="en-GB" dirty="0" smtClean="0"/>
              <a:t>Collisions within 50 hours of first injection</a:t>
            </a:r>
          </a:p>
          <a:p>
            <a:pPr lvl="1"/>
            <a:r>
              <a:rPr lang="en-GB" dirty="0" smtClean="0"/>
              <a:t>Stable beams within 4 days (… and physics)</a:t>
            </a:r>
          </a:p>
          <a:p>
            <a:pPr lvl="1"/>
            <a:r>
              <a:rPr lang="en-GB" dirty="0" smtClean="0"/>
              <a:t>Most filling schemes used once and thrown away</a:t>
            </a:r>
          </a:p>
          <a:p>
            <a:r>
              <a:rPr lang="en-GB" dirty="0" smtClean="0"/>
              <a:t>The LHC worked with </a:t>
            </a:r>
            <a:r>
              <a:rPr lang="en-GB" dirty="0" err="1" smtClean="0"/>
              <a:t>Pb</a:t>
            </a:r>
            <a:r>
              <a:rPr lang="en-GB" dirty="0" smtClean="0"/>
              <a:t> beams</a:t>
            </a:r>
          </a:p>
          <a:p>
            <a:pPr lvl="1"/>
            <a:r>
              <a:rPr lang="en-GB" dirty="0" smtClean="0"/>
              <a:t>No rapidly decaying, invisible beams </a:t>
            </a:r>
          </a:p>
          <a:p>
            <a:pPr lvl="1"/>
            <a:r>
              <a:rPr lang="en-GB" dirty="0" smtClean="0"/>
              <a:t>No quenches, so far</a:t>
            </a:r>
          </a:p>
          <a:p>
            <a:r>
              <a:rPr lang="en-GB" dirty="0" smtClean="0"/>
              <a:t>Rich/novel beam physics, much as predicted, but</a:t>
            </a:r>
          </a:p>
          <a:p>
            <a:pPr lvl="1"/>
            <a:r>
              <a:rPr lang="en-GB" dirty="0" smtClean="0"/>
              <a:t>Emittances blown-up </a:t>
            </a:r>
          </a:p>
          <a:p>
            <a:pPr lvl="1"/>
            <a:r>
              <a:rPr lang="en-GB" dirty="0" smtClean="0"/>
              <a:t>Some new losses and radiation problems</a:t>
            </a:r>
            <a:endParaRPr lang="en-GB"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4</a:t>
            </a:fld>
            <a:endParaRPr lang="en-GB"/>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516" name="Picture 4"/>
          <p:cNvPicPr>
            <a:picLocks noChangeAspect="1" noChangeArrowheads="1"/>
          </p:cNvPicPr>
          <p:nvPr/>
        </p:nvPicPr>
        <p:blipFill>
          <a:blip r:embed="rId3" cstate="print"/>
          <a:srcRect/>
          <a:stretch>
            <a:fillRect/>
          </a:stretch>
        </p:blipFill>
        <p:spPr bwMode="auto">
          <a:xfrm>
            <a:off x="195096" y="714375"/>
            <a:ext cx="8572500" cy="5429250"/>
          </a:xfrm>
          <a:prstGeom prst="rect">
            <a:avLst/>
          </a:prstGeom>
          <a:noFill/>
          <a:ln w="9525">
            <a:noFill/>
            <a:miter lim="800000"/>
            <a:headEnd/>
            <a:tailEnd/>
          </a:ln>
          <a:effectLst/>
        </p:spPr>
      </p:pic>
      <p:sp>
        <p:nvSpPr>
          <p:cNvPr id="6" name="Title 5"/>
          <p:cNvSpPr>
            <a:spLocks noGrp="1"/>
          </p:cNvSpPr>
          <p:nvPr>
            <p:ph type="title"/>
          </p:nvPr>
        </p:nvSpPr>
        <p:spPr/>
        <p:txBody>
          <a:bodyPr/>
          <a:lstStyle/>
          <a:p>
            <a:r>
              <a:rPr lang="en-US" dirty="0" smtClean="0"/>
              <a:t>Main and secondary </a:t>
            </a:r>
            <a:r>
              <a:rPr lang="en-US" dirty="0" err="1" smtClean="0"/>
              <a:t>Pb</a:t>
            </a:r>
            <a:r>
              <a:rPr lang="en-US" dirty="0" smtClean="0"/>
              <a:t> beams from ALICE IP</a:t>
            </a:r>
            <a:endParaRPr lang="en-GB"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40</a:t>
            </a:fld>
            <a:endParaRPr lang="en-GB" dirty="0"/>
          </a:p>
        </p:txBody>
      </p:sp>
      <p:pic>
        <p:nvPicPr>
          <p:cNvPr id="320519" name="Picture 7"/>
          <p:cNvPicPr>
            <a:picLocks noChangeAspect="1" noChangeArrowheads="1"/>
          </p:cNvPicPr>
          <p:nvPr/>
        </p:nvPicPr>
        <p:blipFill>
          <a:blip r:embed="rId4" cstate="print"/>
          <a:srcRect l="2586" t="35811" b="17567"/>
          <a:stretch>
            <a:fillRect/>
          </a:stretch>
        </p:blipFill>
        <p:spPr bwMode="auto">
          <a:xfrm>
            <a:off x="571472" y="714356"/>
            <a:ext cx="8072436" cy="1643074"/>
          </a:xfrm>
          <a:prstGeom prst="rect">
            <a:avLst/>
          </a:prstGeom>
          <a:noFill/>
          <a:ln w="9525">
            <a:noFill/>
            <a:miter lim="800000"/>
            <a:headEnd/>
            <a:tailEnd/>
          </a:ln>
          <a:effectLst/>
        </p:spPr>
      </p:pic>
      <p:grpSp>
        <p:nvGrpSpPr>
          <p:cNvPr id="2" name="Group 22"/>
          <p:cNvGrpSpPr/>
          <p:nvPr/>
        </p:nvGrpSpPr>
        <p:grpSpPr>
          <a:xfrm>
            <a:off x="6419862" y="2571744"/>
            <a:ext cx="80964" cy="1524013"/>
            <a:chOff x="6419862" y="2571744"/>
            <a:chExt cx="80964" cy="1524013"/>
          </a:xfrm>
        </p:grpSpPr>
        <p:sp>
          <p:nvSpPr>
            <p:cNvPr id="15" name="Rectangle 14"/>
            <p:cNvSpPr/>
            <p:nvPr/>
          </p:nvSpPr>
          <p:spPr bwMode="auto">
            <a:xfrm>
              <a:off x="6429388" y="2571744"/>
              <a:ext cx="71438" cy="571504"/>
            </a:xfrm>
            <a:prstGeom prst="rect">
              <a:avLst/>
            </a:prstGeom>
            <a:solidFill>
              <a:srgbClr val="FFC000"/>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0" i="0" u="none" strike="noStrike" cap="none" normalizeH="0" baseline="0" smtClean="0">
                <a:ln>
                  <a:noFill/>
                </a:ln>
                <a:solidFill>
                  <a:schemeClr val="tx1"/>
                </a:solidFill>
                <a:effectLst/>
                <a:latin typeface="Tahoma" pitchFamily="34" charset="0"/>
              </a:endParaRPr>
            </a:p>
          </p:txBody>
        </p:sp>
        <p:sp>
          <p:nvSpPr>
            <p:cNvPr id="16" name="Rectangle 15"/>
            <p:cNvSpPr/>
            <p:nvPr/>
          </p:nvSpPr>
          <p:spPr bwMode="auto">
            <a:xfrm>
              <a:off x="6419862" y="3524253"/>
              <a:ext cx="71438" cy="571504"/>
            </a:xfrm>
            <a:prstGeom prst="rect">
              <a:avLst/>
            </a:prstGeom>
            <a:solidFill>
              <a:srgbClr val="FFC000"/>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0" i="0" u="none" strike="noStrike" cap="none" normalizeH="0" baseline="0" smtClean="0">
                <a:ln>
                  <a:noFill/>
                </a:ln>
                <a:solidFill>
                  <a:schemeClr val="tx1"/>
                </a:solidFill>
                <a:effectLst/>
                <a:latin typeface="Tahoma" pitchFamily="34" charset="0"/>
              </a:endParaRPr>
            </a:p>
          </p:txBody>
        </p:sp>
      </p:grpSp>
      <p:graphicFrame>
        <p:nvGraphicFramePr>
          <p:cNvPr id="17" name="Object 16"/>
          <p:cNvGraphicFramePr>
            <a:graphicFrameLocks noChangeAspect="1"/>
          </p:cNvGraphicFramePr>
          <p:nvPr/>
        </p:nvGraphicFramePr>
        <p:xfrm>
          <a:off x="6923114" y="2798763"/>
          <a:ext cx="1435100" cy="317500"/>
        </p:xfrm>
        <a:graphic>
          <a:graphicData uri="http://schemas.openxmlformats.org/presentationml/2006/ole">
            <p:oleObj spid="_x0000_s851970" name="Equation" r:id="rId5" imgW="1434960" imgH="317160" progId="Equation.DSMT4">
              <p:embed/>
            </p:oleObj>
          </a:graphicData>
        </a:graphic>
      </p:graphicFrame>
      <p:graphicFrame>
        <p:nvGraphicFramePr>
          <p:cNvPr id="320521" name="Object 9"/>
          <p:cNvGraphicFramePr>
            <a:graphicFrameLocks noChangeAspect="1"/>
          </p:cNvGraphicFramePr>
          <p:nvPr/>
        </p:nvGraphicFramePr>
        <p:xfrm>
          <a:off x="6569075" y="3643313"/>
          <a:ext cx="1727200" cy="317500"/>
        </p:xfrm>
        <a:graphic>
          <a:graphicData uri="http://schemas.openxmlformats.org/presentationml/2006/ole">
            <p:oleObj spid="_x0000_s851971" name="Equation" r:id="rId6" imgW="1726920" imgH="317160" progId="Equation.DSMT4">
              <p:embed/>
            </p:oleObj>
          </a:graphicData>
        </a:graphic>
      </p:graphicFrame>
      <p:graphicFrame>
        <p:nvGraphicFramePr>
          <p:cNvPr id="320522" name="Object 10"/>
          <p:cNvGraphicFramePr>
            <a:graphicFrameLocks noChangeAspect="1"/>
          </p:cNvGraphicFramePr>
          <p:nvPr/>
        </p:nvGraphicFramePr>
        <p:xfrm>
          <a:off x="1447800" y="3683000"/>
          <a:ext cx="1371600" cy="317500"/>
        </p:xfrm>
        <a:graphic>
          <a:graphicData uri="http://schemas.openxmlformats.org/presentationml/2006/ole">
            <p:oleObj spid="_x0000_s851972" name="Equation" r:id="rId7" imgW="1371600" imgH="317160" progId="Equation.DSMT4">
              <p:embed/>
            </p:oleObj>
          </a:graphicData>
        </a:graphic>
      </p:graphicFrame>
      <p:sp>
        <p:nvSpPr>
          <p:cNvPr id="20" name="TextBox 19"/>
          <p:cNvSpPr txBox="1"/>
          <p:nvPr/>
        </p:nvSpPr>
        <p:spPr>
          <a:xfrm>
            <a:off x="5286380" y="4500570"/>
            <a:ext cx="2742004" cy="1323439"/>
          </a:xfrm>
          <a:prstGeom prst="rect">
            <a:avLst/>
          </a:prstGeom>
          <a:solidFill>
            <a:schemeClr val="bg1"/>
          </a:solidFill>
        </p:spPr>
        <p:txBody>
          <a:bodyPr wrap="square" rtlCol="0">
            <a:spAutoFit/>
          </a:bodyPr>
          <a:lstStyle/>
          <a:p>
            <a:pPr algn="ctr"/>
            <a:r>
              <a:rPr lang="en-US" dirty="0" smtClean="0"/>
              <a:t>Optimal position for </a:t>
            </a:r>
            <a:r>
              <a:rPr lang="en-US" i="1" dirty="0" smtClean="0"/>
              <a:t>one “</a:t>
            </a:r>
            <a:r>
              <a:rPr lang="en-US" dirty="0" err="1" smtClean="0"/>
              <a:t>cryo</a:t>
            </a:r>
            <a:r>
              <a:rPr lang="en-US" dirty="0" smtClean="0"/>
              <a:t>”-collimator/beam.  </a:t>
            </a:r>
            <a:br>
              <a:rPr lang="en-US" dirty="0" smtClean="0"/>
            </a:br>
            <a:r>
              <a:rPr lang="en-US" dirty="0" smtClean="0"/>
              <a:t>Less work than IR3 ?</a:t>
            </a:r>
            <a:endParaRPr lang="en-GB" dirty="0"/>
          </a:p>
        </p:txBody>
      </p:sp>
      <p:cxnSp>
        <p:nvCxnSpPr>
          <p:cNvPr id="22" name="Straight Arrow Connector 21"/>
          <p:cNvCxnSpPr>
            <a:stCxn id="20" idx="0"/>
            <a:endCxn id="16" idx="2"/>
          </p:cNvCxnSpPr>
          <p:nvPr/>
        </p:nvCxnSpPr>
        <p:spPr bwMode="auto">
          <a:xfrm rot="16200000" flipV="1">
            <a:off x="6354076" y="4197263"/>
            <a:ext cx="404813" cy="201801"/>
          </a:xfrm>
          <a:prstGeom prst="straightConnector1">
            <a:avLst/>
          </a:prstGeom>
          <a:solidFill>
            <a:schemeClr val="accent1"/>
          </a:solidFill>
          <a:ln w="25400" cap="flat" cmpd="sng" algn="ctr">
            <a:solidFill>
              <a:srgbClr val="FFC000"/>
            </a:solidFill>
            <a:prstDash val="solid"/>
            <a:round/>
            <a:headEnd type="none" w="med" len="med"/>
            <a:tailEnd type="arrow"/>
          </a:ln>
          <a:effectLst/>
        </p:spPr>
      </p:cxnSp>
      <p:sp>
        <p:nvSpPr>
          <p:cNvPr id="21" name="TextBox 20"/>
          <p:cNvSpPr txBox="1"/>
          <p:nvPr/>
        </p:nvSpPr>
        <p:spPr>
          <a:xfrm>
            <a:off x="785786" y="4572008"/>
            <a:ext cx="3857652" cy="1938992"/>
          </a:xfrm>
          <a:prstGeom prst="rect">
            <a:avLst/>
          </a:prstGeom>
          <a:solidFill>
            <a:srgbClr val="FFFF00">
              <a:alpha val="95000"/>
            </a:srgbClr>
          </a:solidFill>
        </p:spPr>
        <p:txBody>
          <a:bodyPr wrap="square" rtlCol="0">
            <a:spAutoFit/>
          </a:bodyPr>
          <a:lstStyle/>
          <a:p>
            <a:pPr algn="ctr"/>
            <a:r>
              <a:rPr lang="en-US" dirty="0" smtClean="0"/>
              <a:t>Collimators in dispersion suppressors around experiment(s) are almost certainly needed to approach design luminosity for </a:t>
            </a:r>
            <a:r>
              <a:rPr lang="en-US" dirty="0" err="1" smtClean="0"/>
              <a:t>Pb-Pb</a:t>
            </a:r>
            <a:r>
              <a:rPr lang="en-US" dirty="0" smtClean="0"/>
              <a:t> collisions.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par>
                                <p:cTn id="8" presetID="5" presetClass="entr" presetSubtype="1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checkerboard(across)">
                                      <p:cBhvr>
                                        <p:cTn id="10" dur="500"/>
                                        <p:tgtEl>
                                          <p:spTgt spid="22"/>
                                        </p:tgtEl>
                                      </p:cBhvr>
                                    </p:animEffect>
                                  </p:childTnLst>
                                </p:cTn>
                              </p:par>
                              <p:par>
                                <p:cTn id="11" presetID="5" presetClass="entr" presetSubtype="1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heckerboard(across)">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checkerboard(across)">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Upgrades important for heavy ions</a:t>
            </a:r>
            <a:endParaRPr lang="en-US" dirty="0"/>
          </a:p>
        </p:txBody>
      </p:sp>
      <p:sp>
        <p:nvSpPr>
          <p:cNvPr id="7" name="Content Placeholder 6"/>
          <p:cNvSpPr>
            <a:spLocks noGrp="1"/>
          </p:cNvSpPr>
          <p:nvPr>
            <p:ph idx="1"/>
          </p:nvPr>
        </p:nvSpPr>
        <p:spPr/>
        <p:txBody>
          <a:bodyPr/>
          <a:lstStyle/>
          <a:p>
            <a:r>
              <a:rPr lang="en-US" dirty="0" smtClean="0"/>
              <a:t>LLRF upgrade – p-</a:t>
            </a:r>
            <a:r>
              <a:rPr lang="en-US" dirty="0" err="1" smtClean="0"/>
              <a:t>Pb</a:t>
            </a:r>
            <a:r>
              <a:rPr lang="en-US" dirty="0" smtClean="0"/>
              <a:t> collisions in 2012</a:t>
            </a:r>
          </a:p>
          <a:p>
            <a:pPr lvl="1"/>
            <a:r>
              <a:rPr lang="en-US" dirty="0" smtClean="0"/>
              <a:t>OK</a:t>
            </a:r>
          </a:p>
          <a:p>
            <a:r>
              <a:rPr lang="en-US" dirty="0" smtClean="0"/>
              <a:t>New TCTVAs in IR2 – ZDC + triplet protection</a:t>
            </a:r>
          </a:p>
          <a:p>
            <a:pPr lvl="1"/>
            <a:r>
              <a:rPr lang="en-US" dirty="0" smtClean="0"/>
              <a:t>Intervention to be planned </a:t>
            </a:r>
          </a:p>
          <a:p>
            <a:pPr lvl="1"/>
            <a:r>
              <a:rPr lang="en-US" dirty="0" smtClean="0"/>
              <a:t>Then remove old TCTVBS </a:t>
            </a:r>
            <a:r>
              <a:rPr lang="en-US" dirty="0" err="1" smtClean="0"/>
              <a:t>asap</a:t>
            </a:r>
            <a:endParaRPr lang="en-US" dirty="0" smtClean="0"/>
          </a:p>
          <a:p>
            <a:r>
              <a:rPr lang="en-US" dirty="0" smtClean="0"/>
              <a:t>DS collimators in IR3 – intensity </a:t>
            </a:r>
            <a:r>
              <a:rPr lang="en-US" dirty="0" err="1" smtClean="0"/>
              <a:t>limitw</a:t>
            </a:r>
            <a:r>
              <a:rPr lang="en-US" dirty="0" smtClean="0"/>
              <a:t>	</a:t>
            </a:r>
          </a:p>
          <a:p>
            <a:pPr lvl="1"/>
            <a:r>
              <a:rPr lang="en-US" dirty="0" smtClean="0"/>
              <a:t>2013 </a:t>
            </a:r>
          </a:p>
          <a:p>
            <a:r>
              <a:rPr lang="en-US" dirty="0" smtClean="0"/>
              <a:t>DS collimators in IR2 – luminosity limit</a:t>
            </a:r>
          </a:p>
          <a:p>
            <a:pPr lvl="1"/>
            <a:r>
              <a:rPr lang="en-US" dirty="0" smtClean="0"/>
              <a:t>2016 ? </a:t>
            </a:r>
          </a:p>
          <a:p>
            <a:pPr lvl="1"/>
            <a:r>
              <a:rPr lang="en-US" dirty="0" smtClean="0">
                <a:solidFill>
                  <a:srgbClr val="FF0000"/>
                </a:solidFill>
              </a:rPr>
              <a:t>Highest priority </a:t>
            </a:r>
            <a:r>
              <a:rPr lang="en-US" dirty="0" smtClean="0"/>
              <a:t>for heavy ion physics </a:t>
            </a:r>
          </a:p>
          <a:p>
            <a:pPr lvl="1"/>
            <a:r>
              <a:rPr lang="en-US" dirty="0" smtClean="0"/>
              <a:t>If IR3 postponed, can we do this in 2012 ? </a:t>
            </a:r>
          </a:p>
          <a:p>
            <a:r>
              <a:rPr lang="en-US" dirty="0" smtClean="0"/>
              <a:t>DS collimators in IR7 – intensity limit </a:t>
            </a:r>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41</a:t>
            </a:fld>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 possibilities</a:t>
            </a:r>
            <a:endParaRPr lang="en-US" dirty="0"/>
          </a:p>
        </p:txBody>
      </p:sp>
      <p:sp>
        <p:nvSpPr>
          <p:cNvPr id="3" name="Content Placeholder 2"/>
          <p:cNvSpPr>
            <a:spLocks noGrp="1"/>
          </p:cNvSpPr>
          <p:nvPr>
            <p:ph idx="1"/>
          </p:nvPr>
        </p:nvSpPr>
        <p:spPr/>
        <p:txBody>
          <a:bodyPr/>
          <a:lstStyle/>
          <a:p>
            <a:r>
              <a:rPr lang="en-US" dirty="0" smtClean="0"/>
              <a:t>IR2 DS collimators open up possibilities for </a:t>
            </a:r>
            <a:r>
              <a:rPr lang="en-US" dirty="0" err="1" smtClean="0"/>
              <a:t>Pb-Pb</a:t>
            </a:r>
            <a:r>
              <a:rPr lang="en-US" dirty="0" smtClean="0"/>
              <a:t> luminosity beyond design in ALICE</a:t>
            </a:r>
          </a:p>
          <a:p>
            <a:r>
              <a:rPr lang="en-US" dirty="0" smtClean="0"/>
              <a:t>IR3 DS collimators also very important</a:t>
            </a:r>
          </a:p>
          <a:p>
            <a:pPr lvl="1"/>
            <a:r>
              <a:rPr lang="en-US" dirty="0" smtClean="0"/>
              <a:t>See other presentations (</a:t>
            </a:r>
            <a:r>
              <a:rPr lang="en-US" dirty="0" err="1" smtClean="0"/>
              <a:t>eg</a:t>
            </a:r>
            <a:r>
              <a:rPr lang="en-US" dirty="0" smtClean="0"/>
              <a:t> 2009 Collimation Review)</a:t>
            </a:r>
          </a:p>
          <a:p>
            <a:r>
              <a:rPr lang="en-US" dirty="0" smtClean="0"/>
              <a:t>Lighter ions (</a:t>
            </a:r>
            <a:r>
              <a:rPr lang="en-US" dirty="0" err="1" smtClean="0"/>
              <a:t>Ar</a:t>
            </a:r>
            <a:r>
              <a:rPr lang="en-US" dirty="0" smtClean="0"/>
              <a:t>, …) made available in synergy with SPS fixed target </a:t>
            </a:r>
            <a:r>
              <a:rPr lang="en-US" dirty="0" err="1" smtClean="0"/>
              <a:t>programme</a:t>
            </a:r>
            <a:endParaRPr lang="en-US" dirty="0" smtClean="0"/>
          </a:p>
          <a:p>
            <a:pPr lvl="1"/>
            <a:r>
              <a:rPr lang="en-US" dirty="0" smtClean="0"/>
              <a:t>N.B. first indications are that </a:t>
            </a:r>
            <a:r>
              <a:rPr lang="en-US" dirty="0" err="1" smtClean="0"/>
              <a:t>Ar</a:t>
            </a:r>
            <a:r>
              <a:rPr lang="en-US" dirty="0" smtClean="0"/>
              <a:t> collimation will make heaviest demands on DS collimators</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42</a:t>
            </a:fld>
            <a:endParaRPr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Conclusions</a:t>
            </a:r>
            <a:endParaRPr lang="en-US" dirty="0"/>
          </a:p>
        </p:txBody>
      </p:sp>
      <p:sp>
        <p:nvSpPr>
          <p:cNvPr id="7" name="Content Placeholder 6"/>
          <p:cNvSpPr>
            <a:spLocks noGrp="1"/>
          </p:cNvSpPr>
          <p:nvPr>
            <p:ph idx="1"/>
          </p:nvPr>
        </p:nvSpPr>
        <p:spPr>
          <a:xfrm>
            <a:off x="457200" y="620688"/>
            <a:ext cx="8229600" cy="5545137"/>
          </a:xfrm>
        </p:spPr>
        <p:txBody>
          <a:bodyPr/>
          <a:lstStyle/>
          <a:p>
            <a:r>
              <a:rPr lang="en-US" sz="2000" dirty="0" smtClean="0"/>
              <a:t>The 2010 </a:t>
            </a:r>
            <a:r>
              <a:rPr lang="en-US" sz="2000" dirty="0" err="1" smtClean="0"/>
              <a:t>Pb-Pb</a:t>
            </a:r>
            <a:r>
              <a:rPr lang="en-US" sz="2000" dirty="0" smtClean="0"/>
              <a:t> run showed that the LHC can work well with heavy ions</a:t>
            </a:r>
          </a:p>
          <a:p>
            <a:pPr lvl="1"/>
            <a:r>
              <a:rPr lang="en-US" sz="2000" dirty="0" smtClean="0"/>
              <a:t>Operation very efficient in beam time</a:t>
            </a:r>
          </a:p>
          <a:p>
            <a:r>
              <a:rPr lang="en-US" sz="2000" dirty="0" smtClean="0"/>
              <a:t>Beam physics is complex!</a:t>
            </a:r>
          </a:p>
          <a:p>
            <a:pPr lvl="1"/>
            <a:r>
              <a:rPr lang="en-US" sz="2000" dirty="0" smtClean="0"/>
              <a:t>Needs more resources for study, analysis of data</a:t>
            </a:r>
          </a:p>
          <a:p>
            <a:r>
              <a:rPr lang="en-US" sz="2000" dirty="0" smtClean="0"/>
              <a:t>Substantial factor in luminosity possible for 2011</a:t>
            </a:r>
          </a:p>
          <a:p>
            <a:pPr lvl="1"/>
            <a:r>
              <a:rPr lang="en-US" sz="2000" dirty="0" smtClean="0"/>
              <a:t>Options for filling etc, will be clarified in injector commissioning, experiments are flexible</a:t>
            </a:r>
          </a:p>
          <a:p>
            <a:r>
              <a:rPr lang="en-US" sz="2000" dirty="0" smtClean="0"/>
              <a:t>2012 appears to be a good opportunity for p-</a:t>
            </a:r>
            <a:r>
              <a:rPr lang="en-US" sz="2000" dirty="0" err="1" smtClean="0"/>
              <a:t>Pb</a:t>
            </a:r>
            <a:endParaRPr lang="en-US" sz="2000" dirty="0" smtClean="0"/>
          </a:p>
          <a:p>
            <a:pPr lvl="1"/>
            <a:r>
              <a:rPr lang="en-US" sz="2000" dirty="0" smtClean="0"/>
              <a:t>Otherwise it will be a long time … interesting energy </a:t>
            </a:r>
          </a:p>
          <a:p>
            <a:pPr lvl="1"/>
            <a:r>
              <a:rPr lang="en-US" sz="2000" dirty="0" smtClean="0"/>
              <a:t>Feasibility test in MD can be tried in 2011</a:t>
            </a:r>
          </a:p>
          <a:p>
            <a:r>
              <a:rPr lang="en-US" sz="2000" dirty="0" smtClean="0"/>
              <a:t>Upgrades critical to sustain performance ramp</a:t>
            </a:r>
          </a:p>
          <a:p>
            <a:pPr lvl="1"/>
            <a:r>
              <a:rPr lang="en-US" sz="2000" dirty="0" smtClean="0"/>
              <a:t>Installation of DS collimators in IR2 should not be allowed to slip too far into the future</a:t>
            </a:r>
          </a:p>
          <a:p>
            <a:pPr lvl="1"/>
            <a:endParaRPr lang="en-US" sz="2000" dirty="0" smtClean="0"/>
          </a:p>
          <a:p>
            <a:endParaRPr lang="en-US" sz="2000"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DCC65DC9-8CF7-49A2-A524-F61AA2435BE7}" type="slidenum">
              <a:rPr lang="en-GB" smtClean="0"/>
              <a:pPr>
                <a:defRPr/>
              </a:pPr>
              <a:t>43</a:t>
            </a:fld>
            <a:endParaRPr lang="en-GB"/>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Backup slides</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44</a:t>
            </a:fld>
            <a:endParaRPr lang="en-GB"/>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GTS\pics\injection\2004-01b100-5.jpg"/>
          <p:cNvPicPr>
            <a:picLocks noChangeAspect="1" noChangeArrowheads="1"/>
          </p:cNvPicPr>
          <p:nvPr/>
        </p:nvPicPr>
        <p:blipFill>
          <a:blip r:embed="rId2" cstate="print"/>
          <a:srcRect/>
          <a:stretch>
            <a:fillRect/>
          </a:stretch>
        </p:blipFill>
        <p:spPr bwMode="auto">
          <a:xfrm>
            <a:off x="5486400" y="381000"/>
            <a:ext cx="3271838" cy="2891790"/>
          </a:xfrm>
          <a:prstGeom prst="rect">
            <a:avLst/>
          </a:prstGeom>
          <a:noFill/>
        </p:spPr>
      </p:pic>
      <p:sp>
        <p:nvSpPr>
          <p:cNvPr id="9" name="Right Arrow 8"/>
          <p:cNvSpPr/>
          <p:nvPr/>
        </p:nvSpPr>
        <p:spPr>
          <a:xfrm rot="4654656">
            <a:off x="6550211" y="1147717"/>
            <a:ext cx="844185" cy="22860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553200" y="457200"/>
            <a:ext cx="644664" cy="369332"/>
          </a:xfrm>
          <a:prstGeom prst="rect">
            <a:avLst/>
          </a:prstGeom>
          <a:noFill/>
        </p:spPr>
        <p:txBody>
          <a:bodyPr wrap="none" rtlCol="0">
            <a:spAutoFit/>
          </a:bodyPr>
          <a:lstStyle/>
          <a:p>
            <a:r>
              <a:rPr lang="en-US" dirty="0" smtClean="0"/>
              <a:t>oven</a:t>
            </a:r>
            <a:endParaRPr lang="en-US" dirty="0"/>
          </a:p>
        </p:txBody>
      </p:sp>
      <p:sp>
        <p:nvSpPr>
          <p:cNvPr id="11" name="TextBox 10"/>
          <p:cNvSpPr txBox="1"/>
          <p:nvPr/>
        </p:nvSpPr>
        <p:spPr>
          <a:xfrm>
            <a:off x="381000" y="457200"/>
            <a:ext cx="4876800" cy="5355312"/>
          </a:xfrm>
          <a:prstGeom prst="rect">
            <a:avLst/>
          </a:prstGeom>
          <a:noFill/>
        </p:spPr>
        <p:txBody>
          <a:bodyPr wrap="square" rtlCol="0">
            <a:spAutoFit/>
          </a:bodyPr>
          <a:lstStyle/>
          <a:p>
            <a:pPr>
              <a:buFont typeface="Arial" pitchFamily="34" charset="0"/>
              <a:buChar char="•"/>
            </a:pPr>
            <a:r>
              <a:rPr lang="en-US" dirty="0" smtClean="0"/>
              <a:t>Two ovens operational</a:t>
            </a:r>
          </a:p>
          <a:p>
            <a:pPr>
              <a:buFont typeface="Arial" pitchFamily="34" charset="0"/>
              <a:buChar char="•"/>
            </a:pPr>
            <a:r>
              <a:rPr lang="en-US" dirty="0" smtClean="0"/>
              <a:t>The first oven filling lasts for around two weeks, the second for only one week (due to plasma heating of the oven)</a:t>
            </a:r>
          </a:p>
          <a:p>
            <a:pPr>
              <a:buFont typeface="Arial" pitchFamily="34" charset="0"/>
              <a:buChar char="•"/>
            </a:pPr>
            <a:r>
              <a:rPr lang="en-US" dirty="0" smtClean="0"/>
              <a:t>Oven refill takes around 36 hours</a:t>
            </a:r>
          </a:p>
          <a:p>
            <a:pPr>
              <a:buFont typeface="Arial" pitchFamily="34" charset="0"/>
              <a:buChar char="•"/>
            </a:pPr>
            <a:r>
              <a:rPr lang="en-US" dirty="0" smtClean="0"/>
              <a:t>In 2010 only the first oven was used, the second one was used as hot spare in case of problems</a:t>
            </a:r>
          </a:p>
          <a:p>
            <a:pPr>
              <a:buFont typeface="Arial" pitchFamily="34" charset="0"/>
              <a:buChar char="•"/>
            </a:pPr>
            <a:r>
              <a:rPr lang="en-US" dirty="0" smtClean="0"/>
              <a:t>In principle one can extend the period between two oven refills to three weeks, but the third week may suffer from instabilities and intensity fluctuations</a:t>
            </a:r>
          </a:p>
          <a:p>
            <a:pPr>
              <a:buFont typeface="Arial" pitchFamily="34" charset="0"/>
              <a:buChar char="•"/>
            </a:pPr>
            <a:r>
              <a:rPr lang="en-US" dirty="0" smtClean="0"/>
              <a:t>The switch between the two ovens is normally transparent to the operation, it takes several hours to bring up the second oven to operational conditions (big thermal mass)</a:t>
            </a:r>
          </a:p>
          <a:p>
            <a:pPr>
              <a:buFont typeface="Arial" pitchFamily="34" charset="0"/>
              <a:buChar char="•"/>
            </a:pPr>
            <a:r>
              <a:rPr lang="en-US" dirty="0" smtClean="0"/>
              <a:t>Mechanical movement of the oven disturbs the source vacuum and needs several hours of recovery time afterwards </a:t>
            </a:r>
          </a:p>
          <a:p>
            <a:pPr>
              <a:buFont typeface="Arial" pitchFamily="34" charset="0"/>
              <a:buChar char="•"/>
            </a:pPr>
            <a:endParaRPr lang="en-US" dirty="0"/>
          </a:p>
        </p:txBody>
      </p:sp>
      <p:sp>
        <p:nvSpPr>
          <p:cNvPr id="6" name="Date Placeholder 5"/>
          <p:cNvSpPr>
            <a:spLocks noGrp="1"/>
          </p:cNvSpPr>
          <p:nvPr>
            <p:ph type="dt" sz="half" idx="10"/>
          </p:nvPr>
        </p:nvSpPr>
        <p:spPr/>
        <p:txBody>
          <a:bodyPr/>
          <a:lstStyle/>
          <a:p>
            <a:pPr>
              <a:defRPr/>
            </a:pPr>
            <a:r>
              <a:rPr lang="en-US" smtClean="0"/>
              <a:t>J.M. Jowett, LHC Performance Workshop, Chamonix 27/1/2011</a:t>
            </a:r>
            <a:endParaRPr lang="en-GB"/>
          </a:p>
        </p:txBody>
      </p:sp>
      <p:sp>
        <p:nvSpPr>
          <p:cNvPr id="7" name="Slide Number Placeholder 6"/>
          <p:cNvSpPr>
            <a:spLocks noGrp="1"/>
          </p:cNvSpPr>
          <p:nvPr>
            <p:ph type="sldNum" sz="quarter" idx="11"/>
          </p:nvPr>
        </p:nvSpPr>
        <p:spPr/>
        <p:txBody>
          <a:bodyPr/>
          <a:lstStyle/>
          <a:p>
            <a:pPr>
              <a:defRPr/>
            </a:pPr>
            <a:fld id="{0A05ED53-066E-4F08-B7AA-7BEF8758BF1E}" type="slidenum">
              <a:rPr lang="en-GB" smtClean="0"/>
              <a:pPr>
                <a:defRPr/>
              </a:pPr>
              <a:t>45</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Peak luminosity in fills</a:t>
            </a:r>
            <a:endParaRPr lang="en-US" dirty="0"/>
          </a:p>
        </p:txBody>
      </p:sp>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5</a:t>
            </a:fld>
            <a:endParaRPr lang="en-GB"/>
          </a:p>
        </p:txBody>
      </p:sp>
      <p:pic>
        <p:nvPicPr>
          <p:cNvPr id="632834" name="Picture 2" descr="G:\Workspaces\j\jowett\LHC\2010\LPC PbPb fill summary data\HI2010 peakL linear scale.png"/>
          <p:cNvPicPr>
            <a:picLocks noChangeAspect="1" noChangeArrowheads="1"/>
          </p:cNvPicPr>
          <p:nvPr/>
        </p:nvPicPr>
        <p:blipFill>
          <a:blip r:embed="rId2" cstate="print"/>
          <a:srcRect/>
          <a:stretch>
            <a:fillRect/>
          </a:stretch>
        </p:blipFill>
        <p:spPr bwMode="auto">
          <a:xfrm>
            <a:off x="4067944" y="1052736"/>
            <a:ext cx="4726305" cy="4726305"/>
          </a:xfrm>
          <a:prstGeom prst="rect">
            <a:avLst/>
          </a:prstGeom>
          <a:noFill/>
        </p:spPr>
      </p:pic>
      <p:sp>
        <p:nvSpPr>
          <p:cNvPr id="8" name="TextBox 7"/>
          <p:cNvSpPr txBox="1"/>
          <p:nvPr/>
        </p:nvSpPr>
        <p:spPr>
          <a:xfrm>
            <a:off x="251520" y="908720"/>
            <a:ext cx="3528392" cy="5632311"/>
          </a:xfrm>
          <a:prstGeom prst="rect">
            <a:avLst/>
          </a:prstGeom>
          <a:noFill/>
        </p:spPr>
        <p:txBody>
          <a:bodyPr wrap="square" rtlCol="0">
            <a:spAutoFit/>
          </a:bodyPr>
          <a:lstStyle/>
          <a:p>
            <a:r>
              <a:rPr lang="en-US" dirty="0" smtClean="0"/>
              <a:t>Peak performance reached very quickly.</a:t>
            </a:r>
          </a:p>
          <a:p>
            <a:r>
              <a:rPr lang="en-US" dirty="0" smtClean="0"/>
              <a:t>Interrupted twice by source refills (+ few days “parasitic” proton MD), some time to recover source performance.</a:t>
            </a:r>
          </a:p>
          <a:p>
            <a:r>
              <a:rPr lang="en-US" dirty="0" smtClean="0"/>
              <a:t>Last few days, bunch number increased again to 137 with 8-bunch/batch from SPS. </a:t>
            </a:r>
          </a:p>
          <a:p>
            <a:r>
              <a:rPr lang="en-US" dirty="0" smtClean="0">
                <a:solidFill>
                  <a:srgbClr val="FF0000"/>
                </a:solidFill>
              </a:rPr>
              <a:t>As far as possible, we should adopt similar commissioning plan (magnetic machine as close as possible to protons, …) for every heavy ion run.</a:t>
            </a:r>
          </a:p>
          <a:p>
            <a:r>
              <a:rPr lang="en-US" dirty="0" smtClean="0">
                <a:solidFill>
                  <a:srgbClr val="FF0000"/>
                </a:solidFill>
              </a:rPr>
              <a:t>But never completely identical (even in 2010).</a:t>
            </a:r>
            <a:endParaRPr lang="en-US"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4" name="Slide Number Placeholder 3"/>
          <p:cNvSpPr>
            <a:spLocks noGrp="1"/>
          </p:cNvSpPr>
          <p:nvPr>
            <p:ph type="sldNum" sz="quarter" idx="12"/>
          </p:nvPr>
        </p:nvSpPr>
        <p:spPr/>
        <p:txBody>
          <a:bodyPr/>
          <a:lstStyle/>
          <a:p>
            <a:pPr>
              <a:defRPr/>
            </a:pPr>
            <a:fld id="{2F4C414A-B542-4C40-8171-4301CD3581F1}" type="slidenum">
              <a:rPr lang="en-GB" smtClean="0"/>
              <a:pPr>
                <a:defRPr/>
              </a:pPr>
              <a:t>6</a:t>
            </a:fld>
            <a:endParaRPr lang="en-GB"/>
          </a:p>
        </p:txBody>
      </p:sp>
      <p:pic>
        <p:nvPicPr>
          <p:cNvPr id="631812" name="Picture 4"/>
          <p:cNvPicPr>
            <a:picLocks noChangeAspect="1" noChangeArrowheads="1"/>
          </p:cNvPicPr>
          <p:nvPr/>
        </p:nvPicPr>
        <p:blipFill>
          <a:blip r:embed="rId2" cstate="print"/>
          <a:srcRect/>
          <a:stretch>
            <a:fillRect/>
          </a:stretch>
        </p:blipFill>
        <p:spPr bwMode="auto">
          <a:xfrm>
            <a:off x="0" y="548680"/>
            <a:ext cx="9002375" cy="5888509"/>
          </a:xfrm>
          <a:prstGeom prst="rect">
            <a:avLst/>
          </a:prstGeom>
          <a:noFill/>
          <a:ln w="9525">
            <a:noFill/>
            <a:miter lim="800000"/>
            <a:headEnd/>
            <a:tailEnd/>
          </a:ln>
          <a:effectLst/>
        </p:spPr>
      </p:pic>
      <p:sp>
        <p:nvSpPr>
          <p:cNvPr id="5" name="TextBox 4"/>
          <p:cNvSpPr txBox="1"/>
          <p:nvPr/>
        </p:nvSpPr>
        <p:spPr>
          <a:xfrm>
            <a:off x="5076056" y="3861048"/>
            <a:ext cx="3096344" cy="1015663"/>
          </a:xfrm>
          <a:prstGeom prst="rect">
            <a:avLst/>
          </a:prstGeom>
          <a:noFill/>
        </p:spPr>
        <p:txBody>
          <a:bodyPr wrap="square" rtlCol="0">
            <a:spAutoFit/>
          </a:bodyPr>
          <a:lstStyle/>
          <a:p>
            <a:r>
              <a:rPr lang="en-GB" dirty="0" smtClean="0"/>
              <a:t>This is NOT the reason why we need longer p-p runs.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2" cstate="print"/>
          <a:srcRect t="5764"/>
          <a:stretch>
            <a:fillRect/>
          </a:stretch>
        </p:blipFill>
        <p:spPr bwMode="auto">
          <a:xfrm>
            <a:off x="0" y="260648"/>
            <a:ext cx="9144000" cy="6597352"/>
          </a:xfrm>
          <a:prstGeom prst="rect">
            <a:avLst/>
          </a:prstGeom>
          <a:noFill/>
          <a:ln w="9525">
            <a:noFill/>
            <a:miter lim="800000"/>
            <a:headEnd/>
            <a:tailEnd/>
          </a:ln>
        </p:spPr>
      </p:pic>
      <p:sp>
        <p:nvSpPr>
          <p:cNvPr id="2051" name="Title 1"/>
          <p:cNvSpPr>
            <a:spLocks noGrp="1"/>
          </p:cNvSpPr>
          <p:nvPr>
            <p:ph type="title"/>
          </p:nvPr>
        </p:nvSpPr>
        <p:spPr/>
        <p:txBody>
          <a:bodyPr/>
          <a:lstStyle/>
          <a:p>
            <a:r>
              <a:rPr lang="en-US" dirty="0" smtClean="0"/>
              <a:t>Injectors for last LHC ion fill of the year</a:t>
            </a:r>
            <a:endParaRPr lang="en-GB" dirty="0" smtClean="0"/>
          </a:p>
        </p:txBody>
      </p:sp>
      <p:sp>
        <p:nvSpPr>
          <p:cNvPr id="2054" name="Content Placeholder 2"/>
          <p:cNvSpPr>
            <a:spLocks noGrp="1"/>
          </p:cNvSpPr>
          <p:nvPr>
            <p:ph idx="4294967295"/>
          </p:nvPr>
        </p:nvSpPr>
        <p:spPr>
          <a:xfrm>
            <a:off x="827088" y="908720"/>
            <a:ext cx="8316912" cy="5102225"/>
          </a:xfrm>
        </p:spPr>
        <p:txBody>
          <a:bodyPr/>
          <a:lstStyle/>
          <a:p>
            <a:r>
              <a:rPr lang="en-US" dirty="0" smtClean="0"/>
              <a:t>8 bunches × 17 × 2 from SPS to LHC</a:t>
            </a:r>
          </a:p>
          <a:p>
            <a:r>
              <a:rPr lang="en-US" dirty="0" smtClean="0"/>
              <a:t>Despite shorted source intermediate electrode</a:t>
            </a:r>
          </a:p>
          <a:p>
            <a:r>
              <a:rPr lang="en-US" dirty="0" smtClean="0"/>
              <a:t>Thanks to LEIR double injection</a:t>
            </a:r>
          </a:p>
          <a:p>
            <a:r>
              <a:rPr lang="en-US" dirty="0" smtClean="0"/>
              <a:t>1.15×10</a:t>
            </a:r>
            <a:r>
              <a:rPr lang="en-US" baseline="30000" dirty="0" smtClean="0"/>
              <a:t>8</a:t>
            </a:r>
            <a:r>
              <a:rPr lang="en-US" dirty="0" smtClean="0"/>
              <a:t> ions/bunch  (64% above design)</a:t>
            </a:r>
          </a:p>
          <a:p>
            <a:r>
              <a:rPr lang="en-US" dirty="0" err="1" smtClean="0">
                <a:latin typeface="Symbol" pitchFamily="18" charset="2"/>
              </a:rPr>
              <a:t>e</a:t>
            </a:r>
            <a:r>
              <a:rPr lang="en-US" baseline="-25000" dirty="0" err="1" smtClean="0"/>
              <a:t>H</a:t>
            </a:r>
            <a:r>
              <a:rPr lang="en-US" dirty="0" smtClean="0"/>
              <a:t> = 0.5</a:t>
            </a:r>
            <a:r>
              <a:rPr lang="en-US" dirty="0" smtClean="0">
                <a:latin typeface="Symbol" pitchFamily="18" charset="2"/>
              </a:rPr>
              <a:t>m</a:t>
            </a:r>
            <a:r>
              <a:rPr lang="en-US" dirty="0" smtClean="0"/>
              <a:t>m (&lt;design/2) ; </a:t>
            </a:r>
            <a:r>
              <a:rPr lang="en-US" dirty="0" err="1" smtClean="0">
                <a:latin typeface="Symbol" pitchFamily="18" charset="2"/>
              </a:rPr>
              <a:t>e</a:t>
            </a:r>
            <a:r>
              <a:rPr lang="en-US" baseline="-25000" dirty="0" err="1" smtClean="0"/>
              <a:t>V</a:t>
            </a:r>
            <a:r>
              <a:rPr lang="en-US" dirty="0" smtClean="0"/>
              <a:t> = 1.1</a:t>
            </a:r>
            <a:r>
              <a:rPr lang="en-US" dirty="0" smtClean="0">
                <a:latin typeface="Symbol" pitchFamily="18" charset="2"/>
              </a:rPr>
              <a:t>m</a:t>
            </a:r>
            <a:r>
              <a:rPr lang="en-US" dirty="0" smtClean="0"/>
              <a:t>m (&lt;design)</a:t>
            </a:r>
            <a:endParaRPr lang="en-GB" dirty="0" smtClean="0"/>
          </a:p>
        </p:txBody>
      </p:sp>
      <p:pic>
        <p:nvPicPr>
          <p:cNvPr id="2052" name="Picture 3"/>
          <p:cNvPicPr>
            <a:picLocks noChangeAspect="1" noChangeArrowheads="1"/>
          </p:cNvPicPr>
          <p:nvPr/>
        </p:nvPicPr>
        <p:blipFill>
          <a:blip r:embed="rId3" cstate="print"/>
          <a:srcRect/>
          <a:stretch>
            <a:fillRect/>
          </a:stretch>
        </p:blipFill>
        <p:spPr bwMode="auto">
          <a:xfrm>
            <a:off x="6659563" y="3749675"/>
            <a:ext cx="2236787" cy="3135313"/>
          </a:xfrm>
          <a:prstGeom prst="rect">
            <a:avLst/>
          </a:prstGeom>
          <a:noFill/>
          <a:ln w="9525">
            <a:noFill/>
            <a:miter lim="800000"/>
            <a:headEnd/>
            <a:tailEnd/>
          </a:ln>
        </p:spPr>
      </p:pic>
      <p:pic>
        <p:nvPicPr>
          <p:cNvPr id="2053" name="Picture 4"/>
          <p:cNvPicPr>
            <a:picLocks noChangeAspect="1" noChangeArrowheads="1"/>
          </p:cNvPicPr>
          <p:nvPr/>
        </p:nvPicPr>
        <p:blipFill>
          <a:blip r:embed="rId4" cstate="print"/>
          <a:srcRect/>
          <a:stretch>
            <a:fillRect/>
          </a:stretch>
        </p:blipFill>
        <p:spPr bwMode="auto">
          <a:xfrm>
            <a:off x="4427538" y="3746500"/>
            <a:ext cx="2190750" cy="3078163"/>
          </a:xfrm>
          <a:prstGeom prst="rect">
            <a:avLst/>
          </a:prstGeom>
          <a:noFill/>
          <a:ln w="9525">
            <a:noFill/>
            <a:miter lim="800000"/>
            <a:headEnd/>
            <a:tailEnd/>
          </a:ln>
        </p:spPr>
      </p:pic>
      <p:sp>
        <p:nvSpPr>
          <p:cNvPr id="7" name="Date Placeholder 6"/>
          <p:cNvSpPr>
            <a:spLocks noGrp="1"/>
          </p:cNvSpPr>
          <p:nvPr>
            <p:ph type="dt" sz="half" idx="10"/>
          </p:nvPr>
        </p:nvSpPr>
        <p:spPr/>
        <p:txBody>
          <a:bodyPr/>
          <a:lstStyle/>
          <a:p>
            <a:pPr>
              <a:defRPr/>
            </a:pPr>
            <a:r>
              <a:rPr lang="en-US" smtClean="0"/>
              <a:t>J.M. Jowett, LHC Performance Workshop, Chamonix 27/1/2011</a:t>
            </a:r>
            <a:endParaRPr lang="en-GB" dirty="0"/>
          </a:p>
        </p:txBody>
      </p:sp>
      <p:sp>
        <p:nvSpPr>
          <p:cNvPr id="8" name="Slide Number Placeholder 7"/>
          <p:cNvSpPr>
            <a:spLocks noGrp="1"/>
          </p:cNvSpPr>
          <p:nvPr>
            <p:ph type="sldNum" sz="quarter" idx="12"/>
          </p:nvPr>
        </p:nvSpPr>
        <p:spPr/>
        <p:txBody>
          <a:bodyPr/>
          <a:lstStyle/>
          <a:p>
            <a:pPr>
              <a:defRPr/>
            </a:pPr>
            <a:fld id="{2F4C414A-B542-4C40-8171-4301CD3581F1}" type="slidenum">
              <a:rPr lang="en-GB" smtClean="0"/>
              <a:pPr>
                <a:defRPr/>
              </a:pPr>
              <a:t>7</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instrumentation</a:t>
            </a:r>
            <a:endParaRPr lang="en-US" dirty="0"/>
          </a:p>
        </p:txBody>
      </p:sp>
      <p:sp>
        <p:nvSpPr>
          <p:cNvPr id="3" name="Content Placeholder 2"/>
          <p:cNvSpPr>
            <a:spLocks noGrp="1"/>
          </p:cNvSpPr>
          <p:nvPr>
            <p:ph idx="1"/>
          </p:nvPr>
        </p:nvSpPr>
        <p:spPr/>
        <p:txBody>
          <a:bodyPr/>
          <a:lstStyle/>
          <a:p>
            <a:r>
              <a:rPr lang="en-US" dirty="0" smtClean="0"/>
              <a:t>Major concern in some people’s minds </a:t>
            </a:r>
          </a:p>
          <a:p>
            <a:pPr lvl="1"/>
            <a:r>
              <a:rPr lang="en-US" dirty="0" smtClean="0"/>
              <a:t>BPMs intensity threshold – no problem</a:t>
            </a:r>
          </a:p>
          <a:p>
            <a:pPr lvl="1"/>
            <a:r>
              <a:rPr lang="en-US" dirty="0" smtClean="0"/>
              <a:t>Emittance: harder than protons</a:t>
            </a:r>
          </a:p>
          <a:p>
            <a:pPr lvl="2"/>
            <a:r>
              <a:rPr lang="en-US" dirty="0" smtClean="0"/>
              <a:t>WS: Wire scanner at low energy and intensity – best absolute calibration</a:t>
            </a:r>
          </a:p>
          <a:p>
            <a:pPr lvl="2"/>
            <a:r>
              <a:rPr lang="en-US" dirty="0" smtClean="0"/>
              <a:t>BSRT: synchrotron light </a:t>
            </a:r>
            <a:br>
              <a:rPr lang="en-US" dirty="0" smtClean="0"/>
            </a:br>
            <a:r>
              <a:rPr lang="en-US" dirty="0" smtClean="0"/>
              <a:t>appeared in ramp (world first!),</a:t>
            </a:r>
            <a:br>
              <a:rPr lang="en-US" dirty="0" smtClean="0"/>
            </a:br>
            <a:r>
              <a:rPr lang="en-US" dirty="0" smtClean="0"/>
              <a:t>only bunch-by-bunch – </a:t>
            </a:r>
            <a:br>
              <a:rPr lang="en-US" dirty="0" smtClean="0"/>
            </a:br>
            <a:r>
              <a:rPr lang="en-US" dirty="0" smtClean="0"/>
              <a:t>typical large spread in </a:t>
            </a:r>
            <a:br>
              <a:rPr lang="en-US" dirty="0" smtClean="0"/>
            </a:br>
            <a:r>
              <a:rPr lang="en-US" dirty="0" smtClean="0"/>
              <a:t>emittance set in at injection</a:t>
            </a:r>
          </a:p>
          <a:p>
            <a:pPr lvl="2"/>
            <a:r>
              <a:rPr lang="en-US" dirty="0" smtClean="0"/>
              <a:t>Beam-gas </a:t>
            </a:r>
            <a:r>
              <a:rPr lang="en-US" dirty="0" err="1" smtClean="0"/>
              <a:t>ionisation</a:t>
            </a:r>
            <a:r>
              <a:rPr lang="en-US" dirty="0" smtClean="0"/>
              <a:t> (BGI) </a:t>
            </a:r>
            <a:br>
              <a:rPr lang="en-US" dirty="0" smtClean="0"/>
            </a:br>
            <a:r>
              <a:rPr lang="en-US" dirty="0" smtClean="0"/>
              <a:t>commissioned during ion run, </a:t>
            </a:r>
            <a:br>
              <a:rPr lang="en-US" dirty="0" smtClean="0"/>
            </a:br>
            <a:r>
              <a:rPr lang="en-US" dirty="0" smtClean="0"/>
              <a:t>provides continuous monitoring of average emittance, some calibration questions still being resolved</a:t>
            </a:r>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8</a:t>
            </a:fld>
            <a:endParaRPr lang="en-GB"/>
          </a:p>
        </p:txBody>
      </p:sp>
      <p:pic>
        <p:nvPicPr>
          <p:cNvPr id="6" name="Picture 2"/>
          <p:cNvPicPr>
            <a:picLocks noChangeAspect="1" noChangeArrowheads="1"/>
          </p:cNvPicPr>
          <p:nvPr/>
        </p:nvPicPr>
        <p:blipFill>
          <a:blip r:embed="rId2" cstate="print"/>
          <a:srcRect/>
          <a:stretch>
            <a:fillRect/>
          </a:stretch>
        </p:blipFill>
        <p:spPr bwMode="auto">
          <a:xfrm>
            <a:off x="5724128" y="2564904"/>
            <a:ext cx="3117850" cy="24479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limits so far</a:t>
            </a:r>
            <a:endParaRPr lang="en-US" dirty="0"/>
          </a:p>
        </p:txBody>
      </p:sp>
      <p:sp>
        <p:nvSpPr>
          <p:cNvPr id="3" name="Content Placeholder 2"/>
          <p:cNvSpPr>
            <a:spLocks noGrp="1"/>
          </p:cNvSpPr>
          <p:nvPr>
            <p:ph idx="1"/>
          </p:nvPr>
        </p:nvSpPr>
        <p:spPr/>
        <p:txBody>
          <a:bodyPr/>
          <a:lstStyle/>
          <a:p>
            <a:r>
              <a:rPr lang="en-US" dirty="0" smtClean="0"/>
              <a:t>IBS</a:t>
            </a:r>
          </a:p>
          <a:p>
            <a:pPr lvl="1"/>
            <a:r>
              <a:rPr lang="en-US" dirty="0" smtClean="0"/>
              <a:t>Simulation comparison – transform to superposed bunches</a:t>
            </a:r>
          </a:p>
          <a:p>
            <a:r>
              <a:rPr lang="en-US" dirty="0" smtClean="0"/>
              <a:t>Hump</a:t>
            </a:r>
          </a:p>
          <a:p>
            <a:r>
              <a:rPr lang="en-US" dirty="0" smtClean="0"/>
              <a:t>Vacuum ?</a:t>
            </a:r>
          </a:p>
          <a:p>
            <a:pPr lvl="2"/>
            <a:r>
              <a:rPr lang="en-US" dirty="0" smtClean="0"/>
              <a:t>not much to say from the vacuum side During the run with ions, pressures were recovering all around the ring (following the  run with protons) and the only pressure rise observed with ions are in the injections at the TDI and linked to losses.</a:t>
            </a:r>
            <a:endParaRPr lang="en-US" sz="3200" dirty="0" smtClean="0"/>
          </a:p>
          <a:p>
            <a:r>
              <a:rPr lang="en-US" dirty="0" smtClean="0"/>
              <a:t> </a:t>
            </a:r>
          </a:p>
          <a:p>
            <a:r>
              <a:rPr lang="en-US" dirty="0" smtClean="0"/>
              <a:t>Losses in squeeze </a:t>
            </a:r>
          </a:p>
          <a:p>
            <a:pPr lvl="1"/>
            <a:r>
              <a:rPr lang="en-US" dirty="0" smtClean="0"/>
              <a:t>Larger emittances – must watch this. </a:t>
            </a:r>
            <a:endParaRPr lang="en-US" dirty="0"/>
          </a:p>
        </p:txBody>
      </p:sp>
      <p:sp>
        <p:nvSpPr>
          <p:cNvPr id="4" name="Date Placeholder 3"/>
          <p:cNvSpPr>
            <a:spLocks noGrp="1"/>
          </p:cNvSpPr>
          <p:nvPr>
            <p:ph type="dt" sz="half" idx="10"/>
          </p:nvPr>
        </p:nvSpPr>
        <p:spPr/>
        <p:txBody>
          <a:bodyPr/>
          <a:lstStyle/>
          <a:p>
            <a:pPr>
              <a:defRPr/>
            </a:pPr>
            <a:r>
              <a:rPr lang="en-US" smtClean="0"/>
              <a:t>J.M. Jowett, LHC Performance Workshop, Chamonix 27/1/2011</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9</a:t>
            </a:fld>
            <a:endParaRPr lang="en-GB"/>
          </a:p>
        </p:txBody>
      </p:sp>
    </p:spTree>
  </p:cSld>
  <p:clrMapOvr>
    <a:masterClrMapping/>
  </p:clrMapOvr>
</p:sld>
</file>

<file path=ppt/theme/theme1.xml><?xml version="1.0" encoding="utf-8"?>
<a:theme xmlns:a="http://schemas.openxmlformats.org/drawingml/2006/main" name="Whirlpool">
  <a:themeElements>
    <a:clrScheme name="">
      <a:dk1>
        <a:srgbClr val="0033CC"/>
      </a:dk1>
      <a:lt1>
        <a:srgbClr val="FFFFFF"/>
      </a:lt1>
      <a:dk2>
        <a:srgbClr val="0000FF"/>
      </a:dk2>
      <a:lt2>
        <a:srgbClr val="393939"/>
      </a:lt2>
      <a:accent1>
        <a:srgbClr val="F9FECE"/>
      </a:accent1>
      <a:accent2>
        <a:srgbClr val="868686"/>
      </a:accent2>
      <a:accent3>
        <a:srgbClr val="FFFFFF"/>
      </a:accent3>
      <a:accent4>
        <a:srgbClr val="002AAE"/>
      </a:accent4>
      <a:accent5>
        <a:srgbClr val="FBFEE3"/>
      </a:accent5>
      <a:accent6>
        <a:srgbClr val="797979"/>
      </a:accent6>
      <a:hlink>
        <a:srgbClr val="4D4D4D"/>
      </a:hlink>
      <a:folHlink>
        <a:srgbClr val="0099CC"/>
      </a:folHlink>
    </a:clrScheme>
    <a:fontScheme name="Whirlpool">
      <a:majorFont>
        <a:latin typeface="Tahom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Tahoma" pitchFamily="34" charset="0"/>
          </a:defRPr>
        </a:defPPr>
      </a:lstStyle>
    </a:spDef>
    <a:lnDef>
      <a:spPr bwMode="auto">
        <a:solidFill>
          <a:schemeClr val="accent1"/>
        </a:solidFill>
        <a:ln w="19050" cap="flat" cmpd="sng" algn="ctr">
          <a:solidFill>
            <a:srgbClr val="FF0000"/>
          </a:solidFill>
          <a:prstDash val="solid"/>
          <a:round/>
          <a:headEnd type="none" w="med" len="med"/>
          <a:tailEnd type="arrow"/>
        </a:ln>
        <a:effectLst/>
      </a:spPr>
      <a:bodyPr/>
      <a:lstStyle/>
    </a:lnDef>
  </a:objectDefaults>
  <a:extraClrSchemeLst>
    <a:extraClrScheme>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Z:\P32\MSO97PRO\TEMPLATE\Presentation Designs\Whirlpool.pot</Template>
  <TotalTime>15096</TotalTime>
  <Pages>19</Pages>
  <Words>2764</Words>
  <Application>Microsoft Office PowerPoint</Application>
  <PresentationFormat>On-screen Show (4:3)</PresentationFormat>
  <Paragraphs>392</Paragraphs>
  <Slides>45</Slides>
  <Notes>4</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3</vt:i4>
      </vt:variant>
      <vt:variant>
        <vt:lpstr>Slide Titles</vt:lpstr>
      </vt:variant>
      <vt:variant>
        <vt:i4>45</vt:i4>
      </vt:variant>
    </vt:vector>
  </HeadingPairs>
  <TitlesOfParts>
    <vt:vector size="58" baseType="lpstr">
      <vt:lpstr>Arial</vt:lpstr>
      <vt:lpstr>Verdana</vt:lpstr>
      <vt:lpstr>Monotype Sorts</vt:lpstr>
      <vt:lpstr>Tahoma</vt:lpstr>
      <vt:lpstr>Symbol</vt:lpstr>
      <vt:lpstr>DejaVu Sans</vt:lpstr>
      <vt:lpstr>Comic Sans MS</vt:lpstr>
      <vt:lpstr>Times New Roman</vt:lpstr>
      <vt:lpstr>Wingdings</vt:lpstr>
      <vt:lpstr>Whirlpool</vt:lpstr>
      <vt:lpstr>Photo Editor Photo</vt:lpstr>
      <vt:lpstr>Equation</vt:lpstr>
      <vt:lpstr>MathType 6.0 Equation</vt:lpstr>
      <vt:lpstr>Heavy Ions in 2011 and Beyond  </vt:lpstr>
      <vt:lpstr>Plan of talk</vt:lpstr>
      <vt:lpstr>The 2010 lead-lead run </vt:lpstr>
      <vt:lpstr>Lightning summary (should be a talk on this)</vt:lpstr>
      <vt:lpstr>Peak luminosity in fills</vt:lpstr>
      <vt:lpstr>Slide 6</vt:lpstr>
      <vt:lpstr>Injectors for last LHC ion fill of the year</vt:lpstr>
      <vt:lpstr>Beam instrumentation</vt:lpstr>
      <vt:lpstr>Performance limits so far</vt:lpstr>
      <vt:lpstr>Slide 10</vt:lpstr>
      <vt:lpstr>Luminosity evolution models</vt:lpstr>
      <vt:lpstr>Injection plateau fill data vs. simulation</vt:lpstr>
      <vt:lpstr>Fill 1533: 1st bunch longitudinal</vt:lpstr>
      <vt:lpstr>Fill 1533: transverse emittances</vt:lpstr>
      <vt:lpstr>Other results</vt:lpstr>
      <vt:lpstr>Main and secondary Pb beams from ALICE IP</vt:lpstr>
      <vt:lpstr>       Example of 206Pb created by 2-neutron EMD </vt:lpstr>
      <vt:lpstr>Global view of losses, Pb-Pb stable beams</vt:lpstr>
      <vt:lpstr>Intensity limit from collimation (tentative)</vt:lpstr>
      <vt:lpstr>Luminosity limit (mainly BFPP)</vt:lpstr>
      <vt:lpstr>Propensity to quench from BFPP</vt:lpstr>
      <vt:lpstr>Estimating luminosity limit</vt:lpstr>
      <vt:lpstr>The 2011 lead-lead run </vt:lpstr>
      <vt:lpstr>Physics conditions</vt:lpstr>
      <vt:lpstr>Nominal Filling scheme</vt:lpstr>
      <vt:lpstr>Intermediate filling scheme</vt:lpstr>
      <vt:lpstr>Predictions for Pb-Pb at 4 Z TeV/beam</vt:lpstr>
      <vt:lpstr>2011 Luminosity evolution (R. Bruce)</vt:lpstr>
      <vt:lpstr>Crossing angles for Pb-Pb physics</vt:lpstr>
      <vt:lpstr>ALICE spectrometer alone (full field, 4 Z TeV)</vt:lpstr>
      <vt:lpstr>One extreme (fully open TCTVB, 4 Z TeV)</vt:lpstr>
      <vt:lpstr>Zero crossing angle (4 Z TeV) - ideal for ZDC</vt:lpstr>
      <vt:lpstr>The 2012 X-lead run </vt:lpstr>
      <vt:lpstr>Continue Pb-Pb in 2012</vt:lpstr>
      <vt:lpstr>Something new: p-Pb in 2012</vt:lpstr>
      <vt:lpstr>Momentum offset required to equalise frequencies</vt:lpstr>
      <vt:lpstr>Summary of key facts about p-Pb</vt:lpstr>
      <vt:lpstr>Accessible energies and CM rapidities</vt:lpstr>
      <vt:lpstr>Testing p-Pb in 2011</vt:lpstr>
      <vt:lpstr>Main and secondary Pb beams from ALICE IP</vt:lpstr>
      <vt:lpstr>Upgrades important for heavy ions</vt:lpstr>
      <vt:lpstr>Long-term possibilities</vt:lpstr>
      <vt:lpstr>Conclusions</vt:lpstr>
      <vt:lpstr>Backup slides</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 Ions in 2011 and Beyond</dc:title>
  <dc:subject/>
  <dc:creator>J.M. Jowett</dc:creator>
  <cp:keywords/>
  <dc:description/>
  <cp:lastModifiedBy>John M. Jowett</cp:lastModifiedBy>
  <cp:revision>1267</cp:revision>
  <cp:lastPrinted>2002-02-28T10:58:22Z</cp:lastPrinted>
  <dcterms:created xsi:type="dcterms:W3CDTF">1996-01-11T20:52:20Z</dcterms:created>
  <dcterms:modified xsi:type="dcterms:W3CDTF">2011-03-21T14:28:48Z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2</vt:i4>
  </property>
  <property fmtid="{D5CDD505-2E9C-101B-9397-08002B2CF9AE}" pid="4" name="Compression">
    <vt:i4>100</vt:i4>
  </property>
  <property fmtid="{D5CDD505-2E9C-101B-9397-08002B2CF9AE}" pid="5" name="ScreenSize">
    <vt:i4>4</vt:i4>
  </property>
  <property fmtid="{D5CDD505-2E9C-101B-9397-08002B2CF9AE}" pid="6" name="ScreenUsage">
    <vt:i4>3</vt:i4>
  </property>
  <property fmtid="{D5CDD505-2E9C-101B-9397-08002B2CF9AE}" pid="7" name="MailAddress">
    <vt:lpwstr>John.Jowett@cern.ch</vt:lpwstr>
  </property>
  <property fmtid="{D5CDD505-2E9C-101B-9397-08002B2CF9AE}" pid="8" name="HomePage">
    <vt:lpwstr>http://wwwslap.cern.ch/~jowett/</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P:\cern.ch\user\j\jowett\public_html\Lectures\EPSCPG</vt:lpwstr>
  </property>
</Properties>
</file>