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sldIdLst>
    <p:sldId id="256" r:id="rId2"/>
    <p:sldId id="294" r:id="rId3"/>
    <p:sldId id="337" r:id="rId4"/>
    <p:sldId id="338" r:id="rId5"/>
    <p:sldId id="339" r:id="rId6"/>
    <p:sldId id="340" r:id="rId7"/>
    <p:sldId id="342" r:id="rId8"/>
    <p:sldId id="343" r:id="rId9"/>
    <p:sldId id="358" r:id="rId10"/>
    <p:sldId id="345" r:id="rId11"/>
    <p:sldId id="346" r:id="rId12"/>
    <p:sldId id="353" r:id="rId13"/>
    <p:sldId id="347" r:id="rId14"/>
    <p:sldId id="359" r:id="rId15"/>
    <p:sldId id="360" r:id="rId16"/>
    <p:sldId id="350" r:id="rId17"/>
    <p:sldId id="354" r:id="rId18"/>
    <p:sldId id="348" r:id="rId19"/>
    <p:sldId id="362" r:id="rId20"/>
    <p:sldId id="361" r:id="rId21"/>
  </p:sldIdLst>
  <p:sldSz cx="9144000" cy="6858000" type="screen4x3"/>
  <p:notesSz cx="6732588" cy="9856788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Rectangle 1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16488" cy="368458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9" name="Rectangle 11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3688" cy="4424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3813175" y="9361488"/>
            <a:ext cx="2905125" cy="48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1677A60F-784F-4380-9585-87CB619BED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2DAEF31-FFF1-40C8-A662-58172E383997}" type="slidenum">
              <a:rPr lang="en-US"/>
              <a:pPr/>
              <a:t>1</a:t>
            </a:fld>
            <a:endParaRPr lang="en-US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5275" cy="45212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AC78C3-E694-4FDC-8461-4B4CA049C0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68A3BB-E0A8-4BD8-9115-5E73EA73C6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3863" y="0"/>
            <a:ext cx="2206625" cy="6115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9063" cy="6115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D06414B-1B6F-4587-8595-703F731466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FFFF">
                  <a:alpha val="0"/>
                </a:srgbClr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0"/>
            <a:tileRect/>
          </a:gradFill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R. Bruce 2010.12.08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8DCED9D-06E1-43E7-9E85-8B1C0A10A1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52397C2-ACCA-4275-AE69-FA7C654CE3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7050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143000"/>
            <a:ext cx="4338638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61A6F29-267D-479F-ABFE-FA892E8CAA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46C76A-95EB-43E0-97CD-FDE9F271DB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ED599C5-C17A-43DB-BA46-6D3EA4938E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B6119C9-61B7-44B2-8898-05B6D104B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B5255E-0975-4F28-A637-A01A218D3D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F48DA80-5794-47E2-A366-D6D5960C32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1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6999288" cy="105568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8088" cy="4972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6590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2010.12.08</a:t>
            </a:r>
            <a:endParaRPr lang="en-US" dirty="0"/>
          </a:p>
          <a:p>
            <a:endParaRPr lang="en-US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22488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3D23D3A9-B1CE-489B-B8D5-1C97B62ED73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96250" y="0"/>
            <a:ext cx="1047750" cy="1060450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4754563"/>
          </a:xfrm>
          <a:ln/>
        </p:spPr>
        <p:txBody>
          <a:bodyPr/>
          <a:lstStyle/>
          <a:p>
            <a:pPr algn="ctr">
              <a:spcBef>
                <a:spcPts val="1600"/>
              </a:spcBef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How low can we go?</a:t>
            </a:r>
          </a:p>
          <a:p>
            <a:pPr algn="ctr">
              <a:spcBef>
                <a:spcPts val="1600"/>
              </a:spcBef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Getting below </a:t>
            </a:r>
            <a:r>
              <a:rPr lang="el-GR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*=3.5m</a:t>
            </a: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</a:pP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Bruce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R.W. Assmann</a:t>
            </a:r>
          </a:p>
          <a:p>
            <a:pPr algn="ctr">
              <a:spcBef>
                <a:spcPts val="1200"/>
              </a:spcBef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Acknowledgment: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T. Baer, W.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Bartmann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C.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Bracco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S.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Fartoukh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M.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Giovannozzi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Goddard,W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Herr, S.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Redaelli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R. Tomas, G.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Vanbavinckhove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Wenninger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S. White, D. Wollmann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 TCT-dump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Asynchronous dump test with TCTs moved in from 15 </a:t>
            </a:r>
            <a:r>
              <a:rPr lang="el-GR" dirty="0" smtClean="0"/>
              <a:t>σ</a:t>
            </a:r>
            <a:r>
              <a:rPr lang="en-US" dirty="0" smtClean="0"/>
              <a:t> to 13</a:t>
            </a:r>
            <a:r>
              <a:rPr lang="el-GR" dirty="0" smtClean="0"/>
              <a:t> σ</a:t>
            </a:r>
            <a:r>
              <a:rPr lang="en-US" dirty="0" smtClean="0"/>
              <a:t>  carried out (</a:t>
            </a:r>
            <a:r>
              <a:rPr lang="en-US" i="1" dirty="0" smtClean="0"/>
              <a:t>C. </a:t>
            </a:r>
            <a:r>
              <a:rPr lang="en-US" i="1" dirty="0" err="1" smtClean="0"/>
              <a:t>Bracco</a:t>
            </a:r>
            <a:r>
              <a:rPr lang="en-US" i="1" dirty="0" smtClean="0"/>
              <a:t>, B. Goddard , R. Assmann, et al.</a:t>
            </a:r>
            <a:r>
              <a:rPr lang="en-US" dirty="0" smtClean="0"/>
              <a:t>).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No direct proton leakage from IR6 to TCTs even with reduced setting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Adding uncertainties linearly gives 3.4 </a:t>
            </a:r>
            <a:r>
              <a:rPr lang="el-GR" dirty="0" smtClean="0"/>
              <a:t>σ</a:t>
            </a:r>
            <a:r>
              <a:rPr lang="en-US" dirty="0" smtClean="0"/>
              <a:t> margin between dump protection (TCSG at 9.3</a:t>
            </a:r>
            <a:r>
              <a:rPr lang="el-GR" dirty="0" smtClean="0"/>
              <a:t> σ</a:t>
            </a:r>
            <a:r>
              <a:rPr lang="en-US" dirty="0" smtClean="0"/>
              <a:t> ) and TCT. This would imply TCT at 12.7</a:t>
            </a:r>
            <a:r>
              <a:rPr lang="el-GR" dirty="0" smtClean="0"/>
              <a:t> σ</a:t>
            </a:r>
            <a:r>
              <a:rPr lang="en-US" dirty="0" smtClean="0"/>
              <a:t> (2.1</a:t>
            </a:r>
            <a:r>
              <a:rPr lang="el-GR" dirty="0" smtClean="0"/>
              <a:t> σ</a:t>
            </a:r>
            <a:r>
              <a:rPr lang="en-US" dirty="0" smtClean="0"/>
              <a:t> margin to TCDQ) in present optics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Proposal: Reduce margin TCT-dump </a:t>
            </a:r>
            <a:r>
              <a:rPr lang="en-US" dirty="0" smtClean="0">
                <a:solidFill>
                  <a:srgbClr val="FF0000"/>
                </a:solidFill>
              </a:rPr>
              <a:t>protection from 5.7 </a:t>
            </a:r>
            <a:r>
              <a:rPr lang="en-US" dirty="0" smtClean="0">
                <a:solidFill>
                  <a:srgbClr val="FF0000"/>
                </a:solidFill>
              </a:rPr>
              <a:t>to 3.4 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(a little less than </a:t>
            </a:r>
            <a:r>
              <a:rPr lang="en-US" dirty="0" smtClean="0"/>
              <a:t>qualified in 2010).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Margins reduced correspondingly if orbit variations at the TCTs are reduced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</a:t>
            </a:r>
            <a:r>
              <a:rPr lang="en-US" dirty="0" smtClean="0"/>
              <a:t>dump protection</a:t>
            </a:r>
            <a:r>
              <a:rPr lang="en-US" dirty="0" smtClean="0"/>
              <a:t> </a:t>
            </a:r>
            <a:r>
              <a:rPr lang="en-US" dirty="0" smtClean="0"/>
              <a:t>settings to </a:t>
            </a:r>
            <a:r>
              <a:rPr lang="en-US" dirty="0" err="1" smtClean="0"/>
              <a:t>finalised</a:t>
            </a:r>
            <a:r>
              <a:rPr lang="en-US" dirty="0" smtClean="0"/>
              <a:t> with </a:t>
            </a:r>
            <a:r>
              <a:rPr lang="en-US" dirty="0" smtClean="0"/>
              <a:t>beam dump team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Validation (systematic </a:t>
            </a:r>
            <a:r>
              <a:rPr lang="en-US" dirty="0" smtClean="0"/>
              <a:t>study of leakage from TCDQ to TCT during asynchronous dumps as function of retraction would be </a:t>
            </a:r>
            <a:r>
              <a:rPr lang="en-US" dirty="0" smtClean="0"/>
              <a:t>useful)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other collimators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Nominal collimator settings: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TCT at 8.3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TCSG6/TCDQ </a:t>
            </a:r>
            <a:r>
              <a:rPr lang="en-US" dirty="0" smtClean="0"/>
              <a:t>at </a:t>
            </a:r>
            <a:r>
              <a:rPr lang="en-US" dirty="0" smtClean="0"/>
              <a:t>7.5/8.0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=&gt; Orbit stability of 0.2-0.3</a:t>
            </a:r>
            <a:r>
              <a:rPr lang="el-GR" dirty="0" smtClean="0"/>
              <a:t> σ</a:t>
            </a:r>
            <a:r>
              <a:rPr lang="en-US" dirty="0" smtClean="0"/>
              <a:t>  required. We’re not quite there yet…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Adding </a:t>
            </a:r>
            <a:r>
              <a:rPr lang="en-US" dirty="0" smtClean="0"/>
              <a:t>uncertainties linearly, present margin between TCP and TCS in IR7 seems to be needed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Emittance</a:t>
            </a:r>
            <a:r>
              <a:rPr lang="en-US" dirty="0" smtClean="0"/>
              <a:t> is smaller than nominal </a:t>
            </a:r>
            <a:r>
              <a:rPr lang="en-US" dirty="0" smtClean="0">
                <a:solidFill>
                  <a:schemeClr val="accent2"/>
                </a:solidFill>
              </a:rPr>
              <a:t>– could we collimate closer to the beam, keeping intermediate settings</a:t>
            </a:r>
            <a:r>
              <a:rPr lang="en-US" dirty="0" smtClean="0"/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Impacts on impedance and efficiency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To be discussed later (Chamonix)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low can we go?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low can we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47750"/>
            <a:ext cx="8828088" cy="54292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Minimum </a:t>
            </a:r>
            <a:r>
              <a:rPr lang="el-GR" sz="1800" dirty="0" smtClean="0"/>
              <a:t>β</a:t>
            </a:r>
            <a:r>
              <a:rPr lang="en-US" sz="1800" dirty="0" smtClean="0"/>
              <a:t>* calculated for three options, using n1 and scaling method: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Conservative</a:t>
            </a:r>
            <a:r>
              <a:rPr lang="en-US" sz="1600" b="1" dirty="0" smtClean="0"/>
              <a:t>: </a:t>
            </a:r>
            <a:r>
              <a:rPr lang="en-US" sz="1600" dirty="0" smtClean="0"/>
              <a:t>Keep 2010 margins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Moderate</a:t>
            </a:r>
            <a:r>
              <a:rPr lang="en-US" sz="1600" b="1" dirty="0" smtClean="0"/>
              <a:t>: </a:t>
            </a:r>
            <a:r>
              <a:rPr lang="en-US" sz="1600" dirty="0" smtClean="0"/>
              <a:t>Keep intermediate collimator settings. Reduce margins to aperture-TCT=1.5 </a:t>
            </a:r>
            <a:r>
              <a:rPr lang="el-GR" sz="1600" dirty="0" smtClean="0"/>
              <a:t>σ</a:t>
            </a:r>
            <a:r>
              <a:rPr lang="en-US" sz="1600" dirty="0" smtClean="0"/>
              <a:t>  and TCT-TCDQ=2</a:t>
            </a:r>
            <a:r>
              <a:rPr lang="el-GR" sz="1600" dirty="0" smtClean="0"/>
              <a:t> σ</a:t>
            </a:r>
            <a:r>
              <a:rPr lang="en-US" sz="16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</a:rPr>
              <a:t>Nominal</a:t>
            </a:r>
            <a:r>
              <a:rPr lang="en-US" sz="1600" b="1" dirty="0" smtClean="0"/>
              <a:t> </a:t>
            </a:r>
            <a:r>
              <a:rPr lang="en-US" sz="1600" dirty="0" smtClean="0"/>
              <a:t>collimator settings with increased beam-beam separation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Assumptions in calculations: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Always taking min margin over all IPs, planes and beams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Minimum </a:t>
            </a:r>
            <a:r>
              <a:rPr lang="el-GR" sz="1600" dirty="0" smtClean="0"/>
              <a:t>β</a:t>
            </a:r>
            <a:r>
              <a:rPr lang="en-US" sz="1600" dirty="0" smtClean="0"/>
              <a:t>* given by intersection between interpolation and desired margin (see slide 9)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Using nominal </a:t>
            </a:r>
            <a:r>
              <a:rPr lang="en-US" sz="1600" dirty="0" smtClean="0">
                <a:solidFill>
                  <a:srgbClr val="FF6600"/>
                </a:solidFill>
              </a:rPr>
              <a:t>0.7 mm separation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Using </a:t>
            </a:r>
            <a:r>
              <a:rPr lang="en-US" sz="1600" dirty="0" smtClean="0">
                <a:solidFill>
                  <a:srgbClr val="FF6600"/>
                </a:solidFill>
              </a:rPr>
              <a:t>measured </a:t>
            </a:r>
            <a:r>
              <a:rPr lang="el-GR" sz="1600" dirty="0" smtClean="0">
                <a:solidFill>
                  <a:srgbClr val="FF6600"/>
                </a:solidFill>
              </a:rPr>
              <a:t>β</a:t>
            </a:r>
            <a:r>
              <a:rPr lang="en-US" sz="1600" dirty="0" smtClean="0">
                <a:solidFill>
                  <a:srgbClr val="FF6600"/>
                </a:solidFill>
              </a:rPr>
              <a:t>-beat </a:t>
            </a:r>
            <a:r>
              <a:rPr lang="en-US" sz="1600" dirty="0" smtClean="0"/>
              <a:t>at injection and top energy with 5% reproducibility, </a:t>
            </a:r>
            <a:r>
              <a:rPr lang="en-US" sz="1600" dirty="0" smtClean="0">
                <a:solidFill>
                  <a:srgbClr val="FF6600"/>
                </a:solidFill>
              </a:rPr>
              <a:t>10% </a:t>
            </a:r>
            <a:r>
              <a:rPr lang="el-GR" sz="1600" dirty="0" smtClean="0">
                <a:solidFill>
                  <a:srgbClr val="FF6600"/>
                </a:solidFill>
              </a:rPr>
              <a:t>β</a:t>
            </a:r>
            <a:r>
              <a:rPr lang="en-US" sz="1600" dirty="0" smtClean="0">
                <a:solidFill>
                  <a:srgbClr val="FF6600"/>
                </a:solidFill>
              </a:rPr>
              <a:t>-beat in n1 </a:t>
            </a:r>
            <a:r>
              <a:rPr lang="en-US" sz="1600" dirty="0" err="1" smtClean="0">
                <a:solidFill>
                  <a:srgbClr val="FF6600"/>
                </a:solidFill>
              </a:rPr>
              <a:t>calcualtion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Assuming max </a:t>
            </a:r>
            <a:r>
              <a:rPr lang="en-US" sz="1600" dirty="0" smtClean="0">
                <a:solidFill>
                  <a:srgbClr val="FF6600"/>
                </a:solidFill>
              </a:rPr>
              <a:t>3 mm orbit shift </a:t>
            </a:r>
            <a:r>
              <a:rPr lang="en-US" sz="1600" dirty="0" smtClean="0"/>
              <a:t>in pessimistic direction between measurement at injection and top energy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Assuming </a:t>
            </a:r>
            <a:r>
              <a:rPr lang="en-US" sz="1600" dirty="0" smtClean="0">
                <a:solidFill>
                  <a:srgbClr val="FF6600"/>
                </a:solidFill>
              </a:rPr>
              <a:t>12 </a:t>
            </a:r>
            <a:r>
              <a:rPr lang="el-GR" sz="1600" dirty="0" smtClean="0">
                <a:solidFill>
                  <a:srgbClr val="FF6600"/>
                </a:solidFill>
              </a:rPr>
              <a:t>σ</a:t>
            </a:r>
            <a:r>
              <a:rPr lang="en-US" sz="1600" dirty="0" smtClean="0">
                <a:solidFill>
                  <a:srgbClr val="FF6600"/>
                </a:solidFill>
              </a:rPr>
              <a:t> beam-beam separation </a:t>
            </a:r>
            <a:r>
              <a:rPr lang="en-US" sz="1600" dirty="0" smtClean="0"/>
              <a:t>(larger than nominal)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Triplet aperture at injection assumed 2</a:t>
            </a:r>
            <a:r>
              <a:rPr lang="el-GR" sz="1600" dirty="0" smtClean="0"/>
              <a:t> σ</a:t>
            </a:r>
            <a:r>
              <a:rPr lang="en-US" sz="1600" dirty="0" smtClean="0"/>
              <a:t> larger than global limit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n1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066800"/>
            <a:ext cx="8686800" cy="542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95600" y="1905000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N1 calculation</a:t>
            </a:r>
            <a:endParaRPr lang="sv-SE" sz="1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5" y="1212532"/>
            <a:ext cx="8555355" cy="5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aperture scaling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1676400"/>
            <a:ext cx="1803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Aperture scaling</a:t>
            </a:r>
            <a:endParaRPr lang="sv-SE" sz="16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3352800"/>
            <a:ext cx="3817071" cy="738664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Smaller </a:t>
            </a:r>
            <a:r>
              <a:rPr lang="en-US" dirty="0" err="1" smtClean="0"/>
              <a:t>emittance</a:t>
            </a:r>
            <a:r>
              <a:rPr lang="en-US" dirty="0" smtClean="0"/>
              <a:t>, nominal BB separation,</a:t>
            </a:r>
          </a:p>
          <a:p>
            <a:r>
              <a:rPr lang="en-US" dirty="0" smtClean="0"/>
              <a:t>better orbit etc could bring  us below </a:t>
            </a:r>
          </a:p>
          <a:p>
            <a:r>
              <a:rPr lang="en-US" dirty="0" smtClean="0"/>
              <a:t>0.55m at 7 </a:t>
            </a:r>
            <a:r>
              <a:rPr lang="en-US" dirty="0" err="1" smtClean="0"/>
              <a:t>TeV</a:t>
            </a:r>
            <a:r>
              <a:rPr lang="en-US" dirty="0" smtClean="0"/>
              <a:t> (only aperture considered)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Squeeze limited by available triplet aperture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Measurements at injection show that real aperture is larger than predicted by n1, implying more margins. Used to calculate top energy aperture besides usual n1 method. </a:t>
            </a:r>
            <a:r>
              <a:rPr lang="en-US" dirty="0" smtClean="0">
                <a:solidFill>
                  <a:srgbClr val="00B050"/>
                </a:solidFill>
              </a:rPr>
              <a:t>Gain ≈ 0.5m in </a:t>
            </a:r>
            <a:r>
              <a:rPr lang="el-GR" dirty="0" smtClean="0">
                <a:solidFill>
                  <a:srgbClr val="00B050"/>
                </a:solidFill>
              </a:rPr>
              <a:t>β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Analysis shows that 2010 running was conservative: We could have run at </a:t>
            </a: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*=3.0m (n1) or </a:t>
            </a: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*=2.5m (scaling) instead of </a:t>
            </a: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*=3.5 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Reducing separation to nominal increases aperture margin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Margins between triplet, TCT and TCDQ can be reduced but not to nominal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Three sets of margins evaluated. </a:t>
            </a:r>
            <a:r>
              <a:rPr lang="en-US" dirty="0" smtClean="0">
                <a:solidFill>
                  <a:srgbClr val="FF0000"/>
                </a:solidFill>
              </a:rPr>
              <a:t>Possibilities at 4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Keeping 2010 margins: </a:t>
            </a: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*=2.5 m with scaling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Moderate, reducing margins to feasibility level observed in 2010 operation: </a:t>
            </a: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*=1.5 m with scaling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Nominal: not possible with present orbit stability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(2)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Proposal for 2011 running: </a:t>
            </a: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*=1.5 m, intermediate settings, margins: 1.5 </a:t>
            </a:r>
            <a:r>
              <a:rPr lang="en-US" dirty="0" smtClean="0">
                <a:solidFill>
                  <a:schemeClr val="accent2"/>
                </a:solidFill>
                <a:sym typeface="Symbol"/>
              </a:rPr>
              <a:t> </a:t>
            </a:r>
            <a:r>
              <a:rPr lang="en-US" dirty="0" smtClean="0">
                <a:solidFill>
                  <a:schemeClr val="accent2"/>
                </a:solidFill>
              </a:rPr>
              <a:t>aperture-TCT, 2.1 </a:t>
            </a:r>
            <a:r>
              <a:rPr lang="en-US" dirty="0" smtClean="0">
                <a:solidFill>
                  <a:schemeClr val="accent2"/>
                </a:solidFill>
                <a:sym typeface="Symbol"/>
              </a:rPr>
              <a:t> </a:t>
            </a:r>
            <a:r>
              <a:rPr lang="en-US" dirty="0" smtClean="0">
                <a:solidFill>
                  <a:schemeClr val="accent2"/>
                </a:solidFill>
              </a:rPr>
              <a:t>TCT-TCDQ. </a:t>
            </a:r>
            <a:r>
              <a:rPr lang="en-US" dirty="0" smtClean="0">
                <a:solidFill>
                  <a:schemeClr val="tx1"/>
                </a:solidFill>
              </a:rPr>
              <a:t>n1 gives slightly more pessimistic results but we have seen that aperture is larger than predicted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Any </a:t>
            </a:r>
            <a:r>
              <a:rPr lang="el-GR" b="1" dirty="0" smtClean="0">
                <a:solidFill>
                  <a:srgbClr val="FF0000"/>
                </a:solidFill>
              </a:rPr>
              <a:t>β</a:t>
            </a:r>
            <a:r>
              <a:rPr lang="en-US" b="1" dirty="0" smtClean="0">
                <a:solidFill>
                  <a:srgbClr val="FF0000"/>
                </a:solidFill>
              </a:rPr>
              <a:t>* and collimator settings will be qualified through provoked losses before being used during runs!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Propose to start like this but will try gain more in 2011 (IR aperture measurement, move towards nominal collimator settings etc.)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Ongoing work on TCT damage limits (Chamonix): could lead to reduced further TCT-TCDQ margin</a:t>
            </a:r>
          </a:p>
          <a:p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Wishlist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Detailed measurements of the local triplet aperture in all IRs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Calculations presented here still rely on pessimistic assumptions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Global </a:t>
            </a:r>
            <a:r>
              <a:rPr lang="en-US" dirty="0" err="1" smtClean="0"/>
              <a:t>emittance</a:t>
            </a:r>
            <a:r>
              <a:rPr lang="en-US" dirty="0" smtClean="0"/>
              <a:t> blowup method can be used with addition of local bumps in the </a:t>
            </a:r>
            <a:r>
              <a:rPr lang="en-US" dirty="0" err="1" smtClean="0"/>
              <a:t>Irs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Detailed study to fully understand discrepancy between n1 calculation and measurements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Detailed analysis of all collimator margins based on stability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Better orbit and β-beat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β-beat corrected to increase margins TCT-triplet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Study of leakage TCDQ-TCT during asynchronous dumps for different </a:t>
            </a:r>
            <a:r>
              <a:rPr lang="en-US" dirty="0" smtClean="0"/>
              <a:t>retractions (needs 1 ramped/collided beam </a:t>
            </a:r>
            <a:r>
              <a:rPr lang="en-US" smtClean="0"/>
              <a:t>per measurement point)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28088" cy="5257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Main  limitations when going to smaller </a:t>
            </a:r>
            <a:r>
              <a:rPr lang="el-GR" sz="1800" dirty="0" smtClean="0"/>
              <a:t>β</a:t>
            </a:r>
            <a:r>
              <a:rPr lang="en-US" sz="1800" dirty="0" smtClean="0"/>
              <a:t>*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Magnetic limits:  max gradient in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 and chromaticity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Beam-beam limit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2010.12.08</a:t>
            </a:r>
            <a:endParaRPr lang="en-US" dirty="0"/>
          </a:p>
        </p:txBody>
      </p:sp>
      <p:pic>
        <p:nvPicPr>
          <p:cNvPr id="5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38" y="2905125"/>
            <a:ext cx="8831262" cy="3533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137" y="2908479"/>
            <a:ext cx="8831263" cy="3527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592" y="2895600"/>
            <a:ext cx="8802687" cy="3540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9600" y="2189202"/>
            <a:ext cx="82702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buFont typeface="Arial" pitchFamily="34" charset="0"/>
              <a:buChar char="•"/>
            </a:pP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    Aperture limit:  decreasing margins in triplet when decreasing </a:t>
            </a:r>
            <a:r>
              <a:rPr lang="el-GR" sz="1600" b="0" dirty="0" smtClean="0">
                <a:solidFill>
                  <a:schemeClr val="tx1"/>
                </a:solidFill>
                <a:latin typeface="+mn-lt"/>
              </a:rPr>
              <a:t>β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. Present limit!</a:t>
            </a:r>
            <a:endParaRPr lang="en-US" b="0" dirty="0" smtClean="0">
              <a:solidFill>
                <a:schemeClr val="tx1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US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902558" y="2757487"/>
            <a:ext cx="527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IP1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1700213" y="4113213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rgbClr val="FF99CC">
              <a:alpha val="82001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7643813" y="4113213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rgbClr val="FF99CC">
              <a:alpha val="82001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 </a:t>
            </a:r>
            <a:r>
              <a:rPr lang="el-GR" dirty="0" smtClean="0"/>
              <a:t>β</a:t>
            </a:r>
            <a:r>
              <a:rPr lang="en-US" dirty="0" smtClean="0"/>
              <a:t>* (m) from n1 method</a:t>
            </a:r>
            <a:br>
              <a:rPr lang="en-US" dirty="0" smtClean="0"/>
            </a:br>
            <a:r>
              <a:rPr lang="en-US" dirty="0" smtClean="0"/>
              <a:t>for different margins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1143000"/>
          <a:ext cx="8763001" cy="5309739"/>
        </p:xfrm>
        <a:graphic>
          <a:graphicData uri="http://schemas.openxmlformats.org/drawingml/2006/table">
            <a:tbl>
              <a:tblPr/>
              <a:tblGrid>
                <a:gridCol w="782296"/>
                <a:gridCol w="817904"/>
                <a:gridCol w="885119"/>
                <a:gridCol w="785515"/>
                <a:gridCol w="785515"/>
                <a:gridCol w="785515"/>
                <a:gridCol w="782296"/>
                <a:gridCol w="782296"/>
                <a:gridCol w="785515"/>
                <a:gridCol w="785515"/>
                <a:gridCol w="785515"/>
              </a:tblGrid>
              <a:tr h="238323">
                <a:tc gridSpan="2"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latin typeface="Arial"/>
                        </a:rPr>
                        <a:t>2010 margins, </a:t>
                      </a:r>
                      <a:r>
                        <a:rPr lang="sv-SE" sz="1400" b="1" i="0" u="none" strike="noStrike" dirty="0" smtClean="0">
                          <a:latin typeface="Arial"/>
                        </a:rPr>
                        <a:t/>
                      </a:r>
                      <a:br>
                        <a:rPr lang="sv-SE" sz="1400" b="1" i="0" u="none" strike="noStrike" dirty="0" smtClean="0">
                          <a:latin typeface="Arial"/>
                        </a:rPr>
                      </a:br>
                      <a:r>
                        <a:rPr lang="sv-SE" sz="1400" b="1" i="0" u="none" strike="noStrike" dirty="0" smtClean="0">
                          <a:latin typeface="Arial"/>
                        </a:rPr>
                        <a:t>3.5 </a:t>
                      </a:r>
                      <a:r>
                        <a:rPr lang="sv-SE" sz="1400" b="1" i="0" u="none" strike="noStrike" dirty="0">
                          <a:latin typeface="Arial"/>
                        </a:rPr>
                        <a:t>TeV</a:t>
                      </a: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latin typeface="Arial"/>
                        </a:rPr>
                        <a:t>2010 margins, </a:t>
                      </a:r>
                      <a:r>
                        <a:rPr lang="sv-SE" sz="1400" b="1" i="0" u="none" strike="noStrike" dirty="0" smtClean="0">
                          <a:latin typeface="Arial"/>
                        </a:rPr>
                        <a:t/>
                      </a:r>
                      <a:br>
                        <a:rPr lang="sv-SE" sz="1400" b="1" i="0" u="none" strike="noStrike" dirty="0" smtClean="0">
                          <a:latin typeface="Arial"/>
                        </a:rPr>
                      </a:br>
                      <a:r>
                        <a:rPr lang="sv-SE" sz="1400" b="1" i="0" u="none" strike="noStrike" dirty="0" smtClean="0">
                          <a:latin typeface="Arial"/>
                        </a:rPr>
                        <a:t>4 </a:t>
                      </a:r>
                      <a:r>
                        <a:rPr lang="sv-SE" sz="1400" b="1" i="0" u="none" strike="noStrike" dirty="0">
                          <a:latin typeface="Arial"/>
                        </a:rPr>
                        <a:t>TeV</a:t>
                      </a: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28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i="0" u="none" strike="noStrike" dirty="0" smtClean="0">
                          <a:latin typeface="Arial"/>
                        </a:rPr>
                        <a:t>orbit</a:t>
                      </a:r>
                    </a:p>
                    <a:p>
                      <a:pPr algn="l" fontAlgn="b"/>
                      <a:r>
                        <a:rPr lang="sv-SE" sz="1400" b="0" i="0" u="none" strike="noStrike" dirty="0" smtClean="0">
                          <a:latin typeface="Arial"/>
                        </a:rPr>
                        <a:t>beta beat</a:t>
                      </a:r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latin typeface="Arial"/>
                        </a:rPr>
                        <a:t>1mm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2mm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3mm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i="0" u="none" strike="noStrike" dirty="0" smtClean="0">
                          <a:latin typeface="Arial"/>
                        </a:rPr>
                        <a:t>orbit</a:t>
                      </a:r>
                    </a:p>
                    <a:p>
                      <a:pPr algn="l" fontAlgn="b"/>
                      <a:r>
                        <a:rPr lang="sv-SE" sz="1400" b="0" i="0" u="none" strike="noStrike" dirty="0" smtClean="0">
                          <a:latin typeface="Arial"/>
                        </a:rPr>
                        <a:t>beta beat</a:t>
                      </a:r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1mm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2mm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3mm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10.00%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2.5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2.7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2.9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10.00%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2.2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2.4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2.6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5.00%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2.4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2.6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5.00%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2.1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2.3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323">
                <a:tc gridSpan="2"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 smtClean="0">
                          <a:latin typeface="Arial"/>
                        </a:rPr>
                        <a:t>Moderate,</a:t>
                      </a:r>
                      <a:br>
                        <a:rPr lang="sv-SE" sz="1400" b="1" i="0" u="none" strike="noStrike" dirty="0" smtClean="0">
                          <a:latin typeface="Arial"/>
                        </a:rPr>
                      </a:br>
                      <a:r>
                        <a:rPr lang="sv-SE" sz="1400" b="1" i="0" u="none" strike="noStrike" dirty="0" smtClean="0">
                          <a:latin typeface="Arial"/>
                        </a:rPr>
                        <a:t> </a:t>
                      </a:r>
                      <a:r>
                        <a:rPr lang="sv-SE" sz="1400" b="1" i="0" u="none" strike="noStrike" dirty="0">
                          <a:latin typeface="Arial"/>
                        </a:rPr>
                        <a:t>3.5 TeV</a:t>
                      </a: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 smtClean="0">
                          <a:latin typeface="Arial"/>
                        </a:rPr>
                        <a:t>Moderate,</a:t>
                      </a:r>
                      <a:br>
                        <a:rPr lang="sv-SE" sz="1400" b="1" i="0" u="none" strike="noStrike" dirty="0" smtClean="0">
                          <a:latin typeface="Arial"/>
                        </a:rPr>
                      </a:br>
                      <a:r>
                        <a:rPr lang="sv-SE" sz="1400" b="1" i="0" u="none" strike="noStrike" dirty="0" smtClean="0">
                          <a:latin typeface="Arial"/>
                        </a:rPr>
                        <a:t> </a:t>
                      </a:r>
                      <a:r>
                        <a:rPr lang="sv-SE" sz="1400" b="1" i="0" u="none" strike="noStrike" dirty="0">
                          <a:latin typeface="Arial"/>
                        </a:rPr>
                        <a:t>4 TeV</a:t>
                      </a: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28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i="0" u="none" strike="noStrike" dirty="0" smtClean="0">
                          <a:latin typeface="Arial"/>
                        </a:rPr>
                        <a:t>orbit</a:t>
                      </a:r>
                    </a:p>
                    <a:p>
                      <a:pPr algn="l" fontAlgn="b"/>
                      <a:r>
                        <a:rPr lang="sv-SE" sz="1400" b="0" i="0" u="none" strike="noStrike" dirty="0" smtClean="0">
                          <a:latin typeface="Arial"/>
                        </a:rPr>
                        <a:t>beta beat</a:t>
                      </a:r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1mm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2mm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3mm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i="0" u="none" strike="noStrike" dirty="0" smtClean="0">
                          <a:latin typeface="Arial"/>
                        </a:rPr>
                        <a:t>orbit</a:t>
                      </a:r>
                    </a:p>
                    <a:p>
                      <a:pPr algn="l" fontAlgn="b"/>
                      <a:r>
                        <a:rPr lang="sv-SE" sz="1400" b="0" i="0" u="none" strike="noStrike" dirty="0" smtClean="0">
                          <a:latin typeface="Arial"/>
                        </a:rPr>
                        <a:t>beta beat</a:t>
                      </a:r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1mm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2mm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3mm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10.00%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1.8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2.1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10.00%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1.6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1.7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1.9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5.00%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1.7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1.9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5.00%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1.5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1.6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323">
                <a:tc gridSpan="2"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latin typeface="Arial"/>
                        </a:rPr>
                        <a:t>Nominal margins, 3.5 TeV</a:t>
                      </a: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latin typeface="Arial"/>
                        </a:rPr>
                        <a:t>Nominal margins, 4 TeV</a:t>
                      </a: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28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i="0" u="none" strike="noStrike" dirty="0" smtClean="0">
                          <a:latin typeface="Arial"/>
                        </a:rPr>
                        <a:t>orbit</a:t>
                      </a:r>
                    </a:p>
                    <a:p>
                      <a:pPr algn="l" fontAlgn="b"/>
                      <a:r>
                        <a:rPr lang="sv-SE" sz="1400" b="0" i="0" u="none" strike="noStrike" dirty="0" smtClean="0">
                          <a:latin typeface="Arial"/>
                        </a:rPr>
                        <a:t>beta beat</a:t>
                      </a:r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1mm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2mm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3mm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i="0" u="none" strike="noStrike" dirty="0" smtClean="0">
                          <a:latin typeface="Arial"/>
                        </a:rPr>
                        <a:t>orbit</a:t>
                      </a:r>
                    </a:p>
                    <a:p>
                      <a:pPr algn="l" fontAlgn="b"/>
                      <a:r>
                        <a:rPr lang="sv-SE" sz="1400" b="0" i="0" u="none" strike="noStrike" dirty="0" smtClean="0">
                          <a:latin typeface="Arial"/>
                        </a:rPr>
                        <a:t>beta beat</a:t>
                      </a:r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1mm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2mm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latin typeface="Arial"/>
                        </a:rPr>
                        <a:t>3mm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10.00%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1.1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1.2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10.00%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0.9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3"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5.00%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1.1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latin typeface="Arial"/>
                      </a:endParaRPr>
                    </a:p>
                  </a:txBody>
                  <a:tcPr marL="6714" marR="6714" marT="671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5.00%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0.9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latin typeface="Arial"/>
                        </a:rPr>
                        <a:t>0.9</a:t>
                      </a: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 dirty="0">
                        <a:latin typeface="Arial"/>
                      </a:endParaRPr>
                    </a:p>
                  </a:txBody>
                  <a:tcPr marL="6714" marR="6714" marT="671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038600"/>
            <a:ext cx="8828088" cy="2514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Hierarchy between cleaning stages must be preserved to guarantee protection – limits </a:t>
            </a:r>
            <a:r>
              <a:rPr lang="el-GR" sz="1800" dirty="0" smtClean="0"/>
              <a:t>β</a:t>
            </a:r>
            <a:r>
              <a:rPr lang="en-US" sz="1800" dirty="0" smtClean="0"/>
              <a:t>-beat and orbit variation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To optimize </a:t>
            </a:r>
            <a:r>
              <a:rPr lang="el-GR" sz="1800" dirty="0" smtClean="0"/>
              <a:t>β</a:t>
            </a:r>
            <a:r>
              <a:rPr lang="en-US" sz="1800" dirty="0" smtClean="0"/>
              <a:t>*, we have to review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Triplet aperture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Margin TCT/triplet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Margin Dump protection/TCT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Settings and margins for other collimators and dump protection</a:t>
            </a:r>
          </a:p>
          <a:p>
            <a:pPr lvl="1">
              <a:buFont typeface="Arial" pitchFamily="34" charset="0"/>
              <a:buChar char="•"/>
            </a:pP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sp>
        <p:nvSpPr>
          <p:cNvPr id="5" name="Oval 87"/>
          <p:cNvSpPr>
            <a:spLocks noChangeArrowheads="1"/>
          </p:cNvSpPr>
          <p:nvPr/>
        </p:nvSpPr>
        <p:spPr bwMode="auto">
          <a:xfrm>
            <a:off x="5562600" y="1054100"/>
            <a:ext cx="482600" cy="404813"/>
          </a:xfrm>
          <a:prstGeom prst="ellipse">
            <a:avLst/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tx1"/>
                </a:solidFill>
                <a:ea typeface="ＭＳ Ｐゴシック" pitchFamily="-65" charset="-128"/>
              </a:rPr>
              <a:t>III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43050" y="2057400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44638" y="3306763"/>
            <a:ext cx="203200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cxnSp>
        <p:nvCxnSpPr>
          <p:cNvPr id="8" name="Straight Arrow Connector 8"/>
          <p:cNvCxnSpPr>
            <a:cxnSpLocks noChangeShapeType="1"/>
          </p:cNvCxnSpPr>
          <p:nvPr/>
        </p:nvCxnSpPr>
        <p:spPr bwMode="auto">
          <a:xfrm>
            <a:off x="1371600" y="2930525"/>
            <a:ext cx="62230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2538413" y="1955800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2538413" y="3409950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2809875" y="1955800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2809875" y="3411538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3370263" y="1957388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371850" y="3411538"/>
            <a:ext cx="203200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4670425" y="2768600"/>
            <a:ext cx="679450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16" name="TextBox 30"/>
          <p:cNvSpPr txBox="1">
            <a:spLocks noChangeArrowheads="1"/>
          </p:cNvSpPr>
          <p:nvPr/>
        </p:nvSpPr>
        <p:spPr bwMode="auto">
          <a:xfrm>
            <a:off x="1371600" y="1770063"/>
            <a:ext cx="788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Primary</a:t>
            </a:r>
          </a:p>
        </p:txBody>
      </p:sp>
      <p:sp>
        <p:nvSpPr>
          <p:cNvPr id="17" name="TextBox 31"/>
          <p:cNvSpPr txBox="1">
            <a:spLocks noChangeArrowheads="1"/>
          </p:cNvSpPr>
          <p:nvPr/>
        </p:nvSpPr>
        <p:spPr bwMode="auto">
          <a:xfrm>
            <a:off x="2646363" y="1635125"/>
            <a:ext cx="963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Secondary</a:t>
            </a:r>
          </a:p>
        </p:txBody>
      </p:sp>
      <p:sp>
        <p:nvSpPr>
          <p:cNvPr id="18" name="TextBox 33"/>
          <p:cNvSpPr txBox="1">
            <a:spLocks noChangeArrowheads="1"/>
          </p:cNvSpPr>
          <p:nvPr/>
        </p:nvSpPr>
        <p:spPr bwMode="auto">
          <a:xfrm>
            <a:off x="6610350" y="1263650"/>
            <a:ext cx="7969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Triplet</a:t>
            </a:r>
          </a:p>
          <a:p>
            <a:endParaRPr lang="en-US" sz="1400" b="1">
              <a:solidFill>
                <a:schemeClr val="tx1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19" name="TextBox 35"/>
          <p:cNvSpPr txBox="1">
            <a:spLocks noChangeArrowheads="1"/>
          </p:cNvSpPr>
          <p:nvPr/>
        </p:nvSpPr>
        <p:spPr bwMode="auto">
          <a:xfrm>
            <a:off x="4416425" y="2425700"/>
            <a:ext cx="1212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Dump Kicker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597525" y="1878013"/>
            <a:ext cx="411163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597525" y="3497263"/>
            <a:ext cx="411163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6473825" y="1692275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6473825" y="3727450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6754813" y="1600200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6754813" y="3821113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4927600" y="1595438"/>
            <a:ext cx="1514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Dump Protection</a:t>
            </a:r>
          </a:p>
        </p:txBody>
      </p:sp>
      <p:sp>
        <p:nvSpPr>
          <p:cNvPr id="27" name="TextBox 30"/>
          <p:cNvSpPr txBox="1">
            <a:spLocks noChangeArrowheads="1"/>
          </p:cNvSpPr>
          <p:nvPr/>
        </p:nvSpPr>
        <p:spPr bwMode="auto">
          <a:xfrm>
            <a:off x="6042025" y="1409700"/>
            <a:ext cx="790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Tertiary</a:t>
            </a:r>
          </a:p>
        </p:txBody>
      </p:sp>
      <p:cxnSp>
        <p:nvCxnSpPr>
          <p:cNvPr id="28" name="Straight Arrow Connector 47"/>
          <p:cNvCxnSpPr>
            <a:cxnSpLocks noChangeShapeType="1"/>
            <a:stCxn id="6" idx="2"/>
            <a:endCxn id="7" idx="0"/>
          </p:cNvCxnSpPr>
          <p:nvPr/>
        </p:nvCxnSpPr>
        <p:spPr bwMode="auto">
          <a:xfrm>
            <a:off x="1646238" y="2374900"/>
            <a:ext cx="0" cy="9318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29" name="Straight Arrow Connector 50"/>
          <p:cNvCxnSpPr>
            <a:cxnSpLocks noChangeShapeType="1"/>
            <a:stCxn id="9" idx="2"/>
            <a:endCxn id="10" idx="0"/>
          </p:cNvCxnSpPr>
          <p:nvPr/>
        </p:nvCxnSpPr>
        <p:spPr bwMode="auto">
          <a:xfrm>
            <a:off x="2641600" y="2273300"/>
            <a:ext cx="0" cy="11366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30" name="Rectangle 15"/>
          <p:cNvSpPr>
            <a:spLocks noChangeArrowheads="1"/>
          </p:cNvSpPr>
          <p:nvPr/>
        </p:nvSpPr>
        <p:spPr bwMode="auto">
          <a:xfrm>
            <a:off x="3841750" y="1722438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31" name="Rectangle 15"/>
          <p:cNvSpPr>
            <a:spLocks noChangeArrowheads="1"/>
          </p:cNvSpPr>
          <p:nvPr/>
        </p:nvSpPr>
        <p:spPr bwMode="auto">
          <a:xfrm>
            <a:off x="4152900" y="1722438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32" name="Rectangle 15"/>
          <p:cNvSpPr>
            <a:spLocks noChangeArrowheads="1"/>
          </p:cNvSpPr>
          <p:nvPr/>
        </p:nvSpPr>
        <p:spPr bwMode="auto">
          <a:xfrm>
            <a:off x="3841750" y="3714750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33" name="Rectangle 15"/>
          <p:cNvSpPr>
            <a:spLocks noChangeArrowheads="1"/>
          </p:cNvSpPr>
          <p:nvPr/>
        </p:nvSpPr>
        <p:spPr bwMode="auto">
          <a:xfrm>
            <a:off x="4152900" y="3714750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34" name="TextBox 60"/>
          <p:cNvSpPr txBox="1">
            <a:spLocks noChangeArrowheads="1"/>
          </p:cNvSpPr>
          <p:nvPr/>
        </p:nvSpPr>
        <p:spPr bwMode="auto">
          <a:xfrm>
            <a:off x="1600200" y="26971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5.7</a:t>
            </a:r>
            <a:endParaRPr lang="en-US" sz="1400" dirty="0">
              <a:solidFill>
                <a:schemeClr val="tx1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35" name="TextBox 62"/>
          <p:cNvSpPr txBox="1">
            <a:spLocks noChangeArrowheads="1"/>
          </p:cNvSpPr>
          <p:nvPr/>
        </p:nvSpPr>
        <p:spPr bwMode="auto">
          <a:xfrm>
            <a:off x="2590800" y="2703513"/>
            <a:ext cx="411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8.5</a:t>
            </a:r>
            <a:endParaRPr lang="en-US" sz="1400" dirty="0">
              <a:solidFill>
                <a:schemeClr val="tx1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36" name="TextBox 63"/>
          <p:cNvSpPr txBox="1">
            <a:spLocks noChangeArrowheads="1"/>
          </p:cNvSpPr>
          <p:nvPr/>
        </p:nvSpPr>
        <p:spPr bwMode="auto">
          <a:xfrm>
            <a:off x="3810000" y="2697163"/>
            <a:ext cx="692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17.7</a:t>
            </a:r>
            <a:endParaRPr lang="en-US" sz="1400" dirty="0">
              <a:solidFill>
                <a:schemeClr val="tx1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cxnSp>
        <p:nvCxnSpPr>
          <p:cNvPr id="37" name="Straight Arrow Connector 67"/>
          <p:cNvCxnSpPr>
            <a:cxnSpLocks noChangeShapeType="1"/>
            <a:stCxn id="30" idx="2"/>
            <a:endCxn id="32" idx="0"/>
          </p:cNvCxnSpPr>
          <p:nvPr/>
        </p:nvCxnSpPr>
        <p:spPr bwMode="auto">
          <a:xfrm>
            <a:off x="3944938" y="2039938"/>
            <a:ext cx="0" cy="16748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38" name="TextBox 31"/>
          <p:cNvSpPr txBox="1">
            <a:spLocks noChangeArrowheads="1"/>
          </p:cNvSpPr>
          <p:nvPr/>
        </p:nvSpPr>
        <p:spPr bwMode="auto">
          <a:xfrm>
            <a:off x="3640138" y="1458913"/>
            <a:ext cx="9477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Absorbers</a:t>
            </a:r>
          </a:p>
        </p:txBody>
      </p:sp>
      <p:cxnSp>
        <p:nvCxnSpPr>
          <p:cNvPr id="39" name="Straight Arrow Connector 70"/>
          <p:cNvCxnSpPr>
            <a:cxnSpLocks noChangeShapeType="1"/>
            <a:stCxn id="20" idx="2"/>
            <a:endCxn id="21" idx="0"/>
          </p:cNvCxnSpPr>
          <p:nvPr/>
        </p:nvCxnSpPr>
        <p:spPr bwMode="auto">
          <a:xfrm>
            <a:off x="5803900" y="2195513"/>
            <a:ext cx="0" cy="13017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40" name="TextBox 71"/>
          <p:cNvSpPr txBox="1">
            <a:spLocks noChangeArrowheads="1"/>
          </p:cNvSpPr>
          <p:nvPr/>
        </p:nvSpPr>
        <p:spPr bwMode="auto">
          <a:xfrm>
            <a:off x="5437188" y="2697163"/>
            <a:ext cx="11922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9.3-10.6 </a:t>
            </a:r>
            <a:r>
              <a:rPr lang="el-GR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cxnSp>
        <p:nvCxnSpPr>
          <p:cNvPr id="41" name="Straight Arrow Connector 75"/>
          <p:cNvCxnSpPr>
            <a:cxnSpLocks noChangeShapeType="1"/>
            <a:stCxn id="22" idx="2"/>
            <a:endCxn id="23" idx="0"/>
          </p:cNvCxnSpPr>
          <p:nvPr/>
        </p:nvCxnSpPr>
        <p:spPr bwMode="auto">
          <a:xfrm>
            <a:off x="6577013" y="2009775"/>
            <a:ext cx="0" cy="17176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42" name="TextBox 76"/>
          <p:cNvSpPr txBox="1">
            <a:spLocks noChangeArrowheads="1"/>
          </p:cNvSpPr>
          <p:nvPr/>
        </p:nvSpPr>
        <p:spPr bwMode="auto">
          <a:xfrm>
            <a:off x="6172200" y="2362200"/>
            <a:ext cx="5826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15 </a:t>
            </a:r>
            <a:r>
              <a:rPr lang="el-GR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pic>
        <p:nvPicPr>
          <p:cNvPr id="43" name="Picture 77" descr="latex-image-1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2854325"/>
            <a:ext cx="88900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78" descr="latex-image-1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1163" y="2855913"/>
            <a:ext cx="88900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79" descr="latex-image-1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4975" y="2851150"/>
            <a:ext cx="88900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Oval 84"/>
          <p:cNvSpPr>
            <a:spLocks noChangeArrowheads="1"/>
          </p:cNvSpPr>
          <p:nvPr/>
        </p:nvSpPr>
        <p:spPr bwMode="auto">
          <a:xfrm>
            <a:off x="1477963" y="1409700"/>
            <a:ext cx="444500" cy="404813"/>
          </a:xfrm>
          <a:prstGeom prst="ellipse">
            <a:avLst/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tx1"/>
                </a:solidFill>
                <a:ea typeface="ＭＳ Ｐゴシック" pitchFamily="-65" charset="-128"/>
              </a:rPr>
              <a:t>I</a:t>
            </a:r>
          </a:p>
        </p:txBody>
      </p:sp>
      <p:sp>
        <p:nvSpPr>
          <p:cNvPr id="49" name="Oval 85"/>
          <p:cNvSpPr>
            <a:spLocks noChangeArrowheads="1"/>
          </p:cNvSpPr>
          <p:nvPr/>
        </p:nvSpPr>
        <p:spPr bwMode="auto">
          <a:xfrm>
            <a:off x="2444750" y="1282700"/>
            <a:ext cx="484188" cy="404813"/>
          </a:xfrm>
          <a:prstGeom prst="ellipse">
            <a:avLst/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tx1"/>
                </a:solidFill>
                <a:ea typeface="ＭＳ Ｐゴシック" pitchFamily="-65" charset="-128"/>
              </a:rPr>
              <a:t>II</a:t>
            </a:r>
          </a:p>
        </p:txBody>
      </p:sp>
      <p:sp>
        <p:nvSpPr>
          <p:cNvPr id="50" name="Oval 86"/>
          <p:cNvSpPr>
            <a:spLocks noChangeArrowheads="1"/>
          </p:cNvSpPr>
          <p:nvPr/>
        </p:nvSpPr>
        <p:spPr bwMode="auto">
          <a:xfrm>
            <a:off x="3738563" y="1095375"/>
            <a:ext cx="520700" cy="404813"/>
          </a:xfrm>
          <a:prstGeom prst="ellipse">
            <a:avLst/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tx1"/>
                </a:solidFill>
                <a:ea typeface="ＭＳ Ｐゴシック" pitchFamily="-65" charset="-128"/>
              </a:rPr>
              <a:t>IV</a:t>
            </a:r>
          </a:p>
        </p:txBody>
      </p:sp>
      <p:sp>
        <p:nvSpPr>
          <p:cNvPr id="51" name="TextBox 32"/>
          <p:cNvSpPr txBox="1">
            <a:spLocks noChangeArrowheads="1"/>
          </p:cNvSpPr>
          <p:nvPr/>
        </p:nvSpPr>
        <p:spPr bwMode="auto">
          <a:xfrm>
            <a:off x="7223125" y="2924175"/>
            <a:ext cx="633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beam</a:t>
            </a:r>
          </a:p>
        </p:txBody>
      </p:sp>
      <p:sp>
        <p:nvSpPr>
          <p:cNvPr id="52" name="TextBox 14"/>
          <p:cNvSpPr txBox="1">
            <a:spLocks noChangeArrowheads="1"/>
          </p:cNvSpPr>
          <p:nvPr/>
        </p:nvSpPr>
        <p:spPr bwMode="auto">
          <a:xfrm>
            <a:off x="7073900" y="3792538"/>
            <a:ext cx="18415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tx1"/>
                </a:solidFill>
                <a:ea typeface="ＭＳ Ｐゴシック" pitchFamily="-65" charset="-128"/>
              </a:rPr>
              <a:t>Courtesy D. Wollmann</a:t>
            </a:r>
          </a:p>
        </p:txBody>
      </p:sp>
      <p:cxnSp>
        <p:nvCxnSpPr>
          <p:cNvPr id="53" name="Straight Arrow Connector 75"/>
          <p:cNvCxnSpPr>
            <a:cxnSpLocks noChangeShapeType="1"/>
            <a:endCxn id="25" idx="0"/>
          </p:cNvCxnSpPr>
          <p:nvPr/>
        </p:nvCxnSpPr>
        <p:spPr bwMode="auto">
          <a:xfrm rot="5400000">
            <a:off x="5899012" y="2862122"/>
            <a:ext cx="1917187" cy="79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57" name="TextBox 71"/>
          <p:cNvSpPr txBox="1">
            <a:spLocks noChangeArrowheads="1"/>
          </p:cNvSpPr>
          <p:nvPr/>
        </p:nvSpPr>
        <p:spPr bwMode="auto">
          <a:xfrm>
            <a:off x="6858000" y="1981200"/>
            <a:ext cx="10398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17.5 </a:t>
            </a:r>
            <a:r>
              <a:rPr lang="el-GR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??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Triplet aperture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Aperture traditionally calculated with MAD-X using n1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Takes into account mechanical tolerances and most pessimistic case of beta beating and orbit shifts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safe but possibly pessimistic approach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Global aperture measured at injection energy: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aperture larger than expected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i="1" dirty="0" smtClean="0"/>
              <a:t>( from </a:t>
            </a:r>
            <a:r>
              <a:rPr lang="sv-SE" sz="1400" i="1" dirty="0" smtClean="0"/>
              <a:t>M. Giovannozzi, R. Assmann, R. Giachino, D. Jacquet, L. Ponce, S. Redaelli, and J. Wenninger</a:t>
            </a:r>
            <a:r>
              <a:rPr lang="en-US" sz="1400" i="1" dirty="0" smtClean="0"/>
              <a:t>, presentation LHCCWG 2010.09.14)</a:t>
            </a:r>
          </a:p>
          <a:p>
            <a:pPr>
              <a:buFont typeface="Arial" pitchFamily="34" charset="0"/>
              <a:buChar char="•"/>
            </a:pPr>
            <a:endParaRPr lang="en-US" sz="1400" i="1" dirty="0" smtClean="0"/>
          </a:p>
          <a:p>
            <a:pPr>
              <a:buFont typeface="Arial" pitchFamily="34" charset="0"/>
              <a:buChar char="•"/>
            </a:pPr>
            <a:endParaRPr lang="en-US" i="1" dirty="0" smtClean="0"/>
          </a:p>
          <a:p>
            <a:pPr>
              <a:buFont typeface="Arial" pitchFamily="34" charset="0"/>
              <a:buChar char="•"/>
            </a:pPr>
            <a:endParaRPr lang="en-US" i="1" dirty="0" smtClean="0"/>
          </a:p>
          <a:p>
            <a:pPr lvl="1">
              <a:buFont typeface="Arial" pitchFamily="34" charset="0"/>
              <a:buChar char="•"/>
            </a:pPr>
            <a:endParaRPr lang="en-US" i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we use this information to better estimate the triplet aperture?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39624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Horizontal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Vertical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Beam 1</a:t>
                      </a:r>
                      <a:endParaRPr lang="en-US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12.5</a:t>
                      </a:r>
                      <a:endParaRPr lang="en-US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13.5</a:t>
                      </a:r>
                      <a:endParaRPr lang="en-US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Beam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2</a:t>
                      </a:r>
                      <a:endParaRPr lang="en-US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14.0</a:t>
                      </a:r>
                      <a:endParaRPr lang="en-US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13.0</a:t>
                      </a:r>
                      <a:endParaRPr lang="en-US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33600" y="5105400"/>
            <a:ext cx="4950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i="1" dirty="0" smtClean="0">
                <a:solidFill>
                  <a:schemeClr val="tx1"/>
                </a:solidFill>
              </a:rPr>
              <a:t>Global aperture in nominal beam </a:t>
            </a:r>
            <a:r>
              <a:rPr lang="el-GR" sz="1600" b="0" i="1" dirty="0" smtClean="0">
                <a:solidFill>
                  <a:schemeClr val="tx1"/>
                </a:solidFill>
              </a:rPr>
              <a:t>σ</a:t>
            </a:r>
            <a:r>
              <a:rPr lang="en-US" sz="1600" b="0" i="1" dirty="0" smtClean="0">
                <a:solidFill>
                  <a:schemeClr val="tx1"/>
                </a:solidFill>
              </a:rPr>
              <a:t>. </a:t>
            </a:r>
            <a:r>
              <a:rPr lang="en-US" sz="1600" b="0" i="1" dirty="0" smtClean="0">
                <a:solidFill>
                  <a:srgbClr val="FF0000"/>
                </a:solidFill>
              </a:rPr>
              <a:t>Expected: 8.4 </a:t>
            </a:r>
            <a:r>
              <a:rPr lang="el-GR" sz="1600" b="0" i="1" dirty="0" smtClean="0">
                <a:solidFill>
                  <a:srgbClr val="FF0000"/>
                </a:solidFill>
              </a:rPr>
              <a:t>σ</a:t>
            </a:r>
            <a:r>
              <a:rPr lang="en-US" sz="1600" b="0" i="1" dirty="0" smtClean="0">
                <a:solidFill>
                  <a:srgbClr val="FF0000"/>
                </a:solidFill>
              </a:rPr>
              <a:t> </a:t>
            </a:r>
            <a:endParaRPr lang="en-US" sz="1600" b="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1" y="1066799"/>
            <a:ext cx="4648200" cy="535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Simplistic calculation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5486400" cy="5410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Find s-value of limiting triplet </a:t>
            </a:r>
            <a:br>
              <a:rPr lang="en-US" dirty="0" smtClean="0"/>
            </a:br>
            <a:r>
              <a:rPr lang="en-US" dirty="0" smtClean="0"/>
              <a:t>aperture with MAD-X (h and v)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Assume </a:t>
            </a:r>
            <a:r>
              <a:rPr lang="en-US" i="1" dirty="0" smtClean="0"/>
              <a:t>pessimistically </a:t>
            </a:r>
            <a:br>
              <a:rPr lang="en-US" i="1" dirty="0" smtClean="0"/>
            </a:br>
            <a:r>
              <a:rPr lang="en-US" dirty="0" smtClean="0"/>
              <a:t>injection aperture=global limit+2</a:t>
            </a:r>
            <a:r>
              <a:rPr lang="el-GR" dirty="0" smtClean="0"/>
              <a:t> σ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Only one plane matters with good approximation  - reduce to 1D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Scale beam size to pre-collision </a:t>
            </a:r>
            <a:br>
              <a:rPr lang="en-US" dirty="0" smtClean="0"/>
            </a:br>
            <a:r>
              <a:rPr lang="en-US" dirty="0" smtClean="0"/>
              <a:t>(larger </a:t>
            </a:r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dirty="0" smtClean="0"/>
              <a:t> and </a:t>
            </a:r>
            <a:r>
              <a:rPr lang="el-GR" dirty="0" smtClean="0"/>
              <a:t>γ</a:t>
            </a:r>
            <a:r>
              <a:rPr lang="en-US" dirty="0" smtClean="0"/>
              <a:t>), add orbit </a:t>
            </a:r>
            <a:br>
              <a:rPr lang="en-US" dirty="0" smtClean="0"/>
            </a:br>
            <a:r>
              <a:rPr lang="en-US" dirty="0" smtClean="0"/>
              <a:t>offsets in relevant plane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Solve for top energy aperture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Additional assumption: reduce</a:t>
            </a:r>
            <a:br>
              <a:rPr lang="en-US" dirty="0" smtClean="0"/>
            </a:br>
            <a:r>
              <a:rPr lang="en-US" dirty="0" smtClean="0"/>
              <a:t>separation to nominal value 0.7 mm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2010.10.25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823444"/>
            <a:ext cx="2438400" cy="57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343400"/>
            <a:ext cx="3886200" cy="54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20000" y="1090136"/>
            <a:ext cx="14670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tx1"/>
                </a:solidFill>
              </a:rPr>
              <a:t>MQXB.B2L1</a:t>
            </a:r>
          </a:p>
          <a:p>
            <a:r>
              <a:rPr lang="en-US" b="0" dirty="0" smtClean="0">
                <a:solidFill>
                  <a:schemeClr val="tx1"/>
                </a:solidFill>
              </a:rPr>
              <a:t>s= -40.8 m</a:t>
            </a:r>
          </a:p>
          <a:p>
            <a:r>
              <a:rPr lang="en-US" b="0" dirty="0" smtClean="0">
                <a:solidFill>
                  <a:schemeClr val="tx1"/>
                </a:solidFill>
              </a:rPr>
              <a:t>2mm separation</a:t>
            </a:r>
            <a:endParaRPr lang="en-US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Margins in aperture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28088" cy="5334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All mechanical and alignment errors already included in measurement – nothing changes between injection and top energy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Orbit variations </a:t>
            </a:r>
            <a:r>
              <a:rPr lang="en-US" dirty="0" smtClean="0"/>
              <a:t>must be accounted for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 to 2mm difference in orbit shift from injection to top energy between measurement and MAD-X at BPMs close to triplets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1 mm fill-to-fill variations at top energy at BPMs close to triplets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Using total </a:t>
            </a:r>
            <a:r>
              <a:rPr lang="en-US" dirty="0" smtClean="0">
                <a:solidFill>
                  <a:srgbClr val="FF0000"/>
                </a:solidFill>
              </a:rPr>
              <a:t>orbit uncertainty of 3mm </a:t>
            </a:r>
            <a:r>
              <a:rPr lang="en-US" dirty="0" smtClean="0"/>
              <a:t>going in pessimistic direction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-beat </a:t>
            </a:r>
            <a:r>
              <a:rPr lang="en-US" dirty="0" smtClean="0"/>
              <a:t>must be accounted for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High reproducibility from fill to fill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Using the </a:t>
            </a:r>
            <a:r>
              <a:rPr lang="en-US" dirty="0" smtClean="0">
                <a:solidFill>
                  <a:srgbClr val="FF0000"/>
                </a:solidFill>
              </a:rPr>
              <a:t>measured beam size </a:t>
            </a:r>
            <a:r>
              <a:rPr lang="en-US" dirty="0" smtClean="0"/>
              <a:t>at injection and top energy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Calculating aperture both with traditional n1 (3mm orbit as worst case observed in triplet and 10% method and 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r>
              <a:rPr lang="en-US" dirty="0" smtClean="0">
                <a:solidFill>
                  <a:schemeClr val="tx1"/>
                </a:solidFill>
              </a:rPr>
              <a:t>-beat</a:t>
            </a:r>
            <a:r>
              <a:rPr lang="en-US" dirty="0" smtClean="0">
                <a:solidFill>
                  <a:schemeClr val="accent2"/>
                </a:solidFill>
              </a:rPr>
              <a:t>) </a:t>
            </a:r>
            <a:r>
              <a:rPr lang="en-US" dirty="0" smtClean="0"/>
              <a:t>aperture scaling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7518083" cy="532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3.5 </a:t>
            </a:r>
            <a:r>
              <a:rPr lang="en-US" dirty="0" err="1" smtClean="0"/>
              <a:t>TeV</a:t>
            </a:r>
            <a:r>
              <a:rPr lang="en-US" dirty="0" smtClean="0"/>
              <a:t>, 2010 margins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4191000"/>
            <a:ext cx="3368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rgbClr val="FF6600"/>
                </a:solidFill>
              </a:rPr>
              <a:t>Without reducing present margins, </a:t>
            </a:r>
          </a:p>
          <a:p>
            <a:r>
              <a:rPr lang="en-US" sz="1600" b="0" dirty="0" smtClean="0">
                <a:solidFill>
                  <a:srgbClr val="FF6600"/>
                </a:solidFill>
              </a:rPr>
              <a:t>we could reach </a:t>
            </a:r>
            <a:r>
              <a:rPr lang="el-GR" sz="1600" b="0" dirty="0" smtClean="0">
                <a:solidFill>
                  <a:srgbClr val="FF6600"/>
                </a:solidFill>
              </a:rPr>
              <a:t>β</a:t>
            </a:r>
            <a:r>
              <a:rPr lang="en-US" sz="1600" b="0" dirty="0" smtClean="0">
                <a:solidFill>
                  <a:srgbClr val="FF6600"/>
                </a:solidFill>
              </a:rPr>
              <a:t>*≈2.5 m</a:t>
            </a:r>
            <a:endParaRPr lang="en-US" sz="1600" b="0" dirty="0">
              <a:solidFill>
                <a:srgbClr val="FF66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6200000" flipV="1">
            <a:off x="4876800" y="2971800"/>
            <a:ext cx="1447800" cy="1143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400800" y="1981200"/>
            <a:ext cx="1564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dirty="0" smtClean="0">
                <a:solidFill>
                  <a:schemeClr val="accent2"/>
                </a:solidFill>
              </a:rPr>
              <a:t>(half crossing angle)</a:t>
            </a:r>
            <a:endParaRPr lang="sv-SE" sz="1200" b="0" i="1" dirty="0">
              <a:solidFill>
                <a:schemeClr val="accent2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600200"/>
            <a:ext cx="12192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 TCT/triplet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10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Presently 2.5 </a:t>
            </a:r>
            <a:r>
              <a:rPr lang="el-GR" sz="1800" dirty="0" smtClean="0"/>
              <a:t>σ</a:t>
            </a:r>
            <a:r>
              <a:rPr lang="en-US" sz="1800" dirty="0" smtClean="0"/>
              <a:t> margin used. Can this be reduced?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Orbit at TCTs seen to deviate up to 2 </a:t>
            </a:r>
            <a:r>
              <a:rPr lang="el-GR" sz="1800" dirty="0" smtClean="0"/>
              <a:t>σ</a:t>
            </a:r>
            <a:r>
              <a:rPr lang="en-US" sz="1800" dirty="0" smtClean="0"/>
              <a:t> (seen in IR2) during stable beams (</a:t>
            </a:r>
            <a:r>
              <a:rPr lang="en-US" sz="1800" i="1" dirty="0" smtClean="0"/>
              <a:t>see talk S. White</a:t>
            </a:r>
            <a:r>
              <a:rPr lang="en-US" sz="18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Large deviations partly due to luminosity leveling in ALICE – different strategy possible?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Other IPs stable within around 1</a:t>
            </a:r>
            <a:r>
              <a:rPr lang="el-GR" sz="1600" dirty="0" smtClean="0"/>
              <a:t> σ</a:t>
            </a:r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Except during scans and </a:t>
            </a:r>
            <a:r>
              <a:rPr lang="en-US" sz="1800" dirty="0" err="1" smtClean="0"/>
              <a:t>levelling</a:t>
            </a:r>
            <a:r>
              <a:rPr lang="en-US" sz="1800" dirty="0" smtClean="0"/>
              <a:t>, orbits at TCT and triplet are closely correlated. Movements follow within 0.3 </a:t>
            </a:r>
            <a:r>
              <a:rPr lang="el-GR" sz="1800" dirty="0" smtClean="0"/>
              <a:t>σ</a:t>
            </a:r>
            <a:r>
              <a:rPr lang="en-US" sz="18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During small scans, orbit moves by less than 0.2</a:t>
            </a:r>
            <a:r>
              <a:rPr lang="el-GR" sz="1600" dirty="0" smtClean="0"/>
              <a:t> σ</a:t>
            </a:r>
            <a:r>
              <a:rPr lang="en-US" sz="1600" dirty="0" smtClean="0"/>
              <a:t> at the TCT. </a:t>
            </a:r>
            <a:r>
              <a:rPr lang="en-US" sz="1600" dirty="0" smtClean="0">
                <a:solidFill>
                  <a:schemeClr val="accent2"/>
                </a:solidFill>
              </a:rPr>
              <a:t>This is within tolerances. During van </a:t>
            </a:r>
            <a:r>
              <a:rPr lang="en-US" sz="1600" dirty="0" err="1" smtClean="0">
                <a:solidFill>
                  <a:schemeClr val="accent2"/>
                </a:solidFill>
              </a:rPr>
              <a:t>der</a:t>
            </a:r>
            <a:r>
              <a:rPr lang="en-US" sz="1600" dirty="0" smtClean="0">
                <a:solidFill>
                  <a:schemeClr val="accent2"/>
                </a:solidFill>
              </a:rPr>
              <a:t> Meer scans, TCTs must follow </a:t>
            </a:r>
            <a:r>
              <a:rPr lang="en-US" sz="1600" dirty="0" smtClean="0">
                <a:solidFill>
                  <a:schemeClr val="accent2"/>
                </a:solidFill>
              </a:rPr>
              <a:t>orbit. </a:t>
            </a:r>
            <a:r>
              <a:rPr lang="en-US" sz="1600" dirty="0" smtClean="0">
                <a:solidFill>
                  <a:srgbClr val="FF0000"/>
                </a:solidFill>
              </a:rPr>
              <a:t>Implementation?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Beta beat mainly </a:t>
            </a:r>
            <a:r>
              <a:rPr lang="en-US" sz="1800" i="1" dirty="0" smtClean="0"/>
              <a:t>increases </a:t>
            </a:r>
            <a:r>
              <a:rPr lang="en-US" sz="1800" dirty="0" smtClean="0"/>
              <a:t>margins TCT/triplet in present machine</a:t>
            </a:r>
            <a:br>
              <a:rPr lang="en-US" sz="1800" dirty="0" smtClean="0"/>
            </a:br>
            <a:r>
              <a:rPr lang="en-US" sz="1800" dirty="0" smtClean="0"/>
              <a:t>(ratio </a:t>
            </a:r>
            <a:r>
              <a:rPr lang="el-GR" sz="1800" dirty="0" smtClean="0"/>
              <a:t>β</a:t>
            </a:r>
            <a:r>
              <a:rPr lang="en-US" sz="1800" baseline="-25000" dirty="0" err="1" smtClean="0"/>
              <a:t>meas</a:t>
            </a:r>
            <a:r>
              <a:rPr lang="en-US" sz="1800" dirty="0" smtClean="0"/>
              <a:t>/</a:t>
            </a:r>
            <a:r>
              <a:rPr lang="el-GR" sz="1800" dirty="0" smtClean="0"/>
              <a:t>β</a:t>
            </a:r>
            <a:r>
              <a:rPr lang="en-US" sz="1800" baseline="-25000" dirty="0" smtClean="0"/>
              <a:t>model</a:t>
            </a:r>
            <a:r>
              <a:rPr lang="en-US" sz="1800" dirty="0" smtClean="0"/>
              <a:t> larger at TCT)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Some exceptions, IR8 vertical plane worst. Use margin optimization as constraint for beta beat correction: input to </a:t>
            </a:r>
            <a:r>
              <a:rPr lang="el-GR" sz="1600" dirty="0" smtClean="0"/>
              <a:t>β</a:t>
            </a:r>
            <a:r>
              <a:rPr lang="en-US" sz="1600" dirty="0" smtClean="0"/>
              <a:t>-beat team (R. Tomas et al.)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Taking into account a possible 5% drift of the </a:t>
            </a:r>
            <a:r>
              <a:rPr lang="el-GR" sz="1600" dirty="0" smtClean="0"/>
              <a:t>β</a:t>
            </a:r>
            <a:r>
              <a:rPr lang="en-US" sz="1600" dirty="0" smtClean="0"/>
              <a:t>-beat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Proposal: Margins can be decreased to 1.5 </a:t>
            </a:r>
            <a:r>
              <a:rPr lang="el-GR" sz="1800" dirty="0" smtClean="0">
                <a:solidFill>
                  <a:srgbClr val="FF0000"/>
                </a:solidFill>
              </a:rPr>
              <a:t>σ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(0.7-1.3mm at </a:t>
            </a:r>
            <a:r>
              <a:rPr lang="el-GR" sz="1800" dirty="0" smtClean="0">
                <a:solidFill>
                  <a:schemeClr val="tx1"/>
                </a:solidFill>
              </a:rPr>
              <a:t>β</a:t>
            </a:r>
            <a:r>
              <a:rPr lang="en-US" sz="1800" dirty="0" smtClean="0">
                <a:solidFill>
                  <a:schemeClr val="tx1"/>
                </a:solidFill>
              </a:rPr>
              <a:t>*=1.5m)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Achieved stability 2010</a:t>
            </a:r>
            <a:endParaRPr lang="sv-S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" y="3505200"/>
          <a:ext cx="8991600" cy="2209800"/>
        </p:xfrm>
        <a:graphic>
          <a:graphicData uri="http://schemas.openxmlformats.org/drawingml/2006/table">
            <a:tbl>
              <a:tblPr/>
              <a:tblGrid>
                <a:gridCol w="803344"/>
                <a:gridCol w="803344"/>
                <a:gridCol w="1238490"/>
                <a:gridCol w="1623426"/>
                <a:gridCol w="1171543"/>
                <a:gridCol w="891210"/>
                <a:gridCol w="1411223"/>
                <a:gridCol w="1049020"/>
              </a:tblGrid>
              <a:tr h="888544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Device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orbit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beta beat (5%)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positioning (40 um)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setup (10 um)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lumi scans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uncertainty (sum)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uncertainty (quadratic sum)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314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314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TCSG IR6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0.7*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314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TCSG IR7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314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TCP IR7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v-SE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2010.12.08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52400" y="1143000"/>
            <a:ext cx="87630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b="0" kern="0" dirty="0" smtClean="0">
                <a:solidFill>
                  <a:srgbClr val="000000"/>
                </a:solidFill>
              </a:rPr>
              <a:t>Investigating 2010 performance to conclude on collimators margins</a:t>
            </a:r>
          </a:p>
          <a:p>
            <a:pPr marL="342900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b="0" kern="0" dirty="0" smtClean="0">
                <a:solidFill>
                  <a:srgbClr val="000000"/>
                </a:solidFill>
              </a:rPr>
              <a:t>Feasible global </a:t>
            </a:r>
            <a:r>
              <a:rPr lang="el-GR" sz="2000" b="0" kern="0" dirty="0" smtClean="0">
                <a:solidFill>
                  <a:srgbClr val="000000"/>
                </a:solidFill>
              </a:rPr>
              <a:t>β</a:t>
            </a:r>
            <a:r>
              <a:rPr lang="en-US" sz="2000" b="0" kern="0" dirty="0" smtClean="0">
                <a:solidFill>
                  <a:srgbClr val="000000"/>
                </a:solidFill>
              </a:rPr>
              <a:t>-beat: </a:t>
            </a:r>
            <a:r>
              <a:rPr lang="en-US" sz="2000" b="0" kern="0" dirty="0" smtClean="0">
                <a:solidFill>
                  <a:schemeClr val="accent2"/>
                </a:solidFill>
              </a:rPr>
              <a:t>10%</a:t>
            </a:r>
            <a:r>
              <a:rPr lang="en-US" sz="2000" b="0" kern="0" dirty="0" smtClean="0">
                <a:solidFill>
                  <a:srgbClr val="000000"/>
                </a:solidFill>
              </a:rPr>
              <a:t> </a:t>
            </a:r>
          </a:p>
          <a:p>
            <a:pPr marL="342900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b="0" kern="0" dirty="0" smtClean="0">
                <a:solidFill>
                  <a:srgbClr val="000000"/>
                </a:solidFill>
              </a:rPr>
              <a:t>Reproducibility of </a:t>
            </a:r>
            <a:r>
              <a:rPr lang="el-GR" sz="2000" b="0" kern="0" dirty="0" smtClean="0">
                <a:solidFill>
                  <a:srgbClr val="000000"/>
                </a:solidFill>
              </a:rPr>
              <a:t>β</a:t>
            </a:r>
            <a:r>
              <a:rPr lang="en-US" sz="2000" b="0" kern="0" dirty="0" smtClean="0">
                <a:solidFill>
                  <a:srgbClr val="000000"/>
                </a:solidFill>
              </a:rPr>
              <a:t>-beat: better than </a:t>
            </a:r>
            <a:r>
              <a:rPr lang="en-US" sz="2000" b="0" kern="0" dirty="0" smtClean="0">
                <a:solidFill>
                  <a:schemeClr val="accent2"/>
                </a:solidFill>
              </a:rPr>
              <a:t>5%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b="0" kern="0" dirty="0" smtClean="0">
                <a:solidFill>
                  <a:srgbClr val="000000"/>
                </a:solidFill>
              </a:rPr>
              <a:t>Worst orbit in fills that reached stable beams since September 18 shows up to 2</a:t>
            </a:r>
            <a:r>
              <a:rPr lang="en-US" sz="2000" b="0" kern="0" dirty="0" smtClean="0">
                <a:solidFill>
                  <a:srgbClr val="000000"/>
                </a:solidFill>
                <a:sym typeface="Symbol"/>
              </a:rPr>
              <a:t> deviations from reference orbit at TCTs (but mean &lt;</a:t>
            </a:r>
            <a:r>
              <a:rPr lang="en-US" sz="2000" b="0" kern="0" dirty="0" smtClean="0">
                <a:solidFill>
                  <a:srgbClr val="000000"/>
                </a:solidFill>
              </a:rPr>
              <a:t> 1</a:t>
            </a:r>
            <a:r>
              <a:rPr lang="en-US" sz="2000" b="0" kern="0" dirty="0" smtClean="0">
                <a:solidFill>
                  <a:srgbClr val="000000"/>
                </a:solidFill>
                <a:sym typeface="Symbol"/>
              </a:rPr>
              <a:t> deviation for all IRs except IR2)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1600200"/>
            <a:ext cx="3814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chemeClr val="tx1"/>
                </a:solidFill>
              </a:rPr>
              <a:t>Input: </a:t>
            </a:r>
            <a:r>
              <a:rPr lang="en-US" b="0" i="1" dirty="0" err="1" smtClean="0">
                <a:solidFill>
                  <a:schemeClr val="tx1"/>
                </a:solidFill>
              </a:rPr>
              <a:t>R.Tomas</a:t>
            </a:r>
            <a:r>
              <a:rPr lang="en-US" b="0" i="1" dirty="0" smtClean="0">
                <a:solidFill>
                  <a:schemeClr val="tx1"/>
                </a:solidFill>
              </a:rPr>
              <a:t>, G. </a:t>
            </a:r>
            <a:r>
              <a:rPr lang="en-US" b="0" i="1" dirty="0" err="1" smtClean="0">
                <a:solidFill>
                  <a:schemeClr val="tx1"/>
                </a:solidFill>
              </a:rPr>
              <a:t>Vanbavinckhove</a:t>
            </a:r>
            <a:r>
              <a:rPr lang="en-US" b="0" i="1" dirty="0" smtClean="0">
                <a:solidFill>
                  <a:schemeClr val="tx1"/>
                </a:solidFill>
              </a:rPr>
              <a:t>, S. White</a:t>
            </a:r>
            <a:endParaRPr lang="sv-SE" b="0" i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3733800"/>
            <a:ext cx="4377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Observed uncertainty 2010 (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 </a:t>
            </a:r>
            <a:r>
              <a:rPr lang="en-US" b="0" dirty="0" smtClean="0">
                <a:solidFill>
                  <a:srgbClr val="FF0000"/>
                </a:solidFill>
                <a:sym typeface="Symbol"/>
              </a:rPr>
              <a:t>at 3.5 </a:t>
            </a:r>
            <a:r>
              <a:rPr lang="en-US" b="0" dirty="0" err="1" smtClean="0">
                <a:solidFill>
                  <a:srgbClr val="FF0000"/>
                </a:solidFill>
                <a:sym typeface="Symbol"/>
              </a:rPr>
              <a:t>TeV</a:t>
            </a:r>
            <a:r>
              <a:rPr lang="en-US" b="0" dirty="0" smtClean="0">
                <a:solidFill>
                  <a:srgbClr val="FF0000"/>
                </a:solidFill>
                <a:sym typeface="Symbol"/>
              </a:rPr>
              <a:t>, </a:t>
            </a:r>
            <a:r>
              <a:rPr lang="el-GR" b="0" kern="0" dirty="0" smtClean="0">
                <a:solidFill>
                  <a:srgbClr val="FF0000"/>
                </a:solidFill>
              </a:rPr>
              <a:t>β</a:t>
            </a:r>
            <a:r>
              <a:rPr lang="en-US" b="0" kern="0" dirty="0" smtClean="0">
                <a:solidFill>
                  <a:srgbClr val="FF0000"/>
                </a:solidFill>
              </a:rPr>
              <a:t>*=3.5m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5943600"/>
            <a:ext cx="45175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Are we overly cautious if we add all uncertainties </a:t>
            </a:r>
            <a:r>
              <a:rPr lang="en-US" dirty="0" smtClean="0">
                <a:solidFill>
                  <a:schemeClr val="accent2"/>
                </a:solidFill>
              </a:rPr>
              <a:t>?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i="1" dirty="0" smtClean="0">
                <a:solidFill>
                  <a:schemeClr val="tx1"/>
                </a:solidFill>
              </a:rPr>
              <a:t>*interlocked at end 2010 to 1.2 sigma…</a:t>
            </a:r>
            <a:endParaRPr lang="sv-SE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formgivning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25336</TotalTime>
  <Words>1555</Words>
  <Application>Microsoft Office PowerPoint</Application>
  <PresentationFormat>On-screen Show (4:3)</PresentationFormat>
  <Paragraphs>305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Standardformgivning</vt:lpstr>
      <vt:lpstr>Slide 1</vt:lpstr>
      <vt:lpstr>Introduction</vt:lpstr>
      <vt:lpstr>Protection hierarchy</vt:lpstr>
      <vt:lpstr>Triplet aperture</vt:lpstr>
      <vt:lpstr>Simplistic calculation procedure</vt:lpstr>
      <vt:lpstr>Margins in aperture calculation</vt:lpstr>
      <vt:lpstr>Result 3.5 TeV, 2010 margins</vt:lpstr>
      <vt:lpstr>Margin TCT/triplet</vt:lpstr>
      <vt:lpstr>Achieved stability 2010</vt:lpstr>
      <vt:lpstr>Margin TCT-dump protection</vt:lpstr>
      <vt:lpstr>Moving other collimators</vt:lpstr>
      <vt:lpstr>So how low can we go?</vt:lpstr>
      <vt:lpstr>So how low can we go?</vt:lpstr>
      <vt:lpstr>Results n1</vt:lpstr>
      <vt:lpstr>Results with aperture scaling</vt:lpstr>
      <vt:lpstr>Conclusions (1)</vt:lpstr>
      <vt:lpstr>Conclusions (2)</vt:lpstr>
      <vt:lpstr>Wishlist</vt:lpstr>
      <vt:lpstr>Slide 19</vt:lpstr>
      <vt:lpstr>Min β* (m) from n1 method for different margins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to CERCA</dc:title>
  <dc:creator>assmann</dc:creator>
  <cp:lastModifiedBy>goddard</cp:lastModifiedBy>
  <cp:revision>1805</cp:revision>
  <cp:lastPrinted>1601-01-01T00:00:00Z</cp:lastPrinted>
  <dcterms:created xsi:type="dcterms:W3CDTF">2010-06-03T09:34:16Z</dcterms:created>
  <dcterms:modified xsi:type="dcterms:W3CDTF">2010-12-08T12:48:38Z</dcterms:modified>
</cp:coreProperties>
</file>