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df" ContentType="application/pdf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Default Extension="rels" ContentType="application/vnd.openxmlformats-package.relationships+xml"/>
  <Default Extension="xml" ContentType="application/xml"/>
  <Override PartName="/ppt/tableStyles.xml" ContentType="application/vnd.openxmlformats-officedocument.presentationml.tableStyles+xml"/>
  <Override PartName="/ppt/slideLayouts/slideLayout3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8.xml" ContentType="application/vnd.openxmlformats-officedocument.presentationml.slide+xml"/>
  <Override PartName="/ppt/slideLayouts/slideLayout42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25.xml" ContentType="application/vnd.openxmlformats-officedocument.presentationml.slideLayout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9.xml" ContentType="application/vnd.openxmlformats-officedocument.presentationml.slideLayout+xml"/>
  <Override PartName="/docProps/core.xml" ContentType="application/vnd.openxmlformats-package.core-properties+xml"/>
  <Override PartName="/ppt/slideLayouts/slideLayout32.xml" ContentType="application/vnd.openxmlformats-officedocument.presentationml.slideLayout+xml"/>
  <Override PartName="/ppt/theme/theme6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1.xml" ContentType="application/vnd.openxmlformats-officedocument.presentationml.slideLayout+xml"/>
  <Default Extension="vml" ContentType="application/vnd.openxmlformats-officedocument.vmlDrawing"/>
  <Override PartName="/ppt/slides/slide20.xml" ContentType="application/vnd.openxmlformats-officedocument.presentationml.slide+xml"/>
  <Override PartName="/ppt/slideLayouts/slideLayout24.xml" ContentType="application/vnd.openxmlformats-officedocument.presentationml.slideLayout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Default Extension="pict" ContentType="image/pict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Layouts/slideLayout3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Default Extension="wmf" ContentType="image/x-wmf"/>
  <Override PartName="/ppt/slideLayouts/slideLayout36.xml" ContentType="application/vnd.openxmlformats-officedocument.presentationml.slideLayout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4.xml" ContentType="application/vnd.openxmlformats-officedocument.presentationml.slideMaster+xml"/>
  <Default Extension="jpeg" ContentType="image/jpeg"/>
  <Override PartName="/ppt/viewProps.xml" ContentType="application/vnd.openxmlformats-officedocument.presentationml.viewProps+xml"/>
  <Override PartName="/ppt/slideLayouts/slideLayout3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Masters/slideMaster3.xml" ContentType="application/vnd.openxmlformats-officedocument.presentationml.slideMaster+xml"/>
  <Default Extension="docx" ContentType="application/vnd.openxmlformats-officedocument.wordprocessingml.document"/>
  <Override PartName="/ppt/slideLayouts/slideLayout3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Layouts/slideLayout43.xml" ContentType="application/vnd.openxmlformats-officedocument.presentationml.slideLayout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6" r:id="rId1"/>
    <p:sldMasterId id="2147484247" r:id="rId2"/>
    <p:sldMasterId id="2147484901" r:id="rId3"/>
    <p:sldMasterId id="2147484914" r:id="rId4"/>
  </p:sldMasterIdLst>
  <p:notesMasterIdLst>
    <p:notesMasterId r:id="rId44"/>
  </p:notesMasterIdLst>
  <p:handoutMasterIdLst>
    <p:handoutMasterId r:id="rId45"/>
  </p:handoutMasterIdLst>
  <p:sldIdLst>
    <p:sldId id="466" r:id="rId5"/>
    <p:sldId id="551" r:id="rId6"/>
    <p:sldId id="507" r:id="rId7"/>
    <p:sldId id="647" r:id="rId8"/>
    <p:sldId id="589" r:id="rId9"/>
    <p:sldId id="532" r:id="rId10"/>
    <p:sldId id="616" r:id="rId11"/>
    <p:sldId id="649" r:id="rId12"/>
    <p:sldId id="650" r:id="rId13"/>
    <p:sldId id="651" r:id="rId14"/>
    <p:sldId id="648" r:id="rId15"/>
    <p:sldId id="652" r:id="rId16"/>
    <p:sldId id="541" r:id="rId17"/>
    <p:sldId id="623" r:id="rId18"/>
    <p:sldId id="654" r:id="rId19"/>
    <p:sldId id="625" r:id="rId20"/>
    <p:sldId id="611" r:id="rId21"/>
    <p:sldId id="624" r:id="rId22"/>
    <p:sldId id="609" r:id="rId23"/>
    <p:sldId id="614" r:id="rId24"/>
    <p:sldId id="655" r:id="rId25"/>
    <p:sldId id="607" r:id="rId26"/>
    <p:sldId id="626" r:id="rId27"/>
    <p:sldId id="593" r:id="rId28"/>
    <p:sldId id="612" r:id="rId29"/>
    <p:sldId id="658" r:id="rId30"/>
    <p:sldId id="659" r:id="rId31"/>
    <p:sldId id="615" r:id="rId32"/>
    <p:sldId id="505" r:id="rId33"/>
    <p:sldId id="489" r:id="rId34"/>
    <p:sldId id="576" r:id="rId35"/>
    <p:sldId id="547" r:id="rId36"/>
    <p:sldId id="540" r:id="rId37"/>
    <p:sldId id="656" r:id="rId38"/>
    <p:sldId id="657" r:id="rId39"/>
    <p:sldId id="549" r:id="rId40"/>
    <p:sldId id="599" r:id="rId41"/>
    <p:sldId id="600" r:id="rId42"/>
    <p:sldId id="601" r:id="rId43"/>
  </p:sldIdLst>
  <p:sldSz cx="9144000" cy="6858000" type="screen4x3"/>
  <p:notesSz cx="6797675" cy="9874250"/>
  <p:defaultTextStyle>
    <a:defPPr>
      <a:defRPr lang="en-US"/>
    </a:defPPr>
    <a:lvl1pPr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1pPr>
    <a:lvl2pPr marL="456929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2pPr>
    <a:lvl3pPr marL="913861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3pPr>
    <a:lvl4pPr marL="1370793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4pPr>
    <a:lvl5pPr marL="1827722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5pPr>
    <a:lvl6pPr marL="2284653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6pPr>
    <a:lvl7pPr marL="2741584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7pPr>
    <a:lvl8pPr marL="3198515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8pPr>
    <a:lvl9pPr marL="3655444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showPr showNarration="1" showAnimation="0" useTimings="0">
    <p:present/>
    <p:sldAll/>
    <p:penClr>
      <a:schemeClr val="tx1"/>
    </p:penClr>
  </p:showPr>
  <p:clrMru>
    <a:srgbClr val="FF3300"/>
    <a:srgbClr val="B82C00"/>
    <a:srgbClr val="EC1CCE"/>
    <a:srgbClr val="D8D030"/>
    <a:srgbClr val="CC3300"/>
    <a:srgbClr val="0000FF"/>
    <a:srgbClr val="FF0000"/>
    <a:srgbClr val="B8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0829" autoAdjust="0"/>
    <p:restoredTop sz="96593" autoAdjust="0"/>
  </p:normalViewPr>
  <p:slideViewPr>
    <p:cSldViewPr snapToGrid="0" snapToObjects="1">
      <p:cViewPr>
        <p:scale>
          <a:sx n="100" d="100"/>
          <a:sy n="100" d="100"/>
        </p:scale>
        <p:origin x="-592" y="-416"/>
      </p:cViewPr>
      <p:guideLst>
        <p:guide orient="horz" pos="1386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21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EDA70982-6630-5347-A59C-15D9F0A8AE29}" type="datetime1">
              <a:rPr lang="en-US"/>
              <a:pPr>
                <a:defRPr/>
              </a:pPr>
              <a:t>10/5/10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CD3E279B-B0A3-314C-A2EE-BAFA24820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95B5C2F0-CA85-DA4A-81F4-3F0A9D262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692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386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79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72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4653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84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515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44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EC1DFA-2B88-1A41-9684-4E834DA8DAC6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EC1DFA-2B88-1A41-9684-4E834DA8DAC6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w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 algn="ctr">
              <a:buNone/>
              <a:defRPr>
                <a:latin typeface="Arial"/>
              </a:defRPr>
            </a:lvl1pPr>
            <a:lvl2pPr marL="456929" indent="0" algn="ctr">
              <a:buNone/>
              <a:defRPr/>
            </a:lvl2pPr>
            <a:lvl3pPr marL="913861" indent="0" algn="ctr">
              <a:buNone/>
              <a:defRPr/>
            </a:lvl3pPr>
            <a:lvl4pPr marL="1370793" indent="0" algn="ctr">
              <a:buNone/>
              <a:defRPr/>
            </a:lvl4pPr>
            <a:lvl5pPr marL="1827722" indent="0" algn="ctr">
              <a:buNone/>
              <a:defRPr/>
            </a:lvl5pPr>
            <a:lvl6pPr marL="2284653" indent="0" algn="ctr">
              <a:buNone/>
              <a:defRPr/>
            </a:lvl6pPr>
            <a:lvl7pPr marL="2741584" indent="0" algn="ctr">
              <a:buNone/>
              <a:defRPr/>
            </a:lvl7pPr>
            <a:lvl8pPr marL="3198515" indent="0" algn="ctr">
              <a:buNone/>
              <a:defRPr/>
            </a:lvl8pPr>
            <a:lvl9pPr marL="3655444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3A08D0A3-1E23-C74B-89BE-2E1B03C11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eaVert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1B88885C-56D2-2249-B1DD-A7D944EE9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16013" y="6381750"/>
            <a:ext cx="51038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301625"/>
            <a:ext cx="2057400" cy="5824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1625"/>
            <a:ext cx="6019800" cy="5824538"/>
          </a:xfrm>
          <a:prstGeom prst="rect">
            <a:avLst/>
          </a:prstGeom>
        </p:spPr>
        <p:txBody>
          <a:bodyPr vert="eaVert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51EED8B0-B6AC-CF4B-991B-DE377EA35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600" y="73025"/>
            <a:ext cx="39751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AF14-2D8B-5643-B0CE-E714A7C30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D5AE0-81BC-194C-947D-AA261BA16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lIns="91385" tIns="45693" rIns="91385" bIns="45693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000"/>
            </a:lvl1pPr>
            <a:lvl2pPr marL="456929" indent="0">
              <a:buNone/>
              <a:defRPr sz="1800"/>
            </a:lvl2pPr>
            <a:lvl3pPr marL="913861" indent="0">
              <a:buNone/>
              <a:defRPr sz="1600"/>
            </a:lvl3pPr>
            <a:lvl4pPr marL="1370793" indent="0">
              <a:buNone/>
              <a:defRPr sz="1400"/>
            </a:lvl4pPr>
            <a:lvl5pPr marL="1827722" indent="0">
              <a:buNone/>
              <a:defRPr sz="1400"/>
            </a:lvl5pPr>
            <a:lvl6pPr marL="2284653" indent="0">
              <a:buNone/>
              <a:defRPr sz="1400"/>
            </a:lvl6pPr>
            <a:lvl7pPr marL="2741584" indent="0">
              <a:buNone/>
              <a:defRPr sz="1400"/>
            </a:lvl7pPr>
            <a:lvl8pPr marL="3198515" indent="0">
              <a:buNone/>
              <a:defRPr sz="1400"/>
            </a:lvl8pPr>
            <a:lvl9pPr marL="365544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640A6-2522-9C43-AFF1-525E89213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7"/>
            <a:ext cx="4038600" cy="452596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0336-5F4B-C643-A5CF-287685CFC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4E0C0-9D99-9340-B739-2B5088FC9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64AAC-621E-2E48-A1BD-F446DBEAB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6B9AA-5C55-2945-96E1-39EB807F4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lIns="91385" tIns="45693" rIns="91385" bIns="4569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7"/>
            <a:ext cx="5111750" cy="585311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A712C-24E9-F349-9ED7-98A5CDB1E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588EB5EA-CA1E-6247-9A89-288470C7A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11225" y="6381750"/>
            <a:ext cx="5308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385" tIns="45693" rIns="91385" bIns="4569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3200"/>
            </a:lvl1pPr>
            <a:lvl2pPr marL="456929" indent="0">
              <a:buNone/>
              <a:defRPr sz="2800"/>
            </a:lvl2pPr>
            <a:lvl3pPr marL="913861" indent="0">
              <a:buNone/>
              <a:defRPr sz="2400"/>
            </a:lvl3pPr>
            <a:lvl4pPr marL="1370793" indent="0">
              <a:buNone/>
              <a:defRPr sz="2000"/>
            </a:lvl4pPr>
            <a:lvl5pPr marL="1827722" indent="0">
              <a:buNone/>
              <a:defRPr sz="2000"/>
            </a:lvl5pPr>
            <a:lvl6pPr marL="2284653" indent="0">
              <a:buNone/>
              <a:defRPr sz="2000"/>
            </a:lvl6pPr>
            <a:lvl7pPr marL="2741584" indent="0">
              <a:buNone/>
              <a:defRPr sz="2000"/>
            </a:lvl7pPr>
            <a:lvl8pPr marL="3198515" indent="0">
              <a:buNone/>
              <a:defRPr sz="2000"/>
            </a:lvl8pPr>
            <a:lvl9pPr marL="3655444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F5008-5E4B-2041-A76C-82BAAEC57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05AA4-8C94-5747-AD64-E211EAC4C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274638"/>
            <a:ext cx="2057400" cy="5851525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8DFD4-8322-804C-88CC-FA06919F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 algn="ctr">
              <a:buNone/>
              <a:defRPr/>
            </a:lvl1pPr>
            <a:lvl2pPr marL="456929" indent="0" algn="ctr">
              <a:buNone/>
              <a:defRPr/>
            </a:lvl2pPr>
            <a:lvl3pPr marL="913861" indent="0" algn="ctr">
              <a:buNone/>
              <a:defRPr/>
            </a:lvl3pPr>
            <a:lvl4pPr marL="1370793" indent="0" algn="ctr">
              <a:buNone/>
              <a:defRPr/>
            </a:lvl4pPr>
            <a:lvl5pPr marL="1827722" indent="0" algn="ctr">
              <a:buNone/>
              <a:defRPr/>
            </a:lvl5pPr>
            <a:lvl6pPr marL="2284653" indent="0" algn="ctr">
              <a:buNone/>
              <a:defRPr/>
            </a:lvl6pPr>
            <a:lvl7pPr marL="2741584" indent="0" algn="ctr">
              <a:buNone/>
              <a:defRPr/>
            </a:lvl7pPr>
            <a:lvl8pPr marL="3198515" indent="0" algn="ctr">
              <a:buNone/>
              <a:defRPr/>
            </a:lvl8pPr>
            <a:lvl9pPr marL="365544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CA46D-0CB1-8D4D-A82D-9CA390AC9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fld id="{CE605470-833D-CA44-BEC9-42EE2140A76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fld id="{D330EAEA-AF7D-8F41-8400-033EF80E7B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11225" y="6381750"/>
            <a:ext cx="5308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fld id="{8B600017-D593-F34E-BD4A-560E2304564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41413" y="6381750"/>
            <a:ext cx="50784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fld id="{80B1A021-3A4A-4D43-BF48-04FDD39282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85825" y="6381750"/>
            <a:ext cx="53340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fld id="{59089A30-2C66-5342-BAC0-D7E01603BC2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98525" y="6381750"/>
            <a:ext cx="53213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fld id="{0C0FEE53-3C40-DF44-869D-131D39D9EA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000">
                <a:latin typeface="Arial"/>
              </a:defRPr>
            </a:lvl1pPr>
            <a:lvl2pPr marL="456929" indent="0">
              <a:buNone/>
              <a:defRPr sz="1800"/>
            </a:lvl2pPr>
            <a:lvl3pPr marL="913861" indent="0">
              <a:buNone/>
              <a:defRPr sz="1600"/>
            </a:lvl3pPr>
            <a:lvl4pPr marL="1370793" indent="0">
              <a:buNone/>
              <a:defRPr sz="1400"/>
            </a:lvl4pPr>
            <a:lvl5pPr marL="1827722" indent="0">
              <a:buNone/>
              <a:defRPr sz="1400"/>
            </a:lvl5pPr>
            <a:lvl6pPr marL="2284653" indent="0">
              <a:buNone/>
              <a:defRPr sz="1400"/>
            </a:lvl6pPr>
            <a:lvl7pPr marL="2741584" indent="0">
              <a:buNone/>
              <a:defRPr sz="1400"/>
            </a:lvl7pPr>
            <a:lvl8pPr marL="3198515" indent="0">
              <a:buNone/>
              <a:defRPr sz="1400"/>
            </a:lvl8pPr>
            <a:lvl9pPr marL="3655444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B4EDDD8B-A483-184D-88FC-DBC7CF0FB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41413" y="6381750"/>
            <a:ext cx="50784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fld id="{4AED809A-D3F0-144F-814B-ACC11BF0AA1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9200" y="6381750"/>
            <a:ext cx="5000625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fld id="{7F936BCA-BF31-BA40-B993-FECCB4E3B22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924175" y="6381750"/>
            <a:ext cx="329565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fld id="{7C065A8E-BE01-6941-9C6B-C7174274804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23925" y="6381750"/>
            <a:ext cx="52959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fld id="{04C6E54C-B27A-F541-B00C-63E6DD1FB0D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16013" y="6381750"/>
            <a:ext cx="51038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1625"/>
            <a:ext cx="2057400" cy="5824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1625"/>
            <a:ext cx="6019800" cy="58245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fld id="{1BAD3313-B840-EF4E-B5B1-C38CED74006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54000" y="50800"/>
            <a:ext cx="8039100" cy="6273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6" charset="0"/>
              </a:defRPr>
            </a:lvl1pPr>
          </a:lstStyle>
          <a:p>
            <a:fld id="{AF875759-C523-DD44-AE5A-5A164FC811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6" charset="0"/>
              </a:defRPr>
            </a:lvl1pPr>
          </a:lstStyle>
          <a:p>
            <a:fld id="{B34803FC-14E1-6D42-AAEA-39B133598F2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11225" y="6381750"/>
            <a:ext cx="5308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6" charset="0"/>
              </a:defRPr>
            </a:lvl1pPr>
          </a:lstStyle>
          <a:p>
            <a:fld id="{140FEA7B-E194-7F4A-B652-0F1362FA03B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41413" y="6381750"/>
            <a:ext cx="50784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3D949FD0-8C30-4347-A17C-136C810CD8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85825" y="6381750"/>
            <a:ext cx="53340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7"/>
            <a:ext cx="4038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6A14B94E-FEB6-8F47-8D98-9654120FD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85825" y="6381750"/>
            <a:ext cx="53340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9D3BD6EC-5DDF-B64B-BE32-829DBB3A2F2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98525" y="6381750"/>
            <a:ext cx="53213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4DE71B10-4FBB-1C44-B20A-8F27D1C8E0F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6" charset="0"/>
              </a:defRPr>
            </a:lvl1pPr>
          </a:lstStyle>
          <a:p>
            <a:fld id="{3F25B445-14CC-5347-92FC-E2348E7537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9200" y="6381750"/>
            <a:ext cx="5000625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D350300D-2CE4-0C4B-9CAC-666CC3B1EB1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924175" y="6381750"/>
            <a:ext cx="329565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CABC827C-701E-B243-88E7-7B23B88D2E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23925" y="6381750"/>
            <a:ext cx="52959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DF97F0A1-CF0B-B34F-8BD2-4ECB3BBAA0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16013" y="6381750"/>
            <a:ext cx="51038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1625"/>
            <a:ext cx="2057400" cy="5824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1625"/>
            <a:ext cx="6019800" cy="58245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0A4D979D-5162-3D45-A1B0-8255042E74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400" b="1">
                <a:latin typeface="Arial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400" b="1">
                <a:latin typeface="Arial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26B63816-60BB-0F4E-8784-E5E7681DD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98525" y="6381750"/>
            <a:ext cx="53213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E10AEAE3-925A-1D4C-9F81-D66C0F0ED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D8541689-009A-8348-94B6-72327A7F9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9203" y="6381750"/>
            <a:ext cx="5000625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7"/>
            <a:ext cx="5111750" cy="585311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1400">
                <a:latin typeface="Arial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A8E89B29-B0E7-7E47-B991-153F396DE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924175" y="6381750"/>
            <a:ext cx="329565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3200">
                <a:latin typeface="Arial"/>
              </a:defRPr>
            </a:lvl1pPr>
            <a:lvl2pPr marL="456929" indent="0">
              <a:buNone/>
              <a:defRPr sz="2800"/>
            </a:lvl2pPr>
            <a:lvl3pPr marL="913861" indent="0">
              <a:buNone/>
              <a:defRPr sz="2400"/>
            </a:lvl3pPr>
            <a:lvl4pPr marL="1370793" indent="0">
              <a:buNone/>
              <a:defRPr sz="2000"/>
            </a:lvl4pPr>
            <a:lvl5pPr marL="1827722" indent="0">
              <a:buNone/>
              <a:defRPr sz="2000"/>
            </a:lvl5pPr>
            <a:lvl6pPr marL="2284653" indent="0">
              <a:buNone/>
              <a:defRPr sz="2000"/>
            </a:lvl6pPr>
            <a:lvl7pPr marL="2741584" indent="0">
              <a:buNone/>
              <a:defRPr sz="2000"/>
            </a:lvl7pPr>
            <a:lvl8pPr marL="3198515" indent="0">
              <a:buNone/>
              <a:defRPr sz="2000"/>
            </a:lvl8pPr>
            <a:lvl9pPr marL="3655444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1400">
                <a:latin typeface="Arial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B7408CC4-F5EB-824B-A9DD-B7AF2CC7E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23925" y="6381750"/>
            <a:ext cx="52959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3.w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4120" y="6357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801" y="80963"/>
            <a:ext cx="22352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_white_bg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77202" y="7"/>
            <a:ext cx="1066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37" r:id="rId1"/>
    <p:sldLayoutId id="2147484838" r:id="rId2"/>
    <p:sldLayoutId id="2147484839" r:id="rId3"/>
    <p:sldLayoutId id="2147484840" r:id="rId4"/>
    <p:sldLayoutId id="2147484841" r:id="rId5"/>
    <p:sldLayoutId id="2147484842" r:id="rId6"/>
    <p:sldLayoutId id="2147484843" r:id="rId7"/>
    <p:sldLayoutId id="2147484844" r:id="rId8"/>
    <p:sldLayoutId id="2147484845" r:id="rId9"/>
    <p:sldLayoutId id="2147484846" r:id="rId10"/>
    <p:sldLayoutId id="214748484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/>
          <a:ea typeface="ＭＳ Ｐゴシック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6929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6pPr>
      <a:lvl7pPr marL="913861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7pPr>
      <a:lvl8pPr marL="1370793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8pPr>
      <a:lvl9pPr marL="1827722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9pPr>
    </p:titleStyle>
    <p:bodyStyle>
      <a:lvl1pPr marL="342698" indent="-34269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512" indent="-28558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328" indent="-22846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258" indent="-22846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189" indent="-22846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118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0050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698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391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421B2E-12B5-CF4A-80A3-A8AF670F2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317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01604" y="101604"/>
            <a:ext cx="2989263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48" r:id="rId1"/>
    <p:sldLayoutId id="2147484826" r:id="rId2"/>
    <p:sldLayoutId id="2147484827" r:id="rId3"/>
    <p:sldLayoutId id="2147484828" r:id="rId4"/>
    <p:sldLayoutId id="2147484829" r:id="rId5"/>
    <p:sldLayoutId id="2147484830" r:id="rId6"/>
    <p:sldLayoutId id="2147484831" r:id="rId7"/>
    <p:sldLayoutId id="2147484832" r:id="rId8"/>
    <p:sldLayoutId id="2147484833" r:id="rId9"/>
    <p:sldLayoutId id="2147484834" r:id="rId10"/>
    <p:sldLayoutId id="2147484835" r:id="rId11"/>
    <p:sldLayoutId id="2147484836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69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86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79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72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698" indent="-34269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512" indent="-28558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328" indent="-22846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258" indent="-22846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189" indent="-22846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118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050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698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391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4113" y="6350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0800" y="80963"/>
            <a:ext cx="22352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_white_bg.jp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077200" y="0"/>
            <a:ext cx="1066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02" r:id="rId1"/>
    <p:sldLayoutId id="2147484903" r:id="rId2"/>
    <p:sldLayoutId id="2147484904" r:id="rId3"/>
    <p:sldLayoutId id="2147484905" r:id="rId4"/>
    <p:sldLayoutId id="2147484906" r:id="rId5"/>
    <p:sldLayoutId id="2147484907" r:id="rId6"/>
    <p:sldLayoutId id="2147484908" r:id="rId7"/>
    <p:sldLayoutId id="2147484909" r:id="rId8"/>
    <p:sldLayoutId id="2147484910" r:id="rId9"/>
    <p:sldLayoutId id="2147484911" r:id="rId10"/>
    <p:sldLayoutId id="2147484912" r:id="rId11"/>
    <p:sldLayoutId id="214748491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/>
          <a:ea typeface="ＭＳ Ｐゴシック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4113" y="6350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800" y="80963"/>
            <a:ext cx="22352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_white_bg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77200" y="0"/>
            <a:ext cx="1066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/>
          <a:ea typeface="ＭＳ Ｐゴシック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2.xml"/><Relationship Id="rId3" Type="http://schemas.openxmlformats.org/officeDocument/2006/relationships/package" Target="../embeddings/Microsoft_Word_Document1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df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lcd.web.cern.ch/LCD/Documents/Documents.html" TargetMode="External"/><Relationship Id="rId4" Type="http://schemas.openxmlformats.org/officeDocument/2006/relationships/hyperlink" Target="https://twiki.cern.ch/twiki//bin/view/CLIC/Detector" TargetMode="External"/><Relationship Id="rId5" Type="http://schemas.openxmlformats.org/officeDocument/2006/relationships/hyperlink" Target="http://indico.cern.ch/categoryDisplay.py?categId=1954" TargetMode="External"/><Relationship Id="rId1" Type="http://schemas.openxmlformats.org/officeDocument/2006/relationships/slideLayout" Target="../slideLayouts/slideLayout37.xml"/><Relationship Id="rId2" Type="http://schemas.openxmlformats.org/officeDocument/2006/relationships/hyperlink" Target="http://lcd.web.cern.ch/LCD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groups.cern.ch/Pages/GroupSearch.aspx?k=lcd-wg" TargetMode="External"/><Relationship Id="rId4" Type="http://schemas.openxmlformats.org/officeDocument/2006/relationships/hyperlink" Target="mailto:Kate.ross@cern.ch" TargetMode="External"/><Relationship Id="rId5" Type="http://schemas.openxmlformats.org/officeDocument/2006/relationships/hyperlink" Target="mailto:linssen@cern.ch" TargetMode="External"/><Relationship Id="rId1" Type="http://schemas.openxmlformats.org/officeDocument/2006/relationships/slideLayout" Target="../slideLayouts/slideLayout37.xml"/><Relationship Id="rId2" Type="http://schemas.openxmlformats.org/officeDocument/2006/relationships/hyperlink" Target="http://indico.cern.ch/categoryDisplay.py?categId=195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325" y="901701"/>
            <a:ext cx="7077075" cy="1139832"/>
          </a:xfrm>
        </p:spPr>
        <p:txBody>
          <a:bodyPr/>
          <a:lstStyle/>
          <a:p>
            <a:r>
              <a:rPr lang="en-US" sz="3600" dirty="0" smtClean="0">
                <a:solidFill>
                  <a:srgbClr val="000090"/>
                </a:solidFill>
              </a:rPr>
              <a:t>Status and plans of the CLIC detector study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8100" y="2438401"/>
            <a:ext cx="7289800" cy="29464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Outline:</a:t>
            </a:r>
          </a:p>
          <a:p>
            <a:r>
              <a:rPr lang="en-US" sz="2400" dirty="0" smtClean="0"/>
              <a:t>Introduction to the CLIC physics/detector study</a:t>
            </a:r>
          </a:p>
          <a:p>
            <a:r>
              <a:rPr lang="en-US" sz="2400" dirty="0" smtClean="0"/>
              <a:t>CLIC CDR preparations</a:t>
            </a:r>
          </a:p>
          <a:p>
            <a:r>
              <a:rPr lang="en-US" sz="2400" dirty="0" smtClean="0"/>
              <a:t>Status of detector simulations and software tools</a:t>
            </a:r>
          </a:p>
          <a:p>
            <a:r>
              <a:rPr lang="en-US" sz="2400" dirty="0" smtClean="0"/>
              <a:t>Hardware R&amp;D</a:t>
            </a:r>
          </a:p>
          <a:p>
            <a:r>
              <a:rPr lang="en-US" sz="2400" dirty="0" smtClean="0"/>
              <a:t>Summary</a:t>
            </a:r>
          </a:p>
          <a:p>
            <a:endParaRPr lang="en-US" sz="2400" dirty="0" smtClean="0"/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Lucie Linssen</a:t>
            </a:r>
          </a:p>
          <a:p>
            <a:pPr algn="ctr">
              <a:buNone/>
            </a:pPr>
            <a:r>
              <a:rPr lang="en-US" sz="2000" dirty="0" smtClean="0">
                <a:solidFill>
                  <a:srgbClr val="000090"/>
                </a:solidFill>
              </a:rPr>
              <a:t>Luminosity + polarization workshop, Tel Aviv, Oct</a:t>
            </a:r>
            <a:r>
              <a:rPr lang="en-US" sz="2000" baseline="30000" dirty="0" smtClean="0">
                <a:solidFill>
                  <a:srgbClr val="000090"/>
                </a:solidFill>
              </a:rPr>
              <a:t>4th</a:t>
            </a:r>
            <a:r>
              <a:rPr lang="en-US" sz="2000" dirty="0" smtClean="0">
                <a:solidFill>
                  <a:srgbClr val="000090"/>
                </a:solidFill>
              </a:rPr>
              <a:t> 2010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445-14CC-5347-92FC-E2348E753798}" type="slidenum">
              <a:rPr lang="en-US" smtClean="0">
                <a:latin typeface="Arial"/>
                <a:cs typeface="Arial"/>
              </a:rPr>
              <a:pPr/>
              <a:t>10</a:t>
            </a:fld>
            <a:endParaRPr lang="en-US">
              <a:latin typeface="Arial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http://www.cern.ch/lcd   Lucie Linssen, 4/10/2010</a:t>
            </a:r>
            <a:endParaRPr lang="en-US">
              <a:latin typeface="Arial"/>
              <a:cs typeface="Arial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016007"/>
            <a:ext cx="8631238" cy="5206993"/>
          </a:xfrm>
          <a:prstGeom prst="rect">
            <a:avLst/>
          </a:prstGeom>
        </p:spPr>
        <p:txBody>
          <a:bodyPr vert="horz" lIns="91385" tIns="45693" rIns="91385" bIns="45693"/>
          <a:lstStyle/>
          <a:p>
            <a:r>
              <a:rPr lang="en-US" dirty="0" smtClean="0">
                <a:latin typeface="Arial"/>
                <a:cs typeface="Arial"/>
              </a:rPr>
              <a:t>The CLIC CDR will present the CLIC_ILD and </a:t>
            </a:r>
            <a:r>
              <a:rPr lang="en-US" dirty="0" err="1" smtClean="0">
                <a:latin typeface="Arial"/>
                <a:cs typeface="Arial"/>
              </a:rPr>
              <a:t>CLIC_SiD</a:t>
            </a:r>
            <a:r>
              <a:rPr lang="en-US" dirty="0" smtClean="0">
                <a:latin typeface="Arial"/>
                <a:cs typeface="Arial"/>
              </a:rPr>
              <a:t> concepts and their detector technologies.</a:t>
            </a:r>
          </a:p>
          <a:p>
            <a:endParaRPr lang="en-US" sz="900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Performances will be demonstrated with either CLIC_ILD 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or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CLIC_SiD</a:t>
            </a:r>
            <a:r>
              <a:rPr lang="en-US" dirty="0" smtClean="0">
                <a:latin typeface="Arial"/>
                <a:cs typeface="Arial"/>
              </a:rPr>
              <a:t> (presenting some results for each).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900" b="1" kern="0" dirty="0" smtClean="0">
              <a:solidFill>
                <a:srgbClr val="0000FF"/>
              </a:solidFill>
              <a:latin typeface="Arial"/>
              <a:ea typeface="Verdana"/>
              <a:cs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Dedicated working groups are addressing specific aspects: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WG1: CLIC physics potential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WG2: Physics observables related to jets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WG3: Physics observables related to tracks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WG4: Vertex detector technology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WG5: Engineering, layout, solenoid, cost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WG6: CLIC benchmark studies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900" kern="0" dirty="0" smtClean="0">
              <a:solidFill>
                <a:srgbClr val="0000FF"/>
              </a:solidFill>
              <a:latin typeface="Arial"/>
              <a:ea typeface="Verdana"/>
              <a:cs typeface="Arial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kern="0" dirty="0" smtClean="0">
                <a:solidFill>
                  <a:srgbClr val="FF0000"/>
                </a:solidFill>
                <a:latin typeface="Arial"/>
                <a:ea typeface="Verdana"/>
                <a:cs typeface="Arial"/>
              </a:rPr>
              <a:t>Current focus of the work: gear up for detector benchmark simulations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b="1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Deadline for final document ~Aug. 2011 </a:t>
            </a:r>
            <a:r>
              <a:rPr lang="en-US" kern="0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(present to CERN Council in Dec. 2011)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424120" y="6357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kern="0" dirty="0" smtClean="0">
                <a:solidFill>
                  <a:srgbClr val="0000FF"/>
                </a:solidFill>
                <a:latin typeface="Arial"/>
                <a:ea typeface="ＭＳ Ｐゴシック" pitchFamily="-112" charset="-128"/>
                <a:cs typeface="Arial"/>
              </a:rPr>
              <a:t>CLIC physics/detector CDR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ＭＳ Ｐゴシック" pitchFamily="-112" charset="-128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445-14CC-5347-92FC-E2348E75379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2424120" y="6357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kern="0" dirty="0" smtClean="0">
                <a:solidFill>
                  <a:srgbClr val="0000FF"/>
                </a:solidFill>
                <a:latin typeface="Arial"/>
                <a:ea typeface="ＭＳ Ｐゴシック" pitchFamily="-112" charset="-128"/>
                <a:cs typeface="Arial"/>
              </a:rPr>
              <a:t>CLIC “editing” status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ＭＳ Ｐゴシック" pitchFamily="-112" charset="-128"/>
              <a:cs typeface="Arial"/>
            </a:endParaRPr>
          </a:p>
        </p:txBody>
      </p:sp>
      <p:graphicFrame>
        <p:nvGraphicFramePr>
          <p:cNvPr id="101378" name="Object 2"/>
          <p:cNvGraphicFramePr>
            <a:graphicFrameLocks noChangeAspect="1"/>
          </p:cNvGraphicFramePr>
          <p:nvPr/>
        </p:nvGraphicFramePr>
        <p:xfrm>
          <a:off x="412750" y="1600200"/>
          <a:ext cx="8421688" cy="4741863"/>
        </p:xfrm>
        <a:graphic>
          <a:graphicData uri="http://schemas.openxmlformats.org/presentationml/2006/ole">
            <p:oleObj spid="_x0000_s101378" name="Document" r:id="rId3" imgW="9105900" imgH="5029200" progId="Word.Document.12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2738" y="1041400"/>
            <a:ext cx="8409536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Status of CDR preparation following dedicated meetings for each of the chapters</a:t>
            </a:r>
            <a:endParaRPr 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Beam-induced background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 bwMode="auto">
          <a:xfrm>
            <a:off x="152400" y="1193800"/>
            <a:ext cx="8858250" cy="506095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r>
              <a:rPr lang="en-US" sz="1800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Main backgrounds: </a:t>
            </a: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CLIC 3TeV </a:t>
            </a:r>
            <a:r>
              <a:rPr lang="en-US" sz="18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beamstrahlung</a:t>
            </a:r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ΔE/E = 29% </a:t>
            </a:r>
            <a:r>
              <a:rPr lang="en-US" sz="18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(10×ILC</a:t>
            </a:r>
            <a:r>
              <a:rPr lang="en-US" sz="1800" baseline="-250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value</a:t>
            </a:r>
            <a:r>
              <a:rPr lang="en-US" sz="18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 lvl="1"/>
            <a:r>
              <a:rPr lang="en-US" sz="1600" b="1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Coherent pairs 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(3.8×10</a:t>
            </a:r>
            <a:r>
              <a:rPr lang="en-US" sz="1600" baseline="30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8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disappear in beam pipe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Incoherent pairs 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(3.0×10</a:t>
            </a:r>
            <a:r>
              <a:rPr lang="en-US" sz="1600" baseline="30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5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suppressed by strong solenoid-field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“Tridents”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give an impact “similar” to incoherent pairs</a:t>
            </a:r>
          </a:p>
          <a:p>
            <a:pPr lvl="1"/>
            <a:r>
              <a:rPr lang="en-US" sz="16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γγ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interactions =&gt; hadrons (</a:t>
            </a:r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3.3 </a:t>
            </a:r>
            <a:r>
              <a:rPr lang="en-US" sz="1600" b="1" dirty="0" err="1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hadron</a:t>
            </a:r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events per bunch crossing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 lvl="1"/>
            <a:endParaRPr lang="en-US" sz="9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 lvl="1"/>
            <a:endParaRPr lang="en-US" sz="4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In addition: </a:t>
            </a:r>
            <a:r>
              <a:rPr lang="en-US" sz="18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Muon</a:t>
            </a:r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background from upstream </a:t>
            </a:r>
            <a:r>
              <a:rPr lang="en-US" sz="18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linac</a:t>
            </a: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 lvl="1"/>
            <a:endParaRPr lang="en-US" sz="9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35D3F2-9EA1-6240-98D4-9A9BDDA6A0C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325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 dirty="0"/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" y="1308100"/>
            <a:ext cx="289242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 bwMode="auto">
          <a:xfrm rot="16200000" flipV="1">
            <a:off x="7505700" y="3771900"/>
            <a:ext cx="444500" cy="3683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 l="2643" r="11789" b="28255"/>
          <a:stretch>
            <a:fillRect/>
          </a:stretch>
        </p:blipFill>
        <p:spPr bwMode="auto">
          <a:xfrm>
            <a:off x="4432555" y="957075"/>
            <a:ext cx="4503331" cy="32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232400" y="1206500"/>
            <a:ext cx="3025438" cy="773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CLIC luminosity spectrum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30% in “1% highest energy”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Beam-induced backgrounds and forward-region studies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35D3F2-9EA1-6240-98D4-9A9BDDA6A0C7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325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1225" y="1206500"/>
            <a:ext cx="7775575" cy="4928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Subject are covered in the talks of Andre </a:t>
            </a:r>
            <a:r>
              <a:rPr lang="en-US" b="1" dirty="0" err="1" smtClean="0">
                <a:solidFill>
                  <a:srgbClr val="0000FF"/>
                </a:solidFill>
                <a:latin typeface="Arial"/>
                <a:cs typeface="Arial"/>
              </a:rPr>
              <a:t>Sailer</a:t>
            </a:r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 and </a:t>
            </a:r>
            <a:r>
              <a:rPr lang="en-US" b="1" dirty="0" err="1" smtClean="0">
                <a:solidFill>
                  <a:srgbClr val="0000FF"/>
                </a:solidFill>
                <a:latin typeface="Arial"/>
                <a:cs typeface="Arial"/>
              </a:rPr>
              <a:t>Konrad</a:t>
            </a:r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Arial"/>
                <a:cs typeface="Arial"/>
              </a:rPr>
              <a:t>Elsener</a:t>
            </a:r>
            <a:endParaRPr lang="en-US" b="1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 lvl="1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Forward region layout and </a:t>
            </a:r>
            <a:r>
              <a:rPr lang="en-US" dirty="0" err="1" smtClean="0">
                <a:latin typeface="Arial"/>
                <a:cs typeface="Arial"/>
              </a:rPr>
              <a:t>optimisation</a:t>
            </a:r>
            <a:endParaRPr lang="en-US" dirty="0" smtClean="0">
              <a:latin typeface="Arial"/>
              <a:cs typeface="Arial"/>
            </a:endParaRPr>
          </a:p>
          <a:p>
            <a:pPr lvl="1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Suspension and stability of QD0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Background events, including trident events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Radiation doses in </a:t>
            </a:r>
            <a:r>
              <a:rPr lang="en-US" dirty="0" err="1" smtClean="0">
                <a:latin typeface="Arial"/>
                <a:cs typeface="Arial"/>
              </a:rPr>
              <a:t>Beamcal</a:t>
            </a:r>
            <a:endParaRPr lang="en-US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endParaRPr lang="en-US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endParaRPr lang="en-US" dirty="0" smtClean="0">
              <a:latin typeface="Arial"/>
              <a:cs typeface="Arial"/>
            </a:endParaRPr>
          </a:p>
          <a:p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In the next slides:  Update on </a:t>
            </a:r>
            <a:r>
              <a:rPr lang="en-US" b="1" dirty="0" err="1" smtClean="0">
                <a:solidFill>
                  <a:srgbClr val="0000FF"/>
                </a:solidFill>
                <a:latin typeface="Arial"/>
                <a:cs typeface="Arial"/>
              </a:rPr>
              <a:t>γγ</a:t>
            </a:r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 =&gt; </a:t>
            </a:r>
            <a:r>
              <a:rPr lang="en-US" b="1" dirty="0" err="1" smtClean="0">
                <a:solidFill>
                  <a:srgbClr val="0000FF"/>
                </a:solidFill>
                <a:latin typeface="Arial"/>
                <a:cs typeface="Arial"/>
              </a:rPr>
              <a:t>hadron</a:t>
            </a:r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 background</a:t>
            </a:r>
          </a:p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Until now, slightly different models were used by ILC and CLIC communities (some differences in: production cross section, inv. mass cut-off, software tools/version).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A systematic study was done =&gt; agree on a common method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Results on characteristics of the </a:t>
            </a:r>
            <a:r>
              <a:rPr lang="en-US" dirty="0" err="1" smtClean="0">
                <a:solidFill>
                  <a:srgbClr val="0000FF"/>
                </a:solidFill>
                <a:latin typeface="Arial"/>
                <a:cs typeface="Arial"/>
              </a:rPr>
              <a:t>γγ</a:t>
            </a: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=&gt;</a:t>
            </a:r>
            <a:r>
              <a:rPr lang="en-US" dirty="0" err="1" smtClean="0">
                <a:solidFill>
                  <a:srgbClr val="0000FF"/>
                </a:solidFill>
                <a:latin typeface="Arial"/>
                <a:cs typeface="Arial"/>
              </a:rPr>
              <a:t>hadron</a:t>
            </a: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 background  </a:t>
            </a:r>
          </a:p>
          <a:p>
            <a:endParaRPr 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381625" y="6356350"/>
            <a:ext cx="2989921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O</a:t>
            </a:r>
            <a:r>
              <a:rPr lang="en-US" sz="1600" dirty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Sahin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CERN</a:t>
            </a:r>
          </a:p>
        </p:txBody>
      </p:sp>
      <p:sp>
        <p:nvSpPr>
          <p:cNvPr id="55302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743700" y="6311900"/>
            <a:ext cx="2133600" cy="447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54878A64-6A10-EF4D-AC92-DA3FDE0B05C5}" type="slidenum">
              <a:rPr lang="en-GB"/>
              <a:pPr algn="r"/>
              <a:t>14</a:t>
            </a:fld>
            <a:endParaRPr lang="en-GB" dirty="0"/>
          </a:p>
        </p:txBody>
      </p:sp>
      <p:pic>
        <p:nvPicPr>
          <p:cNvPr id="55303" name="Picture 2"/>
          <p:cNvPicPr>
            <a:picLocks noChangeAspect="1" noChangeArrowheads="1"/>
          </p:cNvPicPr>
          <p:nvPr/>
        </p:nvPicPr>
        <p:blipFill>
          <a:blip r:embed="rId2"/>
          <a:srcRect r="8807"/>
          <a:stretch>
            <a:fillRect/>
          </a:stretch>
        </p:blipFill>
        <p:spPr bwMode="auto">
          <a:xfrm>
            <a:off x="1" y="976312"/>
            <a:ext cx="4635500" cy="3265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424113" y="6350"/>
            <a:ext cx="5646737" cy="930275"/>
          </a:xfrm>
        </p:spPr>
        <p:txBody>
          <a:bodyPr/>
          <a:lstStyle/>
          <a:p>
            <a:r>
              <a:rPr lang="en-US" dirty="0" err="1" smtClean="0">
                <a:latin typeface="Arial" pitchFamily="-106" charset="0"/>
                <a:ea typeface="ＭＳ Ｐゴシック" pitchFamily="-106" charset="-128"/>
              </a:rPr>
              <a:t>γγ</a:t>
            </a:r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=&gt;</a:t>
            </a:r>
            <a:r>
              <a:rPr lang="en-US" dirty="0" err="1" smtClean="0">
                <a:latin typeface="Arial" pitchFamily="-106" charset="0"/>
                <a:ea typeface="ＭＳ Ｐゴシック" pitchFamily="-106" charset="-128"/>
              </a:rPr>
              <a:t>hadron</a:t>
            </a:r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 background (1)</a:t>
            </a:r>
          </a:p>
        </p:txBody>
      </p:sp>
      <p:pic>
        <p:nvPicPr>
          <p:cNvPr id="12" name="Picture 11" descr="Evis_vs_costheta-cut_largescal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626927" y="2273878"/>
            <a:ext cx="4462145" cy="3021982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 bwMode="auto">
          <a:xfrm rot="5400000" flipH="1" flipV="1">
            <a:off x="8193881" y="4661035"/>
            <a:ext cx="660131" cy="1588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8489950" y="4318000"/>
            <a:ext cx="405354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6°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6400" y="5448300"/>
            <a:ext cx="5035077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The 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yy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=&gt;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hadron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background is forward-peaked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03513" y="1435100"/>
            <a:ext cx="1236712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# particles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34113" y="1803400"/>
            <a:ext cx="2584174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average Energy per BX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Box 10"/>
          <p:cNvSpPr txBox="1">
            <a:spLocks noChangeArrowheads="1"/>
          </p:cNvSpPr>
          <p:nvPr/>
        </p:nvSpPr>
        <p:spPr bwMode="auto">
          <a:xfrm>
            <a:off x="6161233" y="1622425"/>
            <a:ext cx="2954191" cy="471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b="1" dirty="0" smtClean="0">
                <a:latin typeface="Arial"/>
                <a:cs typeface="Arial"/>
              </a:rPr>
              <a:t>Per bunch crossing: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3.3 such events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~28 particles into the detector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50 </a:t>
            </a:r>
            <a:r>
              <a:rPr lang="en-GB" dirty="0" err="1" smtClean="0">
                <a:latin typeface="Arial"/>
                <a:cs typeface="Arial"/>
              </a:rPr>
              <a:t>GeV</a:t>
            </a:r>
            <a:endParaRPr lang="en-GB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Forward-peaked</a:t>
            </a:r>
          </a:p>
          <a:p>
            <a:endParaRPr lang="en-GB" dirty="0" smtClean="0">
              <a:latin typeface="Arial"/>
              <a:cs typeface="Arial"/>
            </a:endParaRPr>
          </a:p>
          <a:p>
            <a:r>
              <a:rPr lang="en-GB" dirty="0" smtClean="0">
                <a:solidFill>
                  <a:srgbClr val="0000FF"/>
                </a:solidFill>
                <a:latin typeface="Arial"/>
                <a:cs typeface="Arial"/>
              </a:rPr>
              <a:t>15 </a:t>
            </a:r>
            <a:r>
              <a:rPr lang="en-GB" dirty="0" err="1" smtClean="0">
                <a:solidFill>
                  <a:srgbClr val="0000FF"/>
                </a:solidFill>
                <a:latin typeface="Arial"/>
                <a:cs typeface="Arial"/>
              </a:rPr>
              <a:t>TeV</a:t>
            </a:r>
            <a:r>
              <a:rPr lang="en-GB" dirty="0" smtClean="0">
                <a:solidFill>
                  <a:srgbClr val="0000FF"/>
                </a:solidFill>
                <a:latin typeface="Arial"/>
                <a:cs typeface="Arial"/>
              </a:rPr>
              <a:t> dumped in the detector per 156 ns bunch train ! </a:t>
            </a:r>
          </a:p>
          <a:p>
            <a:endParaRPr lang="en-GB" sz="700" dirty="0">
              <a:solidFill>
                <a:srgbClr val="0000FF"/>
              </a:solidFill>
              <a:latin typeface="Arial"/>
              <a:cs typeface="Arial"/>
            </a:endParaRPr>
          </a:p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we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need time-stamping and optimal selection methods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381625" y="6356350"/>
            <a:ext cx="2989921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O</a:t>
            </a:r>
            <a:r>
              <a:rPr lang="en-US" sz="1600" dirty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Sahin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CERN</a:t>
            </a:r>
          </a:p>
        </p:txBody>
      </p:sp>
      <p:sp>
        <p:nvSpPr>
          <p:cNvPr id="55302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743700" y="6311900"/>
            <a:ext cx="2133600" cy="447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54878A64-6A10-EF4D-AC92-DA3FDE0B05C5}" type="slidenum">
              <a:rPr lang="en-GB"/>
              <a:pPr algn="r"/>
              <a:t>15</a:t>
            </a:fld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424113" y="6350"/>
            <a:ext cx="5646737" cy="930275"/>
          </a:xfrm>
        </p:spPr>
        <p:txBody>
          <a:bodyPr/>
          <a:lstStyle/>
          <a:p>
            <a:r>
              <a:rPr lang="en-US" dirty="0" err="1" smtClean="0">
                <a:latin typeface="Arial" pitchFamily="-106" charset="0"/>
                <a:ea typeface="ＭＳ Ｐゴシック" pitchFamily="-106" charset="-128"/>
              </a:rPr>
              <a:t>γγ</a:t>
            </a:r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=&gt;</a:t>
            </a:r>
            <a:r>
              <a:rPr lang="en-US" dirty="0" err="1" smtClean="0">
                <a:latin typeface="Arial" pitchFamily="-106" charset="0"/>
                <a:ea typeface="ＭＳ Ｐゴシック" pitchFamily="-106" charset="-128"/>
              </a:rPr>
              <a:t>hadron</a:t>
            </a:r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 background (2)</a:t>
            </a:r>
          </a:p>
        </p:txBody>
      </p:sp>
      <p:pic>
        <p:nvPicPr>
          <p:cNvPr id="12" name="Picture 11" descr="Evis_vs_pt-cut_largescal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1138" y="1955800"/>
            <a:ext cx="5569446" cy="3771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21013" y="1943100"/>
            <a:ext cx="2584174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average Energy per BX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2449F45-66D3-1E48-860A-E8D5B5A08611}" type="slidenum">
              <a:rPr lang="en-GB"/>
              <a:pPr/>
              <a:t>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CLIC vertex detector (1)</a:t>
            </a:r>
            <a:endParaRPr lang="en-US" dirty="0"/>
          </a:p>
        </p:txBody>
      </p:sp>
      <p:pic>
        <p:nvPicPr>
          <p:cNvPr id="8" name="Picture 7" descr="Screen shot 2010-09-01 at 5.13.3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570" y="974726"/>
            <a:ext cx="7939329" cy="40290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9100" y="4940300"/>
            <a:ext cx="8267700" cy="1465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Stand-alone Monte </a:t>
            </a:r>
            <a:r>
              <a:rPr lang="en-US" dirty="0" err="1" smtClean="0">
                <a:latin typeface="Arial"/>
                <a:cs typeface="Arial"/>
              </a:rPr>
              <a:t>Marlo</a:t>
            </a:r>
            <a:r>
              <a:rPr lang="en-US" dirty="0" smtClean="0">
                <a:latin typeface="Arial"/>
                <a:cs typeface="Arial"/>
              </a:rPr>
              <a:t> models and some full simulation studies have been carried out.</a:t>
            </a:r>
          </a:p>
          <a:p>
            <a:r>
              <a:rPr lang="en-US" dirty="0" smtClean="0">
                <a:latin typeface="Arial"/>
                <a:cs typeface="Arial"/>
              </a:rPr>
              <a:t>A detector layout is proposed: compatible with required precision, background conditions, </a:t>
            </a:r>
            <a:r>
              <a:rPr lang="en-US" dirty="0" err="1" smtClean="0">
                <a:latin typeface="Arial"/>
                <a:cs typeface="Arial"/>
              </a:rPr>
              <a:t>flavour</a:t>
            </a:r>
            <a:r>
              <a:rPr lang="en-US" dirty="0" smtClean="0">
                <a:latin typeface="Arial"/>
                <a:cs typeface="Arial"/>
              </a:rPr>
              <a:t> tagging capabilities, tracking coverage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11600" y="4140200"/>
            <a:ext cx="4315755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Current CLIC_ILD vertex detector model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CLIC vertex detector (2)</a:t>
            </a:r>
            <a:endParaRPr lang="en-US" dirty="0"/>
          </a:p>
        </p:txBody>
      </p:sp>
      <p:pic>
        <p:nvPicPr>
          <p:cNvPr id="6" name="Content Placeholder 5" descr="Screen shot 2010-09-30 at 3.16.31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5986" b="3133"/>
          <a:stretch>
            <a:fillRect/>
          </a:stretch>
        </p:blipFill>
        <p:spPr>
          <a:xfrm>
            <a:off x="457200" y="1333507"/>
            <a:ext cx="8229600" cy="415734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11600" y="5626100"/>
            <a:ext cx="4328491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Current 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CLIC_SiD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vertex detector model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381625" y="6356350"/>
            <a:ext cx="2254443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Grefe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CERN+Bonn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121" y="6357"/>
            <a:ext cx="5246680" cy="93027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CLIC vertex detector (3)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8400"/>
            <a:ext cx="8229600" cy="5264149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Requirements for the vertex detector need to be determined more precisely. Global needs:</a:t>
            </a:r>
          </a:p>
          <a:p>
            <a:pPr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900" dirty="0" smtClean="0"/>
          </a:p>
          <a:p>
            <a:r>
              <a:rPr lang="en-US" sz="2000" dirty="0" smtClean="0"/>
              <a:t>Single-layer </a:t>
            </a:r>
            <a:r>
              <a:rPr lang="en-US" sz="2000" dirty="0" smtClean="0">
                <a:solidFill>
                  <a:srgbClr val="0000FF"/>
                </a:solidFill>
              </a:rPr>
              <a:t>position resolution </a:t>
            </a:r>
            <a:r>
              <a:rPr lang="en-US" sz="2000" dirty="0" smtClean="0"/>
              <a:t>~3μm – 5 </a:t>
            </a:r>
            <a:r>
              <a:rPr lang="en-US" sz="2000" dirty="0" err="1" smtClean="0"/>
              <a:t>μm</a:t>
            </a:r>
            <a:endParaRPr lang="en-US" sz="2000" dirty="0" smtClean="0"/>
          </a:p>
          <a:p>
            <a:pPr marL="742950" lvl="2" indent="-342900">
              <a:buFont typeface="Courier New"/>
              <a:buChar char="o"/>
            </a:pPr>
            <a:r>
              <a:rPr lang="en-US" sz="1600" dirty="0" smtClean="0"/>
              <a:t>Typically achieved with 20*20 micron pixels</a:t>
            </a:r>
          </a:p>
          <a:p>
            <a:r>
              <a:rPr lang="en-US" sz="2000" dirty="0" smtClean="0"/>
              <a:t>Single-layer </a:t>
            </a:r>
            <a:r>
              <a:rPr lang="en-US" sz="2000" dirty="0" smtClean="0">
                <a:solidFill>
                  <a:srgbClr val="0000FF"/>
                </a:solidFill>
              </a:rPr>
              <a:t>material thickness </a:t>
            </a:r>
            <a:r>
              <a:rPr lang="en-US" sz="2000" dirty="0" smtClean="0"/>
              <a:t>0.1%X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– 0.2%X</a:t>
            </a:r>
            <a:r>
              <a:rPr lang="en-US" sz="2000" baseline="-25000" dirty="0" smtClean="0"/>
              <a:t>0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Time-stamping </a:t>
            </a:r>
            <a:r>
              <a:rPr lang="en-US" sz="2000" dirty="0" smtClean="0"/>
              <a:t>~5-10 ns (?)</a:t>
            </a:r>
          </a:p>
          <a:p>
            <a:pPr lvl="1">
              <a:buFont typeface="Courier New"/>
              <a:buChar char="o"/>
            </a:pPr>
            <a:r>
              <a:rPr lang="en-US" sz="1600" dirty="0" smtClean="0"/>
              <a:t>Still needs more study with full simulation</a:t>
            </a:r>
            <a:endParaRPr lang="en-US" sz="9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Occupancy</a:t>
            </a:r>
          </a:p>
          <a:p>
            <a:pPr lvl="1">
              <a:buFont typeface="Courier New"/>
              <a:buChar char="o"/>
            </a:pPr>
            <a:r>
              <a:rPr lang="en-US" sz="1600" dirty="0" smtClean="0"/>
              <a:t>Will be at the ~10% level for the innermost layer</a:t>
            </a:r>
          </a:p>
          <a:p>
            <a:pPr lvl="1">
              <a:buFont typeface="Courier New"/>
              <a:buChar char="o"/>
            </a:pPr>
            <a:r>
              <a:rPr lang="en-US" sz="1600" dirty="0" smtClean="0"/>
              <a:t>Therefore we need multi-hit capability</a:t>
            </a:r>
          </a:p>
          <a:p>
            <a:pPr>
              <a:buFont typeface="Courier New"/>
              <a:buChar char="o"/>
            </a:pPr>
            <a:r>
              <a:rPr lang="en-US" sz="2000" dirty="0" err="1" smtClean="0">
                <a:solidFill>
                  <a:srgbClr val="0000FF"/>
                </a:solidFill>
              </a:rPr>
              <a:t>Triggerless</a:t>
            </a:r>
            <a:r>
              <a:rPr lang="en-US" sz="2000" dirty="0" smtClean="0">
                <a:solidFill>
                  <a:srgbClr val="0000FF"/>
                </a:solidFill>
              </a:rPr>
              <a:t> readout over the 156 ns bunch-train</a:t>
            </a:r>
          </a:p>
          <a:p>
            <a:pPr lvl="1">
              <a:buFont typeface="Courier New"/>
              <a:buChar char="o"/>
            </a:pPr>
            <a:r>
              <a:rPr lang="en-US" sz="1600" dirty="0" smtClean="0"/>
              <a:t>With full data readout in less than 200-400 </a:t>
            </a:r>
            <a:r>
              <a:rPr lang="en-US" sz="1600" dirty="0" err="1" smtClean="0"/>
              <a:t>μsec</a:t>
            </a:r>
            <a:r>
              <a:rPr lang="en-US" sz="1600" dirty="0" smtClean="0"/>
              <a:t> to allow power-pulsing</a:t>
            </a:r>
          </a:p>
          <a:p>
            <a:pPr>
              <a:buFont typeface="Courier New"/>
              <a:buChar char="o"/>
            </a:pPr>
            <a:endParaRPr lang="en-US" sz="2000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n-US" sz="2000" dirty="0" smtClean="0">
                <a:solidFill>
                  <a:srgbClr val="FF3300"/>
                </a:solidFill>
              </a:rPr>
              <a:t>Very challenging hardware project</a:t>
            </a:r>
          </a:p>
          <a:p>
            <a:pPr>
              <a:buFont typeface="Courier New"/>
              <a:buChar char="o"/>
            </a:pPr>
            <a:endParaRPr lang="en-US" sz="2000" dirty="0" smtClean="0">
              <a:solidFill>
                <a:srgbClr val="0000FF"/>
              </a:solidFill>
            </a:endParaRPr>
          </a:p>
          <a:p>
            <a:pPr lvl="1">
              <a:buFont typeface="Courier New"/>
              <a:buChar char="o"/>
            </a:pPr>
            <a:endParaRPr lang="en-US" sz="1600" dirty="0" smtClean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CLIC_ILD tracking coverage</a:t>
            </a:r>
            <a:endParaRPr lang="en-US" dirty="0"/>
          </a:p>
        </p:txBody>
      </p:sp>
      <p:pic>
        <p:nvPicPr>
          <p:cNvPr id="6" name="Content Placeholder 5" descr="Screen shot 2010-09-30 at 3.10.38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0014" r="-30014"/>
          <a:stretch>
            <a:fillRect/>
          </a:stretch>
        </p:blipFill>
        <p:spPr>
          <a:xfrm>
            <a:off x="228599" y="1244607"/>
            <a:ext cx="8671231" cy="476884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381625" y="6013450"/>
            <a:ext cx="2288607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Sailer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CERN+Berlin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itchFamily="-106" charset="0"/>
                <a:ea typeface="ＭＳ Ｐゴシック" pitchFamily="-106" charset="-128"/>
              </a:rPr>
              <a:t>ILC and CLIC in a few words…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D0255D-618F-ED42-84A4-BDD46EA45A5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37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33797" name="Picture 5" descr="ilc_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0500" y="1606550"/>
            <a:ext cx="3665538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3" y="1619250"/>
            <a:ext cx="2058987" cy="274002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33799" name="TextBox 7"/>
          <p:cNvSpPr txBox="1">
            <a:spLocks noChangeArrowheads="1"/>
          </p:cNvSpPr>
          <p:nvPr/>
        </p:nvSpPr>
        <p:spPr bwMode="auto">
          <a:xfrm>
            <a:off x="2374900" y="1003300"/>
            <a:ext cx="45751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linear collider, producing e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+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-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collisions </a:t>
            </a:r>
          </a:p>
        </p:txBody>
      </p:sp>
      <p:sp>
        <p:nvSpPr>
          <p:cNvPr id="33800" name="TextBox 8"/>
          <p:cNvSpPr txBox="1">
            <a:spLocks noChangeArrowheads="1"/>
          </p:cNvSpPr>
          <p:nvPr/>
        </p:nvSpPr>
        <p:spPr bwMode="auto">
          <a:xfrm>
            <a:off x="2717800" y="2044700"/>
            <a:ext cx="903288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CLIC</a:t>
            </a:r>
          </a:p>
        </p:txBody>
      </p:sp>
      <p:sp>
        <p:nvSpPr>
          <p:cNvPr id="33801" name="TextBox 9"/>
          <p:cNvSpPr txBox="1">
            <a:spLocks noChangeArrowheads="1"/>
          </p:cNvSpPr>
          <p:nvPr/>
        </p:nvSpPr>
        <p:spPr bwMode="auto">
          <a:xfrm>
            <a:off x="4217988" y="2028825"/>
            <a:ext cx="6794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ILC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5600" y="4699000"/>
            <a:ext cx="4152900" cy="16208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pitchFamily="-106" charset="0"/>
              <a:buChar char="•"/>
            </a:pPr>
            <a:r>
              <a:rPr lang="en-US" sz="160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Based on 2-beam acceleration scheme</a:t>
            </a:r>
          </a:p>
          <a:p>
            <a:pPr>
              <a:buFont typeface="Arial" pitchFamily="-106" charset="0"/>
              <a:buChar char="•"/>
            </a:pPr>
            <a:r>
              <a:rPr lang="en-US" sz="160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Gradient 100 MV/m</a:t>
            </a:r>
          </a:p>
          <a:p>
            <a:pPr>
              <a:buFont typeface="Arial" pitchFamily="-106" charset="0"/>
              <a:buChar char="•"/>
            </a:pPr>
            <a:r>
              <a:rPr lang="en-US" sz="160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Energy: 3 TeV, though will probably start at lower energy (~0.5 TeV)</a:t>
            </a:r>
          </a:p>
          <a:p>
            <a:pPr>
              <a:buFont typeface="Arial" pitchFamily="-106" charset="0"/>
              <a:buChar char="•"/>
            </a:pPr>
            <a:r>
              <a:rPr lang="en-US" sz="160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Detector study focuses on 3 TeV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33938" y="3887788"/>
            <a:ext cx="4152900" cy="16224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pitchFamily="-106" charset="0"/>
              <a:buChar char="•"/>
            </a:pPr>
            <a:r>
              <a:rPr lang="en-US" sz="1600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Based on superconducting RF cavities</a:t>
            </a:r>
          </a:p>
          <a:p>
            <a:pPr>
              <a:buFont typeface="Arial" pitchFamily="-106" charset="0"/>
              <a:buChar char="•"/>
            </a:pPr>
            <a:r>
              <a:rPr lang="en-US" sz="1600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Gradient 32 MV/</a:t>
            </a:r>
            <a:r>
              <a:rPr lang="en-US" sz="1600" dirty="0" err="1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</a:t>
            </a:r>
            <a:endParaRPr lang="en-US" sz="1600" dirty="0">
              <a:solidFill>
                <a:srgbClr val="0000FF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 typeface="Arial" pitchFamily="-106" charset="0"/>
              <a:buChar char="•"/>
            </a:pPr>
            <a:r>
              <a:rPr lang="en-US" sz="1600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Energy: 500 </a:t>
            </a:r>
            <a:r>
              <a:rPr lang="en-US" sz="1600" dirty="0" err="1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GeV</a:t>
            </a:r>
            <a:r>
              <a:rPr lang="en-US" sz="1600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upgradeable to 1 </a:t>
            </a:r>
            <a:r>
              <a:rPr lang="en-US" sz="1600" dirty="0" err="1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TeV</a:t>
            </a:r>
            <a:r>
              <a:rPr lang="en-US" sz="1600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(lower energies also </a:t>
            </a:r>
            <a:r>
              <a:rPr lang="en-US" sz="1600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considered) </a:t>
            </a:r>
          </a:p>
          <a:p>
            <a:pPr>
              <a:buFont typeface="Arial" pitchFamily="-106" charset="0"/>
              <a:buChar char="•"/>
            </a:pPr>
            <a:r>
              <a:rPr lang="en-US" sz="1600" dirty="0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Detector studies focus mostly on 500 </a:t>
            </a:r>
            <a:r>
              <a:rPr lang="en-US" sz="1600" dirty="0" err="1">
                <a:solidFill>
                  <a:srgbClr val="0000FF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GeV</a:t>
            </a:r>
            <a:endParaRPr lang="en-US" sz="1600" dirty="0">
              <a:solidFill>
                <a:srgbClr val="0000FF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33804" name="TextBox 12"/>
          <p:cNvSpPr txBox="1">
            <a:spLocks noChangeArrowheads="1"/>
          </p:cNvSpPr>
          <p:nvPr/>
        </p:nvSpPr>
        <p:spPr bwMode="auto">
          <a:xfrm>
            <a:off x="4814888" y="5856288"/>
            <a:ext cx="36210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Luminosities: few 10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34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cm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-2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CLIC_ILD impact parameter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8" name="Picture 7" descr="Screen shot 2010-09-30 at 4.03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6411"/>
            <a:ext cx="9144000" cy="32519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5000" y="1574800"/>
            <a:ext cx="4816305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Impact parameter resolution for single </a:t>
            </a:r>
            <a:r>
              <a:rPr lang="en-US" dirty="0" err="1" smtClean="0">
                <a:latin typeface="Arial"/>
                <a:cs typeface="Arial"/>
              </a:rPr>
              <a:t>muons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3725" y="2413000"/>
            <a:ext cx="659931" cy="464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R-Φ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51223" y="2336800"/>
            <a:ext cx="341334" cy="464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/>
                <a:cs typeface="Arial"/>
              </a:rPr>
              <a:t>Z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381625" y="5949950"/>
            <a:ext cx="2664712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Battaglia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UCSC+CERN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593725" y="4457700"/>
            <a:ext cx="659931" cy="1588"/>
          </a:xfrm>
          <a:prstGeom prst="lin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911225" y="4394200"/>
            <a:ext cx="702461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5 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μm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Calorimetry</a:t>
            </a:r>
            <a:r>
              <a:rPr lang="en-US" dirty="0" smtClean="0"/>
              <a:t> and particle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6007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Tungsten-based HCAL motivation</a:t>
            </a:r>
            <a:r>
              <a:rPr lang="en-US" sz="2400" b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: 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</a:rPr>
              <a:t>To limit longitudinal leakage CLIC HCAL needs to be rather deep</a:t>
            </a:r>
            <a:endParaRPr lang="en-US" sz="1800" baseline="-25000" dirty="0" smtClean="0">
              <a:solidFill>
                <a:srgbClr val="FF0000"/>
              </a:solidFill>
              <a:latin typeface="Arial" pitchFamily="-112" charset="0"/>
            </a:endParaRPr>
          </a:p>
          <a:p>
            <a:pPr lvl="1"/>
            <a:r>
              <a:rPr lang="en-US" sz="1800" dirty="0" smtClean="0">
                <a:latin typeface="Arial" pitchFamily="-112" charset="0"/>
              </a:rPr>
              <a:t>A deep HCAL pushes the coil/yoke to larger radius (would give a significant increase in cost and risk for the coil/yoke)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A tungsten HCAL (CLIC option) is more compact than Fe-based HCAL, (ILC option) while Geant4 performance (resolution) is similar 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Increased cost of tungsten barrel HCAL compensates gain in coil cost</a:t>
            </a:r>
          </a:p>
          <a:p>
            <a:pPr lvl="1"/>
            <a:endParaRPr lang="en-US" sz="1800" dirty="0" smtClean="0">
              <a:latin typeface="Arial" pitchFamily="-112" charset="0"/>
            </a:endParaRPr>
          </a:p>
          <a:p>
            <a:pPr>
              <a:buFontTx/>
              <a:buNone/>
            </a:pPr>
            <a:r>
              <a:rPr lang="en-US" sz="2000" b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Particle-flow </a:t>
            </a:r>
            <a:r>
              <a:rPr lang="en-US" sz="2000" b="1" dirty="0" err="1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calorimetry</a:t>
            </a:r>
            <a:r>
              <a:rPr lang="en-US" sz="2000" b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for CLIC</a:t>
            </a:r>
            <a:r>
              <a:rPr lang="en-US" sz="2400" b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: 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</a:rPr>
              <a:t>ILC calorimeters are based on particle flow</a:t>
            </a:r>
            <a:endParaRPr lang="en-US" sz="1800" baseline="-25000" dirty="0" smtClean="0">
              <a:solidFill>
                <a:srgbClr val="FF0000"/>
              </a:solidFill>
              <a:latin typeface="Arial" pitchFamily="-112" charset="0"/>
            </a:endParaRPr>
          </a:p>
          <a:p>
            <a:pPr lvl="1"/>
            <a:r>
              <a:rPr lang="en-US" sz="1800" dirty="0" smtClean="0">
                <a:latin typeface="Arial" pitchFamily="-112" charset="0"/>
              </a:rPr>
              <a:t>At high energies, jets become more dense =&gt; a-priori not clear whether PFA provides adequate resolution at CLIC 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New, more flexible, version of Pandora PFA code was written (Cambridge Univ.)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Can be used for CLIC_ILD and </a:t>
            </a:r>
            <a:r>
              <a:rPr lang="en-US" sz="1800" dirty="0" err="1" smtClean="0">
                <a:latin typeface="Arial" pitchFamily="-112" charset="0"/>
              </a:rPr>
              <a:t>CLIC_SiD</a:t>
            </a:r>
            <a:r>
              <a:rPr lang="en-US" sz="1800" dirty="0" smtClean="0">
                <a:latin typeface="Arial" pitchFamily="-112" charset="0"/>
              </a:rPr>
              <a:t> detector simulations</a:t>
            </a:r>
          </a:p>
          <a:p>
            <a:pPr lvl="1"/>
            <a:endParaRPr lang="en-US" sz="1800" dirty="0" smtClean="0">
              <a:latin typeface="Arial" pitchFamily="-11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depth studies, Pandora PFA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6" name="Picture 5" descr="Screen shot 2010-09-30 at 2.59.3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949332"/>
            <a:ext cx="8992787" cy="5922522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534025" y="6318250"/>
            <a:ext cx="2457423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Lucaci-Timoce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CERN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Tungsten-based HCAL and R&amp;D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803FC-14E1-6D42-AAEA-39B133598F2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101" y="1012826"/>
            <a:ext cx="7912100" cy="2217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CLIC CDR HCAL depth is 7.5Λ</a:t>
            </a:r>
            <a:r>
              <a:rPr lang="en-US" baseline="-25000" dirty="0" smtClean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. Absorber choices:</a:t>
            </a:r>
          </a:p>
          <a:p>
            <a:pPr lvl="1"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 10 mm tungsten platen in the barrel (70 layers)</a:t>
            </a:r>
          </a:p>
          <a:p>
            <a:pPr lvl="1"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 20 mm steel plates in the end-cap (60 layers)</a:t>
            </a:r>
          </a:p>
          <a:p>
            <a:endParaRPr lang="en-US" sz="900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The </a:t>
            </a:r>
            <a:r>
              <a:rPr lang="en-US" dirty="0" err="1" smtClean="0">
                <a:latin typeface="Arial"/>
                <a:cs typeface="Arial"/>
              </a:rPr>
              <a:t>hadronic</a:t>
            </a:r>
            <a:r>
              <a:rPr lang="en-US" dirty="0" smtClean="0">
                <a:latin typeface="Arial"/>
                <a:cs typeface="Arial"/>
              </a:rPr>
              <a:t> shower development in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tungsten is slower than in steel</a:t>
            </a:r>
            <a:r>
              <a:rPr lang="en-US" dirty="0" smtClean="0">
                <a:latin typeface="Arial"/>
                <a:cs typeface="Arial"/>
              </a:rPr>
              <a:t>, because the shower in tungsten has an important slow-neutron component.</a:t>
            </a:r>
          </a:p>
          <a:p>
            <a:r>
              <a:rPr lang="en-US" sz="1600" dirty="0" smtClean="0">
                <a:latin typeface="Arial"/>
                <a:cs typeface="Arial"/>
              </a:rPr>
              <a:t>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381625" y="6356350"/>
            <a:ext cx="243878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Thomson, Cambridge</a:t>
            </a:r>
          </a:p>
        </p:txBody>
      </p:sp>
      <p:pic>
        <p:nvPicPr>
          <p:cNvPr id="8" name="Picture 7" descr="Screen shot 2010-10-03 at 11.29.27 PM.png"/>
          <p:cNvPicPr>
            <a:picLocks noChangeAspect="1"/>
          </p:cNvPicPr>
          <p:nvPr/>
        </p:nvPicPr>
        <p:blipFill>
          <a:blip r:embed="rId2"/>
          <a:srcRect t="8099"/>
          <a:stretch>
            <a:fillRect/>
          </a:stretch>
        </p:blipFill>
        <p:spPr>
          <a:xfrm>
            <a:off x="4013326" y="3035844"/>
            <a:ext cx="5130673" cy="33205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9101" y="3403600"/>
            <a:ext cx="3352799" cy="2504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This needs to be understood well, because we also need precise time-stamping to distinguish physics from background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=&gt; Test beam prototype ! 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Tungsten HCAL prototype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6" name="Picture 5" descr="IMG_346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1785" y="2825611"/>
            <a:ext cx="4742214" cy="35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end of stack_3478.JPG"/>
          <p:cNvPicPr>
            <a:picLocks noChangeAspect="1"/>
          </p:cNvPicPr>
          <p:nvPr/>
        </p:nvPicPr>
        <p:blipFill>
          <a:blip r:embed="rId3"/>
          <a:srcRect l="20500" t="3673" r="14297" b="6584"/>
          <a:stretch>
            <a:fillRect/>
          </a:stretch>
        </p:blipFill>
        <p:spPr bwMode="auto">
          <a:xfrm>
            <a:off x="1" y="3362965"/>
            <a:ext cx="2959099" cy="3055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928820" y="3263900"/>
            <a:ext cx="1040031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W-plane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7864" y="2725740"/>
            <a:ext cx="1741432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Tungsten stack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936632"/>
            <a:ext cx="8936040" cy="1888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200" dirty="0" smtClean="0">
                <a:solidFill>
                  <a:srgbClr val="0000FF"/>
                </a:solidFill>
                <a:latin typeface="Arial" pitchFamily="-112" charset="0"/>
              </a:rPr>
              <a:t>Check Geant4 simulation in test beam</a:t>
            </a:r>
          </a:p>
          <a:p>
            <a:pPr lvl="1"/>
            <a:r>
              <a:rPr lang="en-US" dirty="0" smtClean="0">
                <a:latin typeface="Arial" pitchFamily="-112" charset="0"/>
              </a:rPr>
              <a:t>Prototype tests performed within CALICE </a:t>
            </a:r>
            <a:r>
              <a:rPr lang="en-US" dirty="0" err="1" smtClean="0">
                <a:latin typeface="Arial" pitchFamily="-112" charset="0"/>
              </a:rPr>
              <a:t>collab</a:t>
            </a:r>
            <a:r>
              <a:rPr lang="en-US" dirty="0" smtClean="0">
                <a:latin typeface="Arial" pitchFamily="-112" charset="0"/>
              </a:rPr>
              <a:t>.</a:t>
            </a:r>
          </a:p>
          <a:p>
            <a:pPr lvl="1"/>
            <a:r>
              <a:rPr lang="en-US" dirty="0" smtClean="0">
                <a:latin typeface="Arial" pitchFamily="-112" charset="0"/>
              </a:rPr>
              <a:t>Use 30-40 layers of Tungsten, 1 cm thick, 80 cm Ø</a:t>
            </a:r>
          </a:p>
          <a:p>
            <a:pPr lvl="1"/>
            <a:r>
              <a:rPr lang="en-US" dirty="0" smtClean="0">
                <a:latin typeface="Arial" pitchFamily="-112" charset="0"/>
              </a:rPr>
              <a:t>Use different active materials</a:t>
            </a:r>
          </a:p>
          <a:p>
            <a:pPr lvl="1"/>
            <a:r>
              <a:rPr lang="en-US" dirty="0" smtClean="0">
                <a:latin typeface="Arial" pitchFamily="-112" charset="0"/>
              </a:rPr>
              <a:t>Start in Nov 2010, with 30 W plates, and </a:t>
            </a:r>
            <a:r>
              <a:rPr lang="en-US" dirty="0" err="1" smtClean="0">
                <a:latin typeface="Arial" pitchFamily="-112" charset="0"/>
              </a:rPr>
              <a:t>scintillator</a:t>
            </a:r>
            <a:r>
              <a:rPr lang="en-US" dirty="0" smtClean="0">
                <a:latin typeface="Arial" pitchFamily="-112" charset="0"/>
              </a:rPr>
              <a:t> planes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Pandora PFA and particle ID</a:t>
            </a:r>
            <a:endParaRPr lang="en-US" dirty="0"/>
          </a:p>
        </p:txBody>
      </p:sp>
      <p:pic>
        <p:nvPicPr>
          <p:cNvPr id="6" name="Content Placeholder 5" descr="Screen shot 2010-09-30 at 3.23.50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826" b="-3826"/>
          <a:stretch>
            <a:fillRect/>
          </a:stretch>
        </p:blipFill>
        <p:spPr>
          <a:xfrm>
            <a:off x="457200" y="1765307"/>
            <a:ext cx="8229600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358900"/>
            <a:ext cx="3621504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Smuon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(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di-muon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) events at 3 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TeV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381625" y="6356350"/>
            <a:ext cx="1952478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JJ.Blaising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Annecy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6" name="Picture 9" descr="effBlack_and_purityRed_vs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8113" y="3081338"/>
            <a:ext cx="4929187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60400" y="1193800"/>
            <a:ext cx="6955750" cy="18120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Working towards an </a:t>
            </a:r>
            <a:r>
              <a:rPr lang="en-US" dirty="0" err="1" smtClean="0">
                <a:latin typeface="Arial"/>
                <a:cs typeface="Arial"/>
              </a:rPr>
              <a:t>optimised</a:t>
            </a:r>
            <a:r>
              <a:rPr lang="en-US" dirty="0" smtClean="0">
                <a:latin typeface="Arial"/>
                <a:cs typeface="Arial"/>
              </a:rPr>
              <a:t> yoke system and </a:t>
            </a:r>
            <a:r>
              <a:rPr lang="en-US" dirty="0" err="1" smtClean="0">
                <a:latin typeface="Arial"/>
                <a:cs typeface="Arial"/>
              </a:rPr>
              <a:t>muon</a:t>
            </a:r>
            <a:r>
              <a:rPr lang="en-US" dirty="0" smtClean="0">
                <a:latin typeface="Arial"/>
                <a:cs typeface="Arial"/>
              </a:rPr>
              <a:t> ID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Taking engineering and magnetic field </a:t>
            </a:r>
            <a:r>
              <a:rPr lang="en-US" dirty="0" err="1" smtClean="0">
                <a:latin typeface="Arial"/>
                <a:cs typeface="Arial"/>
              </a:rPr>
              <a:t>contraints</a:t>
            </a:r>
            <a:r>
              <a:rPr lang="en-US" dirty="0" smtClean="0">
                <a:latin typeface="Arial"/>
                <a:cs typeface="Arial"/>
              </a:rPr>
              <a:t> into account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Tail catcher function</a:t>
            </a:r>
          </a:p>
          <a:p>
            <a:pPr>
              <a:buFont typeface="Arial"/>
              <a:buChar char="•"/>
            </a:pPr>
            <a:r>
              <a:rPr lang="en-US" dirty="0" err="1" smtClean="0">
                <a:latin typeface="Arial"/>
                <a:cs typeface="Arial"/>
              </a:rPr>
              <a:t>Muon</a:t>
            </a:r>
            <a:r>
              <a:rPr lang="en-US" dirty="0" smtClean="0">
                <a:latin typeface="Arial"/>
                <a:cs typeface="Arial"/>
              </a:rPr>
              <a:t> ID, integrated with calorimeter and tracker =&gt; linked to PFA</a:t>
            </a:r>
          </a:p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Currently considering: 3 layers (tail catcher) + 2*3 layers (</a:t>
            </a:r>
            <a:r>
              <a:rPr lang="en-US" dirty="0" err="1" smtClean="0">
                <a:solidFill>
                  <a:srgbClr val="0000FF"/>
                </a:solidFill>
                <a:latin typeface="Arial"/>
                <a:cs typeface="Arial"/>
              </a:rPr>
              <a:t>muon</a:t>
            </a:r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 id)</a:t>
            </a:r>
            <a:endParaRPr 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9" name="Picture 8" descr="Screen shot 2010-10-04 at 9.46.5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" y="3235872"/>
            <a:ext cx="3009900" cy="28172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7100" y="3467100"/>
            <a:ext cx="2083623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Instrumented yoke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2700" y="5969000"/>
            <a:ext cx="2584174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Instrumented yoke plug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6200000" flipV="1">
            <a:off x="2319753" y="5362167"/>
            <a:ext cx="795338" cy="58660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 rot="16200000">
            <a:off x="3230232" y="4318000"/>
            <a:ext cx="1617563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Efficiency and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46700" y="5295900"/>
            <a:ext cx="2036848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“work in progress”</a:t>
            </a:r>
            <a:endParaRPr 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381625" y="6356350"/>
            <a:ext cx="2396910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E. van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der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Kraaij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CERN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and also…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In addition: many other activities on…</a:t>
            </a:r>
          </a:p>
          <a:p>
            <a:r>
              <a:rPr lang="en-US" sz="2000" dirty="0" smtClean="0"/>
              <a:t>CLIC physics potential (kick-off @ IWLC)</a:t>
            </a:r>
          </a:p>
          <a:p>
            <a:r>
              <a:rPr lang="en-US" sz="2000" dirty="0" err="1" smtClean="0"/>
              <a:t>Polarisation</a:t>
            </a:r>
            <a:r>
              <a:rPr lang="en-US" sz="2000" dirty="0" smtClean="0"/>
              <a:t> working group</a:t>
            </a:r>
          </a:p>
          <a:p>
            <a:r>
              <a:rPr lang="en-US" sz="2000" dirty="0" smtClean="0"/>
              <a:t>Detector requirement studies, using benchmark processes </a:t>
            </a:r>
          </a:p>
          <a:p>
            <a:r>
              <a:rPr lang="en-US" sz="2000" dirty="0" smtClean="0"/>
              <a:t>Detector benchmark studies</a:t>
            </a:r>
          </a:p>
          <a:p>
            <a:r>
              <a:rPr lang="en-US" sz="2000" dirty="0" smtClean="0"/>
              <a:t>Grid development and event generation</a:t>
            </a:r>
          </a:p>
          <a:p>
            <a:r>
              <a:rPr lang="en-US" sz="2000" dirty="0" smtClean="0"/>
              <a:t>Magnet system</a:t>
            </a:r>
          </a:p>
          <a:p>
            <a:r>
              <a:rPr lang="en-US" sz="2000" dirty="0" smtClean="0"/>
              <a:t>Cost</a:t>
            </a:r>
          </a:p>
          <a:p>
            <a:r>
              <a:rPr lang="en-US" sz="2000" dirty="0" smtClean="0"/>
              <a:t>…</a:t>
            </a:r>
          </a:p>
          <a:p>
            <a:pPr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.. All activities in direct contact with ILC groups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-112" charset="0"/>
                <a:ea typeface="ＭＳ Ｐゴシック" pitchFamily="-112" charset="-128"/>
              </a:rPr>
              <a:t>CLIC detector R&amp;D, overview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 bwMode="auto">
          <a:xfrm>
            <a:off x="393702" y="1066800"/>
            <a:ext cx="8542335" cy="5314950"/>
          </a:xfrm>
          <a:noFill/>
          <a:ln>
            <a:miter lim="800000"/>
            <a:headEnd/>
            <a:tailEnd/>
          </a:ln>
        </p:spPr>
        <p:txBody>
          <a:bodyPr wrap="square" lIns="91385" tIns="45693" rIns="91385" bIns="45693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CLIC hardware/engineering R&amp;D (</a:t>
            </a:r>
            <a:r>
              <a:rPr lang="en-US" sz="2000" u="sng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needed</a:t>
            </a:r>
            <a:r>
              <a:rPr lang="en-US" sz="20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beyond  ILC developments):</a:t>
            </a:r>
          </a:p>
          <a:p>
            <a:pPr>
              <a:buFontTx/>
              <a:buNone/>
            </a:pPr>
            <a:endParaRPr lang="en-US" sz="2000" dirty="0" smtClean="0">
              <a:solidFill>
                <a:srgbClr val="FF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Vertex detector</a:t>
            </a:r>
          </a:p>
          <a:p>
            <a:pPr lvl="1"/>
            <a:r>
              <a:rPr lang="en-US" sz="1600" dirty="0" smtClean="0">
                <a:latin typeface="Arial" pitchFamily="-112" charset="0"/>
                <a:ea typeface="Arial" pitchFamily="-112" charset="0"/>
                <a:cs typeface="Arial" pitchFamily="-112" charset="0"/>
              </a:rPr>
              <a:t>trade-off between pixel size, amount of material and timing resolution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Hadron</a:t>
            </a:r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calorimetry</a:t>
            </a:r>
            <a:endParaRPr lang="en-US" sz="2000" dirty="0" smtClean="0">
              <a:solidFill>
                <a:srgbClr val="0000FF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Tungsten-based HCAL (trade-off between Energy and time resolution)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Solenoid coil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Large high-field solenoid concept</a:t>
            </a:r>
            <a:r>
              <a:rPr lang="en-US" sz="20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reinforced conductor (CMS/ATLAS experience)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R&amp;D to support mechanical stability modeling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In view of sub-nm precision required for FF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quadrupoles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(QD0)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Time stamping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Needed for (almost) all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subdetectors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(typically 5-10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nsec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resolution required)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Power pulsing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In view of the 50 Hz CLIC time structure =&gt; allows for low-mass detectors</a:t>
            </a:r>
          </a:p>
          <a:p>
            <a:endParaRPr lang="en-US" sz="2000" dirty="0" smtClean="0">
              <a:solidFill>
                <a:srgbClr val="00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8AC81D1-E603-214E-9406-FC42719ACF6D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297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8800" y="1117600"/>
            <a:ext cx="812800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CLIC detector studies are well under way</a:t>
            </a:r>
          </a:p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Community is growing, in close contact with ILC groups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Work currently focuses on CLIC physics/detector CDR (Mid-2011)</a:t>
            </a:r>
            <a:endParaRPr lang="en-US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Detector requirements globally “understood”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Detector geometries for CDR simulations are being </a:t>
            </a:r>
            <a:r>
              <a:rPr lang="en-US" dirty="0" err="1" smtClean="0">
                <a:latin typeface="Arial"/>
                <a:cs typeface="Arial"/>
              </a:rPr>
              <a:t>finalised</a:t>
            </a:r>
            <a:endParaRPr lang="en-US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Software tools for CDR benchmark studies are being </a:t>
            </a:r>
            <a:r>
              <a:rPr lang="en-US" dirty="0" err="1" smtClean="0">
                <a:latin typeface="Arial"/>
                <a:cs typeface="Arial"/>
              </a:rPr>
              <a:t>finalised</a:t>
            </a:r>
            <a:r>
              <a:rPr lang="en-US" dirty="0" smtClean="0">
                <a:latin typeface="Arial"/>
                <a:cs typeface="Arial"/>
              </a:rPr>
              <a:t> (~1 month)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Physics benchmark studies for the CDR are starting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Hardware R&amp;D has really started</a:t>
            </a:r>
          </a:p>
          <a:p>
            <a:pPr>
              <a:buFont typeface="Arial"/>
              <a:buChar char="•"/>
            </a:pP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Arial"/>
                <a:cs typeface="Arial"/>
              </a:rPr>
              <a:t>Time schedule for the CDR is tight, but feasible</a:t>
            </a:r>
          </a:p>
          <a:p>
            <a:endParaRPr lang="en-US" dirty="0" smtClean="0">
              <a:latin typeface="Arial"/>
              <a:cs typeface="Arial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Welcome </a:t>
            </a:r>
            <a:r>
              <a:rPr lang="en-US" sz="2400" b="1" smtClean="0">
                <a:solidFill>
                  <a:srgbClr val="FF0000"/>
                </a:solidFill>
                <a:latin typeface="Arial"/>
                <a:cs typeface="Arial"/>
              </a:rPr>
              <a:t>to join !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800" y="153688"/>
            <a:ext cx="5549900" cy="760712"/>
          </a:xfrm>
        </p:spPr>
        <p:txBody>
          <a:bodyPr/>
          <a:lstStyle/>
          <a:p>
            <a:r>
              <a:rPr lang="en-US" dirty="0" smtClean="0"/>
              <a:t>CLIC physics up to 3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8874" y="900790"/>
            <a:ext cx="8058826" cy="562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What can CLIC provide in the 0.5-3 </a:t>
            </a:r>
            <a:r>
              <a:rPr lang="en-US" b="1" dirty="0" err="1" smtClean="0">
                <a:solidFill>
                  <a:srgbClr val="FF0000"/>
                </a:solidFill>
                <a:latin typeface="Arial"/>
                <a:cs typeface="Arial"/>
              </a:rPr>
              <a:t>TeV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 range?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In a nutshell…</a:t>
            </a:r>
          </a:p>
          <a:p>
            <a:r>
              <a:rPr lang="en-US" b="1" dirty="0" smtClean="0">
                <a:latin typeface="Arial"/>
                <a:cs typeface="Arial"/>
              </a:rPr>
              <a:t>Higgs physics: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Complete study of the light standard-model Higgs boson, including rare decay modes (rates factor ~5 higher at 3 </a:t>
            </a:r>
            <a:r>
              <a:rPr lang="en-US" dirty="0" err="1" smtClean="0">
                <a:latin typeface="Arial"/>
                <a:cs typeface="Arial"/>
              </a:rPr>
              <a:t>TeV</a:t>
            </a:r>
            <a:r>
              <a:rPr lang="en-US" dirty="0" smtClean="0">
                <a:latin typeface="Arial"/>
                <a:cs typeface="Arial"/>
              </a:rPr>
              <a:t> than at 500 </a:t>
            </a:r>
            <a:r>
              <a:rPr lang="en-US" dirty="0" err="1" smtClean="0">
                <a:latin typeface="Arial"/>
                <a:cs typeface="Arial"/>
              </a:rPr>
              <a:t>GeV</a:t>
            </a:r>
            <a:r>
              <a:rPr lang="en-US" dirty="0" smtClean="0">
                <a:latin typeface="Arial"/>
                <a:cs typeface="Arial"/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Higgs coupling to leptons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Study of triple Higgs coupling using double Higgs production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Study of heavy </a:t>
            </a:r>
            <a:r>
              <a:rPr lang="en-US" dirty="0">
                <a:latin typeface="Arial"/>
                <a:cs typeface="Arial"/>
              </a:rPr>
              <a:t>H</a:t>
            </a:r>
            <a:r>
              <a:rPr lang="en-US" dirty="0" smtClean="0">
                <a:latin typeface="Arial"/>
                <a:cs typeface="Arial"/>
              </a:rPr>
              <a:t>iggs bosons (</a:t>
            </a:r>
            <a:r>
              <a:rPr lang="en-US" dirty="0" err="1" smtClean="0">
                <a:latin typeface="Arial"/>
                <a:cs typeface="Arial"/>
              </a:rPr>
              <a:t>supersymmetry</a:t>
            </a:r>
            <a:r>
              <a:rPr lang="en-US" dirty="0" smtClean="0">
                <a:latin typeface="Arial"/>
                <a:cs typeface="Arial"/>
              </a:rPr>
              <a:t> models)</a:t>
            </a:r>
          </a:p>
          <a:p>
            <a:pPr>
              <a:buFont typeface="Arial"/>
              <a:buChar char="•"/>
            </a:pPr>
            <a:endParaRPr lang="en-US" sz="900" dirty="0" smtClean="0">
              <a:latin typeface="Arial"/>
              <a:cs typeface="Arial"/>
            </a:endParaRPr>
          </a:p>
          <a:p>
            <a:r>
              <a:rPr lang="en-US" b="1" dirty="0" err="1" smtClean="0">
                <a:latin typeface="Arial"/>
                <a:cs typeface="Arial"/>
              </a:rPr>
              <a:t>Supersymmetry</a:t>
            </a:r>
            <a:r>
              <a:rPr lang="en-US" b="1" dirty="0" smtClean="0">
                <a:latin typeface="Arial"/>
                <a:cs typeface="Arial"/>
              </a:rPr>
              <a:t>: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Extensive reach to measure SUSY particles</a:t>
            </a:r>
          </a:p>
          <a:p>
            <a:pPr>
              <a:buFont typeface="Arial"/>
              <a:buChar char="•"/>
            </a:pPr>
            <a:endParaRPr lang="en-US" sz="900" dirty="0" smtClean="0">
              <a:latin typeface="Arial"/>
              <a:cs typeface="Arial"/>
            </a:endParaRPr>
          </a:p>
          <a:p>
            <a:r>
              <a:rPr lang="en-US" b="1" dirty="0" smtClean="0">
                <a:latin typeface="Arial"/>
                <a:cs typeface="Arial"/>
              </a:rPr>
              <a:t>And in addition: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Probe for theories of extra dimensions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New heavy gauge bosons (e.g. Z’)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Arial"/>
                <a:cs typeface="Arial"/>
              </a:rPr>
              <a:t>Excited quarks or leptons</a:t>
            </a: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EE53-3C40-DF44-869D-131D39D9EA32}" type="slidenum">
              <a:rPr lang="en-US" sz="1400" smtClean="0"/>
              <a:pPr/>
              <a:t>3</a:t>
            </a:fld>
            <a:endParaRPr lang="en-US" sz="1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82713" y="6381750"/>
            <a:ext cx="5180012" cy="476250"/>
          </a:xfrm>
        </p:spPr>
        <p:txBody>
          <a:bodyPr/>
          <a:lstStyle/>
          <a:p>
            <a:r>
              <a:rPr lang="en-US" sz="1400" smtClean="0"/>
              <a:t>http://www.cern.ch/lcd   Lucie Linssen, 4/10/2010</a:t>
            </a:r>
            <a:endParaRPr lang="en-US" sz="14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4631" y="3994151"/>
            <a:ext cx="3159369" cy="28638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120" y="6357"/>
            <a:ext cx="5646737" cy="1111244"/>
          </a:xfrm>
        </p:spPr>
        <p:txBody>
          <a:bodyPr/>
          <a:lstStyle/>
          <a:p>
            <a:r>
              <a:rPr lang="en-US" sz="5400" dirty="0" smtClean="0">
                <a:solidFill>
                  <a:srgbClr val="FF0000"/>
                </a:solidFill>
              </a:rPr>
              <a:t>Thank you !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 dirty="0"/>
          </a:p>
        </p:txBody>
      </p:sp>
      <p:pic>
        <p:nvPicPr>
          <p:cNvPr id="15" name="Picture 14" descr="Screen shot 2010-10-03 at 11.45.5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0" y="1249854"/>
            <a:ext cx="6375400" cy="555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en-US" sz="8800" dirty="0" smtClean="0">
                <a:solidFill>
                  <a:srgbClr val="FF0000"/>
                </a:solidFill>
              </a:rPr>
              <a:t>Spare Slides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latin typeface="Arial" pitchFamily="-106" charset="0"/>
                <a:ea typeface="ＭＳ Ｐゴシック" pitchFamily="-106" charset="-128"/>
              </a:rPr>
              <a:t>CLIC parameters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9116DB-9FDD-0E49-8396-AC7EDEDF8B7A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6963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69637" name="Picture 11" descr="test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23950"/>
            <a:ext cx="85725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itchFamily="-106" charset="0"/>
                <a:ea typeface="ＭＳ Ｐゴシック" pitchFamily="-106" charset="-128"/>
              </a:rPr>
              <a:t>CLIC time structure</a:t>
            </a: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5831D9-C9F3-E244-A1CB-1C9A1248A26F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522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57225" y="2032000"/>
            <a:ext cx="7191375" cy="1524000"/>
            <a:chOff x="657225" y="1143000"/>
            <a:chExt cx="7191375" cy="1524000"/>
          </a:xfrm>
        </p:grpSpPr>
        <p:sp>
          <p:nvSpPr>
            <p:cNvPr id="52232" name="Text Box 7"/>
            <p:cNvSpPr txBox="1">
              <a:spLocks noChangeArrowheads="1"/>
            </p:cNvSpPr>
            <p:nvPr/>
          </p:nvSpPr>
          <p:spPr bwMode="auto">
            <a:xfrm>
              <a:off x="1371600" y="1143000"/>
              <a:ext cx="4784725" cy="464331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CC0000"/>
                  </a:solidFill>
                  <a:latin typeface="Comic Sans MS" pitchFamily="-106" charset="0"/>
                </a:rPr>
                <a:t>Train repetition rate 50 Hz</a:t>
              </a:r>
            </a:p>
          </p:txBody>
        </p:sp>
        <p:sp>
          <p:nvSpPr>
            <p:cNvPr id="52233" name="Text Box 8"/>
            <p:cNvSpPr txBox="1">
              <a:spLocks noChangeArrowheads="1"/>
            </p:cNvSpPr>
            <p:nvPr/>
          </p:nvSpPr>
          <p:spPr bwMode="auto">
            <a:xfrm>
              <a:off x="657225" y="1752600"/>
              <a:ext cx="885825" cy="457200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000099"/>
                  </a:solidFill>
                  <a:latin typeface="Comic Sans MS" pitchFamily="-106" charset="0"/>
                </a:rPr>
                <a:t>CLIC</a:t>
              </a:r>
            </a:p>
          </p:txBody>
        </p:sp>
        <p:sp>
          <p:nvSpPr>
            <p:cNvPr id="52234" name="Line 18"/>
            <p:cNvSpPr>
              <a:spLocks noChangeShapeType="1"/>
            </p:cNvSpPr>
            <p:nvPr/>
          </p:nvSpPr>
          <p:spPr bwMode="auto">
            <a:xfrm>
              <a:off x="1981200" y="1981200"/>
              <a:ext cx="487680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5" name="Oval 19"/>
            <p:cNvSpPr>
              <a:spLocks noChangeArrowheads="1"/>
            </p:cNvSpPr>
            <p:nvPr/>
          </p:nvSpPr>
          <p:spPr bwMode="auto">
            <a:xfrm>
              <a:off x="2667000" y="18288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 pitchFamily="-106" charset="0"/>
              </a:endParaRPr>
            </a:p>
          </p:txBody>
        </p:sp>
        <p:sp>
          <p:nvSpPr>
            <p:cNvPr id="52236" name="Line 20"/>
            <p:cNvSpPr>
              <a:spLocks noChangeShapeType="1"/>
            </p:cNvSpPr>
            <p:nvPr/>
          </p:nvSpPr>
          <p:spPr bwMode="auto">
            <a:xfrm>
              <a:off x="2971800" y="2133600"/>
              <a:ext cx="914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7" name="Oval 21"/>
            <p:cNvSpPr>
              <a:spLocks noChangeArrowheads="1"/>
            </p:cNvSpPr>
            <p:nvPr/>
          </p:nvSpPr>
          <p:spPr bwMode="auto">
            <a:xfrm>
              <a:off x="3810000" y="2286000"/>
              <a:ext cx="40386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 pitchFamily="-106" charset="0"/>
              </a:endParaRPr>
            </a:p>
          </p:txBody>
        </p:sp>
        <p:sp>
          <p:nvSpPr>
            <p:cNvPr id="52238" name="Line 22"/>
            <p:cNvSpPr>
              <a:spLocks noChangeShapeType="1"/>
            </p:cNvSpPr>
            <p:nvPr/>
          </p:nvSpPr>
          <p:spPr bwMode="auto">
            <a:xfrm>
              <a:off x="4114800" y="2438400"/>
              <a:ext cx="32004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230" name="TextBox 14"/>
          <p:cNvSpPr txBox="1">
            <a:spLocks noChangeArrowheads="1"/>
          </p:cNvSpPr>
          <p:nvPr/>
        </p:nvSpPr>
        <p:spPr bwMode="auto">
          <a:xfrm>
            <a:off x="657225" y="3695700"/>
            <a:ext cx="7908925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CLIC: </a:t>
            </a:r>
            <a:r>
              <a:rPr lang="en-US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1 train = 312 bunches		0.5 ns apart	50 Hz</a:t>
            </a:r>
          </a:p>
          <a:p>
            <a:r>
              <a:rPr lang="en-US" b="1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ILC:</a:t>
            </a:r>
            <a:r>
              <a:rPr lang="en-US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1 train = 2820 bunches		308 ns apart	5 Hz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and ILC time 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Vol. 3 CDR editors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9" name="Picture 8" descr="Screen shot 2010-09-28 at 1.32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833" y="875882"/>
            <a:ext cx="7826068" cy="598211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Vol. 3 CDR editors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7" name="Picture 6" descr="Screen shot 2010-09-28 at 1.32.5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756999"/>
            <a:ext cx="8559800" cy="603530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1"/>
          <p:cNvSpPr>
            <a:spLocks noGrp="1"/>
          </p:cNvSpPr>
          <p:nvPr>
            <p:ph type="ftr" sz="quarter" idx="11"/>
          </p:nvPr>
        </p:nvSpPr>
        <p:spPr bwMode="auto">
          <a:xfrm>
            <a:off x="6802438" y="6280150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75779" name="Picture 2" descr="Picture 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231161-9109-1347-8817-10DB861807D7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5" name="TextBox 4"/>
          <p:cNvSpPr txBox="1"/>
          <p:nvPr/>
        </p:nvSpPr>
        <p:spPr>
          <a:xfrm>
            <a:off x="7670800" y="5829307"/>
            <a:ext cx="1447800" cy="3526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Mark Thomson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LINKS</a:t>
            </a:r>
          </a:p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and</a:t>
            </a:r>
          </a:p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MAILING LISTS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4907"/>
            <a:ext cx="8229600" cy="5118093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LCD project web page: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2"/>
              </a:rPr>
              <a:t>http://lcd.web.cern.ch/LCD/</a:t>
            </a:r>
          </a:p>
          <a:p>
            <a:pPr>
              <a:buNone/>
            </a:pPr>
            <a:endParaRPr lang="en-US" sz="2000" u="sng" dirty="0" smtClean="0">
              <a:solidFill>
                <a:srgbClr val="000000"/>
              </a:solidFill>
              <a:hlinkClick r:id="rId2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LCD internal notes: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3"/>
              </a:rPr>
              <a:t>http://lcd.web.cern.ch/LCD/Documents/Documents.html</a:t>
            </a:r>
          </a:p>
          <a:p>
            <a:pPr>
              <a:buNone/>
            </a:pPr>
            <a:endParaRPr lang="en-US" sz="2000" u="sng" dirty="0" smtClean="0">
              <a:solidFill>
                <a:srgbClr val="000000"/>
              </a:solidFill>
              <a:hlinkClick r:id="rId3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Wiki page with various documentation: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4"/>
              </a:rPr>
              <a:t>https://twiki.cern.ch/twiki//bin/view/CLIC/Detector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For example, in the wiki page you can find the </a:t>
            </a:r>
            <a:r>
              <a:rPr lang="en-US" sz="2000" dirty="0" err="1" smtClean="0">
                <a:solidFill>
                  <a:srgbClr val="000000"/>
                </a:solidFill>
              </a:rPr>
              <a:t>SiD</a:t>
            </a:r>
            <a:r>
              <a:rPr lang="en-US" sz="2000" dirty="0" smtClean="0">
                <a:solidFill>
                  <a:srgbClr val="000000"/>
                </a:solidFill>
              </a:rPr>
              <a:t>’ and ILD’ modified detector geometries for CLIC, and the software documentation</a:t>
            </a:r>
          </a:p>
          <a:p>
            <a:pPr>
              <a:buNone/>
            </a:pPr>
            <a:endParaRPr lang="en-US" sz="2000" u="sng" dirty="0" smtClean="0">
              <a:solidFill>
                <a:srgbClr val="000000"/>
              </a:solidFill>
              <a:hlinkClick r:id="rId4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LCD </a:t>
            </a:r>
            <a:r>
              <a:rPr lang="en-US" sz="2000" dirty="0" err="1" smtClean="0">
                <a:solidFill>
                  <a:srgbClr val="000000"/>
                </a:solidFill>
              </a:rPr>
              <a:t>indico</a:t>
            </a:r>
            <a:r>
              <a:rPr lang="en-US" sz="2000" dirty="0" smtClean="0">
                <a:solidFill>
                  <a:srgbClr val="000000"/>
                </a:solidFill>
              </a:rPr>
              <a:t> pages: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5"/>
              </a:rPr>
              <a:t>http://indico.cern.ch/categoryDisplay.py?categId=1954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join our mailing lists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9801" y="1524000"/>
            <a:ext cx="7454900" cy="3889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For a list/description of our working groups, see our </a:t>
            </a:r>
            <a:r>
              <a:rPr lang="en-US" dirty="0" err="1" smtClean="0">
                <a:latin typeface="Arial"/>
                <a:cs typeface="Arial"/>
              </a:rPr>
              <a:t>indico</a:t>
            </a:r>
            <a:r>
              <a:rPr lang="en-US" dirty="0" smtClean="0">
                <a:latin typeface="Arial"/>
                <a:cs typeface="Arial"/>
              </a:rPr>
              <a:t> page:</a:t>
            </a:r>
          </a:p>
          <a:p>
            <a:r>
              <a:rPr lang="en-US" u="sng" dirty="0" smtClean="0">
                <a:solidFill>
                  <a:srgbClr val="000000"/>
                </a:solidFill>
                <a:latin typeface="Arial"/>
                <a:cs typeface="Arial"/>
                <a:hlinkClick r:id="rId2"/>
              </a:rPr>
              <a:t>http://indico.cern.ch/categoryDisplay.py?categId=1954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If you want to join one or several of our working groups you can subscribe to the respective mailing lists, by following the </a:t>
            </a:r>
            <a:r>
              <a:rPr lang="en-US" dirty="0" err="1" smtClean="0">
                <a:latin typeface="Arial"/>
                <a:cs typeface="Arial"/>
              </a:rPr>
              <a:t>e</a:t>
            </a:r>
            <a:r>
              <a:rPr lang="en-US" dirty="0" smtClean="0">
                <a:latin typeface="Arial"/>
                <a:cs typeface="Arial"/>
              </a:rPr>
              <a:t>-groups link:</a:t>
            </a:r>
          </a:p>
          <a:p>
            <a:r>
              <a:rPr lang="en-US" u="sng" dirty="0" smtClean="0">
                <a:latin typeface="Arial"/>
                <a:cs typeface="Arial"/>
                <a:hlinkClick r:id="rId3"/>
              </a:rPr>
              <a:t>https://groups.cern.ch/Pages/GroupSearch.aspx?k=lcd-wg</a:t>
            </a:r>
            <a:endParaRPr lang="en-US" u="sng" dirty="0" smtClean="0">
              <a:latin typeface="Arial"/>
              <a:cs typeface="Arial"/>
            </a:endParaRPr>
          </a:p>
          <a:p>
            <a:endParaRPr lang="en-US" u="sng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In case you encounter any problems, please contact:</a:t>
            </a:r>
          </a:p>
          <a:p>
            <a:r>
              <a:rPr lang="en-US" u="sng" dirty="0" smtClean="0">
                <a:latin typeface="Arial"/>
                <a:cs typeface="Arial"/>
                <a:hlinkClick r:id="rId4"/>
              </a:rPr>
              <a:t>Kate.ross@cern.ch</a:t>
            </a:r>
            <a:endParaRPr lang="en-US" u="sng" dirty="0" smtClean="0">
              <a:latin typeface="Arial"/>
              <a:cs typeface="Arial"/>
            </a:endParaRPr>
          </a:p>
          <a:p>
            <a:r>
              <a:rPr lang="en-US" u="sng" dirty="0" smtClean="0">
                <a:latin typeface="Arial"/>
                <a:cs typeface="Arial"/>
                <a:hlinkClick r:id="rId5"/>
              </a:rPr>
              <a:t>Lucie.linssen@cern.ch</a:t>
            </a:r>
            <a:endParaRPr lang="en-US" u="sng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(S)LHC, ILC, CLIC reach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FEE53-3C40-DF44-869D-131D39D9EA32}" type="slidenum">
              <a:rPr lang="en-US" sz="1400" smtClean="0"/>
              <a:pPr/>
              <a:t>4</a:t>
            </a:fld>
            <a:endParaRPr lang="en-US" sz="14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smtClean="0"/>
              <a:t>http://www.cern.ch/lcd   Lucie Linssen, 4/10/2010</a:t>
            </a:r>
            <a:endParaRPr lang="en-US" sz="1400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784975" y="6389070"/>
            <a:ext cx="2365852" cy="42704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Gian</a:t>
            </a:r>
            <a:r>
              <a:rPr lang="en-US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</a:t>
            </a:r>
            <a:r>
              <a:rPr lang="en-US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Giudice</a:t>
            </a:r>
            <a:r>
              <a:rPr lang="en-US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CLIC09</a:t>
            </a:r>
            <a:endParaRPr lang="en-US" dirty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333060" y="1049020"/>
          <a:ext cx="6940990" cy="521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5135"/>
                <a:gridCol w="1260420"/>
                <a:gridCol w="1234522"/>
                <a:gridCol w="1277686"/>
                <a:gridCol w="1263227"/>
              </a:tblGrid>
              <a:tr h="988818">
                <a:tc>
                  <a:txBody>
                    <a:bodyPr/>
                    <a:lstStyle/>
                    <a:p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LHC</a:t>
                      </a:r>
                      <a:br>
                        <a:rPr lang="en-US" sz="1600" b="1" dirty="0" smtClean="0">
                          <a:latin typeface="Arial"/>
                          <a:cs typeface="Arial"/>
                        </a:rPr>
                      </a:br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100 fb</a:t>
                      </a:r>
                      <a:r>
                        <a:rPr lang="en-US" sz="1600" b="1" baseline="30000" dirty="0" smtClean="0">
                          <a:latin typeface="Arial"/>
                          <a:cs typeface="Arial"/>
                        </a:rPr>
                        <a:t>-1</a:t>
                      </a:r>
                      <a:endParaRPr lang="en-US" sz="1600" b="1" baseline="30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ILC </a:t>
                      </a:r>
                      <a:br>
                        <a:rPr lang="en-US" sz="1600" b="1" dirty="0" smtClean="0">
                          <a:latin typeface="Arial"/>
                          <a:cs typeface="Arial"/>
                        </a:rPr>
                      </a:br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800</a:t>
                      </a:r>
                      <a:r>
                        <a:rPr lang="en-US" sz="1600" b="1" baseline="0" dirty="0" smtClean="0">
                          <a:latin typeface="Arial"/>
                          <a:cs typeface="Arial"/>
                        </a:rPr>
                        <a:t> GeV</a:t>
                      </a:r>
                      <a:br>
                        <a:rPr lang="en-US" sz="1600" b="1" baseline="0" dirty="0" smtClean="0">
                          <a:latin typeface="Arial"/>
                          <a:cs typeface="Arial"/>
                        </a:rPr>
                      </a:br>
                      <a:r>
                        <a:rPr lang="en-US" sz="1600" b="1" baseline="0" dirty="0" smtClean="0">
                          <a:latin typeface="Arial"/>
                          <a:cs typeface="Arial"/>
                        </a:rPr>
                        <a:t>500 fb</a:t>
                      </a:r>
                      <a:r>
                        <a:rPr lang="en-US" sz="1600" b="1" baseline="30000" dirty="0" smtClean="0">
                          <a:latin typeface="Arial"/>
                          <a:cs typeface="Arial"/>
                        </a:rPr>
                        <a:t>-1</a:t>
                      </a:r>
                      <a:r>
                        <a:rPr lang="en-US" sz="1600" b="1" baseline="0" dirty="0" smtClean="0">
                          <a:latin typeface="Arial"/>
                          <a:cs typeface="Arial"/>
                        </a:rPr>
                        <a:t/>
                      </a:r>
                      <a:br>
                        <a:rPr lang="en-US" sz="1600" b="1" baseline="0" dirty="0" smtClean="0">
                          <a:latin typeface="Arial"/>
                          <a:cs typeface="Arial"/>
                        </a:rPr>
                      </a:b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SLHC</a:t>
                      </a:r>
                      <a:br>
                        <a:rPr lang="en-US" sz="1600" b="1" dirty="0" smtClean="0">
                          <a:latin typeface="Arial"/>
                          <a:cs typeface="Arial"/>
                        </a:rPr>
                      </a:br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1000</a:t>
                      </a:r>
                      <a:r>
                        <a:rPr lang="en-US" sz="1600" b="1" baseline="0" dirty="0" smtClean="0">
                          <a:latin typeface="Arial"/>
                          <a:cs typeface="Arial"/>
                        </a:rPr>
                        <a:t> fb</a:t>
                      </a:r>
                      <a:r>
                        <a:rPr lang="en-US" sz="1600" b="1" baseline="30000" dirty="0" smtClean="0">
                          <a:latin typeface="Arial"/>
                          <a:cs typeface="Arial"/>
                        </a:rPr>
                        <a:t>-1</a:t>
                      </a:r>
                      <a:endParaRPr lang="en-US" sz="1600" b="1" baseline="30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CLIC</a:t>
                      </a:r>
                      <a:br>
                        <a:rPr lang="en-US" sz="1600" b="1" dirty="0" smtClean="0">
                          <a:latin typeface="Arial"/>
                          <a:cs typeface="Arial"/>
                        </a:rPr>
                      </a:br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3 TeV</a:t>
                      </a:r>
                      <a:br>
                        <a:rPr lang="en-US" sz="1600" b="1" dirty="0" smtClean="0">
                          <a:latin typeface="Arial"/>
                          <a:cs typeface="Arial"/>
                        </a:rPr>
                      </a:br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1000 fb</a:t>
                      </a:r>
                      <a:r>
                        <a:rPr lang="en-US" sz="1600" b="1" baseline="30000" dirty="0" smtClean="0">
                          <a:latin typeface="Arial"/>
                          <a:cs typeface="Arial"/>
                        </a:rPr>
                        <a:t>-1</a:t>
                      </a:r>
                      <a:endParaRPr lang="en-US" sz="1600" b="1" baseline="30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077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Squarks (TeV)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2.5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0.4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1.5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077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Sleptons (TeV)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0.34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0.4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1.5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3678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New gauge boson Z’ (TeV)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22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3678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Excited quark q* (TeV)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6.5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0.8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7.5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3678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Excited lepton l*</a:t>
                      </a:r>
                    </a:p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(TeV)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3.4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0.8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3678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Two extra space dimensions (TeV)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5-8.5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12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20-35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3678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Strong W</a:t>
                      </a:r>
                      <a:r>
                        <a:rPr lang="en-US" sz="1600" baseline="-25000" dirty="0" smtClean="0">
                          <a:latin typeface="Arial"/>
                          <a:cs typeface="Arial"/>
                        </a:rPr>
                        <a:t>L</a:t>
                      </a:r>
                      <a:r>
                        <a:rPr lang="en-US" sz="1600" dirty="0" smtClean="0">
                          <a:latin typeface="Arial"/>
                          <a:cs typeface="Arial"/>
                        </a:rPr>
                        <a:t>W</a:t>
                      </a:r>
                      <a:r>
                        <a:rPr lang="en-US" sz="1600" baseline="-25000" dirty="0" smtClean="0">
                          <a:latin typeface="Arial"/>
                          <a:cs typeface="Arial"/>
                        </a:rPr>
                        <a:t>L 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scattering</a:t>
                      </a:r>
                      <a:endParaRPr lang="en-US" sz="1600" baseline="-25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2σ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-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4σ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70σ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53678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Triple-gauge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 Coupling (95%)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.0014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0.0004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0.0006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/>
                          <a:cs typeface="Arial"/>
                        </a:rPr>
                        <a:t>0.00013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  <a:latin typeface="Arial" pitchFamily="-112" charset="0"/>
                <a:ea typeface="ＭＳ Ｐゴシック" pitchFamily="-112" charset="-128"/>
              </a:rPr>
              <a:t>ILC and CLIC detector studies</a:t>
            </a:r>
            <a:endParaRPr lang="en-US" dirty="0" smtClean="0"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 bwMode="auto">
          <a:xfrm>
            <a:off x="114300" y="1193800"/>
            <a:ext cx="8936040" cy="5187950"/>
          </a:xfrm>
          <a:noFill/>
          <a:ln>
            <a:miter lim="800000"/>
            <a:headEnd/>
            <a:tailEnd/>
          </a:ln>
        </p:spPr>
        <p:txBody>
          <a:bodyPr wrap="square" lIns="91385" tIns="45693" rIns="91385" bIns="45693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1800" dirty="0" smtClean="0">
                <a:latin typeface="Arial" pitchFamily="-112" charset="0"/>
                <a:ea typeface="Arial" pitchFamily="-112" charset="0"/>
                <a:cs typeface="Arial" pitchFamily="-112" charset="0"/>
              </a:rPr>
              <a:t>In several aspects the CLIC detector will be more challenging than ILC case, due to:</a:t>
            </a:r>
          </a:p>
          <a:p>
            <a:pPr>
              <a:buFontTx/>
              <a:buNone/>
            </a:pPr>
            <a:endParaRPr lang="en-US" sz="1000" dirty="0" smtClean="0"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 lvl="1">
              <a:buFont typeface="Arial" pitchFamily="-112" charset="0"/>
              <a:buChar char="•"/>
            </a:pPr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Energy 500 </a:t>
            </a:r>
            <a:r>
              <a:rPr lang="en-US" sz="1800" dirty="0" err="1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GeV</a:t>
            </a:r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=&gt; 3 </a:t>
            </a:r>
            <a:r>
              <a:rPr lang="en-US" sz="1800" dirty="0" err="1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TeV</a:t>
            </a:r>
            <a:endParaRPr lang="en-US" sz="1800" dirty="0" smtClean="0">
              <a:solidFill>
                <a:srgbClr val="FF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 lvl="1">
              <a:buFont typeface="Arial" pitchFamily="-112" charset="0"/>
              <a:buChar char="•"/>
            </a:pPr>
            <a:endParaRPr lang="en-US" sz="1000" dirty="0" smtClean="0">
              <a:solidFill>
                <a:srgbClr val="FF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 lvl="1">
              <a:buFont typeface="Arial" pitchFamily="-112" charset="0"/>
              <a:buChar char="•"/>
            </a:pPr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More severe background conditions</a:t>
            </a:r>
          </a:p>
          <a:p>
            <a:pPr lvl="2">
              <a:buFont typeface="Arial" pitchFamily="-112" charset="0"/>
              <a:buChar char="•"/>
            </a:pPr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Due to higher energy</a:t>
            </a:r>
          </a:p>
          <a:p>
            <a:pPr lvl="2">
              <a:buFont typeface="Arial" pitchFamily="-112" charset="0"/>
              <a:buChar char="•"/>
            </a:pPr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Due to smaller beam sizes</a:t>
            </a:r>
          </a:p>
          <a:p>
            <a:pPr lvl="2">
              <a:buFont typeface="Arial" pitchFamily="-112" charset="0"/>
              <a:buChar char="•"/>
            </a:pPr>
            <a:endParaRPr lang="en-US" sz="1000" dirty="0" smtClean="0">
              <a:solidFill>
                <a:srgbClr val="FF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 lvl="1">
              <a:buFont typeface="Arial" pitchFamily="-112" charset="0"/>
              <a:buChar char="•"/>
            </a:pPr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Time structure of the accelerator</a:t>
            </a:r>
          </a:p>
          <a:p>
            <a:pPr>
              <a:buFontTx/>
              <a:buNone/>
            </a:pPr>
            <a:endParaRPr lang="en-US" sz="2000" b="1" dirty="0" smtClean="0">
              <a:solidFill>
                <a:srgbClr val="FF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>
              <a:buFontTx/>
              <a:buNone/>
            </a:pPr>
            <a:endParaRPr lang="en-US" sz="1000" b="1" dirty="0" smtClean="0">
              <a:solidFill>
                <a:srgbClr val="FF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>
              <a:buFontTx/>
              <a:buNone/>
            </a:pPr>
            <a:r>
              <a:rPr lang="en-US" sz="1800" dirty="0" smtClean="0">
                <a:latin typeface="Arial" pitchFamily="-112" charset="0"/>
                <a:ea typeface="Arial" pitchFamily="-112" charset="0"/>
                <a:cs typeface="Arial" pitchFamily="-112" charset="0"/>
              </a:rPr>
              <a:t>Detector studies and R&amp;D for the ILC are most relevant for CLIC. </a:t>
            </a:r>
          </a:p>
          <a:p>
            <a:pPr>
              <a:buNone/>
            </a:pPr>
            <a:r>
              <a:rPr lang="en-GB" sz="1800" dirty="0" smtClean="0">
                <a:latin typeface="Arial" pitchFamily="-112" charset="0"/>
                <a:ea typeface="Arial" pitchFamily="-112" charset="0"/>
                <a:cs typeface="Arial" pitchFamily="-112" charset="0"/>
              </a:rPr>
              <a:t>Many years of investment in ILC </a:t>
            </a:r>
            <a:r>
              <a:rPr lang="en-GB" sz="1800" dirty="0" err="1" smtClean="0">
                <a:latin typeface="Arial" pitchFamily="-112" charset="0"/>
                <a:ea typeface="Arial" pitchFamily="-112" charset="0"/>
                <a:cs typeface="Arial" pitchFamily="-112" charset="0"/>
              </a:rPr>
              <a:t>e</a:t>
            </a:r>
            <a:r>
              <a:rPr lang="en-GB" sz="1800" baseline="30000" dirty="0" err="1" smtClean="0">
                <a:latin typeface="Arial" pitchFamily="-112" charset="0"/>
                <a:ea typeface="Arial" pitchFamily="-112" charset="0"/>
                <a:cs typeface="Arial" pitchFamily="-112" charset="0"/>
              </a:rPr>
              <a:t>+</a:t>
            </a:r>
            <a:r>
              <a:rPr lang="en-GB" sz="1800" dirty="0" err="1" smtClean="0">
                <a:latin typeface="Arial" pitchFamily="-112" charset="0"/>
                <a:ea typeface="Arial" pitchFamily="-112" charset="0"/>
                <a:cs typeface="Arial" pitchFamily="-112" charset="0"/>
              </a:rPr>
              <a:t>e</a:t>
            </a:r>
            <a:r>
              <a:rPr lang="en-GB" sz="1800" baseline="30000" dirty="0" smtClean="0">
                <a:latin typeface="Arial" pitchFamily="-112" charset="0"/>
                <a:ea typeface="Arial" pitchFamily="-112" charset="0"/>
                <a:cs typeface="Arial" pitchFamily="-112" charset="0"/>
              </a:rPr>
              <a:t>-</a:t>
            </a:r>
            <a:r>
              <a:rPr lang="en-GB" sz="1800" dirty="0" smtClean="0">
                <a:latin typeface="Arial" pitchFamily="-112" charset="0"/>
                <a:ea typeface="Arial" pitchFamily="-112" charset="0"/>
                <a:cs typeface="Arial" pitchFamily="-112" charset="0"/>
              </a:rPr>
              <a:t> physics/detector simulations, hardware R&amp;D and detector concepts. </a:t>
            </a:r>
            <a:r>
              <a:rPr lang="en-US" sz="1800" dirty="0" smtClean="0">
                <a:latin typeface="Arial" pitchFamily="-112" charset="0"/>
                <a:ea typeface="Arial" pitchFamily="-112" charset="0"/>
                <a:cs typeface="Arial" pitchFamily="-112" charset="0"/>
              </a:rPr>
              <a:t>No need to duplicate work.</a:t>
            </a:r>
          </a:p>
          <a:p>
            <a:pPr>
              <a:buNone/>
            </a:pPr>
            <a:endParaRPr lang="en-US" sz="1100" dirty="0" smtClean="0">
              <a:solidFill>
                <a:srgbClr val="0000FF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Therefore the CLIC detector study links to several ILC collaborations: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ILD concept, </a:t>
            </a:r>
            <a:r>
              <a:rPr lang="en-US" sz="1800" b="1" dirty="0" err="1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SiD</a:t>
            </a:r>
            <a:r>
              <a:rPr lang="en-US" sz="1800" b="1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concept, CALICE, FCAL, LC-TPC + EU projects (EUDET/AIDA).</a:t>
            </a:r>
          </a:p>
          <a:p>
            <a:pPr>
              <a:buNone/>
            </a:pPr>
            <a:endParaRPr lang="en-US" sz="1800" dirty="0" smtClean="0">
              <a:solidFill>
                <a:srgbClr val="0000FF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>
              <a:buFontTx/>
              <a:buNone/>
            </a:pPr>
            <a:endParaRPr lang="en-US" sz="900" dirty="0" smtClean="0"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>
              <a:buFontTx/>
              <a:buNone/>
            </a:pPr>
            <a:endParaRPr lang="en-US" sz="2000" dirty="0" smtClean="0"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>
              <a:buFontTx/>
              <a:buNone/>
            </a:pPr>
            <a:endParaRPr lang="en-US" sz="2000" dirty="0" smtClean="0"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>
              <a:buFontTx/>
              <a:buNone/>
            </a:pPr>
            <a:endParaRPr lang="en-US" sz="2000" dirty="0" smtClean="0">
              <a:solidFill>
                <a:srgbClr val="0000FF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98A718A-9A86-0946-92CB-ACAD6ED9C54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6" name="Picture 5" descr="HA_PointK_3TeV_3D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100" y="1803399"/>
            <a:ext cx="2829817" cy="2366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541689-009A-8348-94B6-72327A7F910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4" name="Picture 3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48" y="1181101"/>
            <a:ext cx="8427112" cy="42605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5486400"/>
            <a:ext cx="5689140" cy="773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CLIC detector concepts will be based on 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SiD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and ILD.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Modified to meet CLIC requirements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21000" y="20638"/>
            <a:ext cx="4488528" cy="687368"/>
          </a:xfrm>
          <a:prstGeom prst="rect">
            <a:avLst/>
          </a:prstGeom>
          <a:solidFill>
            <a:srgbClr val="B8FFFF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200" dirty="0" smtClean="0">
                <a:latin typeface="Arial" pitchFamily="-112" charset="0"/>
                <a:ea typeface="Arial" pitchFamily="-112" charset="0"/>
                <a:cs typeface="Arial" pitchFamily="-112" charset="0"/>
              </a:rPr>
              <a:t>Validated ILC </a:t>
            </a:r>
            <a:r>
              <a:rPr lang="en-US" sz="3200" dirty="0">
                <a:latin typeface="Arial" pitchFamily="-112" charset="0"/>
                <a:ea typeface="Arial" pitchFamily="-112" charset="0"/>
                <a:cs typeface="Arial" pitchFamily="-112" charset="0"/>
              </a:rPr>
              <a:t>concepts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CLIC tracking/</a:t>
            </a:r>
            <a:r>
              <a:rPr lang="en-US" dirty="0" err="1" smtClean="0">
                <a:latin typeface="Arial" pitchFamily="-106" charset="0"/>
                <a:ea typeface="ＭＳ Ｐゴシック" pitchFamily="-106" charset="-128"/>
              </a:rPr>
              <a:t>calorimetry</a:t>
            </a:r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 issues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003300"/>
            <a:ext cx="8229600" cy="452596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Due to </a:t>
            </a:r>
            <a:r>
              <a:rPr lang="en-US" sz="2000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beam-induced background </a:t>
            </a:r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and </a:t>
            </a:r>
            <a:r>
              <a:rPr lang="en-US" sz="2000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short time between bunches</a:t>
            </a:r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: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High occupancy in the inner regions (incoherent, tridents)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Jets scale and resolution are affected (</a:t>
            </a:r>
            <a:r>
              <a:rPr lang="en-US" sz="20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γγ</a:t>
            </a:r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=&gt;hadrons)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Time-stamping is a must for almost all detectors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Narrow jets at high energy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Calorimeter has to measure high-energy particles (leakage)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Separation of tracks in dense jets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C89C6B-0742-CE4E-B7D7-80F8D8FEA78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Lucie Linssen, 4/10/2010</a:t>
            </a:r>
            <a:endParaRPr lang="en-US"/>
          </a:p>
        </p:txBody>
      </p:sp>
      <p:pic>
        <p:nvPicPr>
          <p:cNvPr id="57350" name="Picture 7" descr="tt_3TeV_sid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8100" y="3695700"/>
            <a:ext cx="3297238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9" descr="tt_3TeV_fron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9300" y="3711575"/>
            <a:ext cx="32766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65213" y="5834970"/>
            <a:ext cx="2717800" cy="464230"/>
          </a:xfrm>
          <a:prstGeom prst="rect">
            <a:avLst/>
          </a:prstGeom>
          <a:noFill/>
          <a:effectLst>
            <a:glow rad="63500">
              <a:schemeClr val="accent1">
                <a:alpha val="75000"/>
              </a:schemeClr>
            </a:glo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Arial" pitchFamily="-106" charset="0"/>
              </a:rPr>
              <a:t>3TeV       e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</a:rPr>
              <a:t>+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</a:rPr>
              <a:t>e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</a:rPr>
              <a:t>-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</a:rPr>
              <a:t> </a:t>
            </a:r>
            <a:r>
              <a:rPr lang="en-US">
                <a:solidFill>
                  <a:srgbClr val="FF0000"/>
                </a:solidFill>
                <a:latin typeface="Wingdings" pitchFamily="-106" charset="2"/>
                <a:ea typeface="Wingdings" pitchFamily="-106" charset="2"/>
                <a:cs typeface="Wingdings" pitchFamily="-106" charset="2"/>
                <a:sym typeface="Symbol" pitchFamily="-106" charset="2"/>
              </a:rPr>
              <a:t>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  <a:sym typeface="Symbol" pitchFamily="-106" charset="2"/>
              </a:rPr>
              <a:t> t t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  <a:sym typeface="Symbol" pitchFamily="-106" charset="2"/>
              </a:rPr>
              <a:t>bar</a:t>
            </a:r>
            <a:endParaRPr lang="en-US" sz="2000" baseline="30000">
              <a:solidFill>
                <a:srgbClr val="FF0000"/>
              </a:solidFill>
              <a:latin typeface="Arial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10-10-04 at 10.15.4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121136"/>
            <a:ext cx="4121150" cy="463831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070100" y="5816599"/>
            <a:ext cx="832642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~6.2m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541689-009A-8348-94B6-72327A7F910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Lucie Linssen, 4/10/2010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424120" y="6357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kern="0" dirty="0" err="1" smtClean="0">
                <a:solidFill>
                  <a:srgbClr val="0000FF"/>
                </a:solidFill>
                <a:latin typeface="Arial" pitchFamily="-112" charset="0"/>
                <a:ea typeface="ＭＳ Ｐゴシック" pitchFamily="-112" charset="-128"/>
                <a:cs typeface="Arial"/>
              </a:rPr>
              <a:t>t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-112" charset="0"/>
                <a:ea typeface="ＭＳ Ｐゴシック" pitchFamily="-112" charset="-128"/>
                <a:cs typeface="Arial"/>
              </a:rPr>
              <a:t>he ILC concepts adapted to CLIC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-112" charset="0"/>
              <a:ea typeface="ＭＳ Ｐゴシック" pitchFamily="-112" charset="-128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7850" y="1638300"/>
            <a:ext cx="3278190" cy="4083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571" indent="-171450"/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Changes to the ILC detectors:</a:t>
            </a:r>
          </a:p>
          <a:p>
            <a:pPr marL="114571" indent="-171450">
              <a:buFont typeface="Arial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20 </a:t>
            </a:r>
            <a:r>
              <a:rPr lang="en-US" sz="1600" dirty="0" err="1" smtClean="0">
                <a:latin typeface="Arial"/>
                <a:cs typeface="Arial"/>
              </a:rPr>
              <a:t>mrad</a:t>
            </a:r>
            <a:r>
              <a:rPr lang="en-US" sz="1600" dirty="0" smtClean="0">
                <a:latin typeface="Arial"/>
                <a:cs typeface="Arial"/>
              </a:rPr>
              <a:t> crossing angle</a:t>
            </a:r>
          </a:p>
          <a:p>
            <a:pPr marL="114571" indent="-171450">
              <a:buFont typeface="Arial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Vertex Detector to 25-30 mm inner radius, due to Beam-Beam Background</a:t>
            </a:r>
          </a:p>
          <a:p>
            <a:pPr marL="114571" indent="-171450">
              <a:buFont typeface="Arial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HCAL barrel with 7.5 </a:t>
            </a:r>
            <a:r>
              <a:rPr lang="en-US" sz="1600" dirty="0" err="1" smtClean="0">
                <a:latin typeface="Arial"/>
                <a:cs typeface="Arial"/>
              </a:rPr>
              <a:t>Λ</a:t>
            </a:r>
            <a:r>
              <a:rPr lang="en-US" sz="1600" baseline="-25000" dirty="0" err="1" smtClean="0">
                <a:latin typeface="Arial"/>
                <a:cs typeface="Arial"/>
              </a:rPr>
              <a:t>i</a:t>
            </a:r>
            <a:r>
              <a:rPr lang="en-US" sz="1600" baseline="-25000" dirty="0" smtClean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with 1 cm tungsten plates</a:t>
            </a:r>
          </a:p>
          <a:p>
            <a:pPr marL="114571" indent="-171450">
              <a:buFont typeface="Arial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HCAL </a:t>
            </a:r>
            <a:r>
              <a:rPr lang="en-US" sz="1600" dirty="0" err="1" smtClean="0">
                <a:latin typeface="Arial"/>
                <a:cs typeface="Arial"/>
              </a:rPr>
              <a:t>endcap</a:t>
            </a:r>
            <a:r>
              <a:rPr lang="en-US" sz="1600" dirty="0" smtClean="0">
                <a:latin typeface="Arial"/>
                <a:cs typeface="Arial"/>
              </a:rPr>
              <a:t> with 7.5 </a:t>
            </a:r>
            <a:r>
              <a:rPr lang="en-US" sz="1600" dirty="0" err="1" smtClean="0">
                <a:latin typeface="Arial"/>
                <a:cs typeface="Arial"/>
              </a:rPr>
              <a:t>Λ</a:t>
            </a:r>
            <a:r>
              <a:rPr lang="en-US" sz="1600" baseline="-25000" dirty="0" err="1" smtClean="0">
                <a:latin typeface="Arial"/>
                <a:cs typeface="Arial"/>
              </a:rPr>
              <a:t>i</a:t>
            </a:r>
            <a:r>
              <a:rPr lang="en-US" sz="1600" baseline="-25000" dirty="0" smtClean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with 2 cm steel plates</a:t>
            </a:r>
          </a:p>
          <a:p>
            <a:pPr marL="114571" indent="-171450">
              <a:buFont typeface="Arial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Forward (FCAL) region adaptations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(see next talks)</a:t>
            </a:r>
          </a:p>
          <a:p>
            <a:pPr marL="114571" indent="-171450"/>
            <a:endParaRPr lang="en-US" sz="1600" dirty="0" smtClean="0">
              <a:latin typeface="Arial"/>
              <a:cs typeface="Arial"/>
            </a:endParaRPr>
          </a:p>
          <a:p>
            <a:endParaRPr lang="en-US" sz="1600" dirty="0">
              <a:latin typeface="Arial"/>
              <a:cs typeface="Arial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0800000">
            <a:off x="4597400" y="5726319"/>
            <a:ext cx="607228" cy="51891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10800000">
            <a:off x="533400" y="5905500"/>
            <a:ext cx="406400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5400000" flipH="1" flipV="1">
            <a:off x="2506705" y="3444329"/>
            <a:ext cx="4562391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5181600" y="5989639"/>
            <a:ext cx="563263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z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=0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75200" y="3289300"/>
            <a:ext cx="832642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~7.0m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3100" y="1312860"/>
            <a:ext cx="1369711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“</a:t>
            </a:r>
            <a:r>
              <a:rPr lang="en-US" dirty="0" err="1" smtClean="0">
                <a:latin typeface="Arial"/>
                <a:cs typeface="Arial"/>
              </a:rPr>
              <a:t>CLIC_SiD</a:t>
            </a:r>
            <a:r>
              <a:rPr lang="en-US" dirty="0" smtClean="0">
                <a:latin typeface="Arial"/>
                <a:cs typeface="Arial"/>
              </a:rPr>
              <a:t>”</a:t>
            </a: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B445-14CC-5347-92FC-E2348E753798}" type="slidenum">
              <a:rPr lang="en-US" smtClean="0">
                <a:latin typeface="Arial"/>
                <a:cs typeface="Arial"/>
              </a:rPr>
              <a:pPr/>
              <a:t>9</a:t>
            </a:fld>
            <a:endParaRPr lang="en-US">
              <a:latin typeface="Arial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http://www.cern.ch/lcd   Lucie Linssen, 4/10/2010</a:t>
            </a:r>
            <a:endParaRPr lang="en-US">
              <a:latin typeface="Arial"/>
              <a:cs typeface="Arial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016007"/>
            <a:ext cx="8631238" cy="5206993"/>
          </a:xfrm>
          <a:prstGeom prst="rect">
            <a:avLst/>
          </a:prstGeom>
        </p:spPr>
        <p:txBody>
          <a:bodyPr vert="horz" lIns="91385" tIns="45693" rIns="91385" bIns="45693"/>
          <a:lstStyle/>
          <a:p>
            <a:pPr>
              <a:buFontTx/>
              <a:buNone/>
            </a:pPr>
            <a:r>
              <a:rPr lang="en-US" b="1" dirty="0" smtClean="0">
                <a:solidFill>
                  <a:srgbClr val="0000FF"/>
                </a:solidFill>
                <a:latin typeface="Arial"/>
                <a:ea typeface="Arial" pitchFamily="-112" charset="0"/>
                <a:cs typeface="Arial"/>
              </a:rPr>
              <a:t>The CDR will have 3 volumes: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Arial"/>
                <a:ea typeface="Arial" pitchFamily="-112" charset="0"/>
                <a:cs typeface="Arial"/>
              </a:rPr>
              <a:t>1   Executive summary (~50 pages)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Arial"/>
                <a:ea typeface="Arial" pitchFamily="-112" charset="0"/>
                <a:cs typeface="Arial"/>
              </a:rPr>
              <a:t>2   </a:t>
            </a:r>
            <a:r>
              <a:rPr lang="en-US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The CLIC accelerator and site facilities (~800 pages)</a:t>
            </a:r>
          </a:p>
          <a:p>
            <a:pPr marL="799829" lvl="1" indent="-342900">
              <a:buFontTx/>
              <a:buAutoNum type="arabicPlain" startAt="3"/>
            </a:pPr>
            <a:r>
              <a:rPr lang="en-US" dirty="0" smtClean="0">
                <a:solidFill>
                  <a:srgbClr val="0000FF"/>
                </a:solidFill>
                <a:latin typeface="Arial"/>
                <a:ea typeface="Verdana"/>
                <a:cs typeface="Arial"/>
              </a:rPr>
              <a:t>Physics and detectors at CLIC (~150 pages)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b="1" kern="0" dirty="0" smtClean="0">
              <a:solidFill>
                <a:srgbClr val="0000FF"/>
              </a:solidFill>
              <a:latin typeface="Arial"/>
              <a:ea typeface="Verdana"/>
              <a:cs typeface="Arial"/>
            </a:endParaRP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Verdana"/>
                <a:cs typeface="Arial"/>
              </a:rPr>
              <a:t>Main aim of the CDR:</a:t>
            </a: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/>
              <a:cs typeface="Arial"/>
            </a:endParaRP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Verdana"/>
                <a:cs typeface="Arial"/>
              </a:rPr>
              <a:t>Accelerator: </a:t>
            </a: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</a:rPr>
              <a:t>demonstrate the feasibility of the CLIC technology</a:t>
            </a: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</a:rPr>
              <a:t>design of a linear collider based on CLIC technology</a:t>
            </a: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</a:rPr>
              <a:t>Feasibility issues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  <a:sym typeface="Wingdings"/>
              </a:rPr>
              <a:t>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</a:rPr>
              <a:t> to be addressed in the CDR</a:t>
            </a: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</a:rPr>
              <a:t>Performance issues and cost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</a:rPr>
              <a:t>optimisation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  <a:sym typeface="Wingdings"/>
              </a:rPr>
              <a:t>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  <a:sym typeface="Wingdings"/>
              </a:rPr>
              <a:t> 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Verdana"/>
                <a:cs typeface="Arial"/>
                <a:sym typeface="Wingdings"/>
              </a:rPr>
              <a:t>to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  <a:sym typeface="Wingdings"/>
              </a:rPr>
              <a:t>be addressed in the TDR phase</a:t>
            </a: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/>
              <a:cs typeface="Arial"/>
              <a:sym typeface="Wingdings"/>
            </a:endParaRP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Verdana"/>
                <a:cs typeface="Arial"/>
                <a:sym typeface="Wingdings"/>
              </a:rPr>
              <a:t>Physics and Detectors:</a:t>
            </a: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  <a:sym typeface="Wingdings"/>
              </a:rPr>
              <a:t>Describe the CLIC physics potential</a:t>
            </a:r>
          </a:p>
          <a:p>
            <a:pPr marL="342698" marR="0" lvl="0" indent="-34269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/>
                <a:cs typeface="Arial"/>
                <a:sym typeface="Wingdings"/>
              </a:rPr>
              <a:t>Demonstrate that CLIC physics can be measured with adequate precision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424120" y="6357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800" kern="0" dirty="0" smtClean="0">
                <a:solidFill>
                  <a:srgbClr val="0000FF"/>
                </a:solidFill>
                <a:latin typeface="Arial"/>
                <a:ea typeface="ＭＳ Ｐゴシック" pitchFamily="-112" charset="-128"/>
                <a:cs typeface="Arial"/>
              </a:rPr>
              <a:t>CLIC CDR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ＭＳ Ｐゴシック" pitchFamily="-112" charset="-128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LIC CTF3">
  <a:themeElements>
    <a:clrScheme name="CLIC CTF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C CTF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IC CTF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LIC CTF3">
  <a:themeElements>
    <a:clrScheme name="CLIC CTF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C CTF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IC CTF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LIC CTF3">
  <a:themeElements>
    <a:clrScheme name="CLIC CTF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C CTF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IC CTF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14237</TotalTime>
  <Words>2989</Words>
  <Application>Microsoft Macintosh PowerPoint</Application>
  <PresentationFormat>On-screen Show (4:3)</PresentationFormat>
  <Paragraphs>451</Paragraphs>
  <Slides>39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CLIC CTF3</vt:lpstr>
      <vt:lpstr>1_Default Design</vt:lpstr>
      <vt:lpstr>1_CLIC CTF3</vt:lpstr>
      <vt:lpstr>2_CLIC CTF3</vt:lpstr>
      <vt:lpstr>Document</vt:lpstr>
      <vt:lpstr>Status and plans of the CLIC detector study</vt:lpstr>
      <vt:lpstr>ILC and CLIC in a few words…</vt:lpstr>
      <vt:lpstr>CLIC physics up to 3 TeV</vt:lpstr>
      <vt:lpstr>(S)LHC, ILC, CLIC reach</vt:lpstr>
      <vt:lpstr>ILC and CLIC detector studies</vt:lpstr>
      <vt:lpstr>Slide 6</vt:lpstr>
      <vt:lpstr>CLIC tracking/calorimetry issues</vt:lpstr>
      <vt:lpstr>Slide 8</vt:lpstr>
      <vt:lpstr>Slide 9</vt:lpstr>
      <vt:lpstr>Slide 10</vt:lpstr>
      <vt:lpstr>Slide 11</vt:lpstr>
      <vt:lpstr>Beam-induced background</vt:lpstr>
      <vt:lpstr>Beam-induced backgrounds and forward-region studies</vt:lpstr>
      <vt:lpstr>γγ=&gt;hadron background (1)</vt:lpstr>
      <vt:lpstr>γγ=&gt;hadron background (2)</vt:lpstr>
      <vt:lpstr>CLIC vertex detector (1)</vt:lpstr>
      <vt:lpstr>CLIC vertex detector (2)</vt:lpstr>
      <vt:lpstr>CLIC vertex detector (3) </vt:lpstr>
      <vt:lpstr>CLIC_ILD tracking coverage</vt:lpstr>
      <vt:lpstr>CLIC_ILD impact parameter</vt:lpstr>
      <vt:lpstr>Calorimetry and particle flow</vt:lpstr>
      <vt:lpstr>HCAL depth studies, Pandora PFA</vt:lpstr>
      <vt:lpstr>Tungsten-based HCAL and R&amp;D</vt:lpstr>
      <vt:lpstr>Tungsten HCAL prototype</vt:lpstr>
      <vt:lpstr>Pandora PFA and particle ID</vt:lpstr>
      <vt:lpstr>Muon measurements</vt:lpstr>
      <vt:lpstr>and also…</vt:lpstr>
      <vt:lpstr>CLIC detector R&amp;D, overview</vt:lpstr>
      <vt:lpstr>Summary</vt:lpstr>
      <vt:lpstr>Thank you !</vt:lpstr>
      <vt:lpstr>Slide 31</vt:lpstr>
      <vt:lpstr>CLIC parameters</vt:lpstr>
      <vt:lpstr>CLIC time structure</vt:lpstr>
      <vt:lpstr>Vol. 3 CDR editors (1)</vt:lpstr>
      <vt:lpstr>Vol. 3 CDR editors (2)</vt:lpstr>
      <vt:lpstr>Slide 36</vt:lpstr>
      <vt:lpstr>Slide 37</vt:lpstr>
      <vt:lpstr>Links</vt:lpstr>
      <vt:lpstr>How to join our mailing lists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geschonk</dc:creator>
  <cp:lastModifiedBy>L. Linssen</cp:lastModifiedBy>
  <cp:revision>430</cp:revision>
  <dcterms:created xsi:type="dcterms:W3CDTF">2010-10-05T09:14:48Z</dcterms:created>
  <dcterms:modified xsi:type="dcterms:W3CDTF">2010-10-05T09:17:39Z</dcterms:modified>
</cp:coreProperties>
</file>