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2" r:id="rId1"/>
  </p:sldMasterIdLst>
  <p:notesMasterIdLst>
    <p:notesMasterId r:id="rId35"/>
  </p:notesMasterIdLst>
  <p:handoutMasterIdLst>
    <p:handoutMasterId r:id="rId36"/>
  </p:handoutMasterIdLst>
  <p:sldIdLst>
    <p:sldId id="838" r:id="rId2"/>
    <p:sldId id="772" r:id="rId3"/>
    <p:sldId id="771" r:id="rId4"/>
    <p:sldId id="775" r:id="rId5"/>
    <p:sldId id="794" r:id="rId6"/>
    <p:sldId id="850" r:id="rId7"/>
    <p:sldId id="782" r:id="rId8"/>
    <p:sldId id="778" r:id="rId9"/>
    <p:sldId id="779" r:id="rId10"/>
    <p:sldId id="855" r:id="rId11"/>
    <p:sldId id="814" r:id="rId12"/>
    <p:sldId id="781" r:id="rId13"/>
    <p:sldId id="786" r:id="rId14"/>
    <p:sldId id="788" r:id="rId15"/>
    <p:sldId id="851" r:id="rId16"/>
    <p:sldId id="853" r:id="rId17"/>
    <p:sldId id="854" r:id="rId18"/>
    <p:sldId id="797" r:id="rId19"/>
    <p:sldId id="796" r:id="rId20"/>
    <p:sldId id="798" r:id="rId21"/>
    <p:sldId id="837" r:id="rId22"/>
    <p:sldId id="785" r:id="rId23"/>
    <p:sldId id="784" r:id="rId24"/>
    <p:sldId id="834" r:id="rId25"/>
    <p:sldId id="801" r:id="rId26"/>
    <p:sldId id="843" r:id="rId27"/>
    <p:sldId id="845" r:id="rId28"/>
    <p:sldId id="849" r:id="rId29"/>
    <p:sldId id="846" r:id="rId30"/>
    <p:sldId id="847" r:id="rId31"/>
    <p:sldId id="848" r:id="rId32"/>
    <p:sldId id="840" r:id="rId33"/>
    <p:sldId id="831" r:id="rId3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FFFF00"/>
    <a:srgbClr val="FFC000"/>
    <a:srgbClr val="333300"/>
    <a:srgbClr val="FF9999"/>
    <a:srgbClr val="99FF66"/>
    <a:srgbClr val="FF0000"/>
    <a:srgbClr val="00FF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36" autoAdjust="0"/>
    <p:restoredTop sz="84187" autoAdjust="0"/>
  </p:normalViewPr>
  <p:slideViewPr>
    <p:cSldViewPr snapToGrid="0">
      <p:cViewPr varScale="1">
        <p:scale>
          <a:sx n="70" d="100"/>
          <a:sy n="70" d="100"/>
        </p:scale>
        <p:origin x="-17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67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296"/>
    </p:cViewPr>
  </p:sorterViewPr>
  <p:notesViewPr>
    <p:cSldViewPr snapToGrid="0">
      <p:cViewPr varScale="1">
        <p:scale>
          <a:sx n="58" d="100"/>
          <a:sy n="58" d="100"/>
        </p:scale>
        <p:origin x="-1812" y="-7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NULL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 dirty="0" err="1"/>
              <a:t>Petabytes</a:t>
            </a:r>
            <a:r>
              <a:rPr lang="en-US" sz="2400" dirty="0"/>
              <a:t> on tape</a:t>
            </a:r>
            <a:r>
              <a:rPr lang="en-US" sz="2400" dirty="0" smtClean="0"/>
              <a:t> at</a:t>
            </a:r>
            <a:r>
              <a:rPr lang="en-US" sz="2400" baseline="0" dirty="0" smtClean="0"/>
              <a:t> end of</a:t>
            </a:r>
            <a:r>
              <a:rPr lang="en-US" sz="2400" dirty="0" smtClean="0"/>
              <a:t> </a:t>
            </a:r>
            <a:r>
              <a:rPr lang="en-US" sz="2400" dirty="0"/>
              <a:t>fiscal year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Sheet1!$C$112</c:f>
              <c:strCache>
                <c:ptCount val="1"/>
                <c:pt idx="0">
                  <c:v>CDF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cat>
            <c:strRef>
              <c:f>Sheet1!$D$105:$G$105</c:f>
              <c:strCache>
                <c:ptCount val="4"/>
                <c:pt idx="0">
                  <c:v>FY07</c:v>
                </c:pt>
                <c:pt idx="1">
                  <c:v>FY08</c:v>
                </c:pt>
                <c:pt idx="2">
                  <c:v>FY09</c:v>
                </c:pt>
                <c:pt idx="3">
                  <c:v>FY10</c:v>
                </c:pt>
              </c:strCache>
            </c:strRef>
          </c:cat>
          <c:val>
            <c:numRef>
              <c:f>Sheet1!$D$106:$G$106</c:f>
              <c:numCache>
                <c:formatCode>General</c:formatCode>
                <c:ptCount val="4"/>
                <c:pt idx="0">
                  <c:v>2.75</c:v>
                </c:pt>
                <c:pt idx="1">
                  <c:v>4</c:v>
                </c:pt>
                <c:pt idx="2">
                  <c:v>5.35</c:v>
                </c:pt>
                <c:pt idx="3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Sheet1!$C$113</c:f>
              <c:strCache>
                <c:ptCount val="1"/>
                <c:pt idx="0">
                  <c:v>D0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Sheet1!$D$105:$G$105</c:f>
              <c:strCache>
                <c:ptCount val="4"/>
                <c:pt idx="0">
                  <c:v>FY07</c:v>
                </c:pt>
                <c:pt idx="1">
                  <c:v>FY08</c:v>
                </c:pt>
                <c:pt idx="2">
                  <c:v>FY09</c:v>
                </c:pt>
                <c:pt idx="3">
                  <c:v>FY10</c:v>
                </c:pt>
              </c:strCache>
            </c:strRef>
          </c:cat>
          <c:val>
            <c:numRef>
              <c:f>Sheet1!$D$107:$G$107</c:f>
              <c:numCache>
                <c:formatCode>General</c:formatCode>
                <c:ptCount val="4"/>
                <c:pt idx="0">
                  <c:v>3.07</c:v>
                </c:pt>
                <c:pt idx="1">
                  <c:v>3.19</c:v>
                </c:pt>
                <c:pt idx="2">
                  <c:v>4.57</c:v>
                </c:pt>
                <c:pt idx="3">
                  <c:v>6.4</c:v>
                </c:pt>
              </c:numCache>
            </c:numRef>
          </c:val>
        </c:ser>
        <c:ser>
          <c:idx val="2"/>
          <c:order val="2"/>
          <c:tx>
            <c:strRef>
              <c:f>Sheet1!$C$114</c:f>
              <c:strCache>
                <c:ptCount val="1"/>
                <c:pt idx="0">
                  <c:v>CMS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Sheet1!$D$105:$G$105</c:f>
              <c:strCache>
                <c:ptCount val="4"/>
                <c:pt idx="0">
                  <c:v>FY07</c:v>
                </c:pt>
                <c:pt idx="1">
                  <c:v>FY08</c:v>
                </c:pt>
                <c:pt idx="2">
                  <c:v>FY09</c:v>
                </c:pt>
                <c:pt idx="3">
                  <c:v>FY10</c:v>
                </c:pt>
              </c:strCache>
            </c:strRef>
          </c:cat>
          <c:val>
            <c:numRef>
              <c:f>Sheet1!$D$108:$G$108</c:f>
              <c:numCache>
                <c:formatCode>General</c:formatCode>
                <c:ptCount val="4"/>
                <c:pt idx="0">
                  <c:v>0.14000000000000001</c:v>
                </c:pt>
                <c:pt idx="1">
                  <c:v>3.78</c:v>
                </c:pt>
                <c:pt idx="2">
                  <c:v>8.74</c:v>
                </c:pt>
                <c:pt idx="3">
                  <c:v>11.37</c:v>
                </c:pt>
              </c:numCache>
            </c:numRef>
          </c:val>
        </c:ser>
        <c:ser>
          <c:idx val="3"/>
          <c:order val="3"/>
          <c:tx>
            <c:strRef>
              <c:f>Sheet1!$C$115</c:f>
              <c:strCache>
                <c:ptCount val="1"/>
                <c:pt idx="0">
                  <c:v>Other experiments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Sheet1!$D$105:$G$105</c:f>
              <c:strCache>
                <c:ptCount val="4"/>
                <c:pt idx="0">
                  <c:v>FY07</c:v>
                </c:pt>
                <c:pt idx="1">
                  <c:v>FY08</c:v>
                </c:pt>
                <c:pt idx="2">
                  <c:v>FY09</c:v>
                </c:pt>
                <c:pt idx="3">
                  <c:v>FY10</c:v>
                </c:pt>
              </c:strCache>
            </c:strRef>
          </c:cat>
          <c:val>
            <c:numRef>
              <c:f>Sheet1!$D$109:$G$109</c:f>
              <c:numCache>
                <c:formatCode>General</c:formatCode>
                <c:ptCount val="4"/>
                <c:pt idx="0">
                  <c:v>1.02</c:v>
                </c:pt>
                <c:pt idx="1">
                  <c:v>1.33</c:v>
                </c:pt>
                <c:pt idx="2">
                  <c:v>2.0499999999999998</c:v>
                </c:pt>
                <c:pt idx="3">
                  <c:v>2.5299999999999998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6018304"/>
        <c:axId val="68821760"/>
      </c:barChart>
      <c:catAx>
        <c:axId val="660183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68821760"/>
        <c:crosses val="autoZero"/>
        <c:auto val="1"/>
        <c:lblAlgn val="ctr"/>
        <c:lblOffset val="100"/>
        <c:noMultiLvlLbl val="0"/>
      </c:catAx>
      <c:valAx>
        <c:axId val="688217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601830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image" Target="../media/image6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4FB0E-608E-46A0-8E45-F89F5B6D04C0}" type="datetimeFigureOut">
              <a:rPr lang="en-US" smtClean="0"/>
              <a:pPr/>
              <a:t>5/16/2011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70224-9006-4C16-A3F0-5593A9CC5B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9557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1" tIns="46586" rIns="93171" bIns="46586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7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1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1" tIns="46586" rIns="93171" bIns="46586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7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1" y="4415791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1" tIns="46586" rIns="93171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67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581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1" tIns="46586" rIns="93171" bIns="46586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7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1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1" tIns="46586" rIns="93171" bIns="46586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DA63D670-C841-461E-B38E-D81B5C00E9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3526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</a:t>
            </a:r>
            <a:r>
              <a:rPr lang="en-US" baseline="0" dirty="0" smtClean="0"/>
              <a:t> of the Scientific Computing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DBA23-A546-42AF-8864-61FBFF94860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DBA23-A546-42AF-8864-61FBFF94860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Tx/>
            </a:pPr>
            <a:r>
              <a:rPr lang="en-US" dirty="0" smtClean="0"/>
              <a:t>2010 Data Taking was successful. Scientific Results published within weeks of data being acquired. </a:t>
            </a:r>
          </a:p>
          <a:p>
            <a:pPr>
              <a:buClrTx/>
            </a:pPr>
            <a:r>
              <a:rPr lang="en-US" dirty="0" smtClean="0"/>
              <a:t>Computing system has had flexibility to handle</a:t>
            </a:r>
          </a:p>
          <a:p>
            <a:pPr lvl="1">
              <a:lnSpc>
                <a:spcPct val="103000"/>
              </a:lnSpc>
            </a:pPr>
            <a:r>
              <a:rPr lang="en-US" dirty="0" smtClean="0"/>
              <a:t>trigger rates at 300 Hz and much higher in peaks, T0 kept up</a:t>
            </a:r>
          </a:p>
          <a:p>
            <a:pPr lvl="1"/>
            <a:r>
              <a:rPr lang="en-US" dirty="0" smtClean="0"/>
              <a:t>more reprocessing passes than expected (19)</a:t>
            </a:r>
          </a:p>
          <a:p>
            <a:pPr lvl="2"/>
            <a:r>
              <a:rPr lang="en-US" dirty="0" smtClean="0"/>
              <a:t>full 2010 </a:t>
            </a:r>
            <a:r>
              <a:rPr lang="en-US" dirty="0" err="1" smtClean="0"/>
              <a:t>pp</a:t>
            </a:r>
            <a:r>
              <a:rPr lang="en-US" dirty="0" smtClean="0"/>
              <a:t> dataset reprocessed in 10 days plus one week debugging/</a:t>
            </a:r>
            <a:r>
              <a:rPr lang="en-US" dirty="0" err="1" smtClean="0"/>
              <a:t>postmorterm</a:t>
            </a:r>
            <a:endParaRPr lang="en-US" dirty="0" smtClean="0"/>
          </a:p>
          <a:p>
            <a:pPr lvl="1"/>
            <a:r>
              <a:rPr lang="en-US" dirty="0" smtClean="0"/>
              <a:t>large transfer rates, full-mesh transfer topology</a:t>
            </a:r>
          </a:p>
          <a:p>
            <a:pPr lvl="2"/>
            <a:r>
              <a:rPr lang="en-US" dirty="0" smtClean="0"/>
              <a:t>5 PB from T0 and other T1</a:t>
            </a:r>
            <a:r>
              <a:rPr lang="ja-JP" altLang="en-US" dirty="0" smtClean="0">
                <a:latin typeface="Arial"/>
              </a:rPr>
              <a:t>’</a:t>
            </a:r>
            <a:r>
              <a:rPr lang="en-US" dirty="0" smtClean="0"/>
              <a:t>s to T1</a:t>
            </a:r>
          </a:p>
          <a:p>
            <a:pPr lvl="2"/>
            <a:r>
              <a:rPr lang="en-US" dirty="0" smtClean="0"/>
              <a:t>Most T2</a:t>
            </a:r>
            <a:r>
              <a:rPr lang="ja-JP" altLang="en-US" dirty="0" smtClean="0">
                <a:latin typeface="Arial"/>
              </a:rPr>
              <a:t>’</a:t>
            </a:r>
            <a:r>
              <a:rPr lang="en-US" dirty="0" smtClean="0"/>
              <a:t>s can get data from any T1 or T2</a:t>
            </a:r>
          </a:p>
          <a:p>
            <a:pPr lvl="1"/>
            <a:r>
              <a:rPr lang="en-US" dirty="0" smtClean="0"/>
              <a:t>3.1 billion events simulated</a:t>
            </a:r>
          </a:p>
          <a:p>
            <a:pPr lvl="1"/>
            <a:r>
              <a:rPr lang="en-US" dirty="0" smtClean="0"/>
              <a:t>with underlying experimental conditions changing throughout!</a:t>
            </a:r>
          </a:p>
          <a:p>
            <a:pPr>
              <a:lnSpc>
                <a:spcPct val="104000"/>
              </a:lnSpc>
              <a:buClrTx/>
            </a:pPr>
            <a:r>
              <a:rPr lang="en-US" dirty="0" smtClean="0"/>
              <a:t>Workflows were performed at expected locations from Day 1</a:t>
            </a:r>
          </a:p>
          <a:p>
            <a:pPr>
              <a:lnSpc>
                <a:spcPct val="104000"/>
              </a:lnSpc>
            </a:pPr>
            <a:r>
              <a:rPr lang="en-US" dirty="0" smtClean="0"/>
              <a:t>2011 will have quick startup, with peak luminosity for the year reached as soon as May -- 16 interactions/event!</a:t>
            </a:r>
            <a:br>
              <a:rPr lang="en-US" dirty="0" smtClean="0"/>
            </a:br>
            <a:r>
              <a:rPr lang="en-US" dirty="0" smtClean="0"/>
              <a:t>RECO/AOD event sizes double from 2010 values to 0.8/0.2 MB/event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63D670-C841-461E-B38E-D81B5C00E99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321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DBA23-A546-42AF-8864-61FBFF94860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DBA23-A546-42AF-8864-61FBFF94860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23"/>
          <p:cNvSpPr txBox="1">
            <a:spLocks noChangeArrowheads="1"/>
          </p:cNvSpPr>
          <p:nvPr/>
        </p:nvSpPr>
        <p:spPr bwMode="auto">
          <a:xfrm>
            <a:off x="3505200" y="30480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dirty="0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219200" y="1600200"/>
            <a:ext cx="7772400" cy="1143000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5th Workshop on Data Preservation in HEP</a:t>
            </a:r>
            <a:endParaRPr lang="en-US" sz="1200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5EE62-ED88-4173-8B27-8F4EB9CE5A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203200"/>
            <a:ext cx="1724025" cy="5441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57338" y="203200"/>
            <a:ext cx="5024437" cy="5441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5th Workshop on Data Preservation in HEP</a:t>
            </a:r>
            <a:endParaRPr lang="en-US" sz="1200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0157E-72B2-4F55-BBC8-AFB56B89D1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7338" y="203200"/>
            <a:ext cx="6858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00200" y="1530350"/>
            <a:ext cx="3352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530350"/>
            <a:ext cx="3352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5th Workshop on Data Preservation in HEP</a:t>
            </a:r>
            <a:endParaRPr lang="en-US" sz="1200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F3337-FA56-4E85-9020-E185317CAF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5th Workshop on Data Preservation in HEP</a:t>
            </a:r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18B7D7-3FFB-4269-A6DA-DD16FBE07F8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51654" y="1898000"/>
            <a:ext cx="6056695" cy="1470025"/>
          </a:xfrm>
          <a:noFill/>
          <a:ln>
            <a:noFill/>
          </a:ln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91712" y="3480682"/>
            <a:ext cx="5635296" cy="1246351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80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4" name="Picture 3" descr="DOE_Logo_White_060208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122418"/>
            <a:ext cx="1054608" cy="256032"/>
          </a:xfrm>
          <a:prstGeom prst="rect">
            <a:avLst/>
          </a:prstGeom>
        </p:spPr>
      </p:pic>
      <p:pic>
        <p:nvPicPr>
          <p:cNvPr id="5" name="Picture 4" descr="DOE_Logo_White_060208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122418"/>
            <a:ext cx="1054608" cy="25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821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2000">
                <a:solidFill>
                  <a:srgbClr val="FFFF00"/>
                </a:solidFill>
              </a:defRPr>
            </a:lvl3pPr>
            <a:lvl4pPr>
              <a:defRPr sz="180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5th Workshop on Data Preservation in HEP</a:t>
            </a:r>
            <a:endParaRPr lang="en-US" sz="1200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35B24-A5D2-4BBF-9E7F-0C9CC4A20C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5th Workshop on Data Preservation in HEP</a:t>
            </a:r>
            <a:endParaRPr lang="en-US" sz="1200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8E96C-89C8-4115-B502-E8A273FC03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53035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53035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5th Workshop on Data Preservation in HEP</a:t>
            </a:r>
            <a:endParaRPr lang="en-US" sz="1200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8D854-33E8-4529-AFFE-ECD716F5A4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5th Workshop on Data Preservation in HEP</a:t>
            </a:r>
            <a:endParaRPr lang="en-US" sz="1200" dirty="0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C6DA6-91F6-426D-A145-7504F12760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2000251" y="6305550"/>
            <a:ext cx="5387138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5th Workshop on Data Preservation in HEP</a:t>
            </a:r>
            <a:endParaRPr lang="en-US" sz="1200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381000" y="6305550"/>
            <a:ext cx="828675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77CE8-6CCD-40BE-BE5B-35486880A5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5th Workshop on Data Preservation in HEP</a:t>
            </a:r>
            <a:endParaRPr lang="en-US" sz="1200" dirty="0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63935-E45B-46A4-BFD3-287CB7A07C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5th Workshop on Data Preservation in HEP</a:t>
            </a:r>
            <a:endParaRPr lang="en-US" sz="1200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EAC21-27E2-441C-BD22-211A29FDE6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5th Workshop on Data Preservation in HEP</a:t>
            </a:r>
            <a:endParaRPr lang="en-US" sz="1200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108CD-BAB9-4798-B14D-0F76E02C4B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4" descr="Fermi_Blue_subpage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6592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00349" y="6305550"/>
            <a:ext cx="473943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5th Workshop on Data Preservation in HEP</a:t>
            </a:r>
            <a:endParaRPr lang="en-US" sz="1200" dirty="0"/>
          </a:p>
        </p:txBody>
      </p:sp>
      <p:sp>
        <p:nvSpPr>
          <p:cNvPr id="53659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8718B7D7-3FFB-4269-A6DA-DD16FBE07F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5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557338" y="203200"/>
            <a:ext cx="685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530350"/>
            <a:ext cx="6858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Laksdjfalkjfds</a:t>
            </a:r>
          </a:p>
          <a:p>
            <a:pPr lvl="1"/>
            <a:r>
              <a:rPr lang="en-US" smtClean="0"/>
              <a:t>;slkjfda;slkjfd</a:t>
            </a:r>
          </a:p>
          <a:p>
            <a:pPr lvl="3"/>
            <a:r>
              <a:rPr lang="en-US" smtClean="0"/>
              <a:t>A;slkjfda;slkjfd</a:t>
            </a:r>
          </a:p>
          <a:p>
            <a:pPr lvl="3"/>
            <a:r>
              <a:rPr lang="en-US" smtClean="0"/>
              <a:t>	a;lksdjf;lsakjfd</a:t>
            </a:r>
          </a:p>
          <a:p>
            <a:pPr lvl="4"/>
            <a:r>
              <a:rPr lang="en-US" smtClean="0"/>
              <a:t>slkdflsdkjflsdkjflsdkjf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  <p:sldLayoutId id="2147483933" r:id="rId12"/>
    <p:sldLayoutId id="2147483937" r:id="rId13"/>
    <p:sldLayoutId id="2147483942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FFFF"/>
        </a:buClr>
        <a:buSzPct val="8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itchFamily="2" charset="2"/>
        <a:buChar char="®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25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jpeg"/><Relationship Id="rId18" Type="http://schemas.openxmlformats.org/officeDocument/2006/relationships/image" Target="../media/image43.png"/><Relationship Id="rId3" Type="http://schemas.openxmlformats.org/officeDocument/2006/relationships/image" Target="../media/image29.png"/><Relationship Id="rId7" Type="http://schemas.openxmlformats.org/officeDocument/2006/relationships/image" Target="../media/image26.png"/><Relationship Id="rId12" Type="http://schemas.openxmlformats.org/officeDocument/2006/relationships/image" Target="../media/image37.jpeg"/><Relationship Id="rId17" Type="http://schemas.openxmlformats.org/officeDocument/2006/relationships/image" Target="../media/image42.jpeg"/><Relationship Id="rId2" Type="http://schemas.openxmlformats.org/officeDocument/2006/relationships/image" Target="../media/image28.png"/><Relationship Id="rId16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openxmlformats.org/officeDocument/2006/relationships/image" Target="../media/image36.jpeg"/><Relationship Id="rId5" Type="http://schemas.openxmlformats.org/officeDocument/2006/relationships/image" Target="../media/image31.jpeg"/><Relationship Id="rId15" Type="http://schemas.openxmlformats.org/officeDocument/2006/relationships/image" Target="../media/image40.png"/><Relationship Id="rId10" Type="http://schemas.openxmlformats.org/officeDocument/2006/relationships/image" Target="../media/image35.png"/><Relationship Id="rId4" Type="http://schemas.openxmlformats.org/officeDocument/2006/relationships/image" Target="../media/image30.jpeg"/><Relationship Id="rId9" Type="http://schemas.openxmlformats.org/officeDocument/2006/relationships/image" Target="../media/image34.png"/><Relationship Id="rId1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fermigrid.fnal.gov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sqcd.org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!OLE_LINK10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2.emf"/><Relationship Id="rId5" Type="http://schemas.openxmlformats.org/officeDocument/2006/relationships/package" Target="../embeddings/Microsoft_Excel_Worksheet2.xlsx"/><Relationship Id="rId4" Type="http://schemas.openxmlformats.org/officeDocument/2006/relationships/image" Target="../media/image61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0" y="0"/>
            <a:ext cx="9144000" cy="2743200"/>
          </a:xfrm>
          <a:prstGeom prst="rect">
            <a:avLst/>
          </a:prstGeom>
        </p:spPr>
      </p:pic>
      <p:sp>
        <p:nvSpPr>
          <p:cNvPr id="565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3166286"/>
            <a:ext cx="6798549" cy="1460306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chemeClr val="tx1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Fermilab</a:t>
            </a:r>
            <a:r>
              <a:rPr lang="en-US" b="1" dirty="0" smtClean="0">
                <a:solidFill>
                  <a:schemeClr val="tx1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Perspectives in Computing and Data Management</a:t>
            </a:r>
            <a:r>
              <a:rPr lang="en-US" sz="3600" dirty="0" smtClean="0">
                <a:solidFill>
                  <a:schemeClr val="tx1">
                    <a:lumMod val="9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tx1">
                    <a:lumMod val="90000"/>
                  </a:schemeClr>
                </a:solidFill>
              </a:rPr>
            </a:br>
            <a:endParaRPr lang="en-US" sz="4400" dirty="0">
              <a:solidFill>
                <a:schemeClr val="tx1">
                  <a:lumMod val="90000"/>
                </a:schemeClr>
              </a:solidFill>
            </a:endParaRPr>
          </a:p>
        </p:txBody>
      </p:sp>
      <p:sp>
        <p:nvSpPr>
          <p:cNvPr id="565251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105472" y="4896281"/>
            <a:ext cx="7465326" cy="124635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Autofit/>
          </a:bodyPr>
          <a:lstStyle/>
          <a:p>
            <a:pPr marL="0" indent="0" algn="l">
              <a:buFontTx/>
              <a:buNone/>
            </a:pPr>
            <a:r>
              <a:rPr lang="en-US" sz="2000" dirty="0" smtClean="0">
                <a:solidFill>
                  <a:srgbClr val="FFFFFF"/>
                </a:solidFill>
              </a:rPr>
              <a:t>Victoria White, </a:t>
            </a:r>
          </a:p>
          <a:p>
            <a:pPr marL="0" indent="0" algn="l">
              <a:buFontTx/>
              <a:buNone/>
            </a:pPr>
            <a:r>
              <a:rPr lang="en-US" sz="2000" dirty="0" smtClean="0">
                <a:solidFill>
                  <a:srgbClr val="FFFFFF"/>
                </a:solidFill>
              </a:rPr>
              <a:t>Associate Lab Director for Computing Science and Technology/CIO</a:t>
            </a:r>
          </a:p>
          <a:p>
            <a:pPr marL="0" indent="0" algn="l">
              <a:buFontTx/>
              <a:buNone/>
            </a:pPr>
            <a:r>
              <a:rPr lang="en-US" sz="2000" dirty="0" smtClean="0">
                <a:solidFill>
                  <a:srgbClr val="FFFFFF"/>
                </a:solidFill>
              </a:rPr>
              <a:t>May 16, 2011- Data Preservation Workshop</a:t>
            </a:r>
          </a:p>
        </p:txBody>
      </p:sp>
    </p:spTree>
    <p:extLst>
      <p:ext uri="{BB962C8B-B14F-4D97-AF65-F5344CB8AC3E}">
        <p14:creationId xmlns:p14="http://schemas.microsoft.com/office/powerpoint/2010/main" val="70997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 idx="4294967295"/>
          </p:nvPr>
        </p:nvSpPr>
        <p:spPr>
          <a:xfrm>
            <a:off x="0" y="203200"/>
            <a:ext cx="9144000" cy="1143000"/>
          </a:xfrm>
        </p:spPr>
        <p:txBody>
          <a:bodyPr/>
          <a:lstStyle/>
          <a:p>
            <a:pPr algn="ctr"/>
            <a:r>
              <a:rPr lang="en-US" dirty="0" smtClean="0">
                <a:sym typeface="Wingdings" pitchFamily="-65" charset="2"/>
              </a:rPr>
              <a:t>Science using Large Scale User Facilities</a:t>
            </a:r>
            <a:endParaRPr lang="en-US" dirty="0" smtClean="0"/>
          </a:p>
        </p:txBody>
      </p:sp>
      <p:sp>
        <p:nvSpPr>
          <p:cNvPr id="13316" name="Slide Number Placeholder 4"/>
          <p:cNvSpPr txBox="1">
            <a:spLocks noGrp="1"/>
          </p:cNvSpPr>
          <p:nvPr/>
        </p:nvSpPr>
        <p:spPr bwMode="auto">
          <a:xfrm>
            <a:off x="38100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fld id="{670A7CCF-4FA6-4E65-BD45-7E48CE4D8510}" type="slidenum">
              <a:rPr lang="en-US" sz="1200">
                <a:solidFill>
                  <a:srgbClr val="FFFFFF"/>
                </a:solidFill>
              </a:rPr>
              <a:pPr/>
              <a:t>10</a:t>
            </a:fld>
            <a:endParaRPr lang="en-US" sz="1200">
              <a:solidFill>
                <a:srgbClr val="FFFFFF"/>
              </a:solidFill>
            </a:endParaRPr>
          </a:p>
        </p:txBody>
      </p:sp>
      <p:graphicFrame>
        <p:nvGraphicFramePr>
          <p:cNvPr id="24637" name="Group 1085"/>
          <p:cNvGraphicFramePr>
            <a:graphicFrameLocks noGrp="1"/>
          </p:cNvGraphicFramePr>
          <p:nvPr/>
        </p:nvGraphicFramePr>
        <p:xfrm>
          <a:off x="203200" y="1253839"/>
          <a:ext cx="8737599" cy="4986020"/>
        </p:xfrm>
        <a:graphic>
          <a:graphicData uri="http://schemas.openxmlformats.org/drawingml/2006/table">
            <a:tbl>
              <a:tblPr/>
              <a:tblGrid>
                <a:gridCol w="1973943"/>
                <a:gridCol w="2410623"/>
                <a:gridCol w="2317531"/>
                <a:gridCol w="2035502"/>
              </a:tblGrid>
              <a:tr h="596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AEAEA"/>
                          </a:solidFill>
                          <a:effectLst/>
                          <a:latin typeface="Arial" charset="0"/>
                        </a:rPr>
                        <a:t>Large Scale User Facilities: Skill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AEAEA"/>
                          </a:solidFill>
                          <a:effectLst/>
                          <a:latin typeface="Arial" charset="0"/>
                        </a:rPr>
                        <a:t>Energy Frontier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AEAEA"/>
                          </a:solidFill>
                          <a:effectLst/>
                          <a:latin typeface="Arial" charset="0"/>
                        </a:rPr>
                        <a:t>Intensity Frontier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AEAEA"/>
                          </a:solidFill>
                          <a:effectLst/>
                          <a:latin typeface="Arial" charset="0"/>
                        </a:rPr>
                        <a:t>Cosmic Frontier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1728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Theory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Lattice QCD National Facility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Lattice QCD National Facility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Cosmological Computing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D1"/>
                    </a:solidFill>
                  </a:tcPr>
                </a:tc>
              </a:tr>
              <a:tr h="596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Accelerator Technologies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NML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Accel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 Test Facility,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MuCOOL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 Test Area,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Muon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 Collider, ILC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NML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Accel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 Test Facility,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NuMI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, LBNE, Mu2e, Project X, Neutrino Factory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4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9"/>
                    </a:solidFill>
                  </a:tcPr>
                </a:tc>
              </a:tr>
              <a:tr h="596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Advanced Instrumentation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Silicon Detector Facility Center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LAr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 R&amp;D Facility,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Extruded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Scintillator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 Facility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LAr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 R&amp;D Facility,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Silicon Det. Facility Center (DES CCD packaging)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D1"/>
                    </a:solidFill>
                  </a:tcPr>
                </a:tc>
              </a:tr>
              <a:tr h="2860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Simulation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4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4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4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9"/>
                    </a:solidFill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Data Analysis &amp; Distributed Computing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4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LHC Physics Center, Open Science Grid, CMS Tier-1 Center, Advanced Network,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Massive Data Storage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Open Science Grid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Survey Data Archive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D1"/>
                    </a:solidFill>
                  </a:tcPr>
                </a:tc>
              </a:tr>
              <a:tr h="568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Systems Integration, Operations,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Project Management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Tevatron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 Complex,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CDF/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DZero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 detectors,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LHC Remote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Oper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. Center,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Testbeam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4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NuMI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 &amp; BNB (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Symbol" pitchFamily="18" charset="2"/>
                        </a:rPr>
                        <a:t>n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 beams),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Neutrino detectors,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Soudan Underground Lab,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Testbeam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 / small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expt.s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54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Testbeam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, Soudan Underground Lab.,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54"/>
                          </a:solidFill>
                          <a:effectLst/>
                          <a:latin typeface="Arial" charset="0"/>
                        </a:rPr>
                        <a:t>Silicon Detector Facility Center, Pierre Auger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9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3090" y="1857054"/>
            <a:ext cx="1987467" cy="132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 descr="Off-Site Traffic Leve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6397" y="3677721"/>
            <a:ext cx="2023424" cy="1692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hornpicts.jpg"/>
          <p:cNvPicPr>
            <a:picLocks noChangeAspect="1"/>
          </p:cNvPicPr>
          <p:nvPr/>
        </p:nvPicPr>
        <p:blipFill>
          <a:blip r:embed="rId4" cstate="print"/>
          <a:srcRect t="17500" b="27587"/>
          <a:stretch>
            <a:fillRect/>
          </a:stretch>
        </p:blipFill>
        <p:spPr>
          <a:xfrm>
            <a:off x="5050946" y="2212079"/>
            <a:ext cx="1911075" cy="1414671"/>
          </a:xfrm>
          <a:prstGeom prst="rect">
            <a:avLst/>
          </a:prstGeom>
        </p:spPr>
      </p:pic>
      <p:sp>
        <p:nvSpPr>
          <p:cNvPr id="21" name="AutoShape 4"/>
          <p:cNvSpPr>
            <a:spLocks noChangeArrowheads="1"/>
          </p:cNvSpPr>
          <p:nvPr/>
        </p:nvSpPr>
        <p:spPr bwMode="auto">
          <a:xfrm>
            <a:off x="3135313" y="2413000"/>
            <a:ext cx="174625" cy="231775"/>
          </a:xfrm>
          <a:prstGeom prst="star5">
            <a:avLst/>
          </a:prstGeom>
          <a:solidFill>
            <a:srgbClr val="9900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600">
              <a:solidFill>
                <a:srgbClr val="990000"/>
              </a:solidFill>
              <a:latin typeface="Arial" charset="0"/>
            </a:endParaRPr>
          </a:p>
        </p:txBody>
      </p:sp>
      <p:pic>
        <p:nvPicPr>
          <p:cNvPr id="23" name="Picture 16" descr="01_Young-Kee_Aerial_01"/>
          <p:cNvPicPr>
            <a:picLocks noChangeAspect="1" noChangeArrowheads="1"/>
          </p:cNvPicPr>
          <p:nvPr/>
        </p:nvPicPr>
        <p:blipFill>
          <a:blip r:embed="rId5" cstate="print"/>
          <a:srcRect b="13725"/>
          <a:stretch>
            <a:fillRect/>
          </a:stretch>
        </p:blipFill>
        <p:spPr bwMode="auto">
          <a:xfrm>
            <a:off x="2178335" y="5145206"/>
            <a:ext cx="1714603" cy="1109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893763" y="3981849"/>
            <a:ext cx="2047212" cy="1165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7" cstate="print"/>
          <a:srcRect l="2187" t="3049" r="3918" b="2032"/>
          <a:stretch>
            <a:fillRect/>
          </a:stretch>
        </p:blipFill>
        <p:spPr bwMode="auto">
          <a:xfrm>
            <a:off x="6649285" y="5130095"/>
            <a:ext cx="2291068" cy="1117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7" descr="IMG_2155"/>
          <p:cNvPicPr>
            <a:picLocks noChangeAspect="1" noChangeArrowheads="1"/>
          </p:cNvPicPr>
          <p:nvPr/>
        </p:nvPicPr>
        <p:blipFill>
          <a:blip r:embed="rId8" cstate="print"/>
          <a:srcRect t="13580"/>
          <a:stretch>
            <a:fillRect/>
          </a:stretch>
        </p:blipFill>
        <p:spPr bwMode="auto">
          <a:xfrm>
            <a:off x="2190500" y="2199515"/>
            <a:ext cx="2149287" cy="13931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70168" y="3631875"/>
            <a:ext cx="1554531" cy="1502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9" descr="PastedGraphic-1.tiff"/>
          <p:cNvPicPr>
            <a:picLocks noChangeAspect="1"/>
          </p:cNvPicPr>
          <p:nvPr/>
        </p:nvPicPr>
        <p:blipFill>
          <a:blip r:embed="rId10" cstate="print"/>
          <a:srcRect l="36874" t="22845" b="27318"/>
          <a:stretch>
            <a:fillRect/>
          </a:stretch>
        </p:blipFill>
        <p:spPr bwMode="auto">
          <a:xfrm>
            <a:off x="4382840" y="3153103"/>
            <a:ext cx="2222912" cy="11442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36" name="Slide Number Placeholder 3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EE63935-E45B-46A4-BFD3-287CB7A07C9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25" name="Picture 4" descr="DES"/>
          <p:cNvPicPr>
            <a:picLocks noChangeAspect="1" noChangeArrowheads="1"/>
          </p:cNvPicPr>
          <p:nvPr/>
        </p:nvPicPr>
        <p:blipFill>
          <a:blip r:embed="rId11" cstate="print"/>
          <a:srcRect t="12115" r="31211"/>
          <a:stretch>
            <a:fillRect/>
          </a:stretch>
        </p:blipFill>
        <p:spPr bwMode="auto">
          <a:xfrm>
            <a:off x="6658736" y="5137608"/>
            <a:ext cx="934555" cy="110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14" descr="CDF in the pit 2001 Low Res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382280" y="5127331"/>
            <a:ext cx="1539899" cy="109604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9" name="Picture 5" descr="MiniBooNEPPT"/>
          <p:cNvPicPr>
            <a:picLocks noChangeAspect="1" noChangeArrowheads="1"/>
          </p:cNvPicPr>
          <p:nvPr/>
        </p:nvPicPr>
        <p:blipFill>
          <a:blip r:embed="rId13" cstate="print"/>
          <a:srcRect l="14999" t="11761" r="11874" b="12970"/>
          <a:stretch>
            <a:fillRect/>
          </a:stretch>
        </p:blipFill>
        <p:spPr bwMode="auto">
          <a:xfrm>
            <a:off x="4606825" y="5127335"/>
            <a:ext cx="1170987" cy="1090919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31" name="Picture 12" descr="minos_03-0375_h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556334" y="5138583"/>
            <a:ext cx="1383542" cy="110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34" descr="dark_perspective-s.png"/>
          <p:cNvPicPr>
            <a:picLocks noChangeAspect="1"/>
          </p:cNvPicPr>
          <p:nvPr/>
        </p:nvPicPr>
        <p:blipFill>
          <a:blip r:embed="rId15" cstate="print"/>
          <a:srcRect l="17397" t="30543" r="10207" b="9362"/>
          <a:stretch>
            <a:fillRect/>
          </a:stretch>
        </p:blipFill>
        <p:spPr>
          <a:xfrm>
            <a:off x="6934201" y="1857375"/>
            <a:ext cx="2000250" cy="1542228"/>
          </a:xfrm>
          <a:prstGeom prst="rect">
            <a:avLst/>
          </a:prstGeom>
        </p:spPr>
      </p:pic>
      <p:pic>
        <p:nvPicPr>
          <p:cNvPr id="38" name="Picture 8" descr="C:\Users\ykkim\Pictures\dnal-dec071609_3.jpg"/>
          <p:cNvPicPr>
            <a:picLocks noChangeAspect="1" noChangeArrowheads="1"/>
          </p:cNvPicPr>
          <p:nvPr/>
        </p:nvPicPr>
        <p:blipFill>
          <a:blip r:embed="rId16" cstate="print"/>
          <a:srcRect t="8298" b="16305"/>
          <a:stretch>
            <a:fillRect/>
          </a:stretch>
        </p:blipFill>
        <p:spPr bwMode="auto">
          <a:xfrm>
            <a:off x="6960393" y="2853565"/>
            <a:ext cx="1978737" cy="1119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5" descr="LHC@FNAL3"/>
          <p:cNvPicPr>
            <a:picLocks noChangeAspect="1" noChangeArrowheads="1"/>
          </p:cNvPicPr>
          <p:nvPr/>
        </p:nvPicPr>
        <p:blipFill>
          <a:blip r:embed="rId17" cstate="print"/>
          <a:srcRect t="14589" b="20424"/>
          <a:stretch>
            <a:fillRect/>
          </a:stretch>
        </p:blipFill>
        <p:spPr bwMode="auto">
          <a:xfrm>
            <a:off x="2188093" y="3551048"/>
            <a:ext cx="2194719" cy="1195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182794" y="4180079"/>
            <a:ext cx="1522101" cy="1273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5C7A99"/>
            </a:prstShdw>
          </a:effectLst>
        </p:spPr>
      </p:pic>
      <p:sp>
        <p:nvSpPr>
          <p:cNvPr id="4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832433" y="6305550"/>
            <a:ext cx="4707355" cy="457200"/>
          </a:xfrm>
        </p:spPr>
        <p:txBody>
          <a:bodyPr/>
          <a:lstStyle/>
          <a:p>
            <a:pPr>
              <a:defRPr/>
            </a:pPr>
            <a:r>
              <a:rPr lang="en-US" smtClean="0"/>
              <a:t>Nebraska Supercomputing Symposium - Apr 12, 2011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7626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Fermilab</a:t>
            </a:r>
            <a:r>
              <a:rPr lang="en-US" dirty="0" smtClean="0"/>
              <a:t> Scientific Program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5th Workshop on Data Preservation in HEP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197606-8662-794A-B4B1-547A077C3795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8090548"/>
              </p:ext>
            </p:extLst>
          </p:nvPr>
        </p:nvGraphicFramePr>
        <p:xfrm>
          <a:off x="219075" y="1280160"/>
          <a:ext cx="8705850" cy="541514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7175"/>
                <a:gridCol w="3057525"/>
                <a:gridCol w="2266950"/>
                <a:gridCol w="3124200"/>
              </a:tblGrid>
              <a:tr h="477382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Applications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Type of Computing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Computing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Facilities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30240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EXPERIMENT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smtClean="0">
                          <a:solidFill>
                            <a:schemeClr val="tx1"/>
                          </a:solidFill>
                        </a:rPr>
                        <a:t>Detector simulation</a:t>
                      </a:r>
                      <a:endParaRPr lang="en-US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smtClean="0">
                          <a:solidFill>
                            <a:schemeClr val="tx1"/>
                          </a:solidFill>
                        </a:rPr>
                        <a:t>Event simulation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smtClean="0">
                          <a:solidFill>
                            <a:schemeClr val="tx1"/>
                          </a:solidFill>
                        </a:rPr>
                        <a:t>Event processing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smtClean="0">
                          <a:solidFill>
                            <a:schemeClr val="tx1"/>
                          </a:solidFill>
                        </a:rPr>
                        <a:t>Data analysis.</a:t>
                      </a:r>
                      <a:endParaRPr lang="en-US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="0" baseline="0" smtClean="0">
                          <a:solidFill>
                            <a:schemeClr val="tx1"/>
                          </a:solidFill>
                        </a:rPr>
                        <a:t>DAQ software triggers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High Throughput and Small Scale Parallel</a:t>
                      </a:r>
                      <a:r>
                        <a:rPr lang="en-US" baseline="0" dirty="0" smtClean="0">
                          <a:solidFill>
                            <a:srgbClr val="FFFF00"/>
                          </a:solidFill>
                        </a:rPr>
                        <a:t> (&lt;= number of cores on </a:t>
                      </a:r>
                      <a:r>
                        <a:rPr lang="en-US" baseline="0" smtClean="0">
                          <a:solidFill>
                            <a:srgbClr val="FFFF00"/>
                          </a:solidFill>
                        </a:rPr>
                        <a:t>a CPU)</a:t>
                      </a:r>
                      <a:endParaRPr lang="en-US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Fermilab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campus </a:t>
                      </a:r>
                      <a:r>
                        <a:rPr lang="en-US" sz="1800" baseline="0" smtClean="0">
                          <a:solidFill>
                            <a:schemeClr val="tx1"/>
                          </a:solidFill>
                        </a:rPr>
                        <a:t>grid (FermiGrid)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baseline="0" smtClean="0">
                          <a:solidFill>
                            <a:schemeClr val="tx1"/>
                          </a:solidFill>
                        </a:rPr>
                        <a:t>Open Science Grid (OSG)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baseline="0" smtClean="0">
                          <a:solidFill>
                            <a:schemeClr val="tx1"/>
                          </a:solidFill>
                        </a:rPr>
                        <a:t>World 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Wide LHC Computing Grid (WLCG)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b="0" baseline="0" smtClean="0">
                          <a:solidFill>
                            <a:schemeClr val="tx1"/>
                          </a:solidFill>
                        </a:rPr>
                        <a:t>Dedicated clusters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b="0" baseline="0" smtClean="0">
                          <a:solidFill>
                            <a:schemeClr val="tx1"/>
                          </a:solidFill>
                        </a:rPr>
                        <a:t>FermiCloud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  <a:lumOff val="50000"/>
                      </a:schemeClr>
                    </a:solidFill>
                  </a:tcPr>
                </a:tc>
              </a:tr>
              <a:tr h="1530240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COMP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SCI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Accelerator modeling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Lattice Quantum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ChromoDynamics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(LQCD)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Cosmological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simulation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Large</a:t>
                      </a:r>
                      <a:r>
                        <a:rPr lang="en-US" baseline="0" dirty="0" smtClean="0">
                          <a:solidFill>
                            <a:srgbClr val="FFFF00"/>
                          </a:solidFill>
                        </a:rPr>
                        <a:t> Scale Parallel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FFFF00"/>
                          </a:solidFill>
                        </a:rPr>
                        <a:t>High Performance Computing</a:t>
                      </a:r>
                      <a:endParaRPr lang="en-US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Local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“mid-range” HPC clusters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Leadership class machines: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NERSC,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ANL, ORNL, NCSA  etc.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  <a:lumOff val="50000"/>
                      </a:schemeClr>
                    </a:solidFill>
                  </a:tcPr>
                </a:tc>
              </a:tr>
              <a:tr h="874315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Data acquisition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and event triggers</a:t>
                      </a:r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FFFF00"/>
                          </a:solidFill>
                        </a:rPr>
                        <a:t>Custom computing</a:t>
                      </a:r>
                      <a:endParaRPr lang="en-US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Custom, programmable logic,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DSPs, embedded processors.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  <a:lumOff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851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Computing required for experiment data (on all frontiers)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199" y="1530350"/>
            <a:ext cx="7229475" cy="4114800"/>
          </a:xfrm>
        </p:spPr>
        <p:txBody>
          <a:bodyPr/>
          <a:lstStyle/>
          <a:p>
            <a:r>
              <a:rPr lang="en-US" sz="2000" dirty="0" smtClean="0"/>
              <a:t>Triggers to reduce and select data for recording</a:t>
            </a:r>
          </a:p>
          <a:p>
            <a:r>
              <a:rPr lang="en-US" sz="2000" dirty="0" smtClean="0">
                <a:solidFill>
                  <a:srgbClr val="FFFF00"/>
                </a:solidFill>
              </a:rPr>
              <a:t>Reconstruct Raw data -&gt; physics summary data </a:t>
            </a:r>
          </a:p>
          <a:p>
            <a:r>
              <a:rPr lang="en-US" sz="2000" dirty="0" smtClean="0">
                <a:solidFill>
                  <a:srgbClr val="FFFF00"/>
                </a:solidFill>
              </a:rPr>
              <a:t>Analyze reconstructed data </a:t>
            </a:r>
          </a:p>
          <a:p>
            <a:r>
              <a:rPr lang="en-US" sz="2000" dirty="0" smtClean="0">
                <a:solidFill>
                  <a:srgbClr val="FFFF00"/>
                </a:solidFill>
              </a:rPr>
              <a:t>Create simulated (MC) data needed for analysis</a:t>
            </a:r>
          </a:p>
          <a:p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Reprocess data and regroup processed data </a:t>
            </a:r>
          </a:p>
          <a:p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Store and distribute data to collaborators worldwide</a:t>
            </a:r>
          </a:p>
          <a:p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Software tools &amp; services and expert help at times (e.g. detector simulation, generators, code performance)</a:t>
            </a:r>
          </a:p>
          <a:p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Long-term </a:t>
            </a:r>
            <a:r>
              <a:rPr lang="en-US" sz="2000" dirty="0" err="1" smtClean="0">
                <a:solidFill>
                  <a:schemeClr val="accent5">
                    <a:lumMod val="75000"/>
                  </a:schemeClr>
                </a:solidFill>
              </a:rPr>
              <a:t>curation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 of data and preservation of analysis capabilities after experiment ends</a:t>
            </a:r>
          </a:p>
          <a:p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Software frameworks</a:t>
            </a:r>
            <a:r>
              <a:rPr lang="en-US" sz="2000" dirty="0" smtClean="0"/>
              <a:t>, algorithms and performance tools</a:t>
            </a:r>
          </a:p>
          <a:p>
            <a:r>
              <a:rPr lang="en-US" sz="2000" dirty="0" smtClean="0"/>
              <a:t>Support for Collaboration on a national and worldwide scale</a:t>
            </a:r>
          </a:p>
          <a:p>
            <a:endParaRPr lang="en-US" sz="1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5th Workshop on Data Preservation in HEP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5727E7EA-A01F-224D-9C60-2B7EFEEDC1F0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8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Storage at Fermilab - Tape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5th Workshop on Data Preservation in HEP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5727E7EA-A01F-224D-9C60-2B7EFEEDC1F0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1295400" y="1447800"/>
          <a:ext cx="7336972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41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CMS Tier 1 at Fermilab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CMS Tier-1 facility at Fermilab and the experienced team who operate it enable CMS to reprocess data quickly and to distribute the data reliably to the user community around the world.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5th Workshop on Data Preservation in HEP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5727E7EA-A01F-224D-9C60-2B7EFEEDC1F0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9734" y="3531825"/>
            <a:ext cx="4584098" cy="2819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14" y="99015"/>
            <a:ext cx="1737106" cy="147228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02731" y="3949534"/>
            <a:ext cx="45455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Fermilab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also operates: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LHC 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Physics Center (LPC)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Remote Operations Center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U.S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. CMS Analysis Facility</a:t>
            </a:r>
          </a:p>
        </p:txBody>
      </p:sp>
    </p:spTree>
    <p:extLst>
      <p:ext uri="{BB962C8B-B14F-4D97-AF65-F5344CB8AC3E}">
        <p14:creationId xmlns:p14="http://schemas.microsoft.com/office/powerpoint/2010/main" val="3275329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Today: data processing and data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5th Workshop on Data Preservation in HEP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197606-8662-794A-B4B1-547A077C379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135360" y="1250156"/>
            <a:ext cx="3222327" cy="4926956"/>
          </a:xfrm>
          <a:prstGeom prst="rect">
            <a:avLst/>
          </a:prstGeom>
          <a:ln/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25056"/>
            <a:r>
              <a:rPr lang="en-US" dirty="0" smtClean="0">
                <a:solidFill>
                  <a:schemeClr val="tx1"/>
                </a:solidFill>
              </a:rPr>
              <a:t>In modern distributed computing systems the bulk of the processing is located away from the archives 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Oval 3"/>
          <p:cNvSpPr>
            <a:spLocks/>
          </p:cNvSpPr>
          <p:nvPr/>
        </p:nvSpPr>
        <p:spPr bwMode="auto">
          <a:xfrm>
            <a:off x="6259711" y="1241227"/>
            <a:ext cx="1178719" cy="660797"/>
          </a:xfrm>
          <a:prstGeom prst="ellipse">
            <a:avLst/>
          </a:prstGeom>
          <a:gradFill rotWithShape="0">
            <a:gsLst>
              <a:gs pos="0">
                <a:srgbClr val="074EB3"/>
              </a:gs>
              <a:gs pos="100000">
                <a:srgbClr val="0B328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 dirty="0" smtClean="0"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rPr>
              <a:t>CERN</a:t>
            </a:r>
            <a:endParaRPr lang="en-US" sz="1700" dirty="0">
              <a:effectLst>
                <a:outerShdw blurRad="38100" dist="38100" dir="2700000" algn="tl">
                  <a:srgbClr val="000000"/>
                </a:outerShdw>
              </a:effectLst>
              <a:cs typeface="Gill Sans" charset="0"/>
            </a:endParaRPr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7750969" y="1250156"/>
            <a:ext cx="892969" cy="446484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80FF0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rPr>
              <a:t>Tape</a:t>
            </a:r>
          </a:p>
        </p:txBody>
      </p:sp>
      <p:sp>
        <p:nvSpPr>
          <p:cNvPr id="8" name="Oval 5"/>
          <p:cNvSpPr>
            <a:spLocks/>
          </p:cNvSpPr>
          <p:nvPr/>
        </p:nvSpPr>
        <p:spPr bwMode="auto">
          <a:xfrm>
            <a:off x="7750969" y="1098352"/>
            <a:ext cx="892969" cy="276820"/>
          </a:xfrm>
          <a:prstGeom prst="ellipse">
            <a:avLst/>
          </a:prstGeom>
          <a:gradFill rotWithShape="0">
            <a:gsLst>
              <a:gs pos="0">
                <a:srgbClr val="FFFF00"/>
              </a:gs>
              <a:gs pos="100000">
                <a:srgbClr val="80FF0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9" name="Oval 6"/>
          <p:cNvSpPr>
            <a:spLocks/>
          </p:cNvSpPr>
          <p:nvPr/>
        </p:nvSpPr>
        <p:spPr bwMode="auto">
          <a:xfrm>
            <a:off x="7750969" y="1598414"/>
            <a:ext cx="892969" cy="276820"/>
          </a:xfrm>
          <a:prstGeom prst="ellipse">
            <a:avLst/>
          </a:prstGeom>
          <a:gradFill rotWithShape="0">
            <a:gsLst>
              <a:gs pos="0">
                <a:srgbClr val="FFFF00"/>
              </a:gs>
              <a:gs pos="100000">
                <a:srgbClr val="80FF0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rot="10800000" flipH="1">
            <a:off x="5866805" y="1812727"/>
            <a:ext cx="570384" cy="830461"/>
          </a:xfrm>
          <a:prstGeom prst="line">
            <a:avLst/>
          </a:prstGeom>
          <a:noFill/>
          <a:ln w="762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1" name="Oval 8"/>
          <p:cNvSpPr>
            <a:spLocks/>
          </p:cNvSpPr>
          <p:nvPr/>
        </p:nvSpPr>
        <p:spPr bwMode="auto">
          <a:xfrm>
            <a:off x="5125432" y="2659931"/>
            <a:ext cx="1178719" cy="660797"/>
          </a:xfrm>
          <a:prstGeom prst="ellipse">
            <a:avLst/>
          </a:prstGeom>
          <a:gradFill rotWithShape="0">
            <a:gsLst>
              <a:gs pos="0">
                <a:srgbClr val="408000"/>
              </a:gs>
              <a:gs pos="100000">
                <a:srgbClr val="66FF66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 dirty="0" smtClean="0"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rPr>
              <a:t>FNAL</a:t>
            </a:r>
            <a:endParaRPr lang="en-US" sz="1700" dirty="0">
              <a:effectLst>
                <a:outerShdw blurRad="38100" dist="38100" dir="2700000" algn="tl">
                  <a:srgbClr val="000000"/>
                </a:outerShdw>
              </a:effectLst>
              <a:cs typeface="Gill Sans" charset="0"/>
            </a:endParaRPr>
          </a:p>
        </p:txBody>
      </p:sp>
      <p:sp>
        <p:nvSpPr>
          <p:cNvPr id="12" name="Oval 9"/>
          <p:cNvSpPr>
            <a:spLocks/>
          </p:cNvSpPr>
          <p:nvPr/>
        </p:nvSpPr>
        <p:spPr bwMode="auto">
          <a:xfrm>
            <a:off x="6509742" y="2678906"/>
            <a:ext cx="1178719" cy="660797"/>
          </a:xfrm>
          <a:prstGeom prst="ellipse">
            <a:avLst/>
          </a:prstGeom>
          <a:gradFill rotWithShape="0">
            <a:gsLst>
              <a:gs pos="0">
                <a:srgbClr val="408000"/>
              </a:gs>
              <a:gs pos="100000">
                <a:srgbClr val="66FF66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rPr>
              <a:t>Tier-1</a:t>
            </a:r>
          </a:p>
        </p:txBody>
      </p:sp>
      <p:sp>
        <p:nvSpPr>
          <p:cNvPr id="13" name="Oval 10"/>
          <p:cNvSpPr>
            <a:spLocks/>
          </p:cNvSpPr>
          <p:nvPr/>
        </p:nvSpPr>
        <p:spPr bwMode="auto">
          <a:xfrm>
            <a:off x="7902773" y="2678906"/>
            <a:ext cx="1178719" cy="660797"/>
          </a:xfrm>
          <a:prstGeom prst="ellipse">
            <a:avLst/>
          </a:prstGeom>
          <a:gradFill rotWithShape="0">
            <a:gsLst>
              <a:gs pos="0">
                <a:srgbClr val="408000"/>
              </a:gs>
              <a:gs pos="100000">
                <a:srgbClr val="66FF66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rPr>
              <a:t>Tier-1</a:t>
            </a:r>
          </a:p>
        </p:txBody>
      </p:sp>
      <p:sp>
        <p:nvSpPr>
          <p:cNvPr id="14" name="Rectangle 11"/>
          <p:cNvSpPr>
            <a:spLocks/>
          </p:cNvSpPr>
          <p:nvPr/>
        </p:nvSpPr>
        <p:spPr bwMode="auto">
          <a:xfrm>
            <a:off x="4357687" y="3500438"/>
            <a:ext cx="892969" cy="446484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80FF0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rPr>
              <a:t>Tape</a:t>
            </a:r>
          </a:p>
        </p:txBody>
      </p:sp>
      <p:sp>
        <p:nvSpPr>
          <p:cNvPr id="15" name="Oval 12"/>
          <p:cNvSpPr>
            <a:spLocks/>
          </p:cNvSpPr>
          <p:nvPr/>
        </p:nvSpPr>
        <p:spPr bwMode="auto">
          <a:xfrm>
            <a:off x="4357687" y="3348633"/>
            <a:ext cx="892969" cy="276820"/>
          </a:xfrm>
          <a:prstGeom prst="ellipse">
            <a:avLst/>
          </a:prstGeom>
          <a:gradFill rotWithShape="0">
            <a:gsLst>
              <a:gs pos="0">
                <a:srgbClr val="FFFF00"/>
              </a:gs>
              <a:gs pos="100000">
                <a:srgbClr val="80FF0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" name="Oval 13"/>
          <p:cNvSpPr>
            <a:spLocks/>
          </p:cNvSpPr>
          <p:nvPr/>
        </p:nvSpPr>
        <p:spPr bwMode="auto">
          <a:xfrm>
            <a:off x="4357687" y="3848695"/>
            <a:ext cx="892969" cy="276820"/>
          </a:xfrm>
          <a:prstGeom prst="ellipse">
            <a:avLst/>
          </a:prstGeom>
          <a:gradFill rotWithShape="0">
            <a:gsLst>
              <a:gs pos="0">
                <a:srgbClr val="FFFF00"/>
              </a:gs>
              <a:gs pos="100000">
                <a:srgbClr val="80FF0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" name="Rectangle 14"/>
          <p:cNvSpPr>
            <a:spLocks/>
          </p:cNvSpPr>
          <p:nvPr/>
        </p:nvSpPr>
        <p:spPr bwMode="auto">
          <a:xfrm>
            <a:off x="7465219" y="3562946"/>
            <a:ext cx="892969" cy="446484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80FF0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rPr>
              <a:t>Tape</a:t>
            </a:r>
          </a:p>
        </p:txBody>
      </p:sp>
      <p:sp>
        <p:nvSpPr>
          <p:cNvPr id="18" name="Oval 15"/>
          <p:cNvSpPr>
            <a:spLocks/>
          </p:cNvSpPr>
          <p:nvPr/>
        </p:nvSpPr>
        <p:spPr bwMode="auto">
          <a:xfrm>
            <a:off x="7465219" y="3411141"/>
            <a:ext cx="892969" cy="276820"/>
          </a:xfrm>
          <a:prstGeom prst="ellipse">
            <a:avLst/>
          </a:prstGeom>
          <a:gradFill rotWithShape="0">
            <a:gsLst>
              <a:gs pos="0">
                <a:srgbClr val="FFFF00"/>
              </a:gs>
              <a:gs pos="100000">
                <a:srgbClr val="80FF0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9" name="Oval 16"/>
          <p:cNvSpPr>
            <a:spLocks/>
          </p:cNvSpPr>
          <p:nvPr/>
        </p:nvSpPr>
        <p:spPr bwMode="auto">
          <a:xfrm>
            <a:off x="7465219" y="3911203"/>
            <a:ext cx="892969" cy="276820"/>
          </a:xfrm>
          <a:prstGeom prst="ellipse">
            <a:avLst/>
          </a:prstGeom>
          <a:gradFill rotWithShape="0">
            <a:gsLst>
              <a:gs pos="0">
                <a:srgbClr val="FFFF00"/>
              </a:gs>
              <a:gs pos="100000">
                <a:srgbClr val="80FF0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" name="Line 17"/>
          <p:cNvSpPr>
            <a:spLocks noChangeShapeType="1"/>
          </p:cNvSpPr>
          <p:nvPr/>
        </p:nvSpPr>
        <p:spPr bwMode="auto">
          <a:xfrm rot="10800000">
            <a:off x="6974086" y="1902023"/>
            <a:ext cx="98227" cy="696516"/>
          </a:xfrm>
          <a:prstGeom prst="line">
            <a:avLst/>
          </a:prstGeom>
          <a:noFill/>
          <a:ln w="762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" name="Line 18"/>
          <p:cNvSpPr>
            <a:spLocks noChangeShapeType="1"/>
          </p:cNvSpPr>
          <p:nvPr/>
        </p:nvSpPr>
        <p:spPr bwMode="auto">
          <a:xfrm rot="10800000">
            <a:off x="7375922" y="1785938"/>
            <a:ext cx="884039" cy="875109"/>
          </a:xfrm>
          <a:prstGeom prst="line">
            <a:avLst/>
          </a:prstGeom>
          <a:noFill/>
          <a:ln w="762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" name="Oval 19"/>
          <p:cNvSpPr>
            <a:spLocks/>
          </p:cNvSpPr>
          <p:nvPr/>
        </p:nvSpPr>
        <p:spPr bwMode="auto">
          <a:xfrm>
            <a:off x="4339828" y="4813102"/>
            <a:ext cx="1178719" cy="660797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800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rPr>
              <a:t>Tier-2</a:t>
            </a:r>
          </a:p>
        </p:txBody>
      </p:sp>
      <p:sp>
        <p:nvSpPr>
          <p:cNvPr id="23" name="Oval 20"/>
          <p:cNvSpPr>
            <a:spLocks/>
          </p:cNvSpPr>
          <p:nvPr/>
        </p:nvSpPr>
        <p:spPr bwMode="auto">
          <a:xfrm>
            <a:off x="5777508" y="4813102"/>
            <a:ext cx="1178719" cy="660797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800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rPr>
              <a:t>Tier-2</a:t>
            </a:r>
          </a:p>
        </p:txBody>
      </p:sp>
      <p:sp>
        <p:nvSpPr>
          <p:cNvPr id="24" name="Oval 21"/>
          <p:cNvSpPr>
            <a:spLocks/>
          </p:cNvSpPr>
          <p:nvPr/>
        </p:nvSpPr>
        <p:spPr bwMode="auto">
          <a:xfrm>
            <a:off x="7215187" y="4813102"/>
            <a:ext cx="1178719" cy="660797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800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rPr>
              <a:t>Tier-2</a:t>
            </a:r>
          </a:p>
        </p:txBody>
      </p:sp>
      <p:sp>
        <p:nvSpPr>
          <p:cNvPr id="25" name="Oval 22"/>
          <p:cNvSpPr>
            <a:spLocks/>
          </p:cNvSpPr>
          <p:nvPr/>
        </p:nvSpPr>
        <p:spPr bwMode="auto">
          <a:xfrm>
            <a:off x="8652867" y="4813102"/>
            <a:ext cx="1178719" cy="660797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800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 dirty="0"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rPr>
              <a:t>Tier-2</a:t>
            </a:r>
          </a:p>
        </p:txBody>
      </p:sp>
      <p:sp>
        <p:nvSpPr>
          <p:cNvPr id="26" name="Line 23"/>
          <p:cNvSpPr>
            <a:spLocks noChangeShapeType="1"/>
          </p:cNvSpPr>
          <p:nvPr/>
        </p:nvSpPr>
        <p:spPr bwMode="auto">
          <a:xfrm rot="10800000" flipH="1">
            <a:off x="5143500" y="3321844"/>
            <a:ext cx="562570" cy="1509117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" name="Line 24"/>
          <p:cNvSpPr>
            <a:spLocks noChangeShapeType="1"/>
          </p:cNvSpPr>
          <p:nvPr/>
        </p:nvSpPr>
        <p:spPr bwMode="auto">
          <a:xfrm rot="10800000">
            <a:off x="5893594" y="3375422"/>
            <a:ext cx="401836" cy="143768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8" name="Line 25"/>
          <p:cNvSpPr>
            <a:spLocks noChangeShapeType="1"/>
          </p:cNvSpPr>
          <p:nvPr/>
        </p:nvSpPr>
        <p:spPr bwMode="auto">
          <a:xfrm rot="10800000" flipH="1">
            <a:off x="5375672" y="3320728"/>
            <a:ext cx="1445494" cy="1537022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" name="Line 26"/>
          <p:cNvSpPr>
            <a:spLocks noChangeShapeType="1"/>
          </p:cNvSpPr>
          <p:nvPr/>
        </p:nvSpPr>
        <p:spPr bwMode="auto">
          <a:xfrm rot="10800000">
            <a:off x="6974086" y="3375422"/>
            <a:ext cx="446484" cy="1473398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30" name="Group 27"/>
          <p:cNvGrpSpPr>
            <a:grpSpLocks/>
          </p:cNvGrpSpPr>
          <p:nvPr/>
        </p:nvGrpSpPr>
        <p:grpSpPr bwMode="auto">
          <a:xfrm>
            <a:off x="4616649" y="5661422"/>
            <a:ext cx="625078" cy="634008"/>
            <a:chOff x="0" y="0"/>
            <a:chExt cx="560" cy="568"/>
          </a:xfrm>
        </p:grpSpPr>
        <p:sp>
          <p:nvSpPr>
            <p:cNvPr id="31" name="Rectangle 28"/>
            <p:cNvSpPr>
              <a:spLocks/>
            </p:cNvSpPr>
            <p:nvPr/>
          </p:nvSpPr>
          <p:spPr bwMode="auto">
            <a:xfrm>
              <a:off x="0" y="0"/>
              <a:ext cx="560" cy="568"/>
            </a:xfrm>
            <a:prstGeom prst="rect">
              <a:avLst/>
            </a:prstGeom>
            <a:gradFill rotWithShape="0">
              <a:gsLst>
                <a:gs pos="0">
                  <a:srgbClr val="999999"/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>
              <a:outerShdw blurRad="76200" algn="ctr" rotWithShape="0">
                <a:schemeClr val="bg2">
                  <a:alpha val="79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2F3946">
                      <a:alpha val="84999"/>
                    </a:srgb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2" name="Oval 29"/>
            <p:cNvSpPr>
              <a:spLocks/>
            </p:cNvSpPr>
            <p:nvPr/>
          </p:nvSpPr>
          <p:spPr bwMode="auto">
            <a:xfrm>
              <a:off x="0" y="0"/>
              <a:ext cx="432" cy="4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76200" algn="ctr" rotWithShape="0">
                <a:schemeClr val="bg2">
                  <a:alpha val="79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2F3946">
                      <a:alpha val="84999"/>
                    </a:srgb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3" name="Line 30"/>
            <p:cNvSpPr>
              <a:spLocks noChangeShapeType="1"/>
            </p:cNvSpPr>
            <p:nvPr/>
          </p:nvSpPr>
          <p:spPr bwMode="auto">
            <a:xfrm rot="10800000">
              <a:off x="321" y="315"/>
              <a:ext cx="128" cy="115"/>
            </a:xfrm>
            <a:prstGeom prst="line">
              <a:avLst/>
            </a:prstGeom>
            <a:noFill/>
            <a:ln w="63500" cap="flat">
              <a:solidFill>
                <a:srgbClr val="B3B3B3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4" name="Oval 31"/>
            <p:cNvSpPr>
              <a:spLocks/>
            </p:cNvSpPr>
            <p:nvPr/>
          </p:nvSpPr>
          <p:spPr bwMode="auto">
            <a:xfrm>
              <a:off x="120" y="120"/>
              <a:ext cx="192" cy="1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76200" algn="ctr" rotWithShape="0">
                <a:schemeClr val="bg2">
                  <a:alpha val="79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2F3946">
                      <a:alpha val="84999"/>
                    </a:srgb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5" name="Group 32"/>
          <p:cNvGrpSpPr>
            <a:grpSpLocks/>
          </p:cNvGrpSpPr>
          <p:nvPr/>
        </p:nvGrpSpPr>
        <p:grpSpPr bwMode="auto">
          <a:xfrm>
            <a:off x="6054328" y="5589984"/>
            <a:ext cx="625078" cy="634008"/>
            <a:chOff x="0" y="0"/>
            <a:chExt cx="560" cy="568"/>
          </a:xfrm>
        </p:grpSpPr>
        <p:sp>
          <p:nvSpPr>
            <p:cNvPr id="36" name="Rectangle 33"/>
            <p:cNvSpPr>
              <a:spLocks/>
            </p:cNvSpPr>
            <p:nvPr/>
          </p:nvSpPr>
          <p:spPr bwMode="auto">
            <a:xfrm>
              <a:off x="0" y="0"/>
              <a:ext cx="560" cy="568"/>
            </a:xfrm>
            <a:prstGeom prst="rect">
              <a:avLst/>
            </a:prstGeom>
            <a:gradFill rotWithShape="0">
              <a:gsLst>
                <a:gs pos="0">
                  <a:srgbClr val="999999"/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>
              <a:outerShdw blurRad="76200" algn="ctr" rotWithShape="0">
                <a:schemeClr val="bg2">
                  <a:alpha val="79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2F3946">
                      <a:alpha val="84999"/>
                    </a:srgb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7" name="Oval 34"/>
            <p:cNvSpPr>
              <a:spLocks/>
            </p:cNvSpPr>
            <p:nvPr/>
          </p:nvSpPr>
          <p:spPr bwMode="auto">
            <a:xfrm>
              <a:off x="0" y="0"/>
              <a:ext cx="432" cy="4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76200" algn="ctr" rotWithShape="0">
                <a:schemeClr val="bg2">
                  <a:alpha val="79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2F3946">
                      <a:alpha val="84999"/>
                    </a:srgb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8" name="Line 35"/>
            <p:cNvSpPr>
              <a:spLocks noChangeShapeType="1"/>
            </p:cNvSpPr>
            <p:nvPr/>
          </p:nvSpPr>
          <p:spPr bwMode="auto">
            <a:xfrm rot="10800000">
              <a:off x="321" y="315"/>
              <a:ext cx="128" cy="115"/>
            </a:xfrm>
            <a:prstGeom prst="line">
              <a:avLst/>
            </a:prstGeom>
            <a:noFill/>
            <a:ln w="63500" cap="flat">
              <a:solidFill>
                <a:srgbClr val="B3B3B3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9" name="Oval 36"/>
            <p:cNvSpPr>
              <a:spLocks/>
            </p:cNvSpPr>
            <p:nvPr/>
          </p:nvSpPr>
          <p:spPr bwMode="auto">
            <a:xfrm>
              <a:off x="120" y="120"/>
              <a:ext cx="192" cy="1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76200" algn="ctr" rotWithShape="0">
                <a:schemeClr val="bg2">
                  <a:alpha val="79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2F3946">
                      <a:alpha val="84999"/>
                    </a:srgb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40" name="Group 37"/>
          <p:cNvGrpSpPr>
            <a:grpSpLocks/>
          </p:cNvGrpSpPr>
          <p:nvPr/>
        </p:nvGrpSpPr>
        <p:grpSpPr bwMode="auto">
          <a:xfrm>
            <a:off x="7599164" y="5598914"/>
            <a:ext cx="625078" cy="634008"/>
            <a:chOff x="0" y="0"/>
            <a:chExt cx="560" cy="568"/>
          </a:xfrm>
        </p:grpSpPr>
        <p:sp>
          <p:nvSpPr>
            <p:cNvPr id="41" name="Rectangle 38"/>
            <p:cNvSpPr>
              <a:spLocks/>
            </p:cNvSpPr>
            <p:nvPr/>
          </p:nvSpPr>
          <p:spPr bwMode="auto">
            <a:xfrm>
              <a:off x="0" y="0"/>
              <a:ext cx="560" cy="568"/>
            </a:xfrm>
            <a:prstGeom prst="rect">
              <a:avLst/>
            </a:prstGeom>
            <a:gradFill rotWithShape="0">
              <a:gsLst>
                <a:gs pos="0">
                  <a:srgbClr val="999999"/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>
              <a:outerShdw blurRad="76200" algn="ctr" rotWithShape="0">
                <a:schemeClr val="bg2">
                  <a:alpha val="79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2F3946">
                      <a:alpha val="84999"/>
                    </a:srgb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2" name="Oval 39"/>
            <p:cNvSpPr>
              <a:spLocks/>
            </p:cNvSpPr>
            <p:nvPr/>
          </p:nvSpPr>
          <p:spPr bwMode="auto">
            <a:xfrm>
              <a:off x="0" y="0"/>
              <a:ext cx="432" cy="4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76200" algn="ctr" rotWithShape="0">
                <a:schemeClr val="bg2">
                  <a:alpha val="79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2F3946">
                      <a:alpha val="84999"/>
                    </a:srgb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3" name="Line 40"/>
            <p:cNvSpPr>
              <a:spLocks noChangeShapeType="1"/>
            </p:cNvSpPr>
            <p:nvPr/>
          </p:nvSpPr>
          <p:spPr bwMode="auto">
            <a:xfrm rot="10800000">
              <a:off x="321" y="315"/>
              <a:ext cx="128" cy="115"/>
            </a:xfrm>
            <a:prstGeom prst="line">
              <a:avLst/>
            </a:prstGeom>
            <a:noFill/>
            <a:ln w="63500" cap="flat">
              <a:solidFill>
                <a:srgbClr val="B3B3B3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4" name="Oval 41"/>
            <p:cNvSpPr>
              <a:spLocks/>
            </p:cNvSpPr>
            <p:nvPr/>
          </p:nvSpPr>
          <p:spPr bwMode="auto">
            <a:xfrm>
              <a:off x="120" y="120"/>
              <a:ext cx="192" cy="1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76200" algn="ctr" rotWithShape="0">
                <a:schemeClr val="bg2">
                  <a:alpha val="79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2F3946">
                      <a:alpha val="84999"/>
                    </a:srgb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45" name="Rectangle 42"/>
          <p:cNvSpPr>
            <a:spLocks/>
          </p:cNvSpPr>
          <p:nvPr/>
        </p:nvSpPr>
        <p:spPr bwMode="auto">
          <a:xfrm>
            <a:off x="4573116" y="1225183"/>
            <a:ext cx="165656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700" dirty="0">
                <a:cs typeface="Gill Sans" charset="0"/>
              </a:rPr>
              <a:t>Prompt Processing</a:t>
            </a:r>
          </a:p>
          <a:p>
            <a:r>
              <a:rPr lang="en-US" sz="1700" dirty="0">
                <a:cs typeface="Gill Sans" charset="0"/>
              </a:rPr>
              <a:t>Archival Storage</a:t>
            </a:r>
          </a:p>
        </p:txBody>
      </p:sp>
      <p:sp>
        <p:nvSpPr>
          <p:cNvPr id="46" name="Rectangle 44"/>
          <p:cNvSpPr>
            <a:spLocks/>
          </p:cNvSpPr>
          <p:nvPr/>
        </p:nvSpPr>
        <p:spPr bwMode="auto">
          <a:xfrm>
            <a:off x="3362028" y="5381953"/>
            <a:ext cx="7143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700" dirty="0">
                <a:cs typeface="Gill Sans" charset="0"/>
              </a:rPr>
              <a:t>Chaotic </a:t>
            </a:r>
          </a:p>
          <a:p>
            <a:r>
              <a:rPr lang="en-US" sz="1700" dirty="0">
                <a:cs typeface="Gill Sans" charset="0"/>
              </a:rPr>
              <a:t>Analysis</a:t>
            </a:r>
          </a:p>
        </p:txBody>
      </p:sp>
    </p:spTree>
    <p:extLst>
      <p:ext uri="{BB962C8B-B14F-4D97-AF65-F5344CB8AC3E}">
        <p14:creationId xmlns:p14="http://schemas.microsoft.com/office/powerpoint/2010/main" val="15547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Efficient Networking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197606-8662-794A-B4B1-547A077C379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880164" y="814209"/>
            <a:ext cx="4902103" cy="4718483"/>
          </a:xfrm>
          <a:prstGeom prst="rect">
            <a:avLst/>
          </a:prstGeom>
          <a:ln/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25056">
              <a:lnSpc>
                <a:spcPct val="80000"/>
              </a:lnSpc>
              <a:spcBef>
                <a:spcPts val="1055"/>
              </a:spcBef>
            </a:pPr>
            <a:endParaRPr lang="en-US" dirty="0" smtClean="0"/>
          </a:p>
          <a:p>
            <a:pPr marL="625056">
              <a:lnSpc>
                <a:spcPct val="80000"/>
              </a:lnSpc>
              <a:spcBef>
                <a:spcPts val="1055"/>
              </a:spcBef>
            </a:pPr>
            <a:r>
              <a:rPr lang="en-US" dirty="0" smtClean="0">
                <a:solidFill>
                  <a:schemeClr val="tx1"/>
                </a:solidFill>
              </a:rPr>
              <a:t>In the presence of next generation networking and network aware applications, sites could be treated as less independent</a:t>
            </a:r>
          </a:p>
          <a:p>
            <a:pPr marL="1025106" lvl="1">
              <a:lnSpc>
                <a:spcPct val="80000"/>
              </a:lnSpc>
              <a:spcBef>
                <a:spcPts val="1055"/>
              </a:spcBef>
            </a:pPr>
            <a:r>
              <a:rPr lang="en-US" dirty="0" smtClean="0">
                <a:solidFill>
                  <a:schemeClr val="tx1"/>
                </a:solidFill>
              </a:rPr>
              <a:t>Benefits of centralized computing combined with distributed</a:t>
            </a:r>
          </a:p>
        </p:txBody>
      </p:sp>
      <p:sp>
        <p:nvSpPr>
          <p:cNvPr id="6" name="Oval 11"/>
          <p:cNvSpPr>
            <a:spLocks/>
          </p:cNvSpPr>
          <p:nvPr/>
        </p:nvSpPr>
        <p:spPr bwMode="auto">
          <a:xfrm>
            <a:off x="2599696" y="4510465"/>
            <a:ext cx="1178719" cy="660797"/>
          </a:xfrm>
          <a:prstGeom prst="ellipse">
            <a:avLst/>
          </a:prstGeom>
          <a:gradFill rotWithShape="0">
            <a:gsLst>
              <a:gs pos="0">
                <a:srgbClr val="408000"/>
              </a:gs>
              <a:gs pos="100000">
                <a:srgbClr val="66FF66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rPr>
              <a:t>Tier-1</a:t>
            </a:r>
          </a:p>
        </p:txBody>
      </p:sp>
      <p:sp>
        <p:nvSpPr>
          <p:cNvPr id="7" name="Oval 12"/>
          <p:cNvSpPr>
            <a:spLocks/>
          </p:cNvSpPr>
          <p:nvPr/>
        </p:nvSpPr>
        <p:spPr bwMode="auto">
          <a:xfrm>
            <a:off x="4344246" y="4510465"/>
            <a:ext cx="1178719" cy="660797"/>
          </a:xfrm>
          <a:prstGeom prst="ellipse">
            <a:avLst/>
          </a:prstGeom>
          <a:gradFill rotWithShape="0">
            <a:gsLst>
              <a:gs pos="0">
                <a:srgbClr val="408000"/>
              </a:gs>
              <a:gs pos="100000">
                <a:srgbClr val="66FF66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 dirty="0"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rPr>
              <a:t>Tier-1</a:t>
            </a:r>
          </a:p>
        </p:txBody>
      </p:sp>
      <p:sp>
        <p:nvSpPr>
          <p:cNvPr id="8" name="Oval 16"/>
          <p:cNvSpPr>
            <a:spLocks/>
          </p:cNvSpPr>
          <p:nvPr/>
        </p:nvSpPr>
        <p:spPr bwMode="auto">
          <a:xfrm>
            <a:off x="1875631" y="5171262"/>
            <a:ext cx="1178719" cy="660797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800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rPr>
              <a:t>Tier-2</a:t>
            </a:r>
          </a:p>
        </p:txBody>
      </p:sp>
      <p:grpSp>
        <p:nvGrpSpPr>
          <p:cNvPr id="9" name="Group 17"/>
          <p:cNvGrpSpPr>
            <a:grpSpLocks/>
          </p:cNvGrpSpPr>
          <p:nvPr/>
        </p:nvGrpSpPr>
        <p:grpSpPr bwMode="auto">
          <a:xfrm>
            <a:off x="4545211" y="5671324"/>
            <a:ext cx="625078" cy="634008"/>
            <a:chOff x="0" y="0"/>
            <a:chExt cx="560" cy="568"/>
          </a:xfrm>
        </p:grpSpPr>
        <p:sp>
          <p:nvSpPr>
            <p:cNvPr id="10" name="Rectangle 18"/>
            <p:cNvSpPr>
              <a:spLocks/>
            </p:cNvSpPr>
            <p:nvPr/>
          </p:nvSpPr>
          <p:spPr bwMode="auto">
            <a:xfrm>
              <a:off x="0" y="0"/>
              <a:ext cx="560" cy="568"/>
            </a:xfrm>
            <a:prstGeom prst="rect">
              <a:avLst/>
            </a:prstGeom>
            <a:gradFill rotWithShape="0">
              <a:gsLst>
                <a:gs pos="0">
                  <a:srgbClr val="999999"/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>
              <a:outerShdw blurRad="76200" algn="ctr" rotWithShape="0">
                <a:schemeClr val="bg2">
                  <a:alpha val="79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2F3946">
                      <a:alpha val="84999"/>
                    </a:srgb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" name="Oval 19"/>
            <p:cNvSpPr>
              <a:spLocks/>
            </p:cNvSpPr>
            <p:nvPr/>
          </p:nvSpPr>
          <p:spPr bwMode="auto">
            <a:xfrm>
              <a:off x="0" y="0"/>
              <a:ext cx="432" cy="4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76200" algn="ctr" rotWithShape="0">
                <a:schemeClr val="bg2">
                  <a:alpha val="79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2F3946">
                      <a:alpha val="84999"/>
                    </a:srgb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" name="Line 20"/>
            <p:cNvSpPr>
              <a:spLocks noChangeShapeType="1"/>
            </p:cNvSpPr>
            <p:nvPr/>
          </p:nvSpPr>
          <p:spPr bwMode="auto">
            <a:xfrm rot="10800000">
              <a:off x="321" y="315"/>
              <a:ext cx="128" cy="115"/>
            </a:xfrm>
            <a:prstGeom prst="line">
              <a:avLst/>
            </a:prstGeom>
            <a:noFill/>
            <a:ln w="63500" cap="flat">
              <a:solidFill>
                <a:srgbClr val="B3B3B3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" name="Oval 21"/>
            <p:cNvSpPr>
              <a:spLocks/>
            </p:cNvSpPr>
            <p:nvPr/>
          </p:nvSpPr>
          <p:spPr bwMode="auto">
            <a:xfrm>
              <a:off x="120" y="120"/>
              <a:ext cx="192" cy="1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76200" algn="ctr" rotWithShape="0">
                <a:schemeClr val="bg2">
                  <a:alpha val="79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2F3946">
                      <a:alpha val="84999"/>
                    </a:srgb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14" name="Group 22"/>
          <p:cNvGrpSpPr>
            <a:grpSpLocks/>
          </p:cNvGrpSpPr>
          <p:nvPr/>
        </p:nvGrpSpPr>
        <p:grpSpPr bwMode="auto">
          <a:xfrm>
            <a:off x="1205805" y="4671517"/>
            <a:ext cx="625078" cy="634008"/>
            <a:chOff x="0" y="0"/>
            <a:chExt cx="560" cy="568"/>
          </a:xfrm>
        </p:grpSpPr>
        <p:sp>
          <p:nvSpPr>
            <p:cNvPr id="15" name="Rectangle 23"/>
            <p:cNvSpPr>
              <a:spLocks/>
            </p:cNvSpPr>
            <p:nvPr/>
          </p:nvSpPr>
          <p:spPr bwMode="auto">
            <a:xfrm>
              <a:off x="0" y="0"/>
              <a:ext cx="560" cy="568"/>
            </a:xfrm>
            <a:prstGeom prst="rect">
              <a:avLst/>
            </a:prstGeom>
            <a:gradFill rotWithShape="0">
              <a:gsLst>
                <a:gs pos="0">
                  <a:srgbClr val="999999"/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>
              <a:outerShdw blurRad="76200" algn="ctr" rotWithShape="0">
                <a:schemeClr val="bg2">
                  <a:alpha val="79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2F3946">
                      <a:alpha val="84999"/>
                    </a:srgb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" name="Oval 24"/>
            <p:cNvSpPr>
              <a:spLocks/>
            </p:cNvSpPr>
            <p:nvPr/>
          </p:nvSpPr>
          <p:spPr bwMode="auto">
            <a:xfrm>
              <a:off x="0" y="0"/>
              <a:ext cx="432" cy="4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76200" algn="ctr" rotWithShape="0">
                <a:schemeClr val="bg2">
                  <a:alpha val="79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2F3946">
                      <a:alpha val="84999"/>
                    </a:srgb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" name="Line 25"/>
            <p:cNvSpPr>
              <a:spLocks noChangeShapeType="1"/>
            </p:cNvSpPr>
            <p:nvPr/>
          </p:nvSpPr>
          <p:spPr bwMode="auto">
            <a:xfrm rot="10800000">
              <a:off x="321" y="315"/>
              <a:ext cx="128" cy="115"/>
            </a:xfrm>
            <a:prstGeom prst="line">
              <a:avLst/>
            </a:prstGeom>
            <a:noFill/>
            <a:ln w="63500" cap="flat">
              <a:solidFill>
                <a:srgbClr val="B3B3B3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" name="Oval 26"/>
            <p:cNvSpPr>
              <a:spLocks/>
            </p:cNvSpPr>
            <p:nvPr/>
          </p:nvSpPr>
          <p:spPr bwMode="auto">
            <a:xfrm>
              <a:off x="120" y="120"/>
              <a:ext cx="192" cy="1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76200" algn="ctr" rotWithShape="0">
                <a:schemeClr val="bg2">
                  <a:alpha val="79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2F3946">
                      <a:alpha val="84999"/>
                    </a:srgb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9" name="Oval 16"/>
          <p:cNvSpPr>
            <a:spLocks/>
          </p:cNvSpPr>
          <p:nvPr/>
        </p:nvSpPr>
        <p:spPr bwMode="auto">
          <a:xfrm>
            <a:off x="5268515" y="5151488"/>
            <a:ext cx="1178719" cy="660797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800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rPr>
              <a:t>Tier-2</a:t>
            </a:r>
          </a:p>
        </p:txBody>
      </p:sp>
      <p:sp>
        <p:nvSpPr>
          <p:cNvPr id="20" name="Oval 16"/>
          <p:cNvSpPr>
            <a:spLocks/>
          </p:cNvSpPr>
          <p:nvPr/>
        </p:nvSpPr>
        <p:spPr bwMode="auto">
          <a:xfrm>
            <a:off x="3455125" y="5151488"/>
            <a:ext cx="1178719" cy="660797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800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rPr>
              <a:t>Tier-2</a:t>
            </a:r>
          </a:p>
        </p:txBody>
      </p:sp>
      <p:sp>
        <p:nvSpPr>
          <p:cNvPr id="21" name="Oval 3"/>
          <p:cNvSpPr>
            <a:spLocks/>
          </p:cNvSpPr>
          <p:nvPr/>
        </p:nvSpPr>
        <p:spPr bwMode="auto">
          <a:xfrm>
            <a:off x="744230" y="1905436"/>
            <a:ext cx="1178719" cy="660797"/>
          </a:xfrm>
          <a:prstGeom prst="ellipse">
            <a:avLst/>
          </a:prstGeom>
          <a:gradFill rotWithShape="0">
            <a:gsLst>
              <a:gs pos="0">
                <a:srgbClr val="408000"/>
              </a:gs>
              <a:gs pos="100000">
                <a:srgbClr val="66FF66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 dirty="0"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rPr>
              <a:t>Tier-1</a:t>
            </a:r>
          </a:p>
        </p:txBody>
      </p:sp>
      <p:sp>
        <p:nvSpPr>
          <p:cNvPr id="22" name="Rectangle 4"/>
          <p:cNvSpPr>
            <a:spLocks/>
          </p:cNvSpPr>
          <p:nvPr/>
        </p:nvSpPr>
        <p:spPr bwMode="auto">
          <a:xfrm>
            <a:off x="241450" y="2726967"/>
            <a:ext cx="892969" cy="446484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80FF0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rPr>
              <a:t>Tape</a:t>
            </a:r>
          </a:p>
        </p:txBody>
      </p:sp>
      <p:sp>
        <p:nvSpPr>
          <p:cNvPr id="23" name="Oval 5"/>
          <p:cNvSpPr>
            <a:spLocks/>
          </p:cNvSpPr>
          <p:nvPr/>
        </p:nvSpPr>
        <p:spPr bwMode="auto">
          <a:xfrm>
            <a:off x="241450" y="2575162"/>
            <a:ext cx="892969" cy="276820"/>
          </a:xfrm>
          <a:prstGeom prst="ellipse">
            <a:avLst/>
          </a:prstGeom>
          <a:gradFill rotWithShape="0">
            <a:gsLst>
              <a:gs pos="0">
                <a:srgbClr val="FFFF00"/>
              </a:gs>
              <a:gs pos="100000">
                <a:srgbClr val="80FF0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4" name="Oval 6"/>
          <p:cNvSpPr>
            <a:spLocks/>
          </p:cNvSpPr>
          <p:nvPr/>
        </p:nvSpPr>
        <p:spPr bwMode="auto">
          <a:xfrm>
            <a:off x="241450" y="3075225"/>
            <a:ext cx="892969" cy="276820"/>
          </a:xfrm>
          <a:prstGeom prst="ellipse">
            <a:avLst/>
          </a:prstGeom>
          <a:gradFill rotWithShape="0">
            <a:gsLst>
              <a:gs pos="0">
                <a:srgbClr val="FFFF00"/>
              </a:gs>
              <a:gs pos="100000">
                <a:srgbClr val="80FF0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5" name="Oval 27"/>
          <p:cNvSpPr>
            <a:spLocks/>
          </p:cNvSpPr>
          <p:nvPr/>
        </p:nvSpPr>
        <p:spPr bwMode="auto">
          <a:xfrm>
            <a:off x="-14793" y="1673264"/>
            <a:ext cx="2330648" cy="2196703"/>
          </a:xfrm>
          <a:prstGeom prst="ellips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" name="Oval 7"/>
          <p:cNvSpPr>
            <a:spLocks/>
          </p:cNvSpPr>
          <p:nvPr/>
        </p:nvSpPr>
        <p:spPr bwMode="auto">
          <a:xfrm>
            <a:off x="7500102" y="1772610"/>
            <a:ext cx="1178719" cy="660797"/>
          </a:xfrm>
          <a:prstGeom prst="ellipse">
            <a:avLst/>
          </a:prstGeom>
          <a:gradFill rotWithShape="0">
            <a:gsLst>
              <a:gs pos="0">
                <a:srgbClr val="408000"/>
              </a:gs>
              <a:gs pos="100000">
                <a:srgbClr val="66FF66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rPr>
              <a:t>Tier-1</a:t>
            </a:r>
          </a:p>
        </p:txBody>
      </p:sp>
      <p:sp>
        <p:nvSpPr>
          <p:cNvPr id="27" name="Rectangle 8"/>
          <p:cNvSpPr>
            <a:spLocks/>
          </p:cNvSpPr>
          <p:nvPr/>
        </p:nvSpPr>
        <p:spPr bwMode="auto">
          <a:xfrm>
            <a:off x="6741079" y="2594141"/>
            <a:ext cx="892969" cy="446484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80FF0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>
                <a:effectLst>
                  <a:outerShdw blurRad="38100" dist="38100" dir="2700000" algn="tl">
                    <a:srgbClr val="000000"/>
                  </a:outerShdw>
                </a:effectLst>
                <a:cs typeface="Gill Sans" charset="0"/>
              </a:rPr>
              <a:t>Tape</a:t>
            </a:r>
          </a:p>
        </p:txBody>
      </p:sp>
      <p:sp>
        <p:nvSpPr>
          <p:cNvPr id="28" name="Oval 9"/>
          <p:cNvSpPr>
            <a:spLocks/>
          </p:cNvSpPr>
          <p:nvPr/>
        </p:nvSpPr>
        <p:spPr bwMode="auto">
          <a:xfrm>
            <a:off x="6741079" y="2442337"/>
            <a:ext cx="892969" cy="276820"/>
          </a:xfrm>
          <a:prstGeom prst="ellipse">
            <a:avLst/>
          </a:prstGeom>
          <a:gradFill rotWithShape="0">
            <a:gsLst>
              <a:gs pos="0">
                <a:srgbClr val="FFFF00"/>
              </a:gs>
              <a:gs pos="100000">
                <a:srgbClr val="80FF0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" name="Oval 10"/>
          <p:cNvSpPr>
            <a:spLocks/>
          </p:cNvSpPr>
          <p:nvPr/>
        </p:nvSpPr>
        <p:spPr bwMode="auto">
          <a:xfrm>
            <a:off x="6741079" y="2942399"/>
            <a:ext cx="892969" cy="276820"/>
          </a:xfrm>
          <a:prstGeom prst="ellipse">
            <a:avLst/>
          </a:prstGeom>
          <a:gradFill rotWithShape="0">
            <a:gsLst>
              <a:gs pos="0">
                <a:srgbClr val="FFFF00"/>
              </a:gs>
              <a:gs pos="100000">
                <a:srgbClr val="80FF00"/>
              </a:gs>
            </a:gsLst>
            <a:lin ang="5400000" scaled="1"/>
          </a:gradFill>
          <a:ln>
            <a:noFill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rgbClr val="2F3946">
                    <a:alpha val="84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0" name="Oval 28"/>
          <p:cNvSpPr>
            <a:spLocks/>
          </p:cNvSpPr>
          <p:nvPr/>
        </p:nvSpPr>
        <p:spPr bwMode="auto">
          <a:xfrm>
            <a:off x="6607134" y="1656524"/>
            <a:ext cx="2473523" cy="2196703"/>
          </a:xfrm>
          <a:prstGeom prst="ellips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5th Workshop on Data Preservation in HEP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9582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Data, Anywhere, Any time: Early Demonstrator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197606-8662-794A-B4B1-547A077C379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453806"/>
            <a:ext cx="5577840" cy="3145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34008" y="4789110"/>
            <a:ext cx="8331398" cy="3116461"/>
          </a:xfrm>
          <a:prstGeom prst="rect">
            <a:avLst/>
          </a:prstGeom>
          <a:ln/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25056"/>
            <a:r>
              <a:rPr lang="en-US" dirty="0" smtClean="0">
                <a:solidFill>
                  <a:schemeClr val="tx1"/>
                </a:solidFill>
              </a:rPr>
              <a:t>Root I/O and </a:t>
            </a:r>
            <a:r>
              <a:rPr lang="en-US" dirty="0" err="1" smtClean="0">
                <a:solidFill>
                  <a:schemeClr val="tx1"/>
                </a:solidFill>
              </a:rPr>
              <a:t>Xrootd</a:t>
            </a:r>
            <a:r>
              <a:rPr lang="en-US" dirty="0" smtClean="0">
                <a:solidFill>
                  <a:schemeClr val="tx1"/>
                </a:solidFill>
              </a:rPr>
              <a:t> demonstrator to support the CMS Tier-3s and interactive </a:t>
            </a:r>
            <a:r>
              <a:rPr lang="en-US" dirty="0" smtClean="0">
                <a:solidFill>
                  <a:schemeClr val="tx1"/>
                </a:solidFill>
              </a:rPr>
              <a:t>use</a:t>
            </a:r>
          </a:p>
          <a:p>
            <a:pPr marL="625056"/>
            <a:r>
              <a:rPr lang="en-US" dirty="0" smtClean="0">
                <a:solidFill>
                  <a:schemeClr val="tx1"/>
                </a:solidFill>
              </a:rPr>
              <a:t>Cost? Value?  - will have to be quantified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5th Workshop on Data Preservation in HEP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7892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5th Workshop on Data Preservation in HEP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27E7EA-A01F-224D-9C60-2B7EFEEDC1F0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31528" y="1252538"/>
            <a:ext cx="8229600" cy="510907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Open Science Grid (OSG) advances science through open distributed computing. The OSG is a multi-disciplinary partnership to federate local, regional, community and national </a:t>
            </a:r>
            <a:r>
              <a:rPr lang="en-US" dirty="0" err="1"/>
              <a:t>cyberinfrastructures</a:t>
            </a:r>
            <a:r>
              <a:rPr lang="en-US" dirty="0"/>
              <a:t> to meet the needs of research and academic communities at all scales.</a:t>
            </a:r>
          </a:p>
          <a:p>
            <a:pPr lvl="1"/>
            <a:endParaRPr lang="en-US" dirty="0" smtClean="0">
              <a:sym typeface="Arial" charset="0"/>
            </a:endParaRPr>
          </a:p>
          <a:p>
            <a:pPr lvl="1"/>
            <a:endParaRPr lang="en-US" dirty="0" smtClean="0">
              <a:sym typeface="Arial" charset="0"/>
            </a:endParaRPr>
          </a:p>
          <a:p>
            <a:pPr lvl="1"/>
            <a:endParaRPr lang="en-US" dirty="0" smtClean="0">
              <a:sym typeface="Arial" charset="0"/>
            </a:endParaRPr>
          </a:p>
          <a:p>
            <a:pPr lvl="1"/>
            <a:endParaRPr lang="en-US" dirty="0" smtClean="0">
              <a:sym typeface="Arial" charset="0"/>
            </a:endParaRPr>
          </a:p>
          <a:p>
            <a:pPr lvl="1"/>
            <a:endParaRPr lang="en-US" dirty="0" smtClean="0">
              <a:sym typeface="Arial" charset="0"/>
            </a:endParaRPr>
          </a:p>
          <a:p>
            <a:pPr lvl="1"/>
            <a:endParaRPr lang="en-US" dirty="0" smtClean="0">
              <a:sym typeface="Arial" charset="0"/>
            </a:endParaRPr>
          </a:p>
          <a:p>
            <a:pPr lvl="1"/>
            <a:endParaRPr lang="en-US" dirty="0" smtClean="0">
              <a:sym typeface="Arial" charset="0"/>
            </a:endParaRPr>
          </a:p>
          <a:p>
            <a:pPr lvl="1"/>
            <a:endParaRPr lang="en-US" dirty="0" smtClean="0">
              <a:sym typeface="Arial" charset="0"/>
            </a:endParaRPr>
          </a:p>
          <a:p>
            <a:pPr lvl="1"/>
            <a:endParaRPr lang="en-US" dirty="0" smtClean="0">
              <a:sym typeface="Arial" charset="0"/>
            </a:endParaRPr>
          </a:p>
          <a:p>
            <a:r>
              <a:rPr lang="en-US" dirty="0" smtClean="0">
                <a:sym typeface="Arial" charset="0"/>
              </a:rPr>
              <a:t>Total of 95 sites;  ½ million jobs a day,  1 million CPU hours/day; 1 million files transferred/day.</a:t>
            </a:r>
          </a:p>
          <a:p>
            <a:r>
              <a:rPr lang="en-US" dirty="0" smtClean="0">
                <a:sym typeface="Arial" charset="0"/>
              </a:rPr>
              <a:t> It is cost effective, it promotes collaboration, it is working!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619794" y="274638"/>
            <a:ext cx="6609806" cy="846137"/>
          </a:xfrm>
        </p:spPr>
        <p:txBody>
          <a:bodyPr/>
          <a:lstStyle/>
          <a:p>
            <a:r>
              <a:rPr lang="en-US" dirty="0" smtClean="0"/>
              <a:t>Open Science Grid (OSG)</a:t>
            </a:r>
            <a:endParaRPr lang="en-US" dirty="0"/>
          </a:p>
        </p:txBody>
      </p:sp>
      <p:pic>
        <p:nvPicPr>
          <p:cNvPr id="7" name="Picture 10"/>
          <p:cNvPicPr>
            <a:picLocks noChangeArrowheads="1"/>
          </p:cNvPicPr>
          <p:nvPr/>
        </p:nvPicPr>
        <p:blipFill>
          <a:blip r:embed="rId2"/>
          <a:srcRect t="-8200" r="505"/>
          <a:stretch>
            <a:fillRect/>
          </a:stretch>
        </p:blipFill>
        <p:spPr bwMode="auto">
          <a:xfrm>
            <a:off x="7391400" y="0"/>
            <a:ext cx="1500187" cy="963613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7611" y="2817227"/>
            <a:ext cx="3409950" cy="2226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911643" y="2817227"/>
            <a:ext cx="3082826" cy="2590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defTabSz="457200" rtl="0" eaLnBrk="1" fontAlgn="auto" latinLnBrk="0" hangingPunct="1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ct val="125000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  <a:sym typeface="Arial" charset="0"/>
              </a:rPr>
              <a:t>The US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  <a:sym typeface="Arial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  <a:sym typeface="Arial" charset="0"/>
              </a:rPr>
              <a:t>contribution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  <a:sym typeface="Arial" charset="0"/>
              </a:rPr>
              <a:t> and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  <a:sym typeface="Arial" charset="0"/>
              </a:rPr>
              <a:t>partnership with the LHC Computing Grid is provided through OSG for CMS and ATLAS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3" name="Rectangle 4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38100" tIns="38100" rIns="78740" bIns="38100">
            <a:noAutofit/>
          </a:bodyPr>
          <a:lstStyle/>
          <a:p>
            <a:pPr marL="1588"/>
            <a:r>
              <a:rPr lang="en-US" sz="3600" dirty="0" err="1"/>
              <a:t>FermiGrid</a:t>
            </a:r>
            <a:r>
              <a:rPr lang="en-US" sz="3600" dirty="0"/>
              <a:t> </a:t>
            </a:r>
            <a:r>
              <a:rPr lang="en-US" sz="3600" dirty="0" smtClean="0"/>
              <a:t>– campus grid and gateway to OSG</a:t>
            </a:r>
            <a:endParaRPr lang="en-US" sz="3600" dirty="0"/>
          </a:p>
        </p:txBody>
      </p:sp>
      <p:sp>
        <p:nvSpPr>
          <p:cNvPr id="47" name="Footer Placeholder 4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5th Workshop on Data Preservation in HEP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727E7EA-A01F-224D-9C60-2B7EFEEDC1F0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46" name="Content Placeholder 45"/>
          <p:cNvSpPr>
            <a:spLocks noGrp="1"/>
          </p:cNvSpPr>
          <p:nvPr>
            <p:ph idx="4294967295"/>
          </p:nvPr>
        </p:nvSpPr>
        <p:spPr>
          <a:xfrm>
            <a:off x="0" y="5486400"/>
            <a:ext cx="4191000" cy="792163"/>
          </a:xfrm>
        </p:spPr>
        <p:txBody>
          <a:bodyPr/>
          <a:lstStyle/>
          <a:p>
            <a:pPr>
              <a:buNone/>
            </a:pPr>
            <a:r>
              <a:rPr lang="en-US" u="sng" dirty="0" smtClean="0">
                <a:solidFill>
                  <a:srgbClr val="423E5C"/>
                </a:solidFill>
                <a:cs typeface="Arial" charset="0"/>
                <a:hlinkClick r:id="rId3"/>
              </a:rPr>
              <a:t>http://fermigrid.fnal.gov</a:t>
            </a:r>
            <a:endParaRPr lang="en-US" dirty="0">
              <a:solidFill>
                <a:srgbClr val="423E5C"/>
              </a:solidFill>
            </a:endParaRPr>
          </a:p>
        </p:txBody>
      </p:sp>
      <p:grpSp>
        <p:nvGrpSpPr>
          <p:cNvPr id="2" name="Group 64"/>
          <p:cNvGrpSpPr/>
          <p:nvPr/>
        </p:nvGrpSpPr>
        <p:grpSpPr>
          <a:xfrm>
            <a:off x="1219200" y="1524000"/>
            <a:ext cx="6509992" cy="3504918"/>
            <a:chOff x="1219200" y="990600"/>
            <a:chExt cx="6509992" cy="3504918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19200" y="990600"/>
              <a:ext cx="6509992" cy="3504918"/>
            </a:xfrm>
            <a:prstGeom prst="rect">
              <a:avLst/>
            </a:prstGeom>
          </p:spPr>
        </p:pic>
        <p:sp>
          <p:nvSpPr>
            <p:cNvPr id="55" name="Rectangle 54"/>
            <p:cNvSpPr/>
            <p:nvPr/>
          </p:nvSpPr>
          <p:spPr>
            <a:xfrm>
              <a:off x="4495800" y="3352800"/>
              <a:ext cx="228600" cy="228600"/>
            </a:xfrm>
            <a:prstGeom prst="rect">
              <a:avLst/>
            </a:prstGeom>
            <a:solidFill>
              <a:srgbClr val="FFFF00"/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6" name="Rectangle 55"/>
            <p:cNvSpPr/>
            <p:nvPr/>
          </p:nvSpPr>
          <p:spPr>
            <a:xfrm>
              <a:off x="4495800" y="2743200"/>
              <a:ext cx="228600" cy="228600"/>
            </a:xfrm>
            <a:prstGeom prst="rect">
              <a:avLst/>
            </a:prstGeom>
            <a:solidFill>
              <a:srgbClr val="FF0000"/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7" name="Rectangle 56"/>
            <p:cNvSpPr/>
            <p:nvPr/>
          </p:nvSpPr>
          <p:spPr>
            <a:xfrm>
              <a:off x="4495800" y="3048000"/>
              <a:ext cx="228600" cy="228600"/>
            </a:xfrm>
            <a:prstGeom prst="rect">
              <a:avLst/>
            </a:prstGeom>
            <a:solidFill>
              <a:srgbClr val="00FF00"/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8" name="Rectangle 57"/>
            <p:cNvSpPr/>
            <p:nvPr/>
          </p:nvSpPr>
          <p:spPr>
            <a:xfrm>
              <a:off x="4495800" y="3657600"/>
              <a:ext cx="228600" cy="228600"/>
            </a:xfrm>
            <a:prstGeom prst="rect">
              <a:avLst/>
            </a:prstGeom>
            <a:solidFill>
              <a:srgbClr val="0000FF"/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9" name="Rectangle 58"/>
            <p:cNvSpPr/>
            <p:nvPr/>
          </p:nvSpPr>
          <p:spPr>
            <a:xfrm>
              <a:off x="4495800" y="3962400"/>
              <a:ext cx="228600" cy="228600"/>
            </a:xfrm>
            <a:prstGeom prst="rect">
              <a:avLst/>
            </a:prstGeom>
            <a:solidFill>
              <a:srgbClr val="FF6600"/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0" name="TextBox 59"/>
            <p:cNvSpPr txBox="1"/>
            <p:nvPr/>
          </p:nvSpPr>
          <p:spPr>
            <a:xfrm>
              <a:off x="4953000" y="2667000"/>
              <a:ext cx="5145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  <a:latin typeface="+mn-lt"/>
                </a:rPr>
                <a:t>CDF</a:t>
              </a:r>
              <a:endParaRPr lang="en-US" sz="16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953000" y="2971800"/>
              <a:ext cx="5637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  <a:latin typeface="+mn-lt"/>
                </a:rPr>
                <a:t>CMS</a:t>
              </a:r>
              <a:endParaRPr lang="en-US" sz="16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953000" y="3276600"/>
              <a:ext cx="4148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  <a:latin typeface="+mn-lt"/>
                </a:rPr>
                <a:t>D0</a:t>
              </a:r>
              <a:endParaRPr lang="en-US" sz="16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953000" y="3581400"/>
              <a:ext cx="14461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  <a:latin typeface="+mn-lt"/>
                </a:rPr>
                <a:t>Other Fermilab</a:t>
              </a:r>
              <a:endParaRPr lang="en-US" sz="16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953000" y="3886200"/>
              <a:ext cx="13286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  <a:latin typeface="+mn-lt"/>
                </a:rPr>
                <a:t>Opportunistic</a:t>
              </a:r>
              <a:endParaRPr lang="en-US" sz="16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715000" y="2667000"/>
              <a:ext cx="2010844" cy="634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 smtClean="0">
                  <a:solidFill>
                    <a:schemeClr val="bg1"/>
                  </a:solidFill>
                  <a:latin typeface="+mn-lt"/>
                </a:rPr>
                <a:t>FermiGrid</a:t>
              </a:r>
              <a:r>
                <a:rPr lang="en-US" sz="1600" dirty="0" smtClean="0">
                  <a:solidFill>
                    <a:schemeClr val="bg1"/>
                  </a:solidFill>
                  <a:latin typeface="+mn-lt"/>
                </a:rPr>
                <a:t> Slot Usage</a:t>
              </a:r>
            </a:p>
            <a:p>
              <a:r>
                <a:rPr lang="en-US" sz="1600" dirty="0" smtClean="0">
                  <a:solidFill>
                    <a:schemeClr val="bg1"/>
                  </a:solidFill>
                  <a:latin typeface="+mn-lt"/>
                </a:rPr>
                <a:t>Past year </a:t>
              </a:r>
              <a:endParaRPr lang="en-US" sz="16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981200" y="990600"/>
              <a:ext cx="9168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660066"/>
                  </a:solidFill>
                  <a:latin typeface="+mn-lt"/>
                </a:rPr>
                <a:t>23k slots</a:t>
              </a:r>
              <a:endParaRPr lang="en-US" sz="1600" dirty="0">
                <a:solidFill>
                  <a:srgbClr val="660066"/>
                </a:solidFill>
                <a:latin typeface="+mn-lt"/>
              </a:endParaRPr>
            </a:p>
          </p:txBody>
        </p:sp>
      </p:grpSp>
      <p:cxnSp>
        <p:nvCxnSpPr>
          <p:cNvPr id="67" name="Straight Connector 66"/>
          <p:cNvCxnSpPr/>
          <p:nvPr/>
        </p:nvCxnSpPr>
        <p:spPr>
          <a:xfrm>
            <a:off x="1524000" y="1828800"/>
            <a:ext cx="6019800" cy="1588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Scientific Computing at Fermilab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Scientific computing at </a:t>
            </a:r>
            <a:r>
              <a:rPr lang="en-US" dirty="0" err="1" smtClean="0"/>
              <a:t>Fermilab</a:t>
            </a:r>
            <a:r>
              <a:rPr lang="en-US" dirty="0" smtClean="0"/>
              <a:t> provides the computing facilities, expertise, partnership and support for the lab’s scientific research programs</a:t>
            </a:r>
          </a:p>
          <a:p>
            <a:pPr lvl="2"/>
            <a:r>
              <a:rPr lang="en-US" dirty="0" smtClean="0"/>
              <a:t>High Throughput Computing for our data intensive sciences</a:t>
            </a:r>
          </a:p>
          <a:p>
            <a:pPr lvl="2"/>
            <a:r>
              <a:rPr lang="en-US" dirty="0" smtClean="0"/>
              <a:t>High Performance Computing for simulation sciences</a:t>
            </a:r>
          </a:p>
          <a:p>
            <a:pPr lvl="2"/>
            <a:r>
              <a:rPr lang="en-US" dirty="0" smtClean="0"/>
              <a:t>Cyber Infrastructure in support of science</a:t>
            </a:r>
          </a:p>
          <a:p>
            <a:pPr lvl="2"/>
            <a:r>
              <a:rPr lang="en-US" dirty="0" smtClean="0"/>
              <a:t>Partnership and technical expertise</a:t>
            </a:r>
          </a:p>
          <a:p>
            <a:pPr lvl="2"/>
            <a:r>
              <a:rPr lang="en-US" dirty="0" smtClean="0"/>
              <a:t>Education and Outreach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5th Workshop on Data Preservation in HEP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335B24-A5D2-4BBF-9E7F-0C9CC4A20CB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69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for Theory and Simulation Science – needs HPC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2149" y="1530350"/>
            <a:ext cx="8098971" cy="2002978"/>
          </a:xfrm>
        </p:spPr>
        <p:txBody>
          <a:bodyPr/>
          <a:lstStyle/>
          <a:p>
            <a:r>
              <a:rPr lang="en-US" dirty="0" smtClean="0"/>
              <a:t>Lattice Gauge Theory calculations (LQCD)</a:t>
            </a:r>
          </a:p>
          <a:p>
            <a:r>
              <a:rPr lang="en-US" dirty="0" smtClean="0"/>
              <a:t>Accelerator modeling tools and simulations</a:t>
            </a:r>
          </a:p>
          <a:p>
            <a:pPr lvl="1"/>
            <a:r>
              <a:rPr lang="en-US" dirty="0" err="1" smtClean="0"/>
              <a:t>Fermilab</a:t>
            </a:r>
            <a:r>
              <a:rPr lang="en-US" dirty="0" smtClean="0"/>
              <a:t> leads the COMPASS collaboration</a:t>
            </a:r>
          </a:p>
          <a:p>
            <a:r>
              <a:rPr lang="en-US" dirty="0" smtClean="0"/>
              <a:t>Computational Cosmology: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5th Workshop on Data Preservation in HEP</a:t>
            </a:r>
            <a:endParaRPr lang="en-US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335B24-A5D2-4BBF-9E7F-0C9CC4A20CBD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55320" y="3254867"/>
            <a:ext cx="8305800" cy="3021452"/>
            <a:chOff x="0" y="1295400"/>
            <a:chExt cx="9144000" cy="4255049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79" t="14545" r="8990" b="9695"/>
            <a:stretch>
              <a:fillRect/>
            </a:stretch>
          </p:blipFill>
          <p:spPr bwMode="auto">
            <a:xfrm>
              <a:off x="0" y="1981200"/>
              <a:ext cx="3048000" cy="2933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79" t="14545" r="8990" b="9695"/>
            <a:stretch>
              <a:fillRect/>
            </a:stretch>
          </p:blipFill>
          <p:spPr bwMode="auto">
            <a:xfrm>
              <a:off x="6096000" y="1981200"/>
              <a:ext cx="3048000" cy="293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79" t="14545" r="8990" b="9695"/>
            <a:stretch>
              <a:fillRect/>
            </a:stretch>
          </p:blipFill>
          <p:spPr bwMode="auto">
            <a:xfrm>
              <a:off x="3048000" y="1981200"/>
              <a:ext cx="3048000" cy="293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0" y="1295400"/>
              <a:ext cx="2959100" cy="615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2880" tIns="91440" rIns="182880" bIns="91440">
              <a:spAutoFit/>
            </a:bodyPr>
            <a:lstStyle>
              <a:lvl1pPr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5pPr>
              <a:lvl6pPr marL="2514600" indent="-228600" algn="r" eaLnBrk="0" fontAlgn="base" hangingPunct="0">
                <a:spcBef>
                  <a:spcPts val="55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6pPr>
              <a:lvl7pPr marL="2971800" indent="-228600" algn="r" eaLnBrk="0" fontAlgn="base" hangingPunct="0">
                <a:spcBef>
                  <a:spcPts val="55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7pPr>
              <a:lvl8pPr marL="3429000" indent="-228600" algn="r" eaLnBrk="0" fontAlgn="base" hangingPunct="0">
                <a:spcBef>
                  <a:spcPts val="55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8pPr>
              <a:lvl9pPr marL="3886200" indent="-228600" algn="r" eaLnBrk="0" fontAlgn="base" hangingPunct="0">
                <a:spcBef>
                  <a:spcPts val="55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9pPr>
            </a:lstStyle>
            <a:p>
              <a:pPr eaLnBrk="1" hangingPunct="1"/>
              <a:r>
                <a:rPr lang="en-US" sz="2800">
                  <a:solidFill>
                    <a:schemeClr val="tx1"/>
                  </a:solidFill>
                  <a:latin typeface="Arial Narrow" pitchFamily="34" charset="0"/>
                  <a:ea typeface="MS PGothic" pitchFamily="34" charset="-128"/>
                </a:rPr>
                <a:t>Dark energy, matter</a:t>
              </a: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3657600" y="1371600"/>
              <a:ext cx="1908175" cy="615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2880" tIns="91440" rIns="182880" bIns="91440">
              <a:spAutoFit/>
            </a:bodyPr>
            <a:lstStyle>
              <a:lvl1pPr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5pPr>
              <a:lvl6pPr marL="2514600" indent="-228600" algn="r" eaLnBrk="0" fontAlgn="base" hangingPunct="0">
                <a:spcBef>
                  <a:spcPts val="55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6pPr>
              <a:lvl7pPr marL="2971800" indent="-228600" algn="r" eaLnBrk="0" fontAlgn="base" hangingPunct="0">
                <a:spcBef>
                  <a:spcPts val="55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7pPr>
              <a:lvl8pPr marL="3429000" indent="-228600" algn="r" eaLnBrk="0" fontAlgn="base" hangingPunct="0">
                <a:spcBef>
                  <a:spcPts val="55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8pPr>
              <a:lvl9pPr marL="3886200" indent="-228600" algn="r" eaLnBrk="0" fontAlgn="base" hangingPunct="0">
                <a:spcBef>
                  <a:spcPts val="55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9pPr>
            </a:lstStyle>
            <a:p>
              <a:pPr algn="ctr" eaLnBrk="1" hangingPunct="1"/>
              <a:r>
                <a:rPr lang="en-US" sz="2800">
                  <a:solidFill>
                    <a:schemeClr val="tx1"/>
                  </a:solidFill>
                  <a:latin typeface="Arial Narrow" pitchFamily="34" charset="0"/>
                  <a:ea typeface="MS PGothic" pitchFamily="34" charset="-128"/>
                </a:rPr>
                <a:t>Cosmic gas</a:t>
              </a:r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6781800" y="1371600"/>
              <a:ext cx="1500188" cy="611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2880" tIns="91440" rIns="182880" bIns="91440">
              <a:spAutoFit/>
            </a:bodyPr>
            <a:lstStyle>
              <a:lvl1pPr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5pPr>
              <a:lvl6pPr marL="2514600" indent="-228600" algn="r" eaLnBrk="0" fontAlgn="base" hangingPunct="0">
                <a:spcBef>
                  <a:spcPts val="55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6pPr>
              <a:lvl7pPr marL="2971800" indent="-228600" algn="r" eaLnBrk="0" fontAlgn="base" hangingPunct="0">
                <a:spcBef>
                  <a:spcPts val="55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7pPr>
              <a:lvl8pPr marL="3429000" indent="-228600" algn="r" eaLnBrk="0" fontAlgn="base" hangingPunct="0">
                <a:spcBef>
                  <a:spcPts val="55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8pPr>
              <a:lvl9pPr marL="3886200" indent="-228600" algn="r" eaLnBrk="0" fontAlgn="base" hangingPunct="0">
                <a:spcBef>
                  <a:spcPts val="55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9pPr>
            </a:lstStyle>
            <a:p>
              <a:pPr algn="ctr" eaLnBrk="1" hangingPunct="1"/>
              <a:r>
                <a:rPr lang="en-US" sz="2800">
                  <a:solidFill>
                    <a:schemeClr val="tx1"/>
                  </a:solidFill>
                  <a:latin typeface="Arial Narrow" pitchFamily="34" charset="0"/>
                  <a:ea typeface="MS PGothic" pitchFamily="34" charset="-128"/>
                </a:rPr>
                <a:t>Galaxies</a:t>
              </a:r>
            </a:p>
          </p:txBody>
        </p:sp>
        <p:sp>
          <p:nvSpPr>
            <p:cNvPr id="14" name="TextBox 1"/>
            <p:cNvSpPr txBox="1">
              <a:spLocks noChangeArrowheads="1"/>
            </p:cNvSpPr>
            <p:nvPr/>
          </p:nvSpPr>
          <p:spPr bwMode="auto">
            <a:xfrm>
              <a:off x="838200" y="4910886"/>
              <a:ext cx="7989484" cy="639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5pPr>
              <a:lvl6pPr marL="2514600" indent="-228600" algn="r" eaLnBrk="0" fontAlgn="base" hangingPunct="0">
                <a:spcBef>
                  <a:spcPts val="55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6pPr>
              <a:lvl7pPr marL="2971800" indent="-228600" algn="r" eaLnBrk="0" fontAlgn="base" hangingPunct="0">
                <a:spcBef>
                  <a:spcPts val="55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7pPr>
              <a:lvl8pPr marL="3429000" indent="-228600" algn="r" eaLnBrk="0" fontAlgn="base" hangingPunct="0">
                <a:spcBef>
                  <a:spcPts val="55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8pPr>
              <a:lvl9pPr marL="3886200" indent="-228600" algn="r" eaLnBrk="0" fontAlgn="base" hangingPunct="0">
                <a:spcBef>
                  <a:spcPts val="55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itchFamily="34" charset="0"/>
                  <a:ea typeface="ヒラギノ角ゴ ProN W3" charset="-128"/>
                  <a:sym typeface="Arial" pitchFamily="34" charset="0"/>
                </a:defRPr>
              </a:lvl9pPr>
            </a:lstStyle>
            <a:p>
              <a:pPr algn="l" eaLnBrk="1" hangingPunct="1"/>
              <a:r>
                <a:rPr lang="en-US" i="1" dirty="0">
                  <a:solidFill>
                    <a:schemeClr val="tx1"/>
                  </a:solidFill>
                </a:rPr>
                <a:t>Simulations connect fundamentals with observables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10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ym typeface="Arial" charset="0"/>
              </a:rPr>
              <a:t>Lattice Gauge Theory: significant HPC computing at </a:t>
            </a:r>
            <a:r>
              <a:rPr lang="en-US" dirty="0" err="1" smtClean="0">
                <a:sym typeface="Arial" charset="0"/>
              </a:rPr>
              <a:t>Fermilab</a:t>
            </a:r>
            <a:endParaRPr lang="en-US" dirty="0">
              <a:sym typeface="Arial" charset="0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idx="1"/>
          </p:nvPr>
        </p:nvSpPr>
        <p:spPr>
          <a:xfrm>
            <a:off x="888273" y="1530350"/>
            <a:ext cx="7903029" cy="4545898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ym typeface="Arial" charset="0"/>
              </a:rPr>
              <a:t>Fermilab is a leading participant in the US lattice gauge theory computational program funded by </a:t>
            </a:r>
            <a:r>
              <a:rPr lang="en-US" dirty="0" err="1" smtClean="0">
                <a:sym typeface="Arial" charset="0"/>
              </a:rPr>
              <a:t>Dept</a:t>
            </a:r>
            <a:r>
              <a:rPr lang="en-US" dirty="0" smtClean="0">
                <a:sym typeface="Arial" charset="0"/>
              </a:rPr>
              <a:t> of Energy (OHEP, ONP, and OASCR).</a:t>
            </a:r>
          </a:p>
          <a:p>
            <a:r>
              <a:rPr lang="en-US" dirty="0">
                <a:sym typeface="Arial" charset="0"/>
              </a:rPr>
              <a:t>P</a:t>
            </a:r>
            <a:r>
              <a:rPr lang="en-US" dirty="0" smtClean="0">
                <a:sym typeface="Arial" charset="0"/>
              </a:rPr>
              <a:t>rogram is overseen by the USQCD Collaboration (almost all lattice gauge theorists in the US)</a:t>
            </a:r>
          </a:p>
          <a:p>
            <a:pPr lvl="1"/>
            <a:r>
              <a:rPr lang="en-US" dirty="0" err="1" smtClean="0">
                <a:sym typeface="Arial" charset="0"/>
              </a:rPr>
              <a:t>USQCD’s</a:t>
            </a:r>
            <a:r>
              <a:rPr lang="en-US" dirty="0" smtClean="0">
                <a:sym typeface="Arial" charset="0"/>
              </a:rPr>
              <a:t> PI is Paul Mackenzie of Fermilab.  </a:t>
            </a:r>
          </a:p>
          <a:p>
            <a:r>
              <a:rPr lang="en-US" dirty="0">
                <a:sym typeface="Arial" charset="0"/>
              </a:rPr>
              <a:t>P</a:t>
            </a:r>
            <a:r>
              <a:rPr lang="en-US" dirty="0" smtClean="0">
                <a:sym typeface="Arial" charset="0"/>
              </a:rPr>
              <a:t>urpose is to develop software and hardware infrastructure in the US for lattice gauge theory calculations.</a:t>
            </a:r>
          </a:p>
          <a:p>
            <a:pPr lvl="1"/>
            <a:r>
              <a:rPr lang="en-US" dirty="0" smtClean="0">
                <a:sym typeface="Arial" charset="0"/>
              </a:rPr>
              <a:t>Software grant through the DOE </a:t>
            </a:r>
            <a:r>
              <a:rPr lang="en-US" dirty="0" err="1" smtClean="0">
                <a:sym typeface="Arial" charset="0"/>
              </a:rPr>
              <a:t>SciDAC</a:t>
            </a:r>
            <a:r>
              <a:rPr lang="en-US" dirty="0" smtClean="0">
                <a:sym typeface="Arial" charset="0"/>
              </a:rPr>
              <a:t> program of ~ $2.3 M/year.</a:t>
            </a:r>
          </a:p>
          <a:p>
            <a:pPr lvl="1"/>
            <a:r>
              <a:rPr lang="en-US" dirty="0" smtClean="0">
                <a:sym typeface="Arial" charset="0"/>
              </a:rPr>
              <a:t>Hardware and operations funded  by the LQCD Computing Project of ~$3.6M/year.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5th Workshop on Data Preservation in HEP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fld id="{5727E7EA-A01F-224D-9C60-2B7EFEEDC1F0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48400" y="6076248"/>
            <a:ext cx="2232252" cy="7817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smtClean="0">
                <a:cs typeface="Arial" charset="0"/>
                <a:sym typeface="Arial" charset="0"/>
                <a:hlinkClick r:id="rId2"/>
              </a:rPr>
              <a:t>http://www.usqcd.org/</a:t>
            </a:r>
            <a:endParaRPr lang="en-US" sz="1600" dirty="0" smtClean="0">
              <a:cs typeface="Arial" charset="0"/>
              <a:sym typeface="Arial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7753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FNAL CPU – core count for science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5th Workshop on Data Preservation in HEP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5B58C336-3EEF-674D-BC93-13BB7F1A5989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10" name="Picture 9" descr="FNALCPU_cor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143000"/>
            <a:ext cx="7467600" cy="508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3389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Fermilab Computing Facilities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5th Workshop on Data Preservation in HEP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fld id="{5B58C336-3EEF-674D-BC93-13BB7F1A5989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4" name="Group 1"/>
          <p:cNvGrpSpPr>
            <a:grpSpLocks noChangeAspect="1"/>
          </p:cNvGrpSpPr>
          <p:nvPr/>
        </p:nvGrpSpPr>
        <p:grpSpPr bwMode="auto">
          <a:xfrm>
            <a:off x="609600" y="938955"/>
            <a:ext cx="8505097" cy="5623695"/>
            <a:chOff x="1334" y="3592"/>
            <a:chExt cx="14882" cy="9848"/>
          </a:xfrm>
        </p:grpSpPr>
        <p:sp>
          <p:nvSpPr>
            <p:cNvPr id="5" name="AutoShape 8"/>
            <p:cNvSpPr>
              <a:spLocks noChangeAspect="1" noChangeArrowheads="1" noTextEdit="1"/>
            </p:cNvSpPr>
            <p:nvPr/>
          </p:nvSpPr>
          <p:spPr bwMode="auto">
            <a:xfrm>
              <a:off x="2527" y="3592"/>
              <a:ext cx="11600" cy="9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" name="Picture 4" descr="FCC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34" y="3823"/>
              <a:ext cx="6347" cy="3291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</p:pic>
        <p:sp>
          <p:nvSpPr>
            <p:cNvPr id="9" name="Rectangle 7"/>
            <p:cNvSpPr>
              <a:spLocks/>
            </p:cNvSpPr>
            <p:nvPr/>
          </p:nvSpPr>
          <p:spPr bwMode="auto">
            <a:xfrm>
              <a:off x="8349" y="10955"/>
              <a:ext cx="7867" cy="2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6693" tIns="28346" rIns="56693" bIns="2834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D28E11"/>
                  </a:solidFill>
                  <a:effectLst/>
                  <a:latin typeface="+mn-lt"/>
                  <a:ea typeface="Times New Roman" pitchFamily="18" charset="0"/>
                  <a:cs typeface="Book Antiqua" pitchFamily="18" charset="0"/>
                </a:rPr>
                <a:t>Lattice Computing Center (LCC)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D28E11"/>
                </a:solidFill>
                <a:effectLst/>
                <a:latin typeface="+mn-lt"/>
                <a:cs typeface="Arial" pitchFamily="34" charset="0"/>
              </a:endParaRPr>
            </a:p>
            <a:p>
              <a:pPr lvl="1" algn="l" eaLnBrk="0" hangingPunct="0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F7D596"/>
                  </a:solidFill>
                  <a:effectLst/>
                  <a:latin typeface="+mn-lt"/>
                  <a:ea typeface="Times New Roman" pitchFamily="18" charset="0"/>
                  <a:cs typeface="Book Antiqua" pitchFamily="18" charset="0"/>
                </a:rPr>
                <a:t>High Performance Computing (HPC)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7D596"/>
                </a:solidFill>
                <a:effectLst/>
                <a:latin typeface="+mn-lt"/>
                <a:cs typeface="Arial" pitchFamily="34" charset="0"/>
              </a:endParaRPr>
            </a:p>
            <a:p>
              <a:pPr lvl="1" algn="l" eaLnBrk="0" hangingPunct="0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lang="en-US" sz="1600" dirty="0" smtClean="0">
                  <a:solidFill>
                    <a:srgbClr val="F7D596"/>
                  </a:solidFill>
                  <a:latin typeface="+mn-lt"/>
                  <a:ea typeface="Times New Roman" pitchFamily="18" charset="0"/>
                  <a:cs typeface="Book Antiqua" pitchFamily="18" charset="0"/>
                </a:rPr>
                <a:t>Accelerator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F7D596"/>
                  </a:solidFill>
                  <a:effectLst/>
                  <a:latin typeface="+mn-lt"/>
                  <a:ea typeface="Times New Roman" pitchFamily="18" charset="0"/>
                  <a:cs typeface="Book Antiqua" pitchFamily="18" charset="0"/>
                </a:rPr>
                <a:t> Simulation, Cosmology nodes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7D596"/>
                </a:solidFill>
                <a:effectLst/>
                <a:latin typeface="+mn-lt"/>
                <a:cs typeface="Arial" pitchFamily="34" charset="0"/>
              </a:endParaRPr>
            </a:p>
            <a:p>
              <a:pPr lvl="1" algn="l" eaLnBrk="0" hangingPunct="0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F7D596"/>
                  </a:solidFill>
                  <a:effectLst/>
                  <a:latin typeface="+mn-lt"/>
                  <a:ea typeface="Times New Roman" pitchFamily="18" charset="0"/>
                  <a:cs typeface="Book Antiqua" pitchFamily="18" charset="0"/>
                </a:rPr>
                <a:t>No UPS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7D596"/>
                </a:solidFill>
                <a:effectLst/>
                <a:latin typeface="+mn-lt"/>
                <a:cs typeface="Arial" pitchFamily="34" charset="0"/>
              </a:endParaRPr>
            </a:p>
          </p:txBody>
        </p:sp>
        <p:sp>
          <p:nvSpPr>
            <p:cNvPr id="10" name="Rectangle 8"/>
            <p:cNvSpPr>
              <a:spLocks/>
            </p:cNvSpPr>
            <p:nvPr/>
          </p:nvSpPr>
          <p:spPr bwMode="auto">
            <a:xfrm>
              <a:off x="7860" y="3848"/>
              <a:ext cx="6900" cy="3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6693" tIns="28346" rIns="56693" bIns="2834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+mn-lt"/>
                  <a:ea typeface="Times New Roman" pitchFamily="18" charset="0"/>
                  <a:cs typeface="Book Antiqua" pitchFamily="18" charset="0"/>
                </a:rPr>
                <a:t>Feynman Computing Center (FCC)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cs typeface="Arial" pitchFamily="34" charset="0"/>
              </a:endParaRPr>
            </a:p>
            <a:p>
              <a:pPr lvl="1" algn="l" eaLnBrk="0" hangingPunct="0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lang="en-US" sz="1600" dirty="0" smtClean="0">
                  <a:solidFill>
                    <a:schemeClr val="tx2">
                      <a:lumMod val="40000"/>
                      <a:lumOff val="60000"/>
                    </a:schemeClr>
                  </a:solidFill>
                  <a:latin typeface="Arial" pitchFamily="34" charset="0"/>
                  <a:cs typeface="Arial" pitchFamily="34" charset="0"/>
                </a:rPr>
                <a:t>High availability services – e.g. core network, email, etc.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lvl="1" algn="l" eaLnBrk="0" hangingPunct="0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latin typeface="Arial" pitchFamily="34" charset="0"/>
                  <a:ea typeface="Times New Roman" pitchFamily="18" charset="0"/>
                  <a:cs typeface="Book Antiqua" pitchFamily="18" charset="0"/>
                </a:rPr>
                <a:t>Tape Robotic Storage (3 10000</a:t>
              </a:r>
              <a:r>
                <a:rPr kumimoji="0" lang="en-US" sz="1600" b="0" i="0" u="none" strike="noStrike" cap="none" normalizeH="0" dirty="0" smtClean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latin typeface="Arial" pitchFamily="34" charset="0"/>
                  <a:ea typeface="Times New Roman" pitchFamily="18" charset="0"/>
                  <a:cs typeface="Book Antiqua" pitchFamily="18" charset="0"/>
                </a:rPr>
                <a:t> slot libraries)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lvl="1" algn="l" eaLnBrk="0" hangingPunct="0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latin typeface="Arial" pitchFamily="34" charset="0"/>
                  <a:ea typeface="Times New Roman" pitchFamily="18" charset="0"/>
                  <a:cs typeface="Book Antiqua" pitchFamily="18" charset="0"/>
                </a:rPr>
                <a:t>UPS &amp; Standby Power Generation</a:t>
              </a:r>
            </a:p>
            <a:p>
              <a:pPr lvl="1" algn="l" eaLnBrk="0" hangingPunct="0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lang="en-US" sz="1600" dirty="0" smtClean="0">
                  <a:solidFill>
                    <a:schemeClr val="tx2">
                      <a:lumMod val="40000"/>
                      <a:lumOff val="60000"/>
                    </a:schemeClr>
                  </a:solidFill>
                  <a:latin typeface="Arial" pitchFamily="34" charset="0"/>
                  <a:cs typeface="Arial" pitchFamily="34" charset="0"/>
                </a:rPr>
                <a:t>ARRA project: upgrade cooling and add HA computing room - completed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8"/>
            <p:cNvSpPr>
              <a:spLocks/>
            </p:cNvSpPr>
            <p:nvPr/>
          </p:nvSpPr>
          <p:spPr bwMode="auto">
            <a:xfrm>
              <a:off x="1460" y="7938"/>
              <a:ext cx="6900" cy="3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6693" tIns="28346" rIns="56693" bIns="2834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D28E11"/>
                  </a:solidFill>
                  <a:effectLst/>
                  <a:latin typeface="+mn-lt"/>
                  <a:ea typeface="Times New Roman" pitchFamily="18" charset="0"/>
                  <a:cs typeface="Book Antiqua" pitchFamily="18" charset="0"/>
                </a:rPr>
                <a:t>Grid Computing Center (GCC)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D28E11"/>
                </a:solidFill>
                <a:effectLst/>
                <a:latin typeface="+mn-lt"/>
                <a:cs typeface="Arial" pitchFamily="34" charset="0"/>
              </a:endParaRPr>
            </a:p>
            <a:p>
              <a:pPr lvl="1" algn="l" eaLnBrk="0" hangingPunct="0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F7D596"/>
                  </a:solidFill>
                  <a:effectLst/>
                  <a:latin typeface="+mn-lt"/>
                  <a:ea typeface="Times New Roman" pitchFamily="18" charset="0"/>
                  <a:cs typeface="Book Antiqua" pitchFamily="18" charset="0"/>
                </a:rPr>
                <a:t>High Density Computational Computing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7D596"/>
                </a:solidFill>
                <a:effectLst/>
                <a:latin typeface="+mn-lt"/>
                <a:cs typeface="Arial" pitchFamily="34" charset="0"/>
              </a:endParaRPr>
            </a:p>
            <a:p>
              <a:pPr lvl="1" algn="l" eaLnBrk="0" hangingPunct="0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F7D596"/>
                  </a:solidFill>
                  <a:effectLst/>
                  <a:latin typeface="+mn-lt"/>
                  <a:ea typeface="Times New Roman" pitchFamily="18" charset="0"/>
                  <a:cs typeface="Book Antiqua" pitchFamily="18" charset="0"/>
                </a:rPr>
                <a:t>CMS, RUNII, Grid</a:t>
              </a:r>
              <a:r>
                <a:rPr lang="en-US" sz="1600" dirty="0">
                  <a:solidFill>
                    <a:srgbClr val="F7D596"/>
                  </a:solidFill>
                  <a:latin typeface="+mn-lt"/>
                  <a:ea typeface="Times New Roman" pitchFamily="18" charset="0"/>
                  <a:cs typeface="Book Antiqua" pitchFamily="18" charset="0"/>
                </a:rPr>
                <a:t> </a:t>
              </a:r>
              <a:r>
                <a:rPr lang="en-US" sz="1600" dirty="0" smtClean="0">
                  <a:solidFill>
                    <a:srgbClr val="F7D596"/>
                  </a:solidFill>
                  <a:latin typeface="+mn-lt"/>
                  <a:ea typeface="Times New Roman" pitchFamily="18" charset="0"/>
                  <a:cs typeface="Book Antiqua" pitchFamily="18" charset="0"/>
                </a:rPr>
                <a:t>Farm 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F7D596"/>
                  </a:solidFill>
                  <a:effectLst/>
                  <a:latin typeface="+mn-lt"/>
                  <a:ea typeface="Times New Roman" pitchFamily="18" charset="0"/>
                  <a:cs typeface="Book Antiqua" pitchFamily="18" charset="0"/>
                </a:rPr>
                <a:t>batch worker nodes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7D596"/>
                </a:solidFill>
                <a:effectLst/>
                <a:latin typeface="+mn-lt"/>
                <a:cs typeface="Arial" pitchFamily="34" charset="0"/>
              </a:endParaRPr>
            </a:p>
            <a:p>
              <a:pPr lvl="1" algn="l" eaLnBrk="0" hangingPunct="0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F7D596"/>
                  </a:solidFill>
                  <a:effectLst/>
                  <a:latin typeface="+mn-lt"/>
                  <a:ea typeface="Times New Roman" pitchFamily="18" charset="0"/>
                  <a:cs typeface="Book Antiqua" pitchFamily="18" charset="0"/>
                </a:rPr>
                <a:t>Lattice HPC nodes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7D596"/>
                </a:solidFill>
                <a:effectLst/>
                <a:latin typeface="+mn-lt"/>
                <a:cs typeface="Arial" pitchFamily="34" charset="0"/>
              </a:endParaRPr>
            </a:p>
            <a:p>
              <a:pPr lvl="1" algn="l" eaLnBrk="0" hangingPunct="0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F7D596"/>
                  </a:solidFill>
                  <a:effectLst/>
                  <a:latin typeface="+mn-lt"/>
                  <a:ea typeface="Times New Roman" pitchFamily="18" charset="0"/>
                  <a:cs typeface="Book Antiqua" pitchFamily="18" charset="0"/>
                </a:rPr>
                <a:t>Tape Robotic Storage (4 10000 slot</a:t>
              </a:r>
              <a:r>
                <a:rPr kumimoji="0" lang="en-US" sz="1600" b="0" i="0" u="none" strike="noStrike" cap="none" normalizeH="0" dirty="0" smtClean="0">
                  <a:ln>
                    <a:noFill/>
                  </a:ln>
                  <a:solidFill>
                    <a:srgbClr val="F7D596"/>
                  </a:solidFill>
                  <a:effectLst/>
                  <a:latin typeface="+mn-lt"/>
                  <a:ea typeface="Times New Roman" pitchFamily="18" charset="0"/>
                  <a:cs typeface="Book Antiqua" pitchFamily="18" charset="0"/>
                </a:rPr>
                <a:t> libraries)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7D596"/>
                </a:solidFill>
                <a:effectLst/>
                <a:latin typeface="+mn-lt"/>
                <a:cs typeface="Arial" pitchFamily="34" charset="0"/>
              </a:endParaRPr>
            </a:p>
            <a:p>
              <a:pPr lvl="1" algn="l" eaLnBrk="0" hangingPunct="0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F7D596"/>
                  </a:solidFill>
                  <a:effectLst/>
                  <a:latin typeface="+mn-lt"/>
                  <a:ea typeface="Times New Roman" pitchFamily="18" charset="0"/>
                  <a:cs typeface="Book Antiqua" pitchFamily="18" charset="0"/>
                </a:rPr>
                <a:t>UPS &amp; taps for portable generators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7D596"/>
                </a:solidFill>
                <a:effectLst/>
                <a:latin typeface="+mn-lt"/>
                <a:cs typeface="Arial" pitchFamily="34" charset="0"/>
              </a:endParaRPr>
            </a:p>
          </p:txBody>
        </p:sp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28247" y="3265714"/>
            <a:ext cx="2792582" cy="186172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9942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Centers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5th Workshop on Data Preservation in HEP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fld id="{36197606-8662-794A-B4B1-547A077C3795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6344175"/>
              </p:ext>
            </p:extLst>
          </p:nvPr>
        </p:nvGraphicFramePr>
        <p:xfrm>
          <a:off x="1524000" y="1295401"/>
          <a:ext cx="6019800" cy="50095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0" name="Document" r:id="rId3" imgW="5626100" imgH="5943600" progId="Word.Document.12">
                  <p:link updateAutomatic="1"/>
                </p:oleObj>
              </mc:Choice>
              <mc:Fallback>
                <p:oleObj name="Document" r:id="rId3" imgW="5626100" imgH="5943600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295401"/>
                        <a:ext cx="6019800" cy="5009529"/>
                      </a:xfrm>
                      <a:prstGeom prst="rect">
                        <a:avLst/>
                      </a:prstGeom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24000" y="4572000"/>
            <a:ext cx="2632364" cy="975411"/>
          </a:xfrm>
          <a:prstGeom prst="rect">
            <a:avLst/>
          </a:prstGeom>
          <a:solidFill>
            <a:srgbClr val="FFFF00"/>
          </a:solidFill>
        </p:spPr>
        <p:txBody>
          <a:bodyPr wrap="square" lIns="82058" tIns="41029" rIns="82058" bIns="41029" rtlCol="0">
            <a:spAutoFit/>
          </a:bodyPr>
          <a:lstStyle/>
          <a:p>
            <a:r>
              <a:rPr lang="en-US" sz="2900" dirty="0">
                <a:solidFill>
                  <a:schemeClr val="bg1"/>
                </a:solidFill>
              </a:rPr>
              <a:t>EPA Energy Star award 2010</a:t>
            </a:r>
          </a:p>
        </p:txBody>
      </p:sp>
    </p:spTree>
    <p:extLst>
      <p:ext uri="{BB962C8B-B14F-4D97-AF65-F5344CB8AC3E}">
        <p14:creationId xmlns:p14="http://schemas.microsoft.com/office/powerpoint/2010/main" val="2147903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57338" y="203200"/>
            <a:ext cx="7166532" cy="1143000"/>
          </a:xfrm>
        </p:spPr>
        <p:txBody>
          <a:bodyPr/>
          <a:lstStyle/>
          <a:p>
            <a:r>
              <a:rPr lang="en-US" dirty="0" smtClean="0"/>
              <a:t>Reliable high speed networking is key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5th Workshop on Data Preservation in HEP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fld id="{36197606-8662-794A-B4B1-547A077C379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507" y="1050324"/>
            <a:ext cx="6431239" cy="5211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290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96036" y="203200"/>
            <a:ext cx="7719302" cy="1143000"/>
          </a:xfrm>
        </p:spPr>
        <p:txBody>
          <a:bodyPr/>
          <a:lstStyle/>
          <a:p>
            <a:r>
              <a:rPr lang="en-US" sz="2800" dirty="0" smtClean="0"/>
              <a:t>Large and growing datasets for all scientific </a:t>
            </a:r>
            <a:r>
              <a:rPr lang="en-US" sz="2800" dirty="0" smtClean="0"/>
              <a:t>programs: </a:t>
            </a:r>
            <a:r>
              <a:rPr lang="en-US" sz="2400" dirty="0" smtClean="0"/>
              <a:t>continuous migration to denser media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66641" y="1252484"/>
            <a:ext cx="4374986" cy="4873680"/>
          </a:xfrm>
        </p:spPr>
        <p:txBody>
          <a:bodyPr/>
          <a:lstStyle/>
          <a:p>
            <a:r>
              <a:rPr lang="en-US" dirty="0" smtClean="0"/>
              <a:t>Mass Storage (tape)</a:t>
            </a:r>
          </a:p>
          <a:p>
            <a:pPr lvl="1"/>
            <a:r>
              <a:rPr lang="en-US" dirty="0" smtClean="0"/>
              <a:t>6 ORACLE/</a:t>
            </a:r>
            <a:r>
              <a:rPr lang="en-US" dirty="0" err="1" smtClean="0"/>
              <a:t>StorageTek</a:t>
            </a:r>
            <a:r>
              <a:rPr lang="en-US" dirty="0" smtClean="0"/>
              <a:t> SL8500 Libraries.</a:t>
            </a:r>
          </a:p>
          <a:p>
            <a:pPr lvl="1"/>
            <a:r>
              <a:rPr lang="en-US" dirty="0" smtClean="0"/>
              <a:t>Total of 60,000 slots (tapes)</a:t>
            </a:r>
          </a:p>
          <a:p>
            <a:pPr lvl="1"/>
            <a:r>
              <a:rPr lang="en-US" dirty="0" smtClean="0"/>
              <a:t>4 in GCC, 2 in FCC</a:t>
            </a:r>
          </a:p>
          <a:p>
            <a:pPr lvl="2"/>
            <a:r>
              <a:rPr lang="en-US" dirty="0" smtClean="0"/>
              <a:t>Allows for geographical distribution of data</a:t>
            </a:r>
          </a:p>
          <a:p>
            <a:pPr lvl="1"/>
            <a:r>
              <a:rPr lang="en-US" dirty="0" smtClean="0"/>
              <a:t>141 tape drives</a:t>
            </a:r>
          </a:p>
          <a:p>
            <a:pPr lvl="2"/>
            <a:r>
              <a:rPr lang="en-US" dirty="0" smtClean="0"/>
              <a:t>Primarily LTO4 (800 </a:t>
            </a:r>
            <a:r>
              <a:rPr lang="en-US" dirty="0" err="1" smtClean="0"/>
              <a:t>Gbytes</a:t>
            </a:r>
            <a:r>
              <a:rPr lang="en-US" dirty="0" smtClean="0"/>
              <a:t>/tape)</a:t>
            </a:r>
          </a:p>
          <a:p>
            <a:pPr lvl="2"/>
            <a:r>
              <a:rPr lang="en-US" dirty="0" smtClean="0"/>
              <a:t>LTO5 </a:t>
            </a:r>
            <a:r>
              <a:rPr lang="en-US" dirty="0" smtClean="0"/>
              <a:t>and </a:t>
            </a:r>
            <a:r>
              <a:rPr lang="en-US" dirty="0" smtClean="0"/>
              <a:t>T10000C coming online</a:t>
            </a:r>
            <a:endParaRPr lang="en-US" dirty="0" smtClean="0"/>
          </a:p>
          <a:p>
            <a:pPr lvl="1"/>
            <a:r>
              <a:rPr lang="en-US" dirty="0" smtClean="0"/>
              <a:t>26 </a:t>
            </a:r>
            <a:r>
              <a:rPr lang="en-US" dirty="0" err="1" smtClean="0"/>
              <a:t>Petabytes</a:t>
            </a:r>
            <a:r>
              <a:rPr lang="en-US" dirty="0" smtClean="0"/>
              <a:t> of stored data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866900" y="6305550"/>
            <a:ext cx="54991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5th Workshop on Data Preservation in HEP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57200" y="6352143"/>
            <a:ext cx="6726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E5F48BA-1C84-4A49-BEF5-62DEDCD3D782}" type="slidenum">
              <a:rPr lang="en-US" sz="1800" smtClean="0"/>
              <a:pPr>
                <a:defRPr/>
              </a:pPr>
              <a:t>26</a:t>
            </a:fld>
            <a:endParaRPr lang="en-US" sz="1800" dirty="0"/>
          </a:p>
        </p:txBody>
      </p:sp>
      <p:pic>
        <p:nvPicPr>
          <p:cNvPr id="7" name="Picture 6" descr="IMG_5262.JPG"/>
          <p:cNvPicPr>
            <a:picLocks noChangeAspect="1"/>
          </p:cNvPicPr>
          <p:nvPr/>
        </p:nvPicPr>
        <p:blipFill>
          <a:blip r:embed="rId2"/>
          <a:srcRect r="14648"/>
          <a:stretch>
            <a:fillRect/>
          </a:stretch>
        </p:blipFill>
        <p:spPr>
          <a:xfrm>
            <a:off x="5226324" y="1722306"/>
            <a:ext cx="3577472" cy="3143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7338" y="-241300"/>
            <a:ext cx="6858000" cy="1143000"/>
          </a:xfrm>
        </p:spPr>
        <p:txBody>
          <a:bodyPr/>
          <a:lstStyle/>
          <a:p>
            <a:r>
              <a:rPr lang="en-US" dirty="0" smtClean="0"/>
              <a:t>Data on tape - total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5th Workshop on Data Preservation in HEP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9543" y="629138"/>
            <a:ext cx="4924457" cy="29728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92823"/>
            <a:ext cx="4849407" cy="3259319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rot="10800000" flipV="1">
            <a:off x="2644589" y="1598702"/>
            <a:ext cx="3137647" cy="2510121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19321714">
            <a:off x="2869927" y="2487487"/>
            <a:ext cx="2191050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00"/>
                </a:solidFill>
              </a:rPr>
              <a:t>Other Experiments</a:t>
            </a: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4345" y="6376897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97606-8662-794A-B4B1-547A077C3795}" type="slidenum">
              <a:rPr lang="en-US" sz="1200">
                <a:solidFill>
                  <a:srgbClr val="EAEAEA"/>
                </a:solidFill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0321533"/>
              </p:ext>
            </p:extLst>
          </p:nvPr>
        </p:nvGraphicFramePr>
        <p:xfrm>
          <a:off x="1186295" y="1210235"/>
          <a:ext cx="4496955" cy="4924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0" name="Worksheet" r:id="rId3" imgW="6915285" imgH="8477340" progId="Excel.Sheet.12">
                  <p:embed/>
                </p:oleObj>
              </mc:Choice>
              <mc:Fallback>
                <p:oleObj name="Worksheet" r:id="rId3" imgW="6915285" imgH="8477340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6295" y="1210235"/>
                        <a:ext cx="4496955" cy="4924985"/>
                      </a:xfrm>
                      <a:prstGeom prst="rect">
                        <a:avLst/>
                      </a:prstGeom>
                      <a:solidFill>
                        <a:schemeClr val="tx1">
                          <a:lumMod val="85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9202433"/>
              </p:ext>
            </p:extLst>
          </p:nvPr>
        </p:nvGraphicFramePr>
        <p:xfrm>
          <a:off x="5943023" y="3657321"/>
          <a:ext cx="2596285" cy="2533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1" name="Worksheet" r:id="rId5" imgW="3991043" imgH="3895635" progId="Excel.Sheet.12">
                  <p:embed/>
                </p:oleObj>
              </mc:Choice>
              <mc:Fallback>
                <p:oleObj name="Worksheet" r:id="rId5" imgW="3991043" imgH="3895635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023" y="3657321"/>
                        <a:ext cx="2596285" cy="25339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Connector 7"/>
          <p:cNvCxnSpPr/>
          <p:nvPr/>
        </p:nvCxnSpPr>
        <p:spPr>
          <a:xfrm flipV="1">
            <a:off x="5638800" y="4114800"/>
            <a:ext cx="304800" cy="1532965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38800" y="5647765"/>
            <a:ext cx="304800" cy="600635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lives a long time (and is migrated to new media many times)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5th Workshop on Data Preservation in HEP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 lIns="82058" tIns="41029" rIns="82058" bIns="41029"/>
          <a:lstStyle/>
          <a:p>
            <a:fld id="{36197606-8662-794A-B4B1-547A077C379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234545" y="1411942"/>
            <a:ext cx="2563091" cy="570292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/>
          <a:p>
            <a:r>
              <a:rPr lang="en-US" sz="1600" dirty="0"/>
              <a:t>L- legacy tape</a:t>
            </a:r>
          </a:p>
          <a:p>
            <a:r>
              <a:rPr lang="en-US" sz="1600" dirty="0"/>
              <a:t>$ -contributes funding</a:t>
            </a:r>
          </a:p>
        </p:txBody>
      </p:sp>
    </p:spTree>
    <p:extLst>
      <p:ext uri="{BB962C8B-B14F-4D97-AF65-F5344CB8AC3E}">
        <p14:creationId xmlns:p14="http://schemas.microsoft.com/office/powerpoint/2010/main" val="98228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Storage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1103"/>
            <a:ext cx="6058698" cy="4873680"/>
          </a:xfrm>
        </p:spPr>
        <p:txBody>
          <a:bodyPr/>
          <a:lstStyle/>
          <a:p>
            <a:r>
              <a:rPr lang="en-US" dirty="0" smtClean="0"/>
              <a:t>Large cache storage for D0, CDF, CMS (1, 1, 7 PB)</a:t>
            </a:r>
          </a:p>
          <a:p>
            <a:r>
              <a:rPr lang="en-US" dirty="0" err="1" smtClean="0"/>
              <a:t>BlueArc</a:t>
            </a:r>
            <a:r>
              <a:rPr lang="en-US" dirty="0" smtClean="0"/>
              <a:t> storage area network (1.3 PB)</a:t>
            </a:r>
          </a:p>
          <a:p>
            <a:r>
              <a:rPr lang="en-US" dirty="0" err="1" smtClean="0"/>
              <a:t>Lustre</a:t>
            </a:r>
            <a:r>
              <a:rPr lang="en-US" dirty="0" smtClean="0"/>
              <a:t> (distributed parallel I/O used on Lattice QCD and Cosmology clusters and CMS in test)</a:t>
            </a:r>
          </a:p>
          <a:p>
            <a:r>
              <a:rPr lang="en-US" dirty="0" smtClean="0"/>
              <a:t>AFS – legacy system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72839" y="6305550"/>
            <a:ext cx="5869675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5th Workshop on Data Preservation in HEP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57200" y="6352143"/>
            <a:ext cx="6726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BC5E95A-15BF-3B4D-B420-540AB5CF13E6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6" name="Picture 5" descr="IMG_525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5898" y="1121103"/>
            <a:ext cx="2412051" cy="2714276"/>
          </a:xfrm>
          <a:prstGeom prst="rect">
            <a:avLst/>
          </a:prstGeom>
        </p:spPr>
      </p:pic>
      <p:pic>
        <p:nvPicPr>
          <p:cNvPr id="7" name="Content Placeholder 3" descr="storage.png"/>
          <p:cNvPicPr>
            <a:picLocks noChangeAspect="1"/>
          </p:cNvPicPr>
          <p:nvPr/>
        </p:nvPicPr>
        <p:blipFill>
          <a:blip r:embed="rId3"/>
          <a:srcRect l="-15171" r="-15171"/>
          <a:stretch>
            <a:fillRect/>
          </a:stretch>
        </p:blipFill>
        <p:spPr>
          <a:xfrm>
            <a:off x="4277437" y="3890009"/>
            <a:ext cx="4476921" cy="2462134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1024" y="4503717"/>
            <a:ext cx="4173930" cy="1848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Fermilab</a:t>
            </a:r>
            <a:r>
              <a:rPr lang="en-US" dirty="0" smtClean="0"/>
              <a:t> Scientific  Program:  </a:t>
            </a:r>
            <a:r>
              <a:rPr lang="en-US" dirty="0"/>
              <a:t/>
            </a:r>
            <a:br>
              <a:rPr lang="en-US" dirty="0"/>
            </a:br>
            <a:r>
              <a:rPr lang="en-US" sz="2700" dirty="0"/>
              <a:t>b</a:t>
            </a:r>
            <a:r>
              <a:rPr lang="en-US" sz="2700" dirty="0" smtClean="0"/>
              <a:t>asic </a:t>
            </a:r>
            <a:r>
              <a:rPr lang="en-US" sz="2700" dirty="0"/>
              <a:t>research at the frontiers of high energy physics and related </a:t>
            </a:r>
            <a:r>
              <a:rPr lang="en-US" sz="2700" dirty="0" smtClean="0"/>
              <a:t>disciplines. </a:t>
            </a:r>
            <a:endParaRPr lang="en-US" sz="2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28E11">
                    <a:lumMod val="60000"/>
                    <a:lumOff val="40000"/>
                  </a:srgbClr>
                </a:solidFill>
              </a:rPr>
              <a:t>5th Workshop on Data Preservation in HEP</a:t>
            </a:r>
            <a:endParaRPr lang="en-US" dirty="0">
              <a:solidFill>
                <a:srgbClr val="D28E11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197606-8662-794A-B4B1-547A077C3795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0916" y="1744901"/>
            <a:ext cx="4692974" cy="427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6"/>
          <p:cNvSpPr txBox="1">
            <a:spLocks/>
          </p:cNvSpPr>
          <p:nvPr/>
        </p:nvSpPr>
        <p:spPr>
          <a:xfrm>
            <a:off x="457200" y="1590674"/>
            <a:ext cx="3401368" cy="458366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800" dirty="0" smtClean="0">
                <a:solidFill>
                  <a:srgbClr val="FFFF00"/>
                </a:solidFill>
              </a:rPr>
              <a:t>Built on:</a:t>
            </a:r>
          </a:p>
          <a:p>
            <a:pPr fontAlgn="auto">
              <a:spcAft>
                <a:spcPts val="0"/>
              </a:spcAft>
            </a:pPr>
            <a:r>
              <a:rPr lang="en-US" sz="2800" dirty="0" smtClean="0">
                <a:solidFill>
                  <a:srgbClr val="FFFF00"/>
                </a:solidFill>
              </a:rPr>
              <a:t>  </a:t>
            </a:r>
          </a:p>
          <a:p>
            <a:pPr fontAlgn="auto">
              <a:spcAft>
                <a:spcPts val="0"/>
              </a:spcAft>
            </a:pPr>
            <a:r>
              <a:rPr lang="en-US" sz="2800" dirty="0" smtClean="0">
                <a:solidFill>
                  <a:srgbClr val="FFFF00"/>
                </a:solidFill>
              </a:rPr>
              <a:t> Accelerators,</a:t>
            </a:r>
          </a:p>
          <a:p>
            <a:pPr fontAlgn="auto">
              <a:spcAft>
                <a:spcPts val="0"/>
              </a:spcAft>
            </a:pPr>
            <a:r>
              <a:rPr lang="en-US" sz="2800" dirty="0" smtClean="0">
                <a:solidFill>
                  <a:srgbClr val="FFFF00"/>
                </a:solidFill>
              </a:rPr>
              <a:t> Detectors,</a:t>
            </a:r>
          </a:p>
          <a:p>
            <a:pPr fontAlgn="auto">
              <a:spcAft>
                <a:spcPts val="0"/>
              </a:spcAft>
            </a:pPr>
            <a:r>
              <a:rPr lang="en-US" sz="2800" dirty="0" smtClean="0">
                <a:solidFill>
                  <a:schemeClr val="tx1"/>
                </a:solidFill>
              </a:rPr>
              <a:t>Computing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784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FermiCloud</a:t>
            </a:r>
            <a:r>
              <a:rPr lang="en-US" dirty="0" smtClean="0"/>
              <a:t>: </a:t>
            </a:r>
            <a:r>
              <a:rPr lang="en-US" sz="2800" dirty="0" smtClean="0"/>
              <a:t>Virtualization likely a key component for long term analysis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9100" y="1530350"/>
            <a:ext cx="6858000" cy="4114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FermiCloud</a:t>
            </a:r>
            <a:r>
              <a:rPr lang="en-US" dirty="0" smtClean="0"/>
              <a:t> project is a private cloud facility built to provide a </a:t>
            </a:r>
            <a:r>
              <a:rPr lang="en-US" dirty="0" err="1" smtClean="0"/>
              <a:t>testbed</a:t>
            </a:r>
            <a:r>
              <a:rPr lang="en-US" dirty="0" smtClean="0"/>
              <a:t> and a production facility for cloud services</a:t>
            </a:r>
          </a:p>
          <a:p>
            <a:r>
              <a:rPr lang="en-US" dirty="0" smtClean="0"/>
              <a:t>A private cloud—on-site access only for registered Fermilab users</a:t>
            </a:r>
          </a:p>
          <a:p>
            <a:pPr lvl="1"/>
            <a:r>
              <a:rPr lang="en-US" dirty="0" smtClean="0"/>
              <a:t>Can be evolved into a hybrid cloud with connections to Magellan, Amazon or other cloud provider in the future.</a:t>
            </a:r>
          </a:p>
          <a:p>
            <a:r>
              <a:rPr lang="en-US" dirty="0" smtClean="0"/>
              <a:t>Unique use case for cloud - on public production network, integrated with the rest of the infrastructure.</a:t>
            </a:r>
          </a:p>
        </p:txBody>
      </p:sp>
      <p:sp>
        <p:nvSpPr>
          <p:cNvPr id="38" name="Footer Placeholder 3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5th Workshop on Data Preservation in HEP</a:t>
            </a:r>
            <a:endParaRPr lang="en-US"/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fld id="{36197606-8662-794A-B4B1-547A077C3795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7338" y="203200"/>
            <a:ext cx="729456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Preservation and long-term analysis:</a:t>
            </a:r>
            <a:br>
              <a:rPr lang="en-US" dirty="0" smtClean="0"/>
            </a:br>
            <a:r>
              <a:rPr lang="en-US" dirty="0" smtClean="0"/>
              <a:t>general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300" y="1860550"/>
            <a:ext cx="8216900" cy="4114800"/>
          </a:xfrm>
        </p:spPr>
        <p:txBody>
          <a:bodyPr/>
          <a:lstStyle/>
          <a:p>
            <a:r>
              <a:rPr lang="en-US" dirty="0" smtClean="0"/>
              <a:t>Physics Case</a:t>
            </a:r>
          </a:p>
          <a:p>
            <a:r>
              <a:rPr lang="en-US" dirty="0" smtClean="0"/>
              <a:t>Models</a:t>
            </a:r>
          </a:p>
          <a:p>
            <a:r>
              <a:rPr lang="en-US" dirty="0" smtClean="0"/>
              <a:t>Governance</a:t>
            </a:r>
          </a:p>
          <a:p>
            <a:r>
              <a:rPr lang="en-US" dirty="0" smtClean="0"/>
              <a:t>Technologies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5th Workshop on Data Preservation in HEP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5BC5E95A-15BF-3B4D-B420-540AB5CF13E6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0" y="1354504"/>
            <a:ext cx="6128847" cy="436655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836626" y="4993296"/>
            <a:ext cx="3260674" cy="161878"/>
          </a:xfrm>
          <a:prstGeom prst="rect">
            <a:avLst/>
          </a:prstGeom>
          <a:solidFill>
            <a:srgbClr val="3333CC">
              <a:alpha val="3000"/>
            </a:srgbClr>
          </a:solidFill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Experiment/Project </a:t>
            </a:r>
            <a:r>
              <a:rPr lang="en-US" dirty="0" smtClean="0"/>
              <a:t>Lifecycle and funding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5th Workshop on Data Preservation in HEP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5BC5E95A-15BF-3B4D-B420-540AB5CF13E6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62519" y="2906974"/>
            <a:ext cx="1568012" cy="6078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62519" y="3857625"/>
            <a:ext cx="20002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Early Period</a:t>
            </a:r>
          </a:p>
          <a:p>
            <a:r>
              <a:rPr lang="en-US" dirty="0" smtClean="0"/>
              <a:t>R&amp;D, Ideas, Simulations</a:t>
            </a:r>
          </a:p>
          <a:p>
            <a:r>
              <a:rPr lang="en-US" dirty="0" smtClean="0"/>
              <a:t>LOI, TDR, Proposals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84997" y="2947739"/>
            <a:ext cx="1095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Shared</a:t>
            </a:r>
          </a:p>
          <a:p>
            <a:r>
              <a:rPr lang="en-US" sz="1800" dirty="0" smtClean="0"/>
              <a:t> </a:t>
            </a:r>
            <a:r>
              <a:rPr lang="en-US" sz="1800" dirty="0" smtClean="0"/>
              <a:t>services</a:t>
            </a:r>
            <a:endParaRPr lang="en-US" sz="1800" dirty="0"/>
          </a:p>
        </p:txBody>
      </p:sp>
      <p:grpSp>
        <p:nvGrpSpPr>
          <p:cNvPr id="3" name="Group 21"/>
          <p:cNvGrpSpPr/>
          <p:nvPr/>
        </p:nvGrpSpPr>
        <p:grpSpPr>
          <a:xfrm>
            <a:off x="2030531" y="1746913"/>
            <a:ext cx="2923587" cy="4446462"/>
            <a:chOff x="3117981" y="1744439"/>
            <a:chExt cx="2735503" cy="4106259"/>
          </a:xfrm>
        </p:grpSpPr>
        <p:cxnSp>
          <p:nvCxnSpPr>
            <p:cNvPr id="15" name="Straight Arrow Connector 14"/>
            <p:cNvCxnSpPr>
              <a:stCxn id="6" idx="3"/>
            </p:cNvCxnSpPr>
            <p:nvPr/>
          </p:nvCxnSpPr>
          <p:spPr>
            <a:xfrm>
              <a:off x="3117981" y="3096417"/>
              <a:ext cx="882518" cy="21590"/>
            </a:xfrm>
            <a:prstGeom prst="straightConnector1">
              <a:avLst/>
            </a:prstGeom>
            <a:ln w="571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20"/>
            <p:cNvGrpSpPr/>
            <p:nvPr/>
          </p:nvGrpSpPr>
          <p:grpSpPr>
            <a:xfrm>
              <a:off x="4000499" y="1744439"/>
              <a:ext cx="1852985" cy="4106259"/>
              <a:chOff x="4000499" y="1744439"/>
              <a:chExt cx="1852985" cy="4106259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4000499" y="3718983"/>
                <a:ext cx="1852985" cy="2131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Mature phase</a:t>
                </a:r>
              </a:p>
              <a:p>
                <a:r>
                  <a:rPr lang="en-US" dirty="0" smtClean="0"/>
                  <a:t>Construction, operations, analysis</a:t>
                </a:r>
                <a:endParaRPr lang="en-US" dirty="0"/>
              </a:p>
            </p:txBody>
          </p:sp>
          <p:grpSp>
            <p:nvGrpSpPr>
              <p:cNvPr id="14" name="Group 19"/>
              <p:cNvGrpSpPr/>
              <p:nvPr/>
            </p:nvGrpSpPr>
            <p:grpSpPr>
              <a:xfrm>
                <a:off x="4000500" y="1744439"/>
                <a:ext cx="1252203" cy="1632649"/>
                <a:chOff x="4000500" y="1744439"/>
                <a:chExt cx="1252203" cy="1632649"/>
              </a:xfrm>
            </p:grpSpPr>
            <p:sp>
              <p:nvSpPr>
                <p:cNvPr id="7" name="Rectangle 6"/>
                <p:cNvSpPr/>
                <p:nvPr/>
              </p:nvSpPr>
              <p:spPr>
                <a:xfrm>
                  <a:off x="4000500" y="2815739"/>
                  <a:ext cx="1252203" cy="561349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800" dirty="0" smtClean="0">
                      <a:solidFill>
                        <a:schemeClr val="tx1"/>
                      </a:solidFill>
                    </a:rPr>
                    <a:t>Shared services</a:t>
                  </a:r>
                  <a:endParaRPr lang="en-US" sz="1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4000500" y="1744439"/>
                  <a:ext cx="1252202" cy="1072598"/>
                </a:xfrm>
                <a:prstGeom prst="rect">
                  <a:avLst/>
                </a:prstGeom>
                <a:solidFill>
                  <a:srgbClr val="008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4000500" y="2017439"/>
                  <a:ext cx="1252203" cy="7674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Project </a:t>
                  </a:r>
                </a:p>
                <a:p>
                  <a:r>
                    <a:rPr lang="en-US" dirty="0" smtClean="0"/>
                    <a:t>specific</a:t>
                  </a:r>
                  <a:endParaRPr lang="en-US" dirty="0"/>
                </a:p>
              </p:txBody>
            </p:sp>
          </p:grpSp>
        </p:grpSp>
      </p:grpSp>
      <p:grpSp>
        <p:nvGrpSpPr>
          <p:cNvPr id="17" name="Group 26"/>
          <p:cNvGrpSpPr/>
          <p:nvPr/>
        </p:nvGrpSpPr>
        <p:grpSpPr>
          <a:xfrm>
            <a:off x="4366620" y="2756848"/>
            <a:ext cx="3342928" cy="2578105"/>
            <a:chOff x="5390220" y="2756848"/>
            <a:chExt cx="3342928" cy="2578105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5390220" y="3210898"/>
              <a:ext cx="1050398" cy="46767"/>
            </a:xfrm>
            <a:prstGeom prst="straightConnector1">
              <a:avLst/>
            </a:prstGeom>
            <a:ln w="571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25"/>
            <p:cNvGrpSpPr/>
            <p:nvPr/>
          </p:nvGrpSpPr>
          <p:grpSpPr>
            <a:xfrm>
              <a:off x="6454266" y="2756848"/>
              <a:ext cx="2278882" cy="2578105"/>
              <a:chOff x="6454266" y="2756848"/>
              <a:chExt cx="2278882" cy="2578105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6897151" y="3857625"/>
                <a:ext cx="1835997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Final data-taking</a:t>
                </a:r>
              </a:p>
              <a:p>
                <a:r>
                  <a:rPr lang="en-US" dirty="0" smtClean="0">
                    <a:solidFill>
                      <a:srgbClr val="FF0000"/>
                    </a:solidFill>
                  </a:rPr>
                  <a:t>and beyond</a:t>
                </a:r>
              </a:p>
              <a:p>
                <a:r>
                  <a:rPr lang="en-US" dirty="0" smtClean="0"/>
                  <a:t>Final analysis,</a:t>
                </a:r>
              </a:p>
              <a:p>
                <a:r>
                  <a:rPr lang="en-US" dirty="0" smtClean="0"/>
                  <a:t>data preservation</a:t>
                </a:r>
              </a:p>
              <a:p>
                <a:r>
                  <a:rPr lang="en-US" dirty="0" smtClean="0"/>
                  <a:t>and access</a:t>
                </a:r>
                <a:endParaRPr lang="en-US" dirty="0"/>
              </a:p>
            </p:txBody>
          </p:sp>
          <p:grpSp>
            <p:nvGrpSpPr>
              <p:cNvPr id="21" name="Group 22"/>
              <p:cNvGrpSpPr/>
              <p:nvPr/>
            </p:nvGrpSpPr>
            <p:grpSpPr>
              <a:xfrm>
                <a:off x="6454266" y="2756848"/>
                <a:ext cx="1475101" cy="757981"/>
                <a:chOff x="6454266" y="2756848"/>
                <a:chExt cx="1475101" cy="757981"/>
              </a:xfrm>
            </p:grpSpPr>
            <p:sp>
              <p:nvSpPr>
                <p:cNvPr id="8" name="Rectangle 7"/>
                <p:cNvSpPr/>
                <p:nvPr/>
              </p:nvSpPr>
              <p:spPr>
                <a:xfrm>
                  <a:off x="6454266" y="3014464"/>
                  <a:ext cx="1475101" cy="500365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 smtClean="0">
                      <a:solidFill>
                        <a:schemeClr val="tx1"/>
                      </a:solidFill>
                    </a:rPr>
                    <a:t>Shared </a:t>
                  </a:r>
                  <a:endParaRPr lang="en-US" sz="16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en-US" sz="1600" dirty="0" smtClean="0">
                      <a:solidFill>
                        <a:schemeClr val="tx1"/>
                      </a:solidFill>
                    </a:rPr>
                    <a:t>services</a:t>
                  </a:r>
                  <a:endParaRPr lang="en-US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6454266" y="2756848"/>
                  <a:ext cx="1475101" cy="257616"/>
                </a:xfrm>
                <a:prstGeom prst="rect">
                  <a:avLst/>
                </a:prstGeom>
                <a:solidFill>
                  <a:srgbClr val="008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>
                      <a:solidFill>
                        <a:srgbClr val="FFFFFF"/>
                      </a:solidFill>
                    </a:rPr>
                    <a:t>Project specific</a:t>
                  </a:r>
                  <a:endParaRPr lang="en-US" sz="1400" dirty="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30" name="Rectangle 29"/>
          <p:cNvSpPr/>
          <p:nvPr/>
        </p:nvSpPr>
        <p:spPr>
          <a:xfrm>
            <a:off x="7507434" y="3044032"/>
            <a:ext cx="1475101" cy="5003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Shared services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6880124" y="3199522"/>
            <a:ext cx="639799" cy="46767"/>
          </a:xfrm>
          <a:prstGeom prst="straightConnector1">
            <a:avLst/>
          </a:prstGeom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427" y="203200"/>
            <a:ext cx="7847462" cy="1143000"/>
          </a:xfrm>
        </p:spPr>
        <p:txBody>
          <a:bodyPr/>
          <a:lstStyle/>
          <a:p>
            <a:r>
              <a:rPr lang="en-US" dirty="0" smtClean="0"/>
              <a:t>Summary thoughts: tradeoffs and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1003" y="1149350"/>
            <a:ext cx="7257197" cy="4114800"/>
          </a:xfrm>
        </p:spPr>
        <p:txBody>
          <a:bodyPr/>
          <a:lstStyle/>
          <a:p>
            <a:r>
              <a:rPr lang="en-US" dirty="0"/>
              <a:t>N</a:t>
            </a:r>
            <a:r>
              <a:rPr lang="en-US" dirty="0" smtClean="0"/>
              <a:t>eed </a:t>
            </a:r>
            <a:r>
              <a:rPr lang="en-US" dirty="0" smtClean="0"/>
              <a:t>to build Data Preservation </a:t>
            </a:r>
            <a:r>
              <a:rPr lang="en-US" dirty="0" smtClean="0"/>
              <a:t>MODELS – </a:t>
            </a:r>
            <a:r>
              <a:rPr lang="en-US" dirty="0" smtClean="0"/>
              <a:t>just like we have computing </a:t>
            </a:r>
            <a:r>
              <a:rPr lang="en-US" dirty="0" smtClean="0"/>
              <a:t>models, risk registers, ROI (return on investment) models</a:t>
            </a:r>
            <a:endParaRPr lang="en-US" dirty="0" smtClean="0"/>
          </a:p>
          <a:p>
            <a:pPr lvl="1"/>
            <a:r>
              <a:rPr lang="en-US" dirty="0" smtClean="0"/>
              <a:t>In the end it is about the value of data and the value of </a:t>
            </a:r>
          </a:p>
          <a:p>
            <a:pPr lvl="2"/>
            <a:r>
              <a:rPr lang="en-US" dirty="0" smtClean="0"/>
              <a:t>A) doing the upfront work to make data accessible and </a:t>
            </a:r>
            <a:r>
              <a:rPr lang="en-US" dirty="0" smtClean="0"/>
              <a:t>usable – up to being “open access”</a:t>
            </a:r>
            <a:endParaRPr lang="en-US" dirty="0" smtClean="0"/>
          </a:p>
          <a:p>
            <a:pPr lvl="2"/>
            <a:r>
              <a:rPr lang="en-US" dirty="0" smtClean="0"/>
              <a:t>B) doing the end-game work to keep the codes, databases, data management systems, workflows and analysis tools alive</a:t>
            </a:r>
          </a:p>
          <a:p>
            <a:pPr lvl="1"/>
            <a:r>
              <a:rPr lang="en-US" dirty="0" smtClean="0"/>
              <a:t>Value is a function of  cost; probability and scientific impact of extracting new science; </a:t>
            </a:r>
            <a:r>
              <a:rPr lang="en-US" dirty="0" smtClean="0">
                <a:solidFill>
                  <a:srgbClr val="FFFF00"/>
                </a:solidFill>
              </a:rPr>
              <a:t>interests and capabilities of scientists/students/the public  to extract new science from old data </a:t>
            </a:r>
          </a:p>
          <a:p>
            <a:r>
              <a:rPr lang="en-US" dirty="0" smtClean="0"/>
              <a:t>Technology is not the main problem – need the value proposition to be easy to articulate.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5th Workshop on Data Preservation in HEP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fld id="{36197606-8662-794A-B4B1-547A077C379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9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Accelerators for research into the nature of energy and matter (particle physics)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5th Workshop on Data Preservation in HEP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197606-8662-794A-B4B1-547A077C3795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0" y="4106318"/>
            <a:ext cx="2152649" cy="1960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Cern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4613" y="1432613"/>
            <a:ext cx="2993355" cy="2277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52426" y="4555956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Fermilab</a:t>
            </a:r>
            <a:r>
              <a:rPr lang="en-US" dirty="0" smtClean="0"/>
              <a:t> Accelerator Complex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305893" y="3906708"/>
            <a:ext cx="17523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CERN – Large Hadron Collider (LHC) in Geneva Switzerland               </a:t>
            </a:r>
            <a:endParaRPr lang="en-US" sz="2000" dirty="0"/>
          </a:p>
        </p:txBody>
      </p:sp>
      <p:pic>
        <p:nvPicPr>
          <p:cNvPr id="1028" name="Picture 4" descr="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854070"/>
            <a:ext cx="5020113" cy="2384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1281678"/>
            <a:ext cx="3857625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3088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Tevatron</a:t>
            </a:r>
            <a:r>
              <a:rPr lang="en-US" dirty="0" smtClean="0"/>
              <a:t> in the news: looking ahead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5th Workshop on Data Preservation in HEP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738426EC-0952-6F4B-9C8C-84FF813E88C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4713510" y="1270000"/>
            <a:ext cx="4038600" cy="4597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/>
              <a:t>CDF and D0  expect the publication rate to remain stable for several years.</a:t>
            </a:r>
          </a:p>
          <a:p>
            <a:pPr>
              <a:buNone/>
            </a:pPr>
            <a:r>
              <a:rPr lang="en-US" sz="2400" dirty="0" smtClean="0"/>
              <a:t>Analysis activity:</a:t>
            </a:r>
          </a:p>
          <a:p>
            <a:pPr lvl="1"/>
            <a:r>
              <a:rPr lang="en-US" sz="2000" dirty="0" smtClean="0"/>
              <a:t>Expect &gt; 100 (students+ </a:t>
            </a:r>
            <a:r>
              <a:rPr lang="en-US" sz="2000" dirty="0" err="1" smtClean="0"/>
              <a:t>postdocs</a:t>
            </a:r>
            <a:r>
              <a:rPr lang="en-US" sz="2000" dirty="0" smtClean="0"/>
              <a:t>) actively doing analysis in each experiment through 2012.</a:t>
            </a:r>
          </a:p>
          <a:p>
            <a:pPr lvl="1"/>
            <a:r>
              <a:rPr lang="en-US" sz="2000" dirty="0" smtClean="0"/>
              <a:t>Expect this number to be much smaller in 2015 though data analysis will still be on-going. </a:t>
            </a:r>
          </a:p>
          <a:p>
            <a:pPr lvl="1">
              <a:buNone/>
            </a:pPr>
            <a:endParaRPr lang="en-US" sz="20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263434" y="1085364"/>
            <a:ext cx="4648199" cy="2666999"/>
            <a:chOff x="-304800" y="762000"/>
            <a:chExt cx="6462131" cy="3352800"/>
          </a:xfrm>
        </p:grpSpPr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76200" y="1219200"/>
              <a:ext cx="3581400" cy="2514600"/>
              <a:chOff x="2217176" y="1673352"/>
              <a:chExt cx="6164826" cy="4063181"/>
            </a:xfrm>
          </p:grpSpPr>
          <p:cxnSp>
            <p:nvCxnSpPr>
              <p:cNvPr id="9" name="Straight Connector 8"/>
              <p:cNvCxnSpPr>
                <a:cxnSpLocks noChangeShapeType="1"/>
              </p:cNvCxnSpPr>
              <p:nvPr/>
            </p:nvCxnSpPr>
            <p:spPr bwMode="auto">
              <a:xfrm>
                <a:off x="2251984" y="4011567"/>
                <a:ext cx="5791199" cy="0"/>
              </a:xfrm>
              <a:prstGeom prst="line">
                <a:avLst/>
              </a:prstGeom>
              <a:noFill/>
              <a:ln w="44450">
                <a:solidFill>
                  <a:srgbClr val="FFFF00"/>
                </a:solidFill>
                <a:round/>
                <a:headEnd/>
                <a:tailEnd/>
              </a:ln>
            </p:spPr>
          </p:cxnSp>
          <p:pic>
            <p:nvPicPr>
              <p:cNvPr id="8" name="Picture 7" descr="cdf_pubs.jpg"/>
              <p:cNvPicPr>
                <a:picLocks noChangeAspect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217176" y="1673352"/>
                <a:ext cx="6164826" cy="4063181"/>
              </a:xfrm>
              <a:prstGeom prst="rect">
                <a:avLst/>
              </a:prstGeom>
              <a:solidFill>
                <a:srgbClr val="003399"/>
              </a:solidFill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0" name="TextBox 9"/>
            <p:cNvSpPr txBox="1"/>
            <p:nvPr/>
          </p:nvSpPr>
          <p:spPr>
            <a:xfrm>
              <a:off x="13010" y="2362202"/>
              <a:ext cx="635621" cy="3869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2">
                      <a:lumMod val="50000"/>
                    </a:schemeClr>
                  </a:solidFill>
                  <a:latin typeface="+mn-lt"/>
                </a:rPr>
                <a:t>40</a:t>
              </a:r>
              <a:endParaRPr lang="en-US" sz="1400" dirty="0">
                <a:solidFill>
                  <a:schemeClr val="bg2">
                    <a:lumMod val="50000"/>
                  </a:schemeClr>
                </a:solidFill>
                <a:latin typeface="+mn-lt"/>
              </a:endParaRPr>
            </a:p>
          </p:txBody>
        </p:sp>
        <p:sp>
          <p:nvSpPr>
            <p:cNvPr id="13" name="Frame 12"/>
            <p:cNvSpPr/>
            <p:nvPr/>
          </p:nvSpPr>
          <p:spPr>
            <a:xfrm>
              <a:off x="-304800" y="762000"/>
              <a:ext cx="4343400" cy="3352800"/>
            </a:xfrm>
            <a:prstGeom prst="fram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93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152400" y="2667000"/>
              <a:ext cx="3352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919868" y="3635830"/>
              <a:ext cx="4237463" cy="3869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400" dirty="0">
                <a:solidFill>
                  <a:srgbClr val="000000"/>
                </a:solidFill>
                <a:latin typeface="+mn-lt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551481" y="3679141"/>
            <a:ext cx="3124200" cy="2667000"/>
            <a:chOff x="3657600" y="3200400"/>
            <a:chExt cx="3962400" cy="32766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57600" y="3352800"/>
              <a:ext cx="3962400" cy="3048000"/>
            </a:xfrm>
            <a:prstGeom prst="rect">
              <a:avLst/>
            </a:prstGeom>
          </p:spPr>
        </p:pic>
        <p:sp>
          <p:nvSpPr>
            <p:cNvPr id="12" name="Frame 11"/>
            <p:cNvSpPr/>
            <p:nvPr/>
          </p:nvSpPr>
          <p:spPr>
            <a:xfrm>
              <a:off x="3657600" y="3200400"/>
              <a:ext cx="3962400" cy="3276600"/>
            </a:xfrm>
            <a:prstGeom prst="fram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93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 smtClean="0">
                <a:solidFill>
                  <a:srgbClr val="000000"/>
                </a:solidFill>
              </a:endParaRPr>
            </a:p>
            <a:p>
              <a:endParaRPr lang="en-US" sz="1400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2053059" y="5943600"/>
            <a:ext cx="315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D0 Publications each year</a:t>
            </a:r>
            <a:endParaRPr lang="en-US" sz="1400" dirty="0">
              <a:latin typeface="+mn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76940" y="3396345"/>
            <a:ext cx="315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CDF Publications each year</a:t>
            </a:r>
            <a:endParaRPr lang="en-US" sz="1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Tevatron</a:t>
            </a:r>
            <a:r>
              <a:rPr lang="en-US" dirty="0" smtClean="0"/>
              <a:t> “Data Preservation”  </a:t>
            </a:r>
            <a:r>
              <a:rPr lang="en-US" dirty="0"/>
              <a:t>n</a:t>
            </a:r>
            <a:r>
              <a:rPr lang="en-US" dirty="0" smtClean="0"/>
              <a:t>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Collaborations are still strong</a:t>
            </a:r>
          </a:p>
          <a:p>
            <a:r>
              <a:rPr lang="en-US" dirty="0" smtClean="0"/>
              <a:t>All the data management systems and access to conditions data is working well</a:t>
            </a:r>
          </a:p>
          <a:p>
            <a:r>
              <a:rPr lang="en-US" dirty="0" smtClean="0"/>
              <a:t>All the codes are maintained and authors are not yet far removed</a:t>
            </a:r>
          </a:p>
          <a:p>
            <a:r>
              <a:rPr lang="en-US" dirty="0" smtClean="0"/>
              <a:t>Many distributed sites can help with computation – for simulation and analysis</a:t>
            </a:r>
          </a:p>
          <a:p>
            <a:r>
              <a:rPr lang="en-US" dirty="0" smtClean="0"/>
              <a:t>BUT – full reprocessing of the data today is still prohibitively costly</a:t>
            </a:r>
          </a:p>
          <a:p>
            <a:pPr lvl="1"/>
            <a:r>
              <a:rPr lang="en-US" dirty="0" smtClean="0"/>
              <a:t>Selective partial reprocessing is in the plans for both CDF and </a:t>
            </a:r>
            <a:r>
              <a:rPr lang="en-US" dirty="0" err="1" smtClean="0"/>
              <a:t>Dzero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5th Workshop on Data Preservation in HEP</a:t>
            </a:r>
            <a:endParaRPr lang="en-US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335B24-A5D2-4BBF-9E7F-0C9CC4A20CB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31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2"/>
          <p:cNvSpPr>
            <a:spLocks noChangeArrowheads="1"/>
          </p:cNvSpPr>
          <p:nvPr/>
        </p:nvSpPr>
        <p:spPr bwMode="auto">
          <a:xfrm>
            <a:off x="906463" y="1604963"/>
            <a:ext cx="7323137" cy="1362075"/>
          </a:xfrm>
          <a:prstGeom prst="rect">
            <a:avLst/>
          </a:prstGeom>
          <a:solidFill>
            <a:srgbClr val="FFFF66">
              <a:alpha val="21176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Fermilab</a:t>
            </a:r>
            <a:r>
              <a:rPr lang="en-US" dirty="0" smtClean="0"/>
              <a:t> Energy frontier roadmap</a:t>
            </a:r>
          </a:p>
        </p:txBody>
      </p:sp>
      <p:sp>
        <p:nvSpPr>
          <p:cNvPr id="9220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5th Workshop on Data Preservation in HEP</a:t>
            </a:r>
          </a:p>
        </p:txBody>
      </p:sp>
      <p:sp>
        <p:nvSpPr>
          <p:cNvPr id="922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86AFC4C-F2D8-47BA-854E-0B04C52A4C76}" type="slidenum">
              <a:rPr lang="en-US" smtClean="0"/>
              <a:pPr/>
              <a:t>7</a:t>
            </a:fld>
            <a:endParaRPr lang="en-US" smtClean="0"/>
          </a:p>
        </p:txBody>
      </p:sp>
      <p:cxnSp>
        <p:nvCxnSpPr>
          <p:cNvPr id="9222" name="Straight Connector 5"/>
          <p:cNvCxnSpPr>
            <a:cxnSpLocks noChangeShapeType="1"/>
          </p:cNvCxnSpPr>
          <p:nvPr/>
        </p:nvCxnSpPr>
        <p:spPr bwMode="auto">
          <a:xfrm rot="16200000" flipH="1">
            <a:off x="220663" y="2268538"/>
            <a:ext cx="1382712" cy="23812"/>
          </a:xfrm>
          <a:prstGeom prst="line">
            <a:avLst/>
          </a:prstGeom>
          <a:noFill/>
          <a:ln w="9525" algn="ctr">
            <a:solidFill>
              <a:srgbClr val="FFFFFF"/>
            </a:solidFill>
            <a:round/>
            <a:headEnd/>
            <a:tailEnd/>
          </a:ln>
        </p:spPr>
      </p:cxnSp>
      <p:cxnSp>
        <p:nvCxnSpPr>
          <p:cNvPr id="9223" name="Straight Connector 8"/>
          <p:cNvCxnSpPr>
            <a:cxnSpLocks noChangeShapeType="1"/>
          </p:cNvCxnSpPr>
          <p:nvPr/>
        </p:nvCxnSpPr>
        <p:spPr bwMode="auto">
          <a:xfrm>
            <a:off x="900113" y="1589088"/>
            <a:ext cx="7315200" cy="14287"/>
          </a:xfrm>
          <a:prstGeom prst="line">
            <a:avLst/>
          </a:prstGeom>
          <a:noFill/>
          <a:ln w="9525" algn="ctr">
            <a:solidFill>
              <a:srgbClr val="FFFFFF"/>
            </a:solidFill>
            <a:round/>
            <a:headEnd/>
            <a:tailEnd/>
          </a:ln>
        </p:spPr>
      </p:cxnSp>
      <p:cxnSp>
        <p:nvCxnSpPr>
          <p:cNvPr id="9224" name="Straight Connector 9"/>
          <p:cNvCxnSpPr>
            <a:cxnSpLocks noChangeShapeType="1"/>
          </p:cNvCxnSpPr>
          <p:nvPr/>
        </p:nvCxnSpPr>
        <p:spPr bwMode="auto">
          <a:xfrm rot="16200000" flipH="1">
            <a:off x="7540625" y="2282825"/>
            <a:ext cx="1355725" cy="3175"/>
          </a:xfrm>
          <a:prstGeom prst="line">
            <a:avLst/>
          </a:prstGeom>
          <a:noFill/>
          <a:ln w="9525" algn="ctr">
            <a:solidFill>
              <a:srgbClr val="FFFFFF"/>
            </a:solidFill>
            <a:round/>
            <a:headEnd/>
            <a:tailEnd/>
          </a:ln>
        </p:spPr>
      </p:cxnSp>
      <p:cxnSp>
        <p:nvCxnSpPr>
          <p:cNvPr id="9225" name="Straight Connector 11"/>
          <p:cNvCxnSpPr>
            <a:cxnSpLocks noChangeShapeType="1"/>
          </p:cNvCxnSpPr>
          <p:nvPr/>
        </p:nvCxnSpPr>
        <p:spPr bwMode="auto">
          <a:xfrm flipV="1">
            <a:off x="900113" y="2957513"/>
            <a:ext cx="7327900" cy="11112"/>
          </a:xfrm>
          <a:prstGeom prst="line">
            <a:avLst/>
          </a:prstGeom>
          <a:noFill/>
          <a:ln w="9525" algn="ctr">
            <a:solidFill>
              <a:srgbClr val="FFFFFF"/>
            </a:solidFill>
            <a:round/>
            <a:headEnd/>
            <a:tailEnd/>
          </a:ln>
        </p:spPr>
      </p:cxnSp>
      <p:cxnSp>
        <p:nvCxnSpPr>
          <p:cNvPr id="9226" name="Straight Connector 13"/>
          <p:cNvCxnSpPr>
            <a:cxnSpLocks noChangeShapeType="1"/>
          </p:cNvCxnSpPr>
          <p:nvPr/>
        </p:nvCxnSpPr>
        <p:spPr bwMode="auto">
          <a:xfrm rot="16200000" flipH="1">
            <a:off x="2061369" y="2289969"/>
            <a:ext cx="1341437" cy="3175"/>
          </a:xfrm>
          <a:prstGeom prst="line">
            <a:avLst/>
          </a:prstGeom>
          <a:noFill/>
          <a:ln w="9525" algn="ctr">
            <a:solidFill>
              <a:srgbClr val="FFFFFF"/>
            </a:solidFill>
            <a:round/>
            <a:headEnd/>
            <a:tailEnd/>
          </a:ln>
        </p:spPr>
      </p:cxnSp>
      <p:cxnSp>
        <p:nvCxnSpPr>
          <p:cNvPr id="9227" name="Straight Connector 14"/>
          <p:cNvCxnSpPr>
            <a:cxnSpLocks noChangeShapeType="1"/>
            <a:endCxn id="9218" idx="2"/>
          </p:cNvCxnSpPr>
          <p:nvPr/>
        </p:nvCxnSpPr>
        <p:spPr bwMode="auto">
          <a:xfrm rot="16200000" flipH="1">
            <a:off x="3890963" y="2289175"/>
            <a:ext cx="1346200" cy="9525"/>
          </a:xfrm>
          <a:prstGeom prst="line">
            <a:avLst/>
          </a:prstGeom>
          <a:noFill/>
          <a:ln w="9525" algn="ctr">
            <a:solidFill>
              <a:srgbClr val="FFFFFF"/>
            </a:solidFill>
            <a:round/>
            <a:headEnd/>
            <a:tailEnd/>
          </a:ln>
        </p:spPr>
      </p:cxnSp>
      <p:sp>
        <p:nvSpPr>
          <p:cNvPr id="9228" name="TextBox 15"/>
          <p:cNvSpPr txBox="1">
            <a:spLocks noChangeArrowheads="1"/>
          </p:cNvSpPr>
          <p:nvPr/>
        </p:nvSpPr>
        <p:spPr bwMode="auto">
          <a:xfrm>
            <a:off x="1289050" y="1903413"/>
            <a:ext cx="11465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 smtClean="0"/>
              <a:t>Tevatron</a:t>
            </a:r>
            <a:endParaRPr lang="en-US" sz="1800" dirty="0"/>
          </a:p>
          <a:p>
            <a:r>
              <a:rPr lang="en-US" sz="1800" dirty="0" smtClean="0"/>
              <a:t>(CDF,D0)</a:t>
            </a:r>
            <a:endParaRPr lang="en-US" sz="1800" dirty="0"/>
          </a:p>
          <a:p>
            <a:r>
              <a:rPr lang="en-US" sz="1800" dirty="0" smtClean="0"/>
              <a:t>LHC</a:t>
            </a:r>
            <a:endParaRPr lang="en-US" sz="1800" dirty="0"/>
          </a:p>
        </p:txBody>
      </p:sp>
      <p:sp>
        <p:nvSpPr>
          <p:cNvPr id="9229" name="TextBox 16"/>
          <p:cNvSpPr txBox="1">
            <a:spLocks noChangeArrowheads="1"/>
          </p:cNvSpPr>
          <p:nvPr/>
        </p:nvSpPr>
        <p:spPr bwMode="auto">
          <a:xfrm>
            <a:off x="2809875" y="1912938"/>
            <a:ext cx="6463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/>
              <a:t>LHC</a:t>
            </a:r>
            <a:endParaRPr lang="en-US" sz="1800" dirty="0"/>
          </a:p>
        </p:txBody>
      </p:sp>
      <p:sp>
        <p:nvSpPr>
          <p:cNvPr id="9230" name="TextBox 19"/>
          <p:cNvSpPr txBox="1">
            <a:spLocks noChangeArrowheads="1"/>
          </p:cNvSpPr>
          <p:nvPr/>
        </p:nvSpPr>
        <p:spPr bwMode="auto">
          <a:xfrm>
            <a:off x="6594475" y="1890713"/>
            <a:ext cx="16081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/>
              <a:t>LHC</a:t>
            </a:r>
          </a:p>
          <a:p>
            <a:r>
              <a:rPr lang="en-US" sz="1800" dirty="0"/>
              <a:t>ILC, CLIC or</a:t>
            </a:r>
          </a:p>
          <a:p>
            <a:r>
              <a:rPr lang="en-US" sz="1800" dirty="0" err="1"/>
              <a:t>Muon</a:t>
            </a:r>
            <a:r>
              <a:rPr lang="en-US" sz="1800" dirty="0"/>
              <a:t> Collider</a:t>
            </a:r>
          </a:p>
        </p:txBody>
      </p:sp>
      <p:sp>
        <p:nvSpPr>
          <p:cNvPr id="9231" name="TextBox 20"/>
          <p:cNvSpPr txBox="1">
            <a:spLocks noChangeArrowheads="1"/>
          </p:cNvSpPr>
          <p:nvPr/>
        </p:nvSpPr>
        <p:spPr bwMode="auto">
          <a:xfrm>
            <a:off x="654050" y="3011488"/>
            <a:ext cx="711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Now </a:t>
            </a:r>
          </a:p>
        </p:txBody>
      </p:sp>
      <p:sp>
        <p:nvSpPr>
          <p:cNvPr id="9232" name="TextBox 21"/>
          <p:cNvSpPr txBox="1">
            <a:spLocks noChangeArrowheads="1"/>
          </p:cNvSpPr>
          <p:nvPr/>
        </p:nvSpPr>
        <p:spPr bwMode="auto">
          <a:xfrm>
            <a:off x="4192588" y="2989263"/>
            <a:ext cx="76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 2016</a:t>
            </a:r>
          </a:p>
        </p:txBody>
      </p:sp>
      <p:cxnSp>
        <p:nvCxnSpPr>
          <p:cNvPr id="9233" name="Straight Connector 26"/>
          <p:cNvCxnSpPr>
            <a:cxnSpLocks noChangeShapeType="1"/>
          </p:cNvCxnSpPr>
          <p:nvPr/>
        </p:nvCxnSpPr>
        <p:spPr bwMode="auto">
          <a:xfrm rot="16200000" flipH="1">
            <a:off x="5724525" y="2276475"/>
            <a:ext cx="1343025" cy="9525"/>
          </a:xfrm>
          <a:prstGeom prst="line">
            <a:avLst/>
          </a:prstGeom>
          <a:noFill/>
          <a:ln w="9525" algn="ctr">
            <a:solidFill>
              <a:srgbClr val="FFFFFF"/>
            </a:solidFill>
            <a:round/>
            <a:headEnd/>
            <a:tailEnd/>
          </a:ln>
        </p:spPr>
      </p:cxnSp>
      <p:sp>
        <p:nvSpPr>
          <p:cNvPr id="9234" name="TextBox 27"/>
          <p:cNvSpPr txBox="1">
            <a:spLocks noChangeArrowheads="1"/>
          </p:cNvSpPr>
          <p:nvPr/>
        </p:nvSpPr>
        <p:spPr bwMode="auto">
          <a:xfrm>
            <a:off x="4683125" y="1903413"/>
            <a:ext cx="1710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/>
              <a:t>LHC Upgrades</a:t>
            </a:r>
            <a:endParaRPr lang="en-US" sz="1800" dirty="0"/>
          </a:p>
          <a:p>
            <a:r>
              <a:rPr lang="en-US" sz="1800" dirty="0"/>
              <a:t>ILC??</a:t>
            </a:r>
          </a:p>
        </p:txBody>
      </p:sp>
      <p:sp>
        <p:nvSpPr>
          <p:cNvPr id="9235" name="TextBox 30"/>
          <p:cNvSpPr txBox="1">
            <a:spLocks noChangeArrowheads="1"/>
          </p:cNvSpPr>
          <p:nvPr/>
        </p:nvSpPr>
        <p:spPr bwMode="auto">
          <a:xfrm>
            <a:off x="2416175" y="3024188"/>
            <a:ext cx="6969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2013</a:t>
            </a:r>
          </a:p>
        </p:txBody>
      </p:sp>
      <p:sp>
        <p:nvSpPr>
          <p:cNvPr id="9236" name="TextBox 31"/>
          <p:cNvSpPr txBox="1">
            <a:spLocks noChangeArrowheads="1"/>
          </p:cNvSpPr>
          <p:nvPr/>
        </p:nvSpPr>
        <p:spPr bwMode="auto">
          <a:xfrm>
            <a:off x="6062663" y="2960688"/>
            <a:ext cx="6969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2019</a:t>
            </a:r>
          </a:p>
        </p:txBody>
      </p:sp>
      <p:pic>
        <p:nvPicPr>
          <p:cNvPr id="923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613" y="3657600"/>
            <a:ext cx="2176462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86075" y="3762375"/>
            <a:ext cx="241617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5-Point Star 24"/>
          <p:cNvSpPr/>
          <p:nvPr/>
        </p:nvSpPr>
        <p:spPr bwMode="auto">
          <a:xfrm>
            <a:off x="2455021" y="4144906"/>
            <a:ext cx="115887" cy="111125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9240" name="Rectangle 25"/>
          <p:cNvSpPr>
            <a:spLocks noChangeArrowheads="1"/>
          </p:cNvSpPr>
          <p:nvPr/>
        </p:nvSpPr>
        <p:spPr bwMode="auto">
          <a:xfrm>
            <a:off x="7823200" y="2951163"/>
            <a:ext cx="6969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2022</a:t>
            </a:r>
          </a:p>
        </p:txBody>
      </p:sp>
      <p:cxnSp>
        <p:nvCxnSpPr>
          <p:cNvPr id="9241" name="Straight Arrow Connector 26"/>
          <p:cNvCxnSpPr>
            <a:cxnSpLocks noChangeShapeType="1"/>
          </p:cNvCxnSpPr>
          <p:nvPr/>
        </p:nvCxnSpPr>
        <p:spPr bwMode="auto">
          <a:xfrm rot="5400000" flipH="1" flipV="1">
            <a:off x="2341410" y="4498975"/>
            <a:ext cx="336550" cy="9525"/>
          </a:xfrm>
          <a:prstGeom prst="straightConnector1">
            <a:avLst/>
          </a:prstGeom>
          <a:noFill/>
          <a:ln w="9525" algn="ctr">
            <a:solidFill>
              <a:srgbClr val="FFFF00"/>
            </a:solidFill>
            <a:round/>
            <a:headEnd/>
            <a:tailEnd type="arrow" w="med" len="med"/>
          </a:ln>
        </p:spPr>
      </p:cxnSp>
      <p:pic>
        <p:nvPicPr>
          <p:cNvPr id="9242" name="Picture 27" descr="NML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72100" y="3754438"/>
            <a:ext cx="283845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3201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3"/>
          <p:cNvSpPr>
            <a:spLocks noChangeArrowheads="1"/>
          </p:cNvSpPr>
          <p:nvPr/>
        </p:nvSpPr>
        <p:spPr bwMode="auto">
          <a:xfrm>
            <a:off x="906463" y="2967038"/>
            <a:ext cx="7323137" cy="1363662"/>
          </a:xfrm>
          <a:prstGeom prst="rect">
            <a:avLst/>
          </a:prstGeom>
          <a:solidFill>
            <a:srgbClr val="FF0000">
              <a:alpha val="18823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Intensity frontier roadmap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4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C88271C-889E-471A-A184-E429D17AED4C}" type="slidenum">
              <a:rPr lang="en-US" smtClean="0"/>
              <a:pPr/>
              <a:t>8</a:t>
            </a:fld>
            <a:endParaRPr lang="en-US" smtClean="0"/>
          </a:p>
        </p:txBody>
      </p:sp>
      <p:cxnSp>
        <p:nvCxnSpPr>
          <p:cNvPr id="10246" name="Straight Connector 5"/>
          <p:cNvCxnSpPr>
            <a:cxnSpLocks noChangeShapeType="1"/>
          </p:cNvCxnSpPr>
          <p:nvPr/>
        </p:nvCxnSpPr>
        <p:spPr bwMode="auto">
          <a:xfrm rot="16200000" flipH="1">
            <a:off x="223044" y="3634582"/>
            <a:ext cx="1347787" cy="6350"/>
          </a:xfrm>
          <a:prstGeom prst="line">
            <a:avLst/>
          </a:prstGeom>
          <a:noFill/>
          <a:ln w="9525" algn="ctr">
            <a:solidFill>
              <a:srgbClr val="FFFFFF"/>
            </a:solidFill>
            <a:round/>
            <a:headEnd/>
            <a:tailEnd/>
          </a:ln>
        </p:spPr>
      </p:cxnSp>
      <p:cxnSp>
        <p:nvCxnSpPr>
          <p:cNvPr id="10247" name="Straight Connector 9"/>
          <p:cNvCxnSpPr>
            <a:cxnSpLocks noChangeShapeType="1"/>
          </p:cNvCxnSpPr>
          <p:nvPr/>
        </p:nvCxnSpPr>
        <p:spPr bwMode="auto">
          <a:xfrm rot="5400000">
            <a:off x="7512050" y="3649663"/>
            <a:ext cx="1403350" cy="0"/>
          </a:xfrm>
          <a:prstGeom prst="line">
            <a:avLst/>
          </a:prstGeom>
          <a:noFill/>
          <a:ln w="9525" algn="ctr">
            <a:solidFill>
              <a:srgbClr val="FFFFFF"/>
            </a:solidFill>
            <a:round/>
            <a:headEnd/>
            <a:tailEnd/>
          </a:ln>
        </p:spPr>
      </p:cxnSp>
      <p:cxnSp>
        <p:nvCxnSpPr>
          <p:cNvPr id="10248" name="Straight Connector 11"/>
          <p:cNvCxnSpPr>
            <a:cxnSpLocks noChangeShapeType="1"/>
          </p:cNvCxnSpPr>
          <p:nvPr/>
        </p:nvCxnSpPr>
        <p:spPr bwMode="auto">
          <a:xfrm flipV="1">
            <a:off x="900113" y="2957513"/>
            <a:ext cx="7327900" cy="11112"/>
          </a:xfrm>
          <a:prstGeom prst="line">
            <a:avLst/>
          </a:prstGeom>
          <a:noFill/>
          <a:ln w="9525" algn="ctr">
            <a:solidFill>
              <a:srgbClr val="FFFFFF"/>
            </a:solidFill>
            <a:round/>
            <a:headEnd/>
            <a:tailEnd/>
          </a:ln>
        </p:spPr>
      </p:cxnSp>
      <p:cxnSp>
        <p:nvCxnSpPr>
          <p:cNvPr id="10249" name="Straight Connector 12"/>
          <p:cNvCxnSpPr>
            <a:cxnSpLocks noChangeShapeType="1"/>
          </p:cNvCxnSpPr>
          <p:nvPr/>
        </p:nvCxnSpPr>
        <p:spPr bwMode="auto">
          <a:xfrm>
            <a:off x="874713" y="4332288"/>
            <a:ext cx="7354887" cy="1587"/>
          </a:xfrm>
          <a:prstGeom prst="line">
            <a:avLst/>
          </a:prstGeom>
          <a:noFill/>
          <a:ln w="9525" algn="ctr">
            <a:solidFill>
              <a:srgbClr val="FFFFFF"/>
            </a:solidFill>
            <a:round/>
            <a:headEnd/>
            <a:tailEnd/>
          </a:ln>
        </p:spPr>
      </p:cxnSp>
      <p:cxnSp>
        <p:nvCxnSpPr>
          <p:cNvPr id="10250" name="Straight Connector 13"/>
          <p:cNvCxnSpPr>
            <a:cxnSpLocks noChangeShapeType="1"/>
          </p:cNvCxnSpPr>
          <p:nvPr/>
        </p:nvCxnSpPr>
        <p:spPr bwMode="auto">
          <a:xfrm rot="5400000">
            <a:off x="2047081" y="3648869"/>
            <a:ext cx="1366838" cy="6350"/>
          </a:xfrm>
          <a:prstGeom prst="line">
            <a:avLst/>
          </a:prstGeom>
          <a:noFill/>
          <a:ln w="9525" algn="ctr">
            <a:solidFill>
              <a:srgbClr val="FFFFFF"/>
            </a:solidFill>
            <a:round/>
            <a:headEnd/>
            <a:tailEnd/>
          </a:ln>
        </p:spPr>
      </p:cxnSp>
      <p:cxnSp>
        <p:nvCxnSpPr>
          <p:cNvPr id="10251" name="Straight Connector 14"/>
          <p:cNvCxnSpPr>
            <a:cxnSpLocks noChangeShapeType="1"/>
            <a:stCxn id="10242" idx="0"/>
            <a:endCxn id="10242" idx="2"/>
          </p:cNvCxnSpPr>
          <p:nvPr/>
        </p:nvCxnSpPr>
        <p:spPr bwMode="auto">
          <a:xfrm rot="16200000" flipH="1">
            <a:off x="3886994" y="3648869"/>
            <a:ext cx="1363662" cy="0"/>
          </a:xfrm>
          <a:prstGeom prst="line">
            <a:avLst/>
          </a:prstGeom>
          <a:noFill/>
          <a:ln w="9525" algn="ctr">
            <a:solidFill>
              <a:srgbClr val="FFFFFF"/>
            </a:solidFill>
            <a:round/>
            <a:headEnd/>
            <a:tailEnd/>
          </a:ln>
        </p:spPr>
      </p:cxnSp>
      <p:sp>
        <p:nvSpPr>
          <p:cNvPr id="10252" name="TextBox 17"/>
          <p:cNvSpPr txBox="1">
            <a:spLocks noChangeArrowheads="1"/>
          </p:cNvSpPr>
          <p:nvPr/>
        </p:nvSpPr>
        <p:spPr bwMode="auto">
          <a:xfrm>
            <a:off x="1154113" y="3014663"/>
            <a:ext cx="13509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MINOS</a:t>
            </a:r>
          </a:p>
          <a:p>
            <a:r>
              <a:rPr lang="en-US" sz="1800"/>
              <a:t>MiniBooNE</a:t>
            </a:r>
          </a:p>
          <a:p>
            <a:r>
              <a:rPr lang="en-US" sz="1800"/>
              <a:t>MINERvA</a:t>
            </a:r>
          </a:p>
          <a:p>
            <a:r>
              <a:rPr lang="en-US" sz="1800"/>
              <a:t>SeaQuest</a:t>
            </a:r>
          </a:p>
        </p:txBody>
      </p:sp>
      <p:sp>
        <p:nvSpPr>
          <p:cNvPr id="10253" name="TextBox 18"/>
          <p:cNvSpPr txBox="1">
            <a:spLocks noChangeArrowheads="1"/>
          </p:cNvSpPr>
          <p:nvPr/>
        </p:nvSpPr>
        <p:spPr bwMode="auto">
          <a:xfrm>
            <a:off x="2914650" y="3003550"/>
            <a:ext cx="14795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/>
              <a:t>NOvA</a:t>
            </a:r>
            <a:endParaRPr lang="en-US" sz="1800" dirty="0"/>
          </a:p>
          <a:p>
            <a:r>
              <a:rPr lang="en-US" sz="1800" dirty="0"/>
              <a:t>MicroBooNE</a:t>
            </a:r>
          </a:p>
          <a:p>
            <a:r>
              <a:rPr lang="en-US" sz="1800" dirty="0" smtClean="0"/>
              <a:t>g-2</a:t>
            </a:r>
            <a:endParaRPr lang="en-US" sz="1800" dirty="0"/>
          </a:p>
          <a:p>
            <a:r>
              <a:rPr lang="en-US" sz="1800" dirty="0" err="1"/>
              <a:t>SeaQuest</a:t>
            </a:r>
            <a:endParaRPr lang="en-US" sz="1800" dirty="0"/>
          </a:p>
        </p:txBody>
      </p:sp>
      <p:sp>
        <p:nvSpPr>
          <p:cNvPr id="10254" name="TextBox 20"/>
          <p:cNvSpPr txBox="1">
            <a:spLocks noChangeArrowheads="1"/>
          </p:cNvSpPr>
          <p:nvPr/>
        </p:nvSpPr>
        <p:spPr bwMode="auto">
          <a:xfrm>
            <a:off x="604838" y="4332288"/>
            <a:ext cx="711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Now </a:t>
            </a:r>
          </a:p>
        </p:txBody>
      </p:sp>
      <p:sp>
        <p:nvSpPr>
          <p:cNvPr id="10255" name="TextBox 21"/>
          <p:cNvSpPr txBox="1">
            <a:spLocks noChangeArrowheads="1"/>
          </p:cNvSpPr>
          <p:nvPr/>
        </p:nvSpPr>
        <p:spPr bwMode="auto">
          <a:xfrm>
            <a:off x="4144963" y="4310063"/>
            <a:ext cx="76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 2016</a:t>
            </a:r>
          </a:p>
        </p:txBody>
      </p:sp>
      <p:cxnSp>
        <p:nvCxnSpPr>
          <p:cNvPr id="10256" name="Straight Connector 26"/>
          <p:cNvCxnSpPr>
            <a:cxnSpLocks noChangeShapeType="1"/>
          </p:cNvCxnSpPr>
          <p:nvPr/>
        </p:nvCxnSpPr>
        <p:spPr bwMode="auto">
          <a:xfrm rot="5400000">
            <a:off x="5715000" y="3633788"/>
            <a:ext cx="1355725" cy="15875"/>
          </a:xfrm>
          <a:prstGeom prst="line">
            <a:avLst/>
          </a:prstGeom>
          <a:noFill/>
          <a:ln w="9525" algn="ctr">
            <a:solidFill>
              <a:srgbClr val="FFFFFF"/>
            </a:solidFill>
            <a:round/>
            <a:headEnd/>
            <a:tailEnd/>
          </a:ln>
        </p:spPr>
      </p:cxnSp>
      <p:sp>
        <p:nvSpPr>
          <p:cNvPr id="10257" name="TextBox 28"/>
          <p:cNvSpPr txBox="1">
            <a:spLocks noChangeArrowheads="1"/>
          </p:cNvSpPr>
          <p:nvPr/>
        </p:nvSpPr>
        <p:spPr bwMode="auto">
          <a:xfrm>
            <a:off x="5064125" y="3300413"/>
            <a:ext cx="787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LBNE</a:t>
            </a:r>
          </a:p>
          <a:p>
            <a:r>
              <a:rPr lang="en-US" sz="1800"/>
              <a:t>Mu2e</a:t>
            </a:r>
          </a:p>
        </p:txBody>
      </p:sp>
      <p:sp>
        <p:nvSpPr>
          <p:cNvPr id="10258" name="TextBox 29"/>
          <p:cNvSpPr txBox="1">
            <a:spLocks noChangeArrowheads="1"/>
          </p:cNvSpPr>
          <p:nvPr/>
        </p:nvSpPr>
        <p:spPr bwMode="auto">
          <a:xfrm>
            <a:off x="6353175" y="3206750"/>
            <a:ext cx="18589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Project X+LBNE</a:t>
            </a:r>
          </a:p>
          <a:p>
            <a:r>
              <a:rPr lang="en-US" sz="1800">
                <a:latin typeface="Symbol" pitchFamily="18" charset="2"/>
              </a:rPr>
              <a:t>m</a:t>
            </a:r>
            <a:r>
              <a:rPr lang="en-US" sz="1800"/>
              <a:t>, K, nuclear, …</a:t>
            </a:r>
          </a:p>
          <a:p>
            <a:r>
              <a:rPr lang="en-US" sz="1800">
                <a:latin typeface="Symbol" pitchFamily="18" charset="2"/>
              </a:rPr>
              <a:t>n</a:t>
            </a:r>
            <a:r>
              <a:rPr lang="en-US" sz="1800"/>
              <a:t> Factory ??</a:t>
            </a:r>
          </a:p>
        </p:txBody>
      </p:sp>
      <p:sp>
        <p:nvSpPr>
          <p:cNvPr id="10259" name="TextBox 30"/>
          <p:cNvSpPr txBox="1">
            <a:spLocks noChangeArrowheads="1"/>
          </p:cNvSpPr>
          <p:nvPr/>
        </p:nvSpPr>
        <p:spPr bwMode="auto">
          <a:xfrm>
            <a:off x="2409825" y="4311650"/>
            <a:ext cx="698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2013</a:t>
            </a:r>
          </a:p>
        </p:txBody>
      </p:sp>
      <p:sp>
        <p:nvSpPr>
          <p:cNvPr id="10260" name="TextBox 31"/>
          <p:cNvSpPr txBox="1">
            <a:spLocks noChangeArrowheads="1"/>
          </p:cNvSpPr>
          <p:nvPr/>
        </p:nvSpPr>
        <p:spPr bwMode="auto">
          <a:xfrm>
            <a:off x="6053138" y="4297363"/>
            <a:ext cx="6969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2019</a:t>
            </a:r>
          </a:p>
        </p:txBody>
      </p:sp>
      <p:pic>
        <p:nvPicPr>
          <p:cNvPr id="10261" name="Picture 5" descr="MiniBooNEPPT"/>
          <p:cNvPicPr>
            <a:picLocks noChangeAspect="1" noChangeArrowheads="1"/>
          </p:cNvPicPr>
          <p:nvPr/>
        </p:nvPicPr>
        <p:blipFill>
          <a:blip r:embed="rId2" cstate="print"/>
          <a:srcRect l="17526" t="2295" r="16290"/>
          <a:stretch>
            <a:fillRect/>
          </a:stretch>
        </p:blipFill>
        <p:spPr bwMode="auto">
          <a:xfrm>
            <a:off x="928688" y="1190625"/>
            <a:ext cx="11588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2" name="Picture 3" descr="Minos detectorPP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0275" y="4733925"/>
            <a:ext cx="1716088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9475" y="1182688"/>
            <a:ext cx="1798638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4" name="Picture 11" descr="TP_in_wideband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38438" y="4738688"/>
            <a:ext cx="1843087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5" name="Picture 4" descr="full_meco_apparatu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22725" y="1187450"/>
            <a:ext cx="28829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6" name="Picture 4" descr="ArgoNeuT_NCpi0.jpg"/>
          <p:cNvPicPr>
            <a:picLocks noChangeAspect="1"/>
          </p:cNvPicPr>
          <p:nvPr/>
        </p:nvPicPr>
        <p:blipFill>
          <a:blip r:embed="rId7" cstate="print"/>
          <a:srcRect t="9027"/>
          <a:stretch>
            <a:fillRect/>
          </a:stretch>
        </p:blipFill>
        <p:spPr bwMode="auto">
          <a:xfrm>
            <a:off x="4657725" y="4751388"/>
            <a:ext cx="2063750" cy="141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7" name="Rectangle 27"/>
          <p:cNvSpPr>
            <a:spLocks noChangeArrowheads="1"/>
          </p:cNvSpPr>
          <p:nvPr/>
        </p:nvSpPr>
        <p:spPr bwMode="auto">
          <a:xfrm>
            <a:off x="7870825" y="4294188"/>
            <a:ext cx="6969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2022</a:t>
            </a:r>
          </a:p>
        </p:txBody>
      </p:sp>
      <p:pic>
        <p:nvPicPr>
          <p:cNvPr id="10268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00850" y="4752975"/>
            <a:ext cx="1389063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9" name="Picture 2"/>
          <p:cNvPicPr>
            <a:picLocks noChangeAspect="1" noChangeArrowheads="1"/>
          </p:cNvPicPr>
          <p:nvPr/>
        </p:nvPicPr>
        <p:blipFill>
          <a:blip r:embed="rId9" cstate="print"/>
          <a:srcRect l="2682" t="3345" b="3348"/>
          <a:stretch>
            <a:fillRect/>
          </a:stretch>
        </p:blipFill>
        <p:spPr bwMode="auto">
          <a:xfrm>
            <a:off x="6950075" y="1066800"/>
            <a:ext cx="1271588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5th Workshop on Data Preservation in HEP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244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osmic frontier roadmap for Dark Matter (DM) and Dark Energy(DE)</a:t>
            </a:r>
          </a:p>
        </p:txBody>
      </p:sp>
      <p:sp>
        <p:nvSpPr>
          <p:cNvPr id="11267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5th Workshop on Data Preservation in HEP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F618CC6-ED79-4DD4-8224-4A099C0D56A0}" type="slidenum">
              <a:rPr lang="en-US" smtClean="0"/>
              <a:pPr/>
              <a:t>9</a:t>
            </a:fld>
            <a:endParaRPr lang="en-US" smtClean="0"/>
          </a:p>
        </p:txBody>
      </p:sp>
      <p:pic>
        <p:nvPicPr>
          <p:cNvPr id="11269" name="Picture 4" descr="Fluorescence telesco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5" y="2495550"/>
            <a:ext cx="2073275" cy="157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0" descr="4mDome"/>
          <p:cNvPicPr>
            <a:picLocks noChangeAspect="1" noChangeArrowheads="1"/>
          </p:cNvPicPr>
          <p:nvPr/>
        </p:nvPicPr>
        <p:blipFill>
          <a:blip r:embed="rId3" cstate="print">
            <a:lum bright="14000"/>
          </a:blip>
          <a:srcRect t="7381" b="11520"/>
          <a:stretch>
            <a:fillRect/>
          </a:stretch>
        </p:blipFill>
        <p:spPr bwMode="auto">
          <a:xfrm>
            <a:off x="6545263" y="2727325"/>
            <a:ext cx="1808162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Rectangle 34"/>
          <p:cNvSpPr>
            <a:spLocks noChangeArrowheads="1"/>
          </p:cNvSpPr>
          <p:nvPr/>
        </p:nvSpPr>
        <p:spPr bwMode="auto">
          <a:xfrm>
            <a:off x="781050" y="4352925"/>
            <a:ext cx="7599363" cy="1368425"/>
          </a:xfrm>
          <a:prstGeom prst="rect">
            <a:avLst/>
          </a:prstGeom>
          <a:solidFill>
            <a:srgbClr val="00B0F0">
              <a:alpha val="20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1272" name="Straight Connector 5"/>
          <p:cNvCxnSpPr>
            <a:cxnSpLocks noChangeShapeType="1"/>
          </p:cNvCxnSpPr>
          <p:nvPr/>
        </p:nvCxnSpPr>
        <p:spPr bwMode="auto">
          <a:xfrm rot="5400000">
            <a:off x="119857" y="5003006"/>
            <a:ext cx="1347788" cy="9525"/>
          </a:xfrm>
          <a:prstGeom prst="line">
            <a:avLst/>
          </a:prstGeom>
          <a:noFill/>
          <a:ln w="9525" algn="ctr">
            <a:solidFill>
              <a:srgbClr val="FFFFFF"/>
            </a:solidFill>
            <a:round/>
            <a:headEnd/>
            <a:tailEnd/>
          </a:ln>
        </p:spPr>
      </p:cxnSp>
      <p:cxnSp>
        <p:nvCxnSpPr>
          <p:cNvPr id="11273" name="Straight Connector 9"/>
          <p:cNvCxnSpPr>
            <a:cxnSpLocks noChangeShapeType="1"/>
          </p:cNvCxnSpPr>
          <p:nvPr/>
        </p:nvCxnSpPr>
        <p:spPr bwMode="auto">
          <a:xfrm rot="16200000" flipH="1">
            <a:off x="7697787" y="5016501"/>
            <a:ext cx="1382713" cy="17462"/>
          </a:xfrm>
          <a:prstGeom prst="line">
            <a:avLst/>
          </a:prstGeom>
          <a:noFill/>
          <a:ln w="9525" algn="ctr">
            <a:solidFill>
              <a:srgbClr val="FFFFFF"/>
            </a:solidFill>
            <a:round/>
            <a:headEnd/>
            <a:tailEnd/>
          </a:ln>
        </p:spPr>
      </p:cxnSp>
      <p:cxnSp>
        <p:nvCxnSpPr>
          <p:cNvPr id="11274" name="Straight Connector 10"/>
          <p:cNvCxnSpPr>
            <a:cxnSpLocks noChangeShapeType="1"/>
          </p:cNvCxnSpPr>
          <p:nvPr/>
        </p:nvCxnSpPr>
        <p:spPr bwMode="auto">
          <a:xfrm>
            <a:off x="774700" y="5711825"/>
            <a:ext cx="7607300" cy="3175"/>
          </a:xfrm>
          <a:prstGeom prst="line">
            <a:avLst/>
          </a:prstGeom>
          <a:noFill/>
          <a:ln w="9525" algn="ctr">
            <a:solidFill>
              <a:srgbClr val="FFFFFF"/>
            </a:solidFill>
            <a:round/>
            <a:headEnd/>
            <a:tailEnd/>
          </a:ln>
        </p:spPr>
      </p:cxnSp>
      <p:cxnSp>
        <p:nvCxnSpPr>
          <p:cNvPr id="11275" name="Straight Connector 12"/>
          <p:cNvCxnSpPr>
            <a:cxnSpLocks noChangeShapeType="1"/>
          </p:cNvCxnSpPr>
          <p:nvPr/>
        </p:nvCxnSpPr>
        <p:spPr bwMode="auto">
          <a:xfrm>
            <a:off x="747713" y="4332288"/>
            <a:ext cx="7632700" cy="1587"/>
          </a:xfrm>
          <a:prstGeom prst="line">
            <a:avLst/>
          </a:prstGeom>
          <a:noFill/>
          <a:ln w="9525" algn="ctr">
            <a:solidFill>
              <a:srgbClr val="FFFFFF"/>
            </a:solidFill>
            <a:round/>
            <a:headEnd/>
            <a:tailEnd/>
          </a:ln>
        </p:spPr>
      </p:cxnSp>
      <p:cxnSp>
        <p:nvCxnSpPr>
          <p:cNvPr id="11276" name="Straight Connector 13"/>
          <p:cNvCxnSpPr>
            <a:cxnSpLocks noChangeShapeType="1"/>
          </p:cNvCxnSpPr>
          <p:nvPr/>
        </p:nvCxnSpPr>
        <p:spPr bwMode="auto">
          <a:xfrm rot="16200000" flipH="1">
            <a:off x="1995488" y="5018088"/>
            <a:ext cx="1387475" cy="3175"/>
          </a:xfrm>
          <a:prstGeom prst="line">
            <a:avLst/>
          </a:prstGeom>
          <a:noFill/>
          <a:ln w="9525" algn="ctr">
            <a:solidFill>
              <a:srgbClr val="FFFFFF"/>
            </a:solidFill>
            <a:round/>
            <a:headEnd/>
            <a:tailEnd/>
          </a:ln>
        </p:spPr>
      </p:cxnSp>
      <p:cxnSp>
        <p:nvCxnSpPr>
          <p:cNvPr id="11277" name="Straight Connector 14"/>
          <p:cNvCxnSpPr>
            <a:cxnSpLocks noChangeShapeType="1"/>
            <a:stCxn id="11271" idx="0"/>
          </p:cNvCxnSpPr>
          <p:nvPr/>
        </p:nvCxnSpPr>
        <p:spPr bwMode="auto">
          <a:xfrm rot="16200000" flipH="1">
            <a:off x="3896519" y="5036344"/>
            <a:ext cx="1374775" cy="7937"/>
          </a:xfrm>
          <a:prstGeom prst="line">
            <a:avLst/>
          </a:prstGeom>
          <a:noFill/>
          <a:ln w="9525" algn="ctr">
            <a:solidFill>
              <a:srgbClr val="FFFFFF"/>
            </a:solidFill>
            <a:round/>
            <a:headEnd/>
            <a:tailEnd/>
          </a:ln>
        </p:spPr>
      </p:cxnSp>
      <p:sp>
        <p:nvSpPr>
          <p:cNvPr id="11278" name="TextBox 20"/>
          <p:cNvSpPr txBox="1">
            <a:spLocks noChangeArrowheads="1"/>
          </p:cNvSpPr>
          <p:nvPr/>
        </p:nvSpPr>
        <p:spPr bwMode="auto">
          <a:xfrm>
            <a:off x="647700" y="5830888"/>
            <a:ext cx="738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Now </a:t>
            </a:r>
          </a:p>
        </p:txBody>
      </p:sp>
      <p:sp>
        <p:nvSpPr>
          <p:cNvPr id="11279" name="TextBox 21"/>
          <p:cNvSpPr txBox="1">
            <a:spLocks noChangeArrowheads="1"/>
          </p:cNvSpPr>
          <p:nvPr/>
        </p:nvSpPr>
        <p:spPr bwMode="auto">
          <a:xfrm>
            <a:off x="4141788" y="5770563"/>
            <a:ext cx="7905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 2016</a:t>
            </a:r>
          </a:p>
        </p:txBody>
      </p:sp>
      <p:cxnSp>
        <p:nvCxnSpPr>
          <p:cNvPr id="11280" name="Straight Connector 26"/>
          <p:cNvCxnSpPr>
            <a:cxnSpLocks noChangeShapeType="1"/>
          </p:cNvCxnSpPr>
          <p:nvPr/>
        </p:nvCxnSpPr>
        <p:spPr bwMode="auto">
          <a:xfrm rot="5400000">
            <a:off x="5795962" y="5021263"/>
            <a:ext cx="1382713" cy="7938"/>
          </a:xfrm>
          <a:prstGeom prst="line">
            <a:avLst/>
          </a:prstGeom>
          <a:noFill/>
          <a:ln w="9525" algn="ctr">
            <a:solidFill>
              <a:srgbClr val="FFFFFF"/>
            </a:solidFill>
            <a:round/>
            <a:headEnd/>
            <a:tailEnd/>
          </a:ln>
        </p:spPr>
      </p:cxnSp>
      <p:sp>
        <p:nvSpPr>
          <p:cNvPr id="11281" name="TextBox 30"/>
          <p:cNvSpPr txBox="1">
            <a:spLocks noChangeArrowheads="1"/>
          </p:cNvSpPr>
          <p:nvPr/>
        </p:nvSpPr>
        <p:spPr bwMode="auto">
          <a:xfrm>
            <a:off x="2357438" y="5786438"/>
            <a:ext cx="723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2013</a:t>
            </a:r>
          </a:p>
        </p:txBody>
      </p:sp>
      <p:sp>
        <p:nvSpPr>
          <p:cNvPr id="11282" name="TextBox 31"/>
          <p:cNvSpPr txBox="1">
            <a:spLocks noChangeArrowheads="1"/>
          </p:cNvSpPr>
          <p:nvPr/>
        </p:nvSpPr>
        <p:spPr bwMode="auto">
          <a:xfrm>
            <a:off x="6122988" y="5741988"/>
            <a:ext cx="722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2019</a:t>
            </a:r>
          </a:p>
        </p:txBody>
      </p:sp>
      <p:sp>
        <p:nvSpPr>
          <p:cNvPr id="11283" name="TextBox 32"/>
          <p:cNvSpPr txBox="1">
            <a:spLocks noChangeArrowheads="1"/>
          </p:cNvSpPr>
          <p:nvPr/>
        </p:nvSpPr>
        <p:spPr bwMode="auto">
          <a:xfrm>
            <a:off x="920750" y="4508500"/>
            <a:ext cx="14927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/>
              <a:t>DM: </a:t>
            </a:r>
            <a:r>
              <a:rPr lang="en-US" sz="1800" dirty="0" smtClean="0"/>
              <a:t>COUPP</a:t>
            </a:r>
          </a:p>
          <a:p>
            <a:r>
              <a:rPr lang="en-US" sz="1800" dirty="0" smtClean="0"/>
              <a:t>~ 10 </a:t>
            </a:r>
            <a:r>
              <a:rPr lang="en-US" sz="1800" dirty="0"/>
              <a:t>kg</a:t>
            </a:r>
          </a:p>
          <a:p>
            <a:r>
              <a:rPr lang="en-US" sz="1800" dirty="0"/>
              <a:t>DE: SDSS</a:t>
            </a:r>
          </a:p>
          <a:p>
            <a:r>
              <a:rPr lang="en-US" sz="1800" dirty="0"/>
              <a:t>P. Auger</a:t>
            </a:r>
          </a:p>
        </p:txBody>
      </p:sp>
      <p:sp>
        <p:nvSpPr>
          <p:cNvPr id="11284" name="TextBox 33"/>
          <p:cNvSpPr txBox="1">
            <a:spLocks noChangeArrowheads="1"/>
          </p:cNvSpPr>
          <p:nvPr/>
        </p:nvSpPr>
        <p:spPr bwMode="auto">
          <a:xfrm>
            <a:off x="2790825" y="4479925"/>
            <a:ext cx="174625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/>
              <a:t>DM: </a:t>
            </a:r>
            <a:r>
              <a:rPr lang="en-US" sz="1800" dirty="0" smtClean="0"/>
              <a:t>~100kg</a:t>
            </a:r>
            <a:endParaRPr lang="en-US" sz="1800" dirty="0"/>
          </a:p>
          <a:p>
            <a:r>
              <a:rPr lang="en-US" sz="1800" dirty="0"/>
              <a:t>DE: </a:t>
            </a:r>
            <a:r>
              <a:rPr lang="en-US" sz="1800" dirty="0" smtClean="0"/>
              <a:t>DES</a:t>
            </a:r>
            <a:endParaRPr lang="en-US" sz="1800" dirty="0"/>
          </a:p>
          <a:p>
            <a:r>
              <a:rPr lang="en-US" sz="1800" dirty="0" smtClean="0"/>
              <a:t>P. Auger </a:t>
            </a:r>
            <a:r>
              <a:rPr lang="en-US" sz="1800" dirty="0" err="1" smtClean="0"/>
              <a:t>Holometer</a:t>
            </a:r>
            <a:r>
              <a:rPr lang="en-US" sz="1800" dirty="0"/>
              <a:t>?</a:t>
            </a:r>
          </a:p>
          <a:p>
            <a:endParaRPr lang="en-US" sz="1800" dirty="0"/>
          </a:p>
        </p:txBody>
      </p:sp>
      <p:sp>
        <p:nvSpPr>
          <p:cNvPr id="11285" name="TextBox 34"/>
          <p:cNvSpPr txBox="1">
            <a:spLocks noChangeArrowheads="1"/>
          </p:cNvSpPr>
          <p:nvPr/>
        </p:nvSpPr>
        <p:spPr bwMode="auto">
          <a:xfrm>
            <a:off x="4676775" y="4194175"/>
            <a:ext cx="14700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1800"/>
          </a:p>
          <a:p>
            <a:r>
              <a:rPr lang="en-US" sz="1800"/>
              <a:t>DM: ~1 ton</a:t>
            </a:r>
          </a:p>
          <a:p>
            <a:r>
              <a:rPr lang="en-US" sz="1800"/>
              <a:t>DE: LSST </a:t>
            </a:r>
          </a:p>
          <a:p>
            <a:r>
              <a:rPr lang="en-US" sz="1800"/>
              <a:t>WFIRST??</a:t>
            </a:r>
          </a:p>
          <a:p>
            <a:r>
              <a:rPr lang="en-US" sz="1800"/>
              <a:t>BigBOSS??</a:t>
            </a:r>
          </a:p>
        </p:txBody>
      </p:sp>
      <p:sp>
        <p:nvSpPr>
          <p:cNvPr id="11286" name="TextBox 35"/>
          <p:cNvSpPr txBox="1">
            <a:spLocks noChangeArrowheads="1"/>
          </p:cNvSpPr>
          <p:nvPr/>
        </p:nvSpPr>
        <p:spPr bwMode="auto">
          <a:xfrm>
            <a:off x="6732588" y="4467225"/>
            <a:ext cx="14430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en-US" sz="1800" dirty="0"/>
              <a:t>DE: LSST</a:t>
            </a:r>
          </a:p>
          <a:p>
            <a:pPr algn="just"/>
            <a:r>
              <a:rPr lang="en-US" sz="1800" dirty="0"/>
              <a:t>WFIRST?? </a:t>
            </a:r>
          </a:p>
        </p:txBody>
      </p:sp>
      <p:sp>
        <p:nvSpPr>
          <p:cNvPr id="11287" name="Rectangle 25"/>
          <p:cNvSpPr>
            <a:spLocks noChangeArrowheads="1"/>
          </p:cNvSpPr>
          <p:nvPr/>
        </p:nvSpPr>
        <p:spPr bwMode="auto">
          <a:xfrm>
            <a:off x="7989888" y="5727700"/>
            <a:ext cx="7254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2022</a:t>
            </a:r>
          </a:p>
        </p:txBody>
      </p:sp>
      <p:pic>
        <p:nvPicPr>
          <p:cNvPr id="11288" name="Picture 25" descr="CDM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1409700"/>
            <a:ext cx="18065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9" name="Picture 26" descr="COUPP 4 kg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40050" y="1400175"/>
            <a:ext cx="1754188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0" name="Picture 3"/>
          <p:cNvPicPr>
            <a:picLocks noChangeAspect="1" noChangeArrowheads="1"/>
          </p:cNvPicPr>
          <p:nvPr/>
        </p:nvPicPr>
        <p:blipFill>
          <a:blip r:embed="rId6" cstate="print"/>
          <a:srcRect l="2187" t="3049" r="3918" b="2032"/>
          <a:stretch>
            <a:fillRect/>
          </a:stretch>
        </p:blipFill>
        <p:spPr bwMode="auto">
          <a:xfrm>
            <a:off x="857250" y="1438275"/>
            <a:ext cx="2047875" cy="10668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11291" name="Picture 27" descr="Telescope_Aug_2010-470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43675" y="1408113"/>
            <a:ext cx="1800225" cy="150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1329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tory">
  <a:themeElements>
    <a:clrScheme name="Factory 1">
      <a:dk1>
        <a:srgbClr val="000054"/>
      </a:dk1>
      <a:lt1>
        <a:srgbClr val="EAEAEA"/>
      </a:lt1>
      <a:dk2>
        <a:srgbClr val="00007A"/>
      </a:dk2>
      <a:lt2>
        <a:srgbClr val="EBD189"/>
      </a:lt2>
      <a:accent1>
        <a:srgbClr val="FCAB40"/>
      </a:accent1>
      <a:accent2>
        <a:srgbClr val="555BAD"/>
      </a:accent2>
      <a:accent3>
        <a:srgbClr val="AAAABE"/>
      </a:accent3>
      <a:accent4>
        <a:srgbClr val="C8C8C8"/>
      </a:accent4>
      <a:accent5>
        <a:srgbClr val="FDD2AF"/>
      </a:accent5>
      <a:accent6>
        <a:srgbClr val="4C529C"/>
      </a:accent6>
      <a:hlink>
        <a:srgbClr val="B97C01"/>
      </a:hlink>
      <a:folHlink>
        <a:srgbClr val="CCFF33"/>
      </a:folHlink>
    </a:clrScheme>
    <a:fontScheme name="Factor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ctory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radition">
    <a:dk1>
      <a:srgbClr val="FFFFFF"/>
    </a:dk1>
    <a:lt1>
      <a:srgbClr val="000000"/>
    </a:lt1>
    <a:dk2>
      <a:srgbClr val="D28E11"/>
    </a:dk2>
    <a:lt2>
      <a:srgbClr val="F2E2AB"/>
    </a:lt2>
    <a:accent1>
      <a:srgbClr val="6B4A0B"/>
    </a:accent1>
    <a:accent2>
      <a:srgbClr val="790A14"/>
    </a:accent2>
    <a:accent3>
      <a:srgbClr val="908342"/>
    </a:accent3>
    <a:accent4>
      <a:srgbClr val="423E5C"/>
    </a:accent4>
    <a:accent5>
      <a:srgbClr val="641345"/>
    </a:accent5>
    <a:accent6>
      <a:srgbClr val="748A2F"/>
    </a:accent6>
    <a:hlink>
      <a:srgbClr val="DD7E0E"/>
    </a:hlink>
    <a:folHlink>
      <a:srgbClr val="7F6F6F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Designs\Factory.pot</Template>
  <TotalTime>13319</TotalTime>
  <Words>2141</Words>
  <Application>Microsoft Office PowerPoint</Application>
  <PresentationFormat>On-screen Show (4:3)</PresentationFormat>
  <Paragraphs>408</Paragraphs>
  <Slides>33</Slides>
  <Notes>5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Factory</vt:lpstr>
      <vt:lpstr>!OLE_LINK10</vt:lpstr>
      <vt:lpstr>Worksheet</vt:lpstr>
      <vt:lpstr>Fermilab Perspectives in Computing and Data Management </vt:lpstr>
      <vt:lpstr>Scientific Computing at Fermilab</vt:lpstr>
      <vt:lpstr>Fermilab Scientific  Program:   basic research at the frontiers of high energy physics and related disciplines. </vt:lpstr>
      <vt:lpstr>Accelerators for research into the nature of energy and matter (particle physics)</vt:lpstr>
      <vt:lpstr>Tevatron in the news: looking ahead</vt:lpstr>
      <vt:lpstr>Tevatron “Data Preservation”  note</vt:lpstr>
      <vt:lpstr>Fermilab Energy frontier roadmap</vt:lpstr>
      <vt:lpstr>Intensity frontier roadmap</vt:lpstr>
      <vt:lpstr>Cosmic frontier roadmap for Dark Matter (DM) and Dark Energy(DE)</vt:lpstr>
      <vt:lpstr>Science using Large Scale User Facilities</vt:lpstr>
      <vt:lpstr>The Fermilab Scientific Program </vt:lpstr>
      <vt:lpstr>Computing required for experiment data (on all frontiers)  </vt:lpstr>
      <vt:lpstr>Data Storage at Fermilab - Tape</vt:lpstr>
      <vt:lpstr>CMS Tier 1 at Fermilab</vt:lpstr>
      <vt:lpstr>Today: data processing and data</vt:lpstr>
      <vt:lpstr>More Efficient Networking</vt:lpstr>
      <vt:lpstr>Any Data, Anywhere, Any time: Early Demonstrator</vt:lpstr>
      <vt:lpstr>Open Science Grid (OSG)</vt:lpstr>
      <vt:lpstr>FermiGrid – campus grid and gateway to OSG</vt:lpstr>
      <vt:lpstr>Computing for Theory and Simulation Science – needs HPC</vt:lpstr>
      <vt:lpstr>Lattice Gauge Theory: significant HPC computing at Fermilab</vt:lpstr>
      <vt:lpstr>FNAL CPU – core count for science</vt:lpstr>
      <vt:lpstr>Fermilab Computing Facilities</vt:lpstr>
      <vt:lpstr>Computer Centers</vt:lpstr>
      <vt:lpstr>Reliable high speed networking is key</vt:lpstr>
      <vt:lpstr>Large and growing datasets for all scientific programs: continuous migration to denser media</vt:lpstr>
      <vt:lpstr>Data on tape - total</vt:lpstr>
      <vt:lpstr>Data lives a long time (and is migrated to new media many times)</vt:lpstr>
      <vt:lpstr>Disk Storage Services</vt:lpstr>
      <vt:lpstr>FermiCloud: Virtualization likely a key component for long term analysis</vt:lpstr>
      <vt:lpstr>Data Preservation and long-term analysis: general considerations</vt:lpstr>
      <vt:lpstr>Experiment/Project Lifecycle and funding</vt:lpstr>
      <vt:lpstr>Summary thoughts: tradeoffs and value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Important communication talk</dc:title>
  <dc:creator>Young-kee Kim x3384 05917V</dc:creator>
  <cp:lastModifiedBy>Victoria A. White x3936 02263N</cp:lastModifiedBy>
  <cp:revision>563</cp:revision>
  <cp:lastPrinted>1601-01-01T00:00:00Z</cp:lastPrinted>
  <dcterms:created xsi:type="dcterms:W3CDTF">2008-08-01T20:03:26Z</dcterms:created>
  <dcterms:modified xsi:type="dcterms:W3CDTF">2011-05-16T17:18:25Z</dcterms:modified>
</cp:coreProperties>
</file>