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5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9" r:id="rId3"/>
    <p:sldId id="265" r:id="rId4"/>
    <p:sldId id="260" r:id="rId5"/>
    <p:sldId id="271" r:id="rId6"/>
    <p:sldId id="273" r:id="rId7"/>
    <p:sldId id="261" r:id="rId8"/>
    <p:sldId id="258" r:id="rId9"/>
    <p:sldId id="257" r:id="rId10"/>
    <p:sldId id="262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ndara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4" autoAdjust="0"/>
    <p:restoredTop sz="96448" autoAdjust="0"/>
  </p:normalViewPr>
  <p:slideViewPr>
    <p:cSldViewPr snapToGrid="0" snapToObjects="1">
      <p:cViewPr>
        <p:scale>
          <a:sx n="112" d="100"/>
          <a:sy n="112" d="100"/>
        </p:scale>
        <p:origin x="-1392" y="-128"/>
      </p:cViewPr>
      <p:guideLst>
        <p:guide orient="horz" pos="2160"/>
        <p:guide pos="2880"/>
      </p:guideLst>
    </p:cSldViewPr>
  </p:slid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89858-2349-0041-9FFF-2B3E390862CE}" type="datetime1">
              <a:rPr lang="en-US" smtClean="0"/>
              <a:t>4/5/11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03575-174B-964B-99BA-228C7D7AC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090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7BA5B73-CDF0-5648-8F06-B7C8A2174814}" type="datetime1">
              <a:rPr lang="en-US" smtClean="0"/>
              <a:t>4/5/11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59164E8-5916-4B60-BD6C-EE5D9209D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75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9164E8-5916-4B60-BD6C-EE5D9209D0B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51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1" name="Text Box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9pPr>
          </a:lstStyle>
          <a:p>
            <a:pPr eaLnBrk="1" hangingPunct="1"/>
            <a:fld id="{E74B5A72-1B36-494D-8197-883FEF6E814B}" type="slidenum">
              <a:rPr lang="en-US" sz="1200" smtClean="0">
                <a:latin typeface="Calibri" pitchFamily="34" charset="0"/>
                <a:cs typeface="Arial" charset="0"/>
              </a:rPr>
              <a:pPr eaLnBrk="1" hangingPunct="1"/>
              <a:t>9</a:t>
            </a:fld>
            <a:endParaRPr lang="en-US" sz="1200" smtClean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ACD7C-E963-704B-9DBD-577E725BDF15}" type="datetime1">
              <a:rPr lang="en-US" smtClean="0"/>
              <a:t>4/5/11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13ACB-B61F-42E1-9E14-70F0909E1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6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 userDrawn="1"/>
        </p:nvSpPr>
        <p:spPr>
          <a:xfrm rot="20707748">
            <a:off x="-895350" y="-766763"/>
            <a:ext cx="8332788" cy="5894388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ounded Rectangle 12"/>
          <p:cNvSpPr/>
          <p:nvPr userDrawn="1"/>
        </p:nvSpPr>
        <p:spPr>
          <a:xfrm rot="20707748">
            <a:off x="65088" y="5089525"/>
            <a:ext cx="8528050" cy="2911475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ounded Rectangle 13"/>
          <p:cNvSpPr/>
          <p:nvPr userDrawn="1"/>
        </p:nvSpPr>
        <p:spPr>
          <a:xfrm rot="20707748">
            <a:off x="8534400" y="3840163"/>
            <a:ext cx="1011238" cy="2994025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ounded Rectangle 14"/>
          <p:cNvSpPr/>
          <p:nvPr userDrawn="1"/>
        </p:nvSpPr>
        <p:spPr>
          <a:xfrm rot="20707748">
            <a:off x="7588250" y="-322263"/>
            <a:ext cx="1976438" cy="407352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6A2C1-1108-E241-B1E0-3182D8EFB1DF}" type="datetime1">
              <a:rPr lang="en-US" smtClean="0"/>
              <a:t>4/5/11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5F1B5-B040-4D71-A262-1ED52D9F5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9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Group 1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" name="Rounded Rectangle 11"/>
          <p:cNvSpPr/>
          <p:nvPr userDrawn="1"/>
        </p:nvSpPr>
        <p:spPr>
          <a:xfrm rot="20707748">
            <a:off x="-882650" y="-625475"/>
            <a:ext cx="7440613" cy="7346950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Rounded Rectangle 12"/>
          <p:cNvSpPr/>
          <p:nvPr userDrawn="1"/>
        </p:nvSpPr>
        <p:spPr>
          <a:xfrm rot="20707748">
            <a:off x="3227388" y="6273800"/>
            <a:ext cx="4395787" cy="1168400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Rounded Rectangle 13"/>
          <p:cNvSpPr/>
          <p:nvPr userDrawn="1"/>
        </p:nvSpPr>
        <p:spPr>
          <a:xfrm rot="20707748">
            <a:off x="7659688" y="5459413"/>
            <a:ext cx="1709737" cy="1538287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4" name="Rounded Rectangle 14"/>
          <p:cNvSpPr/>
          <p:nvPr userDrawn="1"/>
        </p:nvSpPr>
        <p:spPr>
          <a:xfrm rot="20707748">
            <a:off x="6665913" y="-490538"/>
            <a:ext cx="3067050" cy="5811838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6856D-73B9-B847-A236-A804FB46950A}" type="datetime1">
              <a:rPr lang="en-US" smtClean="0"/>
              <a:t>4/5/11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CE195-0E41-4355-B1B0-A16642517A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/>
          <p:nvPr userDrawn="1"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ounded Rectangle 12"/>
          <p:cNvSpPr/>
          <p:nvPr userDrawn="1"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ounded Rectangle 13"/>
          <p:cNvSpPr/>
          <p:nvPr userDrawn="1"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ounded Rectangle 14"/>
          <p:cNvSpPr/>
          <p:nvPr userDrawn="1"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8E9AA-921B-B140-8973-390F81D27DD3}" type="datetime1">
              <a:rPr lang="en-US" smtClean="0"/>
              <a:t>4/5/11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E7F84-232D-448D-BAE9-8C37DC16E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Rounded Rectangle 16"/>
          <p:cNvSpPr/>
          <p:nvPr userDrawn="1"/>
        </p:nvSpPr>
        <p:spPr>
          <a:xfrm rot="900000">
            <a:off x="-57150" y="-1017588"/>
            <a:ext cx="7412038" cy="3438526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Rounded Rectangle 17"/>
          <p:cNvSpPr/>
          <p:nvPr userDrawn="1"/>
        </p:nvSpPr>
        <p:spPr>
          <a:xfrm rot="900000">
            <a:off x="-776288" y="2417763"/>
            <a:ext cx="6997701" cy="5080000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2" name="Rounded Rectangle 18"/>
          <p:cNvSpPr/>
          <p:nvPr userDrawn="1"/>
        </p:nvSpPr>
        <p:spPr>
          <a:xfrm rot="900000">
            <a:off x="6337300" y="3775075"/>
            <a:ext cx="3103563" cy="3544888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3" name="Rounded Rectangle 19"/>
          <p:cNvSpPr/>
          <p:nvPr userDrawn="1"/>
        </p:nvSpPr>
        <p:spPr>
          <a:xfrm rot="900000">
            <a:off x="7327900" y="-104775"/>
            <a:ext cx="2351088" cy="3821113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7C8DF-C6A2-0C47-9A51-0CAF48B6BA2F}" type="datetime1">
              <a:rPr lang="en-US" smtClean="0"/>
              <a:t>4/5/11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6CF2E-D15A-4AD4-8F07-FCE67EE23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2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6"/>
          <p:cNvSpPr/>
          <p:nvPr userDrawn="1"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ounded Rectangle 17"/>
          <p:cNvSpPr/>
          <p:nvPr userDrawn="1"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ounded Rectangle 18"/>
          <p:cNvSpPr/>
          <p:nvPr userDrawn="1"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ounded Rectangle 19"/>
          <p:cNvSpPr/>
          <p:nvPr userDrawn="1"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FDA51-69B4-9B49-A973-E8DE27F3B11A}" type="datetime1">
              <a:rPr lang="en-US" smtClean="0"/>
              <a:t>4/5/11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4FA0E-4363-4D5C-B437-D88D04F62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81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52"/>
          <p:cNvSpPr/>
          <p:nvPr userDrawn="1"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ounded Rectangle 53"/>
          <p:cNvSpPr/>
          <p:nvPr userDrawn="1"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ounded Rectangle 54"/>
          <p:cNvSpPr/>
          <p:nvPr userDrawn="1"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Rounded Rectangle 55"/>
          <p:cNvSpPr/>
          <p:nvPr userDrawn="1"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A76D3-2B0B-174F-9848-8EA0F402D6AD}" type="datetime1">
              <a:rPr lang="en-US" smtClean="0"/>
              <a:t>4/5/11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8C37D-3EBE-49EB-AC1D-2248799FE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86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0"/>
          <p:cNvSpPr/>
          <p:nvPr userDrawn="1"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Rounded Rectangle 21"/>
          <p:cNvSpPr/>
          <p:nvPr userDrawn="1"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ounded Rectangle 22"/>
          <p:cNvSpPr/>
          <p:nvPr userDrawn="1"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ounded Rectangle 23"/>
          <p:cNvSpPr/>
          <p:nvPr userDrawn="1"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47715-A2FE-7243-AF93-579FE582972D}" type="datetime1">
              <a:rPr lang="en-US" smtClean="0"/>
              <a:t>4/5/11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084EB-1A09-46B6-ACFE-2B98A7404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61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3" name="Group 1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25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Rounded Rectangle 11"/>
          <p:cNvSpPr/>
          <p:nvPr userDrawn="1"/>
        </p:nvSpPr>
        <p:spPr>
          <a:xfrm rot="900000">
            <a:off x="-371475" y="-1217613"/>
            <a:ext cx="8577263" cy="6343651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Rounded Rectangle 12"/>
          <p:cNvSpPr/>
          <p:nvPr userDrawn="1"/>
        </p:nvSpPr>
        <p:spPr>
          <a:xfrm rot="900000">
            <a:off x="-449263" y="5208588"/>
            <a:ext cx="7470776" cy="2486025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1" name="Rounded Rectangle 13"/>
          <p:cNvSpPr/>
          <p:nvPr userDrawn="1"/>
        </p:nvSpPr>
        <p:spPr>
          <a:xfrm rot="900000">
            <a:off x="7192963" y="6483350"/>
            <a:ext cx="1931987" cy="63500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2" name="Rounded Rectangle 14"/>
          <p:cNvSpPr/>
          <p:nvPr userDrawn="1"/>
        </p:nvSpPr>
        <p:spPr>
          <a:xfrm rot="900000">
            <a:off x="8126413" y="92075"/>
            <a:ext cx="1879600" cy="6415088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78D7A-5B1B-404C-A2E6-C30B3820898E}" type="datetime1">
              <a:rPr lang="en-US" smtClean="0"/>
              <a:t>4/5/11</a:t>
            </a:fld>
            <a:endParaRPr lang="en-US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16F28-F58D-4247-A9D8-E62A11FAA4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1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5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51B07-CBCD-F544-AD59-EBC8A84115B4}" type="datetime1">
              <a:rPr lang="en-US" smtClean="0"/>
              <a:t>4/5/11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8B3CD-DD72-4BDF-8C2A-3878CE9F4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0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6" name="Group 15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Rounded Rectangle 14"/>
          <p:cNvSpPr/>
          <p:nvPr userDrawn="1"/>
        </p:nvSpPr>
        <p:spPr>
          <a:xfrm rot="900000">
            <a:off x="-533400" y="-979488"/>
            <a:ext cx="6672263" cy="6821488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3" name="Rounded Rectangle 15"/>
          <p:cNvSpPr/>
          <p:nvPr userDrawn="1"/>
        </p:nvSpPr>
        <p:spPr>
          <a:xfrm rot="900000">
            <a:off x="-284163" y="5969000"/>
            <a:ext cx="5300663" cy="1497013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4" name="Rounded Rectangle 16"/>
          <p:cNvSpPr/>
          <p:nvPr userDrawn="1"/>
        </p:nvSpPr>
        <p:spPr>
          <a:xfrm rot="900000">
            <a:off x="6931025" y="-242888"/>
            <a:ext cx="2433638" cy="1384301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5" name="Rounded Rectangle 17"/>
          <p:cNvSpPr/>
          <p:nvPr userDrawn="1"/>
        </p:nvSpPr>
        <p:spPr>
          <a:xfrm rot="900000">
            <a:off x="5899150" y="1282700"/>
            <a:ext cx="3843338" cy="61785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6A5E1-A569-794F-B678-EFCEB59C19C0}" type="datetime1">
              <a:rPr lang="en-US" smtClean="0"/>
              <a:t>4/5/11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C9242-4B58-45B5-A74A-0CB3E39F6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3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ABAB038-7880-B74F-BF7B-DAB5E17A7E42}" type="datetime1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2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91FD8E4-8902-4D9E-BBDB-8249A08CE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charset="0"/>
          <a:ea typeface="MS PGothic" pitchFamily="34" charset="-128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MS PGothic" pitchFamily="34" charset="-128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shb-atlas-job.cern.ch/templates/prodsys/index.html" TargetMode="External"/><Relationship Id="rId3" Type="http://schemas.openxmlformats.org/officeDocument/2006/relationships/hyperlink" Target="mailto:atlas-adc-monitoring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dashb-atlas-job.cern.ch/templates/prodsys/index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79588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31F45"/>
                </a:solidFill>
              </a:rPr>
              <a:t> Global Job Monitor</a:t>
            </a:r>
            <a:r>
              <a:rPr lang="en-US" sz="1800" b="1" smtClean="0">
                <a:solidFill>
                  <a:srgbClr val="031F45"/>
                </a:solidFill>
              </a:rPr>
              <a:t/>
            </a:r>
            <a:br>
              <a:rPr lang="en-US" sz="1800" b="1" smtClean="0">
                <a:solidFill>
                  <a:srgbClr val="031F45"/>
                </a:solidFill>
              </a:rPr>
            </a:br>
            <a:r>
              <a:rPr lang="en-US" sz="2400" b="1" smtClean="0">
                <a:solidFill>
                  <a:srgbClr val="031F45"/>
                </a:solidFill>
              </a:rPr>
              <a:t>Current Status and Plans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4432300" y="5019675"/>
            <a:ext cx="4394200" cy="555625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US" sz="1800" b="1" dirty="0" smtClean="0">
                <a:solidFill>
                  <a:srgbClr val="031F45"/>
                </a:solidFill>
              </a:rPr>
              <a:t>L </a:t>
            </a:r>
            <a:r>
              <a:rPr lang="en-US" sz="1800" b="1" dirty="0" err="1" smtClean="0">
                <a:solidFill>
                  <a:srgbClr val="031F45"/>
                </a:solidFill>
              </a:rPr>
              <a:t>Sargsyan</a:t>
            </a:r>
            <a:r>
              <a:rPr lang="en-US" sz="1800" b="1" dirty="0" smtClean="0">
                <a:solidFill>
                  <a:srgbClr val="031F45"/>
                </a:solidFill>
              </a:rPr>
              <a:t>(</a:t>
            </a:r>
            <a:r>
              <a:rPr lang="en-US" sz="1800" b="1" dirty="0" err="1" smtClean="0">
                <a:solidFill>
                  <a:srgbClr val="031F45"/>
                </a:solidFill>
              </a:rPr>
              <a:t>YerPhI</a:t>
            </a:r>
            <a:r>
              <a:rPr lang="en-US" sz="1800" b="1" dirty="0" smtClean="0">
                <a:solidFill>
                  <a:srgbClr val="031F45"/>
                </a:solidFill>
              </a:rPr>
              <a:t>),</a:t>
            </a:r>
            <a:r>
              <a:rPr lang="en-US" sz="1800" b="1" dirty="0" err="1" smtClean="0">
                <a:solidFill>
                  <a:srgbClr val="031F45"/>
                </a:solidFill>
              </a:rPr>
              <a:t>J.Andreeva</a:t>
            </a:r>
            <a:r>
              <a:rPr lang="en-US" sz="1800" b="1" dirty="0" smtClean="0">
                <a:solidFill>
                  <a:srgbClr val="031F45"/>
                </a:solidFill>
              </a:rPr>
              <a:t>,</a:t>
            </a:r>
          </a:p>
          <a:p>
            <a:pPr eaLnBrk="1" hangingPunct="1"/>
            <a:r>
              <a:rPr lang="en-US" sz="1800" b="1" dirty="0" smtClean="0">
                <a:solidFill>
                  <a:srgbClr val="031F45"/>
                </a:solidFill>
              </a:rPr>
              <a:t>L. .</a:t>
            </a:r>
            <a:r>
              <a:rPr lang="en-US" sz="1800" b="1" dirty="0" err="1" smtClean="0">
                <a:solidFill>
                  <a:srgbClr val="031F45"/>
                </a:solidFill>
              </a:rPr>
              <a:t>Kokoszkiewicz</a:t>
            </a:r>
            <a:r>
              <a:rPr lang="en-US" sz="1800" b="1" dirty="0" smtClean="0">
                <a:solidFill>
                  <a:srgbClr val="031F45"/>
                </a:solidFill>
              </a:rPr>
              <a:t>, </a:t>
            </a:r>
            <a:r>
              <a:rPr lang="en-US" sz="1800" b="1" dirty="0" err="1" smtClean="0">
                <a:solidFill>
                  <a:srgbClr val="031F45"/>
                </a:solidFill>
              </a:rPr>
              <a:t>E.Karavakis</a:t>
            </a:r>
            <a:endParaRPr lang="en-US" sz="1800" b="1" dirty="0" smtClean="0">
              <a:solidFill>
                <a:srgbClr val="031F45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08140" y="6377287"/>
            <a:ext cx="20483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S&amp;C Workshop 5/04/2011</a:t>
            </a:r>
            <a:endParaRPr lang="en-US" sz="14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457200" y="893763"/>
            <a:ext cx="7408863" cy="4911951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Production operators UI</a:t>
            </a:r>
          </a:p>
          <a:p>
            <a:pPr lvl="1" eaLnBrk="1" hangingPunct="1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Preparation data for production jobs  in aggregated tables </a:t>
            </a:r>
          </a:p>
          <a:p>
            <a:pPr lvl="1" eaLnBrk="1" hangingPunct="1"/>
            <a:endParaRPr lang="en-US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00"/>
              </a:lnSpc>
              <a:spcBef>
                <a:spcPts val="100"/>
              </a:spcBef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Extend content  of the information on the UI:</a:t>
            </a:r>
          </a:p>
          <a:p>
            <a:pPr lvl="2" eaLnBrk="1" hangingPunct="1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Additional graphical distribution </a:t>
            </a:r>
          </a:p>
          <a:p>
            <a:pPr lvl="2" eaLnBrk="1" hangingPunct="1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Detailed failure diagnostic</a:t>
            </a:r>
          </a:p>
          <a:p>
            <a:pPr lvl="2" eaLnBrk="1" hangingPunct="1"/>
            <a:endParaRPr lang="en-GB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00"/>
              </a:lnSpc>
              <a:spcBef>
                <a:spcPts val="100"/>
              </a:spcBef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Overview page with plots :</a:t>
            </a:r>
          </a:p>
          <a:p>
            <a:pPr lvl="2" eaLnBrk="1" hangingPunct="1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Accounting like  page for production tasks</a:t>
            </a:r>
          </a:p>
          <a:p>
            <a:pPr lvl="2" eaLnBrk="1" hangingPunct="1"/>
            <a:endParaRPr lang="en-US" sz="1800" dirty="0" smtClean="0"/>
          </a:p>
        </p:txBody>
      </p:sp>
      <p:sp>
        <p:nvSpPr>
          <p:cNvPr id="20483" name="Title 2"/>
          <p:cNvSpPr>
            <a:spLocks noGrp="1"/>
          </p:cNvSpPr>
          <p:nvPr>
            <p:ph type="title"/>
          </p:nvPr>
        </p:nvSpPr>
        <p:spPr>
          <a:xfrm>
            <a:off x="293688" y="298450"/>
            <a:ext cx="8603569" cy="555625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E7F84-232D-448D-BAE9-8C37DC16EA1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086" y="660400"/>
            <a:ext cx="8229600" cy="5710239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Prototype is up and running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http://dashb-atlas-job.cern.ch/templates/prodsys/index.html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Waiting for your feedback</a:t>
            </a:r>
            <a:b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sz="3600" b="1" dirty="0">
                <a:solidFill>
                  <a:srgbClr val="FF0000"/>
                </a:solidFill>
                <a:cs typeface="Arial" pitchFamily="34" charset="0"/>
                <a:hlinkClick r:id="rId3"/>
              </a:rPr>
              <a:t>atlas-adc-monitoring@cern.ch</a:t>
            </a:r>
            <a:r>
              <a:rPr lang="en-GB" sz="3600" b="1" dirty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en-GB" sz="3600" b="1" dirty="0">
                <a:solidFill>
                  <a:schemeClr val="tx1"/>
                </a:solidFill>
                <a:cs typeface="Arial" pitchFamily="34" charset="0"/>
              </a:rPr>
            </a:b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E7F84-232D-448D-BAE9-8C37DC16EA1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84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94984"/>
            <a:ext cx="7408862" cy="345122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Motivation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Architecture of Global Job Monitor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R</a:t>
            </a:r>
            <a:r>
              <a:rPr lang="en-US" sz="2800" dirty="0" smtClean="0"/>
              <a:t>esults of consistency check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Prodsys</a:t>
            </a:r>
            <a:r>
              <a:rPr lang="en-US" sz="2800" dirty="0" smtClean="0"/>
              <a:t> UI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Plans</a:t>
            </a:r>
          </a:p>
          <a:p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1257"/>
            <a:ext cx="8229600" cy="792389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E7F84-232D-448D-BAE9-8C37DC16EA1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84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>
          <a:xfrm>
            <a:off x="174625" y="396875"/>
            <a:ext cx="8402638" cy="62499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Motivation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1" eaLnBrk="1" hangingPunct="1">
              <a:lnSpc>
                <a:spcPts val="1800"/>
              </a:lnSpc>
              <a:buClr>
                <a:srgbClr val="000000"/>
              </a:buClr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Use flexible structure of the </a:t>
            </a:r>
            <a:r>
              <a:rPr lang="en-US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sw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components, which will provide</a:t>
            </a:r>
          </a:p>
          <a:p>
            <a:pPr marL="0" lvl="1" indent="0" eaLnBrk="1" hangingPunct="1">
              <a:lnSpc>
                <a:spcPts val="1800"/>
              </a:lnSpc>
              <a:buClr>
                <a:srgbClr val="000000"/>
              </a:buClr>
              <a:buFont typeface="Symbol" pitchFamily="18" charset="2"/>
              <a:buNone/>
              <a:defRPr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easy support/maintenance in a long term</a:t>
            </a:r>
          </a:p>
          <a:p>
            <a:pPr marL="0" lvl="1" indent="0" eaLnBrk="1" hangingPunct="1">
              <a:lnSpc>
                <a:spcPts val="1800"/>
              </a:lnSpc>
              <a:buClr>
                <a:srgbClr val="000000"/>
              </a:buClr>
              <a:buFont typeface="Symbol" pitchFamily="18" charset="2"/>
              <a:buNone/>
              <a:defRPr/>
            </a:pP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indent="0" eaLnBrk="1" hangingPunct="1">
              <a:lnSpc>
                <a:spcPts val="1800"/>
              </a:lnSpc>
              <a:buClr>
                <a:srgbClr val="000000"/>
              </a:buClr>
              <a:buFont typeface="Symbol" pitchFamily="18" charset="2"/>
              <a:buNone/>
              <a:defRPr/>
            </a:pP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1" indent="-342900" eaLnBrk="1" hangingPunct="1">
              <a:lnSpc>
                <a:spcPts val="1800"/>
              </a:lnSpc>
              <a:buClr>
                <a:srgbClr val="000000"/>
              </a:buClr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Use dashboard framework as a foundation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ATLAS job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monitoring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1" eaLnBrk="1" hangingPunct="1">
              <a:lnSpc>
                <a:spcPts val="1800"/>
              </a:lnSpc>
              <a:buClr>
                <a:srgbClr val="000000"/>
              </a:buClr>
              <a:defRPr/>
            </a:pPr>
            <a:endParaRPr lang="en-GB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1" eaLnBrk="1" hangingPunct="1">
              <a:lnSpc>
                <a:spcPts val="1800"/>
              </a:lnSpc>
              <a:buClr>
                <a:srgbClr val="000000"/>
              </a:buClr>
              <a:defRPr/>
            </a:pPr>
            <a:endParaRPr lang="en-GB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1" eaLnBrk="1" hangingPunct="1">
              <a:lnSpc>
                <a:spcPts val="1800"/>
              </a:lnSpc>
              <a:buClr>
                <a:srgbClr val="000000"/>
              </a:buClr>
              <a:defRPr/>
            </a:pP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Decrease load on operations </a:t>
            </a:r>
            <a:r>
              <a:rPr lang="en-GB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PanDA</a:t>
            </a:r>
            <a:r>
              <a:rPr lang="en-GB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DB</a:t>
            </a:r>
          </a:p>
          <a:p>
            <a:pPr marL="0" lvl="1" indent="0" eaLnBrk="1" hangingPunct="1">
              <a:lnSpc>
                <a:spcPts val="1800"/>
              </a:lnSpc>
              <a:buClr>
                <a:srgbClr val="000000"/>
              </a:buClr>
              <a:buFont typeface="Symbol" pitchFamily="18" charset="2"/>
              <a:buNone/>
              <a:defRPr/>
            </a:pPr>
            <a:endParaRPr lang="en-GB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defRPr/>
            </a:pPr>
            <a:endParaRPr lang="en-GB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defRPr/>
            </a:pPr>
            <a:r>
              <a:rPr lang="en-GB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Fully decouple data source from the user interface</a:t>
            </a: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defRPr/>
            </a:pPr>
            <a:endParaRPr lang="en-GB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ts val="1800"/>
              </a:lnSpc>
              <a:buClr>
                <a:srgbClr val="000000"/>
              </a:buClr>
              <a:buFont typeface="Symbol" pitchFamily="18" charset="2"/>
              <a:buNone/>
              <a:defRPr/>
            </a:pPr>
            <a:endParaRPr lang="en-GB" dirty="0" smtClean="0">
              <a:solidFill>
                <a:srgbClr val="031F4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defRPr/>
            </a:pPr>
            <a:endParaRPr lang="en-GB" dirty="0" smtClean="0">
              <a:solidFill>
                <a:srgbClr val="031F4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defRPr/>
            </a:pPr>
            <a:endParaRPr lang="en-GB" dirty="0" smtClean="0">
              <a:solidFill>
                <a:srgbClr val="031F4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dirty="0" smtClean="0">
              <a:solidFill>
                <a:srgbClr val="031F4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dirty="0" smtClean="0">
              <a:solidFill>
                <a:srgbClr val="031F4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dirty="0" smtClean="0">
              <a:solidFill>
                <a:srgbClr val="031F4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dirty="0" smtClean="0">
              <a:solidFill>
                <a:srgbClr val="031F4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dirty="0" smtClean="0">
              <a:solidFill>
                <a:srgbClr val="031F45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  <a:defRPr/>
            </a:pPr>
            <a:endParaRPr lang="en-US" dirty="0" smtClean="0">
              <a:solidFill>
                <a:srgbClr val="031F4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E7F84-232D-448D-BAE9-8C37DC16EA1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14" descr="C:\Users\RO\Pictures\02042011880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813" y="860425"/>
            <a:ext cx="1358900" cy="14509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363" name="Group 101"/>
          <p:cNvGrpSpPr>
            <a:grpSpLocks/>
          </p:cNvGrpSpPr>
          <p:nvPr/>
        </p:nvGrpSpPr>
        <p:grpSpPr bwMode="auto">
          <a:xfrm>
            <a:off x="7245350" y="5264150"/>
            <a:ext cx="1471613" cy="404813"/>
            <a:chOff x="4105" y="3280"/>
            <a:chExt cx="927" cy="255"/>
          </a:xfrm>
        </p:grpSpPr>
        <p:sp>
          <p:nvSpPr>
            <p:cNvPr id="15467" name="AutoShape 102"/>
            <p:cNvSpPr>
              <a:spLocks noChangeArrowheads="1"/>
            </p:cNvSpPr>
            <p:nvPr/>
          </p:nvSpPr>
          <p:spPr bwMode="auto">
            <a:xfrm>
              <a:off x="4105" y="3280"/>
              <a:ext cx="906" cy="255"/>
            </a:xfrm>
            <a:prstGeom prst="roundRect">
              <a:avLst>
                <a:gd name="adj" fmla="val 394"/>
              </a:avLst>
            </a:prstGeom>
            <a:solidFill>
              <a:srgbClr val="333399"/>
            </a:solidFill>
            <a:ln w="936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sp>
          <p:nvSpPr>
            <p:cNvPr id="15468" name="Text Box 103"/>
            <p:cNvSpPr txBox="1">
              <a:spLocks noChangeArrowheads="1"/>
            </p:cNvSpPr>
            <p:nvPr/>
          </p:nvSpPr>
          <p:spPr bwMode="auto">
            <a:xfrm>
              <a:off x="4126" y="3327"/>
              <a:ext cx="90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buClr>
                  <a:srgbClr val="FFFFFF"/>
                </a:buClr>
                <a:buSzPct val="100000"/>
                <a:buFont typeface="Times New Roman" pitchFamily="18" charset="0"/>
                <a:buNone/>
              </a:pPr>
              <a:r>
                <a:rPr lang="en-GB" sz="1000" dirty="0" err="1">
                  <a:solidFill>
                    <a:srgbClr val="FFFFFF"/>
                  </a:solidFill>
                  <a:latin typeface="Times New Roman" pitchFamily="18" charset="0"/>
                </a:rPr>
                <a:t>Prodsys</a:t>
              </a:r>
              <a:r>
                <a:rPr lang="en-GB" sz="1000" dirty="0">
                  <a:solidFill>
                    <a:srgbClr val="FFFFFF"/>
                  </a:solidFill>
                  <a:latin typeface="Times New Roman" pitchFamily="18" charset="0"/>
                </a:rPr>
                <a:t> UI</a:t>
              </a:r>
            </a:p>
          </p:txBody>
        </p:sp>
      </p:grpSp>
      <p:sp>
        <p:nvSpPr>
          <p:cNvPr id="15364" name="Text Box 1"/>
          <p:cNvSpPr txBox="1">
            <a:spLocks noChangeArrowheads="1"/>
          </p:cNvSpPr>
          <p:nvPr/>
        </p:nvSpPr>
        <p:spPr bwMode="auto">
          <a:xfrm>
            <a:off x="7116763" y="6348413"/>
            <a:ext cx="21336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9pPr>
          </a:lstStyle>
          <a:p>
            <a:pPr algn="r"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None/>
            </a:pPr>
            <a:fld id="{15DAB097-1CB4-4403-B131-3BDF1C11573E}" type="slidenum">
              <a:rPr lang="en-GB" sz="1400">
                <a:latin typeface="Times New Roman" pitchFamily="18" charset="0"/>
              </a:rPr>
              <a:pPr algn="r" eaLnBrk="1" hangingPunct="1">
                <a:lnSpc>
                  <a:spcPts val="18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t>4</a:t>
            </a:fld>
            <a:endParaRPr lang="en-GB" sz="1400">
              <a:latin typeface="Times New Roman" pitchFamily="18" charset="0"/>
            </a:endParaRPr>
          </a:p>
        </p:txBody>
      </p:sp>
      <p:grpSp>
        <p:nvGrpSpPr>
          <p:cNvPr id="15365" name="Group 2"/>
          <p:cNvGrpSpPr>
            <a:grpSpLocks/>
          </p:cNvGrpSpPr>
          <p:nvPr/>
        </p:nvGrpSpPr>
        <p:grpSpPr bwMode="auto">
          <a:xfrm>
            <a:off x="6523038" y="1755775"/>
            <a:ext cx="1517650" cy="401638"/>
            <a:chOff x="4130" y="1446"/>
            <a:chExt cx="956" cy="253"/>
          </a:xfrm>
        </p:grpSpPr>
        <p:sp>
          <p:nvSpPr>
            <p:cNvPr id="15461" name="AutoShape 3"/>
            <p:cNvSpPr>
              <a:spLocks noChangeArrowheads="1"/>
            </p:cNvSpPr>
            <p:nvPr/>
          </p:nvSpPr>
          <p:spPr bwMode="auto">
            <a:xfrm>
              <a:off x="4130" y="1481"/>
              <a:ext cx="956" cy="186"/>
            </a:xfrm>
            <a:prstGeom prst="roundRect">
              <a:avLst>
                <a:gd name="adj" fmla="val 537"/>
              </a:avLst>
            </a:prstGeom>
            <a:solidFill>
              <a:srgbClr val="000080"/>
            </a:solidFill>
            <a:ln w="2232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grpSp>
          <p:nvGrpSpPr>
            <p:cNvPr id="15462" name="Group 4"/>
            <p:cNvGrpSpPr>
              <a:grpSpLocks/>
            </p:cNvGrpSpPr>
            <p:nvPr/>
          </p:nvGrpSpPr>
          <p:grpSpPr bwMode="auto">
            <a:xfrm>
              <a:off x="4130" y="1446"/>
              <a:ext cx="953" cy="253"/>
              <a:chOff x="4130" y="1446"/>
              <a:chExt cx="953" cy="253"/>
            </a:xfrm>
          </p:grpSpPr>
          <p:sp>
            <p:nvSpPr>
              <p:cNvPr id="15463" name="AutoShape 5"/>
              <p:cNvSpPr>
                <a:spLocks noChangeArrowheads="1"/>
              </p:cNvSpPr>
              <p:nvPr/>
            </p:nvSpPr>
            <p:spPr bwMode="auto">
              <a:xfrm>
                <a:off x="4130" y="1480"/>
                <a:ext cx="953" cy="186"/>
              </a:xfrm>
              <a:prstGeom prst="roundRect">
                <a:avLst>
                  <a:gd name="adj" fmla="val 537"/>
                </a:avLst>
              </a:prstGeom>
              <a:solidFill>
                <a:srgbClr val="000080"/>
              </a:solidFill>
              <a:ln w="936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800"/>
              </a:p>
            </p:txBody>
          </p:sp>
          <p:grpSp>
            <p:nvGrpSpPr>
              <p:cNvPr id="15464" name="Group 6"/>
              <p:cNvGrpSpPr>
                <a:grpSpLocks/>
              </p:cNvGrpSpPr>
              <p:nvPr/>
            </p:nvGrpSpPr>
            <p:grpSpPr bwMode="auto">
              <a:xfrm>
                <a:off x="4130" y="1446"/>
                <a:ext cx="952" cy="253"/>
                <a:chOff x="4130" y="1446"/>
                <a:chExt cx="952" cy="253"/>
              </a:xfrm>
            </p:grpSpPr>
            <p:sp>
              <p:nvSpPr>
                <p:cNvPr id="15465" name="AutoShape 7"/>
                <p:cNvSpPr>
                  <a:spLocks noChangeArrowheads="1"/>
                </p:cNvSpPr>
                <p:nvPr/>
              </p:nvSpPr>
              <p:spPr bwMode="auto">
                <a:xfrm>
                  <a:off x="4130" y="1446"/>
                  <a:ext cx="952" cy="253"/>
                </a:xfrm>
                <a:prstGeom prst="roundRect">
                  <a:avLst>
                    <a:gd name="adj" fmla="val 394"/>
                  </a:avLst>
                </a:prstGeom>
                <a:solidFill>
                  <a:srgbClr val="000080"/>
                </a:solidFill>
                <a:ln w="936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z="1800"/>
                </a:p>
              </p:txBody>
            </p:sp>
            <p:sp>
              <p:nvSpPr>
                <p:cNvPr id="15466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4130" y="1449"/>
                  <a:ext cx="952" cy="2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>
                  <a:lvl1pPr eaLnBrk="0" hangingPunct="0"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chemeClr val="tx1"/>
                      </a:solidFill>
                      <a:latin typeface="Candara" pitchFamily="34" charset="0"/>
                      <a:ea typeface="MS PGothic" pitchFamily="34" charset="-128"/>
                    </a:defRPr>
                  </a:lvl1pPr>
                  <a:lvl2pPr marL="742950" indent="-285750" eaLnBrk="0" hangingPunct="0"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chemeClr val="tx1"/>
                      </a:solidFill>
                      <a:latin typeface="Candara" pitchFamily="34" charset="0"/>
                      <a:ea typeface="MS PGothic" pitchFamily="34" charset="-128"/>
                    </a:defRPr>
                  </a:lvl2pPr>
                  <a:lvl3pPr marL="1143000" indent="-228600" eaLnBrk="0" hangingPunct="0"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chemeClr val="tx1"/>
                      </a:solidFill>
                      <a:latin typeface="Candara" pitchFamily="34" charset="0"/>
                      <a:ea typeface="MS PGothic" pitchFamily="34" charset="-128"/>
                    </a:defRPr>
                  </a:lvl3pPr>
                  <a:lvl4pPr marL="1600200" indent="-228600" eaLnBrk="0" hangingPunct="0"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chemeClr val="tx1"/>
                      </a:solidFill>
                      <a:latin typeface="Candara" pitchFamily="34" charset="0"/>
                      <a:ea typeface="MS PGothic" pitchFamily="34" charset="-128"/>
                    </a:defRPr>
                  </a:lvl4pPr>
                  <a:lvl5pPr marL="2057400" indent="-228600" eaLnBrk="0" hangingPunct="0"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chemeClr val="tx1"/>
                      </a:solidFill>
                      <a:latin typeface="Candara" pitchFamily="34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chemeClr val="tx1"/>
                      </a:solidFill>
                      <a:latin typeface="Candara" pitchFamily="34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chemeClr val="tx1"/>
                      </a:solidFill>
                      <a:latin typeface="Candara" pitchFamily="34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chemeClr val="tx1"/>
                      </a:solidFill>
                      <a:latin typeface="Candara" pitchFamily="34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  <a:defRPr sz="2400">
                      <a:solidFill>
                        <a:schemeClr val="tx1"/>
                      </a:solidFill>
                      <a:latin typeface="Candara" pitchFamily="34" charset="0"/>
                      <a:ea typeface="MS PGothic" pitchFamily="34" charset="-128"/>
                    </a:defRPr>
                  </a:lvl9pPr>
                </a:lstStyle>
                <a:p>
                  <a:pPr algn="ctr" eaLnBrk="1" hangingPunct="1">
                    <a:lnSpc>
                      <a:spcPts val="2350"/>
                    </a:lnSpc>
                    <a:buClr>
                      <a:srgbClr val="FFFFFF"/>
                    </a:buClr>
                    <a:buSzPct val="100000"/>
                    <a:buFont typeface="Arial" charset="0"/>
                    <a:buNone/>
                  </a:pPr>
                  <a:r>
                    <a:rPr lang="en-GB" sz="900">
                      <a:solidFill>
                        <a:srgbClr val="FFFFFF"/>
                      </a:solidFill>
                      <a:latin typeface="Times New Roman" pitchFamily="18" charset="0"/>
                    </a:rPr>
                    <a:t>Historical view UI</a:t>
                  </a:r>
                </a:p>
              </p:txBody>
            </p:sp>
          </p:grpSp>
        </p:grpSp>
      </p:grpSp>
      <p:sp>
        <p:nvSpPr>
          <p:cNvPr id="15366" name="Line 9"/>
          <p:cNvSpPr>
            <a:spLocks noChangeShapeType="1"/>
          </p:cNvSpPr>
          <p:nvPr/>
        </p:nvSpPr>
        <p:spPr bwMode="auto">
          <a:xfrm>
            <a:off x="2900363" y="3157538"/>
            <a:ext cx="1095375" cy="511175"/>
          </a:xfrm>
          <a:prstGeom prst="line">
            <a:avLst/>
          </a:prstGeom>
          <a:noFill/>
          <a:ln w="936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5367" name="Group 10"/>
          <p:cNvGrpSpPr>
            <a:grpSpLocks/>
          </p:cNvGrpSpPr>
          <p:nvPr/>
        </p:nvGrpSpPr>
        <p:grpSpPr bwMode="auto">
          <a:xfrm>
            <a:off x="1520825" y="115888"/>
            <a:ext cx="5732463" cy="819150"/>
            <a:chOff x="865" y="119"/>
            <a:chExt cx="3611" cy="516"/>
          </a:xfrm>
        </p:grpSpPr>
        <p:sp>
          <p:nvSpPr>
            <p:cNvPr id="15451" name="AutoShape 11"/>
            <p:cNvSpPr>
              <a:spLocks noChangeArrowheads="1"/>
            </p:cNvSpPr>
            <p:nvPr/>
          </p:nvSpPr>
          <p:spPr bwMode="auto">
            <a:xfrm>
              <a:off x="1004" y="119"/>
              <a:ext cx="2321" cy="516"/>
            </a:xfrm>
            <a:prstGeom prst="roundRect">
              <a:avLst>
                <a:gd name="adj" fmla="val 38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sz="1800"/>
            </a:p>
          </p:txBody>
        </p:sp>
        <p:grpSp>
          <p:nvGrpSpPr>
            <p:cNvPr id="15452" name="Group 12"/>
            <p:cNvGrpSpPr>
              <a:grpSpLocks/>
            </p:cNvGrpSpPr>
            <p:nvPr/>
          </p:nvGrpSpPr>
          <p:grpSpPr bwMode="auto">
            <a:xfrm>
              <a:off x="865" y="119"/>
              <a:ext cx="3611" cy="513"/>
              <a:chOff x="865" y="119"/>
              <a:chExt cx="3611" cy="513"/>
            </a:xfrm>
          </p:grpSpPr>
          <p:sp>
            <p:nvSpPr>
              <p:cNvPr id="15453" name="AutoShape 13"/>
              <p:cNvSpPr>
                <a:spLocks noChangeArrowheads="1"/>
              </p:cNvSpPr>
              <p:nvPr/>
            </p:nvSpPr>
            <p:spPr bwMode="auto">
              <a:xfrm>
                <a:off x="1005" y="119"/>
                <a:ext cx="2319" cy="513"/>
              </a:xfrm>
              <a:prstGeom prst="roundRect">
                <a:avLst>
                  <a:gd name="adj" fmla="val 194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grpSp>
            <p:nvGrpSpPr>
              <p:cNvPr id="15454" name="Group 14"/>
              <p:cNvGrpSpPr>
                <a:grpSpLocks/>
              </p:cNvGrpSpPr>
              <p:nvPr/>
            </p:nvGrpSpPr>
            <p:grpSpPr bwMode="auto">
              <a:xfrm>
                <a:off x="865" y="119"/>
                <a:ext cx="3611" cy="512"/>
                <a:chOff x="865" y="119"/>
                <a:chExt cx="3611" cy="512"/>
              </a:xfrm>
            </p:grpSpPr>
            <p:sp>
              <p:nvSpPr>
                <p:cNvPr id="15455" name="AutoShape 15"/>
                <p:cNvSpPr>
                  <a:spLocks noChangeArrowheads="1"/>
                </p:cNvSpPr>
                <p:nvPr/>
              </p:nvSpPr>
              <p:spPr bwMode="auto">
                <a:xfrm>
                  <a:off x="1005" y="119"/>
                  <a:ext cx="2319" cy="512"/>
                </a:xfrm>
                <a:prstGeom prst="roundRect">
                  <a:avLst>
                    <a:gd name="adj" fmla="val 194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sz="1800"/>
                </a:p>
              </p:txBody>
            </p:sp>
            <p:grpSp>
              <p:nvGrpSpPr>
                <p:cNvPr id="15456" name="Group 16"/>
                <p:cNvGrpSpPr>
                  <a:grpSpLocks/>
                </p:cNvGrpSpPr>
                <p:nvPr/>
              </p:nvGrpSpPr>
              <p:grpSpPr bwMode="auto">
                <a:xfrm>
                  <a:off x="865" y="120"/>
                  <a:ext cx="3611" cy="366"/>
                  <a:chOff x="865" y="120"/>
                  <a:chExt cx="3611" cy="366"/>
                </a:xfrm>
              </p:grpSpPr>
              <p:sp>
                <p:nvSpPr>
                  <p:cNvPr id="15457" name="AutoShape 17"/>
                  <p:cNvSpPr>
                    <a:spLocks noChangeArrowheads="1"/>
                  </p:cNvSpPr>
                  <p:nvPr/>
                </p:nvSpPr>
                <p:spPr bwMode="auto">
                  <a:xfrm>
                    <a:off x="1006" y="120"/>
                    <a:ext cx="3279" cy="292"/>
                  </a:xfrm>
                  <a:prstGeom prst="roundRect">
                    <a:avLst>
                      <a:gd name="adj" fmla="val 338"/>
                    </a:avLst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ru-RU" sz="1800"/>
                  </a:p>
                </p:txBody>
              </p:sp>
              <p:grpSp>
                <p:nvGrpSpPr>
                  <p:cNvPr id="15458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865" y="120"/>
                    <a:ext cx="3611" cy="366"/>
                    <a:chOff x="865" y="120"/>
                    <a:chExt cx="3611" cy="366"/>
                  </a:xfrm>
                </p:grpSpPr>
                <p:sp>
                  <p:nvSpPr>
                    <p:cNvPr id="15459" name="AutoShape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06" y="120"/>
                      <a:ext cx="3279" cy="292"/>
                    </a:xfrm>
                    <a:prstGeom prst="roundRect">
                      <a:avLst>
                        <a:gd name="adj" fmla="val 338"/>
                      </a:avLst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800"/>
                    </a:p>
                  </p:txBody>
                </p:sp>
                <p:sp>
                  <p:nvSpPr>
                    <p:cNvPr id="15460" name="AutoShap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65" y="192"/>
                      <a:ext cx="3611" cy="294"/>
                    </a:xfrm>
                    <a:prstGeom prst="roundRect">
                      <a:avLst>
                        <a:gd name="adj" fmla="val 338"/>
                      </a:avLst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90000" tIns="46800" rIns="90000" bIns="46800">
                      <a:spAutoFit/>
                    </a:bodyPr>
                    <a:lstStyle/>
                    <a:p>
                      <a:pPr>
                        <a:lnSpc>
                          <a:spcPts val="2938"/>
                        </a:lnSpc>
                        <a:buClr>
                          <a:srgbClr val="FF0000"/>
                        </a:buClr>
                        <a:buSzPct val="100000"/>
                        <a:buFont typeface="Arial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lang="en-GB" b="1">
                          <a:solidFill>
                            <a:srgbClr val="FF0000"/>
                          </a:solidFill>
                          <a:latin typeface="Arial" charset="0"/>
                          <a:cs typeface="Arial" charset="0"/>
                        </a:rPr>
                        <a:t>Architecture of Global Job monitoring</a:t>
                      </a:r>
                    </a:p>
                  </p:txBody>
                </p:sp>
              </p:grpSp>
            </p:grpSp>
          </p:grpSp>
        </p:grpSp>
      </p:grpSp>
      <p:grpSp>
        <p:nvGrpSpPr>
          <p:cNvPr id="15368" name="Group 21"/>
          <p:cNvGrpSpPr>
            <a:grpSpLocks/>
          </p:cNvGrpSpPr>
          <p:nvPr/>
        </p:nvGrpSpPr>
        <p:grpSpPr bwMode="auto">
          <a:xfrm>
            <a:off x="3995738" y="3025775"/>
            <a:ext cx="1136650" cy="1584325"/>
            <a:chOff x="2938" y="1905"/>
            <a:chExt cx="716" cy="998"/>
          </a:xfrm>
        </p:grpSpPr>
        <p:grpSp>
          <p:nvGrpSpPr>
            <p:cNvPr id="15445" name="Group 22"/>
            <p:cNvGrpSpPr>
              <a:grpSpLocks/>
            </p:cNvGrpSpPr>
            <p:nvPr/>
          </p:nvGrpSpPr>
          <p:grpSpPr bwMode="auto">
            <a:xfrm>
              <a:off x="2938" y="1984"/>
              <a:ext cx="713" cy="722"/>
              <a:chOff x="2938" y="1984"/>
              <a:chExt cx="713" cy="722"/>
            </a:xfrm>
          </p:grpSpPr>
          <p:sp>
            <p:nvSpPr>
              <p:cNvPr id="15449" name="Freeform 23"/>
              <p:cNvSpPr>
                <a:spLocks noChangeArrowheads="1"/>
              </p:cNvSpPr>
              <p:nvPr/>
            </p:nvSpPr>
            <p:spPr bwMode="auto">
              <a:xfrm>
                <a:off x="2938" y="1984"/>
                <a:ext cx="714" cy="723"/>
              </a:xfrm>
              <a:custGeom>
                <a:avLst/>
                <a:gdLst>
                  <a:gd name="T0" fmla="*/ 0 w 3149"/>
                  <a:gd name="T1" fmla="*/ 0 h 3189"/>
                  <a:gd name="T2" fmla="*/ 0 w 3149"/>
                  <a:gd name="T3" fmla="*/ 0 h 3189"/>
                  <a:gd name="T4" fmla="*/ 0 w 3149"/>
                  <a:gd name="T5" fmla="*/ 0 h 3189"/>
                  <a:gd name="T6" fmla="*/ 0 w 3149"/>
                  <a:gd name="T7" fmla="*/ 0 h 3189"/>
                  <a:gd name="T8" fmla="*/ 0 w 3149"/>
                  <a:gd name="T9" fmla="*/ 0 h 3189"/>
                  <a:gd name="T10" fmla="*/ 0 w 3149"/>
                  <a:gd name="T11" fmla="*/ 0 h 3189"/>
                  <a:gd name="T12" fmla="*/ 0 w 3149"/>
                  <a:gd name="T13" fmla="*/ 0 h 31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49" h="3189">
                    <a:moveTo>
                      <a:pt x="0" y="498"/>
                    </a:moveTo>
                    <a:cubicBezTo>
                      <a:pt x="0" y="250"/>
                      <a:pt x="784" y="0"/>
                      <a:pt x="1572" y="0"/>
                    </a:cubicBezTo>
                    <a:cubicBezTo>
                      <a:pt x="2360" y="0"/>
                      <a:pt x="3148" y="250"/>
                      <a:pt x="3148" y="498"/>
                    </a:cubicBezTo>
                    <a:lnTo>
                      <a:pt x="3148" y="2688"/>
                    </a:lnTo>
                    <a:cubicBezTo>
                      <a:pt x="3148" y="2936"/>
                      <a:pt x="2360" y="3188"/>
                      <a:pt x="1572" y="3188"/>
                    </a:cubicBezTo>
                    <a:cubicBezTo>
                      <a:pt x="784" y="3188"/>
                      <a:pt x="0" y="2936"/>
                      <a:pt x="0" y="2688"/>
                    </a:cubicBezTo>
                    <a:lnTo>
                      <a:pt x="0" y="498"/>
                    </a:lnTo>
                  </a:path>
                </a:pathLst>
              </a:custGeom>
              <a:solidFill>
                <a:srgbClr val="00B0F0">
                  <a:alpha val="12157"/>
                </a:srgbClr>
              </a:solidFill>
              <a:ln w="936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50" name="Freeform 24"/>
              <p:cNvSpPr>
                <a:spLocks noChangeArrowheads="1"/>
              </p:cNvSpPr>
              <p:nvPr/>
            </p:nvSpPr>
            <p:spPr bwMode="auto">
              <a:xfrm>
                <a:off x="2938" y="2098"/>
                <a:ext cx="714" cy="115"/>
              </a:xfrm>
              <a:custGeom>
                <a:avLst/>
                <a:gdLst>
                  <a:gd name="T0" fmla="*/ 0 w 3149"/>
                  <a:gd name="T1" fmla="*/ 0 h 507"/>
                  <a:gd name="T2" fmla="*/ 0 w 3149"/>
                  <a:gd name="T3" fmla="*/ 0 h 507"/>
                  <a:gd name="T4" fmla="*/ 0 w 3149"/>
                  <a:gd name="T5" fmla="*/ 0 h 50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49" h="507">
                    <a:moveTo>
                      <a:pt x="0" y="0"/>
                    </a:moveTo>
                    <a:cubicBezTo>
                      <a:pt x="0" y="252"/>
                      <a:pt x="784" y="506"/>
                      <a:pt x="1572" y="506"/>
                    </a:cubicBezTo>
                    <a:cubicBezTo>
                      <a:pt x="2360" y="506"/>
                      <a:pt x="3148" y="252"/>
                      <a:pt x="3148" y="0"/>
                    </a:cubicBezTo>
                  </a:path>
                </a:pathLst>
              </a:custGeom>
              <a:noFill/>
              <a:ln w="9360">
                <a:solidFill>
                  <a:srgbClr val="00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46" name="Group 25"/>
            <p:cNvGrpSpPr>
              <a:grpSpLocks/>
            </p:cNvGrpSpPr>
            <p:nvPr/>
          </p:nvGrpSpPr>
          <p:grpSpPr bwMode="auto">
            <a:xfrm>
              <a:off x="2938" y="1905"/>
              <a:ext cx="716" cy="998"/>
              <a:chOff x="2938" y="1905"/>
              <a:chExt cx="716" cy="998"/>
            </a:xfrm>
          </p:grpSpPr>
          <p:sp>
            <p:nvSpPr>
              <p:cNvPr id="15447" name="AutoShape 26"/>
              <p:cNvSpPr>
                <a:spLocks noChangeArrowheads="1"/>
              </p:cNvSpPr>
              <p:nvPr/>
            </p:nvSpPr>
            <p:spPr bwMode="auto">
              <a:xfrm>
                <a:off x="2938" y="2211"/>
                <a:ext cx="716" cy="385"/>
              </a:xfrm>
              <a:prstGeom prst="roundRect">
                <a:avLst>
                  <a:gd name="adj" fmla="val 25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15448" name="Text Box 27"/>
              <p:cNvSpPr txBox="1">
                <a:spLocks noChangeArrowheads="1"/>
              </p:cNvSpPr>
              <p:nvPr/>
            </p:nvSpPr>
            <p:spPr bwMode="auto">
              <a:xfrm>
                <a:off x="2938" y="1905"/>
                <a:ext cx="716" cy="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endParaRPr lang="en-GB" sz="1000" b="1" dirty="0">
                  <a:latin typeface="Times New Roman" pitchFamily="18" charset="0"/>
                </a:endParaRPr>
              </a:p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GB" sz="1000" b="1" dirty="0">
                    <a:latin typeface="Times New Roman" pitchFamily="18" charset="0"/>
                  </a:rPr>
                  <a:t>Dashboard Job</a:t>
                </a:r>
              </a:p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GB" sz="1000" b="1" dirty="0">
                    <a:latin typeface="Times New Roman" pitchFamily="18" charset="0"/>
                  </a:rPr>
                  <a:t>Repository</a:t>
                </a:r>
              </a:p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GB" sz="1000" dirty="0">
                    <a:latin typeface="Times New Roman" pitchFamily="18" charset="0"/>
                  </a:rPr>
                  <a:t>(Dashboard DB)</a:t>
                </a:r>
              </a:p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endParaRPr lang="en-GB" sz="1000" dirty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5369" name="Group 40"/>
          <p:cNvGrpSpPr>
            <a:grpSpLocks/>
          </p:cNvGrpSpPr>
          <p:nvPr/>
        </p:nvGrpSpPr>
        <p:grpSpPr bwMode="auto">
          <a:xfrm>
            <a:off x="271463" y="4332288"/>
            <a:ext cx="1517650" cy="450850"/>
            <a:chOff x="865" y="2359"/>
            <a:chExt cx="956" cy="284"/>
          </a:xfrm>
        </p:grpSpPr>
        <p:sp>
          <p:nvSpPr>
            <p:cNvPr id="15443" name="AutoShape 41"/>
            <p:cNvSpPr>
              <a:spLocks noChangeArrowheads="1"/>
            </p:cNvSpPr>
            <p:nvPr/>
          </p:nvSpPr>
          <p:spPr bwMode="auto">
            <a:xfrm>
              <a:off x="865" y="2359"/>
              <a:ext cx="956" cy="284"/>
            </a:xfrm>
            <a:prstGeom prst="roundRect">
              <a:avLst>
                <a:gd name="adj" fmla="val 352"/>
              </a:avLst>
            </a:prstGeom>
            <a:noFill/>
            <a:ln w="22320">
              <a:solidFill>
                <a:srgbClr val="0066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sz="1800"/>
            </a:p>
          </p:txBody>
        </p:sp>
        <p:sp>
          <p:nvSpPr>
            <p:cNvPr id="15444" name="AutoShape 43"/>
            <p:cNvSpPr>
              <a:spLocks noChangeArrowheads="1"/>
            </p:cNvSpPr>
            <p:nvPr/>
          </p:nvSpPr>
          <p:spPr bwMode="auto">
            <a:xfrm>
              <a:off x="865" y="2359"/>
              <a:ext cx="953" cy="281"/>
            </a:xfrm>
            <a:prstGeom prst="roundRect">
              <a:avLst>
                <a:gd name="adj" fmla="val 35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sz="1800"/>
            </a:p>
          </p:txBody>
        </p:sp>
      </p:grpSp>
      <p:cxnSp>
        <p:nvCxnSpPr>
          <p:cNvPr id="15370" name="AutoShape 45"/>
          <p:cNvCxnSpPr>
            <a:cxnSpLocks noChangeShapeType="1"/>
          </p:cNvCxnSpPr>
          <p:nvPr/>
        </p:nvCxnSpPr>
        <p:spPr bwMode="auto">
          <a:xfrm flipH="1">
            <a:off x="2900363" y="2266950"/>
            <a:ext cx="0" cy="492125"/>
          </a:xfrm>
          <a:prstGeom prst="straightConnector1">
            <a:avLst/>
          </a:prstGeom>
          <a:noFill/>
          <a:ln w="126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1" name="AutoShape 46"/>
          <p:cNvCxnSpPr>
            <a:cxnSpLocks noChangeShapeType="1"/>
            <a:endCxn id="15432" idx="2"/>
          </p:cNvCxnSpPr>
          <p:nvPr/>
        </p:nvCxnSpPr>
        <p:spPr bwMode="auto">
          <a:xfrm flipV="1">
            <a:off x="4695825" y="2265363"/>
            <a:ext cx="225425" cy="892175"/>
          </a:xfrm>
          <a:prstGeom prst="straightConnector1">
            <a:avLst/>
          </a:prstGeom>
          <a:noFill/>
          <a:ln w="12600">
            <a:solidFill>
              <a:srgbClr val="6666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2" name="AutoShape 47"/>
          <p:cNvCxnSpPr>
            <a:cxnSpLocks noChangeShapeType="1"/>
          </p:cNvCxnSpPr>
          <p:nvPr/>
        </p:nvCxnSpPr>
        <p:spPr bwMode="auto">
          <a:xfrm flipV="1">
            <a:off x="5133975" y="3214688"/>
            <a:ext cx="1247775" cy="631825"/>
          </a:xfrm>
          <a:prstGeom prst="straightConnector1">
            <a:avLst/>
          </a:prstGeom>
          <a:noFill/>
          <a:ln w="12600">
            <a:solidFill>
              <a:srgbClr val="6666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73" name="Picture 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3" y="288925"/>
            <a:ext cx="5715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4" name="Group 49"/>
          <p:cNvGrpSpPr>
            <a:grpSpLocks/>
          </p:cNvGrpSpPr>
          <p:nvPr/>
        </p:nvGrpSpPr>
        <p:grpSpPr bwMode="auto">
          <a:xfrm>
            <a:off x="2079625" y="4222750"/>
            <a:ext cx="1403350" cy="939800"/>
            <a:chOff x="2018" y="2785"/>
            <a:chExt cx="668" cy="336"/>
          </a:xfrm>
        </p:grpSpPr>
        <p:sp>
          <p:nvSpPr>
            <p:cNvPr id="15439" name="AutoShape 50"/>
            <p:cNvSpPr>
              <a:spLocks noChangeArrowheads="1"/>
            </p:cNvSpPr>
            <p:nvPr/>
          </p:nvSpPr>
          <p:spPr bwMode="auto">
            <a:xfrm>
              <a:off x="2018" y="2790"/>
              <a:ext cx="668" cy="331"/>
            </a:xfrm>
            <a:prstGeom prst="roundRect">
              <a:avLst>
                <a:gd name="adj" fmla="val 301"/>
              </a:avLst>
            </a:prstGeom>
            <a:solidFill>
              <a:srgbClr val="006699"/>
            </a:solidFill>
            <a:ln w="9360">
              <a:solidFill>
                <a:srgbClr val="00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grpSp>
          <p:nvGrpSpPr>
            <p:cNvPr id="15440" name="Group 51"/>
            <p:cNvGrpSpPr>
              <a:grpSpLocks/>
            </p:cNvGrpSpPr>
            <p:nvPr/>
          </p:nvGrpSpPr>
          <p:grpSpPr bwMode="auto">
            <a:xfrm>
              <a:off x="2018" y="2785"/>
              <a:ext cx="665" cy="336"/>
              <a:chOff x="2018" y="2785"/>
              <a:chExt cx="665" cy="336"/>
            </a:xfrm>
          </p:grpSpPr>
          <p:sp>
            <p:nvSpPr>
              <p:cNvPr id="15441" name="AutoShape 52"/>
              <p:cNvSpPr>
                <a:spLocks noChangeArrowheads="1"/>
              </p:cNvSpPr>
              <p:nvPr/>
            </p:nvSpPr>
            <p:spPr bwMode="auto">
              <a:xfrm>
                <a:off x="2018" y="2809"/>
                <a:ext cx="665" cy="290"/>
              </a:xfrm>
              <a:prstGeom prst="roundRect">
                <a:avLst>
                  <a:gd name="adj" fmla="val 343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15442" name="Text Box 53"/>
              <p:cNvSpPr txBox="1">
                <a:spLocks noChangeArrowheads="1"/>
              </p:cNvSpPr>
              <p:nvPr/>
            </p:nvSpPr>
            <p:spPr bwMode="auto">
              <a:xfrm>
                <a:off x="2018" y="2785"/>
                <a:ext cx="665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>
                  <a:lnSpc>
                    <a:spcPts val="2350"/>
                  </a:lnSpc>
                  <a:buClr>
                    <a:srgbClr val="FFFFFF"/>
                  </a:buClr>
                  <a:buSzPct val="100000"/>
                  <a:buFont typeface="Arial" charset="0"/>
                  <a:buNone/>
                </a:pPr>
                <a:r>
                  <a:rPr lang="en-GB" sz="1000">
                    <a:solidFill>
                      <a:srgbClr val="FFFFFF"/>
                    </a:solidFill>
                    <a:latin typeface="Times New Roman" pitchFamily="18" charset="0"/>
                  </a:rPr>
                  <a:t>MSG server</a:t>
                </a:r>
              </a:p>
              <a:p>
                <a:pPr algn="ctr" eaLnBrk="1" hangingPunct="1">
                  <a:lnSpc>
                    <a:spcPts val="2350"/>
                  </a:lnSpc>
                  <a:buClr>
                    <a:srgbClr val="FFFFFF"/>
                  </a:buClr>
                  <a:buSzPct val="100000"/>
                  <a:buFont typeface="Arial" charset="0"/>
                  <a:buNone/>
                </a:pPr>
                <a:r>
                  <a:rPr lang="en-GB" sz="1000">
                    <a:solidFill>
                      <a:srgbClr val="FFFFFF"/>
                    </a:solidFill>
                    <a:latin typeface="Times New Roman" pitchFamily="18" charset="0"/>
                  </a:rPr>
                  <a:t>(ActiveMQ)</a:t>
                </a:r>
              </a:p>
            </p:txBody>
          </p:sp>
        </p:grpSp>
      </p:grpSp>
      <p:sp>
        <p:nvSpPr>
          <p:cNvPr id="15375" name="Line 59"/>
          <p:cNvSpPr>
            <a:spLocks noChangeShapeType="1"/>
          </p:cNvSpPr>
          <p:nvPr/>
        </p:nvSpPr>
        <p:spPr bwMode="auto">
          <a:xfrm flipV="1">
            <a:off x="1320800" y="5162550"/>
            <a:ext cx="1484313" cy="677156"/>
          </a:xfrm>
          <a:prstGeom prst="line">
            <a:avLst/>
          </a:prstGeom>
          <a:noFill/>
          <a:ln w="936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6" name="Line 61"/>
          <p:cNvSpPr>
            <a:spLocks noChangeShapeType="1"/>
          </p:cNvSpPr>
          <p:nvPr/>
        </p:nvSpPr>
        <p:spPr bwMode="auto">
          <a:xfrm flipV="1">
            <a:off x="3482975" y="4116388"/>
            <a:ext cx="512763" cy="582612"/>
          </a:xfrm>
          <a:prstGeom prst="line">
            <a:avLst/>
          </a:prstGeom>
          <a:noFill/>
          <a:ln w="936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5377" name="Group 62"/>
          <p:cNvGrpSpPr>
            <a:grpSpLocks/>
          </p:cNvGrpSpPr>
          <p:nvPr/>
        </p:nvGrpSpPr>
        <p:grpSpPr bwMode="auto">
          <a:xfrm>
            <a:off x="6381750" y="2185988"/>
            <a:ext cx="1806575" cy="1149350"/>
            <a:chOff x="4041" y="1676"/>
            <a:chExt cx="1138" cy="725"/>
          </a:xfrm>
        </p:grpSpPr>
        <p:pic>
          <p:nvPicPr>
            <p:cNvPr id="15437" name="Picture 6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1" y="1676"/>
              <a:ext cx="1139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438" name="AutoShape 64"/>
            <p:cNvSpPr>
              <a:spLocks noChangeArrowheads="1"/>
            </p:cNvSpPr>
            <p:nvPr/>
          </p:nvSpPr>
          <p:spPr bwMode="auto">
            <a:xfrm>
              <a:off x="4041" y="1676"/>
              <a:ext cx="1139" cy="726"/>
            </a:xfrm>
            <a:prstGeom prst="roundRect">
              <a:avLst>
                <a:gd name="adj" fmla="val 134"/>
              </a:avLst>
            </a:prstGeom>
            <a:noFill/>
            <a:ln w="9360">
              <a:solidFill>
                <a:srgbClr val="00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sz="1800"/>
            </a:p>
          </p:txBody>
        </p:sp>
      </p:grpSp>
      <p:grpSp>
        <p:nvGrpSpPr>
          <p:cNvPr id="15378" name="Group 65"/>
          <p:cNvGrpSpPr>
            <a:grpSpLocks/>
          </p:cNvGrpSpPr>
          <p:nvPr/>
        </p:nvGrpSpPr>
        <p:grpSpPr bwMode="auto">
          <a:xfrm>
            <a:off x="4138613" y="742950"/>
            <a:ext cx="1517650" cy="471488"/>
            <a:chOff x="3057" y="442"/>
            <a:chExt cx="956" cy="297"/>
          </a:xfrm>
        </p:grpSpPr>
        <p:sp>
          <p:nvSpPr>
            <p:cNvPr id="15433" name="AutoShape 66"/>
            <p:cNvSpPr>
              <a:spLocks noChangeArrowheads="1"/>
            </p:cNvSpPr>
            <p:nvPr/>
          </p:nvSpPr>
          <p:spPr bwMode="auto">
            <a:xfrm>
              <a:off x="3057" y="442"/>
              <a:ext cx="956" cy="284"/>
            </a:xfrm>
            <a:prstGeom prst="roundRect">
              <a:avLst>
                <a:gd name="adj" fmla="val 352"/>
              </a:avLst>
            </a:prstGeom>
            <a:solidFill>
              <a:srgbClr val="003399"/>
            </a:solidFill>
            <a:ln w="22320">
              <a:solidFill>
                <a:srgbClr val="33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grpSp>
          <p:nvGrpSpPr>
            <p:cNvPr id="15434" name="Group 67"/>
            <p:cNvGrpSpPr>
              <a:grpSpLocks/>
            </p:cNvGrpSpPr>
            <p:nvPr/>
          </p:nvGrpSpPr>
          <p:grpSpPr bwMode="auto">
            <a:xfrm>
              <a:off x="3060" y="453"/>
              <a:ext cx="953" cy="286"/>
              <a:chOff x="3060" y="453"/>
              <a:chExt cx="953" cy="286"/>
            </a:xfrm>
          </p:grpSpPr>
          <p:sp>
            <p:nvSpPr>
              <p:cNvPr id="15435" name="AutoShape 68"/>
              <p:cNvSpPr>
                <a:spLocks noChangeArrowheads="1"/>
              </p:cNvSpPr>
              <p:nvPr/>
            </p:nvSpPr>
            <p:spPr bwMode="auto">
              <a:xfrm>
                <a:off x="3060" y="458"/>
                <a:ext cx="953" cy="281"/>
              </a:xfrm>
              <a:prstGeom prst="roundRect">
                <a:avLst>
                  <a:gd name="adj" fmla="val 356"/>
                </a:avLst>
              </a:prstGeom>
              <a:noFill/>
              <a:ln w="9360">
                <a:solidFill>
                  <a:srgbClr val="3366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15436" name="Text Box 69"/>
              <p:cNvSpPr txBox="1">
                <a:spLocks noChangeArrowheads="1"/>
              </p:cNvSpPr>
              <p:nvPr/>
            </p:nvSpPr>
            <p:spPr bwMode="auto">
              <a:xfrm>
                <a:off x="3060" y="453"/>
                <a:ext cx="953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>
                  <a:lnSpc>
                    <a:spcPts val="2350"/>
                  </a:lnSpc>
                  <a:buClr>
                    <a:srgbClr val="FFFFFF"/>
                  </a:buClr>
                  <a:buSzPct val="100000"/>
                  <a:buFont typeface="Arial" charset="0"/>
                  <a:buNone/>
                </a:pPr>
                <a:r>
                  <a:rPr lang="en-GB" sz="1100">
                    <a:solidFill>
                      <a:srgbClr val="FFFFFF"/>
                    </a:solidFill>
                    <a:latin typeface="Times New Roman" pitchFamily="18" charset="0"/>
                  </a:rPr>
                  <a:t>Job summary UI</a:t>
                </a:r>
              </a:p>
            </p:txBody>
          </p:sp>
        </p:grpSp>
      </p:grpSp>
      <p:sp>
        <p:nvSpPr>
          <p:cNvPr id="15379" name="Line 73"/>
          <p:cNvSpPr>
            <a:spLocks noChangeShapeType="1"/>
          </p:cNvSpPr>
          <p:nvPr/>
        </p:nvSpPr>
        <p:spPr bwMode="auto">
          <a:xfrm>
            <a:off x="5127625" y="4078288"/>
            <a:ext cx="919162" cy="366768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5380" name="Group 74"/>
          <p:cNvGrpSpPr>
            <a:grpSpLocks/>
          </p:cNvGrpSpPr>
          <p:nvPr/>
        </p:nvGrpSpPr>
        <p:grpSpPr bwMode="auto">
          <a:xfrm>
            <a:off x="3952875" y="1138238"/>
            <a:ext cx="1935163" cy="1125537"/>
            <a:chOff x="3638" y="686"/>
            <a:chExt cx="1219" cy="709"/>
          </a:xfrm>
        </p:grpSpPr>
        <p:pic>
          <p:nvPicPr>
            <p:cNvPr id="15431" name="Picture 7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8" y="686"/>
              <a:ext cx="1220" cy="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432" name="AutoShape 76"/>
            <p:cNvSpPr>
              <a:spLocks noChangeArrowheads="1"/>
            </p:cNvSpPr>
            <p:nvPr/>
          </p:nvSpPr>
          <p:spPr bwMode="auto">
            <a:xfrm>
              <a:off x="3638" y="686"/>
              <a:ext cx="1220" cy="710"/>
            </a:xfrm>
            <a:prstGeom prst="roundRect">
              <a:avLst>
                <a:gd name="adj" fmla="val 139"/>
              </a:avLst>
            </a:prstGeom>
            <a:noFill/>
            <a:ln w="9360">
              <a:solidFill>
                <a:srgbClr val="00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sz="1800"/>
            </a:p>
          </p:txBody>
        </p:sp>
      </p:grpSp>
      <p:grpSp>
        <p:nvGrpSpPr>
          <p:cNvPr id="15381" name="Group 77"/>
          <p:cNvGrpSpPr>
            <a:grpSpLocks/>
          </p:cNvGrpSpPr>
          <p:nvPr/>
        </p:nvGrpSpPr>
        <p:grpSpPr bwMode="auto">
          <a:xfrm>
            <a:off x="7397750" y="3567113"/>
            <a:ext cx="1438275" cy="404812"/>
            <a:chOff x="4649" y="2184"/>
            <a:chExt cx="906" cy="255"/>
          </a:xfrm>
        </p:grpSpPr>
        <p:sp>
          <p:nvSpPr>
            <p:cNvPr id="15429" name="AutoShape 78"/>
            <p:cNvSpPr>
              <a:spLocks noChangeArrowheads="1"/>
            </p:cNvSpPr>
            <p:nvPr/>
          </p:nvSpPr>
          <p:spPr bwMode="auto">
            <a:xfrm>
              <a:off x="4649" y="2184"/>
              <a:ext cx="906" cy="255"/>
            </a:xfrm>
            <a:prstGeom prst="roundRect">
              <a:avLst>
                <a:gd name="adj" fmla="val 394"/>
              </a:avLst>
            </a:prstGeom>
            <a:solidFill>
              <a:srgbClr val="333399"/>
            </a:solidFill>
            <a:ln w="936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sp>
          <p:nvSpPr>
            <p:cNvPr id="15430" name="Text Box 79"/>
            <p:cNvSpPr txBox="1">
              <a:spLocks noChangeArrowheads="1"/>
            </p:cNvSpPr>
            <p:nvPr/>
          </p:nvSpPr>
          <p:spPr bwMode="auto">
            <a:xfrm>
              <a:off x="4649" y="2189"/>
              <a:ext cx="90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buClr>
                  <a:srgbClr val="FFFFFF"/>
                </a:buClr>
                <a:buSzPct val="100000"/>
                <a:buFont typeface="Times New Roman" pitchFamily="18" charset="0"/>
                <a:buNone/>
              </a:pPr>
              <a:r>
                <a:rPr lang="en-GB" sz="1000">
                  <a:solidFill>
                    <a:srgbClr val="FFFFFF"/>
                  </a:solidFill>
                  <a:latin typeface="Times New Roman" pitchFamily="18" charset="0"/>
                </a:rPr>
                <a:t>Analysis Job</a:t>
              </a:r>
            </a:p>
            <a:p>
              <a:pPr algn="ctr" eaLnBrk="1" hangingPunct="1">
                <a:buClr>
                  <a:srgbClr val="FFFFFF"/>
                </a:buClr>
                <a:buSzPct val="100000"/>
                <a:buFont typeface="Times New Roman" pitchFamily="18" charset="0"/>
                <a:buNone/>
              </a:pPr>
              <a:r>
                <a:rPr lang="en-GB" sz="1000">
                  <a:solidFill>
                    <a:srgbClr val="FFFFFF"/>
                  </a:solidFill>
                  <a:latin typeface="Times New Roman" pitchFamily="18" charset="0"/>
                </a:rPr>
                <a:t>Monitoring UI</a:t>
              </a:r>
            </a:p>
          </p:txBody>
        </p:sp>
      </p:grpSp>
      <p:grpSp>
        <p:nvGrpSpPr>
          <p:cNvPr id="15382" name="Group 80"/>
          <p:cNvGrpSpPr>
            <a:grpSpLocks/>
          </p:cNvGrpSpPr>
          <p:nvPr/>
        </p:nvGrpSpPr>
        <p:grpSpPr bwMode="auto">
          <a:xfrm>
            <a:off x="3305175" y="5553075"/>
            <a:ext cx="1274763" cy="1147763"/>
            <a:chOff x="1850" y="3521"/>
            <a:chExt cx="803" cy="723"/>
          </a:xfrm>
        </p:grpSpPr>
        <p:grpSp>
          <p:nvGrpSpPr>
            <p:cNvPr id="15423" name="Group 81"/>
            <p:cNvGrpSpPr>
              <a:grpSpLocks/>
            </p:cNvGrpSpPr>
            <p:nvPr/>
          </p:nvGrpSpPr>
          <p:grpSpPr bwMode="auto">
            <a:xfrm>
              <a:off x="1850" y="3521"/>
              <a:ext cx="800" cy="723"/>
              <a:chOff x="1850" y="3521"/>
              <a:chExt cx="800" cy="723"/>
            </a:xfrm>
          </p:grpSpPr>
          <p:sp>
            <p:nvSpPr>
              <p:cNvPr id="15427" name="Freeform 82"/>
              <p:cNvSpPr>
                <a:spLocks noChangeArrowheads="1"/>
              </p:cNvSpPr>
              <p:nvPr/>
            </p:nvSpPr>
            <p:spPr bwMode="auto">
              <a:xfrm>
                <a:off x="1850" y="3521"/>
                <a:ext cx="801" cy="724"/>
              </a:xfrm>
              <a:custGeom>
                <a:avLst/>
                <a:gdLst>
                  <a:gd name="T0" fmla="*/ 0 w 3532"/>
                  <a:gd name="T1" fmla="*/ 0 h 3193"/>
                  <a:gd name="T2" fmla="*/ 0 w 3532"/>
                  <a:gd name="T3" fmla="*/ 0 h 3193"/>
                  <a:gd name="T4" fmla="*/ 0 w 3532"/>
                  <a:gd name="T5" fmla="*/ 0 h 3193"/>
                  <a:gd name="T6" fmla="*/ 0 w 3532"/>
                  <a:gd name="T7" fmla="*/ 0 h 3193"/>
                  <a:gd name="T8" fmla="*/ 0 w 3532"/>
                  <a:gd name="T9" fmla="*/ 0 h 3193"/>
                  <a:gd name="T10" fmla="*/ 0 w 3532"/>
                  <a:gd name="T11" fmla="*/ 0 h 3193"/>
                  <a:gd name="T12" fmla="*/ 0 w 3532"/>
                  <a:gd name="T13" fmla="*/ 0 h 31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532" h="3193">
                    <a:moveTo>
                      <a:pt x="0" y="500"/>
                    </a:moveTo>
                    <a:cubicBezTo>
                      <a:pt x="0" y="251"/>
                      <a:pt x="881" y="0"/>
                      <a:pt x="1766" y="0"/>
                    </a:cubicBezTo>
                    <a:cubicBezTo>
                      <a:pt x="2648" y="0"/>
                      <a:pt x="3531" y="251"/>
                      <a:pt x="3531" y="500"/>
                    </a:cubicBezTo>
                    <a:lnTo>
                      <a:pt x="3531" y="2691"/>
                    </a:lnTo>
                    <a:cubicBezTo>
                      <a:pt x="3531" y="2939"/>
                      <a:pt x="2648" y="3192"/>
                      <a:pt x="1766" y="3192"/>
                    </a:cubicBezTo>
                    <a:cubicBezTo>
                      <a:pt x="881" y="3192"/>
                      <a:pt x="0" y="2939"/>
                      <a:pt x="0" y="2691"/>
                    </a:cubicBezTo>
                    <a:lnTo>
                      <a:pt x="0" y="500"/>
                    </a:lnTo>
                  </a:path>
                </a:pathLst>
              </a:custGeom>
              <a:solidFill>
                <a:srgbClr val="009999">
                  <a:alpha val="45097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28" name="Freeform 83"/>
              <p:cNvSpPr>
                <a:spLocks noChangeArrowheads="1"/>
              </p:cNvSpPr>
              <p:nvPr/>
            </p:nvSpPr>
            <p:spPr bwMode="auto">
              <a:xfrm>
                <a:off x="1850" y="3636"/>
                <a:ext cx="801" cy="115"/>
              </a:xfrm>
              <a:custGeom>
                <a:avLst/>
                <a:gdLst>
                  <a:gd name="T0" fmla="*/ 0 w 3532"/>
                  <a:gd name="T1" fmla="*/ 0 h 506"/>
                  <a:gd name="T2" fmla="*/ 0 w 3532"/>
                  <a:gd name="T3" fmla="*/ 0 h 506"/>
                  <a:gd name="T4" fmla="*/ 0 w 3532"/>
                  <a:gd name="T5" fmla="*/ 0 h 50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32" h="506">
                    <a:moveTo>
                      <a:pt x="0" y="0"/>
                    </a:moveTo>
                    <a:cubicBezTo>
                      <a:pt x="0" y="254"/>
                      <a:pt x="881" y="505"/>
                      <a:pt x="1766" y="505"/>
                    </a:cubicBezTo>
                    <a:cubicBezTo>
                      <a:pt x="2648" y="505"/>
                      <a:pt x="3531" y="254"/>
                      <a:pt x="3531" y="0"/>
                    </a:cubicBezTo>
                  </a:path>
                </a:pathLst>
              </a:custGeom>
              <a:noFill/>
              <a:ln w="9360">
                <a:solidFill>
                  <a:srgbClr val="00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24" name="Group 84"/>
            <p:cNvGrpSpPr>
              <a:grpSpLocks/>
            </p:cNvGrpSpPr>
            <p:nvPr/>
          </p:nvGrpSpPr>
          <p:grpSpPr bwMode="auto">
            <a:xfrm>
              <a:off x="1850" y="3733"/>
              <a:ext cx="803" cy="434"/>
              <a:chOff x="1850" y="3733"/>
              <a:chExt cx="803" cy="434"/>
            </a:xfrm>
          </p:grpSpPr>
          <p:sp>
            <p:nvSpPr>
              <p:cNvPr id="15425" name="AutoShape 85"/>
              <p:cNvSpPr>
                <a:spLocks noChangeArrowheads="1"/>
              </p:cNvSpPr>
              <p:nvPr/>
            </p:nvSpPr>
            <p:spPr bwMode="auto">
              <a:xfrm>
                <a:off x="1850" y="3751"/>
                <a:ext cx="803" cy="383"/>
              </a:xfrm>
              <a:prstGeom prst="roundRect">
                <a:avLst>
                  <a:gd name="adj" fmla="val 25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15426" name="Text Box 86"/>
              <p:cNvSpPr txBox="1">
                <a:spLocks noChangeArrowheads="1"/>
              </p:cNvSpPr>
              <p:nvPr/>
            </p:nvSpPr>
            <p:spPr bwMode="auto">
              <a:xfrm>
                <a:off x="1850" y="3733"/>
                <a:ext cx="803" cy="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GB" sz="1400">
                    <a:latin typeface="Times New Roman" pitchFamily="18" charset="0"/>
                  </a:rPr>
                  <a:t>atlas_prodsys</a:t>
                </a:r>
              </a:p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GB" sz="1200">
                    <a:latin typeface="Times New Roman" pitchFamily="18" charset="0"/>
                  </a:rPr>
                  <a:t>DB</a:t>
                </a:r>
              </a:p>
            </p:txBody>
          </p:sp>
        </p:grpSp>
      </p:grpSp>
      <p:cxnSp>
        <p:nvCxnSpPr>
          <p:cNvPr id="15383" name="AutoShape 87"/>
          <p:cNvCxnSpPr>
            <a:cxnSpLocks noChangeShapeType="1"/>
          </p:cNvCxnSpPr>
          <p:nvPr/>
        </p:nvCxnSpPr>
        <p:spPr bwMode="auto">
          <a:xfrm flipV="1">
            <a:off x="4522788" y="4302125"/>
            <a:ext cx="0" cy="382588"/>
          </a:xfrm>
          <a:prstGeom prst="straightConnector1">
            <a:avLst/>
          </a:prstGeom>
          <a:noFill/>
          <a:ln w="12573">
            <a:solidFill>
              <a:srgbClr val="6666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84" name="Picture 1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t="1961" r="1851" b="1961"/>
          <a:stretch>
            <a:fillRect/>
          </a:stretch>
        </p:blipFill>
        <p:spPr bwMode="auto">
          <a:xfrm>
            <a:off x="6967538" y="5705475"/>
            <a:ext cx="1987550" cy="9461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777" t="1961" r="1851" b="1961"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15386" name="AutoShape 108"/>
          <p:cNvSpPr>
            <a:spLocks noChangeArrowheads="1"/>
          </p:cNvSpPr>
          <p:nvPr/>
        </p:nvSpPr>
        <p:spPr bwMode="auto">
          <a:xfrm>
            <a:off x="1527175" y="838200"/>
            <a:ext cx="814388" cy="862013"/>
          </a:xfrm>
          <a:prstGeom prst="roundRect">
            <a:avLst>
              <a:gd name="adj" fmla="val 1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/>
          </a:p>
        </p:txBody>
      </p:sp>
      <p:grpSp>
        <p:nvGrpSpPr>
          <p:cNvPr id="15387" name="Group 70"/>
          <p:cNvGrpSpPr>
            <a:grpSpLocks/>
          </p:cNvGrpSpPr>
          <p:nvPr/>
        </p:nvGrpSpPr>
        <p:grpSpPr bwMode="auto">
          <a:xfrm>
            <a:off x="7180263" y="3997325"/>
            <a:ext cx="1776412" cy="1081088"/>
            <a:chOff x="4526" y="2566"/>
            <a:chExt cx="1119" cy="681"/>
          </a:xfrm>
        </p:grpSpPr>
        <p:pic>
          <p:nvPicPr>
            <p:cNvPr id="15421" name="Picture 7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6" y="2566"/>
              <a:ext cx="1120" cy="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422" name="AutoShape 72"/>
            <p:cNvSpPr>
              <a:spLocks noChangeArrowheads="1"/>
            </p:cNvSpPr>
            <p:nvPr/>
          </p:nvSpPr>
          <p:spPr bwMode="auto">
            <a:xfrm>
              <a:off x="4526" y="2566"/>
              <a:ext cx="1120" cy="682"/>
            </a:xfrm>
            <a:prstGeom prst="roundRect">
              <a:avLst>
                <a:gd name="adj" fmla="val 144"/>
              </a:avLst>
            </a:prstGeom>
            <a:noFill/>
            <a:ln w="9360">
              <a:solidFill>
                <a:srgbClr val="00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 sz="1800"/>
            </a:p>
          </p:txBody>
        </p:sp>
      </p:grpSp>
      <p:grpSp>
        <p:nvGrpSpPr>
          <p:cNvPr id="15388" name="Group 28"/>
          <p:cNvGrpSpPr>
            <a:grpSpLocks/>
          </p:cNvGrpSpPr>
          <p:nvPr/>
        </p:nvGrpSpPr>
        <p:grpSpPr bwMode="auto">
          <a:xfrm>
            <a:off x="323850" y="1993900"/>
            <a:ext cx="1214438" cy="1363663"/>
            <a:chOff x="913" y="1254"/>
            <a:chExt cx="765" cy="859"/>
          </a:xfrm>
        </p:grpSpPr>
        <p:grpSp>
          <p:nvGrpSpPr>
            <p:cNvPr id="15415" name="Group 29"/>
            <p:cNvGrpSpPr>
              <a:grpSpLocks/>
            </p:cNvGrpSpPr>
            <p:nvPr/>
          </p:nvGrpSpPr>
          <p:grpSpPr bwMode="auto">
            <a:xfrm>
              <a:off x="913" y="1254"/>
              <a:ext cx="763" cy="859"/>
              <a:chOff x="913" y="1254"/>
              <a:chExt cx="763" cy="859"/>
            </a:xfrm>
          </p:grpSpPr>
          <p:sp>
            <p:nvSpPr>
              <p:cNvPr id="15419" name="Freeform 30"/>
              <p:cNvSpPr>
                <a:spLocks noChangeArrowheads="1"/>
              </p:cNvSpPr>
              <p:nvPr/>
            </p:nvSpPr>
            <p:spPr bwMode="auto">
              <a:xfrm>
                <a:off x="913" y="1254"/>
                <a:ext cx="763" cy="859"/>
              </a:xfrm>
              <a:custGeom>
                <a:avLst/>
                <a:gdLst>
                  <a:gd name="T0" fmla="*/ 0 w 3366"/>
                  <a:gd name="T1" fmla="*/ 0 h 3789"/>
                  <a:gd name="T2" fmla="*/ 0 w 3366"/>
                  <a:gd name="T3" fmla="*/ 0 h 3789"/>
                  <a:gd name="T4" fmla="*/ 0 w 3366"/>
                  <a:gd name="T5" fmla="*/ 0 h 3789"/>
                  <a:gd name="T6" fmla="*/ 0 w 3366"/>
                  <a:gd name="T7" fmla="*/ 0 h 3789"/>
                  <a:gd name="T8" fmla="*/ 0 w 3366"/>
                  <a:gd name="T9" fmla="*/ 0 h 3789"/>
                  <a:gd name="T10" fmla="*/ 0 w 3366"/>
                  <a:gd name="T11" fmla="*/ 0 h 3789"/>
                  <a:gd name="T12" fmla="*/ 0 w 3366"/>
                  <a:gd name="T13" fmla="*/ 0 h 37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366" h="3789">
                    <a:moveTo>
                      <a:pt x="0" y="593"/>
                    </a:moveTo>
                    <a:cubicBezTo>
                      <a:pt x="0" y="298"/>
                      <a:pt x="838" y="0"/>
                      <a:pt x="1681" y="0"/>
                    </a:cubicBezTo>
                    <a:cubicBezTo>
                      <a:pt x="2524" y="0"/>
                      <a:pt x="3365" y="298"/>
                      <a:pt x="3365" y="593"/>
                    </a:cubicBezTo>
                    <a:lnTo>
                      <a:pt x="3365" y="3193"/>
                    </a:lnTo>
                    <a:cubicBezTo>
                      <a:pt x="3365" y="3488"/>
                      <a:pt x="2524" y="3788"/>
                      <a:pt x="1681" y="3788"/>
                    </a:cubicBezTo>
                    <a:cubicBezTo>
                      <a:pt x="838" y="3788"/>
                      <a:pt x="0" y="3488"/>
                      <a:pt x="0" y="3193"/>
                    </a:cubicBezTo>
                    <a:lnTo>
                      <a:pt x="0" y="593"/>
                    </a:lnTo>
                  </a:path>
                </a:pathLst>
              </a:custGeom>
              <a:solidFill>
                <a:srgbClr val="CCFFCC">
                  <a:alpha val="45097"/>
                </a:srgbClr>
              </a:solidFill>
              <a:ln w="9360">
                <a:solidFill>
                  <a:srgbClr val="00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20" name="Freeform 31"/>
              <p:cNvSpPr>
                <a:spLocks noChangeArrowheads="1"/>
              </p:cNvSpPr>
              <p:nvPr/>
            </p:nvSpPr>
            <p:spPr bwMode="auto">
              <a:xfrm>
                <a:off x="913" y="1390"/>
                <a:ext cx="763" cy="136"/>
              </a:xfrm>
              <a:custGeom>
                <a:avLst/>
                <a:gdLst>
                  <a:gd name="T0" fmla="*/ 0 w 3366"/>
                  <a:gd name="T1" fmla="*/ 0 h 599"/>
                  <a:gd name="T2" fmla="*/ 0 w 3366"/>
                  <a:gd name="T3" fmla="*/ 0 h 599"/>
                  <a:gd name="T4" fmla="*/ 0 w 3366"/>
                  <a:gd name="T5" fmla="*/ 0 h 59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66" h="599">
                    <a:moveTo>
                      <a:pt x="0" y="0"/>
                    </a:moveTo>
                    <a:cubicBezTo>
                      <a:pt x="0" y="300"/>
                      <a:pt x="838" y="598"/>
                      <a:pt x="1681" y="598"/>
                    </a:cubicBezTo>
                    <a:cubicBezTo>
                      <a:pt x="2524" y="598"/>
                      <a:pt x="3365" y="300"/>
                      <a:pt x="3365" y="0"/>
                    </a:cubicBezTo>
                  </a:path>
                </a:pathLst>
              </a:custGeom>
              <a:noFill/>
              <a:ln w="9360">
                <a:solidFill>
                  <a:srgbClr val="0033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16" name="Group 32"/>
            <p:cNvGrpSpPr>
              <a:grpSpLocks/>
            </p:cNvGrpSpPr>
            <p:nvPr/>
          </p:nvGrpSpPr>
          <p:grpSpPr bwMode="auto">
            <a:xfrm>
              <a:off x="913" y="1527"/>
              <a:ext cx="765" cy="453"/>
              <a:chOff x="913" y="1527"/>
              <a:chExt cx="765" cy="453"/>
            </a:xfrm>
          </p:grpSpPr>
          <p:sp>
            <p:nvSpPr>
              <p:cNvPr id="15417" name="AutoShape 33"/>
              <p:cNvSpPr>
                <a:spLocks noChangeArrowheads="1"/>
              </p:cNvSpPr>
              <p:nvPr/>
            </p:nvSpPr>
            <p:spPr bwMode="auto">
              <a:xfrm>
                <a:off x="913" y="1527"/>
                <a:ext cx="765" cy="453"/>
              </a:xfrm>
              <a:prstGeom prst="roundRect">
                <a:avLst>
                  <a:gd name="adj" fmla="val 218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15418" name="Text Box 34"/>
              <p:cNvSpPr txBox="1">
                <a:spLocks noChangeArrowheads="1"/>
              </p:cNvSpPr>
              <p:nvPr/>
            </p:nvSpPr>
            <p:spPr bwMode="auto">
              <a:xfrm>
                <a:off x="913" y="1537"/>
                <a:ext cx="765" cy="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GB" sz="1000">
                    <a:latin typeface="Times New Roman" pitchFamily="18" charset="0"/>
                  </a:rPr>
                  <a:t>AKTR</a:t>
                </a:r>
                <a:r>
                  <a:rPr lang="en-GB" sz="1200">
                    <a:latin typeface="Times New Roman" pitchFamily="18" charset="0"/>
                  </a:rPr>
                  <a:t> </a:t>
                </a:r>
              </a:p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GB" sz="1200">
                    <a:latin typeface="Times New Roman" pitchFamily="18" charset="0"/>
                  </a:rPr>
                  <a:t>DB</a:t>
                </a:r>
              </a:p>
            </p:txBody>
          </p:sp>
        </p:grpSp>
      </p:grpSp>
      <p:grpSp>
        <p:nvGrpSpPr>
          <p:cNvPr id="15390" name="Group 88"/>
          <p:cNvGrpSpPr>
            <a:grpSpLocks/>
          </p:cNvGrpSpPr>
          <p:nvPr/>
        </p:nvGrpSpPr>
        <p:grpSpPr bwMode="auto">
          <a:xfrm>
            <a:off x="2373313" y="2708275"/>
            <a:ext cx="1060450" cy="447675"/>
            <a:chOff x="2880" y="3173"/>
            <a:chExt cx="668" cy="361"/>
          </a:xfrm>
        </p:grpSpPr>
        <p:sp>
          <p:nvSpPr>
            <p:cNvPr id="15407" name="AutoShape 89"/>
            <p:cNvSpPr>
              <a:spLocks noChangeArrowheads="1"/>
            </p:cNvSpPr>
            <p:nvPr/>
          </p:nvSpPr>
          <p:spPr bwMode="auto">
            <a:xfrm>
              <a:off x="2880" y="3204"/>
              <a:ext cx="668" cy="330"/>
            </a:xfrm>
            <a:prstGeom prst="roundRect">
              <a:avLst>
                <a:gd name="adj" fmla="val 301"/>
              </a:avLst>
            </a:prstGeom>
            <a:solidFill>
              <a:srgbClr val="CCECFF">
                <a:alpha val="12941"/>
              </a:srgbClr>
            </a:solidFill>
            <a:ln w="9360">
              <a:solidFill>
                <a:srgbClr val="00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grpSp>
          <p:nvGrpSpPr>
            <p:cNvPr id="15408" name="Group 90"/>
            <p:cNvGrpSpPr>
              <a:grpSpLocks/>
            </p:cNvGrpSpPr>
            <p:nvPr/>
          </p:nvGrpSpPr>
          <p:grpSpPr bwMode="auto">
            <a:xfrm>
              <a:off x="2880" y="3173"/>
              <a:ext cx="665" cy="358"/>
              <a:chOff x="2880" y="3173"/>
              <a:chExt cx="665" cy="358"/>
            </a:xfrm>
          </p:grpSpPr>
          <p:sp>
            <p:nvSpPr>
              <p:cNvPr id="15409" name="AutoShape 91"/>
              <p:cNvSpPr>
                <a:spLocks noChangeArrowheads="1"/>
              </p:cNvSpPr>
              <p:nvPr/>
            </p:nvSpPr>
            <p:spPr bwMode="auto">
              <a:xfrm>
                <a:off x="2880" y="3203"/>
                <a:ext cx="665" cy="328"/>
              </a:xfrm>
              <a:prstGeom prst="roundRect">
                <a:avLst>
                  <a:gd name="adj" fmla="val 30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15410" name="Text Box 92"/>
              <p:cNvSpPr txBox="1">
                <a:spLocks noChangeArrowheads="1"/>
              </p:cNvSpPr>
              <p:nvPr/>
            </p:nvSpPr>
            <p:spPr bwMode="auto">
              <a:xfrm>
                <a:off x="2880" y="3173"/>
                <a:ext cx="665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US" sz="1000">
                    <a:latin typeface="Times New Roman" pitchFamily="18" charset="0"/>
                  </a:rPr>
                  <a:t>PanDA collector</a:t>
                </a:r>
                <a:endParaRPr lang="en-GB" sz="10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5391" name="Group 88"/>
          <p:cNvGrpSpPr>
            <a:grpSpLocks/>
          </p:cNvGrpSpPr>
          <p:nvPr/>
        </p:nvGrpSpPr>
        <p:grpSpPr bwMode="auto">
          <a:xfrm>
            <a:off x="3857625" y="4662488"/>
            <a:ext cx="1373188" cy="444500"/>
            <a:chOff x="2787" y="3176"/>
            <a:chExt cx="865" cy="358"/>
          </a:xfrm>
        </p:grpSpPr>
        <p:sp>
          <p:nvSpPr>
            <p:cNvPr id="15403" name="AutoShape 89"/>
            <p:cNvSpPr>
              <a:spLocks noChangeArrowheads="1"/>
            </p:cNvSpPr>
            <p:nvPr/>
          </p:nvSpPr>
          <p:spPr bwMode="auto">
            <a:xfrm>
              <a:off x="2880" y="3204"/>
              <a:ext cx="668" cy="330"/>
            </a:xfrm>
            <a:prstGeom prst="roundRect">
              <a:avLst>
                <a:gd name="adj" fmla="val 301"/>
              </a:avLst>
            </a:prstGeom>
            <a:solidFill>
              <a:srgbClr val="CCECFF">
                <a:alpha val="12941"/>
              </a:srgbClr>
            </a:solidFill>
            <a:ln w="9360">
              <a:solidFill>
                <a:srgbClr val="00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grpSp>
          <p:nvGrpSpPr>
            <p:cNvPr id="15404" name="Group 90"/>
            <p:cNvGrpSpPr>
              <a:grpSpLocks/>
            </p:cNvGrpSpPr>
            <p:nvPr/>
          </p:nvGrpSpPr>
          <p:grpSpPr bwMode="auto">
            <a:xfrm>
              <a:off x="2787" y="3176"/>
              <a:ext cx="865" cy="355"/>
              <a:chOff x="2787" y="3176"/>
              <a:chExt cx="865" cy="355"/>
            </a:xfrm>
          </p:grpSpPr>
          <p:sp>
            <p:nvSpPr>
              <p:cNvPr id="15405" name="AutoShape 91"/>
              <p:cNvSpPr>
                <a:spLocks noChangeArrowheads="1"/>
              </p:cNvSpPr>
              <p:nvPr/>
            </p:nvSpPr>
            <p:spPr bwMode="auto">
              <a:xfrm>
                <a:off x="2880" y="3203"/>
                <a:ext cx="665" cy="328"/>
              </a:xfrm>
              <a:prstGeom prst="roundRect">
                <a:avLst>
                  <a:gd name="adj" fmla="val 30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15406" name="Text Box 92"/>
              <p:cNvSpPr txBox="1">
                <a:spLocks noChangeArrowheads="1"/>
              </p:cNvSpPr>
              <p:nvPr/>
            </p:nvSpPr>
            <p:spPr bwMode="auto">
              <a:xfrm>
                <a:off x="2787" y="3176"/>
                <a:ext cx="865" cy="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US" sz="1000">
                    <a:latin typeface="Times New Roman" pitchFamily="18" charset="0"/>
                  </a:rPr>
                  <a:t>ProdSys collector</a:t>
                </a:r>
                <a:endParaRPr lang="en-GB" sz="1000">
                  <a:latin typeface="Times New Roman" pitchFamily="18" charset="0"/>
                </a:endParaRPr>
              </a:p>
            </p:txBody>
          </p:sp>
        </p:grpSp>
      </p:grpSp>
      <p:cxnSp>
        <p:nvCxnSpPr>
          <p:cNvPr id="15392" name="AutoShape 87"/>
          <p:cNvCxnSpPr>
            <a:cxnSpLocks noChangeShapeType="1"/>
          </p:cNvCxnSpPr>
          <p:nvPr/>
        </p:nvCxnSpPr>
        <p:spPr bwMode="auto">
          <a:xfrm flipV="1">
            <a:off x="4138613" y="5119689"/>
            <a:ext cx="382587" cy="433386"/>
          </a:xfrm>
          <a:prstGeom prst="straightConnector1">
            <a:avLst/>
          </a:prstGeom>
          <a:noFill/>
          <a:ln w="12573">
            <a:solidFill>
              <a:srgbClr val="6666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5393" name="Group 88"/>
          <p:cNvGrpSpPr>
            <a:grpSpLocks/>
          </p:cNvGrpSpPr>
          <p:nvPr/>
        </p:nvGrpSpPr>
        <p:grpSpPr bwMode="auto">
          <a:xfrm>
            <a:off x="186531" y="5796888"/>
            <a:ext cx="2351088" cy="608013"/>
            <a:chOff x="2005" y="3203"/>
            <a:chExt cx="1540" cy="355"/>
          </a:xfrm>
        </p:grpSpPr>
        <p:sp>
          <p:nvSpPr>
            <p:cNvPr id="15399" name="AutoShape 89"/>
            <p:cNvSpPr>
              <a:spLocks noChangeArrowheads="1"/>
            </p:cNvSpPr>
            <p:nvPr/>
          </p:nvSpPr>
          <p:spPr bwMode="auto">
            <a:xfrm>
              <a:off x="2005" y="3228"/>
              <a:ext cx="1081" cy="330"/>
            </a:xfrm>
            <a:prstGeom prst="roundRect">
              <a:avLst>
                <a:gd name="adj" fmla="val 301"/>
              </a:avLst>
            </a:prstGeom>
            <a:solidFill>
              <a:srgbClr val="CCECFF">
                <a:alpha val="12941"/>
              </a:srgbClr>
            </a:solidFill>
            <a:ln w="9360">
              <a:solidFill>
                <a:srgbClr val="00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grpSp>
          <p:nvGrpSpPr>
            <p:cNvPr id="15400" name="Group 90"/>
            <p:cNvGrpSpPr>
              <a:grpSpLocks/>
            </p:cNvGrpSpPr>
            <p:nvPr/>
          </p:nvGrpSpPr>
          <p:grpSpPr bwMode="auto">
            <a:xfrm>
              <a:off x="2009" y="3203"/>
              <a:ext cx="1536" cy="328"/>
              <a:chOff x="2009" y="3203"/>
              <a:chExt cx="1536" cy="328"/>
            </a:xfrm>
          </p:grpSpPr>
          <p:sp>
            <p:nvSpPr>
              <p:cNvPr id="15401" name="AutoShape 91"/>
              <p:cNvSpPr>
                <a:spLocks noChangeArrowheads="1"/>
              </p:cNvSpPr>
              <p:nvPr/>
            </p:nvSpPr>
            <p:spPr bwMode="auto">
              <a:xfrm>
                <a:off x="2880" y="3203"/>
                <a:ext cx="665" cy="328"/>
              </a:xfrm>
              <a:prstGeom prst="roundRect">
                <a:avLst>
                  <a:gd name="adj" fmla="val 30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15402" name="Text Box 92"/>
              <p:cNvSpPr txBox="1">
                <a:spLocks noChangeArrowheads="1"/>
              </p:cNvSpPr>
              <p:nvPr/>
            </p:nvSpPr>
            <p:spPr bwMode="auto">
              <a:xfrm>
                <a:off x="2009" y="3255"/>
                <a:ext cx="1077" cy="2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GB" sz="1000">
                    <a:latin typeface="Times New Roman" pitchFamily="18" charset="0"/>
                  </a:rPr>
                  <a:t>Instrumented GANGA  UI</a:t>
                </a:r>
              </a:p>
            </p:txBody>
          </p:sp>
        </p:grpSp>
      </p:grpSp>
      <p:sp>
        <p:nvSpPr>
          <p:cNvPr id="15394" name="TextBox 9"/>
          <p:cNvSpPr txBox="1">
            <a:spLocks noChangeArrowheads="1"/>
          </p:cNvSpPr>
          <p:nvPr/>
        </p:nvSpPr>
        <p:spPr bwMode="auto">
          <a:xfrm>
            <a:off x="358775" y="4437063"/>
            <a:ext cx="13541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000">
                <a:latin typeface="Times New Roman" pitchFamily="18" charset="0"/>
                <a:cs typeface="Times New Roman" pitchFamily="18" charset="0"/>
              </a:rPr>
              <a:t>Tier3 monitoring data</a:t>
            </a:r>
          </a:p>
        </p:txBody>
      </p:sp>
      <p:sp>
        <p:nvSpPr>
          <p:cNvPr id="15395" name="Line 9"/>
          <p:cNvSpPr>
            <a:spLocks noChangeShapeType="1"/>
          </p:cNvSpPr>
          <p:nvPr/>
        </p:nvSpPr>
        <p:spPr bwMode="auto">
          <a:xfrm>
            <a:off x="931069" y="3357563"/>
            <a:ext cx="4271169" cy="1285718"/>
          </a:xfrm>
          <a:prstGeom prst="line">
            <a:avLst/>
          </a:prstGeom>
          <a:noFill/>
          <a:ln w="9360">
            <a:solidFill>
              <a:srgbClr val="00009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7" name="Line 9"/>
          <p:cNvSpPr>
            <a:spLocks noChangeShapeType="1"/>
          </p:cNvSpPr>
          <p:nvPr/>
        </p:nvSpPr>
        <p:spPr bwMode="auto">
          <a:xfrm>
            <a:off x="1784350" y="4610100"/>
            <a:ext cx="295275" cy="88900"/>
          </a:xfrm>
          <a:prstGeom prst="line">
            <a:avLst/>
          </a:prstGeom>
          <a:noFill/>
          <a:ln w="9360">
            <a:solidFill>
              <a:srgbClr val="00009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8" name="Rectangle 1"/>
          <p:cNvSpPr>
            <a:spLocks noChangeArrowheads="1"/>
          </p:cNvSpPr>
          <p:nvPr/>
        </p:nvSpPr>
        <p:spPr bwMode="auto">
          <a:xfrm>
            <a:off x="2401888" y="1531938"/>
            <a:ext cx="8921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ts val="2938"/>
              </a:lnSpc>
              <a:buClr>
                <a:srgbClr val="FF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 b="1">
                <a:solidFill>
                  <a:schemeClr val="bg1"/>
                </a:solidFill>
                <a:latin typeface="Arial" charset="0"/>
                <a:cs typeface="Arial" charset="0"/>
              </a:rPr>
              <a:t>PanDA DB</a:t>
            </a:r>
          </a:p>
        </p:txBody>
      </p:sp>
      <p:grpSp>
        <p:nvGrpSpPr>
          <p:cNvPr id="116" name="Group 88"/>
          <p:cNvGrpSpPr>
            <a:grpSpLocks/>
          </p:cNvGrpSpPr>
          <p:nvPr/>
        </p:nvGrpSpPr>
        <p:grpSpPr bwMode="auto">
          <a:xfrm>
            <a:off x="5193506" y="4166874"/>
            <a:ext cx="1706563" cy="952814"/>
            <a:chOff x="2880" y="3037"/>
            <a:chExt cx="716" cy="572"/>
          </a:xfrm>
        </p:grpSpPr>
        <p:sp>
          <p:nvSpPr>
            <p:cNvPr id="117" name="AutoShape 89"/>
            <p:cNvSpPr>
              <a:spLocks noChangeArrowheads="1"/>
            </p:cNvSpPr>
            <p:nvPr/>
          </p:nvSpPr>
          <p:spPr bwMode="auto">
            <a:xfrm>
              <a:off x="2880" y="3204"/>
              <a:ext cx="668" cy="330"/>
            </a:xfrm>
            <a:prstGeom prst="roundRect">
              <a:avLst>
                <a:gd name="adj" fmla="val 301"/>
              </a:avLst>
            </a:prstGeom>
            <a:solidFill>
              <a:srgbClr val="CCECFF">
                <a:alpha val="12941"/>
              </a:srgbClr>
            </a:solidFill>
            <a:ln w="9360">
              <a:solidFill>
                <a:srgbClr val="00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grpSp>
          <p:nvGrpSpPr>
            <p:cNvPr id="118" name="Group 90"/>
            <p:cNvGrpSpPr>
              <a:grpSpLocks/>
            </p:cNvGrpSpPr>
            <p:nvPr/>
          </p:nvGrpSpPr>
          <p:grpSpPr bwMode="auto">
            <a:xfrm>
              <a:off x="2880" y="3037"/>
              <a:ext cx="716" cy="572"/>
              <a:chOff x="2880" y="3037"/>
              <a:chExt cx="716" cy="572"/>
            </a:xfrm>
          </p:grpSpPr>
          <p:sp>
            <p:nvSpPr>
              <p:cNvPr id="119" name="AutoShape 91"/>
              <p:cNvSpPr>
                <a:spLocks noChangeArrowheads="1"/>
              </p:cNvSpPr>
              <p:nvPr/>
            </p:nvSpPr>
            <p:spPr bwMode="auto">
              <a:xfrm>
                <a:off x="2880" y="3203"/>
                <a:ext cx="665" cy="328"/>
              </a:xfrm>
              <a:prstGeom prst="roundRect">
                <a:avLst>
                  <a:gd name="adj" fmla="val 301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120" name="Text Box 92"/>
              <p:cNvSpPr txBox="1">
                <a:spLocks noChangeArrowheads="1"/>
              </p:cNvSpPr>
              <p:nvPr/>
            </p:nvSpPr>
            <p:spPr bwMode="auto">
              <a:xfrm>
                <a:off x="2880" y="3037"/>
                <a:ext cx="716" cy="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Candara" pitchFamily="34" charset="0"/>
                    <a:ea typeface="MS PGothic" pitchFamily="34" charset="-128"/>
                  </a:defRPr>
                </a:lvl9pPr>
              </a:lstStyle>
              <a:p>
                <a:pPr algn="ctr" eaLnBrk="1" hangingPunct="1">
                  <a:lnSpc>
                    <a:spcPts val="2350"/>
                  </a:lnSpc>
                  <a:buClr>
                    <a:srgbClr val="003399"/>
                  </a:buClr>
                  <a:buSzPct val="100000"/>
                  <a:buFont typeface="Arial" charset="0"/>
                  <a:buNone/>
                </a:pPr>
                <a:r>
                  <a:rPr lang="en-US" sz="1000" dirty="0" smtClean="0">
                    <a:latin typeface="Times New Roman" pitchFamily="18" charset="0"/>
                  </a:rPr>
                  <a:t>API retrieves data in JSON</a:t>
                </a:r>
                <a:endParaRPr lang="en-GB" sz="1000" dirty="0">
                  <a:latin typeface="Times New Roman" pitchFamily="18" charset="0"/>
                </a:endParaRPr>
              </a:p>
            </p:txBody>
          </p:sp>
        </p:grpSp>
      </p:grpSp>
      <p:cxnSp>
        <p:nvCxnSpPr>
          <p:cNvPr id="3" name="Straight Arrow Connector 2"/>
          <p:cNvCxnSpPr/>
          <p:nvPr/>
        </p:nvCxnSpPr>
        <p:spPr>
          <a:xfrm>
            <a:off x="6523038" y="4989759"/>
            <a:ext cx="657225" cy="71571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778512" y="4719906"/>
            <a:ext cx="401751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5757862" y="4989759"/>
            <a:ext cx="44450" cy="35785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5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237" y="5869577"/>
            <a:ext cx="1856412" cy="90180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7" name="Group 101"/>
          <p:cNvGrpSpPr>
            <a:grpSpLocks/>
          </p:cNvGrpSpPr>
          <p:nvPr/>
        </p:nvGrpSpPr>
        <p:grpSpPr bwMode="auto">
          <a:xfrm>
            <a:off x="5135563" y="5423694"/>
            <a:ext cx="1471613" cy="404813"/>
            <a:chOff x="4105" y="3280"/>
            <a:chExt cx="927" cy="255"/>
          </a:xfrm>
        </p:grpSpPr>
        <p:sp>
          <p:nvSpPr>
            <p:cNvPr id="148" name="AutoShape 102"/>
            <p:cNvSpPr>
              <a:spLocks noChangeArrowheads="1"/>
            </p:cNvSpPr>
            <p:nvPr/>
          </p:nvSpPr>
          <p:spPr bwMode="auto">
            <a:xfrm>
              <a:off x="4105" y="3280"/>
              <a:ext cx="906" cy="255"/>
            </a:xfrm>
            <a:prstGeom prst="roundRect">
              <a:avLst>
                <a:gd name="adj" fmla="val 394"/>
              </a:avLst>
            </a:prstGeom>
            <a:solidFill>
              <a:srgbClr val="333399"/>
            </a:solidFill>
            <a:ln w="936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800"/>
            </a:p>
          </p:txBody>
        </p:sp>
        <p:sp>
          <p:nvSpPr>
            <p:cNvPr id="149" name="Text Box 103"/>
            <p:cNvSpPr txBox="1">
              <a:spLocks noChangeArrowheads="1"/>
            </p:cNvSpPr>
            <p:nvPr/>
          </p:nvSpPr>
          <p:spPr bwMode="auto">
            <a:xfrm>
              <a:off x="4126" y="3327"/>
              <a:ext cx="90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Candar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buClr>
                  <a:srgbClr val="FFFFFF"/>
                </a:buClr>
                <a:buSzPct val="100000"/>
                <a:buFont typeface="Times New Roman" pitchFamily="18" charset="0"/>
                <a:buNone/>
              </a:pPr>
              <a:r>
                <a:rPr lang="en-GB" sz="1000" dirty="0" smtClean="0">
                  <a:solidFill>
                    <a:srgbClr val="FFFFFF"/>
                  </a:solidFill>
                  <a:latin typeface="Times New Roman" pitchFamily="18" charset="0"/>
                </a:rPr>
                <a:t>AKTR static pages</a:t>
              </a:r>
              <a:endParaRPr lang="en-GB" sz="10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D16F28-F58D-4247-A9D8-E62A11FAA40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70599" y="231776"/>
            <a:ext cx="8655687" cy="6470650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3"/>
          <p:cNvSpPr/>
          <p:nvPr/>
        </p:nvSpPr>
        <p:spPr>
          <a:xfrm>
            <a:off x="270601" y="890397"/>
            <a:ext cx="8655685" cy="523220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16200000" scaled="0"/>
          </a:gra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Most of user requests going through Monitoring DB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0600" y="1820179"/>
            <a:ext cx="8655685" cy="830997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  <a:latin typeface="Arial" charset="0"/>
                <a:cs typeface="Arial" charset="0"/>
              </a:rPr>
              <a:t>Panda DB is used for only operations and accessed by the </a:t>
            </a:r>
            <a:r>
              <a:rPr lang="en-US" dirty="0" err="1" smtClean="0">
                <a:solidFill>
                  <a:srgbClr val="000090"/>
                </a:solidFill>
                <a:latin typeface="Arial" charset="0"/>
                <a:cs typeface="Arial" charset="0"/>
              </a:rPr>
              <a:t>PanDA</a:t>
            </a:r>
            <a:r>
              <a:rPr lang="en-US" dirty="0" smtClean="0">
                <a:solidFill>
                  <a:srgbClr val="000090"/>
                </a:solidFill>
                <a:latin typeface="Arial" charset="0"/>
                <a:cs typeface="Arial" charset="0"/>
              </a:rPr>
              <a:t> operators only through the UI</a:t>
            </a:r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270601" y="3189497"/>
            <a:ext cx="8655684" cy="1200329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6200000" scaled="0"/>
          </a:gra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  <a:latin typeface="Arial" charset="0"/>
                <a:cs typeface="Arial" charset="0"/>
              </a:rPr>
              <a:t>Monitoring DB aggregates information from various sources 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000090"/>
                </a:solidFill>
                <a:latin typeface="Arial" charset="0"/>
                <a:cs typeface="Arial" charset="0"/>
              </a:rPr>
              <a:t>Production DBs, meta data for production tasks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000090"/>
                </a:solidFill>
                <a:latin typeface="Arial" charset="0"/>
                <a:cs typeface="Arial" charset="0"/>
              </a:rPr>
              <a:t>GANGA jobs not going through </a:t>
            </a:r>
            <a:r>
              <a:rPr lang="en-US" dirty="0" err="1" smtClean="0">
                <a:solidFill>
                  <a:srgbClr val="000090"/>
                </a:solidFill>
                <a:latin typeface="Arial" charset="0"/>
                <a:cs typeface="Arial" charset="0"/>
              </a:rPr>
              <a:t>PanDA</a:t>
            </a:r>
            <a:r>
              <a:rPr lang="en-US" dirty="0" smtClean="0">
                <a:solidFill>
                  <a:srgbClr val="000090"/>
                </a:solidFill>
                <a:latin typeface="Arial" charset="0"/>
                <a:cs typeface="Arial" charset="0"/>
              </a:rPr>
              <a:t> </a:t>
            </a:r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270600" y="5070511"/>
            <a:ext cx="8655685" cy="461665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  <a:latin typeface="Arial" charset="0"/>
                <a:cs typeface="Arial" charset="0"/>
              </a:rPr>
              <a:t>Potentially Tier3 jobs</a:t>
            </a:r>
            <a:r>
              <a:rPr lang="en-GB" dirty="0" smtClean="0">
                <a:solidFill>
                  <a:srgbClr val="000090"/>
                </a:solidFill>
                <a:latin typeface="Arial" charset="0"/>
                <a:cs typeface="Arial" charset="0"/>
              </a:rPr>
              <a:t> </a:t>
            </a:r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270599" y="5984911"/>
            <a:ext cx="8655685" cy="461665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16200000" scaled="0"/>
          </a:gradFill>
          <a:ln w="635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Consistency!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E7F84-232D-448D-BAE9-8C37DC16EA1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59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2569"/>
            <a:ext cx="8229600" cy="1252537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Results of consistency check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" name="Picture 1" descr="01-31-March-cancell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55" y="806713"/>
            <a:ext cx="4717288" cy="2909931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01-31-March-fail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9" y="3841387"/>
            <a:ext cx="4307932" cy="2645222"/>
          </a:xfrm>
          <a:prstGeom prst="rect">
            <a:avLst/>
          </a:prstGeom>
        </p:spPr>
      </p:pic>
      <p:pic>
        <p:nvPicPr>
          <p:cNvPr id="6" name="Picture 5" descr="01-31-March-finish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834" y="852073"/>
            <a:ext cx="4628166" cy="28451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94" y="3775874"/>
            <a:ext cx="4401389" cy="271073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E7F84-232D-448D-BAE9-8C37DC16EA1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579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206375" y="801688"/>
            <a:ext cx="8670925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1pPr>
            <a:lvl2pPr marL="1028700" indent="-28575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ndara" pitchFamily="3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</a:pPr>
            <a:r>
              <a:rPr lang="en-GB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Components</a:t>
            </a: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000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ollectors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:: Retrieve task/job  data from </a:t>
            </a:r>
            <a:r>
              <a:rPr lang="en-GB" sz="2000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PanDA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 and </a:t>
            </a:r>
            <a:r>
              <a:rPr lang="en-GB" sz="2000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ProdSys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DBs</a:t>
            </a: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Dashboard DB: designed for monitoring, uses aggregated tables </a:t>
            </a: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Web application level:</a:t>
            </a: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Information for UI available in JSON, XML format</a:t>
            </a:r>
          </a:p>
          <a:p>
            <a:pPr lvl="2" eaLnBrk="1" hangingPunct="1">
              <a:lnSpc>
                <a:spcPts val="1800"/>
              </a:lnSpc>
              <a:buClr>
                <a:srgbClr val="000000"/>
              </a:buClr>
              <a:buSzPct val="100000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User interface is implemented with </a:t>
            </a:r>
            <a:r>
              <a:rPr lang="en-GB" sz="2000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jQuery</a:t>
            </a: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Common </a:t>
            </a:r>
            <a:r>
              <a:rPr lang="en-GB" sz="2000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hBrowse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 framework for  </a:t>
            </a:r>
            <a:r>
              <a:rPr lang="en-GB" altLang="en-US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‘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Task monitoring for the analysis users</a:t>
            </a:r>
            <a:r>
              <a:rPr lang="en-GB" altLang="en-US" sz="20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GB" altLang="en-US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and production operators is used  for the UI implementation</a:t>
            </a: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Design of the user interface is driven by the needs of the production operators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(task oriented)</a:t>
            </a: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URL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2"/>
              </a:rPr>
              <a:t>http://dashb-atlas-job.cern.ch/templates/prodsys/index.html</a:t>
            </a:r>
            <a:endParaRPr lang="en-US" sz="20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3232150" y="339725"/>
            <a:ext cx="23174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Prodsys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UI 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1/3)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D16F28-F58D-4247-A9D8-E62A11FAA40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4-05 at 4.14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" y="909933"/>
            <a:ext cx="9003671" cy="5677660"/>
          </a:xfrm>
          <a:prstGeom prst="rect">
            <a:avLst/>
          </a:prstGeom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6089650" y="2719388"/>
            <a:ext cx="2282825" cy="503237"/>
          </a:xfrm>
          <a:prstGeom prst="rect">
            <a:avLst/>
          </a:prstGeom>
          <a:solidFill>
            <a:schemeClr val="bg1"/>
          </a:solidFill>
          <a:ln w="12700">
            <a:solidFill>
              <a:srgbClr val="031F45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>
              <a:lnSpc>
                <a:spcPts val="3213"/>
              </a:lnSpc>
              <a:buClr>
                <a:srgbClr val="000099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  Task  meta information </a:t>
            </a:r>
          </a:p>
        </p:txBody>
      </p:sp>
      <p:sp>
        <p:nvSpPr>
          <p:cNvPr id="17413" name="Title 2"/>
          <p:cNvSpPr>
            <a:spLocks noGrp="1"/>
          </p:cNvSpPr>
          <p:nvPr>
            <p:ph type="title"/>
          </p:nvPr>
        </p:nvSpPr>
        <p:spPr>
          <a:xfrm>
            <a:off x="219749" y="1896056"/>
            <a:ext cx="7472362" cy="319087"/>
          </a:xfrm>
          <a:solidFill>
            <a:schemeClr val="bg1"/>
          </a:solidFill>
          <a:ln w="12700">
            <a:solidFill>
              <a:srgbClr val="031F45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9000"/>
              </a:lnSpc>
              <a:spcBef>
                <a:spcPts val="3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600" dirty="0" smtClean="0">
                <a:solidFill>
                  <a:srgbClr val="031F45"/>
                </a:solidFill>
              </a:rPr>
              <a:t>Filters  </a:t>
            </a:r>
            <a:r>
              <a:rPr lang="en-GB" sz="1600" dirty="0" smtClean="0">
                <a:solidFill>
                  <a:srgbClr val="FF0000"/>
                </a:solidFill>
              </a:rPr>
              <a:t>: time range,   processing type, task status, site, cloud not modified since…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17414" name="Rectangle 1"/>
          <p:cNvSpPr>
            <a:spLocks noChangeArrowheads="1"/>
          </p:cNvSpPr>
          <p:nvPr/>
        </p:nvSpPr>
        <p:spPr bwMode="auto">
          <a:xfrm>
            <a:off x="3449638" y="169863"/>
            <a:ext cx="2509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Arial" charset="0"/>
              </a:rPr>
              <a:t>Prodsys</a:t>
            </a:r>
            <a:r>
              <a:rPr lang="en-US" b="1" dirty="0">
                <a:solidFill>
                  <a:srgbClr val="FF0000"/>
                </a:solidFill>
                <a:latin typeface="Arial" charset="0"/>
              </a:rPr>
              <a:t> UI (2/3)</a:t>
            </a:r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404813" y="554038"/>
            <a:ext cx="79121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000" b="1" dirty="0">
                <a:solidFill>
                  <a:srgbClr val="031F45"/>
                </a:solidFill>
              </a:rPr>
              <a:t>List of selected tasks with number of jobs per status </a:t>
            </a:r>
            <a:r>
              <a:rPr lang="en-GB" sz="1800" dirty="0">
                <a:solidFill>
                  <a:srgbClr val="031F45"/>
                </a:solidFill>
              </a:rPr>
              <a:t/>
            </a:r>
            <a:br>
              <a:rPr lang="en-GB" sz="1800" dirty="0">
                <a:solidFill>
                  <a:srgbClr val="031F45"/>
                </a:solidFill>
              </a:rPr>
            </a:br>
            <a:r>
              <a:rPr lang="en-GB" sz="1800" dirty="0">
                <a:solidFill>
                  <a:srgbClr val="031F45"/>
                </a:solidFill>
              </a:rPr>
              <a:t>       </a:t>
            </a:r>
            <a:endParaRPr lang="ru-RU" sz="1800" dirty="0"/>
          </a:p>
        </p:txBody>
      </p:sp>
      <p:sp>
        <p:nvSpPr>
          <p:cNvPr id="8" name="Rectangle 7"/>
          <p:cNvSpPr/>
          <p:nvPr/>
        </p:nvSpPr>
        <p:spPr>
          <a:xfrm>
            <a:off x="6132769" y="369888"/>
            <a:ext cx="2692400" cy="523875"/>
          </a:xfrm>
          <a:prstGeom prst="rect">
            <a:avLst/>
          </a:prstGeom>
          <a:ln>
            <a:solidFill>
              <a:schemeClr val="accent1">
                <a:shade val="50000"/>
                <a:shade val="75000"/>
                <a:lumMod val="8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Columns can be sorted and </a:t>
            </a:r>
            <a:r>
              <a:rPr lang="en-GB" sz="1400" b="1" dirty="0" err="1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grepped</a:t>
            </a:r>
            <a:r>
              <a:rPr lang="en-GB" sz="1400" b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 for a particular value</a:t>
            </a:r>
            <a:endParaRPr lang="ru-RU" sz="1400" b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10450" y="892175"/>
            <a:ext cx="450850" cy="936625"/>
          </a:xfrm>
          <a:prstGeom prst="straightConnector1">
            <a:avLst/>
          </a:prstGeom>
          <a:ln w="12700">
            <a:solidFill>
              <a:srgbClr val="031F4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9" name="Rectangle 16"/>
          <p:cNvSpPr>
            <a:spLocks noChangeArrowheads="1"/>
          </p:cNvSpPr>
          <p:nvPr/>
        </p:nvSpPr>
        <p:spPr bwMode="auto">
          <a:xfrm>
            <a:off x="3598863" y="6292850"/>
            <a:ext cx="2549525" cy="460375"/>
          </a:xfrm>
          <a:prstGeom prst="rect">
            <a:avLst/>
          </a:prstGeom>
          <a:solidFill>
            <a:schemeClr val="bg1"/>
          </a:solidFill>
          <a:ln w="12700">
            <a:solidFill>
              <a:srgbClr val="031F45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>
              <a:lnSpc>
                <a:spcPts val="3213"/>
              </a:lnSpc>
              <a:buClr>
                <a:srgbClr val="000099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800" dirty="0">
                <a:solidFill>
                  <a:srgbClr val="FF0000"/>
                </a:solidFill>
              </a:rPr>
              <a:t> Task evolution in time</a:t>
            </a:r>
            <a:endParaRPr lang="en-GB" sz="3600" dirty="0">
              <a:solidFill>
                <a:srgbClr val="FF0000"/>
              </a:solidFill>
            </a:endParaRPr>
          </a:p>
        </p:txBody>
      </p:sp>
      <p:pic>
        <p:nvPicPr>
          <p:cNvPr id="3" name="Picture 2" descr="Screen shot 2011-04-05 at 4.17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69" y="3397310"/>
            <a:ext cx="7861300" cy="2804818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>
            <a:off x="3762375" y="3222625"/>
            <a:ext cx="2709863" cy="1058863"/>
          </a:xfrm>
          <a:prstGeom prst="straightConnector1">
            <a:avLst/>
          </a:prstGeom>
          <a:ln>
            <a:solidFill>
              <a:srgbClr val="031F4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E7F84-232D-448D-BAE9-8C37DC16EA1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5" grpId="0"/>
      <p:bldP spid="8" grpId="0" animBg="1"/>
      <p:bldP spid="174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04-05 at 4.21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39" y="830946"/>
            <a:ext cx="8085161" cy="3907057"/>
          </a:xfrm>
          <a:prstGeom prst="rect">
            <a:avLst/>
          </a:prstGeom>
        </p:spPr>
      </p:pic>
      <p:pic>
        <p:nvPicPr>
          <p:cNvPr id="4" name="Picture 3" descr="Screen shot 2011-04-05 at 4.22.5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252" y="3976688"/>
            <a:ext cx="5615989" cy="2611982"/>
          </a:xfrm>
          <a:prstGeom prst="rect">
            <a:avLst/>
          </a:prstGeom>
        </p:spPr>
      </p:pic>
      <p:sp>
        <p:nvSpPr>
          <p:cNvPr id="18436" name="Title 1"/>
          <p:cNvSpPr>
            <a:spLocks noGrp="1"/>
          </p:cNvSpPr>
          <p:nvPr>
            <p:ph type="title"/>
          </p:nvPr>
        </p:nvSpPr>
        <p:spPr>
          <a:xfrm>
            <a:off x="457200" y="82550"/>
            <a:ext cx="8229600" cy="847725"/>
          </a:xfrm>
        </p:spPr>
        <p:txBody>
          <a:bodyPr/>
          <a:lstStyle/>
          <a:p>
            <a:pPr eaLnBrk="1" hangingPunct="1"/>
            <a:r>
              <a:rPr lang="en-US" sz="2400" smtClean="0">
                <a:solidFill>
                  <a:srgbClr val="031F45"/>
                </a:solidFill>
              </a:rPr>
              <a:t/>
            </a:r>
            <a:br>
              <a:rPr lang="en-US" sz="2400" smtClean="0">
                <a:solidFill>
                  <a:srgbClr val="031F45"/>
                </a:solidFill>
              </a:rPr>
            </a:br>
            <a:r>
              <a:rPr lang="en-US" sz="2400" b="1" smtClean="0">
                <a:solidFill>
                  <a:srgbClr val="FF0000"/>
                </a:solidFill>
                <a:latin typeface="Arial" charset="0"/>
              </a:rPr>
              <a:t>Prodsys UI (3/3)</a:t>
            </a:r>
            <a:br>
              <a:rPr lang="en-US" sz="2400" b="1" smtClean="0">
                <a:solidFill>
                  <a:srgbClr val="FF0000"/>
                </a:solidFill>
                <a:latin typeface="Arial" charset="0"/>
              </a:rPr>
            </a:br>
            <a:endParaRPr lang="en-US" sz="2400" smtClean="0">
              <a:solidFill>
                <a:srgbClr val="031F45"/>
              </a:solidFill>
            </a:endParaRPr>
          </a:p>
        </p:txBody>
      </p:sp>
      <p:sp>
        <p:nvSpPr>
          <p:cNvPr id="18437" name="Oval 6"/>
          <p:cNvSpPr>
            <a:spLocks noChangeArrowheads="1"/>
          </p:cNvSpPr>
          <p:nvPr/>
        </p:nvSpPr>
        <p:spPr bwMode="auto">
          <a:xfrm>
            <a:off x="3537967" y="1838325"/>
            <a:ext cx="2740596" cy="1660570"/>
          </a:xfrm>
          <a:prstGeom prst="ellips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 sz="1800"/>
          </a:p>
        </p:txBody>
      </p:sp>
      <p:sp>
        <p:nvSpPr>
          <p:cNvPr id="18438" name="Line 12"/>
          <p:cNvSpPr>
            <a:spLocks noChangeShapeType="1"/>
          </p:cNvSpPr>
          <p:nvPr/>
        </p:nvSpPr>
        <p:spPr bwMode="auto">
          <a:xfrm flipH="1">
            <a:off x="6278563" y="1379538"/>
            <a:ext cx="1471612" cy="652462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9" name="Rectangle 2"/>
          <p:cNvSpPr>
            <a:spLocks noChangeArrowheads="1"/>
          </p:cNvSpPr>
          <p:nvPr/>
        </p:nvSpPr>
        <p:spPr bwMode="auto">
          <a:xfrm>
            <a:off x="6144769" y="6234459"/>
            <a:ext cx="1909762" cy="3683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FF0000"/>
                </a:solidFill>
              </a:rPr>
              <a:t> </a:t>
            </a:r>
            <a:r>
              <a:rPr lang="en-GB" sz="1600">
                <a:solidFill>
                  <a:srgbClr val="FF0000"/>
                </a:solidFill>
                <a:latin typeface="Arial" charset="0"/>
                <a:cs typeface="Arial" charset="0"/>
              </a:rPr>
              <a:t>Distribution by site</a:t>
            </a:r>
            <a:endParaRPr lang="ru-RU" sz="1600">
              <a:latin typeface="Arial" charset="0"/>
              <a:cs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626225" y="5284788"/>
            <a:ext cx="619803" cy="9496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21186" y="5114925"/>
            <a:ext cx="1619838" cy="415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2" name="Rectangle 13"/>
          <p:cNvSpPr>
            <a:spLocks noChangeArrowheads="1"/>
          </p:cNvSpPr>
          <p:nvPr/>
        </p:nvSpPr>
        <p:spPr bwMode="auto">
          <a:xfrm>
            <a:off x="6626225" y="1009650"/>
            <a:ext cx="2246313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FF0000"/>
                </a:solidFill>
              </a:rPr>
              <a:t>Resubmission history</a:t>
            </a: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443" name="Rectangle 1"/>
          <p:cNvSpPr>
            <a:spLocks noChangeArrowheads="1"/>
          </p:cNvSpPr>
          <p:nvPr/>
        </p:nvSpPr>
        <p:spPr bwMode="auto">
          <a:xfrm>
            <a:off x="1150938" y="611188"/>
            <a:ext cx="2052637" cy="261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FF0000"/>
                </a:solidFill>
                <a:latin typeface="Arial" charset="0"/>
                <a:cs typeface="Arial" charset="0"/>
              </a:rPr>
              <a:t>List of jobs for chosen task </a:t>
            </a:r>
            <a:endParaRPr lang="ru-RU" sz="1100" b="1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8444" name="Rectangle 2"/>
          <p:cNvSpPr>
            <a:spLocks noChangeArrowheads="1"/>
          </p:cNvSpPr>
          <p:nvPr/>
        </p:nvSpPr>
        <p:spPr bwMode="auto">
          <a:xfrm>
            <a:off x="239713" y="4946650"/>
            <a:ext cx="2251075" cy="338138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n-GB" sz="1600">
                <a:solidFill>
                  <a:srgbClr val="FF0000"/>
                </a:solidFill>
                <a:latin typeface="Arial" charset="0"/>
                <a:cs typeface="Arial" charset="0"/>
              </a:rPr>
              <a:t> # of processed events</a:t>
            </a:r>
            <a:endParaRPr lang="ru-RU" sz="160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E7F84-232D-448D-BAE9-8C37DC16EA1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844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1339</TotalTime>
  <Words>429</Words>
  <Application>Microsoft Macintosh PowerPoint</Application>
  <PresentationFormat>On-screen Show (4:3)</PresentationFormat>
  <Paragraphs>121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Waveform</vt:lpstr>
      <vt:lpstr> Global Job Monitor Current Status and Plans</vt:lpstr>
      <vt:lpstr>Outline</vt:lpstr>
      <vt:lpstr>PowerPoint Presentation</vt:lpstr>
      <vt:lpstr>PowerPoint Presentation</vt:lpstr>
      <vt:lpstr>PowerPoint Presentation</vt:lpstr>
      <vt:lpstr>Results of consistency check </vt:lpstr>
      <vt:lpstr>PowerPoint Presentation</vt:lpstr>
      <vt:lpstr>Filters  : time range,   processing type, task status, site, cloud not modified since…</vt:lpstr>
      <vt:lpstr> Prodsys UI (3/3) </vt:lpstr>
      <vt:lpstr>Plans</vt:lpstr>
      <vt:lpstr>Prototype is up and running http://dashb-atlas-job.cern.ch/templates/prodsys/index.html  Waiting for your feedback  atlas-adc-monitoring@cern.ch   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Dashboard Current Status</dc:title>
  <dc:creator>S L</dc:creator>
  <cp:lastModifiedBy>S L</cp:lastModifiedBy>
  <cp:revision>89</cp:revision>
  <dcterms:created xsi:type="dcterms:W3CDTF">2011-03-15T16:04:55Z</dcterms:created>
  <dcterms:modified xsi:type="dcterms:W3CDTF">2011-04-05T16:27:53Z</dcterms:modified>
</cp:coreProperties>
</file>