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6" r:id="rId2"/>
    <p:sldId id="257" r:id="rId3"/>
    <p:sldId id="269" r:id="rId4"/>
    <p:sldId id="271" r:id="rId5"/>
    <p:sldId id="270" r:id="rId6"/>
    <p:sldId id="290" r:id="rId7"/>
    <p:sldId id="276" r:id="rId8"/>
    <p:sldId id="283" r:id="rId9"/>
    <p:sldId id="285" r:id="rId10"/>
    <p:sldId id="287" r:id="rId11"/>
    <p:sldId id="263" r:id="rId12"/>
    <p:sldId id="266" r:id="rId13"/>
    <p:sldId id="268" r:id="rId14"/>
    <p:sldId id="259" r:id="rId15"/>
    <p:sldId id="275" r:id="rId16"/>
    <p:sldId id="272" r:id="rId17"/>
    <p:sldId id="273" r:id="rId18"/>
    <p:sldId id="274" r:id="rId19"/>
    <p:sldId id="260" r:id="rId20"/>
    <p:sldId id="261" r:id="rId21"/>
    <p:sldId id="262" r:id="rId22"/>
    <p:sldId id="277" r:id="rId23"/>
    <p:sldId id="278" r:id="rId24"/>
    <p:sldId id="280" r:id="rId25"/>
    <p:sldId id="281" r:id="rId26"/>
    <p:sldId id="282" r:id="rId27"/>
    <p:sldId id="284" r:id="rId28"/>
    <p:sldId id="288" r:id="rId29"/>
    <p:sldId id="289" r:id="rId30"/>
    <p:sldId id="286" r:id="rId31"/>
    <p:sldId id="265" r:id="rId32"/>
    <p:sldId id="264" r:id="rId33"/>
    <p:sldId id="267" r:id="rId34"/>
  </p:sldIdLst>
  <p:sldSz cx="9144000" cy="6858000" type="screen4x3"/>
  <p:notesSz cx="7099300" cy="10234613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2AD8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94645" autoAdjust="0"/>
  </p:normalViewPr>
  <p:slideViewPr>
    <p:cSldViewPr>
      <p:cViewPr>
        <p:scale>
          <a:sx n="70" d="100"/>
          <a:sy n="70" d="100"/>
        </p:scale>
        <p:origin x="-115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9" d="100"/>
          <a:sy n="89" d="100"/>
        </p:scale>
        <p:origin x="-3846" y="-108"/>
      </p:cViewPr>
      <p:guideLst>
        <p:guide orient="horz" pos="3224"/>
        <p:guide pos="223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66.wmf"/><Relationship Id="rId2" Type="http://schemas.openxmlformats.org/officeDocument/2006/relationships/image" Target="../media/image65.wmf"/><Relationship Id="rId1" Type="http://schemas.openxmlformats.org/officeDocument/2006/relationships/image" Target="../media/image6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C15FA1B2-3BA7-4061-ADC2-12412C0C6E8A}" type="datetimeFigureOut">
              <a:rPr lang="es-ES" smtClean="0"/>
              <a:pPr/>
              <a:t>09/05/2011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F40842DD-D71A-487F-A365-82DDA6348F8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00EEF507-272D-4038-BF41-095E0446C8DA}" type="datetimeFigureOut">
              <a:rPr lang="es-ES" smtClean="0"/>
              <a:pPr/>
              <a:t>09/05/2011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BC2838C1-847E-4680-8A46-07BECDF6F13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838C1-847E-4680-8A46-07BECDF6F132}" type="slidenum">
              <a:rPr lang="es-ES" smtClean="0"/>
              <a:pPr/>
              <a:t>1</a:t>
            </a:fld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838C1-847E-4680-8A46-07BECDF6F132}" type="slidenum">
              <a:rPr lang="es-ES" smtClean="0"/>
              <a:pPr/>
              <a:t>10</a:t>
            </a:fld>
            <a:endParaRPr lang="es-E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838C1-847E-4680-8A46-07BECDF6F132}" type="slidenum">
              <a:rPr lang="es-ES" smtClean="0"/>
              <a:pPr/>
              <a:t>11</a:t>
            </a:fld>
            <a:endParaRPr lang="es-E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838C1-847E-4680-8A46-07BECDF6F132}" type="slidenum">
              <a:rPr lang="es-ES" smtClean="0"/>
              <a:pPr/>
              <a:t>12</a:t>
            </a:fld>
            <a:endParaRPr lang="es-E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838C1-847E-4680-8A46-07BECDF6F132}" type="slidenum">
              <a:rPr lang="es-ES" smtClean="0"/>
              <a:pPr/>
              <a:t>13</a:t>
            </a:fld>
            <a:endParaRPr lang="es-E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838C1-847E-4680-8A46-07BECDF6F132}" type="slidenum">
              <a:rPr lang="es-ES" smtClean="0"/>
              <a:pPr/>
              <a:t>14</a:t>
            </a:fld>
            <a:endParaRPr lang="es-E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838C1-847E-4680-8A46-07BECDF6F132}" type="slidenum">
              <a:rPr lang="es-ES" smtClean="0"/>
              <a:pPr/>
              <a:t>15</a:t>
            </a:fld>
            <a:endParaRPr lang="es-E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838C1-847E-4680-8A46-07BECDF6F132}" type="slidenum">
              <a:rPr lang="es-ES" smtClean="0"/>
              <a:pPr/>
              <a:t>16</a:t>
            </a:fld>
            <a:endParaRPr lang="es-E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838C1-847E-4680-8A46-07BECDF6F132}" type="slidenum">
              <a:rPr lang="es-ES" smtClean="0"/>
              <a:pPr/>
              <a:t>17</a:t>
            </a:fld>
            <a:endParaRPr lang="es-E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838C1-847E-4680-8A46-07BECDF6F132}" type="slidenum">
              <a:rPr lang="es-ES" smtClean="0"/>
              <a:pPr/>
              <a:t>18</a:t>
            </a:fld>
            <a:endParaRPr lang="es-E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838C1-847E-4680-8A46-07BECDF6F132}" type="slidenum">
              <a:rPr lang="es-ES" smtClean="0"/>
              <a:pPr/>
              <a:t>19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838C1-847E-4680-8A46-07BECDF6F132}" type="slidenum">
              <a:rPr lang="es-ES" smtClean="0"/>
              <a:pPr/>
              <a:t>2</a:t>
            </a:fld>
            <a:endParaRPr lang="es-E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838C1-847E-4680-8A46-07BECDF6F132}" type="slidenum">
              <a:rPr lang="es-ES" smtClean="0"/>
              <a:pPr/>
              <a:t>20</a:t>
            </a:fld>
            <a:endParaRPr lang="es-E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838C1-847E-4680-8A46-07BECDF6F132}" type="slidenum">
              <a:rPr lang="es-ES" smtClean="0"/>
              <a:pPr/>
              <a:t>21</a:t>
            </a:fld>
            <a:endParaRPr lang="es-E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838C1-847E-4680-8A46-07BECDF6F132}" type="slidenum">
              <a:rPr lang="es-ES" smtClean="0"/>
              <a:pPr/>
              <a:t>22</a:t>
            </a:fld>
            <a:endParaRPr lang="es-E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838C1-847E-4680-8A46-07BECDF6F132}" type="slidenum">
              <a:rPr lang="es-ES" smtClean="0"/>
              <a:pPr/>
              <a:t>23</a:t>
            </a:fld>
            <a:endParaRPr lang="es-E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838C1-847E-4680-8A46-07BECDF6F132}" type="slidenum">
              <a:rPr lang="es-ES" smtClean="0"/>
              <a:pPr/>
              <a:t>24</a:t>
            </a:fld>
            <a:endParaRPr lang="es-E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838C1-847E-4680-8A46-07BECDF6F132}" type="slidenum">
              <a:rPr lang="es-ES" smtClean="0"/>
              <a:pPr/>
              <a:t>25</a:t>
            </a:fld>
            <a:endParaRPr lang="es-E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838C1-847E-4680-8A46-07BECDF6F132}" type="slidenum">
              <a:rPr lang="es-ES" smtClean="0"/>
              <a:pPr/>
              <a:t>26</a:t>
            </a:fld>
            <a:endParaRPr lang="es-E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838C1-847E-4680-8A46-07BECDF6F132}" type="slidenum">
              <a:rPr lang="es-ES" smtClean="0"/>
              <a:pPr/>
              <a:t>27</a:t>
            </a:fld>
            <a:endParaRPr lang="es-E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838C1-847E-4680-8A46-07BECDF6F132}" type="slidenum">
              <a:rPr lang="es-ES" smtClean="0"/>
              <a:pPr/>
              <a:t>28</a:t>
            </a:fld>
            <a:endParaRPr lang="es-E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838C1-847E-4680-8A46-07BECDF6F132}" type="slidenum">
              <a:rPr lang="es-ES" smtClean="0"/>
              <a:pPr/>
              <a:t>29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838C1-847E-4680-8A46-07BECDF6F132}" type="slidenum">
              <a:rPr lang="es-ES" smtClean="0"/>
              <a:pPr/>
              <a:t>3</a:t>
            </a:fld>
            <a:endParaRPr lang="es-E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838C1-847E-4680-8A46-07BECDF6F132}" type="slidenum">
              <a:rPr lang="es-ES" smtClean="0"/>
              <a:pPr/>
              <a:t>30</a:t>
            </a:fld>
            <a:endParaRPr lang="es-E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838C1-847E-4680-8A46-07BECDF6F132}" type="slidenum">
              <a:rPr lang="es-ES" smtClean="0"/>
              <a:pPr/>
              <a:t>31</a:t>
            </a:fld>
            <a:endParaRPr lang="es-E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838C1-847E-4680-8A46-07BECDF6F132}" type="slidenum">
              <a:rPr lang="es-ES" smtClean="0"/>
              <a:pPr/>
              <a:t>32</a:t>
            </a:fld>
            <a:endParaRPr lang="es-E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838C1-847E-4680-8A46-07BECDF6F132}" type="slidenum">
              <a:rPr lang="es-ES" smtClean="0"/>
              <a:pPr/>
              <a:t>33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838C1-847E-4680-8A46-07BECDF6F132}" type="slidenum">
              <a:rPr lang="es-ES" smtClean="0"/>
              <a:pPr/>
              <a:t>4</a:t>
            </a:fld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838C1-847E-4680-8A46-07BECDF6F132}" type="slidenum">
              <a:rPr lang="es-ES" smtClean="0"/>
              <a:pPr/>
              <a:t>5</a:t>
            </a:fld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838C1-847E-4680-8A46-07BECDF6F132}" type="slidenum">
              <a:rPr lang="es-ES" smtClean="0"/>
              <a:pPr/>
              <a:t>6</a:t>
            </a:fld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838C1-847E-4680-8A46-07BECDF6F132}" type="slidenum">
              <a:rPr lang="es-ES" smtClean="0"/>
              <a:pPr/>
              <a:t>7</a:t>
            </a:fld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838C1-847E-4680-8A46-07BECDF6F132}" type="slidenum">
              <a:rPr lang="es-ES" smtClean="0"/>
              <a:pPr/>
              <a:t>8</a:t>
            </a:fld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838C1-847E-4680-8A46-07BECDF6F132}" type="slidenum">
              <a:rPr lang="es-ES" smtClean="0"/>
              <a:pPr/>
              <a:t>9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B6793-46D5-428C-93EC-D36182F49D84}" type="datetime1">
              <a:rPr lang="es-ES" smtClean="0"/>
              <a:pPr/>
              <a:t>09/05/2011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49DFC-0975-449B-8E24-A821182F2AF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13695-32BA-4099-AA78-664060046047}" type="datetime1">
              <a:rPr lang="es-ES" smtClean="0"/>
              <a:pPr/>
              <a:t>09/05/2011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49DFC-0975-449B-8E24-A821182F2AF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27C7D-0AE3-48E4-B301-93EE4A2B6501}" type="datetime1">
              <a:rPr lang="es-ES" smtClean="0"/>
              <a:pPr/>
              <a:t>09/05/2011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49DFC-0975-449B-8E24-A821182F2AF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49B7C-8269-4AF1-9B60-7D965EDAF014}" type="datetime1">
              <a:rPr lang="es-ES" smtClean="0"/>
              <a:pPr/>
              <a:t>09/05/2011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49DFC-0975-449B-8E24-A821182F2AF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DF57B-618D-46BB-9656-D637210E84DF}" type="datetime1">
              <a:rPr lang="es-ES" smtClean="0"/>
              <a:pPr/>
              <a:t>09/05/2011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49DFC-0975-449B-8E24-A821182F2AF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27DC7-5CAA-4792-AEC0-92E162B11470}" type="datetime1">
              <a:rPr lang="es-ES" smtClean="0"/>
              <a:pPr/>
              <a:t>09/05/2011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49DFC-0975-449B-8E24-A821182F2AF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2A6BE-1034-41DD-9E4A-F52004F2AA4C}" type="datetime1">
              <a:rPr lang="es-ES" smtClean="0"/>
              <a:pPr/>
              <a:t>09/05/2011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49DFC-0975-449B-8E24-A821182F2AF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6C07-402C-4B39-8E14-975E06751CBD}" type="datetime1">
              <a:rPr lang="es-ES" smtClean="0"/>
              <a:pPr/>
              <a:t>09/05/2011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49DFC-0975-449B-8E24-A821182F2AF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022D7-8F3C-4E12-AA33-CE891DBAD478}" type="datetime1">
              <a:rPr lang="es-ES" smtClean="0"/>
              <a:pPr/>
              <a:t>09/05/2011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49DFC-0975-449B-8E24-A821182F2AF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7037D-6480-4488-B80D-7228551C8320}" type="datetime1">
              <a:rPr lang="es-ES" smtClean="0"/>
              <a:pPr/>
              <a:t>09/05/2011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49DFC-0975-449B-8E24-A821182F2AF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13A44-66C2-4DEC-B963-45DCB8E58CFE}" type="datetime1">
              <a:rPr lang="es-ES" smtClean="0"/>
              <a:pPr/>
              <a:t>09/05/2011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49DFC-0975-449B-8E24-A821182F2AF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84DCB7-DF97-40A0-AC7A-F5A5BCAEB831}" type="datetime1">
              <a:rPr lang="es-ES" smtClean="0"/>
              <a:pPr/>
              <a:t>09/05/2011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249DFC-0975-449B-8E24-A821182F2AF4}" type="slidenum">
              <a:rPr lang="es-ES" smtClean="0"/>
              <a:pPr/>
              <a:t>‹Nº›</a:t>
            </a:fld>
            <a:endParaRPr lang="es-ES"/>
          </a:p>
        </p:txBody>
      </p:sp>
      <p:pic>
        <p:nvPicPr>
          <p:cNvPr id="7" name="Picture 7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1547813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8" descr="logo_ux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7667625" y="0"/>
            <a:ext cx="1476375" cy="98107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ontributionDisplay.py?sessionId=13&amp;contribId=220&amp;confId=121170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wm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4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5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image" Target="../media/image6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image" Target="../media/image74.png"/><Relationship Id="rId7" Type="http://schemas.openxmlformats.org/officeDocument/2006/relationships/image" Target="../media/image78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Relationship Id="rId9" Type="http://schemas.openxmlformats.org/officeDocument/2006/relationships/image" Target="../media/image8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image" Target="../media/image18.png"/><Relationship Id="rId9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14348" y="1714488"/>
            <a:ext cx="7772400" cy="1470025"/>
          </a:xfrm>
        </p:spPr>
        <p:txBody>
          <a:bodyPr/>
          <a:lstStyle/>
          <a:p>
            <a:r>
              <a:rPr lang="es-ES" i="1" dirty="0" smtClean="0">
                <a:hlinkClick r:id="rId3"/>
              </a:rPr>
              <a:t>b</a:t>
            </a:r>
            <a:r>
              <a:rPr lang="es-ES" dirty="0" smtClean="0">
                <a:hlinkClick r:id="rId3"/>
              </a:rPr>
              <a:t> </a:t>
            </a:r>
            <a:r>
              <a:rPr lang="es-ES" dirty="0" err="1">
                <a:hlinkClick r:id="rId3"/>
              </a:rPr>
              <a:t>P</a:t>
            </a:r>
            <a:r>
              <a:rPr lang="es-ES" dirty="0" err="1" smtClean="0">
                <a:hlinkClick r:id="rId3"/>
              </a:rPr>
              <a:t>roduction</a:t>
            </a:r>
            <a:r>
              <a:rPr lang="es-ES" dirty="0" smtClean="0">
                <a:hlinkClick r:id="rId3"/>
              </a:rPr>
              <a:t> </a:t>
            </a:r>
            <a:r>
              <a:rPr lang="es-ES" dirty="0">
                <a:hlinkClick r:id="rId3"/>
              </a:rPr>
              <a:t>C</a:t>
            </a:r>
            <a:r>
              <a:rPr lang="es-ES" dirty="0" smtClean="0">
                <a:hlinkClick r:id="rId3"/>
              </a:rPr>
              <a:t>ross </a:t>
            </a:r>
            <a:r>
              <a:rPr lang="es-ES" dirty="0" err="1">
                <a:hlinkClick r:id="rId3"/>
              </a:rPr>
              <a:t>S</a:t>
            </a:r>
            <a:r>
              <a:rPr lang="es-ES" dirty="0" err="1" smtClean="0">
                <a:hlinkClick r:id="rId3"/>
              </a:rPr>
              <a:t>ections</a:t>
            </a:r>
            <a:r>
              <a:rPr lang="es-ES" dirty="0" smtClean="0">
                <a:hlinkClick r:id="rId3"/>
              </a:rPr>
              <a:t> and </a:t>
            </a:r>
            <a:r>
              <a:rPr lang="en-US" dirty="0" smtClean="0">
                <a:hlinkClick r:id="rId3"/>
              </a:rPr>
              <a:t>Fragmentation</a:t>
            </a:r>
            <a:r>
              <a:rPr lang="es-ES" dirty="0" smtClean="0">
                <a:hlinkClick r:id="rId3"/>
              </a:rPr>
              <a:t> </a:t>
            </a:r>
            <a:r>
              <a:rPr lang="es-ES" dirty="0" err="1">
                <a:hlinkClick r:id="rId3"/>
              </a:rPr>
              <a:t>F</a:t>
            </a:r>
            <a:r>
              <a:rPr lang="es-ES" dirty="0" err="1" smtClean="0">
                <a:hlinkClick r:id="rId3"/>
              </a:rPr>
              <a:t>ractions</a:t>
            </a:r>
            <a:r>
              <a:rPr lang="es-ES" dirty="0" smtClean="0">
                <a:hlinkClick r:id="rId3"/>
              </a:rPr>
              <a:t> at </a:t>
            </a:r>
            <a:r>
              <a:rPr lang="es-ES" dirty="0" err="1" smtClean="0">
                <a:hlinkClick r:id="rId3"/>
              </a:rPr>
              <a:t>LHCb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57290" y="3286124"/>
            <a:ext cx="6400800" cy="1971692"/>
          </a:xfrm>
        </p:spPr>
        <p:txBody>
          <a:bodyPr>
            <a:normAutofit fontScale="92500"/>
          </a:bodyPr>
          <a:lstStyle/>
          <a:p>
            <a:r>
              <a:rPr lang="es-ES" dirty="0" err="1" smtClean="0"/>
              <a:t>Laurence</a:t>
            </a:r>
            <a:r>
              <a:rPr lang="es-ES" dirty="0" smtClean="0"/>
              <a:t> Carson</a:t>
            </a:r>
          </a:p>
          <a:p>
            <a:r>
              <a:rPr lang="es-ES" dirty="0" smtClean="0"/>
              <a:t>(</a:t>
            </a:r>
            <a:r>
              <a:rPr lang="es-ES" dirty="0" err="1" smtClean="0"/>
              <a:t>University</a:t>
            </a:r>
            <a:r>
              <a:rPr lang="es-ES" dirty="0" smtClean="0"/>
              <a:t> of Santiago de Compostela)</a:t>
            </a:r>
          </a:p>
          <a:p>
            <a:r>
              <a:rPr lang="es-ES" dirty="0" err="1" smtClean="0"/>
              <a:t>on</a:t>
            </a:r>
            <a:r>
              <a:rPr lang="es-ES" dirty="0" smtClean="0"/>
              <a:t> </a:t>
            </a:r>
            <a:r>
              <a:rPr lang="es-ES" dirty="0" err="1" smtClean="0"/>
              <a:t>behalf</a:t>
            </a:r>
            <a:r>
              <a:rPr lang="es-ES" dirty="0" smtClean="0"/>
              <a:t> of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LHCb</a:t>
            </a:r>
            <a:r>
              <a:rPr lang="es-ES" dirty="0" smtClean="0"/>
              <a:t> </a:t>
            </a:r>
            <a:r>
              <a:rPr lang="es-ES" dirty="0" err="1" smtClean="0"/>
              <a:t>collaboration</a:t>
            </a:r>
            <a:endParaRPr lang="es-E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3876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5" descr="logo_ux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59563" y="0"/>
            <a:ext cx="2484437" cy="1609725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1785918" y="5143512"/>
            <a:ext cx="55721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Phenomenology 2011 Symposium</a:t>
            </a:r>
          </a:p>
          <a:p>
            <a:r>
              <a:rPr lang="en-GB" sz="3000" dirty="0" smtClean="0"/>
              <a:t> University of Wisconsin-Madison</a:t>
            </a:r>
          </a:p>
          <a:p>
            <a:r>
              <a:rPr lang="en-US" sz="3000" dirty="0" smtClean="0"/>
              <a:t>             May 9</a:t>
            </a:r>
            <a:r>
              <a:rPr lang="en-US" sz="3000" baseline="30000" dirty="0" smtClean="0"/>
              <a:t>th</a:t>
            </a:r>
            <a:r>
              <a:rPr lang="en-US" sz="3000" dirty="0" smtClean="0"/>
              <a:t> – 11</a:t>
            </a:r>
            <a:r>
              <a:rPr lang="en-US" sz="3000" baseline="30000" dirty="0" smtClean="0"/>
              <a:t>th</a:t>
            </a:r>
            <a:r>
              <a:rPr lang="en-US" sz="3000" dirty="0" smtClean="0"/>
              <a:t> 2011</a:t>
            </a:r>
            <a:endParaRPr lang="en-GB" sz="3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800" dirty="0" err="1" smtClean="0"/>
              <a:t>Semileptonic</a:t>
            </a:r>
            <a:r>
              <a:rPr lang="en-US" sz="3800" dirty="0" smtClean="0"/>
              <a:t> </a:t>
            </a:r>
            <a:r>
              <a:rPr lang="en-US" sz="3800" dirty="0" err="1" smtClean="0"/>
              <a:t>f</a:t>
            </a:r>
            <a:r>
              <a:rPr lang="en-US" sz="3800" baseline="-25000" dirty="0" err="1" smtClean="0"/>
              <a:t>Λ</a:t>
            </a:r>
            <a:r>
              <a:rPr lang="en-US" sz="3800" baseline="-40000" dirty="0" err="1" smtClean="0"/>
              <a:t>b</a:t>
            </a:r>
            <a:r>
              <a:rPr lang="en-US" sz="3800" dirty="0" smtClean="0"/>
              <a:t>/(f</a:t>
            </a:r>
            <a:r>
              <a:rPr lang="en-US" sz="3800" baseline="-25000" dirty="0" smtClean="0"/>
              <a:t>u</a:t>
            </a:r>
            <a:r>
              <a:rPr lang="en-US" sz="3800" dirty="0" smtClean="0"/>
              <a:t> + </a:t>
            </a:r>
            <a:r>
              <a:rPr lang="en-US" sz="3800" dirty="0" err="1" smtClean="0"/>
              <a:t>f</a:t>
            </a:r>
            <a:r>
              <a:rPr lang="en-US" sz="3800" baseline="-25000" dirty="0" err="1" smtClean="0"/>
              <a:t>d</a:t>
            </a:r>
            <a:r>
              <a:rPr lang="en-US" sz="3800" dirty="0" smtClean="0"/>
              <a:t>) Result</a:t>
            </a:r>
            <a:endParaRPr lang="en-GB" sz="38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49DFC-0975-449B-8E24-A821182F2AF4}" type="slidenum">
              <a:rPr lang="es-ES" sz="1800" b="1" smtClean="0">
                <a:solidFill>
                  <a:schemeClr val="tx1"/>
                </a:solidFill>
              </a:rPr>
              <a:pPr/>
              <a:t>10</a:t>
            </a:fld>
            <a:endParaRPr lang="es-ES" sz="1800" b="1">
              <a:solidFill>
                <a:schemeClr val="tx1"/>
              </a:solidFill>
            </a:endParaRPr>
          </a:p>
        </p:txBody>
      </p:sp>
      <p:grpSp>
        <p:nvGrpSpPr>
          <p:cNvPr id="5" name="Group 9"/>
          <p:cNvGrpSpPr/>
          <p:nvPr/>
        </p:nvGrpSpPr>
        <p:grpSpPr>
          <a:xfrm>
            <a:off x="0" y="1142984"/>
            <a:ext cx="4000496" cy="5286412"/>
            <a:chOff x="1371600" y="1600200"/>
            <a:chExt cx="3866536" cy="5168572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371600" y="1600200"/>
              <a:ext cx="3840480" cy="28270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404324" y="4048432"/>
              <a:ext cx="3833812" cy="2720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581400" y="1828800"/>
              <a:ext cx="1375410" cy="7734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657600" y="4267200"/>
              <a:ext cx="1375410" cy="7734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" name="10 Elipse"/>
          <p:cNvSpPr/>
          <p:nvPr/>
        </p:nvSpPr>
        <p:spPr>
          <a:xfrm>
            <a:off x="1071538" y="2643182"/>
            <a:ext cx="785818" cy="78581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11 CuadroTexto"/>
          <p:cNvSpPr txBox="1"/>
          <p:nvPr/>
        </p:nvSpPr>
        <p:spPr>
          <a:xfrm>
            <a:off x="1142976" y="2714620"/>
            <a:ext cx="9286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00B050"/>
                </a:solidFill>
              </a:rPr>
              <a:t>3pb</a:t>
            </a:r>
            <a:r>
              <a:rPr lang="en-US" b="1" i="1" baseline="30000" dirty="0" smtClean="0">
                <a:solidFill>
                  <a:srgbClr val="00B050"/>
                </a:solidFill>
              </a:rPr>
              <a:t>-1</a:t>
            </a:r>
            <a:r>
              <a:rPr lang="en-US" b="1" i="1" dirty="0" smtClean="0">
                <a:solidFill>
                  <a:srgbClr val="00B050"/>
                </a:solidFill>
              </a:rPr>
              <a:t> used</a:t>
            </a:r>
            <a:endParaRPr lang="en-GB" b="1" i="1" dirty="0">
              <a:solidFill>
                <a:srgbClr val="00B050"/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4000496" y="1142984"/>
            <a:ext cx="4929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Slope with </a:t>
            </a:r>
            <a:r>
              <a:rPr lang="en-US" sz="2400" i="1" dirty="0" err="1" smtClean="0"/>
              <a:t>p</a:t>
            </a:r>
            <a:r>
              <a:rPr lang="en-US" sz="2400" i="1" baseline="-25000" dirty="0" err="1" smtClean="0"/>
              <a:t>T</a:t>
            </a:r>
            <a:r>
              <a:rPr lang="en-US" sz="2400" dirty="0" smtClean="0"/>
              <a:t> </a:t>
            </a:r>
            <a:r>
              <a:rPr lang="en-US" sz="2400" b="1" i="1" dirty="0" smtClean="0"/>
              <a:t>not</a:t>
            </a:r>
            <a:r>
              <a:rPr lang="en-US" sz="2400" dirty="0" smtClean="0"/>
              <a:t> consistent with zero.</a:t>
            </a:r>
            <a:endParaRPr lang="en-GB" sz="2400" dirty="0"/>
          </a:p>
        </p:txBody>
      </p:sp>
      <p:sp>
        <p:nvSpPr>
          <p:cNvPr id="14" name="13 CuadroTexto"/>
          <p:cNvSpPr txBox="1"/>
          <p:nvPr/>
        </p:nvSpPr>
        <p:spPr>
          <a:xfrm>
            <a:off x="4000496" y="1571612"/>
            <a:ext cx="5143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Parameterising</a:t>
            </a:r>
            <a:r>
              <a:rPr lang="en-US" sz="2400" dirty="0" smtClean="0"/>
              <a:t> with straight line gives:</a:t>
            </a:r>
            <a:endParaRPr lang="en-GB" sz="2400" dirty="0"/>
          </a:p>
        </p:txBody>
      </p:sp>
      <p:sp>
        <p:nvSpPr>
          <p:cNvPr id="15" name="14 CuadroTexto"/>
          <p:cNvSpPr txBox="1"/>
          <p:nvPr/>
        </p:nvSpPr>
        <p:spPr>
          <a:xfrm>
            <a:off x="4000432" y="2000240"/>
            <a:ext cx="514356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err="1" smtClean="0">
                <a:solidFill>
                  <a:srgbClr val="FF0000"/>
                </a:solidFill>
              </a:rPr>
              <a:t>f</a:t>
            </a:r>
            <a:r>
              <a:rPr lang="en-US" sz="2600" baseline="-25000" dirty="0" err="1" smtClean="0">
                <a:solidFill>
                  <a:srgbClr val="FF0000"/>
                </a:solidFill>
              </a:rPr>
              <a:t>Λ</a:t>
            </a:r>
            <a:r>
              <a:rPr lang="en-US" sz="2600" baseline="-40000" dirty="0" err="1" smtClean="0">
                <a:solidFill>
                  <a:srgbClr val="FF0000"/>
                </a:solidFill>
              </a:rPr>
              <a:t>b</a:t>
            </a:r>
            <a:r>
              <a:rPr lang="en-US" sz="2600" dirty="0" smtClean="0">
                <a:solidFill>
                  <a:srgbClr val="FF0000"/>
                </a:solidFill>
              </a:rPr>
              <a:t>/(</a:t>
            </a:r>
            <a:r>
              <a:rPr lang="en-US" sz="2600" dirty="0" err="1" smtClean="0">
                <a:solidFill>
                  <a:srgbClr val="FF0000"/>
                </a:solidFill>
              </a:rPr>
              <a:t>f</a:t>
            </a:r>
            <a:r>
              <a:rPr lang="en-US" sz="2600" baseline="-25000" dirty="0" err="1" smtClean="0">
                <a:solidFill>
                  <a:srgbClr val="FF0000"/>
                </a:solidFill>
              </a:rPr>
              <a:t>u</a:t>
            </a:r>
            <a:r>
              <a:rPr lang="en-US" sz="2600" dirty="0" err="1" smtClean="0">
                <a:solidFill>
                  <a:srgbClr val="FF0000"/>
                </a:solidFill>
              </a:rPr>
              <a:t>+f</a:t>
            </a:r>
            <a:r>
              <a:rPr lang="en-US" sz="2600" baseline="-25000" dirty="0" err="1" smtClean="0">
                <a:solidFill>
                  <a:srgbClr val="FF0000"/>
                </a:solidFill>
              </a:rPr>
              <a:t>d</a:t>
            </a:r>
            <a:r>
              <a:rPr lang="en-US" sz="2600" dirty="0" smtClean="0">
                <a:solidFill>
                  <a:srgbClr val="FF0000"/>
                </a:solidFill>
              </a:rPr>
              <a:t>) = (0.401 ± 0.019 ± 0.106) – (0.0120 ± 0.0025 ± 0.0012)*</a:t>
            </a:r>
            <a:r>
              <a:rPr lang="en-US" sz="2600" i="1" dirty="0" err="1" smtClean="0">
                <a:solidFill>
                  <a:srgbClr val="FF0000"/>
                </a:solidFill>
              </a:rPr>
              <a:t>p</a:t>
            </a:r>
            <a:r>
              <a:rPr lang="en-US" sz="2600" i="1" baseline="-25000" dirty="0" err="1" smtClean="0">
                <a:solidFill>
                  <a:srgbClr val="FF0000"/>
                </a:solidFill>
              </a:rPr>
              <a:t>T</a:t>
            </a:r>
            <a:r>
              <a:rPr lang="en-US" sz="2600" dirty="0" smtClean="0">
                <a:solidFill>
                  <a:srgbClr val="FF0000"/>
                </a:solidFill>
              </a:rPr>
              <a:t>/</a:t>
            </a:r>
            <a:r>
              <a:rPr lang="en-US" sz="2600" dirty="0" err="1" smtClean="0">
                <a:solidFill>
                  <a:srgbClr val="FF0000"/>
                </a:solidFill>
              </a:rPr>
              <a:t>GeV</a:t>
            </a:r>
            <a:r>
              <a:rPr lang="en-US" sz="2600" dirty="0" smtClean="0">
                <a:solidFill>
                  <a:srgbClr val="FF0000"/>
                </a:solidFill>
              </a:rPr>
              <a:t>, for </a:t>
            </a:r>
            <a:r>
              <a:rPr lang="en-US" sz="2600" i="1" dirty="0" err="1" smtClean="0">
                <a:solidFill>
                  <a:srgbClr val="FF0000"/>
                </a:solidFill>
              </a:rPr>
              <a:t>p</a:t>
            </a:r>
            <a:r>
              <a:rPr lang="en-US" sz="2600" i="1" baseline="-25000" dirty="0" err="1" smtClean="0">
                <a:solidFill>
                  <a:srgbClr val="FF0000"/>
                </a:solidFill>
              </a:rPr>
              <a:t>T</a:t>
            </a:r>
            <a:r>
              <a:rPr lang="en-US" sz="2600" i="1" baseline="-25000" dirty="0" smtClean="0">
                <a:solidFill>
                  <a:srgbClr val="FF0000"/>
                </a:solidFill>
              </a:rPr>
              <a:t> </a:t>
            </a:r>
            <a:r>
              <a:rPr lang="en-US" sz="2600" dirty="0" smtClean="0">
                <a:solidFill>
                  <a:srgbClr val="FF0000"/>
                </a:solidFill>
              </a:rPr>
              <a:t>&lt; 14 </a:t>
            </a:r>
            <a:r>
              <a:rPr lang="en-US" sz="2600" dirty="0" err="1" smtClean="0">
                <a:solidFill>
                  <a:srgbClr val="FF0000"/>
                </a:solidFill>
              </a:rPr>
              <a:t>GeV</a:t>
            </a:r>
            <a:endParaRPr lang="en-GB" sz="2600" i="1" dirty="0">
              <a:solidFill>
                <a:srgbClr val="FF0000"/>
              </a:solidFill>
            </a:endParaRPr>
          </a:p>
        </p:txBody>
      </p:sp>
      <p:pic>
        <p:nvPicPr>
          <p:cNvPr id="17" name="Picture 7" descr="E:\work\cmp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9058" y="3286124"/>
            <a:ext cx="3681434" cy="2200274"/>
          </a:xfrm>
          <a:prstGeom prst="rect">
            <a:avLst/>
          </a:prstGeom>
          <a:noFill/>
        </p:spPr>
      </p:pic>
      <p:sp>
        <p:nvSpPr>
          <p:cNvPr id="18" name="17 CuadroTexto"/>
          <p:cNvSpPr txBox="1"/>
          <p:nvPr/>
        </p:nvSpPr>
        <p:spPr>
          <a:xfrm>
            <a:off x="7429456" y="3429000"/>
            <a:ext cx="17145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26% uncertainty on BR(</a:t>
            </a:r>
            <a:r>
              <a:rPr lang="en-US" i="1" dirty="0" err="1" smtClean="0"/>
              <a:t>Λ</a:t>
            </a:r>
            <a:r>
              <a:rPr lang="en-US" i="1" baseline="-25000" dirty="0" err="1" smtClean="0"/>
              <a:t>c</a:t>
            </a:r>
            <a:r>
              <a:rPr lang="en-US" i="1" dirty="0" err="1" smtClean="0">
                <a:sym typeface="Symbol"/>
              </a:rPr>
              <a:t></a:t>
            </a:r>
            <a:r>
              <a:rPr lang="en-US" i="1" dirty="0" err="1" smtClean="0"/>
              <a:t>pK</a:t>
            </a:r>
            <a:r>
              <a:rPr lang="en-US" i="1" dirty="0" err="1" smtClean="0">
                <a:latin typeface="Symbol" pitchFamily="18" charset="2"/>
                <a:sym typeface="Symbol"/>
              </a:rPr>
              <a:t>p</a:t>
            </a:r>
            <a:r>
              <a:rPr lang="en-US" i="1" dirty="0" smtClean="0"/>
              <a:t>) completely dominates the </a:t>
            </a:r>
            <a:r>
              <a:rPr lang="en-US" i="1" dirty="0" err="1" smtClean="0"/>
              <a:t>systematics</a:t>
            </a:r>
            <a:endParaRPr lang="en-GB" i="1" dirty="0"/>
          </a:p>
        </p:txBody>
      </p:sp>
      <p:sp>
        <p:nvSpPr>
          <p:cNvPr id="19" name="18 CuadroTexto"/>
          <p:cNvSpPr txBox="1"/>
          <p:nvPr/>
        </p:nvSpPr>
        <p:spPr>
          <a:xfrm>
            <a:off x="3929058" y="5500702"/>
            <a:ext cx="45720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i="1" dirty="0" smtClean="0"/>
              <a:t>cf. LEP: 0.112 ± 0.031 (&lt; </a:t>
            </a:r>
            <a:r>
              <a:rPr lang="en-US" sz="2200" i="1" dirty="0" err="1" smtClean="0"/>
              <a:t>p</a:t>
            </a:r>
            <a:r>
              <a:rPr lang="en-US" sz="2200" i="1" baseline="-25000" dirty="0" err="1" smtClean="0"/>
              <a:t>T</a:t>
            </a:r>
            <a:r>
              <a:rPr lang="en-US" sz="2200" i="1" baseline="-25000" dirty="0" smtClean="0"/>
              <a:t> </a:t>
            </a:r>
            <a:r>
              <a:rPr lang="en-US" sz="2200" i="1" dirty="0" smtClean="0"/>
              <a:t>&gt;≈40 </a:t>
            </a:r>
            <a:r>
              <a:rPr lang="en-US" sz="2200" i="1" dirty="0" err="1" smtClean="0"/>
              <a:t>GeV</a:t>
            </a:r>
            <a:r>
              <a:rPr lang="en-US" sz="2200" i="1" dirty="0" smtClean="0"/>
              <a:t>),                </a:t>
            </a:r>
            <a:endParaRPr lang="en-GB" sz="2200" i="1" dirty="0"/>
          </a:p>
        </p:txBody>
      </p:sp>
      <p:sp>
        <p:nvSpPr>
          <p:cNvPr id="20" name="19 CuadroTexto"/>
          <p:cNvSpPr txBox="1"/>
          <p:nvPr/>
        </p:nvSpPr>
        <p:spPr>
          <a:xfrm>
            <a:off x="4214810" y="6000768"/>
            <a:ext cx="24288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i="1" dirty="0" smtClean="0"/>
              <a:t>CDF: 0.281 ± 0.012</a:t>
            </a:r>
            <a:endParaRPr lang="en-GB" sz="2200" i="1" dirty="0"/>
          </a:p>
        </p:txBody>
      </p:sp>
      <p:sp>
        <p:nvSpPr>
          <p:cNvPr id="21" name="20 CuadroTexto"/>
          <p:cNvSpPr txBox="1"/>
          <p:nvPr/>
        </p:nvSpPr>
        <p:spPr>
          <a:xfrm>
            <a:off x="7215174" y="5929330"/>
            <a:ext cx="192882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i="1" dirty="0" smtClean="0"/>
              <a:t>(&lt; </a:t>
            </a:r>
            <a:r>
              <a:rPr lang="en-US" sz="2200" i="1" dirty="0" err="1" smtClean="0"/>
              <a:t>p</a:t>
            </a:r>
            <a:r>
              <a:rPr lang="en-US" sz="2200" i="1" baseline="-25000" dirty="0" err="1" smtClean="0"/>
              <a:t>T</a:t>
            </a:r>
            <a:r>
              <a:rPr lang="en-US" sz="2200" i="1" baseline="-25000" dirty="0" smtClean="0"/>
              <a:t> </a:t>
            </a:r>
            <a:r>
              <a:rPr lang="en-US" sz="2200" i="1" dirty="0" smtClean="0"/>
              <a:t>&gt;≈14 </a:t>
            </a:r>
            <a:r>
              <a:rPr lang="en-US" sz="2200" i="1" dirty="0" err="1" smtClean="0"/>
              <a:t>GeV</a:t>
            </a:r>
            <a:r>
              <a:rPr lang="en-US" sz="2200" i="1" dirty="0" smtClean="0"/>
              <a:t>)</a:t>
            </a:r>
            <a:endParaRPr lang="en-GB" sz="2200" i="1" dirty="0"/>
          </a:p>
        </p:txBody>
      </p:sp>
      <p:sp>
        <p:nvSpPr>
          <p:cNvPr id="22" name="21 CuadroTexto"/>
          <p:cNvSpPr txBox="1"/>
          <p:nvPr/>
        </p:nvSpPr>
        <p:spPr>
          <a:xfrm>
            <a:off x="6357950" y="5857892"/>
            <a:ext cx="12144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+ 0.129</a:t>
            </a:r>
            <a:endParaRPr lang="en-GB" sz="2200" dirty="0"/>
          </a:p>
        </p:txBody>
      </p:sp>
      <p:sp>
        <p:nvSpPr>
          <p:cNvPr id="23" name="22 CuadroTexto"/>
          <p:cNvSpPr txBox="1"/>
          <p:nvPr/>
        </p:nvSpPr>
        <p:spPr>
          <a:xfrm>
            <a:off x="6429388" y="6143644"/>
            <a:ext cx="10001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- 0.103</a:t>
            </a:r>
            <a:endParaRPr lang="en-GB" sz="2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500306"/>
            <a:ext cx="4357718" cy="74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1857364"/>
            <a:ext cx="4143372" cy="733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3643314"/>
            <a:ext cx="3429023" cy="740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14810" y="3000372"/>
            <a:ext cx="2286016" cy="1957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f</a:t>
            </a:r>
            <a:r>
              <a:rPr lang="en-US" baseline="-25000" dirty="0" err="1" smtClean="0"/>
              <a:t>s</a:t>
            </a:r>
            <a:r>
              <a:rPr lang="en-US" dirty="0" smtClean="0"/>
              <a:t>/</a:t>
            </a:r>
            <a:r>
              <a:rPr lang="en-US" dirty="0" err="1" smtClean="0"/>
              <a:t>f</a:t>
            </a:r>
            <a:r>
              <a:rPr lang="en-US" baseline="-25000" dirty="0" err="1" smtClean="0"/>
              <a:t>d</a:t>
            </a:r>
            <a:r>
              <a:rPr lang="en-US" dirty="0" smtClean="0"/>
              <a:t> using </a:t>
            </a:r>
            <a:r>
              <a:rPr lang="en-US" dirty="0" err="1" smtClean="0"/>
              <a:t>Hadronic</a:t>
            </a:r>
            <a:r>
              <a:rPr lang="en-US" dirty="0" smtClean="0"/>
              <a:t> Decays</a:t>
            </a:r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49DFC-0975-449B-8E24-A821182F2AF4}" type="slidenum">
              <a:rPr lang="es-ES" sz="1800" b="1" smtClean="0">
                <a:solidFill>
                  <a:schemeClr val="tx1"/>
                </a:solidFill>
              </a:rPr>
              <a:pPr/>
              <a:t>11</a:t>
            </a:fld>
            <a:endParaRPr lang="es-ES" sz="1800" b="1" dirty="0">
              <a:solidFill>
                <a:schemeClr val="tx1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0" y="107154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Decays </a:t>
            </a:r>
            <a:r>
              <a:rPr lang="en-US" sz="2400" dirty="0" err="1" smtClean="0"/>
              <a:t>B</a:t>
            </a:r>
            <a:r>
              <a:rPr lang="en-US" sz="2400" baseline="-25000" dirty="0" err="1" smtClean="0"/>
              <a:t>d</a:t>
            </a:r>
            <a:r>
              <a:rPr lang="en-US" sz="2400" dirty="0" err="1" smtClean="0">
                <a:sym typeface="Symbol"/>
              </a:rPr>
              <a:t>D</a:t>
            </a:r>
            <a:r>
              <a:rPr lang="en-US" sz="2400" baseline="30000" dirty="0" smtClean="0">
                <a:latin typeface="Symbol" pitchFamily="18" charset="2"/>
                <a:sym typeface="Symbol"/>
              </a:rPr>
              <a:t>-</a:t>
            </a:r>
            <a:r>
              <a:rPr lang="en-US" sz="2400" dirty="0" smtClean="0">
                <a:sym typeface="Symbol"/>
              </a:rPr>
              <a:t>K</a:t>
            </a:r>
            <a:r>
              <a:rPr lang="en-US" sz="2400" baseline="30000" dirty="0" smtClean="0">
                <a:latin typeface="Symbol" pitchFamily="18" charset="2"/>
                <a:sym typeface="Symbol"/>
              </a:rPr>
              <a:t>+</a:t>
            </a:r>
            <a:r>
              <a:rPr lang="en-US" sz="2400" dirty="0" smtClean="0">
                <a:sym typeface="Symbol"/>
              </a:rPr>
              <a:t> and </a:t>
            </a:r>
            <a:r>
              <a:rPr lang="en-US" sz="2400" dirty="0" err="1" smtClean="0"/>
              <a:t>B</a:t>
            </a:r>
            <a:r>
              <a:rPr lang="en-US" sz="2400" baseline="-25000" dirty="0" err="1" smtClean="0"/>
              <a:t>s</a:t>
            </a:r>
            <a:r>
              <a:rPr lang="en-US" sz="2400" dirty="0" err="1" smtClean="0">
                <a:sym typeface="Symbol"/>
              </a:rPr>
              <a:t>D</a:t>
            </a:r>
            <a:r>
              <a:rPr lang="en-US" sz="2400" baseline="-25000" dirty="0" err="1" smtClean="0">
                <a:sym typeface="Symbol"/>
              </a:rPr>
              <a:t>s</a:t>
            </a:r>
            <a:r>
              <a:rPr lang="en-US" sz="2400" baseline="30000" dirty="0" smtClean="0">
                <a:latin typeface="Symbol" pitchFamily="18" charset="2"/>
                <a:sym typeface="Symbol"/>
              </a:rPr>
              <a:t>-</a:t>
            </a:r>
            <a:r>
              <a:rPr lang="en-US" sz="2400" dirty="0" smtClean="0">
                <a:latin typeface="Symbol" pitchFamily="18" charset="2"/>
                <a:sym typeface="Symbol"/>
              </a:rPr>
              <a:t>p</a:t>
            </a:r>
            <a:r>
              <a:rPr lang="en-US" sz="2400" baseline="30000" dirty="0" smtClean="0">
                <a:latin typeface="Symbol" pitchFamily="18" charset="2"/>
                <a:sym typeface="Symbol"/>
              </a:rPr>
              <a:t>+</a:t>
            </a:r>
            <a:r>
              <a:rPr lang="en-US" sz="2400" dirty="0" smtClean="0"/>
              <a:t> involve only tree level diagrams, hence ratio of branching fractions is theoretically calculable</a:t>
            </a:r>
            <a:endParaRPr lang="en-GB" sz="2400" dirty="0"/>
          </a:p>
        </p:txBody>
      </p:sp>
      <p:sp>
        <p:nvSpPr>
          <p:cNvPr id="6" name="5 CuadroTexto"/>
          <p:cNvSpPr txBox="1"/>
          <p:nvPr/>
        </p:nvSpPr>
        <p:spPr>
          <a:xfrm>
            <a:off x="642910" y="3214686"/>
            <a:ext cx="3071834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i="1" dirty="0" smtClean="0"/>
              <a:t>Phys. Rev. D 82, 034038 (2010)</a:t>
            </a:r>
            <a:endParaRPr lang="en-GB" i="1" dirty="0"/>
          </a:p>
        </p:txBody>
      </p:sp>
      <p:sp>
        <p:nvSpPr>
          <p:cNvPr id="8" name="7 CuadroTexto"/>
          <p:cNvSpPr txBox="1"/>
          <p:nvPr/>
        </p:nvSpPr>
        <p:spPr>
          <a:xfrm>
            <a:off x="0" y="5143512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Similar situation for </a:t>
            </a:r>
            <a:r>
              <a:rPr lang="en-US" sz="2400" dirty="0" err="1" smtClean="0"/>
              <a:t>B</a:t>
            </a:r>
            <a:r>
              <a:rPr lang="en-US" sz="2400" baseline="-25000" dirty="0" err="1" smtClean="0"/>
              <a:t>d</a:t>
            </a:r>
            <a:r>
              <a:rPr lang="en-US" sz="2400" dirty="0" err="1" smtClean="0">
                <a:sym typeface="Symbol"/>
              </a:rPr>
              <a:t>D</a:t>
            </a:r>
            <a:r>
              <a:rPr lang="en-US" sz="2400" baseline="30000" dirty="0" smtClean="0">
                <a:latin typeface="Symbol" pitchFamily="18" charset="2"/>
                <a:sym typeface="Symbol"/>
              </a:rPr>
              <a:t>-</a:t>
            </a:r>
            <a:r>
              <a:rPr lang="en-US" sz="2400" dirty="0" smtClean="0">
                <a:latin typeface="Symbol" pitchFamily="18" charset="2"/>
                <a:sym typeface="Symbol"/>
              </a:rPr>
              <a:t>p</a:t>
            </a:r>
            <a:r>
              <a:rPr lang="en-US" sz="2400" baseline="30000" dirty="0" smtClean="0">
                <a:latin typeface="Symbol" pitchFamily="18" charset="2"/>
                <a:sym typeface="Symbol"/>
              </a:rPr>
              <a:t>+</a:t>
            </a:r>
            <a:r>
              <a:rPr lang="en-US" sz="2400" dirty="0" smtClean="0">
                <a:sym typeface="Symbol"/>
              </a:rPr>
              <a:t> and </a:t>
            </a:r>
            <a:r>
              <a:rPr lang="en-US" sz="2400" dirty="0" err="1" smtClean="0"/>
              <a:t>B</a:t>
            </a:r>
            <a:r>
              <a:rPr lang="en-US" sz="2400" baseline="-25000" dirty="0" err="1" smtClean="0"/>
              <a:t>s</a:t>
            </a:r>
            <a:r>
              <a:rPr lang="en-US" sz="2400" dirty="0" err="1" smtClean="0">
                <a:sym typeface="Symbol"/>
              </a:rPr>
              <a:t>D</a:t>
            </a:r>
            <a:r>
              <a:rPr lang="en-US" sz="2400" baseline="-25000" dirty="0" err="1" smtClean="0">
                <a:sym typeface="Symbol"/>
              </a:rPr>
              <a:t>s</a:t>
            </a:r>
            <a:r>
              <a:rPr lang="en-US" sz="2400" baseline="30000" dirty="0" smtClean="0">
                <a:latin typeface="Symbol" pitchFamily="18" charset="2"/>
                <a:sym typeface="Symbol"/>
              </a:rPr>
              <a:t>-</a:t>
            </a:r>
            <a:r>
              <a:rPr lang="en-US" sz="2400" dirty="0" smtClean="0">
                <a:latin typeface="Symbol" pitchFamily="18" charset="2"/>
                <a:sym typeface="Symbol"/>
              </a:rPr>
              <a:t>p</a:t>
            </a:r>
            <a:r>
              <a:rPr lang="en-US" sz="2400" baseline="30000" dirty="0" smtClean="0">
                <a:latin typeface="Symbol" pitchFamily="18" charset="2"/>
                <a:sym typeface="Symbol"/>
              </a:rPr>
              <a:t>+</a:t>
            </a:r>
            <a:r>
              <a:rPr lang="en-US" sz="2400" dirty="0" smtClean="0"/>
              <a:t>, but with </a:t>
            </a:r>
            <a:r>
              <a:rPr lang="en-US" sz="2400" dirty="0" smtClean="0">
                <a:solidFill>
                  <a:srgbClr val="00B050"/>
                </a:solidFill>
              </a:rPr>
              <a:t>exchange diagram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714348" y="6357958"/>
            <a:ext cx="3071834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i="1" dirty="0" smtClean="0"/>
              <a:t>Phys. Rev. D 83, 014017 (2011)</a:t>
            </a:r>
            <a:endParaRPr lang="en-GB" i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282" y="5572140"/>
            <a:ext cx="4500594" cy="763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43702" y="3000372"/>
            <a:ext cx="2500298" cy="1969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14 Elipse"/>
          <p:cNvSpPr/>
          <p:nvPr/>
        </p:nvSpPr>
        <p:spPr>
          <a:xfrm>
            <a:off x="2857488" y="5643578"/>
            <a:ext cx="500066" cy="50006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15 Elipse"/>
          <p:cNvSpPr/>
          <p:nvPr/>
        </p:nvSpPr>
        <p:spPr>
          <a:xfrm>
            <a:off x="2857488" y="2643182"/>
            <a:ext cx="428628" cy="42862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16 Elipse"/>
          <p:cNvSpPr/>
          <p:nvPr/>
        </p:nvSpPr>
        <p:spPr>
          <a:xfrm>
            <a:off x="2500298" y="2643182"/>
            <a:ext cx="428628" cy="4286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286248" y="1857364"/>
            <a:ext cx="3500462" cy="546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17 Elipse"/>
          <p:cNvSpPr/>
          <p:nvPr/>
        </p:nvSpPr>
        <p:spPr>
          <a:xfrm>
            <a:off x="6715140" y="1857364"/>
            <a:ext cx="1143008" cy="5715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18 Elipse"/>
          <p:cNvSpPr/>
          <p:nvPr/>
        </p:nvSpPr>
        <p:spPr>
          <a:xfrm>
            <a:off x="5572132" y="1928802"/>
            <a:ext cx="1000132" cy="500066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42844" y="4357694"/>
            <a:ext cx="3357586" cy="801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24 CuadroTexto"/>
          <p:cNvSpPr txBox="1"/>
          <p:nvPr/>
        </p:nvSpPr>
        <p:spPr>
          <a:xfrm>
            <a:off x="5500694" y="2357430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form factor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26" name="25 CuadroTexto"/>
          <p:cNvSpPr txBox="1"/>
          <p:nvPr/>
        </p:nvSpPr>
        <p:spPr>
          <a:xfrm>
            <a:off x="6715140" y="2357430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deviation from </a:t>
            </a:r>
            <a:r>
              <a:rPr lang="en-US" dirty="0" err="1" smtClean="0">
                <a:solidFill>
                  <a:srgbClr val="FF0000"/>
                </a:solidFill>
              </a:rPr>
              <a:t>factorisation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7" name="26 Elipse"/>
          <p:cNvSpPr/>
          <p:nvPr/>
        </p:nvSpPr>
        <p:spPr>
          <a:xfrm>
            <a:off x="142844" y="3786190"/>
            <a:ext cx="428628" cy="4286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27 Elipse"/>
          <p:cNvSpPr/>
          <p:nvPr/>
        </p:nvSpPr>
        <p:spPr>
          <a:xfrm>
            <a:off x="2143108" y="5643578"/>
            <a:ext cx="428628" cy="50006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28 Elipse"/>
          <p:cNvSpPr/>
          <p:nvPr/>
        </p:nvSpPr>
        <p:spPr>
          <a:xfrm>
            <a:off x="142844" y="4572008"/>
            <a:ext cx="428628" cy="42862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29 Elipse"/>
          <p:cNvSpPr/>
          <p:nvPr/>
        </p:nvSpPr>
        <p:spPr>
          <a:xfrm>
            <a:off x="2500298" y="5643578"/>
            <a:ext cx="428628" cy="500066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132" name="Picture 12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572132" y="5715016"/>
            <a:ext cx="2643206" cy="361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" name="31 Elipse"/>
          <p:cNvSpPr/>
          <p:nvPr/>
        </p:nvSpPr>
        <p:spPr>
          <a:xfrm>
            <a:off x="5572132" y="5643578"/>
            <a:ext cx="500066" cy="50006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928802"/>
            <a:ext cx="335755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1928802"/>
            <a:ext cx="2928958" cy="202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43636" y="1928802"/>
            <a:ext cx="3000364" cy="1999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</a:t>
            </a:r>
            <a:r>
              <a:rPr lang="en-US" baseline="-25000" dirty="0" err="1" smtClean="0"/>
              <a:t>s</a:t>
            </a:r>
            <a:r>
              <a:rPr lang="en-US" dirty="0" smtClean="0"/>
              <a:t>/</a:t>
            </a:r>
            <a:r>
              <a:rPr lang="en-US" dirty="0" err="1" smtClean="0"/>
              <a:t>f</a:t>
            </a:r>
            <a:r>
              <a:rPr lang="en-US" baseline="-25000" dirty="0" err="1" smtClean="0"/>
              <a:t>d</a:t>
            </a:r>
            <a:r>
              <a:rPr lang="en-US" dirty="0" smtClean="0"/>
              <a:t> using </a:t>
            </a:r>
            <a:r>
              <a:rPr lang="en-US" dirty="0" err="1" smtClean="0"/>
              <a:t>Hadronic</a:t>
            </a:r>
            <a:r>
              <a:rPr lang="en-US" dirty="0" smtClean="0"/>
              <a:t> Decays</a:t>
            </a:r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49DFC-0975-449B-8E24-A821182F2AF4}" type="slidenum">
              <a:rPr lang="es-ES" sz="1800" b="1" smtClean="0">
                <a:solidFill>
                  <a:schemeClr val="tx1"/>
                </a:solidFill>
              </a:rPr>
              <a:pPr/>
              <a:t>12</a:t>
            </a:fld>
            <a:endParaRPr lang="es-ES" sz="1800" b="1" dirty="0">
              <a:solidFill>
                <a:schemeClr val="tx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0" y="107154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Multivariate selection designed to </a:t>
            </a:r>
            <a:r>
              <a:rPr lang="en-US" sz="2400" dirty="0" err="1" smtClean="0"/>
              <a:t>minimise</a:t>
            </a:r>
            <a:r>
              <a:rPr lang="en-US" sz="2400" dirty="0" smtClean="0"/>
              <a:t> efficiency differences between modes. Effect of PID cuts evaluated using </a:t>
            </a:r>
            <a:r>
              <a:rPr lang="en-US" sz="2400" i="1" dirty="0" smtClean="0"/>
              <a:t>D*</a:t>
            </a:r>
            <a:r>
              <a:rPr lang="en-US" sz="2400" dirty="0" smtClean="0"/>
              <a:t> control samples.</a:t>
            </a:r>
            <a:endParaRPr lang="en-GB" sz="2400" dirty="0"/>
          </a:p>
        </p:txBody>
      </p:sp>
      <p:sp>
        <p:nvSpPr>
          <p:cNvPr id="9" name="TextBox 7"/>
          <p:cNvSpPr txBox="1"/>
          <p:nvPr/>
        </p:nvSpPr>
        <p:spPr>
          <a:xfrm>
            <a:off x="428596" y="2000240"/>
            <a:ext cx="106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1600" b="1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l-GR" sz="1600" b="1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= 4103 ± 75</a:t>
            </a:r>
            <a:endParaRPr lang="en-US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7"/>
          <p:cNvSpPr txBox="1"/>
          <p:nvPr/>
        </p:nvSpPr>
        <p:spPr>
          <a:xfrm>
            <a:off x="3643306" y="2000240"/>
            <a:ext cx="928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1600" b="1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DK</a:t>
            </a:r>
            <a:r>
              <a:rPr lang="en-US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= 252 ± 21</a:t>
            </a:r>
            <a:endParaRPr lang="en-US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7"/>
          <p:cNvSpPr txBox="1"/>
          <p:nvPr/>
        </p:nvSpPr>
        <p:spPr>
          <a:xfrm>
            <a:off x="6643702" y="2000240"/>
            <a:ext cx="106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1600" b="1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1600" b="1" baseline="-40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l-GR" sz="1600" b="1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= 670 ± 34</a:t>
            </a:r>
            <a:endParaRPr lang="en-US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0" y="3929066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From </a:t>
            </a:r>
            <a:r>
              <a:rPr lang="en-US" sz="2400" dirty="0" err="1" smtClean="0"/>
              <a:t>B</a:t>
            </a:r>
            <a:r>
              <a:rPr lang="en-US" sz="2400" baseline="-25000" dirty="0" err="1" smtClean="0"/>
              <a:t>s</a:t>
            </a:r>
            <a:r>
              <a:rPr lang="en-US" sz="2400" dirty="0" err="1" smtClean="0">
                <a:sym typeface="Symbol"/>
              </a:rPr>
              <a:t>D</a:t>
            </a:r>
            <a:r>
              <a:rPr lang="en-US" sz="2400" baseline="-25000" dirty="0" err="1" smtClean="0">
                <a:sym typeface="Symbol"/>
              </a:rPr>
              <a:t>s</a:t>
            </a:r>
            <a:r>
              <a:rPr lang="en-US" sz="2400" baseline="30000" dirty="0" smtClean="0">
                <a:latin typeface="Symbol" pitchFamily="18" charset="2"/>
                <a:sym typeface="Symbol"/>
              </a:rPr>
              <a:t>-</a:t>
            </a:r>
            <a:r>
              <a:rPr lang="en-US" sz="2400" dirty="0" smtClean="0">
                <a:latin typeface="Symbol" pitchFamily="18" charset="2"/>
                <a:sym typeface="Symbol"/>
              </a:rPr>
              <a:t>p</a:t>
            </a:r>
            <a:r>
              <a:rPr lang="en-US" sz="2400" baseline="30000" dirty="0" smtClean="0">
                <a:latin typeface="Symbol" pitchFamily="18" charset="2"/>
                <a:sym typeface="Symbol"/>
              </a:rPr>
              <a:t>+</a:t>
            </a:r>
            <a:r>
              <a:rPr lang="en-US" sz="2400" dirty="0" smtClean="0"/>
              <a:t> and </a:t>
            </a:r>
            <a:r>
              <a:rPr lang="en-US" sz="2400" dirty="0" err="1" smtClean="0"/>
              <a:t>B</a:t>
            </a:r>
            <a:r>
              <a:rPr lang="en-US" sz="2400" baseline="-25000" dirty="0" err="1" smtClean="0"/>
              <a:t>d</a:t>
            </a:r>
            <a:r>
              <a:rPr lang="en-US" sz="2400" dirty="0" err="1" smtClean="0">
                <a:sym typeface="Symbol"/>
              </a:rPr>
              <a:t>D</a:t>
            </a:r>
            <a:r>
              <a:rPr lang="en-US" sz="2400" baseline="30000" dirty="0" smtClean="0">
                <a:latin typeface="Symbol" pitchFamily="18" charset="2"/>
                <a:sym typeface="Symbol"/>
              </a:rPr>
              <a:t>-</a:t>
            </a:r>
            <a:r>
              <a:rPr lang="en-US" sz="2400" dirty="0" smtClean="0">
                <a:sym typeface="Symbol"/>
              </a:rPr>
              <a:t>K</a:t>
            </a:r>
            <a:r>
              <a:rPr lang="en-US" sz="2400" baseline="30000" dirty="0" smtClean="0">
                <a:latin typeface="Symbol" pitchFamily="18" charset="2"/>
                <a:sym typeface="Symbol"/>
              </a:rPr>
              <a:t>+</a:t>
            </a:r>
            <a:r>
              <a:rPr lang="en-US" sz="2400" dirty="0" smtClean="0"/>
              <a:t>:   </a:t>
            </a:r>
            <a:r>
              <a:rPr lang="en-US" sz="2400" dirty="0" err="1" smtClean="0"/>
              <a:t>f</a:t>
            </a:r>
            <a:r>
              <a:rPr lang="en-US" sz="2400" baseline="-25000" dirty="0" err="1" smtClean="0"/>
              <a:t>s</a:t>
            </a:r>
            <a:r>
              <a:rPr lang="en-US" sz="2400" dirty="0" smtClean="0"/>
              <a:t>/</a:t>
            </a:r>
            <a:r>
              <a:rPr lang="en-US" sz="2400" dirty="0" err="1" smtClean="0"/>
              <a:t>f</a:t>
            </a:r>
            <a:r>
              <a:rPr lang="en-US" sz="2400" baseline="-25000" dirty="0" err="1" smtClean="0"/>
              <a:t>d</a:t>
            </a:r>
            <a:r>
              <a:rPr lang="en-US" sz="2400" dirty="0" smtClean="0"/>
              <a:t> = 0.250 ± 0.024 ± 0.018 ± 0.017 </a:t>
            </a:r>
            <a:endParaRPr lang="en-GB" sz="2400" dirty="0"/>
          </a:p>
        </p:txBody>
      </p:sp>
      <p:sp>
        <p:nvSpPr>
          <p:cNvPr id="15" name="14 CuadroTexto"/>
          <p:cNvSpPr txBox="1"/>
          <p:nvPr/>
        </p:nvSpPr>
        <p:spPr>
          <a:xfrm>
            <a:off x="0" y="4500570"/>
            <a:ext cx="8858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From </a:t>
            </a:r>
            <a:r>
              <a:rPr lang="en-US" sz="2400" dirty="0" err="1" smtClean="0"/>
              <a:t>B</a:t>
            </a:r>
            <a:r>
              <a:rPr lang="en-US" sz="2400" baseline="-25000" dirty="0" err="1" smtClean="0"/>
              <a:t>s</a:t>
            </a:r>
            <a:r>
              <a:rPr lang="en-US" sz="2400" dirty="0" err="1" smtClean="0">
                <a:sym typeface="Symbol"/>
              </a:rPr>
              <a:t>D</a:t>
            </a:r>
            <a:r>
              <a:rPr lang="en-US" sz="2400" baseline="-25000" dirty="0" err="1" smtClean="0">
                <a:sym typeface="Symbol"/>
              </a:rPr>
              <a:t>s</a:t>
            </a:r>
            <a:r>
              <a:rPr lang="en-US" sz="2400" baseline="30000" dirty="0" smtClean="0">
                <a:latin typeface="Symbol" pitchFamily="18" charset="2"/>
                <a:sym typeface="Symbol"/>
              </a:rPr>
              <a:t>-</a:t>
            </a:r>
            <a:r>
              <a:rPr lang="en-US" sz="2400" dirty="0" smtClean="0">
                <a:latin typeface="Symbol" pitchFamily="18" charset="2"/>
                <a:sym typeface="Symbol"/>
              </a:rPr>
              <a:t>p</a:t>
            </a:r>
            <a:r>
              <a:rPr lang="en-US" sz="2400" baseline="30000" dirty="0" smtClean="0">
                <a:latin typeface="Symbol" pitchFamily="18" charset="2"/>
                <a:sym typeface="Symbol"/>
              </a:rPr>
              <a:t>+</a:t>
            </a:r>
            <a:r>
              <a:rPr lang="en-US" sz="2400" dirty="0" smtClean="0"/>
              <a:t> and </a:t>
            </a:r>
            <a:r>
              <a:rPr lang="en-US" sz="2400" dirty="0" err="1" smtClean="0"/>
              <a:t>B</a:t>
            </a:r>
            <a:r>
              <a:rPr lang="en-US" sz="2400" baseline="-25000" dirty="0" err="1" smtClean="0"/>
              <a:t>d</a:t>
            </a:r>
            <a:r>
              <a:rPr lang="en-US" sz="2400" dirty="0" err="1" smtClean="0">
                <a:sym typeface="Symbol"/>
              </a:rPr>
              <a:t>D</a:t>
            </a:r>
            <a:r>
              <a:rPr lang="en-US" sz="2400" baseline="30000" dirty="0" smtClean="0">
                <a:latin typeface="Symbol" pitchFamily="18" charset="2"/>
                <a:sym typeface="Symbol"/>
              </a:rPr>
              <a:t>-</a:t>
            </a:r>
            <a:r>
              <a:rPr lang="en-US" sz="2400" dirty="0" smtClean="0">
                <a:latin typeface="Symbol" pitchFamily="18" charset="2"/>
                <a:sym typeface="Symbol"/>
              </a:rPr>
              <a:t>p</a:t>
            </a:r>
            <a:r>
              <a:rPr lang="en-US" sz="2400" baseline="30000" dirty="0" smtClean="0">
                <a:latin typeface="Symbol" pitchFamily="18" charset="2"/>
                <a:sym typeface="Symbol"/>
              </a:rPr>
              <a:t>+</a:t>
            </a:r>
            <a:r>
              <a:rPr lang="en-US" sz="2400" dirty="0" smtClean="0"/>
              <a:t>:   </a:t>
            </a:r>
            <a:r>
              <a:rPr lang="en-US" sz="2400" dirty="0" err="1" smtClean="0"/>
              <a:t>f</a:t>
            </a:r>
            <a:r>
              <a:rPr lang="en-US" sz="2400" baseline="-25000" dirty="0" err="1" smtClean="0"/>
              <a:t>s</a:t>
            </a:r>
            <a:r>
              <a:rPr lang="en-US" sz="2400" dirty="0" smtClean="0"/>
              <a:t>/</a:t>
            </a:r>
            <a:r>
              <a:rPr lang="en-US" sz="2400" dirty="0" err="1" smtClean="0"/>
              <a:t>f</a:t>
            </a:r>
            <a:r>
              <a:rPr lang="en-US" sz="2400" baseline="-25000" dirty="0" err="1" smtClean="0"/>
              <a:t>d</a:t>
            </a:r>
            <a:r>
              <a:rPr lang="en-US" sz="2400" dirty="0" smtClean="0"/>
              <a:t> = 0.256 ± 0.014 ± 0.018 ± 0.026 </a:t>
            </a:r>
            <a:endParaRPr lang="en-GB" sz="2400" dirty="0"/>
          </a:p>
        </p:txBody>
      </p:sp>
      <p:sp>
        <p:nvSpPr>
          <p:cNvPr id="16" name="15 CuadroTexto"/>
          <p:cNvSpPr txBox="1"/>
          <p:nvPr/>
        </p:nvSpPr>
        <p:spPr>
          <a:xfrm>
            <a:off x="5857884" y="4214818"/>
            <a:ext cx="2928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(stat)      (</a:t>
            </a:r>
            <a:r>
              <a:rPr lang="en-US" sz="2000" dirty="0" err="1" smtClean="0"/>
              <a:t>syst</a:t>
            </a:r>
            <a:r>
              <a:rPr lang="en-US" sz="2000" dirty="0" smtClean="0"/>
              <a:t>)     (theory)</a:t>
            </a:r>
            <a:endParaRPr lang="en-GB" sz="2000" dirty="0"/>
          </a:p>
        </p:txBody>
      </p:sp>
      <p:sp>
        <p:nvSpPr>
          <p:cNvPr id="17" name="16 CuadroTexto"/>
          <p:cNvSpPr txBox="1"/>
          <p:nvPr/>
        </p:nvSpPr>
        <p:spPr>
          <a:xfrm>
            <a:off x="0" y="4929198"/>
            <a:ext cx="32861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Combine, accounting for correlated uncertainties: </a:t>
            </a:r>
            <a:endParaRPr lang="en-GB" sz="2400" dirty="0"/>
          </a:p>
        </p:txBody>
      </p:sp>
      <p:sp>
        <p:nvSpPr>
          <p:cNvPr id="18" name="17 CuadroTexto"/>
          <p:cNvSpPr txBox="1"/>
          <p:nvPr/>
        </p:nvSpPr>
        <p:spPr>
          <a:xfrm>
            <a:off x="3214678" y="5000636"/>
            <a:ext cx="578647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err="1" smtClean="0">
                <a:solidFill>
                  <a:srgbClr val="FF0000"/>
                </a:solidFill>
              </a:rPr>
              <a:t>f</a:t>
            </a:r>
            <a:r>
              <a:rPr lang="en-US" sz="3000" baseline="-25000" dirty="0" err="1" smtClean="0">
                <a:solidFill>
                  <a:srgbClr val="FF0000"/>
                </a:solidFill>
              </a:rPr>
              <a:t>s</a:t>
            </a:r>
            <a:r>
              <a:rPr lang="en-US" sz="3000" dirty="0" smtClean="0">
                <a:solidFill>
                  <a:srgbClr val="FF0000"/>
                </a:solidFill>
              </a:rPr>
              <a:t>/</a:t>
            </a:r>
            <a:r>
              <a:rPr lang="en-US" sz="3000" dirty="0" err="1" smtClean="0">
                <a:solidFill>
                  <a:srgbClr val="FF0000"/>
                </a:solidFill>
              </a:rPr>
              <a:t>f</a:t>
            </a:r>
            <a:r>
              <a:rPr lang="en-US" sz="3000" baseline="-25000" dirty="0" err="1" smtClean="0">
                <a:solidFill>
                  <a:srgbClr val="FF0000"/>
                </a:solidFill>
              </a:rPr>
              <a:t>d</a:t>
            </a:r>
            <a:r>
              <a:rPr lang="en-US" sz="3000" dirty="0" smtClean="0">
                <a:solidFill>
                  <a:srgbClr val="FF0000"/>
                </a:solidFill>
              </a:rPr>
              <a:t> = 0.253 ± 0.017 ± 0.018 ± 0.020 </a:t>
            </a:r>
            <a:endParaRPr lang="en-GB" sz="3000" dirty="0">
              <a:solidFill>
                <a:srgbClr val="FF0000"/>
              </a:solidFill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4786314" y="5572140"/>
            <a:ext cx="2928958" cy="46166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LHCb-CONF-2011-013</a:t>
            </a:r>
            <a:endParaRPr lang="en-GB" sz="2400" b="1" dirty="0"/>
          </a:p>
        </p:txBody>
      </p:sp>
      <p:sp>
        <p:nvSpPr>
          <p:cNvPr id="20" name="19 CuadroTexto"/>
          <p:cNvSpPr txBox="1"/>
          <p:nvPr/>
        </p:nvSpPr>
        <p:spPr>
          <a:xfrm>
            <a:off x="0" y="6286520"/>
            <a:ext cx="83582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Also: extract World’s best BR(</a:t>
            </a:r>
            <a:r>
              <a:rPr lang="en-US" sz="2400" dirty="0" err="1" smtClean="0"/>
              <a:t>B</a:t>
            </a:r>
            <a:r>
              <a:rPr lang="en-US" sz="2400" baseline="-25000" dirty="0" err="1" smtClean="0"/>
              <a:t>d</a:t>
            </a:r>
            <a:r>
              <a:rPr lang="en-US" sz="2400" dirty="0" err="1" smtClean="0">
                <a:sym typeface="Symbol"/>
              </a:rPr>
              <a:t>D</a:t>
            </a:r>
            <a:r>
              <a:rPr lang="en-US" sz="2400" baseline="30000" dirty="0" smtClean="0">
                <a:latin typeface="Symbol" pitchFamily="18" charset="2"/>
                <a:sym typeface="Symbol"/>
              </a:rPr>
              <a:t>-</a:t>
            </a:r>
            <a:r>
              <a:rPr lang="en-US" sz="2400" dirty="0" smtClean="0">
                <a:sym typeface="Symbol"/>
              </a:rPr>
              <a:t>K</a:t>
            </a:r>
            <a:r>
              <a:rPr lang="en-US" sz="2400" baseline="30000" dirty="0" smtClean="0">
                <a:latin typeface="Symbol" pitchFamily="18" charset="2"/>
                <a:sym typeface="Symbol"/>
              </a:rPr>
              <a:t>+</a:t>
            </a:r>
            <a:r>
              <a:rPr lang="en-US" sz="2400" dirty="0" smtClean="0"/>
              <a:t>) </a:t>
            </a:r>
            <a:r>
              <a:rPr lang="en-US" sz="2000" i="1" dirty="0" smtClean="0"/>
              <a:t>(see talk of M. Whitehead)</a:t>
            </a:r>
            <a:endParaRPr lang="en-GB" sz="2000" i="1" dirty="0"/>
          </a:p>
        </p:txBody>
      </p:sp>
      <p:sp>
        <p:nvSpPr>
          <p:cNvPr id="21" name="20 CuadroTexto"/>
          <p:cNvSpPr txBox="1"/>
          <p:nvPr/>
        </p:nvSpPr>
        <p:spPr>
          <a:xfrm>
            <a:off x="0" y="5786454"/>
            <a:ext cx="5143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Agrees well with </a:t>
            </a:r>
            <a:r>
              <a:rPr lang="en-US" sz="2400" dirty="0" err="1" smtClean="0"/>
              <a:t>semileptonic</a:t>
            </a:r>
            <a:r>
              <a:rPr lang="en-US" sz="2400" dirty="0" smtClean="0"/>
              <a:t> result</a:t>
            </a:r>
            <a:endParaRPr lang="en-GB" sz="2400" dirty="0"/>
          </a:p>
        </p:txBody>
      </p:sp>
      <p:sp>
        <p:nvSpPr>
          <p:cNvPr id="22" name="21 Elipse"/>
          <p:cNvSpPr/>
          <p:nvPr/>
        </p:nvSpPr>
        <p:spPr>
          <a:xfrm>
            <a:off x="8143900" y="5500702"/>
            <a:ext cx="785818" cy="78581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22 CuadroTexto"/>
          <p:cNvSpPr txBox="1"/>
          <p:nvPr/>
        </p:nvSpPr>
        <p:spPr>
          <a:xfrm>
            <a:off x="8143900" y="5572140"/>
            <a:ext cx="7858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00B050"/>
                </a:solidFill>
              </a:rPr>
              <a:t>35pb</a:t>
            </a:r>
            <a:r>
              <a:rPr lang="en-US" b="1" i="1" baseline="30000" dirty="0" smtClean="0">
                <a:solidFill>
                  <a:srgbClr val="00B050"/>
                </a:solidFill>
              </a:rPr>
              <a:t>-1</a:t>
            </a:r>
            <a:r>
              <a:rPr lang="en-US" b="1" i="1" dirty="0" smtClean="0">
                <a:solidFill>
                  <a:srgbClr val="00B050"/>
                </a:solidFill>
              </a:rPr>
              <a:t> used</a:t>
            </a:r>
            <a:endParaRPr lang="en-GB" b="1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CuadroTexto"/>
          <p:cNvSpPr txBox="1"/>
          <p:nvPr/>
        </p:nvSpPr>
        <p:spPr>
          <a:xfrm>
            <a:off x="0" y="6286520"/>
            <a:ext cx="8072462" cy="4308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Also: first observation of                       , and World’s best BR(</a:t>
            </a:r>
            <a:r>
              <a:rPr lang="en-US" sz="2200" dirty="0" err="1" smtClean="0"/>
              <a:t>B</a:t>
            </a:r>
            <a:r>
              <a:rPr lang="en-US" sz="2200" baseline="-25000" dirty="0" err="1" smtClean="0"/>
              <a:t>d</a:t>
            </a:r>
            <a:r>
              <a:rPr lang="en-US" sz="2200" dirty="0" err="1" smtClean="0">
                <a:sym typeface="Symbol"/>
              </a:rPr>
              <a:t>D</a:t>
            </a:r>
            <a:r>
              <a:rPr lang="en-US" sz="2200" baseline="30000" dirty="0" smtClean="0">
                <a:latin typeface="Symbol" pitchFamily="18" charset="2"/>
                <a:sym typeface="Symbol"/>
              </a:rPr>
              <a:t>-</a:t>
            </a:r>
            <a:r>
              <a:rPr lang="en-US" sz="2200" dirty="0" smtClean="0">
                <a:sym typeface="Symbol"/>
              </a:rPr>
              <a:t>K</a:t>
            </a:r>
            <a:r>
              <a:rPr lang="en-US" sz="2200" baseline="30000" dirty="0" smtClean="0">
                <a:sym typeface="Symbol"/>
              </a:rPr>
              <a:t>+</a:t>
            </a:r>
            <a:r>
              <a:rPr lang="en-US" sz="2200" dirty="0" smtClean="0">
                <a:sym typeface="Symbol"/>
              </a:rPr>
              <a:t>)</a:t>
            </a:r>
            <a:endParaRPr lang="en-GB" sz="220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49DFC-0975-449B-8E24-A821182F2AF4}" type="slidenum">
              <a:rPr lang="es-ES" sz="1800" b="1" smtClean="0">
                <a:solidFill>
                  <a:schemeClr val="tx1"/>
                </a:solidFill>
              </a:rPr>
              <a:pPr/>
              <a:t>13</a:t>
            </a:fld>
            <a:endParaRPr lang="es-ES" sz="1800" b="1" dirty="0">
              <a:solidFill>
                <a:schemeClr val="tx1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0" y="1071546"/>
            <a:ext cx="91440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err="1" smtClean="0"/>
              <a:t>LHCb</a:t>
            </a:r>
            <a:r>
              <a:rPr lang="en-US" sz="2600" dirty="0" smtClean="0"/>
              <a:t> has measured the </a:t>
            </a:r>
            <a:r>
              <a:rPr lang="en-US" sz="2600" i="1" dirty="0" smtClean="0"/>
              <a:t>b</a:t>
            </a:r>
            <a:r>
              <a:rPr lang="en-US" sz="2600" dirty="0" smtClean="0"/>
              <a:t> cross section in √</a:t>
            </a:r>
            <a:r>
              <a:rPr lang="en-US" sz="2600" i="1" dirty="0" smtClean="0"/>
              <a:t>s</a:t>
            </a:r>
            <a:r>
              <a:rPr lang="en-US" sz="2600" dirty="0" smtClean="0"/>
              <a:t> = 7 </a:t>
            </a:r>
            <a:r>
              <a:rPr lang="en-US" sz="2600" dirty="0" err="1" smtClean="0"/>
              <a:t>TeV</a:t>
            </a:r>
            <a:r>
              <a:rPr lang="en-US" sz="2600" dirty="0" smtClean="0"/>
              <a:t> </a:t>
            </a:r>
            <a:r>
              <a:rPr lang="en-US" sz="2600" i="1" dirty="0" smtClean="0"/>
              <a:t>pp</a:t>
            </a:r>
            <a:r>
              <a:rPr lang="en-US" sz="2600" dirty="0" smtClean="0"/>
              <a:t> collisions: </a:t>
            </a:r>
            <a:endParaRPr lang="en-GB" sz="2600" dirty="0"/>
          </a:p>
        </p:txBody>
      </p:sp>
      <p:sp>
        <p:nvSpPr>
          <p:cNvPr id="7" name="6 CuadroTexto"/>
          <p:cNvSpPr txBox="1"/>
          <p:nvPr/>
        </p:nvSpPr>
        <p:spPr>
          <a:xfrm>
            <a:off x="0" y="2357430"/>
            <a:ext cx="7500958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l-GR" sz="2800" dirty="0" smtClean="0">
                <a:solidFill>
                  <a:srgbClr val="182AD8"/>
                </a:solidFill>
              </a:rPr>
              <a:t>σ</a:t>
            </a:r>
            <a:r>
              <a:rPr lang="en-US" sz="2800" dirty="0" smtClean="0">
                <a:solidFill>
                  <a:srgbClr val="182AD8"/>
                </a:solidFill>
              </a:rPr>
              <a:t>(</a:t>
            </a:r>
            <a:r>
              <a:rPr lang="en-US" sz="2800" dirty="0" err="1" smtClean="0">
                <a:solidFill>
                  <a:srgbClr val="182AD8"/>
                </a:solidFill>
              </a:rPr>
              <a:t>pp</a:t>
            </a:r>
            <a:r>
              <a:rPr lang="en-US" sz="2800" dirty="0" err="1" smtClean="0">
                <a:solidFill>
                  <a:srgbClr val="182AD8"/>
                </a:solidFill>
                <a:sym typeface="Symbol"/>
              </a:rPr>
              <a:t></a:t>
            </a:r>
            <a:r>
              <a:rPr lang="en-US" sz="2800" dirty="0" err="1" smtClean="0">
                <a:solidFill>
                  <a:srgbClr val="182AD8"/>
                </a:solidFill>
              </a:rPr>
              <a:t>bbX</a:t>
            </a:r>
            <a:r>
              <a:rPr lang="en-US" sz="2800" dirty="0" smtClean="0">
                <a:solidFill>
                  <a:srgbClr val="182AD8"/>
                </a:solidFill>
              </a:rPr>
              <a:t>) = (288 ± 4 ± 48) </a:t>
            </a:r>
            <a:r>
              <a:rPr lang="el-GR" sz="2800" dirty="0" smtClean="0">
                <a:solidFill>
                  <a:srgbClr val="182AD8"/>
                </a:solidFill>
              </a:rPr>
              <a:t>μ</a:t>
            </a:r>
            <a:r>
              <a:rPr lang="en-US" sz="2800" dirty="0" smtClean="0">
                <a:solidFill>
                  <a:srgbClr val="182AD8"/>
                </a:solidFill>
              </a:rPr>
              <a:t>b    </a:t>
            </a:r>
            <a:r>
              <a:rPr lang="en-US" sz="2400" i="1" dirty="0" smtClean="0">
                <a:solidFill>
                  <a:srgbClr val="182AD8"/>
                </a:solidFill>
              </a:rPr>
              <a:t>(</a:t>
            </a:r>
            <a:r>
              <a:rPr lang="en-US" sz="2400" i="1" dirty="0" err="1" smtClean="0">
                <a:solidFill>
                  <a:srgbClr val="182AD8"/>
                </a:solidFill>
              </a:rPr>
              <a:t>b</a:t>
            </a:r>
            <a:r>
              <a:rPr lang="en-US" sz="2400" dirty="0" err="1" smtClean="0">
                <a:solidFill>
                  <a:srgbClr val="182AD8"/>
                </a:solidFill>
                <a:sym typeface="Symbol"/>
              </a:rPr>
              <a:t></a:t>
            </a:r>
            <a:r>
              <a:rPr lang="en-US" sz="2400" i="1" dirty="0" err="1" smtClean="0">
                <a:solidFill>
                  <a:srgbClr val="182AD8"/>
                </a:solidFill>
              </a:rPr>
              <a:t>J</a:t>
            </a:r>
            <a:r>
              <a:rPr lang="en-US" sz="2400" i="1" dirty="0" smtClean="0">
                <a:solidFill>
                  <a:srgbClr val="182AD8"/>
                </a:solidFill>
              </a:rPr>
              <a:t>/</a:t>
            </a:r>
            <a:r>
              <a:rPr lang="en-US" sz="2400" i="1" dirty="0" err="1" smtClean="0">
                <a:solidFill>
                  <a:srgbClr val="182AD8"/>
                </a:solidFill>
              </a:rPr>
              <a:t>ψX</a:t>
            </a:r>
            <a:r>
              <a:rPr lang="en-US" sz="2400" i="1" dirty="0" smtClean="0">
                <a:solidFill>
                  <a:srgbClr val="182AD8"/>
                </a:solidFill>
              </a:rPr>
              <a:t>, 5.2pb</a:t>
            </a:r>
            <a:r>
              <a:rPr lang="en-US" sz="2400" i="1" baseline="30000" dirty="0" smtClean="0">
                <a:solidFill>
                  <a:srgbClr val="182AD8"/>
                </a:solidFill>
              </a:rPr>
              <a:t>-1</a:t>
            </a:r>
            <a:r>
              <a:rPr lang="en-US" sz="2400" i="1" dirty="0" smtClean="0">
                <a:solidFill>
                  <a:srgbClr val="182AD8"/>
                </a:solidFill>
              </a:rPr>
              <a:t>)</a:t>
            </a:r>
            <a:endParaRPr lang="en-GB" sz="2400" i="1" dirty="0" smtClean="0">
              <a:solidFill>
                <a:srgbClr val="182AD8"/>
              </a:solidFill>
            </a:endParaRPr>
          </a:p>
        </p:txBody>
      </p:sp>
      <p:cxnSp>
        <p:nvCxnSpPr>
          <p:cNvPr id="8" name="7 Conector recto"/>
          <p:cNvCxnSpPr/>
          <p:nvPr/>
        </p:nvCxnSpPr>
        <p:spPr>
          <a:xfrm>
            <a:off x="1285852" y="1571612"/>
            <a:ext cx="214314" cy="1588"/>
          </a:xfrm>
          <a:prstGeom prst="line">
            <a:avLst/>
          </a:prstGeom>
          <a:ln w="28575">
            <a:solidFill>
              <a:srgbClr val="182A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8 CuadroTexto"/>
          <p:cNvSpPr txBox="1"/>
          <p:nvPr/>
        </p:nvSpPr>
        <p:spPr>
          <a:xfrm>
            <a:off x="0" y="1500174"/>
            <a:ext cx="9072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dirty="0" smtClean="0">
                <a:solidFill>
                  <a:srgbClr val="182AD8"/>
                </a:solidFill>
              </a:rPr>
              <a:t>σ</a:t>
            </a:r>
            <a:r>
              <a:rPr lang="en-US" sz="2800" dirty="0" smtClean="0">
                <a:solidFill>
                  <a:srgbClr val="182AD8"/>
                </a:solidFill>
              </a:rPr>
              <a:t>(</a:t>
            </a:r>
            <a:r>
              <a:rPr lang="en-US" sz="2800" dirty="0" err="1" smtClean="0">
                <a:solidFill>
                  <a:srgbClr val="182AD8"/>
                </a:solidFill>
              </a:rPr>
              <a:t>pp</a:t>
            </a:r>
            <a:r>
              <a:rPr lang="en-US" sz="2800" dirty="0" err="1" smtClean="0">
                <a:solidFill>
                  <a:srgbClr val="182AD8"/>
                </a:solidFill>
                <a:sym typeface="Symbol"/>
              </a:rPr>
              <a:t></a:t>
            </a:r>
            <a:r>
              <a:rPr lang="en-US" sz="2800" dirty="0" err="1" smtClean="0">
                <a:solidFill>
                  <a:srgbClr val="182AD8"/>
                </a:solidFill>
              </a:rPr>
              <a:t>bbX</a:t>
            </a:r>
            <a:r>
              <a:rPr lang="en-US" sz="2800" dirty="0" smtClean="0">
                <a:solidFill>
                  <a:srgbClr val="182AD8"/>
                </a:solidFill>
              </a:rPr>
              <a:t>) = (284 ± 20 ± 49) </a:t>
            </a:r>
            <a:r>
              <a:rPr lang="el-GR" sz="2800" dirty="0" smtClean="0">
                <a:solidFill>
                  <a:srgbClr val="182AD8"/>
                </a:solidFill>
              </a:rPr>
              <a:t>μ</a:t>
            </a:r>
            <a:r>
              <a:rPr lang="en-US" sz="2800" dirty="0" smtClean="0">
                <a:solidFill>
                  <a:srgbClr val="182AD8"/>
                </a:solidFill>
              </a:rPr>
              <a:t>b  </a:t>
            </a:r>
            <a:r>
              <a:rPr lang="en-US" sz="2400" i="1" dirty="0" smtClean="0">
                <a:solidFill>
                  <a:srgbClr val="182AD8"/>
                </a:solidFill>
              </a:rPr>
              <a:t>(LEP fractions)</a:t>
            </a:r>
            <a:endParaRPr lang="en-GB" sz="2400" i="1" dirty="0">
              <a:solidFill>
                <a:srgbClr val="182AD8"/>
              </a:solidFill>
            </a:endParaRPr>
          </a:p>
        </p:txBody>
      </p:sp>
      <p:cxnSp>
        <p:nvCxnSpPr>
          <p:cNvPr id="10" name="9 Conector recto"/>
          <p:cNvCxnSpPr/>
          <p:nvPr/>
        </p:nvCxnSpPr>
        <p:spPr>
          <a:xfrm>
            <a:off x="1285852" y="2000240"/>
            <a:ext cx="214314" cy="1588"/>
          </a:xfrm>
          <a:prstGeom prst="line">
            <a:avLst/>
          </a:prstGeom>
          <a:ln w="28575">
            <a:solidFill>
              <a:srgbClr val="182A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12 Objeto"/>
          <p:cNvGraphicFramePr>
            <a:graphicFrameLocks noChangeAspect="1"/>
          </p:cNvGraphicFramePr>
          <p:nvPr/>
        </p:nvGraphicFramePr>
        <p:xfrm>
          <a:off x="2928926" y="6357958"/>
          <a:ext cx="1410899" cy="357190"/>
        </p:xfrm>
        <a:graphic>
          <a:graphicData uri="http://schemas.openxmlformats.org/presentationml/2006/ole">
            <p:oleObj spid="_x0000_s10243" name="Ecuación" r:id="rId4" imgW="1002960" imgH="253800" progId="Equation.3">
              <p:embed/>
            </p:oleObj>
          </a:graphicData>
        </a:graphic>
      </p:graphicFrame>
      <p:sp>
        <p:nvSpPr>
          <p:cNvPr id="14" name="13 CuadroTexto"/>
          <p:cNvSpPr txBox="1"/>
          <p:nvPr/>
        </p:nvSpPr>
        <p:spPr>
          <a:xfrm>
            <a:off x="0" y="3214686"/>
            <a:ext cx="91440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err="1" smtClean="0"/>
              <a:t>LHCb</a:t>
            </a:r>
            <a:r>
              <a:rPr lang="en-US" sz="2600" dirty="0" smtClean="0"/>
              <a:t> has measured the ratios of fragmentation fractions: </a:t>
            </a:r>
            <a:endParaRPr lang="en-GB" sz="2600" dirty="0"/>
          </a:p>
        </p:txBody>
      </p:sp>
      <p:sp>
        <p:nvSpPr>
          <p:cNvPr id="15" name="14 CuadroTexto"/>
          <p:cNvSpPr txBox="1"/>
          <p:nvPr/>
        </p:nvSpPr>
        <p:spPr>
          <a:xfrm>
            <a:off x="0" y="4786322"/>
            <a:ext cx="9001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</a:rPr>
              <a:t>f</a:t>
            </a:r>
            <a:r>
              <a:rPr lang="en-US" sz="2800" baseline="-25000" dirty="0" err="1" smtClean="0">
                <a:solidFill>
                  <a:srgbClr val="FF0000"/>
                </a:solidFill>
              </a:rPr>
              <a:t>s</a:t>
            </a:r>
            <a:r>
              <a:rPr lang="en-US" sz="2800" dirty="0" smtClean="0">
                <a:solidFill>
                  <a:srgbClr val="FF0000"/>
                </a:solidFill>
              </a:rPr>
              <a:t>/</a:t>
            </a:r>
            <a:r>
              <a:rPr lang="en-US" sz="2800" dirty="0" err="1" smtClean="0">
                <a:solidFill>
                  <a:srgbClr val="FF0000"/>
                </a:solidFill>
              </a:rPr>
              <a:t>f</a:t>
            </a:r>
            <a:r>
              <a:rPr lang="en-US" sz="2800" baseline="-25000" dirty="0" err="1" smtClean="0">
                <a:solidFill>
                  <a:srgbClr val="FF0000"/>
                </a:solidFill>
              </a:rPr>
              <a:t>d</a:t>
            </a:r>
            <a:r>
              <a:rPr lang="en-US" sz="2800" dirty="0" smtClean="0">
                <a:solidFill>
                  <a:srgbClr val="FF0000"/>
                </a:solidFill>
              </a:rPr>
              <a:t> = 0.253 ± 0.017 ± 0.018 ± 0.020   </a:t>
            </a:r>
            <a:r>
              <a:rPr lang="en-US" sz="2400" i="1" dirty="0" smtClean="0">
                <a:solidFill>
                  <a:srgbClr val="FF0000"/>
                </a:solidFill>
              </a:rPr>
              <a:t>(</a:t>
            </a:r>
            <a:r>
              <a:rPr lang="en-US" sz="2400" i="1" dirty="0" err="1" smtClean="0">
                <a:solidFill>
                  <a:srgbClr val="FF0000"/>
                </a:solidFill>
              </a:rPr>
              <a:t>hadronic</a:t>
            </a:r>
            <a:r>
              <a:rPr lang="en-US" sz="2400" i="1" dirty="0" smtClean="0">
                <a:solidFill>
                  <a:srgbClr val="FF0000"/>
                </a:solidFill>
              </a:rPr>
              <a:t>, 35pb</a:t>
            </a:r>
            <a:r>
              <a:rPr lang="en-US" sz="2400" i="1" baseline="30000" dirty="0" smtClean="0">
                <a:solidFill>
                  <a:srgbClr val="FF0000"/>
                </a:solidFill>
              </a:rPr>
              <a:t>-1</a:t>
            </a:r>
            <a:r>
              <a:rPr lang="en-US" sz="2400" i="1" dirty="0" smtClean="0">
                <a:solidFill>
                  <a:srgbClr val="FF0000"/>
                </a:solidFill>
              </a:rPr>
              <a:t>)    </a:t>
            </a:r>
            <a:endParaRPr lang="en-GB" sz="2400" i="1" dirty="0">
              <a:solidFill>
                <a:srgbClr val="FF0000"/>
              </a:solidFill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0" y="3571876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</a:rPr>
              <a:t>f</a:t>
            </a:r>
            <a:r>
              <a:rPr lang="en-US" sz="2800" baseline="-25000" dirty="0" err="1" smtClean="0">
                <a:solidFill>
                  <a:srgbClr val="FF0000"/>
                </a:solidFill>
              </a:rPr>
              <a:t>s</a:t>
            </a:r>
            <a:r>
              <a:rPr lang="en-US" sz="2800" dirty="0" smtClean="0">
                <a:solidFill>
                  <a:srgbClr val="FF0000"/>
                </a:solidFill>
              </a:rPr>
              <a:t>/</a:t>
            </a:r>
            <a:r>
              <a:rPr lang="en-US" sz="2800" dirty="0" err="1" smtClean="0">
                <a:solidFill>
                  <a:srgbClr val="FF0000"/>
                </a:solidFill>
              </a:rPr>
              <a:t>f</a:t>
            </a:r>
            <a:r>
              <a:rPr lang="en-US" sz="2800" baseline="-25000" dirty="0" err="1" smtClean="0">
                <a:solidFill>
                  <a:srgbClr val="FF0000"/>
                </a:solidFill>
              </a:rPr>
              <a:t>d</a:t>
            </a:r>
            <a:r>
              <a:rPr lang="en-US" sz="2800" dirty="0" smtClean="0">
                <a:solidFill>
                  <a:srgbClr val="FF0000"/>
                </a:solidFill>
              </a:rPr>
              <a:t> = 0.272 ± 0.008 ± 0.024   </a:t>
            </a:r>
            <a:r>
              <a:rPr lang="en-US" sz="2400" i="1" dirty="0" smtClean="0">
                <a:solidFill>
                  <a:srgbClr val="FF0000"/>
                </a:solidFill>
              </a:rPr>
              <a:t>(</a:t>
            </a:r>
            <a:r>
              <a:rPr lang="en-US" sz="2400" i="1" dirty="0" err="1" smtClean="0">
                <a:solidFill>
                  <a:srgbClr val="FF0000"/>
                </a:solidFill>
              </a:rPr>
              <a:t>semileptonic</a:t>
            </a:r>
            <a:r>
              <a:rPr lang="en-US" sz="2400" i="1" dirty="0" smtClean="0">
                <a:solidFill>
                  <a:srgbClr val="FF0000"/>
                </a:solidFill>
              </a:rPr>
              <a:t>, 3pb</a:t>
            </a:r>
            <a:r>
              <a:rPr lang="en-US" sz="2400" i="1" baseline="30000" dirty="0" smtClean="0">
                <a:solidFill>
                  <a:srgbClr val="FF0000"/>
                </a:solidFill>
              </a:rPr>
              <a:t>-1</a:t>
            </a:r>
            <a:r>
              <a:rPr lang="en-US" sz="2400" i="1" dirty="0" smtClean="0">
                <a:solidFill>
                  <a:srgbClr val="FF0000"/>
                </a:solidFill>
              </a:rPr>
              <a:t>)   </a:t>
            </a:r>
            <a:endParaRPr lang="en-GB" sz="2400" i="1" dirty="0">
              <a:solidFill>
                <a:srgbClr val="FF0000"/>
              </a:solidFill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0" y="4000504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</a:rPr>
              <a:t>f</a:t>
            </a:r>
            <a:r>
              <a:rPr lang="en-US" sz="2800" baseline="-25000" dirty="0" err="1" smtClean="0">
                <a:solidFill>
                  <a:srgbClr val="FF0000"/>
                </a:solidFill>
              </a:rPr>
              <a:t>Λ</a:t>
            </a:r>
            <a:r>
              <a:rPr lang="en-US" sz="2800" baseline="-40000" dirty="0" err="1" smtClean="0">
                <a:solidFill>
                  <a:srgbClr val="FF0000"/>
                </a:solidFill>
              </a:rPr>
              <a:t>b</a:t>
            </a:r>
            <a:r>
              <a:rPr lang="en-US" sz="2800" dirty="0" smtClean="0">
                <a:solidFill>
                  <a:srgbClr val="FF0000"/>
                </a:solidFill>
              </a:rPr>
              <a:t>/(</a:t>
            </a:r>
            <a:r>
              <a:rPr lang="en-US" sz="2800" dirty="0" err="1" smtClean="0">
                <a:solidFill>
                  <a:srgbClr val="FF0000"/>
                </a:solidFill>
              </a:rPr>
              <a:t>f</a:t>
            </a:r>
            <a:r>
              <a:rPr lang="en-US" sz="2800" baseline="-25000" dirty="0" err="1" smtClean="0">
                <a:solidFill>
                  <a:srgbClr val="FF0000"/>
                </a:solidFill>
              </a:rPr>
              <a:t>u</a:t>
            </a:r>
            <a:r>
              <a:rPr lang="en-US" sz="2800" dirty="0" err="1" smtClean="0">
                <a:solidFill>
                  <a:srgbClr val="FF0000"/>
                </a:solidFill>
              </a:rPr>
              <a:t>+f</a:t>
            </a:r>
            <a:r>
              <a:rPr lang="en-US" sz="2800" baseline="-25000" dirty="0" err="1" smtClean="0">
                <a:solidFill>
                  <a:srgbClr val="FF0000"/>
                </a:solidFill>
              </a:rPr>
              <a:t>d</a:t>
            </a:r>
            <a:r>
              <a:rPr lang="en-US" sz="2800" dirty="0" smtClean="0">
                <a:solidFill>
                  <a:srgbClr val="FF0000"/>
                </a:solidFill>
              </a:rPr>
              <a:t>) = (0.401 ± 0.019 ± 0.106) – (0.0120 ± 0.0025 ± 0.0012)*</a:t>
            </a:r>
            <a:r>
              <a:rPr lang="en-US" sz="2800" i="1" dirty="0" err="1" smtClean="0">
                <a:solidFill>
                  <a:srgbClr val="FF0000"/>
                </a:solidFill>
              </a:rPr>
              <a:t>p</a:t>
            </a:r>
            <a:r>
              <a:rPr lang="en-US" sz="2800" i="1" baseline="-25000" dirty="0" err="1" smtClean="0">
                <a:solidFill>
                  <a:srgbClr val="FF0000"/>
                </a:solidFill>
              </a:rPr>
              <a:t>T</a:t>
            </a:r>
            <a:r>
              <a:rPr lang="en-US" sz="2800" dirty="0" smtClean="0">
                <a:solidFill>
                  <a:srgbClr val="FF0000"/>
                </a:solidFill>
              </a:rPr>
              <a:t>/</a:t>
            </a:r>
            <a:r>
              <a:rPr lang="en-US" sz="2800" dirty="0" err="1" smtClean="0">
                <a:solidFill>
                  <a:srgbClr val="FF0000"/>
                </a:solidFill>
              </a:rPr>
              <a:t>GeV</a:t>
            </a:r>
            <a:r>
              <a:rPr lang="en-US" sz="2800" dirty="0" smtClean="0">
                <a:solidFill>
                  <a:srgbClr val="FF0000"/>
                </a:solidFill>
              </a:rPr>
              <a:t>, </a:t>
            </a:r>
            <a:r>
              <a:rPr lang="en-US" sz="2400" dirty="0" smtClean="0">
                <a:solidFill>
                  <a:srgbClr val="FF0000"/>
                </a:solidFill>
              </a:rPr>
              <a:t>for </a:t>
            </a:r>
            <a:r>
              <a:rPr lang="en-US" sz="2400" i="1" dirty="0" err="1" smtClean="0">
                <a:solidFill>
                  <a:srgbClr val="FF0000"/>
                </a:solidFill>
              </a:rPr>
              <a:t>p</a:t>
            </a:r>
            <a:r>
              <a:rPr lang="en-US" sz="2400" i="1" baseline="-25000" dirty="0" err="1" smtClean="0">
                <a:solidFill>
                  <a:srgbClr val="FF0000"/>
                </a:solidFill>
              </a:rPr>
              <a:t>T</a:t>
            </a:r>
            <a:r>
              <a:rPr lang="en-US" sz="2400" i="1" baseline="-250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&lt; 14 </a:t>
            </a:r>
            <a:r>
              <a:rPr lang="en-US" sz="2400" dirty="0" err="1" smtClean="0">
                <a:solidFill>
                  <a:srgbClr val="FF0000"/>
                </a:solidFill>
              </a:rPr>
              <a:t>GeV</a:t>
            </a:r>
            <a:r>
              <a:rPr lang="en-US" sz="2400" dirty="0" smtClean="0">
                <a:solidFill>
                  <a:srgbClr val="FF0000"/>
                </a:solidFill>
              </a:rPr>
              <a:t>   </a:t>
            </a:r>
            <a:r>
              <a:rPr lang="en-US" sz="2400" i="1" dirty="0" smtClean="0">
                <a:solidFill>
                  <a:srgbClr val="FF0000"/>
                </a:solidFill>
              </a:rPr>
              <a:t>(</a:t>
            </a:r>
            <a:r>
              <a:rPr lang="en-US" sz="2400" i="1" dirty="0" err="1" smtClean="0">
                <a:solidFill>
                  <a:srgbClr val="FF0000"/>
                </a:solidFill>
              </a:rPr>
              <a:t>semileptonic</a:t>
            </a:r>
            <a:r>
              <a:rPr lang="en-US" sz="2400" i="1" dirty="0" smtClean="0">
                <a:solidFill>
                  <a:srgbClr val="FF0000"/>
                </a:solidFill>
              </a:rPr>
              <a:t>, 3pb</a:t>
            </a:r>
            <a:r>
              <a:rPr lang="en-US" sz="2400" i="1" baseline="30000" dirty="0" smtClean="0">
                <a:solidFill>
                  <a:srgbClr val="FF0000"/>
                </a:solidFill>
              </a:rPr>
              <a:t>-1</a:t>
            </a:r>
            <a:r>
              <a:rPr lang="en-US" sz="2400" i="1" dirty="0" smtClean="0">
                <a:solidFill>
                  <a:srgbClr val="FF0000"/>
                </a:solidFill>
              </a:rPr>
              <a:t>)   </a:t>
            </a:r>
            <a:endParaRPr lang="en-GB" sz="2400" i="1" dirty="0">
              <a:solidFill>
                <a:srgbClr val="FF0000"/>
              </a:solidFill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0" y="2786058"/>
            <a:ext cx="85010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i="1" dirty="0" smtClean="0"/>
              <a:t>In agreement with (and more precise than) QCD predictions</a:t>
            </a:r>
            <a:endParaRPr lang="en-GB" sz="2600" i="1" dirty="0"/>
          </a:p>
        </p:txBody>
      </p:sp>
      <p:sp>
        <p:nvSpPr>
          <p:cNvPr id="21" name="20 CuadroTexto"/>
          <p:cNvSpPr txBox="1"/>
          <p:nvPr/>
        </p:nvSpPr>
        <p:spPr>
          <a:xfrm>
            <a:off x="71406" y="5214950"/>
            <a:ext cx="90725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f</a:t>
            </a:r>
            <a:r>
              <a:rPr lang="en-US" sz="2400" baseline="-25000" dirty="0" err="1" smtClean="0"/>
              <a:t>s</a:t>
            </a:r>
            <a:r>
              <a:rPr lang="en-US" sz="2400" dirty="0" smtClean="0"/>
              <a:t>/</a:t>
            </a:r>
            <a:r>
              <a:rPr lang="en-US" sz="2400" dirty="0" err="1" smtClean="0"/>
              <a:t>f</a:t>
            </a:r>
            <a:r>
              <a:rPr lang="en-US" sz="2400" baseline="-25000" dirty="0" err="1" smtClean="0"/>
              <a:t>d</a:t>
            </a:r>
            <a:r>
              <a:rPr lang="en-US" sz="2400" baseline="-25000" dirty="0" smtClean="0">
                <a:solidFill>
                  <a:srgbClr val="FF0000"/>
                </a:solidFill>
              </a:rPr>
              <a:t>  </a:t>
            </a:r>
            <a:r>
              <a:rPr lang="en-US" sz="2600" i="1" dirty="0" smtClean="0"/>
              <a:t>in good agreement with LEP and </a:t>
            </a:r>
            <a:r>
              <a:rPr lang="en-US" sz="2600" i="1" dirty="0" err="1" smtClean="0"/>
              <a:t>TeVatron</a:t>
            </a:r>
            <a:r>
              <a:rPr lang="en-US" sz="2600" i="1" dirty="0" smtClean="0"/>
              <a:t>; </a:t>
            </a:r>
            <a:r>
              <a:rPr lang="en-US" sz="2600" i="1" dirty="0" err="1" smtClean="0"/>
              <a:t>p</a:t>
            </a:r>
            <a:r>
              <a:rPr lang="en-US" sz="2600" i="1" baseline="-25000" dirty="0" err="1" smtClean="0"/>
              <a:t>T</a:t>
            </a:r>
            <a:r>
              <a:rPr lang="en-US" sz="2600" i="1" dirty="0" smtClean="0"/>
              <a:t> dependence of </a:t>
            </a:r>
            <a:r>
              <a:rPr lang="en-US" sz="2400" dirty="0" err="1" smtClean="0"/>
              <a:t>f</a:t>
            </a:r>
            <a:r>
              <a:rPr lang="en-US" sz="2400" baseline="-25000" dirty="0" err="1" smtClean="0"/>
              <a:t>Λ</a:t>
            </a:r>
            <a:r>
              <a:rPr lang="en-US" sz="2400" baseline="-40000" dirty="0" err="1" smtClean="0"/>
              <a:t>b</a:t>
            </a:r>
            <a:r>
              <a:rPr lang="en-US" sz="2400" dirty="0" smtClean="0"/>
              <a:t>/(</a:t>
            </a:r>
            <a:r>
              <a:rPr lang="en-US" sz="2400" dirty="0" err="1" smtClean="0"/>
              <a:t>f</a:t>
            </a:r>
            <a:r>
              <a:rPr lang="en-US" sz="2400" baseline="-25000" dirty="0" err="1" smtClean="0"/>
              <a:t>u</a:t>
            </a:r>
            <a:r>
              <a:rPr lang="en-US" sz="2400" dirty="0" err="1" smtClean="0"/>
              <a:t>+f</a:t>
            </a:r>
            <a:r>
              <a:rPr lang="en-US" sz="2400" baseline="-25000" dirty="0" err="1" smtClean="0"/>
              <a:t>d</a:t>
            </a:r>
            <a:r>
              <a:rPr lang="en-US" sz="2400" dirty="0" smtClean="0"/>
              <a:t>) </a:t>
            </a:r>
            <a:r>
              <a:rPr lang="en-US" sz="2600" i="1" dirty="0" smtClean="0"/>
              <a:t>may reconcile different measurements  </a:t>
            </a:r>
            <a:endParaRPr lang="en-GB" sz="2600" i="1" dirty="0"/>
          </a:p>
        </p:txBody>
      </p:sp>
      <p:sp>
        <p:nvSpPr>
          <p:cNvPr id="24" name="23 CuadroTexto"/>
          <p:cNvSpPr txBox="1"/>
          <p:nvPr/>
        </p:nvSpPr>
        <p:spPr>
          <a:xfrm>
            <a:off x="0" y="1928802"/>
            <a:ext cx="9001156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l-GR" sz="2800" dirty="0" smtClean="0">
                <a:solidFill>
                  <a:srgbClr val="182AD8"/>
                </a:solidFill>
              </a:rPr>
              <a:t>σ</a:t>
            </a:r>
            <a:r>
              <a:rPr lang="en-US" sz="2800" dirty="0" smtClean="0">
                <a:solidFill>
                  <a:srgbClr val="182AD8"/>
                </a:solidFill>
              </a:rPr>
              <a:t>(</a:t>
            </a:r>
            <a:r>
              <a:rPr lang="en-US" sz="2800" dirty="0" err="1" smtClean="0">
                <a:solidFill>
                  <a:srgbClr val="182AD8"/>
                </a:solidFill>
              </a:rPr>
              <a:t>pp</a:t>
            </a:r>
            <a:r>
              <a:rPr lang="en-US" sz="2800" dirty="0" err="1" smtClean="0">
                <a:solidFill>
                  <a:srgbClr val="182AD8"/>
                </a:solidFill>
                <a:sym typeface="Symbol"/>
              </a:rPr>
              <a:t></a:t>
            </a:r>
            <a:r>
              <a:rPr lang="en-US" sz="2800" dirty="0" err="1" smtClean="0">
                <a:solidFill>
                  <a:srgbClr val="182AD8"/>
                </a:solidFill>
              </a:rPr>
              <a:t>bbX</a:t>
            </a:r>
            <a:r>
              <a:rPr lang="en-US" sz="2800" dirty="0" smtClean="0">
                <a:solidFill>
                  <a:srgbClr val="182AD8"/>
                </a:solidFill>
              </a:rPr>
              <a:t>) = (338 ± 24 ± 58) </a:t>
            </a:r>
            <a:r>
              <a:rPr lang="el-GR" sz="2800" dirty="0" smtClean="0">
                <a:solidFill>
                  <a:srgbClr val="182AD8"/>
                </a:solidFill>
              </a:rPr>
              <a:t>μ</a:t>
            </a:r>
            <a:r>
              <a:rPr lang="en-US" sz="2800" dirty="0" smtClean="0">
                <a:solidFill>
                  <a:srgbClr val="182AD8"/>
                </a:solidFill>
              </a:rPr>
              <a:t>b  </a:t>
            </a:r>
            <a:r>
              <a:rPr lang="en-US" sz="2400" i="1" dirty="0" smtClean="0">
                <a:solidFill>
                  <a:srgbClr val="182AD8"/>
                </a:solidFill>
              </a:rPr>
              <a:t>(</a:t>
            </a:r>
            <a:r>
              <a:rPr lang="en-US" sz="2400" i="1" dirty="0" err="1" smtClean="0">
                <a:solidFill>
                  <a:srgbClr val="182AD8"/>
                </a:solidFill>
              </a:rPr>
              <a:t>TeVatron</a:t>
            </a:r>
            <a:r>
              <a:rPr lang="en-US" sz="2400" i="1" dirty="0" smtClean="0">
                <a:solidFill>
                  <a:srgbClr val="182AD8"/>
                </a:solidFill>
              </a:rPr>
              <a:t> fractions)</a:t>
            </a:r>
            <a:endParaRPr lang="en-GB" sz="2400" i="1" dirty="0">
              <a:solidFill>
                <a:srgbClr val="182AD8"/>
              </a:solidFill>
            </a:endParaRPr>
          </a:p>
        </p:txBody>
      </p:sp>
      <p:sp>
        <p:nvSpPr>
          <p:cNvPr id="25" name="24 CuadroTexto"/>
          <p:cNvSpPr txBox="1"/>
          <p:nvPr/>
        </p:nvSpPr>
        <p:spPr>
          <a:xfrm>
            <a:off x="7500926" y="1571612"/>
            <a:ext cx="1643074" cy="83099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solidFill>
                  <a:srgbClr val="182AD8"/>
                </a:solidFill>
              </a:rPr>
              <a:t>(b</a:t>
            </a:r>
            <a:r>
              <a:rPr lang="en-US" sz="2400" dirty="0" smtClean="0">
                <a:solidFill>
                  <a:srgbClr val="182AD8"/>
                </a:solidFill>
                <a:sym typeface="Symbol"/>
              </a:rPr>
              <a:t></a:t>
            </a:r>
            <a:r>
              <a:rPr lang="en-US" sz="2400" i="1" dirty="0" smtClean="0">
                <a:solidFill>
                  <a:srgbClr val="182AD8"/>
                </a:solidFill>
              </a:rPr>
              <a:t>D</a:t>
            </a:r>
            <a:r>
              <a:rPr lang="en-US" sz="2400" i="1" baseline="30000" dirty="0" smtClean="0">
                <a:solidFill>
                  <a:srgbClr val="182AD8"/>
                </a:solidFill>
              </a:rPr>
              <a:t>0</a:t>
            </a:r>
            <a:r>
              <a:rPr lang="en-US" sz="2400" i="1" dirty="0" smtClean="0">
                <a:solidFill>
                  <a:srgbClr val="182AD8"/>
                </a:solidFill>
              </a:rPr>
              <a:t>X</a:t>
            </a:r>
            <a:r>
              <a:rPr lang="el-GR" sz="2400" i="1" dirty="0" smtClean="0">
                <a:solidFill>
                  <a:srgbClr val="182AD8"/>
                </a:solidFill>
              </a:rPr>
              <a:t>μν</a:t>
            </a:r>
            <a:r>
              <a:rPr lang="en-US" sz="2400" i="1" dirty="0" smtClean="0">
                <a:solidFill>
                  <a:srgbClr val="182AD8"/>
                </a:solidFill>
              </a:rPr>
              <a:t>, 15nb</a:t>
            </a:r>
            <a:r>
              <a:rPr lang="en-US" sz="2400" i="1" baseline="30000" dirty="0" smtClean="0">
                <a:solidFill>
                  <a:srgbClr val="182AD8"/>
                </a:solidFill>
              </a:rPr>
              <a:t>-1</a:t>
            </a:r>
            <a:r>
              <a:rPr lang="en-US" sz="2400" i="1" dirty="0" smtClean="0">
                <a:solidFill>
                  <a:srgbClr val="182AD8"/>
                </a:solidFill>
              </a:rPr>
              <a:t>)</a:t>
            </a:r>
            <a:endParaRPr lang="en-GB" sz="2400" i="1" dirty="0">
              <a:solidFill>
                <a:srgbClr val="182AD8"/>
              </a:solidFill>
            </a:endParaRPr>
          </a:p>
        </p:txBody>
      </p:sp>
      <p:cxnSp>
        <p:nvCxnSpPr>
          <p:cNvPr id="26" name="25 Conector recto"/>
          <p:cNvCxnSpPr/>
          <p:nvPr/>
        </p:nvCxnSpPr>
        <p:spPr>
          <a:xfrm>
            <a:off x="1285852" y="2428868"/>
            <a:ext cx="214314" cy="1588"/>
          </a:xfrm>
          <a:prstGeom prst="line">
            <a:avLst/>
          </a:prstGeom>
          <a:ln w="28575">
            <a:solidFill>
              <a:srgbClr val="182A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26 Cerrar llave"/>
          <p:cNvSpPr/>
          <p:nvPr/>
        </p:nvSpPr>
        <p:spPr>
          <a:xfrm>
            <a:off x="7286644" y="1643050"/>
            <a:ext cx="285752" cy="785818"/>
          </a:xfrm>
          <a:prstGeom prst="rightBrace">
            <a:avLst/>
          </a:prstGeom>
          <a:ln w="28575">
            <a:solidFill>
              <a:srgbClr val="182A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2571744"/>
            <a:ext cx="8229600" cy="1143000"/>
          </a:xfrm>
        </p:spPr>
        <p:txBody>
          <a:bodyPr/>
          <a:lstStyle/>
          <a:p>
            <a:r>
              <a:rPr lang="en-US" dirty="0" smtClean="0"/>
              <a:t>Backup</a:t>
            </a:r>
            <a:endParaRPr lang="en-GB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49DFC-0975-449B-8E24-A821182F2AF4}" type="slidenum">
              <a:rPr lang="es-ES" smtClean="0"/>
              <a:pPr/>
              <a:t>14</a:t>
            </a:fld>
            <a:endParaRPr lang="es-E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en-US" dirty="0" err="1" smtClean="0"/>
              <a:t>LHCb</a:t>
            </a:r>
            <a:r>
              <a:rPr lang="en-US" dirty="0" smtClean="0"/>
              <a:t> Acceptance</a:t>
            </a:r>
            <a:endParaRPr lang="en-GB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49DFC-0975-449B-8E24-A821182F2AF4}" type="slidenum">
              <a:rPr lang="es-ES" smtClean="0"/>
              <a:pPr/>
              <a:t>15</a:t>
            </a:fld>
            <a:endParaRPr lang="es-ES"/>
          </a:p>
        </p:txBody>
      </p:sp>
      <p:pic>
        <p:nvPicPr>
          <p:cNvPr id="4" name="Content Placeholder 6"/>
          <p:cNvPicPr>
            <a:picLocks noChangeAspect="1"/>
          </p:cNvPicPr>
          <p:nvPr/>
        </p:nvPicPr>
        <p:blipFill>
          <a:blip r:embed="rId3"/>
          <a:srcRect l="68347" t="23836" r="1762" b="43402"/>
          <a:stretch>
            <a:fillRect/>
          </a:stretch>
        </p:blipFill>
        <p:spPr bwMode="auto">
          <a:xfrm>
            <a:off x="357158" y="1500174"/>
            <a:ext cx="3806717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2596"/>
          <p:cNvGrpSpPr/>
          <p:nvPr/>
        </p:nvGrpSpPr>
        <p:grpSpPr>
          <a:xfrm>
            <a:off x="4786314" y="1285860"/>
            <a:ext cx="3929090" cy="3643338"/>
            <a:chOff x="5791200" y="835553"/>
            <a:chExt cx="3276600" cy="2745847"/>
          </a:xfrm>
        </p:grpSpPr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6079435" y="835553"/>
              <a:ext cx="2988365" cy="2490804"/>
              <a:chOff x="2814" y="622"/>
              <a:chExt cx="2112" cy="1883"/>
            </a:xfrm>
          </p:grpSpPr>
          <p:grpSp>
            <p:nvGrpSpPr>
              <p:cNvPr id="9" name="Group 11"/>
              <p:cNvGrpSpPr>
                <a:grpSpLocks/>
              </p:cNvGrpSpPr>
              <p:nvPr/>
            </p:nvGrpSpPr>
            <p:grpSpPr bwMode="auto">
              <a:xfrm>
                <a:off x="2854" y="766"/>
                <a:ext cx="1832" cy="1739"/>
                <a:chOff x="219" y="2158"/>
                <a:chExt cx="1660" cy="1576"/>
              </a:xfrm>
            </p:grpSpPr>
            <p:pic>
              <p:nvPicPr>
                <p:cNvPr id="11" name="Picture 6" descr="bprod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 l="8451" t="1352" r="1198" b="12845"/>
                <a:stretch>
                  <a:fillRect/>
                </a:stretch>
              </p:blipFill>
              <p:spPr bwMode="auto">
                <a:xfrm>
                  <a:off x="219" y="2158"/>
                  <a:ext cx="1660" cy="157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sp>
              <p:nvSpPr>
                <p:cNvPr id="12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567" y="2704"/>
                  <a:ext cx="487" cy="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sz="1600">
                      <a:solidFill>
                        <a:srgbClr val="FF0000"/>
                      </a:solidFill>
                    </a:rPr>
                    <a:t>100 </a:t>
                  </a:r>
                  <a:r>
                    <a:rPr lang="en-US" sz="1600">
                      <a:solidFill>
                        <a:srgbClr val="FF0000"/>
                      </a:solidFill>
                      <a:latin typeface="Symbol" pitchFamily="18" charset="2"/>
                    </a:rPr>
                    <a:t>m</a:t>
                  </a:r>
                  <a:r>
                    <a:rPr lang="en-US" sz="1600">
                      <a:solidFill>
                        <a:srgbClr val="FF0000"/>
                      </a:solidFill>
                    </a:rPr>
                    <a:t>b</a:t>
                  </a:r>
                </a:p>
              </p:txBody>
            </p:sp>
            <p:sp>
              <p:nvSpPr>
                <p:cNvPr id="13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1247" y="2885"/>
                  <a:ext cx="485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sz="1600" dirty="0">
                      <a:solidFill>
                        <a:srgbClr val="FF0000"/>
                      </a:solidFill>
                    </a:rPr>
                    <a:t>230 </a:t>
                  </a:r>
                  <a:r>
                    <a:rPr lang="en-US" sz="1600" dirty="0" err="1">
                      <a:solidFill>
                        <a:srgbClr val="FF0000"/>
                      </a:solidFill>
                      <a:latin typeface="Symbol" pitchFamily="18" charset="2"/>
                    </a:rPr>
                    <a:t>m</a:t>
                  </a:r>
                  <a:r>
                    <a:rPr lang="en-US" sz="1600" dirty="0" err="1">
                      <a:solidFill>
                        <a:srgbClr val="FF0000"/>
                      </a:solidFill>
                    </a:rPr>
                    <a:t>b</a:t>
                  </a:r>
                  <a:endParaRPr lang="en-US" sz="1600" dirty="0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10" name="Text Box 9"/>
              <p:cNvSpPr txBox="1">
                <a:spLocks noChangeArrowheads="1"/>
              </p:cNvSpPr>
              <p:nvPr/>
            </p:nvSpPr>
            <p:spPr bwMode="auto">
              <a:xfrm>
                <a:off x="2814" y="622"/>
                <a:ext cx="2112" cy="1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90000"/>
                  </a:lnSpc>
                  <a:spcBef>
                    <a:spcPct val="50000"/>
                  </a:spcBef>
                </a:pPr>
                <a:r>
                  <a:rPr lang="en-GB" sz="1600" dirty="0" err="1">
                    <a:solidFill>
                      <a:srgbClr val="FF0000"/>
                    </a:solidFill>
                    <a:latin typeface="Times" pitchFamily="3" charset="0"/>
                  </a:rPr>
                  <a:t>Pythia</a:t>
                </a:r>
                <a:r>
                  <a:rPr lang="en-GB" sz="1600" dirty="0">
                    <a:solidFill>
                      <a:srgbClr val="FF0000"/>
                    </a:solidFill>
                    <a:latin typeface="Times" pitchFamily="3" charset="0"/>
                  </a:rPr>
                  <a:t> production cross </a:t>
                </a:r>
                <a:r>
                  <a:rPr lang="en-GB" sz="1600" dirty="0" smtClean="0">
                    <a:solidFill>
                      <a:srgbClr val="FF0000"/>
                    </a:solidFill>
                    <a:latin typeface="Times" pitchFamily="3" charset="0"/>
                  </a:rPr>
                  <a:t>section</a:t>
                </a:r>
                <a:r>
                  <a:rPr lang="en-GB" sz="1600" dirty="0">
                    <a:solidFill>
                      <a:srgbClr val="FF0000"/>
                    </a:solidFill>
                    <a:latin typeface="Times" pitchFamily="3" charset="0"/>
                  </a:rPr>
                  <a:t> </a:t>
                </a:r>
                <a:r>
                  <a:rPr lang="en-GB" sz="1600" dirty="0" smtClean="0">
                    <a:solidFill>
                      <a:srgbClr val="FF0000"/>
                    </a:solidFill>
                    <a:latin typeface="Times" pitchFamily="3" charset="0"/>
                  </a:rPr>
                  <a:t>(14TeV)</a:t>
                </a:r>
              </a:p>
            </p:txBody>
          </p:sp>
        </p:grpSp>
        <p:sp>
          <p:nvSpPr>
            <p:cNvPr id="7" name="Text Box 18"/>
            <p:cNvSpPr txBox="1">
              <a:spLocks noChangeArrowheads="1"/>
            </p:cNvSpPr>
            <p:nvPr/>
          </p:nvSpPr>
          <p:spPr bwMode="auto">
            <a:xfrm>
              <a:off x="7327900" y="3124200"/>
              <a:ext cx="3683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rgbClr val="CC0000"/>
                  </a:solidFill>
                  <a:latin typeface="Symbol" pitchFamily="18" charset="2"/>
                </a:rPr>
                <a:t>h</a:t>
              </a:r>
            </a:p>
          </p:txBody>
        </p:sp>
        <p:sp>
          <p:nvSpPr>
            <p:cNvPr id="8" name="Text Box 19"/>
            <p:cNvSpPr txBox="1">
              <a:spLocks noChangeArrowheads="1"/>
            </p:cNvSpPr>
            <p:nvPr/>
          </p:nvSpPr>
          <p:spPr bwMode="auto">
            <a:xfrm>
              <a:off x="5791200" y="1752600"/>
              <a:ext cx="5905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2400" dirty="0" err="1">
                  <a:solidFill>
                    <a:srgbClr val="CC0000"/>
                  </a:solidFill>
                </a:rPr>
                <a:t>p</a:t>
              </a:r>
              <a:r>
                <a:rPr lang="en-US" sz="2400" baseline="-25000" dirty="0" err="1">
                  <a:solidFill>
                    <a:srgbClr val="CC0000"/>
                  </a:solidFill>
                </a:rPr>
                <a:t>T</a:t>
              </a:r>
              <a:endParaRPr lang="en-US" sz="2400" baseline="-25000" dirty="0">
                <a:solidFill>
                  <a:srgbClr val="CC0000"/>
                </a:solidFill>
              </a:endParaRPr>
            </a:p>
          </p:txBody>
        </p:sp>
      </p:grpSp>
      <p:sp>
        <p:nvSpPr>
          <p:cNvPr id="14" name="13 CuadroTexto"/>
          <p:cNvSpPr txBox="1"/>
          <p:nvPr/>
        </p:nvSpPr>
        <p:spPr>
          <a:xfrm>
            <a:off x="642910" y="4786322"/>
            <a:ext cx="44291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b’s</a:t>
            </a:r>
            <a:r>
              <a:rPr lang="en-US" sz="2400" dirty="0" smtClean="0"/>
              <a:t> are produced at low angles, and in the same hemisphere</a:t>
            </a:r>
            <a:endParaRPr lang="en-GB" sz="2400" dirty="0"/>
          </a:p>
        </p:txBody>
      </p:sp>
      <p:sp>
        <p:nvSpPr>
          <p:cNvPr id="15" name="14 CuadroTexto"/>
          <p:cNvSpPr txBox="1"/>
          <p:nvPr/>
        </p:nvSpPr>
        <p:spPr>
          <a:xfrm>
            <a:off x="5357818" y="4857760"/>
            <a:ext cx="36433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Nice overlap of acceptance with GPDs</a:t>
            </a:r>
            <a:endParaRPr lang="en-GB" sz="2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143000"/>
          </a:xfrm>
        </p:spPr>
        <p:txBody>
          <a:bodyPr/>
          <a:lstStyle/>
          <a:p>
            <a:r>
              <a:rPr lang="en-US" dirty="0" err="1" smtClean="0"/>
              <a:t>Systematics</a:t>
            </a:r>
            <a:r>
              <a:rPr lang="en-US" dirty="0" smtClean="0"/>
              <a:t> for </a:t>
            </a:r>
            <a:r>
              <a:rPr lang="en-US" i="1" dirty="0" smtClean="0"/>
              <a:t>b</a:t>
            </a:r>
            <a:r>
              <a:rPr lang="en-US" dirty="0" smtClean="0">
                <a:sym typeface="Symbol"/>
              </a:rPr>
              <a:t></a:t>
            </a:r>
            <a:r>
              <a:rPr lang="en-US" dirty="0" smtClean="0"/>
              <a:t>D</a:t>
            </a:r>
            <a:r>
              <a:rPr lang="en-US" baseline="30000" dirty="0" smtClean="0"/>
              <a:t>0</a:t>
            </a:r>
            <a:r>
              <a:rPr lang="en-US" dirty="0" smtClean="0"/>
              <a:t>X</a:t>
            </a:r>
            <a:r>
              <a:rPr lang="el-GR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μν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49DFC-0975-449B-8E24-A821182F2AF4}" type="slidenum">
              <a:rPr lang="es-ES" smtClean="0"/>
              <a:pPr/>
              <a:t>16</a:t>
            </a:fld>
            <a:endParaRPr lang="es-E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714488"/>
            <a:ext cx="8991617" cy="3976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en-US" dirty="0" smtClean="0"/>
              <a:t>Combination for </a:t>
            </a:r>
            <a:r>
              <a:rPr lang="en-US" i="1" dirty="0" smtClean="0"/>
              <a:t>b</a:t>
            </a:r>
            <a:r>
              <a:rPr lang="en-US" dirty="0" smtClean="0">
                <a:sym typeface="Symbol"/>
              </a:rPr>
              <a:t></a:t>
            </a:r>
            <a:r>
              <a:rPr lang="en-US" dirty="0" smtClean="0"/>
              <a:t>D</a:t>
            </a:r>
            <a:r>
              <a:rPr lang="en-US" baseline="30000" dirty="0" smtClean="0"/>
              <a:t>0</a:t>
            </a:r>
            <a:r>
              <a:rPr lang="en-US" dirty="0" smtClean="0"/>
              <a:t>X</a:t>
            </a:r>
            <a:r>
              <a:rPr lang="el-GR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μν</a:t>
            </a:r>
            <a:endParaRPr lang="en-GB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49DFC-0975-449B-8E24-A821182F2AF4}" type="slidenum">
              <a:rPr lang="es-ES" smtClean="0"/>
              <a:pPr/>
              <a:t>17</a:t>
            </a:fld>
            <a:endParaRPr lang="es-ES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1785926"/>
            <a:ext cx="6786578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CuadroTexto"/>
          <p:cNvSpPr txBox="1"/>
          <p:nvPr/>
        </p:nvSpPr>
        <p:spPr>
          <a:xfrm>
            <a:off x="6572264" y="2285992"/>
            <a:ext cx="22859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Un</a:t>
            </a:r>
            <a:r>
              <a:rPr lang="en-US" sz="2200" b="1" dirty="0" smtClean="0"/>
              <a:t>biased trigger, </a:t>
            </a:r>
            <a:r>
              <a:rPr lang="en-US" sz="2200" b="1" dirty="0" smtClean="0"/>
              <a:t>3nb</a:t>
            </a:r>
            <a:r>
              <a:rPr lang="en-US" sz="2200" b="1" baseline="30000" dirty="0" smtClean="0"/>
              <a:t>-1</a:t>
            </a:r>
            <a:endParaRPr lang="en-GB" sz="2200" b="1" baseline="30000" dirty="0"/>
          </a:p>
        </p:txBody>
      </p:sp>
      <p:sp>
        <p:nvSpPr>
          <p:cNvPr id="6" name="5 CuadroTexto"/>
          <p:cNvSpPr txBox="1"/>
          <p:nvPr/>
        </p:nvSpPr>
        <p:spPr>
          <a:xfrm>
            <a:off x="6572168" y="3071810"/>
            <a:ext cx="25718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182AD8"/>
                </a:solidFill>
              </a:rPr>
              <a:t>Single </a:t>
            </a:r>
            <a:r>
              <a:rPr lang="en-US" sz="2200" b="1" dirty="0" err="1" smtClean="0">
                <a:solidFill>
                  <a:srgbClr val="182AD8"/>
                </a:solidFill>
              </a:rPr>
              <a:t>m</a:t>
            </a:r>
            <a:r>
              <a:rPr lang="en-US" sz="2200" b="1" dirty="0" err="1" smtClean="0">
                <a:solidFill>
                  <a:srgbClr val="182AD8"/>
                </a:solidFill>
              </a:rPr>
              <a:t>uon</a:t>
            </a:r>
            <a:r>
              <a:rPr lang="en-US" sz="2200" b="1" dirty="0" smtClean="0">
                <a:solidFill>
                  <a:srgbClr val="182AD8"/>
                </a:solidFill>
              </a:rPr>
              <a:t> </a:t>
            </a:r>
            <a:r>
              <a:rPr lang="en-US" sz="2200" b="1" dirty="0" smtClean="0">
                <a:solidFill>
                  <a:srgbClr val="182AD8"/>
                </a:solidFill>
              </a:rPr>
              <a:t>trigger, 12nb</a:t>
            </a:r>
            <a:r>
              <a:rPr lang="en-US" sz="2200" b="1" baseline="30000" dirty="0" smtClean="0">
                <a:solidFill>
                  <a:srgbClr val="182AD8"/>
                </a:solidFill>
              </a:rPr>
              <a:t>-1</a:t>
            </a:r>
            <a:endParaRPr lang="en-GB" sz="2200" b="1" baseline="30000" dirty="0">
              <a:solidFill>
                <a:srgbClr val="182AD8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572264" y="4000504"/>
            <a:ext cx="18573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FF0000"/>
                </a:solidFill>
              </a:rPr>
              <a:t>Combination</a:t>
            </a:r>
            <a:endParaRPr lang="en-GB" sz="2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en-GB" dirty="0" err="1" smtClean="0"/>
              <a:t>Muon</a:t>
            </a:r>
            <a:r>
              <a:rPr lang="en-GB" dirty="0" smtClean="0"/>
              <a:t> Identification</a:t>
            </a:r>
            <a:endParaRPr lang="en-GB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49DFC-0975-449B-8E24-A821182F2AF4}" type="slidenum">
              <a:rPr lang="es-ES" smtClean="0"/>
              <a:pPr/>
              <a:t>18</a:t>
            </a:fld>
            <a:endParaRPr lang="es-ES"/>
          </a:p>
        </p:txBody>
      </p:sp>
      <p:pic>
        <p:nvPicPr>
          <p:cNvPr id="4" name="Picture 16" descr="muid_effi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857364"/>
            <a:ext cx="4069239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357290" y="3357562"/>
            <a:ext cx="25923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b="1" i="1" dirty="0">
                <a:solidFill>
                  <a:srgbClr val="FF3300"/>
                </a:solidFill>
              </a:rPr>
              <a:t>Eff. = (97.1</a:t>
            </a:r>
            <a:r>
              <a:rPr lang="en-US" b="1" i="1" dirty="0">
                <a:solidFill>
                  <a:srgbClr val="FF3300"/>
                </a:solidFill>
              </a:rPr>
              <a:t>±1.3</a:t>
            </a:r>
            <a:r>
              <a:rPr lang="en-GB" b="1" i="1" dirty="0">
                <a:solidFill>
                  <a:srgbClr val="FF3300"/>
                </a:solidFill>
              </a:rPr>
              <a:t>)%  from </a:t>
            </a:r>
            <a:r>
              <a:rPr lang="en-US" b="1" i="1" dirty="0">
                <a:solidFill>
                  <a:srgbClr val="FF3300"/>
                </a:solidFill>
              </a:rPr>
              <a:t>J/ψ</a:t>
            </a:r>
            <a:r>
              <a:rPr lang="en-GB" b="1" i="1" dirty="0">
                <a:solidFill>
                  <a:srgbClr val="FF3300"/>
                </a:solidFill>
              </a:rPr>
              <a:t> tag &amp; probe</a:t>
            </a:r>
          </a:p>
        </p:txBody>
      </p:sp>
      <p:pic>
        <p:nvPicPr>
          <p:cNvPr id="6" name="Picture 21" descr="EffInbin_compallPionsKs.pd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571480"/>
            <a:ext cx="4071937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5929322" y="2857496"/>
            <a:ext cx="250033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l-GR" b="1" i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GB" b="1" i="1" dirty="0">
                <a:solidFill>
                  <a:srgbClr val="FF3300"/>
                </a:solidFill>
              </a:rPr>
              <a:t> </a:t>
            </a:r>
            <a:r>
              <a:rPr lang="en-GB" b="1" i="1" dirty="0" err="1">
                <a:solidFill>
                  <a:srgbClr val="FF3300"/>
                </a:solidFill>
              </a:rPr>
              <a:t>misID</a:t>
            </a:r>
            <a:r>
              <a:rPr lang="en-GB" b="1" i="1" dirty="0">
                <a:solidFill>
                  <a:srgbClr val="FF3300"/>
                </a:solidFill>
              </a:rPr>
              <a:t> = (0.71</a:t>
            </a:r>
            <a:r>
              <a:rPr lang="en-US" b="1" i="1" dirty="0">
                <a:solidFill>
                  <a:srgbClr val="FF3300"/>
                </a:solidFill>
              </a:rPr>
              <a:t>±0.05</a:t>
            </a:r>
            <a:r>
              <a:rPr lang="en-GB" b="1" i="1" dirty="0">
                <a:solidFill>
                  <a:srgbClr val="FF3300"/>
                </a:solidFill>
              </a:rPr>
              <a:t>)%  from </a:t>
            </a:r>
            <a:r>
              <a:rPr lang="en-US" b="1" i="1" dirty="0">
                <a:solidFill>
                  <a:srgbClr val="FF3300"/>
                </a:solidFill>
              </a:rPr>
              <a:t>K</a:t>
            </a:r>
            <a:r>
              <a:rPr lang="en-US" b="1" i="1" baseline="-25000" dirty="0">
                <a:solidFill>
                  <a:srgbClr val="FF3300"/>
                </a:solidFill>
              </a:rPr>
              <a:t>S</a:t>
            </a:r>
            <a:r>
              <a:rPr lang="en-US" b="1" i="1" dirty="0">
                <a:solidFill>
                  <a:srgbClr val="FF3300"/>
                </a:solidFill>
              </a:rPr>
              <a:t> (also </a:t>
            </a:r>
            <a:r>
              <a:rPr lang="el-GR" b="1" i="1" dirty="0">
                <a:solidFill>
                  <a:srgbClr val="FF3300"/>
                </a:solidFill>
                <a:cs typeface="Arial" charset="0"/>
              </a:rPr>
              <a:t>Λ</a:t>
            </a:r>
            <a:r>
              <a:rPr lang="en-US" b="1" i="1" dirty="0">
                <a:solidFill>
                  <a:srgbClr val="FF3300"/>
                </a:solidFill>
              </a:rPr>
              <a:t>)</a:t>
            </a:r>
            <a:endParaRPr lang="en-GB" b="1" i="1" dirty="0">
              <a:solidFill>
                <a:srgbClr val="FF3300"/>
              </a:solidFill>
            </a:endParaRP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5214942" y="5072074"/>
            <a:ext cx="35719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 dirty="0"/>
              <a:t>Most </a:t>
            </a:r>
            <a:r>
              <a:rPr lang="en-GB" sz="2400" dirty="0" err="1"/>
              <a:t>misID</a:t>
            </a:r>
            <a:r>
              <a:rPr lang="en-GB" sz="2400" dirty="0"/>
              <a:t> is due to </a:t>
            </a:r>
            <a:r>
              <a:rPr lang="el-GR" sz="2400" dirty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l-GR" sz="2400" dirty="0">
                <a:cs typeface="Times New Roman" pitchFamily="18" charset="0"/>
              </a:rPr>
              <a:t>→</a:t>
            </a:r>
            <a:r>
              <a:rPr lang="el-GR" sz="2400" dirty="0">
                <a:cs typeface="Arial" charset="0"/>
              </a:rPr>
              <a:t>μ</a:t>
            </a:r>
            <a:r>
              <a:rPr lang="en-GB" sz="2400" dirty="0"/>
              <a:t> decays in flight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en-US" dirty="0" err="1" smtClean="0"/>
              <a:t>Systematics</a:t>
            </a:r>
            <a:r>
              <a:rPr lang="en-US" dirty="0" smtClean="0"/>
              <a:t> for </a:t>
            </a:r>
            <a:r>
              <a:rPr lang="en-US" i="1" dirty="0" err="1" smtClean="0"/>
              <a:t>b</a:t>
            </a:r>
            <a:r>
              <a:rPr lang="en-US" dirty="0" err="1" smtClean="0">
                <a:sym typeface="Symbol"/>
              </a:rPr>
              <a:t></a:t>
            </a:r>
            <a:r>
              <a:rPr lang="en-US" dirty="0" err="1" smtClean="0"/>
              <a:t>J</a:t>
            </a:r>
            <a:r>
              <a:rPr lang="en-US" dirty="0" smtClean="0"/>
              <a:t>/</a:t>
            </a:r>
            <a:r>
              <a:rPr lang="en-US" i="1" dirty="0" err="1" smtClean="0"/>
              <a:t>ψ</a:t>
            </a:r>
            <a:r>
              <a:rPr lang="en-US" dirty="0" err="1" smtClean="0"/>
              <a:t>X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49DFC-0975-449B-8E24-A821182F2AF4}" type="slidenum">
              <a:rPr lang="es-ES" smtClean="0"/>
              <a:pPr/>
              <a:t>19</a:t>
            </a:fld>
            <a:endParaRPr lang="es-E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1142984"/>
            <a:ext cx="4643470" cy="5599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Overview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1000108"/>
            <a:ext cx="9144000" cy="2428892"/>
          </a:xfrm>
        </p:spPr>
        <p:txBody>
          <a:bodyPr>
            <a:normAutofit/>
          </a:bodyPr>
          <a:lstStyle/>
          <a:p>
            <a:r>
              <a:rPr lang="es-ES" sz="2800" dirty="0" err="1" smtClean="0"/>
              <a:t>Beauty</a:t>
            </a:r>
            <a:r>
              <a:rPr lang="es-ES" sz="2800" dirty="0" smtClean="0"/>
              <a:t> </a:t>
            </a:r>
            <a:r>
              <a:rPr lang="es-ES" sz="2800" dirty="0" err="1" smtClean="0"/>
              <a:t>production</a:t>
            </a:r>
            <a:r>
              <a:rPr lang="es-ES" sz="2800" dirty="0" smtClean="0"/>
              <a:t> </a:t>
            </a:r>
            <a:r>
              <a:rPr lang="es-ES" sz="2800" dirty="0" err="1" smtClean="0"/>
              <a:t>cross</a:t>
            </a:r>
            <a:r>
              <a:rPr lang="es-ES" sz="2800" dirty="0" smtClean="0"/>
              <a:t> </a:t>
            </a:r>
            <a:r>
              <a:rPr lang="es-ES" sz="2800" dirty="0" err="1" smtClean="0"/>
              <a:t>section</a:t>
            </a:r>
            <a:r>
              <a:rPr lang="es-ES" sz="2800" dirty="0" smtClean="0"/>
              <a:t> </a:t>
            </a:r>
            <a:r>
              <a:rPr lang="en-US" sz="2800" dirty="0" smtClean="0"/>
              <a:t>in √</a:t>
            </a:r>
            <a:r>
              <a:rPr lang="en-US" sz="2800" i="1" dirty="0" smtClean="0"/>
              <a:t>s</a:t>
            </a:r>
            <a:r>
              <a:rPr lang="en-US" sz="2800" dirty="0" smtClean="0"/>
              <a:t> = 7 </a:t>
            </a:r>
            <a:r>
              <a:rPr lang="en-US" sz="2800" dirty="0" err="1" smtClean="0"/>
              <a:t>TeV</a:t>
            </a:r>
            <a:r>
              <a:rPr lang="en-US" sz="2800" dirty="0" smtClean="0"/>
              <a:t> </a:t>
            </a:r>
            <a:r>
              <a:rPr lang="en-US" sz="2800" i="1" dirty="0" smtClean="0"/>
              <a:t>pp</a:t>
            </a:r>
            <a:r>
              <a:rPr lang="en-US" sz="2800" dirty="0" smtClean="0"/>
              <a:t> collisions </a:t>
            </a:r>
            <a:r>
              <a:rPr lang="es-ES" sz="2800" dirty="0" smtClean="0"/>
              <a:t>can </a:t>
            </a:r>
            <a:r>
              <a:rPr lang="es-ES" sz="2800" dirty="0" err="1" smtClean="0"/>
              <a:t>be</a:t>
            </a:r>
            <a:r>
              <a:rPr lang="es-ES" sz="2800" dirty="0" smtClean="0"/>
              <a:t> </a:t>
            </a:r>
            <a:r>
              <a:rPr lang="es-ES" sz="2800" dirty="0" err="1" smtClean="0"/>
              <a:t>compared</a:t>
            </a:r>
            <a:r>
              <a:rPr lang="es-ES" sz="2800" dirty="0" smtClean="0"/>
              <a:t> </a:t>
            </a:r>
            <a:r>
              <a:rPr lang="es-ES" sz="2800" dirty="0" err="1" smtClean="0"/>
              <a:t>to</a:t>
            </a:r>
            <a:r>
              <a:rPr lang="es-ES" sz="2800" dirty="0" smtClean="0"/>
              <a:t> QCD </a:t>
            </a:r>
            <a:r>
              <a:rPr lang="es-ES" sz="2800" dirty="0" err="1" smtClean="0"/>
              <a:t>predictions</a:t>
            </a:r>
            <a:endParaRPr lang="es-ES" sz="2800" dirty="0" smtClean="0"/>
          </a:p>
          <a:p>
            <a:pPr lvl="1"/>
            <a:r>
              <a:rPr lang="es-ES" sz="2400" dirty="0" err="1" smtClean="0"/>
              <a:t>also</a:t>
            </a:r>
            <a:r>
              <a:rPr lang="es-ES" sz="2400" dirty="0" smtClean="0"/>
              <a:t> </a:t>
            </a:r>
            <a:r>
              <a:rPr lang="es-ES" sz="2400" dirty="0" err="1" smtClean="0"/>
              <a:t>needed</a:t>
            </a:r>
            <a:r>
              <a:rPr lang="es-ES" sz="2400" dirty="0" smtClean="0"/>
              <a:t> </a:t>
            </a:r>
            <a:r>
              <a:rPr lang="es-ES" sz="2400" dirty="0" err="1" smtClean="0"/>
              <a:t>to</a:t>
            </a:r>
            <a:r>
              <a:rPr lang="es-ES" sz="2400" dirty="0" smtClean="0"/>
              <a:t> </a:t>
            </a:r>
            <a:r>
              <a:rPr lang="es-ES" sz="2400" dirty="0" err="1" smtClean="0"/>
              <a:t>estimate</a:t>
            </a:r>
            <a:r>
              <a:rPr lang="es-ES" sz="2400" dirty="0" smtClean="0"/>
              <a:t> </a:t>
            </a:r>
            <a:r>
              <a:rPr lang="es-ES" sz="2400" dirty="0" err="1" smtClean="0"/>
              <a:t>sensitivity</a:t>
            </a:r>
            <a:r>
              <a:rPr lang="es-ES" sz="2400" dirty="0" smtClean="0"/>
              <a:t> </a:t>
            </a:r>
            <a:r>
              <a:rPr lang="es-ES" sz="2400" dirty="0" err="1" smtClean="0"/>
              <a:t>to</a:t>
            </a:r>
            <a:r>
              <a:rPr lang="es-ES" sz="2400" dirty="0" smtClean="0"/>
              <a:t> New </a:t>
            </a:r>
            <a:r>
              <a:rPr lang="es-ES" sz="2400" dirty="0" err="1" smtClean="0"/>
              <a:t>Physics</a:t>
            </a:r>
            <a:r>
              <a:rPr lang="es-ES" sz="2400" dirty="0" smtClean="0"/>
              <a:t> in </a:t>
            </a:r>
            <a:r>
              <a:rPr lang="es-ES" sz="2400" i="1" dirty="0" smtClean="0"/>
              <a:t>B</a:t>
            </a:r>
            <a:r>
              <a:rPr lang="es-ES" sz="2400" dirty="0" smtClean="0"/>
              <a:t> </a:t>
            </a:r>
            <a:r>
              <a:rPr lang="es-ES" sz="2400" dirty="0" err="1" smtClean="0"/>
              <a:t>decays</a:t>
            </a:r>
            <a:endParaRPr lang="es-ES" sz="2400" dirty="0" smtClean="0"/>
          </a:p>
          <a:p>
            <a:r>
              <a:rPr lang="es-ES" sz="2800" dirty="0" err="1" smtClean="0"/>
              <a:t>Will</a:t>
            </a:r>
            <a:r>
              <a:rPr lang="es-ES" sz="2800" dirty="0" smtClean="0"/>
              <a:t> </a:t>
            </a:r>
            <a:r>
              <a:rPr lang="es-ES" sz="2800" dirty="0" err="1" smtClean="0"/>
              <a:t>present</a:t>
            </a:r>
            <a:r>
              <a:rPr lang="es-ES" sz="2800" dirty="0" smtClean="0"/>
              <a:t> </a:t>
            </a:r>
            <a:r>
              <a:rPr lang="es-ES" sz="2800" dirty="0" err="1" smtClean="0"/>
              <a:t>two</a:t>
            </a:r>
            <a:r>
              <a:rPr lang="es-ES" sz="2800" dirty="0" smtClean="0"/>
              <a:t> </a:t>
            </a:r>
            <a:r>
              <a:rPr lang="es-ES" sz="2800" dirty="0" err="1" smtClean="0"/>
              <a:t>measurements</a:t>
            </a:r>
            <a:r>
              <a:rPr lang="es-ES" sz="2800" dirty="0" smtClean="0"/>
              <a:t> of </a:t>
            </a:r>
            <a:r>
              <a:rPr lang="el-GR" sz="2800" dirty="0" smtClean="0"/>
              <a:t>σ</a:t>
            </a:r>
            <a:r>
              <a:rPr lang="en-US" sz="2800" i="1" dirty="0" smtClean="0"/>
              <a:t>(</a:t>
            </a:r>
            <a:r>
              <a:rPr lang="en-US" sz="2800" i="1" dirty="0" err="1" smtClean="0"/>
              <a:t>pp</a:t>
            </a:r>
            <a:r>
              <a:rPr lang="en-US" sz="2800" i="1" dirty="0" err="1" smtClean="0">
                <a:sym typeface="Symbol"/>
              </a:rPr>
              <a:t></a:t>
            </a:r>
            <a:r>
              <a:rPr lang="en-US" sz="2800" i="1" dirty="0" err="1" smtClean="0"/>
              <a:t>bbX</a:t>
            </a:r>
            <a:r>
              <a:rPr lang="en-US" sz="2800" dirty="0" smtClean="0"/>
              <a:t>)</a:t>
            </a:r>
          </a:p>
          <a:p>
            <a:pPr lvl="1"/>
            <a:r>
              <a:rPr lang="en-US" sz="2400" dirty="0" smtClean="0"/>
              <a:t> using </a:t>
            </a:r>
            <a:r>
              <a:rPr lang="en-US" sz="2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</a:t>
            </a:r>
            <a:r>
              <a:rPr lang="en-US" sz="2400" dirty="0" smtClean="0">
                <a:sym typeface="Symbol"/>
              </a:rPr>
              <a:t></a:t>
            </a:r>
            <a:r>
              <a:rPr lang="en-US" sz="2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</a:t>
            </a:r>
            <a:r>
              <a:rPr lang="en-US" sz="2400" i="1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0</a:t>
            </a:r>
            <a:r>
              <a:rPr lang="en-US" sz="2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X</a:t>
            </a:r>
            <a:r>
              <a:rPr lang="el-GR" sz="2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μν </a:t>
            </a:r>
            <a:r>
              <a:rPr lang="en-US" sz="2400" dirty="0" smtClean="0"/>
              <a:t>and using </a:t>
            </a:r>
            <a:r>
              <a:rPr lang="en-US" sz="2400" i="1" dirty="0" err="1" smtClean="0"/>
              <a:t>b</a:t>
            </a:r>
            <a:r>
              <a:rPr lang="en-US" sz="2400" dirty="0" err="1" smtClean="0">
                <a:sym typeface="Symbol"/>
              </a:rPr>
              <a:t></a:t>
            </a:r>
            <a:r>
              <a:rPr lang="en-US" sz="2400" dirty="0" err="1" smtClean="0"/>
              <a:t>J</a:t>
            </a:r>
            <a:r>
              <a:rPr lang="en-US" sz="2400" dirty="0" smtClean="0"/>
              <a:t>/</a:t>
            </a:r>
            <a:r>
              <a:rPr lang="en-US" sz="2400" i="1" dirty="0" err="1" smtClean="0"/>
              <a:t>ψ</a:t>
            </a:r>
            <a:r>
              <a:rPr lang="en-US" sz="2400" dirty="0" err="1" smtClean="0"/>
              <a:t>X</a:t>
            </a:r>
            <a:endParaRPr lang="en-US" sz="2400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49DFC-0975-449B-8E24-A821182F2AF4}" type="slidenum">
              <a:rPr lang="es-ES" sz="1800" b="1" smtClean="0">
                <a:solidFill>
                  <a:schemeClr val="tx1"/>
                </a:solidFill>
              </a:rPr>
              <a:pPr/>
              <a:t>2</a:t>
            </a:fld>
            <a:endParaRPr lang="es-ES" sz="1800" b="1" dirty="0">
              <a:solidFill>
                <a:schemeClr val="tx1"/>
              </a:solidFill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6643702" y="2500306"/>
            <a:ext cx="214314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2 Marcador de contenido"/>
          <p:cNvSpPr txBox="1">
            <a:spLocks/>
          </p:cNvSpPr>
          <p:nvPr/>
        </p:nvSpPr>
        <p:spPr>
          <a:xfrm>
            <a:off x="0" y="3071810"/>
            <a:ext cx="9144000" cy="3500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s-E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Ratio of </a:t>
            </a:r>
            <a:r>
              <a:rPr kumimoji="0" lang="es-E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fragmentation</a:t>
            </a: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E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fractions</a:t>
            </a: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8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</a:t>
            </a:r>
            <a:r>
              <a:rPr kumimoji="0" lang="en-GB" sz="28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</a:t>
            </a:r>
            <a:r>
              <a:rPr kumimoji="0" lang="en-GB" sz="28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</a:t>
            </a:r>
            <a:r>
              <a:rPr kumimoji="0" lang="en-GB" sz="28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</a:t>
            </a:r>
            <a:r>
              <a:rPr kumimoji="0" lang="en-GB" sz="28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</a:t>
            </a: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E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needed</a:t>
            </a: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E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</a:t>
            </a: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precise </a:t>
            </a:r>
            <a:r>
              <a:rPr kumimoji="0" lang="es-E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measurement</a:t>
            </a: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</a:t>
            </a:r>
            <a:r>
              <a:rPr kumimoji="0" lang="en-GB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en-GB" sz="28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 </a:t>
            </a:r>
            <a:r>
              <a:rPr kumimoji="0" lang="es-E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branching</a:t>
            </a: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E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fractions</a:t>
            </a: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s-E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e.g.</a:t>
            </a: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en-GB" sz="28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</a:t>
            </a:r>
            <a:r>
              <a:rPr kumimoji="0" lang="el-GR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μμ</a:t>
            </a: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Long-</a:t>
            </a:r>
            <a:r>
              <a:rPr kumimoji="0" lang="es-E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standing</a:t>
            </a: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E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disagreement</a:t>
            </a: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 </a:t>
            </a:r>
            <a:r>
              <a:rPr kumimoji="0" lang="es-E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fragmentation</a:t>
            </a: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E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fractions</a:t>
            </a: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</a:t>
            </a:r>
            <a:r>
              <a:rPr kumimoji="0" lang="en-US" sz="28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Λ</a:t>
            </a:r>
            <a:r>
              <a:rPr kumimoji="0" lang="en-US" sz="2800" b="0" i="0" u="none" strike="noStrike" kern="1200" cap="none" spc="0" normalizeH="0" baseline="-4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/(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</a:t>
            </a:r>
            <a:r>
              <a:rPr kumimoji="0" lang="en-US" sz="28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+f</a:t>
            </a:r>
            <a:r>
              <a:rPr kumimoji="0" lang="en-US" sz="28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</a:t>
            </a:r>
            <a:r>
              <a:rPr kumimoji="0" lang="es-E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measured</a:t>
            </a: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at LEP and at </a:t>
            </a:r>
            <a:r>
              <a:rPr kumimoji="0" lang="es-E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TeVatron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Will present measurements of </a:t>
            </a:r>
            <a:r>
              <a:rPr kumimoji="0" lang="en-GB" sz="28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</a:t>
            </a:r>
            <a:r>
              <a:rPr kumimoji="0" lang="en-GB" sz="28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</a:t>
            </a:r>
            <a:r>
              <a:rPr kumimoji="0" lang="en-GB" sz="28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</a:t>
            </a:r>
            <a:r>
              <a:rPr kumimoji="0" lang="en-GB" sz="28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</a:t>
            </a:r>
            <a:r>
              <a:rPr kumimoji="0" lang="en-GB" sz="28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</a:t>
            </a:r>
            <a:r>
              <a:rPr kumimoji="0" lang="en-US" sz="28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Λ</a:t>
            </a:r>
            <a:r>
              <a:rPr kumimoji="0" lang="en-US" sz="2800" b="0" i="0" u="none" strike="noStrike" kern="1200" cap="none" spc="0" normalizeH="0" baseline="-4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/(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</a:t>
            </a:r>
            <a:r>
              <a:rPr kumimoji="0" lang="en-US" sz="28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+f</a:t>
            </a:r>
            <a:r>
              <a:rPr kumimoji="0" lang="en-US" sz="28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using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semileptonic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modes, and of </a:t>
            </a:r>
            <a:r>
              <a:rPr kumimoji="0" lang="en-GB" sz="28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</a:t>
            </a:r>
            <a:r>
              <a:rPr kumimoji="0" lang="en-GB" sz="28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</a:t>
            </a:r>
            <a:r>
              <a:rPr kumimoji="0" lang="en-GB" sz="28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</a:t>
            </a:r>
            <a:r>
              <a:rPr kumimoji="0" lang="en-GB" sz="28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</a:t>
            </a:r>
            <a:r>
              <a:rPr kumimoji="0" lang="en-GB" sz="28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using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hadronic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modes</a:t>
            </a:r>
            <a:endParaRPr kumimoji="0" lang="es-E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143000"/>
          </a:xfrm>
        </p:spPr>
        <p:txBody>
          <a:bodyPr/>
          <a:lstStyle/>
          <a:p>
            <a:r>
              <a:rPr lang="en-US" i="1" dirty="0" err="1" smtClean="0"/>
              <a:t>b</a:t>
            </a:r>
            <a:r>
              <a:rPr lang="en-US" dirty="0" err="1" smtClean="0">
                <a:sym typeface="Symbol"/>
              </a:rPr>
              <a:t></a:t>
            </a:r>
            <a:r>
              <a:rPr lang="en-US" dirty="0" err="1" smtClean="0"/>
              <a:t>J</a:t>
            </a:r>
            <a:r>
              <a:rPr lang="en-US" dirty="0" smtClean="0"/>
              <a:t>/</a:t>
            </a:r>
            <a:r>
              <a:rPr lang="en-US" i="1" dirty="0" err="1" smtClean="0"/>
              <a:t>ψ</a:t>
            </a:r>
            <a:r>
              <a:rPr lang="en-US" dirty="0" err="1" smtClean="0"/>
              <a:t>X</a:t>
            </a:r>
            <a:r>
              <a:rPr lang="en-US" dirty="0" smtClean="0"/>
              <a:t> dependence on </a:t>
            </a:r>
            <a:r>
              <a:rPr lang="en-US" i="1" dirty="0" smtClean="0"/>
              <a:t>y</a:t>
            </a:r>
            <a:endParaRPr lang="en-GB" i="1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49DFC-0975-449B-8E24-A821182F2AF4}" type="slidenum">
              <a:rPr lang="es-ES" smtClean="0"/>
              <a:pPr/>
              <a:t>20</a:t>
            </a:fld>
            <a:endParaRPr lang="es-E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42796" y="1928802"/>
            <a:ext cx="4701204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928802"/>
            <a:ext cx="4596720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i="1" dirty="0" err="1" smtClean="0"/>
              <a:t>b</a:t>
            </a:r>
            <a:r>
              <a:rPr lang="en-US" sz="4000" dirty="0" err="1" smtClean="0">
                <a:sym typeface="Symbol"/>
              </a:rPr>
              <a:t></a:t>
            </a:r>
            <a:r>
              <a:rPr lang="en-US" sz="4000" dirty="0" err="1" smtClean="0"/>
              <a:t>J</a:t>
            </a:r>
            <a:r>
              <a:rPr lang="en-US" sz="4000" dirty="0" smtClean="0"/>
              <a:t>/</a:t>
            </a:r>
            <a:r>
              <a:rPr lang="en-US" sz="4000" i="1" dirty="0" err="1" smtClean="0"/>
              <a:t>ψ</a:t>
            </a:r>
            <a:r>
              <a:rPr lang="en-US" sz="4000" dirty="0" err="1" smtClean="0"/>
              <a:t>X</a:t>
            </a:r>
            <a:r>
              <a:rPr lang="en-US" sz="4000" dirty="0" smtClean="0"/>
              <a:t> efficiencies from MC </a:t>
            </a:r>
            <a:endParaRPr lang="en-GB" sz="4000" i="1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49DFC-0975-449B-8E24-A821182F2AF4}" type="slidenum">
              <a:rPr lang="es-ES" smtClean="0"/>
              <a:pPr/>
              <a:t>21</a:t>
            </a:fld>
            <a:endParaRPr lang="es-E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1142984"/>
            <a:ext cx="6524545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5 CuadroTexto"/>
          <p:cNvSpPr txBox="1"/>
          <p:nvPr/>
        </p:nvSpPr>
        <p:spPr>
          <a:xfrm>
            <a:off x="785786" y="5572140"/>
            <a:ext cx="77867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Efficiencies for prompt J/</a:t>
            </a:r>
            <a:r>
              <a:rPr lang="en-US" sz="2400" i="1" dirty="0" smtClean="0"/>
              <a:t>ψ </a:t>
            </a:r>
            <a:r>
              <a:rPr lang="en-US" sz="2400" dirty="0" smtClean="0"/>
              <a:t>and for J/</a:t>
            </a:r>
            <a:r>
              <a:rPr lang="en-US" sz="2400" i="1" dirty="0" smtClean="0"/>
              <a:t>ψ </a:t>
            </a:r>
            <a:r>
              <a:rPr lang="en-US" sz="2400" dirty="0" smtClean="0"/>
              <a:t>from b assumed equal (no cuts on impact parameter or decay length)</a:t>
            </a:r>
            <a:endParaRPr lang="en-GB" sz="24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en-US" dirty="0" err="1" smtClean="0"/>
              <a:t>f</a:t>
            </a:r>
            <a:r>
              <a:rPr lang="en-US" baseline="-25000" dirty="0" err="1" smtClean="0"/>
              <a:t>s</a:t>
            </a:r>
            <a:r>
              <a:rPr lang="en-US" dirty="0" smtClean="0"/>
              <a:t>/</a:t>
            </a:r>
            <a:r>
              <a:rPr lang="en-US" dirty="0" err="1" smtClean="0"/>
              <a:t>f</a:t>
            </a:r>
            <a:r>
              <a:rPr lang="en-US" baseline="-25000" dirty="0" err="1" smtClean="0"/>
              <a:t>d</a:t>
            </a:r>
            <a:r>
              <a:rPr lang="en-US" dirty="0" smtClean="0"/>
              <a:t> for </a:t>
            </a:r>
            <a:r>
              <a:rPr lang="en-GB" i="1" dirty="0" smtClean="0"/>
              <a:t>B</a:t>
            </a:r>
            <a:r>
              <a:rPr lang="en-GB" i="1" baseline="-25000" dirty="0" smtClean="0"/>
              <a:t>s</a:t>
            </a:r>
            <a:r>
              <a:rPr lang="en-US" dirty="0" smtClean="0">
                <a:sym typeface="Symbol"/>
              </a:rPr>
              <a:t></a:t>
            </a:r>
            <a:r>
              <a:rPr lang="el-GR" i="1" dirty="0" smtClean="0">
                <a:cs typeface="Arial" charset="0"/>
              </a:rPr>
              <a:t>μμ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49DFC-0975-449B-8E24-A821182F2AF4}" type="slidenum">
              <a:rPr lang="es-ES" smtClean="0"/>
              <a:pPr/>
              <a:t>22</a:t>
            </a:fld>
            <a:endParaRPr lang="es-ES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00174"/>
            <a:ext cx="5072066" cy="4871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5 Conector recto de flecha"/>
          <p:cNvCxnSpPr/>
          <p:nvPr/>
        </p:nvCxnSpPr>
        <p:spPr>
          <a:xfrm rot="10800000">
            <a:off x="4857752" y="2643182"/>
            <a:ext cx="1000132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8 CuadroTexto"/>
          <p:cNvSpPr txBox="1"/>
          <p:nvPr/>
        </p:nvSpPr>
        <p:spPr>
          <a:xfrm>
            <a:off x="5857852" y="2357430"/>
            <a:ext cx="32861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Reach with </a:t>
            </a:r>
            <a:r>
              <a:rPr lang="el-GR" sz="2400" dirty="0" smtClean="0"/>
              <a:t>σ</a:t>
            </a:r>
            <a:r>
              <a:rPr lang="en-US" sz="2400" dirty="0" smtClean="0"/>
              <a:t>(</a:t>
            </a:r>
            <a:r>
              <a:rPr lang="en-US" sz="2400" dirty="0" err="1" smtClean="0"/>
              <a:t>f</a:t>
            </a:r>
            <a:r>
              <a:rPr lang="en-US" sz="2400" baseline="-25000" dirty="0" err="1" smtClean="0"/>
              <a:t>s</a:t>
            </a:r>
            <a:r>
              <a:rPr lang="en-US" sz="2400" dirty="0" smtClean="0"/>
              <a:t>/</a:t>
            </a:r>
            <a:r>
              <a:rPr lang="en-US" sz="2400" dirty="0" err="1" smtClean="0"/>
              <a:t>f</a:t>
            </a:r>
            <a:r>
              <a:rPr lang="en-US" sz="2400" baseline="-25000" dirty="0" err="1" smtClean="0"/>
              <a:t>d</a:t>
            </a:r>
            <a:r>
              <a:rPr lang="en-US" sz="2400" dirty="0" smtClean="0"/>
              <a:t>) = 13% (current PDG)</a:t>
            </a:r>
            <a:endParaRPr lang="en-GB" sz="2400" dirty="0"/>
          </a:p>
        </p:txBody>
      </p:sp>
      <p:cxnSp>
        <p:nvCxnSpPr>
          <p:cNvPr id="11" name="10 Conector recto de flecha"/>
          <p:cNvCxnSpPr/>
          <p:nvPr/>
        </p:nvCxnSpPr>
        <p:spPr>
          <a:xfrm rot="10800000">
            <a:off x="4857752" y="4000504"/>
            <a:ext cx="1000132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CuadroTexto"/>
          <p:cNvSpPr txBox="1"/>
          <p:nvPr/>
        </p:nvSpPr>
        <p:spPr>
          <a:xfrm>
            <a:off x="5857852" y="3714752"/>
            <a:ext cx="32861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Reach with </a:t>
            </a:r>
            <a:r>
              <a:rPr lang="el-GR" sz="2400" dirty="0" smtClean="0"/>
              <a:t>σ</a:t>
            </a:r>
            <a:r>
              <a:rPr lang="en-US" sz="2400" dirty="0" smtClean="0"/>
              <a:t>(</a:t>
            </a:r>
            <a:r>
              <a:rPr lang="en-US" sz="2400" dirty="0" err="1" smtClean="0"/>
              <a:t>f</a:t>
            </a:r>
            <a:r>
              <a:rPr lang="en-US" sz="2400" baseline="-25000" dirty="0" err="1" smtClean="0"/>
              <a:t>s</a:t>
            </a:r>
            <a:r>
              <a:rPr lang="en-US" sz="2400" dirty="0" smtClean="0"/>
              <a:t>/</a:t>
            </a:r>
            <a:r>
              <a:rPr lang="en-US" sz="2400" dirty="0" err="1" smtClean="0"/>
              <a:t>f</a:t>
            </a:r>
            <a:r>
              <a:rPr lang="en-US" sz="2400" baseline="-25000" dirty="0" err="1" smtClean="0"/>
              <a:t>d</a:t>
            </a:r>
            <a:r>
              <a:rPr lang="en-US" sz="2400" dirty="0" smtClean="0"/>
              <a:t>) = 7% (our ambition!)</a:t>
            </a:r>
            <a:endParaRPr lang="en-GB" sz="2400" dirty="0"/>
          </a:p>
        </p:txBody>
      </p:sp>
      <p:sp>
        <p:nvSpPr>
          <p:cNvPr id="13" name="12 CuadroTexto"/>
          <p:cNvSpPr txBox="1"/>
          <p:nvPr/>
        </p:nvSpPr>
        <p:spPr>
          <a:xfrm>
            <a:off x="500034" y="6286520"/>
            <a:ext cx="3071834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i="1" dirty="0" smtClean="0"/>
              <a:t>Phys. Rev. D 82, 034038 (2010)</a:t>
            </a:r>
            <a:endParaRPr lang="en-GB" i="1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en-US" dirty="0" err="1" smtClean="0"/>
              <a:t>Semileptonics</a:t>
            </a:r>
            <a:r>
              <a:rPr lang="en-US" dirty="0" smtClean="0"/>
              <a:t>: </a:t>
            </a:r>
            <a:r>
              <a:rPr lang="en-US" i="1" dirty="0" smtClean="0"/>
              <a:t>b</a:t>
            </a:r>
            <a:r>
              <a:rPr lang="en-US" dirty="0" smtClean="0">
                <a:sym typeface="Symbol"/>
              </a:rPr>
              <a:t></a:t>
            </a:r>
            <a:r>
              <a:rPr lang="en-US" dirty="0" smtClean="0"/>
              <a:t>D</a:t>
            </a:r>
            <a:r>
              <a:rPr lang="en-US" baseline="30000" dirty="0" smtClean="0"/>
              <a:t>0</a:t>
            </a:r>
            <a:r>
              <a:rPr lang="en-US" dirty="0" smtClean="0"/>
              <a:t>X</a:t>
            </a:r>
            <a:r>
              <a:rPr lang="el-GR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μν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49DFC-0975-449B-8E24-A821182F2AF4}" type="slidenum">
              <a:rPr lang="es-ES" smtClean="0"/>
              <a:pPr/>
              <a:t>23</a:t>
            </a:fld>
            <a:endParaRPr lang="es-ES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285860"/>
            <a:ext cx="751349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3714752"/>
            <a:ext cx="7715304" cy="2441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en-US" dirty="0" err="1" smtClean="0"/>
              <a:t>Semileptonics</a:t>
            </a:r>
            <a:r>
              <a:rPr lang="en-US" dirty="0" smtClean="0"/>
              <a:t>: </a:t>
            </a:r>
            <a:r>
              <a:rPr lang="en-US" i="1" dirty="0" err="1" smtClean="0"/>
              <a:t>b</a:t>
            </a:r>
            <a:r>
              <a:rPr lang="en-US" dirty="0" err="1" smtClean="0">
                <a:sym typeface="Symbol"/>
              </a:rPr>
              <a:t></a:t>
            </a:r>
            <a:r>
              <a:rPr lang="en-US" dirty="0" err="1" smtClean="0"/>
              <a:t>D</a:t>
            </a:r>
            <a:r>
              <a:rPr lang="en-US" baseline="30000" dirty="0" err="1" smtClean="0"/>
              <a:t>+</a:t>
            </a:r>
            <a:r>
              <a:rPr lang="en-US" dirty="0" err="1" smtClean="0"/>
              <a:t>X</a:t>
            </a:r>
            <a:r>
              <a:rPr lang="el-GR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μν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49DFC-0975-449B-8E24-A821182F2AF4}" type="slidenum">
              <a:rPr lang="es-ES" smtClean="0"/>
              <a:pPr/>
              <a:t>24</a:t>
            </a:fld>
            <a:endParaRPr lang="es-ES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214422"/>
            <a:ext cx="7616039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3857628"/>
            <a:ext cx="7805741" cy="259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en-US" dirty="0" err="1" smtClean="0"/>
              <a:t>Semileptonics</a:t>
            </a:r>
            <a:r>
              <a:rPr lang="en-US" dirty="0" smtClean="0"/>
              <a:t>: </a:t>
            </a:r>
            <a:r>
              <a:rPr lang="en-US" i="1" dirty="0" err="1" smtClean="0"/>
              <a:t>b</a:t>
            </a:r>
            <a:r>
              <a:rPr lang="en-US" dirty="0" err="1" smtClean="0">
                <a:sym typeface="Symbol"/>
              </a:rPr>
              <a:t></a:t>
            </a:r>
            <a:r>
              <a:rPr lang="en-US" dirty="0" err="1" smtClean="0"/>
              <a:t>D</a:t>
            </a:r>
            <a:r>
              <a:rPr lang="en-US" baseline="-25000" dirty="0" err="1" smtClean="0"/>
              <a:t>s</a:t>
            </a:r>
            <a:r>
              <a:rPr lang="en-US" dirty="0" err="1" smtClean="0"/>
              <a:t>X</a:t>
            </a:r>
            <a:r>
              <a:rPr lang="el-GR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μν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49DFC-0975-449B-8E24-A821182F2AF4}" type="slidenum">
              <a:rPr lang="es-ES" smtClean="0"/>
              <a:pPr/>
              <a:t>25</a:t>
            </a:fld>
            <a:endParaRPr lang="es-ES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1" y="1214422"/>
            <a:ext cx="7428305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3786190"/>
            <a:ext cx="7398638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en-US" dirty="0" err="1" smtClean="0"/>
              <a:t>Semileptonics</a:t>
            </a:r>
            <a:r>
              <a:rPr lang="en-US" dirty="0" smtClean="0"/>
              <a:t>: </a:t>
            </a:r>
            <a:r>
              <a:rPr lang="en-US" i="1" dirty="0" smtClean="0"/>
              <a:t>b</a:t>
            </a:r>
            <a:r>
              <a:rPr lang="en-US" dirty="0" smtClean="0">
                <a:sym typeface="Symbol"/>
              </a:rPr>
              <a:t></a:t>
            </a:r>
            <a:r>
              <a:rPr lang="el-GR" dirty="0" smtClean="0">
                <a:sym typeface="Symbol"/>
              </a:rPr>
              <a:t>Λ</a:t>
            </a:r>
            <a:r>
              <a:rPr lang="en-US" baseline="-25000" dirty="0" err="1" smtClean="0"/>
              <a:t>c</a:t>
            </a:r>
            <a:r>
              <a:rPr lang="en-US" dirty="0" err="1" smtClean="0"/>
              <a:t>X</a:t>
            </a:r>
            <a:r>
              <a:rPr lang="el-GR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μν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49DFC-0975-449B-8E24-A821182F2AF4}" type="slidenum">
              <a:rPr lang="es-ES" smtClean="0"/>
              <a:pPr/>
              <a:t>26</a:t>
            </a:fld>
            <a:endParaRPr lang="es-ES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3" y="1214422"/>
            <a:ext cx="759259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3786190"/>
            <a:ext cx="7691442" cy="2577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en-US" dirty="0" err="1" smtClean="0"/>
              <a:t>Semileptonics</a:t>
            </a:r>
            <a:r>
              <a:rPr lang="en-US" dirty="0" smtClean="0"/>
              <a:t>: </a:t>
            </a:r>
            <a:r>
              <a:rPr lang="en-US" i="1" dirty="0" smtClean="0"/>
              <a:t>b</a:t>
            </a:r>
            <a:r>
              <a:rPr lang="en-US" dirty="0" smtClean="0">
                <a:sym typeface="Symbol"/>
              </a:rPr>
              <a:t>D</a:t>
            </a:r>
            <a:r>
              <a:rPr lang="en-US" baseline="30000" dirty="0" smtClean="0">
                <a:sym typeface="Symbol"/>
              </a:rPr>
              <a:t>0</a:t>
            </a:r>
            <a:r>
              <a:rPr lang="en-US" dirty="0" smtClean="0"/>
              <a:t>pX</a:t>
            </a:r>
            <a:r>
              <a:rPr lang="el-GR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μν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49DFC-0975-449B-8E24-A821182F2AF4}" type="slidenum">
              <a:rPr lang="es-ES" smtClean="0"/>
              <a:pPr/>
              <a:t>27</a:t>
            </a:fld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071545"/>
            <a:ext cx="6500826" cy="440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5"/>
          <p:cNvSpPr txBox="1"/>
          <p:nvPr/>
        </p:nvSpPr>
        <p:spPr>
          <a:xfrm>
            <a:off x="2071670" y="1857364"/>
            <a:ext cx="1500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  <a:sym typeface="Symbol"/>
              </a:rPr>
              <a:t>  RS D</a:t>
            </a:r>
            <a:r>
              <a:rPr lang="en-US" sz="1800" baseline="30000" dirty="0" smtClean="0">
                <a:solidFill>
                  <a:schemeClr val="tx1"/>
                </a:solidFill>
                <a:sym typeface="Symbol"/>
              </a:rPr>
              <a:t>0</a:t>
            </a:r>
            <a:r>
              <a:rPr lang="en-US" sz="1800" dirty="0" smtClean="0">
                <a:solidFill>
                  <a:schemeClr val="tx1"/>
                </a:solidFill>
                <a:sym typeface="Symbol"/>
              </a:rPr>
              <a:t>p</a:t>
            </a:r>
            <a:endParaRPr lang="en-US" sz="1800" baseline="30000" dirty="0" smtClean="0">
              <a:solidFill>
                <a:schemeClr val="tx1"/>
              </a:solidFill>
              <a:sym typeface="Symbol"/>
            </a:endParaRPr>
          </a:p>
          <a:p>
            <a:r>
              <a:rPr lang="en-US" sz="1800" dirty="0" smtClean="0">
                <a:solidFill>
                  <a:srgbClr val="FF0000"/>
                </a:solidFill>
                <a:sym typeface="Symbol"/>
              </a:rPr>
              <a:t>    WS D</a:t>
            </a:r>
            <a:r>
              <a:rPr lang="en-US" sz="1800" baseline="30000" dirty="0" smtClean="0">
                <a:solidFill>
                  <a:srgbClr val="FF0000"/>
                </a:solidFill>
                <a:sym typeface="Symbol"/>
              </a:rPr>
              <a:t>0</a:t>
            </a:r>
            <a:r>
              <a:rPr lang="en-US" sz="1800" dirty="0" smtClean="0">
                <a:solidFill>
                  <a:srgbClr val="FF0000"/>
                </a:solidFill>
                <a:sym typeface="Symbol"/>
              </a:rPr>
              <a:t>p</a:t>
            </a:r>
            <a:endParaRPr lang="en-US" sz="1800" baseline="30000" dirty="0" smtClean="0">
              <a:solidFill>
                <a:srgbClr val="FF0000"/>
              </a:solidFill>
              <a:latin typeface="Symbol" pitchFamily="18" charset="2"/>
              <a:sym typeface="Symbol"/>
            </a:endParaRPr>
          </a:p>
        </p:txBody>
      </p:sp>
      <p:sp>
        <p:nvSpPr>
          <p:cNvPr id="8" name="7 Elipse"/>
          <p:cNvSpPr/>
          <p:nvPr/>
        </p:nvSpPr>
        <p:spPr>
          <a:xfrm flipH="1">
            <a:off x="2143108" y="2285992"/>
            <a:ext cx="142876" cy="142876"/>
          </a:xfrm>
          <a:prstGeom prst="ellipse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10"/>
          <p:cNvSpPr txBox="1"/>
          <p:nvPr/>
        </p:nvSpPr>
        <p:spPr>
          <a:xfrm>
            <a:off x="4191000" y="3195935"/>
            <a:ext cx="881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3pb</a:t>
            </a:r>
            <a:r>
              <a:rPr lang="en-US" sz="2400" baseline="30000" dirty="0" smtClean="0">
                <a:solidFill>
                  <a:schemeClr val="tx1"/>
                </a:solidFill>
              </a:rPr>
              <a:t>-1</a:t>
            </a:r>
            <a:endParaRPr lang="en-US" sz="2400" baseline="30000" dirty="0">
              <a:solidFill>
                <a:schemeClr val="tx1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571472" y="5643578"/>
            <a:ext cx="61436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Possible contributions from </a:t>
            </a:r>
            <a:r>
              <a:rPr lang="el-GR" sz="2400" dirty="0" smtClean="0">
                <a:sym typeface="Symbol"/>
              </a:rPr>
              <a:t>Λ</a:t>
            </a:r>
            <a:r>
              <a:rPr lang="en-US" sz="2400" baseline="-25000" dirty="0" smtClean="0"/>
              <a:t>c</a:t>
            </a:r>
            <a:r>
              <a:rPr lang="en-US" sz="2400" dirty="0" smtClean="0"/>
              <a:t>(2880)</a:t>
            </a:r>
            <a:r>
              <a:rPr lang="en-US" sz="2400" baseline="30000" dirty="0" smtClean="0"/>
              <a:t>+</a:t>
            </a:r>
            <a:r>
              <a:rPr lang="en-US" sz="2400" dirty="0" smtClean="0"/>
              <a:t> and </a:t>
            </a:r>
            <a:r>
              <a:rPr lang="el-GR" sz="2400" dirty="0" smtClean="0">
                <a:sym typeface="Symbol"/>
              </a:rPr>
              <a:t>Λ</a:t>
            </a:r>
            <a:r>
              <a:rPr lang="en-US" sz="2400" baseline="-25000" dirty="0" smtClean="0"/>
              <a:t>c</a:t>
            </a:r>
            <a:r>
              <a:rPr lang="en-US" sz="2400" dirty="0" smtClean="0"/>
              <a:t>(2940)</a:t>
            </a:r>
            <a:r>
              <a:rPr lang="en-US" sz="2400" baseline="30000" dirty="0" smtClean="0"/>
              <a:t>+</a:t>
            </a:r>
            <a:r>
              <a:rPr lang="en-US" sz="2400" dirty="0" smtClean="0"/>
              <a:t> , both of which can decay into </a:t>
            </a:r>
            <a:r>
              <a:rPr lang="en-US" sz="2400" dirty="0" smtClean="0">
                <a:sym typeface="Symbol"/>
              </a:rPr>
              <a:t>D</a:t>
            </a:r>
            <a:r>
              <a:rPr lang="en-US" sz="2400" baseline="30000" dirty="0" smtClean="0">
                <a:sym typeface="Symbol"/>
              </a:rPr>
              <a:t>0</a:t>
            </a:r>
            <a:r>
              <a:rPr lang="en-US" sz="2400" dirty="0" smtClean="0"/>
              <a:t>p</a:t>
            </a:r>
            <a:endParaRPr lang="en-GB" sz="24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en-US" dirty="0" err="1" smtClean="0"/>
              <a:t>Semileptonics</a:t>
            </a:r>
            <a:r>
              <a:rPr lang="en-US" dirty="0" smtClean="0"/>
              <a:t>: Efficiencies</a:t>
            </a:r>
            <a:endParaRPr lang="en-GB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49DFC-0975-449B-8E24-A821182F2AF4}" type="slidenum">
              <a:rPr lang="es-ES" smtClean="0"/>
              <a:pPr/>
              <a:t>28</a:t>
            </a:fld>
            <a:endParaRPr lang="es-ES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285860"/>
            <a:ext cx="3143240" cy="220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4" y="1357298"/>
            <a:ext cx="2980344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78445" y="1357298"/>
            <a:ext cx="3165555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910" y="4031751"/>
            <a:ext cx="3857652" cy="282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CuadroTexto"/>
          <p:cNvSpPr txBox="1"/>
          <p:nvPr/>
        </p:nvSpPr>
        <p:spPr>
          <a:xfrm>
            <a:off x="714348" y="3643314"/>
            <a:ext cx="39290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Efficiency breakdown for </a:t>
            </a:r>
            <a:r>
              <a:rPr lang="en-US" sz="2400" dirty="0" smtClean="0">
                <a:sym typeface="Symbol"/>
              </a:rPr>
              <a:t>D</a:t>
            </a:r>
            <a:r>
              <a:rPr lang="en-US" sz="2400" baseline="30000" dirty="0" smtClean="0">
                <a:sym typeface="Symbol"/>
              </a:rPr>
              <a:t>0</a:t>
            </a:r>
            <a:r>
              <a:rPr lang="el-GR" sz="2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μ</a:t>
            </a:r>
            <a:r>
              <a:rPr lang="en-US" sz="2400" dirty="0" smtClean="0"/>
              <a:t> </a:t>
            </a:r>
            <a:endParaRPr lang="en-GB" sz="2400" dirty="0"/>
          </a:p>
        </p:txBody>
      </p:sp>
      <p:cxnSp>
        <p:nvCxnSpPr>
          <p:cNvPr id="9" name="Straight Arrow Connector 25"/>
          <p:cNvCxnSpPr/>
          <p:nvPr/>
        </p:nvCxnSpPr>
        <p:spPr>
          <a:xfrm rot="10800000">
            <a:off x="4429124" y="5715016"/>
            <a:ext cx="1143008" cy="1588"/>
          </a:xfrm>
          <a:prstGeom prst="straightConnector1">
            <a:avLst/>
          </a:prstGeom>
          <a:ln w="19050">
            <a:solidFill>
              <a:srgbClr val="0000FF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10 CuadroTexto"/>
          <p:cNvSpPr txBox="1"/>
          <p:nvPr/>
        </p:nvSpPr>
        <p:spPr>
          <a:xfrm>
            <a:off x="5572132" y="5214950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K and </a:t>
            </a:r>
            <a:r>
              <a:rPr lang="el-GR" i="1" dirty="0" smtClean="0">
                <a:solidFill>
                  <a:srgbClr val="00B050"/>
                </a:solidFill>
              </a:rPr>
              <a:t>π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i="1" dirty="0" err="1" smtClean="0">
                <a:solidFill>
                  <a:srgbClr val="00B050"/>
                </a:solidFill>
              </a:rPr>
              <a:t>p</a:t>
            </a:r>
            <a:r>
              <a:rPr lang="en-US" i="1" baseline="-25000" dirty="0" err="1" smtClean="0">
                <a:solidFill>
                  <a:srgbClr val="00B050"/>
                </a:solidFill>
              </a:rPr>
              <a:t>T</a:t>
            </a:r>
            <a:r>
              <a:rPr lang="en-US" dirty="0" smtClean="0">
                <a:solidFill>
                  <a:srgbClr val="00B050"/>
                </a:solidFill>
              </a:rPr>
              <a:t> cuts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5572132" y="550070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182AD8"/>
                </a:solidFill>
              </a:rPr>
              <a:t>PID cuts</a:t>
            </a:r>
            <a:endParaRPr lang="en-GB" dirty="0">
              <a:solidFill>
                <a:srgbClr val="182AD8"/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5572132" y="4857760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Muon</a:t>
            </a:r>
            <a:r>
              <a:rPr lang="en-US" dirty="0" smtClean="0">
                <a:solidFill>
                  <a:srgbClr val="FF0000"/>
                </a:solidFill>
              </a:rPr>
              <a:t> selection &amp; trigger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5500694" y="4143380"/>
            <a:ext cx="36433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Track acceptance and reconstruction</a:t>
            </a:r>
            <a:endParaRPr lang="en-GB" dirty="0"/>
          </a:p>
        </p:txBody>
      </p:sp>
      <p:cxnSp>
        <p:nvCxnSpPr>
          <p:cNvPr id="15" name="Straight Arrow Connector 25"/>
          <p:cNvCxnSpPr/>
          <p:nvPr/>
        </p:nvCxnSpPr>
        <p:spPr>
          <a:xfrm rot="10800000">
            <a:off x="4429124" y="5429264"/>
            <a:ext cx="1143008" cy="1588"/>
          </a:xfrm>
          <a:prstGeom prst="straightConnector1">
            <a:avLst/>
          </a:prstGeom>
          <a:ln w="19050">
            <a:solidFill>
              <a:srgbClr val="00B05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25"/>
          <p:cNvCxnSpPr/>
          <p:nvPr/>
        </p:nvCxnSpPr>
        <p:spPr>
          <a:xfrm rot="10800000">
            <a:off x="4429124" y="4357694"/>
            <a:ext cx="1143008" cy="1588"/>
          </a:xfrm>
          <a:prstGeom prst="straightConnector1">
            <a:avLst/>
          </a:prstGeom>
          <a:ln w="190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25"/>
          <p:cNvCxnSpPr/>
          <p:nvPr/>
        </p:nvCxnSpPr>
        <p:spPr>
          <a:xfrm rot="10800000" flipV="1">
            <a:off x="4429124" y="5145100"/>
            <a:ext cx="1143008" cy="141288"/>
          </a:xfrm>
          <a:prstGeom prst="straightConnector1">
            <a:avLst/>
          </a:prstGeom>
          <a:ln w="1905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143000"/>
          </a:xfrm>
        </p:spPr>
        <p:txBody>
          <a:bodyPr/>
          <a:lstStyle/>
          <a:p>
            <a:r>
              <a:rPr lang="en-US" dirty="0" err="1" smtClean="0"/>
              <a:t>Semileptonics</a:t>
            </a:r>
            <a:r>
              <a:rPr lang="en-US" dirty="0" smtClean="0"/>
              <a:t>: Cross-check</a:t>
            </a:r>
            <a:endParaRPr lang="en-GB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49DFC-0975-449B-8E24-A821182F2AF4}" type="slidenum">
              <a:rPr lang="es-ES" smtClean="0"/>
              <a:pPr/>
              <a:t>29</a:t>
            </a:fld>
            <a:endParaRPr lang="es-E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1214422"/>
            <a:ext cx="3500462" cy="5113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1506" name="Content Placeholder 8"/>
          <p:cNvGraphicFramePr>
            <a:graphicFrameLocks noChangeAspect="1"/>
          </p:cNvGraphicFramePr>
          <p:nvPr/>
        </p:nvGraphicFramePr>
        <p:xfrm>
          <a:off x="3786182" y="3429000"/>
          <a:ext cx="5143525" cy="857256"/>
        </p:xfrm>
        <a:graphic>
          <a:graphicData uri="http://schemas.openxmlformats.org/presentationml/2006/ole">
            <p:oleObj spid="_x0000_s21506" name="Ecuación" r:id="rId5" imgW="2984400" imgH="495000" progId="Equation.3">
              <p:embed/>
            </p:oleObj>
          </a:graphicData>
        </a:graphic>
      </p:graphicFrame>
      <p:graphicFrame>
        <p:nvGraphicFramePr>
          <p:cNvPr id="21507" name="Object 3"/>
          <p:cNvGraphicFramePr>
            <a:graphicFrameLocks noChangeAspect="1"/>
          </p:cNvGraphicFramePr>
          <p:nvPr/>
        </p:nvGraphicFramePr>
        <p:xfrm>
          <a:off x="4000496" y="4500570"/>
          <a:ext cx="3702050" cy="1333500"/>
        </p:xfrm>
        <a:graphic>
          <a:graphicData uri="http://schemas.openxmlformats.org/presentationml/2006/ole">
            <p:oleObj spid="_x0000_s21507" name="Equation" r:id="rId6" imgW="7315200" imgH="2641600" progId="Equation.3">
              <p:embed/>
            </p:oleObj>
          </a:graphicData>
        </a:graphic>
      </p:graphicFrame>
      <p:graphicFrame>
        <p:nvGraphicFramePr>
          <p:cNvPr id="21508" name="Content Placeholder 8"/>
          <p:cNvGraphicFramePr>
            <a:graphicFrameLocks noChangeAspect="1"/>
          </p:cNvGraphicFramePr>
          <p:nvPr/>
        </p:nvGraphicFramePr>
        <p:xfrm>
          <a:off x="4286247" y="1357298"/>
          <a:ext cx="4428753" cy="1357322"/>
        </p:xfrm>
        <a:graphic>
          <a:graphicData uri="http://schemas.openxmlformats.org/presentationml/2006/ole">
            <p:oleObj spid="_x0000_s21508" name="Ecuación" r:id="rId7" imgW="1574640" imgH="482400" progId="Equation.3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LHCb</a:t>
            </a:r>
            <a:r>
              <a:rPr lang="en-US" dirty="0" smtClean="0"/>
              <a:t> Experiment</a:t>
            </a:r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49DFC-0975-449B-8E24-A821182F2AF4}" type="slidenum">
              <a:rPr lang="es-ES" sz="1800" b="1" smtClean="0">
                <a:solidFill>
                  <a:schemeClr val="tx1"/>
                </a:solidFill>
              </a:rPr>
              <a:pPr/>
              <a:t>3</a:t>
            </a:fld>
            <a:endParaRPr lang="es-ES" sz="1800" b="1" dirty="0">
              <a:solidFill>
                <a:schemeClr val="tx1"/>
              </a:solidFill>
            </a:endParaRPr>
          </a:p>
        </p:txBody>
      </p:sp>
      <p:pic>
        <p:nvPicPr>
          <p:cNvPr id="5" name="Picture 1" descr="C:\Users\lzhang\Desktop\Picture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643050"/>
            <a:ext cx="7500990" cy="5043071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0" y="1142984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Single forward arm spectrometer covering 2.0 &lt; </a:t>
            </a:r>
            <a:r>
              <a:rPr lang="el-GR" sz="2400" dirty="0" smtClean="0"/>
              <a:t>η</a:t>
            </a:r>
            <a:r>
              <a:rPr lang="en-US" sz="2400" dirty="0" smtClean="0"/>
              <a:t> &lt; 5.5 (</a:t>
            </a:r>
            <a:r>
              <a:rPr lang="el-GR" sz="2400" dirty="0" smtClean="0"/>
              <a:t>η</a:t>
            </a:r>
            <a:r>
              <a:rPr lang="en-US" sz="2400" dirty="0" smtClean="0"/>
              <a:t>= -</a:t>
            </a:r>
            <a:r>
              <a:rPr lang="en-US" sz="2400" dirty="0" err="1" smtClean="0"/>
              <a:t>ln</a:t>
            </a:r>
            <a:r>
              <a:rPr lang="en-US" sz="2400" dirty="0" smtClean="0"/>
              <a:t>[tan(</a:t>
            </a:r>
            <a:r>
              <a:rPr lang="el-GR" sz="2400" dirty="0" smtClean="0"/>
              <a:t>θ</a:t>
            </a:r>
            <a:r>
              <a:rPr lang="en-US" sz="2400" dirty="0" smtClean="0"/>
              <a:t>/2)])</a:t>
            </a:r>
            <a:endParaRPr lang="en-GB" sz="24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42976" y="214290"/>
            <a:ext cx="6715172" cy="1285860"/>
          </a:xfrm>
        </p:spPr>
        <p:txBody>
          <a:bodyPr>
            <a:noAutofit/>
          </a:bodyPr>
          <a:lstStyle/>
          <a:p>
            <a:r>
              <a:rPr lang="en-US" sz="4000" dirty="0" err="1" smtClean="0"/>
              <a:t>Systematics</a:t>
            </a:r>
            <a:r>
              <a:rPr lang="en-US" sz="4000" dirty="0" smtClean="0"/>
              <a:t> for       </a:t>
            </a:r>
            <a:r>
              <a:rPr lang="en-US" sz="4000" dirty="0" err="1" smtClean="0"/>
              <a:t>Semileptonic</a:t>
            </a:r>
            <a:r>
              <a:rPr lang="en-US" sz="4000" dirty="0" smtClean="0"/>
              <a:t>  </a:t>
            </a:r>
            <a:r>
              <a:rPr lang="en-US" sz="4000" dirty="0" err="1" smtClean="0"/>
              <a:t>f</a:t>
            </a:r>
            <a:r>
              <a:rPr lang="en-US" sz="4000" baseline="-25000" dirty="0" err="1" smtClean="0"/>
              <a:t>s</a:t>
            </a:r>
            <a:r>
              <a:rPr lang="en-US" sz="4000" dirty="0" smtClean="0"/>
              <a:t>/(f</a:t>
            </a:r>
            <a:r>
              <a:rPr lang="en-US" sz="4000" baseline="-25000" dirty="0" smtClean="0"/>
              <a:t>u</a:t>
            </a:r>
            <a:r>
              <a:rPr lang="en-US" sz="4000" dirty="0" smtClean="0"/>
              <a:t> + </a:t>
            </a:r>
            <a:r>
              <a:rPr lang="en-US" sz="4000" dirty="0" err="1" smtClean="0"/>
              <a:t>f</a:t>
            </a:r>
            <a:r>
              <a:rPr lang="en-US" sz="4000" baseline="-25000" dirty="0" err="1" smtClean="0"/>
              <a:t>d</a:t>
            </a:r>
            <a:r>
              <a:rPr lang="en-US" sz="4000" dirty="0" smtClean="0"/>
              <a:t>) </a:t>
            </a:r>
            <a:br>
              <a:rPr lang="en-US" sz="4000" dirty="0" smtClean="0"/>
            </a:br>
            <a:r>
              <a:rPr lang="en-US" sz="4000" dirty="0" smtClean="0"/>
              <a:t> </a:t>
            </a:r>
            <a:endParaRPr lang="en-GB" sz="4000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49DFC-0975-449B-8E24-A821182F2AF4}" type="slidenum">
              <a:rPr lang="es-ES" smtClean="0"/>
              <a:pPr/>
              <a:t>30</a:t>
            </a:fld>
            <a:endParaRPr lang="es-ES"/>
          </a:p>
        </p:txBody>
      </p:sp>
      <p:grpSp>
        <p:nvGrpSpPr>
          <p:cNvPr id="4" name="Group 14"/>
          <p:cNvGrpSpPr/>
          <p:nvPr/>
        </p:nvGrpSpPr>
        <p:grpSpPr>
          <a:xfrm>
            <a:off x="2285984" y="2071678"/>
            <a:ext cx="4357718" cy="4000528"/>
            <a:chOff x="5065208" y="2056354"/>
            <a:chExt cx="4465656" cy="4400550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065208" y="2056354"/>
              <a:ext cx="3314700" cy="4400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387864" y="2075994"/>
              <a:ext cx="1143000" cy="4324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Deviations from </a:t>
            </a:r>
            <a:r>
              <a:rPr lang="en-US" sz="4000" dirty="0" err="1" smtClean="0"/>
              <a:t>Factorisation</a:t>
            </a:r>
            <a:endParaRPr lang="en-GB" sz="4000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49DFC-0975-449B-8E24-A821182F2AF4}" type="slidenum">
              <a:rPr lang="es-ES" smtClean="0"/>
              <a:pPr/>
              <a:t>31</a:t>
            </a:fld>
            <a:endParaRPr lang="es-E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285860"/>
            <a:ext cx="3929090" cy="811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4" y="1285860"/>
            <a:ext cx="4558746" cy="605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7 Conector recto"/>
          <p:cNvCxnSpPr/>
          <p:nvPr/>
        </p:nvCxnSpPr>
        <p:spPr>
          <a:xfrm>
            <a:off x="8072462" y="1785926"/>
            <a:ext cx="500066" cy="1588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 rot="5400000" flipH="1" flipV="1">
            <a:off x="8001024" y="1928802"/>
            <a:ext cx="428628" cy="142876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CuadroTexto"/>
          <p:cNvSpPr txBox="1"/>
          <p:nvPr/>
        </p:nvSpPr>
        <p:spPr>
          <a:xfrm>
            <a:off x="7286580" y="2143116"/>
            <a:ext cx="18574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7030A0"/>
                </a:solidFill>
              </a:rPr>
              <a:t>X</a:t>
            </a:r>
            <a:r>
              <a:rPr lang="en-US" i="1" baseline="-25000" dirty="0" smtClean="0">
                <a:solidFill>
                  <a:srgbClr val="7030A0"/>
                </a:solidFill>
              </a:rPr>
              <a:t>P</a:t>
            </a:r>
            <a:r>
              <a:rPr lang="en-US" dirty="0" smtClean="0">
                <a:solidFill>
                  <a:srgbClr val="7030A0"/>
                </a:solidFill>
              </a:rPr>
              <a:t> ≈ 1 within &lt;1% (</a:t>
            </a:r>
            <a:r>
              <a:rPr lang="en-US" i="1" dirty="0" smtClean="0">
                <a:solidFill>
                  <a:srgbClr val="7030A0"/>
                </a:solidFill>
              </a:rPr>
              <a:t>X</a:t>
            </a:r>
            <a:r>
              <a:rPr lang="en-US" i="1" baseline="-25000" dirty="0" smtClean="0">
                <a:solidFill>
                  <a:srgbClr val="7030A0"/>
                </a:solidFill>
              </a:rPr>
              <a:t>V</a:t>
            </a:r>
            <a:r>
              <a:rPr lang="en-US" dirty="0" smtClean="0">
                <a:solidFill>
                  <a:srgbClr val="7030A0"/>
                </a:solidFill>
              </a:rPr>
              <a:t> is exactly 1)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142844" y="2500306"/>
            <a:ext cx="4572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Can use </a:t>
            </a:r>
            <a:r>
              <a:rPr lang="en-US" sz="2400" i="1" dirty="0" smtClean="0"/>
              <a:t>B</a:t>
            </a:r>
            <a:r>
              <a:rPr lang="en-US" sz="2400" dirty="0" smtClean="0"/>
              <a:t> Factory results to obtain:</a:t>
            </a:r>
            <a:endParaRPr lang="en-GB" sz="2400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3000372"/>
            <a:ext cx="4352933" cy="3449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16 CuadroTexto"/>
          <p:cNvSpPr txBox="1"/>
          <p:nvPr/>
        </p:nvSpPr>
        <p:spPr>
          <a:xfrm>
            <a:off x="4571968" y="3929066"/>
            <a:ext cx="45720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No evidence for deviation of ratio of any |a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|’s from 1. </a:t>
            </a:r>
          </a:p>
          <a:p>
            <a:r>
              <a:rPr lang="en-US" sz="2400" dirty="0" smtClean="0"/>
              <a:t>Use of </a:t>
            </a:r>
            <a:r>
              <a:rPr lang="en-US" sz="2400" dirty="0" err="1" smtClean="0"/>
              <a:t>LHCb</a:t>
            </a:r>
            <a:r>
              <a:rPr lang="en-US" sz="2400" dirty="0" smtClean="0"/>
              <a:t> measurements can improve value for </a:t>
            </a:r>
            <a:r>
              <a:rPr lang="en-US" sz="2400" dirty="0" err="1" smtClean="0"/>
              <a:t>B</a:t>
            </a:r>
            <a:r>
              <a:rPr lang="en-US" sz="2400" baseline="-25000" dirty="0" err="1" smtClean="0"/>
              <a:t>d</a:t>
            </a:r>
            <a:r>
              <a:rPr lang="en-US" sz="2400" dirty="0" err="1" smtClean="0">
                <a:sym typeface="Symbol"/>
              </a:rPr>
              <a:t>D</a:t>
            </a:r>
            <a:r>
              <a:rPr lang="en-US" sz="2400" baseline="30000" dirty="0" smtClean="0">
                <a:latin typeface="Symbol" pitchFamily="18" charset="2"/>
                <a:sym typeface="Symbol"/>
              </a:rPr>
              <a:t>-</a:t>
            </a:r>
            <a:r>
              <a:rPr lang="en-US" sz="2400" dirty="0" smtClean="0">
                <a:sym typeface="Symbol"/>
              </a:rPr>
              <a:t>K</a:t>
            </a:r>
            <a:r>
              <a:rPr lang="en-US" sz="2400" baseline="30000" dirty="0" smtClean="0">
                <a:latin typeface="Symbol" pitchFamily="18" charset="2"/>
                <a:sym typeface="Symbol"/>
              </a:rPr>
              <a:t>+</a:t>
            </a:r>
            <a:r>
              <a:rPr lang="en-US" sz="2400" dirty="0" smtClean="0">
                <a:sym typeface="Symbol"/>
              </a:rPr>
              <a:t> </a:t>
            </a:r>
            <a:endParaRPr lang="en-GB" sz="2400" dirty="0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00694" y="3143248"/>
            <a:ext cx="2286016" cy="875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18 CuadroTexto"/>
          <p:cNvSpPr txBox="1"/>
          <p:nvPr/>
        </p:nvSpPr>
        <p:spPr>
          <a:xfrm>
            <a:off x="428596" y="6215082"/>
            <a:ext cx="3071834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i="1" dirty="0" smtClean="0"/>
              <a:t>Phys. Rev. D 83, 014017 (2011)</a:t>
            </a:r>
            <a:endParaRPr lang="en-GB" i="1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800" dirty="0" smtClean="0"/>
              <a:t>Exchange diagram in </a:t>
            </a:r>
            <a:r>
              <a:rPr lang="en-US" sz="3800" dirty="0" err="1" smtClean="0"/>
              <a:t>B</a:t>
            </a:r>
            <a:r>
              <a:rPr lang="en-US" sz="3800" baseline="-25000" dirty="0" err="1" smtClean="0"/>
              <a:t>d</a:t>
            </a:r>
            <a:r>
              <a:rPr lang="en-US" sz="3800" dirty="0" err="1" smtClean="0">
                <a:sym typeface="Symbol"/>
              </a:rPr>
              <a:t>D</a:t>
            </a:r>
            <a:r>
              <a:rPr lang="en-US" sz="3800" baseline="30000" dirty="0" smtClean="0">
                <a:latin typeface="Symbol" pitchFamily="18" charset="2"/>
                <a:sym typeface="Symbol"/>
              </a:rPr>
              <a:t>-</a:t>
            </a:r>
            <a:r>
              <a:rPr lang="en-US" sz="3800" dirty="0" smtClean="0">
                <a:latin typeface="Symbol" pitchFamily="18" charset="2"/>
                <a:sym typeface="Symbol"/>
              </a:rPr>
              <a:t>p</a:t>
            </a:r>
            <a:r>
              <a:rPr lang="en-US" sz="3800" baseline="30000" dirty="0" smtClean="0">
                <a:latin typeface="Symbol" pitchFamily="18" charset="2"/>
                <a:sym typeface="Symbol"/>
              </a:rPr>
              <a:t>+</a:t>
            </a:r>
            <a:endParaRPr lang="en-GB" sz="3800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49DFC-0975-449B-8E24-A821182F2AF4}" type="slidenum">
              <a:rPr lang="es-ES" smtClean="0"/>
              <a:pPr/>
              <a:t>32</a:t>
            </a:fld>
            <a:endParaRPr lang="es-E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1857364"/>
            <a:ext cx="3084942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CuadroTexto"/>
          <p:cNvSpPr txBox="1"/>
          <p:nvPr/>
        </p:nvSpPr>
        <p:spPr>
          <a:xfrm>
            <a:off x="0" y="1214422"/>
            <a:ext cx="3500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Can be constrained using</a:t>
            </a:r>
            <a:endParaRPr lang="en-GB" sz="24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8" y="1214422"/>
            <a:ext cx="4070477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CuadroTexto"/>
          <p:cNvSpPr txBox="1"/>
          <p:nvPr/>
        </p:nvSpPr>
        <p:spPr>
          <a:xfrm>
            <a:off x="7358082" y="1214422"/>
            <a:ext cx="1714512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Babar, </a:t>
            </a:r>
            <a:r>
              <a:rPr lang="en-US" sz="2000" i="1" dirty="0" smtClean="0"/>
              <a:t>PRL </a:t>
            </a:r>
            <a:r>
              <a:rPr lang="en-US" sz="2000" b="1" i="1" dirty="0" smtClean="0"/>
              <a:t>96</a:t>
            </a:r>
            <a:r>
              <a:rPr lang="en-US" sz="2000" i="1" dirty="0" smtClean="0"/>
              <a:t> 011803 (2006) </a:t>
            </a:r>
            <a:endParaRPr lang="en-GB" sz="2000" i="1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357430"/>
            <a:ext cx="487680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8 CuadroTexto"/>
          <p:cNvSpPr txBox="1"/>
          <p:nvPr/>
        </p:nvSpPr>
        <p:spPr>
          <a:xfrm>
            <a:off x="0" y="1928802"/>
            <a:ext cx="3500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Ratio of tree amplitudes is</a:t>
            </a:r>
            <a:endParaRPr lang="en-GB" sz="2400" dirty="0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3714752"/>
            <a:ext cx="369305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10 CuadroTexto"/>
          <p:cNvSpPr txBox="1"/>
          <p:nvPr/>
        </p:nvSpPr>
        <p:spPr>
          <a:xfrm>
            <a:off x="0" y="3357562"/>
            <a:ext cx="3500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Hence extract</a:t>
            </a:r>
            <a:endParaRPr lang="en-GB" sz="2400" dirty="0"/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5283590"/>
            <a:ext cx="2143108" cy="882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12 CuadroTexto"/>
          <p:cNvSpPr txBox="1"/>
          <p:nvPr/>
        </p:nvSpPr>
        <p:spPr>
          <a:xfrm>
            <a:off x="0" y="4857760"/>
            <a:ext cx="3500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Use this to estimate</a:t>
            </a:r>
            <a:endParaRPr lang="en-GB" sz="2400" dirty="0"/>
          </a:p>
        </p:txBody>
      </p:sp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071670" y="5500702"/>
            <a:ext cx="3786214" cy="412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071670" y="6025041"/>
            <a:ext cx="2786082" cy="405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15 Rectángulo"/>
          <p:cNvSpPr/>
          <p:nvPr/>
        </p:nvSpPr>
        <p:spPr>
          <a:xfrm>
            <a:off x="5500694" y="1857364"/>
            <a:ext cx="500066" cy="500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17 Elipse"/>
          <p:cNvSpPr/>
          <p:nvPr/>
        </p:nvSpPr>
        <p:spPr>
          <a:xfrm>
            <a:off x="4714876" y="5357826"/>
            <a:ext cx="1214446" cy="64294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18 CuadroTexto"/>
          <p:cNvSpPr txBox="1"/>
          <p:nvPr/>
        </p:nvSpPr>
        <p:spPr>
          <a:xfrm>
            <a:off x="1571604" y="4357694"/>
            <a:ext cx="3071834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i="1" dirty="0" smtClean="0"/>
              <a:t>Phys. Rev. D 83, 014017 (2011)</a:t>
            </a:r>
            <a:endParaRPr lang="en-GB" i="1" dirty="0"/>
          </a:p>
        </p:txBody>
      </p:sp>
      <p:sp>
        <p:nvSpPr>
          <p:cNvPr id="20" name="19 CuadroTexto"/>
          <p:cNvSpPr txBox="1"/>
          <p:nvPr/>
        </p:nvSpPr>
        <p:spPr>
          <a:xfrm>
            <a:off x="6429356" y="5072074"/>
            <a:ext cx="27146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B050"/>
                </a:solidFill>
              </a:rPr>
              <a:t>To allow for differences between </a:t>
            </a:r>
            <a:r>
              <a:rPr lang="en-US" sz="2000" i="1" dirty="0" smtClean="0">
                <a:solidFill>
                  <a:srgbClr val="00B050"/>
                </a:solidFill>
              </a:rPr>
              <a:t>D</a:t>
            </a:r>
            <a:r>
              <a:rPr lang="en-US" sz="2000" dirty="0" smtClean="0">
                <a:solidFill>
                  <a:srgbClr val="00B050"/>
                </a:solidFill>
              </a:rPr>
              <a:t> and </a:t>
            </a:r>
            <a:r>
              <a:rPr lang="en-US" sz="2000" i="1" dirty="0" smtClean="0">
                <a:solidFill>
                  <a:srgbClr val="00B050"/>
                </a:solidFill>
              </a:rPr>
              <a:t>D*</a:t>
            </a:r>
            <a:r>
              <a:rPr lang="en-US" sz="2000" dirty="0" smtClean="0">
                <a:solidFill>
                  <a:srgbClr val="00B050"/>
                </a:solidFill>
              </a:rPr>
              <a:t> cases</a:t>
            </a:r>
            <a:endParaRPr lang="en-GB" sz="2000" dirty="0">
              <a:solidFill>
                <a:srgbClr val="00B050"/>
              </a:solidFill>
            </a:endParaRPr>
          </a:p>
        </p:txBody>
      </p:sp>
      <p:cxnSp>
        <p:nvCxnSpPr>
          <p:cNvPr id="22" name="21 Conector recto de flecha"/>
          <p:cNvCxnSpPr/>
          <p:nvPr/>
        </p:nvCxnSpPr>
        <p:spPr>
          <a:xfrm rot="10800000" flipV="1">
            <a:off x="5786446" y="5286388"/>
            <a:ext cx="714380" cy="142876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err="1" smtClean="0"/>
              <a:t>Systematics</a:t>
            </a:r>
            <a:r>
              <a:rPr lang="en-US" sz="4000" dirty="0" smtClean="0"/>
              <a:t> for </a:t>
            </a:r>
            <a:r>
              <a:rPr lang="en-US" sz="4000" dirty="0" err="1" smtClean="0"/>
              <a:t>Hadronic</a:t>
            </a:r>
            <a:r>
              <a:rPr lang="en-US" sz="4000" dirty="0" smtClean="0"/>
              <a:t> </a:t>
            </a:r>
            <a:r>
              <a:rPr lang="en-US" sz="4000" dirty="0" err="1" smtClean="0"/>
              <a:t>f</a:t>
            </a:r>
            <a:r>
              <a:rPr lang="en-US" sz="4000" baseline="-25000" dirty="0" err="1" smtClean="0"/>
              <a:t>d</a:t>
            </a:r>
            <a:r>
              <a:rPr lang="en-US" sz="4000" dirty="0" smtClean="0"/>
              <a:t>/</a:t>
            </a:r>
            <a:r>
              <a:rPr lang="en-US" sz="4000" dirty="0" err="1" smtClean="0"/>
              <a:t>f</a:t>
            </a:r>
            <a:r>
              <a:rPr lang="en-US" sz="4000" baseline="-25000" dirty="0" err="1" smtClean="0"/>
              <a:t>s</a:t>
            </a:r>
            <a:endParaRPr lang="en-GB" sz="4000" baseline="-25000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49DFC-0975-449B-8E24-A821182F2AF4}" type="slidenum">
              <a:rPr lang="es-ES" smtClean="0"/>
              <a:pPr/>
              <a:t>33</a:t>
            </a:fld>
            <a:endParaRPr lang="es-E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643050"/>
            <a:ext cx="3968389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CuadroTexto"/>
          <p:cNvSpPr txBox="1"/>
          <p:nvPr/>
        </p:nvSpPr>
        <p:spPr>
          <a:xfrm>
            <a:off x="142844" y="4643446"/>
            <a:ext cx="43577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Efficiency</a:t>
            </a:r>
            <a:r>
              <a:rPr lang="en-US" sz="2400" dirty="0" smtClean="0"/>
              <a:t> and </a:t>
            </a:r>
            <a:r>
              <a:rPr lang="en-US" sz="2400" dirty="0" err="1" smtClean="0">
                <a:solidFill>
                  <a:srgbClr val="FF0000"/>
                </a:solidFill>
              </a:rPr>
              <a:t>misID</a:t>
            </a:r>
            <a:r>
              <a:rPr lang="en-US" sz="2400" dirty="0" smtClean="0"/>
              <a:t> of tight </a:t>
            </a:r>
            <a:r>
              <a:rPr lang="en-US" sz="2400" dirty="0" err="1" smtClean="0"/>
              <a:t>Kaon</a:t>
            </a:r>
            <a:r>
              <a:rPr lang="en-US" sz="2400" dirty="0" smtClean="0"/>
              <a:t> ID cut used to select </a:t>
            </a:r>
            <a:r>
              <a:rPr lang="en-US" sz="2400" dirty="0" err="1" smtClean="0"/>
              <a:t>B</a:t>
            </a:r>
            <a:r>
              <a:rPr lang="en-US" sz="2400" baseline="-25000" dirty="0" err="1" smtClean="0"/>
              <a:t>d</a:t>
            </a:r>
            <a:r>
              <a:rPr lang="en-US" sz="2400" dirty="0" err="1" smtClean="0">
                <a:sym typeface="Symbol"/>
              </a:rPr>
              <a:t>D</a:t>
            </a:r>
            <a:r>
              <a:rPr lang="en-US" sz="2400" baseline="30000" dirty="0" smtClean="0">
                <a:latin typeface="Symbol" pitchFamily="18" charset="2"/>
                <a:sym typeface="Symbol"/>
              </a:rPr>
              <a:t>-</a:t>
            </a:r>
            <a:r>
              <a:rPr lang="en-US" sz="2400" dirty="0" smtClean="0">
                <a:sym typeface="Symbol"/>
              </a:rPr>
              <a:t>K</a:t>
            </a:r>
            <a:r>
              <a:rPr lang="en-US" sz="2400" baseline="30000" dirty="0" smtClean="0">
                <a:latin typeface="Symbol" pitchFamily="18" charset="2"/>
                <a:sym typeface="Symbol"/>
              </a:rPr>
              <a:t>+</a:t>
            </a:r>
            <a:r>
              <a:rPr lang="en-US" sz="2400" dirty="0" smtClean="0"/>
              <a:t>  </a:t>
            </a:r>
            <a:endParaRPr lang="en-GB" sz="2400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2" y="1785926"/>
            <a:ext cx="4757747" cy="2493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1571612"/>
            <a:ext cx="3428992" cy="131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800" i="1" dirty="0" smtClean="0"/>
              <a:t>b</a:t>
            </a:r>
            <a:r>
              <a:rPr lang="en-US" sz="3800" dirty="0" smtClean="0"/>
              <a:t> Cross Section using </a:t>
            </a:r>
            <a:r>
              <a:rPr lang="en-US" sz="3800" i="1" dirty="0" smtClean="0"/>
              <a:t>b</a:t>
            </a:r>
            <a:r>
              <a:rPr lang="en-US" sz="4000" dirty="0" smtClean="0">
                <a:sym typeface="Symbol"/>
              </a:rPr>
              <a:t></a:t>
            </a:r>
            <a:r>
              <a:rPr lang="en-US" sz="3800" dirty="0" smtClean="0"/>
              <a:t>D</a:t>
            </a:r>
            <a:r>
              <a:rPr lang="en-US" sz="3800" baseline="30000" dirty="0" smtClean="0"/>
              <a:t>0</a:t>
            </a:r>
            <a:r>
              <a:rPr lang="en-US" sz="3800" dirty="0" smtClean="0"/>
              <a:t>X</a:t>
            </a:r>
            <a:r>
              <a:rPr lang="el-GR" sz="3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μν</a:t>
            </a:r>
            <a:endParaRPr lang="en-GB" sz="3800" dirty="0"/>
          </a:p>
        </p:txBody>
      </p:sp>
      <p:sp>
        <p:nvSpPr>
          <p:cNvPr id="5" name="4 CuadroTexto"/>
          <p:cNvSpPr txBox="1"/>
          <p:nvPr/>
        </p:nvSpPr>
        <p:spPr>
          <a:xfrm>
            <a:off x="0" y="107154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Vertex D</a:t>
            </a:r>
            <a:r>
              <a:rPr lang="en-US" sz="2400" baseline="30000" dirty="0" smtClean="0"/>
              <a:t>0</a:t>
            </a:r>
            <a:r>
              <a:rPr lang="en-US" sz="2400" dirty="0" smtClean="0"/>
              <a:t>(</a:t>
            </a:r>
            <a:r>
              <a:rPr lang="en-US" sz="2400" dirty="0" smtClean="0">
                <a:sym typeface="Symbol"/>
              </a:rPr>
              <a:t></a:t>
            </a:r>
            <a:r>
              <a:rPr lang="en-US" sz="2400" dirty="0" err="1" smtClean="0">
                <a:sym typeface="Symbol"/>
              </a:rPr>
              <a:t>K</a:t>
            </a:r>
            <a:r>
              <a:rPr lang="en-US" sz="2400" dirty="0" err="1" smtClean="0">
                <a:latin typeface="Symbol" pitchFamily="18" charset="2"/>
                <a:sym typeface="Symbol"/>
              </a:rPr>
              <a:t>p</a:t>
            </a:r>
            <a:r>
              <a:rPr lang="en-US" sz="2400" dirty="0" smtClean="0"/>
              <a:t>) with right-sign </a:t>
            </a:r>
            <a:r>
              <a:rPr lang="el-GR" sz="2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μ</a:t>
            </a:r>
            <a:r>
              <a:rPr lang="en-US" sz="2400" dirty="0" smtClean="0"/>
              <a:t>, cut on Impact Parameter (IP) of </a:t>
            </a:r>
            <a:r>
              <a:rPr lang="el-GR" sz="2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μ</a:t>
            </a:r>
            <a:r>
              <a:rPr lang="en-US" sz="2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400" dirty="0" smtClean="0"/>
              <a:t>then distinguish prompt D</a:t>
            </a:r>
            <a:r>
              <a:rPr lang="en-US" sz="2400" baseline="30000" dirty="0" smtClean="0"/>
              <a:t>0</a:t>
            </a:r>
            <a:r>
              <a:rPr lang="en-US" sz="2400" dirty="0" smtClean="0"/>
              <a:t> and D</a:t>
            </a:r>
            <a:r>
              <a:rPr lang="en-US" sz="2400" baseline="30000" dirty="0" smtClean="0"/>
              <a:t>0 </a:t>
            </a:r>
            <a:r>
              <a:rPr lang="en-US" sz="2400" dirty="0" smtClean="0"/>
              <a:t>from B using IP of D</a:t>
            </a:r>
            <a:r>
              <a:rPr lang="en-US" sz="2400" baseline="30000" dirty="0" smtClean="0"/>
              <a:t>0</a:t>
            </a:r>
            <a:endParaRPr lang="en-GB" sz="2400" dirty="0"/>
          </a:p>
        </p:txBody>
      </p:sp>
      <p:grpSp>
        <p:nvGrpSpPr>
          <p:cNvPr id="6" name="Group 68"/>
          <p:cNvGrpSpPr/>
          <p:nvPr/>
        </p:nvGrpSpPr>
        <p:grpSpPr>
          <a:xfrm>
            <a:off x="214282" y="3000372"/>
            <a:ext cx="3929090" cy="3707846"/>
            <a:chOff x="5385360" y="2683430"/>
            <a:chExt cx="3490915" cy="3564970"/>
          </a:xfrm>
        </p:grpSpPr>
        <p:pic>
          <p:nvPicPr>
            <p:cNvPr id="7" name="Picture 2" descr="C:\Users\lzhang\Desktop\0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85360" y="3124200"/>
              <a:ext cx="3377640" cy="3124200"/>
            </a:xfrm>
            <a:prstGeom prst="rect">
              <a:avLst/>
            </a:prstGeom>
            <a:noFill/>
          </p:spPr>
        </p:pic>
        <p:sp>
          <p:nvSpPr>
            <p:cNvPr id="8" name="TextBox 47"/>
            <p:cNvSpPr txBox="1"/>
            <p:nvPr/>
          </p:nvSpPr>
          <p:spPr>
            <a:xfrm>
              <a:off x="7599938" y="3397810"/>
              <a:ext cx="93807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rPr>
                <a:t>~3 nb</a:t>
              </a:r>
              <a:r>
                <a:rPr lang="en-US" sz="2000" b="1" baseline="30000" dirty="0" smtClean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rPr>
                <a:t>-1</a:t>
              </a:r>
              <a:endParaRPr lang="en-US" sz="2000" b="1" baseline="30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9" name="Straight Arrow Connector 61"/>
            <p:cNvCxnSpPr/>
            <p:nvPr/>
          </p:nvCxnSpPr>
          <p:spPr>
            <a:xfrm rot="16200000" flipH="1">
              <a:off x="6477000" y="4572000"/>
              <a:ext cx="381000" cy="381000"/>
            </a:xfrm>
            <a:prstGeom prst="straightConnector1">
              <a:avLst/>
            </a:prstGeom>
            <a:ln w="19050">
              <a:solidFill>
                <a:srgbClr val="0033CC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63"/>
            <p:cNvSpPr txBox="1"/>
            <p:nvPr/>
          </p:nvSpPr>
          <p:spPr>
            <a:xfrm>
              <a:off x="5813988" y="4255066"/>
              <a:ext cx="107593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33CC"/>
                  </a:solidFill>
                  <a:latin typeface="Georgia" pitchFamily="18" charset="0"/>
                  <a:cs typeface="Times New Roman" pitchFamily="18" charset="0"/>
                </a:rPr>
                <a:t>Prompt D</a:t>
              </a:r>
              <a:endParaRPr lang="en-US" sz="1600" dirty="0">
                <a:solidFill>
                  <a:srgbClr val="0033CC"/>
                </a:solidFill>
                <a:latin typeface="Georgia" pitchFamily="18" charset="0"/>
                <a:cs typeface="Times New Roman" pitchFamily="18" charset="0"/>
              </a:endParaRPr>
            </a:p>
          </p:txBody>
        </p:sp>
        <p:sp>
          <p:nvSpPr>
            <p:cNvPr id="12" name="TextBox 66"/>
            <p:cNvSpPr txBox="1"/>
            <p:nvPr/>
          </p:nvSpPr>
          <p:spPr>
            <a:xfrm>
              <a:off x="7614815" y="4929520"/>
              <a:ext cx="995785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  <a:latin typeface="Georgia" pitchFamily="18" charset="0"/>
                </a:rPr>
                <a:t>D from b</a:t>
              </a:r>
              <a:endParaRPr lang="en-US" sz="1600" dirty="0">
                <a:solidFill>
                  <a:srgbClr val="FF0000"/>
                </a:solidFill>
                <a:latin typeface="Georgia" pitchFamily="18" charset="0"/>
              </a:endParaRPr>
            </a:p>
          </p:txBody>
        </p:sp>
        <p:sp>
          <p:nvSpPr>
            <p:cNvPr id="13" name="TextBox 67"/>
            <p:cNvSpPr txBox="1"/>
            <p:nvPr/>
          </p:nvSpPr>
          <p:spPr>
            <a:xfrm>
              <a:off x="5671112" y="2683430"/>
              <a:ext cx="320516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9900FF"/>
                  </a:solidFill>
                  <a:latin typeface="Times New Roman" pitchFamily="18" charset="0"/>
                  <a:cs typeface="Times New Roman" pitchFamily="18" charset="0"/>
                </a:rPr>
                <a:t>IP D</a:t>
              </a:r>
              <a:r>
                <a:rPr lang="en-US" sz="2000" b="1" baseline="30000" dirty="0" smtClean="0">
                  <a:solidFill>
                    <a:srgbClr val="9900FF"/>
                  </a:solidFill>
                  <a:latin typeface="Times New Roman" pitchFamily="18" charset="0"/>
                  <a:cs typeface="Times New Roman" pitchFamily="18" charset="0"/>
                </a:rPr>
                <a:t>0  </a:t>
              </a:r>
              <a:r>
                <a:rPr lang="en-US" sz="2000" b="1" dirty="0" smtClean="0">
                  <a:solidFill>
                    <a:srgbClr val="9900FF"/>
                  </a:solidFill>
                  <a:latin typeface="Times New Roman" pitchFamily="18" charset="0"/>
                  <a:cs typeface="Times New Roman" pitchFamily="18" charset="0"/>
                </a:rPr>
                <a:t>(NO </a:t>
              </a:r>
              <a:r>
                <a:rPr lang="en-US" sz="2000" b="1" dirty="0" smtClean="0">
                  <a:solidFill>
                    <a:srgbClr val="9900FF"/>
                  </a:solidFill>
                  <a:latin typeface="Symbol" pitchFamily="18" charset="2"/>
                  <a:cs typeface="Times New Roman" pitchFamily="18" charset="0"/>
                </a:rPr>
                <a:t>m</a:t>
              </a:r>
              <a:r>
                <a:rPr lang="en-US" sz="2000" b="1" dirty="0" smtClean="0">
                  <a:solidFill>
                    <a:srgbClr val="9900FF"/>
                  </a:solidFill>
                  <a:latin typeface="Times New Roman" pitchFamily="18" charset="0"/>
                  <a:cs typeface="Times New Roman" pitchFamily="18" charset="0"/>
                </a:rPr>
                <a:t> requirement)</a:t>
              </a:r>
              <a:endParaRPr lang="en-US" sz="2000" b="1" dirty="0"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1" name="Straight Arrow Connector 65"/>
            <p:cNvCxnSpPr/>
            <p:nvPr/>
          </p:nvCxnSpPr>
          <p:spPr>
            <a:xfrm rot="5400000">
              <a:off x="7749163" y="5206997"/>
              <a:ext cx="302640" cy="256166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43372" y="3286124"/>
            <a:ext cx="4726284" cy="3237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27"/>
          <p:cNvSpPr txBox="1"/>
          <p:nvPr/>
        </p:nvSpPr>
        <p:spPr>
          <a:xfrm>
            <a:off x="5429256" y="3000372"/>
            <a:ext cx="27146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IP of D</a:t>
            </a:r>
            <a:r>
              <a:rPr lang="en-US" sz="2000" b="1" baseline="30000" dirty="0" smtClean="0"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000" b="1" dirty="0" smtClean="0"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  (</a:t>
            </a:r>
            <a:r>
              <a:rPr lang="en-US" sz="2000" b="1" dirty="0" smtClean="0">
                <a:solidFill>
                  <a:srgbClr val="9900FF"/>
                </a:solidFill>
                <a:latin typeface="Symbol" pitchFamily="18" charset="2"/>
                <a:cs typeface="Times New Roman" pitchFamily="18" charset="0"/>
              </a:rPr>
              <a:t>m</a:t>
            </a:r>
            <a:r>
              <a:rPr lang="en-US" sz="2000" b="1" dirty="0" smtClean="0"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 required)</a:t>
            </a:r>
          </a:p>
        </p:txBody>
      </p:sp>
      <p:sp>
        <p:nvSpPr>
          <p:cNvPr id="16" name="TextBox 24"/>
          <p:cNvSpPr txBox="1"/>
          <p:nvPr/>
        </p:nvSpPr>
        <p:spPr>
          <a:xfrm>
            <a:off x="4929190" y="4572008"/>
            <a:ext cx="10759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Prompt D</a:t>
            </a:r>
            <a:endParaRPr lang="en-US" sz="1600" dirty="0">
              <a:solidFill>
                <a:srgbClr val="FF0000"/>
              </a:solidFill>
              <a:latin typeface="Georgia" pitchFamily="18" charset="0"/>
              <a:cs typeface="Times New Roman" pitchFamily="18" charset="0"/>
            </a:endParaRPr>
          </a:p>
        </p:txBody>
      </p:sp>
      <p:cxnSp>
        <p:nvCxnSpPr>
          <p:cNvPr id="17" name="Straight Arrow Connector 23"/>
          <p:cNvCxnSpPr/>
          <p:nvPr/>
        </p:nvCxnSpPr>
        <p:spPr>
          <a:xfrm rot="16200000" flipH="1">
            <a:off x="5250661" y="5107793"/>
            <a:ext cx="928694" cy="571504"/>
          </a:xfrm>
          <a:prstGeom prst="straightConnector1">
            <a:avLst/>
          </a:prstGeom>
          <a:ln w="1905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26"/>
          <p:cNvSpPr txBox="1"/>
          <p:nvPr/>
        </p:nvSpPr>
        <p:spPr>
          <a:xfrm>
            <a:off x="5500694" y="4000504"/>
            <a:ext cx="9957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182AD8"/>
                </a:solidFill>
                <a:latin typeface="Georgia" pitchFamily="18" charset="0"/>
              </a:rPr>
              <a:t>D from b</a:t>
            </a:r>
            <a:endParaRPr lang="en-US" sz="1600" dirty="0">
              <a:solidFill>
                <a:srgbClr val="182AD8"/>
              </a:solidFill>
              <a:latin typeface="Georgia" pitchFamily="18" charset="0"/>
            </a:endParaRPr>
          </a:p>
        </p:txBody>
      </p:sp>
      <p:cxnSp>
        <p:nvCxnSpPr>
          <p:cNvPr id="19" name="Straight Arrow Connector 25"/>
          <p:cNvCxnSpPr/>
          <p:nvPr/>
        </p:nvCxnSpPr>
        <p:spPr>
          <a:xfrm rot="16200000" flipH="1">
            <a:off x="5893603" y="4536289"/>
            <a:ext cx="928694" cy="428628"/>
          </a:xfrm>
          <a:prstGeom prst="straightConnector1">
            <a:avLst/>
          </a:prstGeom>
          <a:ln w="19050">
            <a:solidFill>
              <a:srgbClr val="0000FF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28"/>
          <p:cNvSpPr txBox="1"/>
          <p:nvPr/>
        </p:nvSpPr>
        <p:spPr>
          <a:xfrm>
            <a:off x="7786710" y="4714884"/>
            <a:ext cx="8572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Fake D</a:t>
            </a:r>
            <a:endParaRPr lang="en-US" sz="16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1" name="Straight Arrow Connector 29"/>
          <p:cNvCxnSpPr/>
          <p:nvPr/>
        </p:nvCxnSpPr>
        <p:spPr>
          <a:xfrm rot="5400000">
            <a:off x="7322365" y="5036357"/>
            <a:ext cx="857255" cy="785816"/>
          </a:xfrm>
          <a:prstGeom prst="straightConnector1">
            <a:avLst/>
          </a:prstGeom>
          <a:ln w="190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21 CuadroTexto"/>
          <p:cNvSpPr txBox="1"/>
          <p:nvPr/>
        </p:nvSpPr>
        <p:spPr>
          <a:xfrm>
            <a:off x="0" y="1857364"/>
            <a:ext cx="57864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Two independent samples used: 3nb</a:t>
            </a:r>
            <a:r>
              <a:rPr lang="en-US" sz="2400" baseline="30000" dirty="0" smtClean="0"/>
              <a:t>-1</a:t>
            </a:r>
            <a:r>
              <a:rPr lang="en-US" sz="2400" dirty="0" smtClean="0"/>
              <a:t> taken with unbiased trigger, and 12nb</a:t>
            </a:r>
            <a:r>
              <a:rPr lang="en-US" sz="2400" baseline="30000" dirty="0" smtClean="0"/>
              <a:t>-1</a:t>
            </a:r>
            <a:r>
              <a:rPr lang="en-US" sz="2400" dirty="0" smtClean="0"/>
              <a:t> requiring single </a:t>
            </a:r>
            <a:r>
              <a:rPr lang="en-US" sz="2400" dirty="0" err="1" smtClean="0"/>
              <a:t>muon</a:t>
            </a:r>
            <a:r>
              <a:rPr lang="en-US" sz="2400" dirty="0" smtClean="0"/>
              <a:t> trigger </a:t>
            </a:r>
            <a:endParaRPr lang="en-GB" sz="2400" dirty="0"/>
          </a:p>
        </p:txBody>
      </p:sp>
      <p:sp>
        <p:nvSpPr>
          <p:cNvPr id="23" name="TextBox 70"/>
          <p:cNvSpPr txBox="1"/>
          <p:nvPr/>
        </p:nvSpPr>
        <p:spPr>
          <a:xfrm>
            <a:off x="2500298" y="4500570"/>
            <a:ext cx="10624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Fake D subtracted</a:t>
            </a:r>
            <a:endParaRPr lang="en-US" sz="16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25 Rectángulo"/>
          <p:cNvSpPr/>
          <p:nvPr/>
        </p:nvSpPr>
        <p:spPr>
          <a:xfrm>
            <a:off x="3643306" y="3929066"/>
            <a:ext cx="28575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26 Rectángulo"/>
          <p:cNvSpPr/>
          <p:nvPr/>
        </p:nvSpPr>
        <p:spPr>
          <a:xfrm>
            <a:off x="7286644" y="2000240"/>
            <a:ext cx="285752" cy="2857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27 CuadroTexto"/>
          <p:cNvSpPr txBox="1"/>
          <p:nvPr/>
        </p:nvSpPr>
        <p:spPr>
          <a:xfrm>
            <a:off x="7358082" y="1928802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9" name="28 Rectángulo"/>
          <p:cNvSpPr/>
          <p:nvPr/>
        </p:nvSpPr>
        <p:spPr>
          <a:xfrm>
            <a:off x="7858148" y="3643314"/>
            <a:ext cx="500066" cy="4286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47"/>
          <p:cNvSpPr txBox="1"/>
          <p:nvPr/>
        </p:nvSpPr>
        <p:spPr>
          <a:xfrm>
            <a:off x="7572396" y="3786190"/>
            <a:ext cx="1066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~12 nb</a:t>
            </a:r>
            <a:r>
              <a:rPr lang="en-US" sz="2000" b="1" baseline="30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-1</a:t>
            </a:r>
            <a:endParaRPr lang="en-US" sz="2000" b="1" baseline="30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49DFC-0975-449B-8E24-A821182F2AF4}" type="slidenum">
              <a:rPr lang="es-ES" sz="1800" b="1" smtClean="0">
                <a:solidFill>
                  <a:schemeClr val="tx1"/>
                </a:solidFill>
              </a:rPr>
              <a:pPr/>
              <a:t>4</a:t>
            </a:fld>
            <a:endParaRPr lang="es-ES" sz="1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800" i="1" dirty="0" smtClean="0"/>
              <a:t>b</a:t>
            </a:r>
            <a:r>
              <a:rPr lang="en-US" sz="3800" dirty="0" smtClean="0"/>
              <a:t> Cross Section using </a:t>
            </a:r>
            <a:r>
              <a:rPr lang="en-US" sz="3800" i="1" dirty="0" smtClean="0"/>
              <a:t>b</a:t>
            </a:r>
            <a:r>
              <a:rPr lang="en-US" sz="4000" dirty="0" smtClean="0">
                <a:sym typeface="Symbol"/>
              </a:rPr>
              <a:t></a:t>
            </a:r>
            <a:r>
              <a:rPr lang="en-US" sz="3800" dirty="0" smtClean="0"/>
              <a:t>D</a:t>
            </a:r>
            <a:r>
              <a:rPr lang="en-US" sz="3800" baseline="30000" dirty="0" smtClean="0"/>
              <a:t>0</a:t>
            </a:r>
            <a:r>
              <a:rPr lang="en-US" sz="3800" dirty="0" smtClean="0"/>
              <a:t>X</a:t>
            </a:r>
            <a:r>
              <a:rPr lang="el-GR" sz="3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μν</a:t>
            </a:r>
            <a:endParaRPr lang="en-GB" sz="38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49DFC-0975-449B-8E24-A821182F2AF4}" type="slidenum">
              <a:rPr lang="es-ES" sz="1800" b="1" smtClean="0">
                <a:solidFill>
                  <a:schemeClr val="tx1"/>
                </a:solidFill>
              </a:rPr>
              <a:pPr/>
              <a:t>5</a:t>
            </a:fld>
            <a:endParaRPr lang="es-ES" sz="1800" b="1" dirty="0">
              <a:solidFill>
                <a:schemeClr val="tx1"/>
              </a:solidFill>
            </a:endParaRP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643050"/>
            <a:ext cx="5286412" cy="3081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Elipse"/>
          <p:cNvSpPr/>
          <p:nvPr/>
        </p:nvSpPr>
        <p:spPr>
          <a:xfrm>
            <a:off x="71406" y="1571612"/>
            <a:ext cx="785850" cy="78581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6 CuadroTexto"/>
          <p:cNvSpPr txBox="1"/>
          <p:nvPr/>
        </p:nvSpPr>
        <p:spPr>
          <a:xfrm>
            <a:off x="71406" y="1643050"/>
            <a:ext cx="9286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00B050"/>
                </a:solidFill>
              </a:rPr>
              <a:t>15nb</a:t>
            </a:r>
            <a:r>
              <a:rPr lang="en-US" b="1" i="1" baseline="30000" dirty="0" smtClean="0">
                <a:solidFill>
                  <a:srgbClr val="00B050"/>
                </a:solidFill>
              </a:rPr>
              <a:t>-1</a:t>
            </a:r>
            <a:r>
              <a:rPr lang="en-US" b="1" i="1" dirty="0" smtClean="0">
                <a:solidFill>
                  <a:srgbClr val="00B050"/>
                </a:solidFill>
              </a:rPr>
              <a:t> used</a:t>
            </a:r>
            <a:endParaRPr lang="en-GB" b="1" i="1" dirty="0">
              <a:solidFill>
                <a:srgbClr val="00B050"/>
              </a:solidFill>
            </a:endParaRPr>
          </a:p>
        </p:txBody>
      </p:sp>
      <p:cxnSp>
        <p:nvCxnSpPr>
          <p:cNvPr id="9" name="8 Conector recto de flecha"/>
          <p:cNvCxnSpPr/>
          <p:nvPr/>
        </p:nvCxnSpPr>
        <p:spPr>
          <a:xfrm rot="5400000">
            <a:off x="1572398" y="2785264"/>
            <a:ext cx="1143008" cy="158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10 CuadroTexto"/>
          <p:cNvSpPr txBox="1"/>
          <p:nvPr/>
        </p:nvSpPr>
        <p:spPr>
          <a:xfrm>
            <a:off x="1928794" y="3357562"/>
            <a:ext cx="857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theory error</a:t>
            </a:r>
            <a:endParaRPr lang="en-GB" sz="1600" i="1" dirty="0"/>
          </a:p>
        </p:txBody>
      </p:sp>
      <p:grpSp>
        <p:nvGrpSpPr>
          <p:cNvPr id="13" name="Group 8"/>
          <p:cNvGrpSpPr/>
          <p:nvPr/>
        </p:nvGrpSpPr>
        <p:grpSpPr>
          <a:xfrm>
            <a:off x="1071538" y="1000108"/>
            <a:ext cx="7224738" cy="690578"/>
            <a:chOff x="21297" y="3052763"/>
            <a:chExt cx="7427253" cy="752475"/>
          </a:xfrm>
        </p:grpSpPr>
        <p:pic>
          <p:nvPicPr>
            <p:cNvPr id="14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695450" y="3052763"/>
              <a:ext cx="5753100" cy="752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1297" y="3252788"/>
              <a:ext cx="1685925" cy="35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aphicFrame>
        <p:nvGraphicFramePr>
          <p:cNvPr id="16" name="15 Tabla"/>
          <p:cNvGraphicFramePr>
            <a:graphicFrameLocks noGrp="1"/>
          </p:cNvGraphicFramePr>
          <p:nvPr/>
        </p:nvGraphicFramePr>
        <p:xfrm>
          <a:off x="5857884" y="2571744"/>
          <a:ext cx="3143272" cy="15684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0330"/>
                <a:gridCol w="642942"/>
              </a:tblGrid>
              <a:tr h="324802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Source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Size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3249">
                <a:tc>
                  <a:txBody>
                    <a:bodyPr/>
                    <a:lstStyle/>
                    <a:p>
                      <a:r>
                        <a:rPr lang="en-US" dirty="0" smtClean="0"/>
                        <a:t>Tracking efficiency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10%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3249">
                <a:tc>
                  <a:txBody>
                    <a:bodyPr/>
                    <a:lstStyle/>
                    <a:p>
                      <a:r>
                        <a:rPr lang="en-US" dirty="0" smtClean="0"/>
                        <a:t>Luminosity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10%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1811">
                <a:tc>
                  <a:txBody>
                    <a:bodyPr/>
                    <a:lstStyle/>
                    <a:p>
                      <a:r>
                        <a:rPr lang="en-US" dirty="0" smtClean="0"/>
                        <a:t>Branching/</a:t>
                      </a:r>
                      <a:r>
                        <a:rPr lang="en-US" dirty="0" err="1" smtClean="0"/>
                        <a:t>frag</a:t>
                      </a:r>
                      <a:r>
                        <a:rPr lang="en-US" dirty="0" smtClean="0"/>
                        <a:t>.</a:t>
                      </a:r>
                      <a:r>
                        <a:rPr lang="en-US" baseline="0" dirty="0" smtClean="0"/>
                        <a:t> fractions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8%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7" name="16 CuadroTexto"/>
          <p:cNvSpPr txBox="1"/>
          <p:nvPr/>
        </p:nvSpPr>
        <p:spPr>
          <a:xfrm>
            <a:off x="0" y="6396335"/>
            <a:ext cx="5286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solidFill>
                  <a:srgbClr val="7030A0"/>
                </a:solidFill>
              </a:rPr>
              <a:t>Published in Phys. </a:t>
            </a:r>
            <a:r>
              <a:rPr lang="en-US" sz="2400" i="1" dirty="0" err="1" smtClean="0">
                <a:solidFill>
                  <a:srgbClr val="7030A0"/>
                </a:solidFill>
              </a:rPr>
              <a:t>Lett</a:t>
            </a:r>
            <a:r>
              <a:rPr lang="en-US" sz="2400" i="1" dirty="0" smtClean="0">
                <a:solidFill>
                  <a:srgbClr val="7030A0"/>
                </a:solidFill>
              </a:rPr>
              <a:t>. </a:t>
            </a:r>
            <a:r>
              <a:rPr lang="en-US" sz="2400" b="1" i="1" dirty="0" smtClean="0">
                <a:solidFill>
                  <a:srgbClr val="7030A0"/>
                </a:solidFill>
              </a:rPr>
              <a:t>B 694</a:t>
            </a:r>
            <a:r>
              <a:rPr lang="en-US" sz="2400" i="1" dirty="0" smtClean="0">
                <a:solidFill>
                  <a:srgbClr val="7030A0"/>
                </a:solidFill>
              </a:rPr>
              <a:t>, 209 (2010)</a:t>
            </a:r>
            <a:endParaRPr lang="en-GB" sz="2400" i="1" dirty="0">
              <a:solidFill>
                <a:srgbClr val="7030A0"/>
              </a:solidFill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357158" y="1071546"/>
            <a:ext cx="928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Use:</a:t>
            </a:r>
            <a:endParaRPr lang="en-GB" sz="2400" dirty="0"/>
          </a:p>
        </p:txBody>
      </p:sp>
      <p:sp>
        <p:nvSpPr>
          <p:cNvPr id="19" name="18 CuadroTexto"/>
          <p:cNvSpPr txBox="1"/>
          <p:nvPr/>
        </p:nvSpPr>
        <p:spPr>
          <a:xfrm>
            <a:off x="5929322" y="2143116"/>
            <a:ext cx="3000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Dominant </a:t>
            </a:r>
            <a:r>
              <a:rPr lang="en-US" sz="2400" dirty="0" err="1" smtClean="0"/>
              <a:t>systematics</a:t>
            </a:r>
            <a:endParaRPr lang="en-GB" sz="2400" dirty="0"/>
          </a:p>
        </p:txBody>
      </p:sp>
      <p:sp>
        <p:nvSpPr>
          <p:cNvPr id="21" name="20 CuadroTexto"/>
          <p:cNvSpPr txBox="1"/>
          <p:nvPr/>
        </p:nvSpPr>
        <p:spPr>
          <a:xfrm>
            <a:off x="5572132" y="1785926"/>
            <a:ext cx="8572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(MCFM)</a:t>
            </a:r>
            <a:endParaRPr lang="en-GB" sz="1600" dirty="0"/>
          </a:p>
        </p:txBody>
      </p:sp>
      <p:sp>
        <p:nvSpPr>
          <p:cNvPr id="22" name="21 CuadroTexto"/>
          <p:cNvSpPr txBox="1"/>
          <p:nvPr/>
        </p:nvSpPr>
        <p:spPr>
          <a:xfrm>
            <a:off x="4714876" y="2428868"/>
            <a:ext cx="8572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(FONLL)</a:t>
            </a:r>
            <a:endParaRPr lang="en-GB" sz="1600" dirty="0"/>
          </a:p>
        </p:txBody>
      </p:sp>
      <p:sp>
        <p:nvSpPr>
          <p:cNvPr id="23" name="22 CuadroTexto"/>
          <p:cNvSpPr txBox="1"/>
          <p:nvPr/>
        </p:nvSpPr>
        <p:spPr>
          <a:xfrm>
            <a:off x="4000496" y="5143512"/>
            <a:ext cx="4929222" cy="523220"/>
          </a:xfrm>
          <a:prstGeom prst="rect">
            <a:avLst/>
          </a:prstGeom>
          <a:noFill/>
          <a:ln w="28575">
            <a:solidFill>
              <a:srgbClr val="182AD8"/>
            </a:solidFill>
          </a:ln>
        </p:spPr>
        <p:txBody>
          <a:bodyPr wrap="square" rtlCol="0">
            <a:spAutoFit/>
          </a:bodyPr>
          <a:lstStyle/>
          <a:p>
            <a:r>
              <a:rPr lang="el-GR" sz="2800" dirty="0" smtClean="0">
                <a:solidFill>
                  <a:srgbClr val="182AD8"/>
                </a:solidFill>
              </a:rPr>
              <a:t>σ</a:t>
            </a:r>
            <a:r>
              <a:rPr lang="en-US" sz="2800" dirty="0" smtClean="0">
                <a:solidFill>
                  <a:srgbClr val="182AD8"/>
                </a:solidFill>
              </a:rPr>
              <a:t>(</a:t>
            </a:r>
            <a:r>
              <a:rPr lang="en-US" sz="2800" dirty="0" err="1" smtClean="0">
                <a:solidFill>
                  <a:srgbClr val="182AD8"/>
                </a:solidFill>
              </a:rPr>
              <a:t>pp</a:t>
            </a:r>
            <a:r>
              <a:rPr lang="en-US" sz="2800" dirty="0" err="1" smtClean="0">
                <a:solidFill>
                  <a:srgbClr val="182AD8"/>
                </a:solidFill>
                <a:sym typeface="Symbol"/>
              </a:rPr>
              <a:t></a:t>
            </a:r>
            <a:r>
              <a:rPr lang="en-US" sz="2800" dirty="0" err="1" smtClean="0">
                <a:solidFill>
                  <a:srgbClr val="182AD8"/>
                </a:solidFill>
              </a:rPr>
              <a:t>bbX</a:t>
            </a:r>
            <a:r>
              <a:rPr lang="en-US" sz="2800" dirty="0" smtClean="0">
                <a:solidFill>
                  <a:srgbClr val="182AD8"/>
                </a:solidFill>
              </a:rPr>
              <a:t>) =  (284 ± 20 ± 49) </a:t>
            </a:r>
            <a:r>
              <a:rPr lang="el-GR" sz="2800" dirty="0" smtClean="0">
                <a:solidFill>
                  <a:srgbClr val="182AD8"/>
                </a:solidFill>
              </a:rPr>
              <a:t>μ</a:t>
            </a:r>
            <a:r>
              <a:rPr lang="en-US" sz="2800" dirty="0" smtClean="0">
                <a:solidFill>
                  <a:srgbClr val="182AD8"/>
                </a:solidFill>
              </a:rPr>
              <a:t>b</a:t>
            </a:r>
            <a:endParaRPr lang="en-GB" sz="2800" i="1" dirty="0">
              <a:solidFill>
                <a:srgbClr val="182AD8"/>
              </a:solidFill>
            </a:endParaRPr>
          </a:p>
        </p:txBody>
      </p:sp>
      <p:sp>
        <p:nvSpPr>
          <p:cNvPr id="26" name="25 CuadroTexto"/>
          <p:cNvSpPr txBox="1"/>
          <p:nvPr/>
        </p:nvSpPr>
        <p:spPr>
          <a:xfrm>
            <a:off x="6929454" y="4786322"/>
            <a:ext cx="17145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182AD8"/>
                </a:solidFill>
              </a:rPr>
              <a:t>(stat)     (</a:t>
            </a:r>
            <a:r>
              <a:rPr lang="en-US" sz="2000" dirty="0" err="1" smtClean="0">
                <a:solidFill>
                  <a:srgbClr val="182AD8"/>
                </a:solidFill>
              </a:rPr>
              <a:t>syst</a:t>
            </a:r>
            <a:r>
              <a:rPr lang="en-US" sz="2000" dirty="0" smtClean="0">
                <a:solidFill>
                  <a:srgbClr val="182AD8"/>
                </a:solidFill>
              </a:rPr>
              <a:t>)   </a:t>
            </a:r>
            <a:endParaRPr lang="en-GB" sz="2000" dirty="0">
              <a:solidFill>
                <a:srgbClr val="182AD8"/>
              </a:solidFill>
            </a:endParaRPr>
          </a:p>
        </p:txBody>
      </p:sp>
      <p:sp>
        <p:nvSpPr>
          <p:cNvPr id="27" name="26 Rectángulo"/>
          <p:cNvSpPr/>
          <p:nvPr/>
        </p:nvSpPr>
        <p:spPr>
          <a:xfrm>
            <a:off x="3500430" y="4500570"/>
            <a:ext cx="500066" cy="3571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27 CuadroTexto"/>
          <p:cNvSpPr txBox="1"/>
          <p:nvPr/>
        </p:nvSpPr>
        <p:spPr>
          <a:xfrm>
            <a:off x="5572132" y="3929066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b="1" i="1" dirty="0" smtClean="0"/>
              <a:t>η</a:t>
            </a:r>
            <a:endParaRPr lang="en-GB" sz="2400" b="1" i="1" dirty="0"/>
          </a:p>
        </p:txBody>
      </p:sp>
      <p:sp>
        <p:nvSpPr>
          <p:cNvPr id="24" name="23 CuadroTexto"/>
          <p:cNvSpPr txBox="1"/>
          <p:nvPr/>
        </p:nvSpPr>
        <p:spPr>
          <a:xfrm>
            <a:off x="3786150" y="4429132"/>
            <a:ext cx="5357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dirty="0" smtClean="0">
                <a:solidFill>
                  <a:srgbClr val="182AD8"/>
                </a:solidFill>
              </a:rPr>
              <a:t>σ</a:t>
            </a:r>
            <a:r>
              <a:rPr lang="en-US" sz="2800" dirty="0" smtClean="0">
                <a:solidFill>
                  <a:srgbClr val="182AD8"/>
                </a:solidFill>
              </a:rPr>
              <a:t>(</a:t>
            </a:r>
            <a:r>
              <a:rPr lang="en-US" sz="2800" dirty="0" err="1" smtClean="0">
                <a:solidFill>
                  <a:srgbClr val="182AD8"/>
                </a:solidFill>
              </a:rPr>
              <a:t>pp</a:t>
            </a:r>
            <a:r>
              <a:rPr lang="en-US" sz="2800" dirty="0" err="1" smtClean="0">
                <a:solidFill>
                  <a:srgbClr val="182AD8"/>
                </a:solidFill>
                <a:sym typeface="Symbol"/>
              </a:rPr>
              <a:t></a:t>
            </a:r>
            <a:r>
              <a:rPr lang="en-US" sz="2800" dirty="0" err="1" smtClean="0">
                <a:solidFill>
                  <a:srgbClr val="182AD8"/>
                </a:solidFill>
              </a:rPr>
              <a:t>bbX</a:t>
            </a:r>
            <a:r>
              <a:rPr lang="en-US" sz="2800" dirty="0" smtClean="0">
                <a:solidFill>
                  <a:srgbClr val="182AD8"/>
                </a:solidFill>
              </a:rPr>
              <a:t>) = (75.3 ± 5.4 ± 13.0) </a:t>
            </a:r>
            <a:r>
              <a:rPr lang="el-GR" sz="2800" dirty="0" smtClean="0">
                <a:solidFill>
                  <a:srgbClr val="182AD8"/>
                </a:solidFill>
              </a:rPr>
              <a:t>μ</a:t>
            </a:r>
            <a:r>
              <a:rPr lang="en-US" sz="2800" dirty="0" smtClean="0">
                <a:solidFill>
                  <a:srgbClr val="182AD8"/>
                </a:solidFill>
              </a:rPr>
              <a:t>b</a:t>
            </a:r>
            <a:endParaRPr lang="en-GB" sz="2800" i="1" dirty="0">
              <a:solidFill>
                <a:srgbClr val="182AD8"/>
              </a:solidFill>
            </a:endParaRPr>
          </a:p>
        </p:txBody>
      </p:sp>
      <p:sp>
        <p:nvSpPr>
          <p:cNvPr id="29" name="28 CuadroTexto"/>
          <p:cNvSpPr txBox="1"/>
          <p:nvPr/>
        </p:nvSpPr>
        <p:spPr>
          <a:xfrm>
            <a:off x="0" y="5572140"/>
            <a:ext cx="40719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Using </a:t>
            </a:r>
            <a:r>
              <a:rPr lang="en-US" sz="2400" dirty="0" err="1" smtClean="0"/>
              <a:t>TeVatron</a:t>
            </a:r>
            <a:r>
              <a:rPr lang="en-US" sz="2400" dirty="0" smtClean="0"/>
              <a:t> (instead of LEP) fragmentation fractions gives:</a:t>
            </a:r>
            <a:endParaRPr lang="en-GB" sz="2400" dirty="0"/>
          </a:p>
        </p:txBody>
      </p:sp>
      <p:sp>
        <p:nvSpPr>
          <p:cNvPr id="30" name="29 CuadroTexto"/>
          <p:cNvSpPr txBox="1"/>
          <p:nvPr/>
        </p:nvSpPr>
        <p:spPr>
          <a:xfrm>
            <a:off x="285720" y="4500570"/>
            <a:ext cx="33575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For 2 &lt; </a:t>
            </a:r>
            <a:r>
              <a:rPr lang="el-GR" sz="2400" dirty="0" smtClean="0"/>
              <a:t>η</a:t>
            </a:r>
            <a:r>
              <a:rPr lang="en-US" sz="2400" dirty="0" smtClean="0"/>
              <a:t> &lt; 6 (measured):</a:t>
            </a:r>
            <a:endParaRPr lang="en-GB" sz="2400" dirty="0"/>
          </a:p>
        </p:txBody>
      </p:sp>
      <p:sp>
        <p:nvSpPr>
          <p:cNvPr id="31" name="30 CuadroTexto"/>
          <p:cNvSpPr txBox="1"/>
          <p:nvPr/>
        </p:nvSpPr>
        <p:spPr>
          <a:xfrm>
            <a:off x="0" y="5143512"/>
            <a:ext cx="39290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Extrapolate to 4</a:t>
            </a:r>
            <a:r>
              <a:rPr lang="el-GR" sz="2400" dirty="0" smtClean="0"/>
              <a:t>π</a:t>
            </a:r>
            <a:r>
              <a:rPr lang="en-US" sz="2400" dirty="0" smtClean="0"/>
              <a:t> </a:t>
            </a:r>
            <a:r>
              <a:rPr lang="en-US" sz="2000" i="1" dirty="0" smtClean="0"/>
              <a:t>(using </a:t>
            </a:r>
            <a:r>
              <a:rPr lang="en-US" sz="2000" i="1" dirty="0" err="1" smtClean="0"/>
              <a:t>Pythia</a:t>
            </a:r>
            <a:r>
              <a:rPr lang="en-US" sz="2000" i="1" dirty="0" smtClean="0"/>
              <a:t>):</a:t>
            </a:r>
            <a:endParaRPr lang="en-GB" sz="2000" i="1" dirty="0"/>
          </a:p>
        </p:txBody>
      </p:sp>
      <p:cxnSp>
        <p:nvCxnSpPr>
          <p:cNvPr id="32" name="31 Conector recto"/>
          <p:cNvCxnSpPr/>
          <p:nvPr/>
        </p:nvCxnSpPr>
        <p:spPr>
          <a:xfrm>
            <a:off x="5072066" y="4500570"/>
            <a:ext cx="214314" cy="1588"/>
          </a:xfrm>
          <a:prstGeom prst="line">
            <a:avLst/>
          </a:prstGeom>
          <a:ln w="28575">
            <a:solidFill>
              <a:srgbClr val="182A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32 Conector recto"/>
          <p:cNvCxnSpPr/>
          <p:nvPr/>
        </p:nvCxnSpPr>
        <p:spPr>
          <a:xfrm>
            <a:off x="5286380" y="5214950"/>
            <a:ext cx="214314" cy="1588"/>
          </a:xfrm>
          <a:prstGeom prst="line">
            <a:avLst/>
          </a:prstGeom>
          <a:ln w="28575">
            <a:solidFill>
              <a:srgbClr val="182A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33 CuadroTexto"/>
          <p:cNvSpPr txBox="1"/>
          <p:nvPr/>
        </p:nvSpPr>
        <p:spPr>
          <a:xfrm>
            <a:off x="4000496" y="5715016"/>
            <a:ext cx="4929222" cy="523220"/>
          </a:xfrm>
          <a:prstGeom prst="rect">
            <a:avLst/>
          </a:prstGeom>
          <a:noFill/>
          <a:ln w="28575">
            <a:solidFill>
              <a:srgbClr val="182AD8"/>
            </a:solidFill>
          </a:ln>
        </p:spPr>
        <p:txBody>
          <a:bodyPr wrap="square" rtlCol="0">
            <a:spAutoFit/>
          </a:bodyPr>
          <a:lstStyle/>
          <a:p>
            <a:r>
              <a:rPr lang="el-GR" sz="2800" dirty="0" smtClean="0">
                <a:solidFill>
                  <a:srgbClr val="182AD8"/>
                </a:solidFill>
              </a:rPr>
              <a:t>σ</a:t>
            </a:r>
            <a:r>
              <a:rPr lang="en-US" sz="2800" dirty="0" smtClean="0">
                <a:solidFill>
                  <a:srgbClr val="182AD8"/>
                </a:solidFill>
              </a:rPr>
              <a:t>(</a:t>
            </a:r>
            <a:r>
              <a:rPr lang="en-US" sz="2800" dirty="0" err="1" smtClean="0">
                <a:solidFill>
                  <a:srgbClr val="182AD8"/>
                </a:solidFill>
              </a:rPr>
              <a:t>pp</a:t>
            </a:r>
            <a:r>
              <a:rPr lang="en-US" sz="2800" dirty="0" err="1" smtClean="0">
                <a:solidFill>
                  <a:srgbClr val="182AD8"/>
                </a:solidFill>
                <a:sym typeface="Symbol"/>
              </a:rPr>
              <a:t></a:t>
            </a:r>
            <a:r>
              <a:rPr lang="en-US" sz="2800" dirty="0" err="1" smtClean="0">
                <a:solidFill>
                  <a:srgbClr val="182AD8"/>
                </a:solidFill>
              </a:rPr>
              <a:t>bbX</a:t>
            </a:r>
            <a:r>
              <a:rPr lang="en-US" sz="2800" dirty="0" smtClean="0">
                <a:solidFill>
                  <a:srgbClr val="182AD8"/>
                </a:solidFill>
              </a:rPr>
              <a:t>) =  (338 ± 24 ± 58) </a:t>
            </a:r>
            <a:r>
              <a:rPr lang="el-GR" sz="2800" dirty="0" smtClean="0">
                <a:solidFill>
                  <a:srgbClr val="182AD8"/>
                </a:solidFill>
              </a:rPr>
              <a:t>μ</a:t>
            </a:r>
            <a:r>
              <a:rPr lang="en-US" sz="2800" dirty="0" smtClean="0">
                <a:solidFill>
                  <a:srgbClr val="182AD8"/>
                </a:solidFill>
              </a:rPr>
              <a:t>b</a:t>
            </a:r>
            <a:endParaRPr lang="en-GB" sz="2800" i="1" dirty="0">
              <a:solidFill>
                <a:srgbClr val="182AD8"/>
              </a:solidFill>
            </a:endParaRPr>
          </a:p>
        </p:txBody>
      </p:sp>
      <p:cxnSp>
        <p:nvCxnSpPr>
          <p:cNvPr id="35" name="34 Conector recto"/>
          <p:cNvCxnSpPr/>
          <p:nvPr/>
        </p:nvCxnSpPr>
        <p:spPr>
          <a:xfrm>
            <a:off x="5286380" y="5786454"/>
            <a:ext cx="214314" cy="1588"/>
          </a:xfrm>
          <a:prstGeom prst="line">
            <a:avLst/>
          </a:prstGeom>
          <a:ln w="28575">
            <a:solidFill>
              <a:srgbClr val="182A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35 CuadroTexto"/>
          <p:cNvSpPr txBox="1"/>
          <p:nvPr/>
        </p:nvSpPr>
        <p:spPr>
          <a:xfrm>
            <a:off x="6286512" y="6215082"/>
            <a:ext cx="2000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solidFill>
                  <a:srgbClr val="182AD8"/>
                </a:solidFill>
              </a:rPr>
              <a:t>(increase of 19%)</a:t>
            </a:r>
            <a:endParaRPr lang="en-GB" sz="2000" i="1" dirty="0">
              <a:solidFill>
                <a:srgbClr val="182AD8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071942"/>
            <a:ext cx="397542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800" i="1" dirty="0" smtClean="0"/>
              <a:t>b</a:t>
            </a:r>
            <a:r>
              <a:rPr lang="en-US" sz="3800" dirty="0" smtClean="0"/>
              <a:t> Cross Section using </a:t>
            </a:r>
            <a:r>
              <a:rPr lang="en-US" sz="3800" i="1" dirty="0" err="1" smtClean="0"/>
              <a:t>b</a:t>
            </a:r>
            <a:r>
              <a:rPr lang="en-US" sz="3800" dirty="0" err="1" smtClean="0">
                <a:sym typeface="Symbol"/>
              </a:rPr>
              <a:t></a:t>
            </a:r>
            <a:r>
              <a:rPr lang="en-US" sz="3800" dirty="0" err="1" smtClean="0"/>
              <a:t>J</a:t>
            </a:r>
            <a:r>
              <a:rPr lang="en-US" sz="3800" dirty="0" smtClean="0"/>
              <a:t>/</a:t>
            </a:r>
            <a:r>
              <a:rPr lang="en-US" sz="3800" i="1" dirty="0" err="1" smtClean="0"/>
              <a:t>ψ</a:t>
            </a:r>
            <a:r>
              <a:rPr lang="en-US" sz="3800" dirty="0" err="1" smtClean="0"/>
              <a:t>X</a:t>
            </a:r>
            <a:endParaRPr lang="en-GB" sz="3800" dirty="0"/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3786182" y="1857364"/>
            <a:ext cx="3500462" cy="5715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Fit to pseudo-proper time,</a:t>
            </a:r>
          </a:p>
          <a:p>
            <a:pPr>
              <a:buNone/>
            </a:pPr>
            <a:endParaRPr lang="en-GB" sz="2400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49DFC-0975-449B-8E24-A821182F2AF4}" type="slidenum">
              <a:rPr lang="es-ES" sz="1800" b="1" smtClean="0">
                <a:solidFill>
                  <a:schemeClr val="tx1"/>
                </a:solidFill>
              </a:rPr>
              <a:pPr/>
              <a:t>6</a:t>
            </a:fld>
            <a:endParaRPr lang="es-ES" sz="1800" b="1" dirty="0">
              <a:solidFill>
                <a:schemeClr val="tx1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071546"/>
            <a:ext cx="3791079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CuadroTexto"/>
          <p:cNvSpPr txBox="1"/>
          <p:nvPr/>
        </p:nvSpPr>
        <p:spPr>
          <a:xfrm>
            <a:off x="928662" y="1785926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Prompt J/</a:t>
            </a:r>
            <a:r>
              <a:rPr lang="en-US" i="1" dirty="0" smtClean="0">
                <a:solidFill>
                  <a:srgbClr val="00B050"/>
                </a:solidFill>
              </a:rPr>
              <a:t>ψ</a:t>
            </a:r>
            <a:endParaRPr lang="en-GB" dirty="0">
              <a:solidFill>
                <a:srgbClr val="00B050"/>
              </a:solidFill>
            </a:endParaRPr>
          </a:p>
        </p:txBody>
      </p:sp>
      <p:cxnSp>
        <p:nvCxnSpPr>
          <p:cNvPr id="10" name="9 Conector recto de flecha"/>
          <p:cNvCxnSpPr/>
          <p:nvPr/>
        </p:nvCxnSpPr>
        <p:spPr>
          <a:xfrm rot="16200000" flipH="1">
            <a:off x="1428728" y="2357430"/>
            <a:ext cx="785818" cy="35719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CuadroTexto"/>
          <p:cNvSpPr txBox="1"/>
          <p:nvPr/>
        </p:nvSpPr>
        <p:spPr>
          <a:xfrm>
            <a:off x="2500298" y="1857364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J/</a:t>
            </a:r>
            <a:r>
              <a:rPr lang="en-US" i="1" dirty="0" smtClean="0"/>
              <a:t>ψ </a:t>
            </a:r>
            <a:r>
              <a:rPr lang="en-US" dirty="0" smtClean="0"/>
              <a:t>from b</a:t>
            </a:r>
            <a:endParaRPr lang="en-GB" dirty="0"/>
          </a:p>
        </p:txBody>
      </p:sp>
      <p:cxnSp>
        <p:nvCxnSpPr>
          <p:cNvPr id="13" name="12 Conector recto de flecha"/>
          <p:cNvCxnSpPr/>
          <p:nvPr/>
        </p:nvCxnSpPr>
        <p:spPr>
          <a:xfrm rot="5400000">
            <a:off x="2786050" y="2357430"/>
            <a:ext cx="571504" cy="14287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14 CuadroTexto"/>
          <p:cNvSpPr txBox="1"/>
          <p:nvPr/>
        </p:nvSpPr>
        <p:spPr>
          <a:xfrm>
            <a:off x="4214810" y="5786454"/>
            <a:ext cx="37147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solidFill>
                  <a:srgbClr val="7030A0"/>
                </a:solidFill>
              </a:rPr>
              <a:t>Submitted to Eur. Phys. J </a:t>
            </a:r>
            <a:r>
              <a:rPr lang="en-US" sz="2400" b="1" i="1" dirty="0" smtClean="0">
                <a:solidFill>
                  <a:srgbClr val="7030A0"/>
                </a:solidFill>
              </a:rPr>
              <a:t>C</a:t>
            </a:r>
          </a:p>
          <a:p>
            <a:r>
              <a:rPr lang="en-US" sz="2400" i="1" dirty="0" smtClean="0">
                <a:solidFill>
                  <a:srgbClr val="7030A0"/>
                </a:solidFill>
              </a:rPr>
              <a:t>Preprint: </a:t>
            </a:r>
            <a:r>
              <a:rPr lang="en-US" sz="2400" i="1" dirty="0" err="1" smtClean="0">
                <a:solidFill>
                  <a:srgbClr val="7030A0"/>
                </a:solidFill>
              </a:rPr>
              <a:t>hep</a:t>
            </a:r>
            <a:r>
              <a:rPr lang="en-US" sz="2400" i="1" dirty="0" smtClean="0">
                <a:solidFill>
                  <a:srgbClr val="7030A0"/>
                </a:solidFill>
              </a:rPr>
              <a:t>-ex/1103.0423</a:t>
            </a:r>
            <a:endParaRPr lang="en-GB" sz="2400" i="1" dirty="0">
              <a:solidFill>
                <a:srgbClr val="7030A0"/>
              </a:solidFill>
            </a:endParaRPr>
          </a:p>
        </p:txBody>
      </p:sp>
      <p:sp>
        <p:nvSpPr>
          <p:cNvPr id="16" name="3 Marcador de contenido"/>
          <p:cNvSpPr txBox="1">
            <a:spLocks/>
          </p:cNvSpPr>
          <p:nvPr/>
        </p:nvSpPr>
        <p:spPr>
          <a:xfrm>
            <a:off x="6715108" y="2143116"/>
            <a:ext cx="2428892" cy="5000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dirty="0" smtClean="0"/>
              <a:t>i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 bins of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</a:t>
            </a:r>
            <a:r>
              <a:rPr kumimoji="0" lang="en-US" sz="2400" b="0" i="1" u="non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3 Marcador de contenido"/>
          <p:cNvSpPr txBox="1">
            <a:spLocks/>
          </p:cNvSpPr>
          <p:nvPr/>
        </p:nvSpPr>
        <p:spPr>
          <a:xfrm>
            <a:off x="3714744" y="5214950"/>
            <a:ext cx="5429256" cy="3571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b="0" i="1" u="none" strike="noStrike" kern="1200" cap="none" spc="0" normalizeH="0" baseline="0" noProof="0" dirty="0" smtClean="0">
                <a:ln>
                  <a:noFill/>
                </a:ln>
                <a:solidFill>
                  <a:srgbClr val="182AD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(with LEP fragmentation fractions, 2% change</a:t>
            </a:r>
            <a:r>
              <a:rPr kumimoji="0" lang="en-US" b="0" i="1" u="none" strike="noStrike" kern="1200" cap="none" spc="0" normalizeH="0" noProof="0" dirty="0" smtClean="0">
                <a:ln>
                  <a:noFill/>
                </a:ln>
                <a:solidFill>
                  <a:srgbClr val="182AD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b="0" i="1" u="none" strike="noStrike" kern="1200" cap="none" spc="0" normalizeH="0" baseline="0" noProof="0" dirty="0" smtClean="0">
                <a:ln>
                  <a:noFill/>
                </a:ln>
                <a:solidFill>
                  <a:srgbClr val="182AD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when using </a:t>
            </a:r>
            <a:r>
              <a:rPr kumimoji="0" lang="en-US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182AD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TeVatron</a:t>
            </a:r>
            <a:r>
              <a:rPr kumimoji="0" lang="en-US" b="0" i="1" u="none" strike="noStrike" kern="1200" cap="none" spc="0" normalizeH="0" baseline="0" noProof="0" dirty="0" smtClean="0">
                <a:ln>
                  <a:noFill/>
                </a:ln>
                <a:solidFill>
                  <a:srgbClr val="182AD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fractions is included</a:t>
            </a:r>
            <a:r>
              <a:rPr kumimoji="0" lang="en-US" b="0" i="1" u="none" strike="noStrike" kern="1200" cap="none" spc="0" normalizeH="0" noProof="0" dirty="0" smtClean="0">
                <a:ln>
                  <a:noFill/>
                </a:ln>
                <a:solidFill>
                  <a:srgbClr val="182AD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 syst. error</a:t>
            </a:r>
            <a:r>
              <a:rPr kumimoji="0" lang="en-US" b="0" i="1" u="none" strike="noStrike" kern="1200" cap="none" spc="0" normalizeH="0" baseline="0" noProof="0" dirty="0" smtClean="0">
                <a:ln>
                  <a:noFill/>
                </a:ln>
                <a:solidFill>
                  <a:srgbClr val="182AD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GB" b="0" i="1" u="none" strike="noStrike" kern="1200" cap="none" spc="0" normalizeH="0" baseline="0" noProof="0" dirty="0">
              <a:ln>
                <a:noFill/>
              </a:ln>
              <a:solidFill>
                <a:srgbClr val="182AD8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20" name="19 Tabla"/>
          <p:cNvGraphicFramePr>
            <a:graphicFrameLocks noGrp="1"/>
          </p:cNvGraphicFramePr>
          <p:nvPr/>
        </p:nvGraphicFramePr>
        <p:xfrm>
          <a:off x="4143372" y="3000372"/>
          <a:ext cx="2928958" cy="15684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0026"/>
                <a:gridCol w="718932"/>
              </a:tblGrid>
              <a:tr h="147575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Source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Size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3249">
                <a:tc>
                  <a:txBody>
                    <a:bodyPr/>
                    <a:lstStyle/>
                    <a:p>
                      <a:r>
                        <a:rPr lang="en-US" dirty="0" smtClean="0"/>
                        <a:t>Tracking efficiency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8%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3249">
                <a:tc>
                  <a:txBody>
                    <a:bodyPr/>
                    <a:lstStyle/>
                    <a:p>
                      <a:r>
                        <a:rPr lang="en-US" dirty="0" smtClean="0"/>
                        <a:t>Luminosity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10%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1811">
                <a:tc>
                  <a:txBody>
                    <a:bodyPr/>
                    <a:lstStyle/>
                    <a:p>
                      <a:r>
                        <a:rPr lang="en-US" dirty="0" smtClean="0"/>
                        <a:t>B.R.(</a:t>
                      </a:r>
                      <a:r>
                        <a:rPr lang="en-US" sz="1800" i="1" dirty="0" err="1" smtClean="0"/>
                        <a:t>b</a:t>
                      </a:r>
                      <a:r>
                        <a:rPr lang="en-US" dirty="0" err="1" smtClean="0">
                          <a:sym typeface="Symbol"/>
                        </a:rPr>
                        <a:t></a:t>
                      </a:r>
                      <a:r>
                        <a:rPr lang="en-US" sz="1800" dirty="0" err="1" smtClean="0"/>
                        <a:t>J</a:t>
                      </a:r>
                      <a:r>
                        <a:rPr lang="en-US" sz="1800" dirty="0" smtClean="0"/>
                        <a:t>/</a:t>
                      </a:r>
                      <a:r>
                        <a:rPr lang="en-US" sz="1800" i="1" dirty="0" err="1" smtClean="0"/>
                        <a:t>ψ</a:t>
                      </a:r>
                      <a:r>
                        <a:rPr lang="en-US" sz="1800" dirty="0" err="1" smtClean="0"/>
                        <a:t>X</a:t>
                      </a:r>
                      <a:r>
                        <a:rPr lang="en-US" dirty="0" smtClean="0"/>
                        <a:t>)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9%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2" name="21 CuadroTexto"/>
          <p:cNvSpPr txBox="1"/>
          <p:nvPr/>
        </p:nvSpPr>
        <p:spPr>
          <a:xfrm>
            <a:off x="7929586" y="3143248"/>
            <a:ext cx="9286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00B050"/>
                </a:solidFill>
              </a:rPr>
              <a:t>5.2pb</a:t>
            </a:r>
            <a:r>
              <a:rPr lang="en-US" b="1" i="1" baseline="30000" dirty="0" smtClean="0">
                <a:solidFill>
                  <a:srgbClr val="00B050"/>
                </a:solidFill>
              </a:rPr>
              <a:t>-1</a:t>
            </a:r>
            <a:r>
              <a:rPr lang="en-US" b="1" i="1" dirty="0" smtClean="0">
                <a:solidFill>
                  <a:srgbClr val="00B050"/>
                </a:solidFill>
              </a:rPr>
              <a:t> used</a:t>
            </a:r>
            <a:endParaRPr lang="en-GB" b="1" i="1" dirty="0">
              <a:solidFill>
                <a:srgbClr val="00B050"/>
              </a:solidFill>
            </a:endParaRPr>
          </a:p>
        </p:txBody>
      </p:sp>
      <p:sp>
        <p:nvSpPr>
          <p:cNvPr id="23" name="22 Elipse"/>
          <p:cNvSpPr/>
          <p:nvPr/>
        </p:nvSpPr>
        <p:spPr>
          <a:xfrm>
            <a:off x="7858148" y="3000372"/>
            <a:ext cx="928694" cy="85725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23 CuadroTexto"/>
          <p:cNvSpPr txBox="1"/>
          <p:nvPr/>
        </p:nvSpPr>
        <p:spPr>
          <a:xfrm>
            <a:off x="4071934" y="2571744"/>
            <a:ext cx="30004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Dominant </a:t>
            </a:r>
            <a:r>
              <a:rPr lang="en-US" sz="2400" dirty="0" err="1" smtClean="0"/>
              <a:t>systematics</a:t>
            </a:r>
            <a:r>
              <a:rPr lang="en-US" sz="2400" dirty="0" smtClean="0"/>
              <a:t>:</a:t>
            </a:r>
            <a:endParaRPr lang="en-GB" sz="2400" dirty="0"/>
          </a:p>
        </p:txBody>
      </p:sp>
      <p:sp>
        <p:nvSpPr>
          <p:cNvPr id="25" name="24 CuadroTexto"/>
          <p:cNvSpPr txBox="1"/>
          <p:nvPr/>
        </p:nvSpPr>
        <p:spPr>
          <a:xfrm>
            <a:off x="4143372" y="4714884"/>
            <a:ext cx="4429156" cy="523220"/>
          </a:xfrm>
          <a:prstGeom prst="rect">
            <a:avLst/>
          </a:prstGeom>
          <a:noFill/>
          <a:ln w="28575">
            <a:solidFill>
              <a:srgbClr val="182AD8"/>
            </a:solidFill>
          </a:ln>
        </p:spPr>
        <p:txBody>
          <a:bodyPr wrap="square" rtlCol="0">
            <a:spAutoFit/>
          </a:bodyPr>
          <a:lstStyle/>
          <a:p>
            <a:r>
              <a:rPr lang="el-GR" sz="2600" dirty="0" smtClean="0">
                <a:solidFill>
                  <a:srgbClr val="182AD8"/>
                </a:solidFill>
              </a:rPr>
              <a:t>σ</a:t>
            </a:r>
            <a:r>
              <a:rPr lang="en-US" sz="2600" i="1" dirty="0" smtClean="0">
                <a:solidFill>
                  <a:srgbClr val="182AD8"/>
                </a:solidFill>
              </a:rPr>
              <a:t>(</a:t>
            </a:r>
            <a:r>
              <a:rPr lang="en-US" sz="2600" i="1" dirty="0" err="1" smtClean="0">
                <a:solidFill>
                  <a:srgbClr val="182AD8"/>
                </a:solidFill>
              </a:rPr>
              <a:t>pp</a:t>
            </a:r>
            <a:r>
              <a:rPr lang="en-US" sz="2800" i="1" dirty="0" err="1" smtClean="0">
                <a:solidFill>
                  <a:srgbClr val="182AD8"/>
                </a:solidFill>
                <a:sym typeface="Symbol"/>
              </a:rPr>
              <a:t></a:t>
            </a:r>
            <a:r>
              <a:rPr lang="en-US" sz="2600" i="1" dirty="0" err="1" smtClean="0">
                <a:solidFill>
                  <a:srgbClr val="182AD8"/>
                </a:solidFill>
              </a:rPr>
              <a:t>bbX</a:t>
            </a:r>
            <a:r>
              <a:rPr lang="en-US" sz="2600" dirty="0" smtClean="0">
                <a:solidFill>
                  <a:srgbClr val="182AD8"/>
                </a:solidFill>
              </a:rPr>
              <a:t>) = (288 </a:t>
            </a:r>
            <a:r>
              <a:rPr lang="en-US" sz="2800" dirty="0" smtClean="0">
                <a:solidFill>
                  <a:srgbClr val="182AD8"/>
                </a:solidFill>
              </a:rPr>
              <a:t>± </a:t>
            </a:r>
            <a:r>
              <a:rPr lang="en-US" sz="2600" dirty="0" smtClean="0">
                <a:solidFill>
                  <a:srgbClr val="182AD8"/>
                </a:solidFill>
              </a:rPr>
              <a:t>4 </a:t>
            </a:r>
            <a:r>
              <a:rPr lang="en-US" sz="2800" dirty="0" smtClean="0">
                <a:solidFill>
                  <a:srgbClr val="182AD8"/>
                </a:solidFill>
              </a:rPr>
              <a:t>± </a:t>
            </a:r>
            <a:r>
              <a:rPr lang="en-US" sz="2600" dirty="0" smtClean="0">
                <a:solidFill>
                  <a:srgbClr val="182AD8"/>
                </a:solidFill>
              </a:rPr>
              <a:t>48) </a:t>
            </a:r>
            <a:r>
              <a:rPr lang="el-GR" sz="2600" dirty="0" smtClean="0">
                <a:solidFill>
                  <a:srgbClr val="182AD8"/>
                </a:solidFill>
              </a:rPr>
              <a:t>μ</a:t>
            </a:r>
            <a:r>
              <a:rPr lang="en-US" sz="2600" dirty="0" smtClean="0">
                <a:solidFill>
                  <a:srgbClr val="182AD8"/>
                </a:solidFill>
              </a:rPr>
              <a:t>b</a:t>
            </a:r>
            <a:endParaRPr lang="en-GB" sz="2600" dirty="0">
              <a:solidFill>
                <a:srgbClr val="182AD8"/>
              </a:solidFill>
            </a:endParaRPr>
          </a:p>
        </p:txBody>
      </p:sp>
      <p:cxnSp>
        <p:nvCxnSpPr>
          <p:cNvPr id="27" name="26 Conector recto"/>
          <p:cNvCxnSpPr/>
          <p:nvPr/>
        </p:nvCxnSpPr>
        <p:spPr>
          <a:xfrm>
            <a:off x="5357818" y="4857760"/>
            <a:ext cx="214314" cy="1588"/>
          </a:xfrm>
          <a:prstGeom prst="line">
            <a:avLst/>
          </a:prstGeom>
          <a:ln w="28575">
            <a:solidFill>
              <a:srgbClr val="182A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28 CuadroTexto"/>
          <p:cNvSpPr txBox="1"/>
          <p:nvPr/>
        </p:nvSpPr>
        <p:spPr>
          <a:xfrm>
            <a:off x="4214810" y="6488668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7030A0"/>
                </a:solidFill>
              </a:rPr>
              <a:t>(also prompt J/ψ cross section)</a:t>
            </a:r>
            <a:endParaRPr lang="en-GB" i="1" dirty="0">
              <a:solidFill>
                <a:srgbClr val="7030A0"/>
              </a:solidFill>
            </a:endParaRPr>
          </a:p>
        </p:txBody>
      </p:sp>
      <p:sp>
        <p:nvSpPr>
          <p:cNvPr id="26" name="25 CuadroTexto"/>
          <p:cNvSpPr txBox="1"/>
          <p:nvPr/>
        </p:nvSpPr>
        <p:spPr>
          <a:xfrm>
            <a:off x="3786182" y="1071546"/>
            <a:ext cx="52149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Reconstruct </a:t>
            </a:r>
            <a:r>
              <a:rPr lang="en-US" sz="2400" dirty="0" smtClean="0">
                <a:sym typeface="Symbol"/>
              </a:rPr>
              <a:t> </a:t>
            </a:r>
            <a:r>
              <a:rPr lang="en-US" sz="2400" dirty="0" smtClean="0"/>
              <a:t>J/</a:t>
            </a:r>
            <a:r>
              <a:rPr lang="en-US" sz="2400" i="1" dirty="0" smtClean="0"/>
              <a:t>ψ</a:t>
            </a:r>
            <a:r>
              <a:rPr lang="en-US" sz="2400" dirty="0" smtClean="0">
                <a:sym typeface="Symbol"/>
              </a:rPr>
              <a:t></a:t>
            </a:r>
            <a:r>
              <a:rPr lang="el-GR" sz="2400" dirty="0" smtClean="0">
                <a:sym typeface="Symbol"/>
              </a:rPr>
              <a:t>μμ</a:t>
            </a:r>
            <a:r>
              <a:rPr lang="en-US" sz="2400" dirty="0" smtClean="0">
                <a:sym typeface="Symbol"/>
              </a:rPr>
              <a:t>, using</a:t>
            </a:r>
            <a:r>
              <a:rPr lang="en-US" sz="2400" dirty="0" smtClean="0"/>
              <a:t> both single </a:t>
            </a:r>
            <a:r>
              <a:rPr lang="en-US" sz="2400" dirty="0" err="1" smtClean="0"/>
              <a:t>muon</a:t>
            </a:r>
            <a:r>
              <a:rPr lang="en-US" sz="2400" dirty="0" smtClean="0"/>
              <a:t> and </a:t>
            </a:r>
            <a:r>
              <a:rPr lang="en-US" sz="2400" dirty="0" err="1" smtClean="0"/>
              <a:t>dimuon</a:t>
            </a:r>
            <a:r>
              <a:rPr lang="en-US" sz="2400" dirty="0" smtClean="0"/>
              <a:t> triggers</a:t>
            </a:r>
            <a:endParaRPr lang="en-GB" sz="2400" dirty="0"/>
          </a:p>
        </p:txBody>
      </p:sp>
      <p:graphicFrame>
        <p:nvGraphicFramePr>
          <p:cNvPr id="28" name="27 Objeto"/>
          <p:cNvGraphicFramePr>
            <a:graphicFrameLocks noChangeAspect="1"/>
          </p:cNvGraphicFramePr>
          <p:nvPr/>
        </p:nvGraphicFramePr>
        <p:xfrm>
          <a:off x="3857620" y="2214554"/>
          <a:ext cx="2857520" cy="408217"/>
        </p:xfrm>
        <a:graphic>
          <a:graphicData uri="http://schemas.openxmlformats.org/presentationml/2006/ole">
            <p:oleObj spid="_x0000_s24577" name="Ecuación" r:id="rId6" imgW="1688760" imgH="241200" progId="Equation.3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57224" y="0"/>
            <a:ext cx="7215238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Fragmentation Fractions using </a:t>
            </a:r>
            <a:r>
              <a:rPr lang="en-US" sz="3600" dirty="0" err="1" smtClean="0"/>
              <a:t>Semileptonic</a:t>
            </a:r>
            <a:r>
              <a:rPr lang="en-US" sz="3600" dirty="0" smtClean="0"/>
              <a:t> Decays</a:t>
            </a:r>
            <a:endParaRPr lang="en-GB" sz="36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49DFC-0975-449B-8E24-A821182F2AF4}" type="slidenum">
              <a:rPr lang="es-ES" sz="1800" b="1" smtClean="0">
                <a:solidFill>
                  <a:schemeClr val="tx1"/>
                </a:solidFill>
              </a:rPr>
              <a:pPr/>
              <a:t>7</a:t>
            </a:fld>
            <a:endParaRPr lang="es-ES" sz="1800" b="1" dirty="0">
              <a:solidFill>
                <a:schemeClr val="tx1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0" y="1214422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Can measure </a:t>
            </a:r>
            <a:r>
              <a:rPr lang="en-US" sz="2400" dirty="0" err="1" smtClean="0"/>
              <a:t>f</a:t>
            </a:r>
            <a:r>
              <a:rPr lang="en-US" sz="2400" baseline="-25000" dirty="0" err="1" smtClean="0"/>
              <a:t>s</a:t>
            </a:r>
            <a:r>
              <a:rPr lang="en-US" sz="2400" dirty="0" smtClean="0"/>
              <a:t>/(</a:t>
            </a:r>
            <a:r>
              <a:rPr lang="en-US" sz="2400" dirty="0" err="1" smtClean="0"/>
              <a:t>f</a:t>
            </a:r>
            <a:r>
              <a:rPr lang="en-US" sz="2400" baseline="-25000" dirty="0" err="1" smtClean="0"/>
              <a:t>u</a:t>
            </a:r>
            <a:r>
              <a:rPr lang="en-US" sz="2400" dirty="0" err="1" smtClean="0"/>
              <a:t>+f</a:t>
            </a:r>
            <a:r>
              <a:rPr lang="en-US" sz="2400" baseline="-25000" dirty="0" err="1" smtClean="0"/>
              <a:t>d</a:t>
            </a:r>
            <a:r>
              <a:rPr lang="en-US" sz="2400" dirty="0" smtClean="0"/>
              <a:t>) and </a:t>
            </a:r>
            <a:r>
              <a:rPr lang="en-US" sz="2400" dirty="0" err="1" smtClean="0"/>
              <a:t>f</a:t>
            </a:r>
            <a:r>
              <a:rPr lang="en-US" sz="2400" baseline="-25000" dirty="0" err="1" smtClean="0"/>
              <a:t>Λ</a:t>
            </a:r>
            <a:r>
              <a:rPr lang="en-US" sz="2400" baseline="-40000" dirty="0" err="1" smtClean="0"/>
              <a:t>b</a:t>
            </a:r>
            <a:r>
              <a:rPr lang="en-US" sz="2400" dirty="0" smtClean="0"/>
              <a:t>/(</a:t>
            </a:r>
            <a:r>
              <a:rPr lang="en-US" sz="2400" dirty="0" err="1" smtClean="0"/>
              <a:t>f</a:t>
            </a:r>
            <a:r>
              <a:rPr lang="en-US" sz="2400" baseline="-25000" dirty="0" err="1" smtClean="0"/>
              <a:t>u</a:t>
            </a:r>
            <a:r>
              <a:rPr lang="en-US" sz="2400" dirty="0" err="1" smtClean="0"/>
              <a:t>+f</a:t>
            </a:r>
            <a:r>
              <a:rPr lang="en-US" sz="2400" baseline="-25000" dirty="0" err="1" smtClean="0"/>
              <a:t>d</a:t>
            </a:r>
            <a:r>
              <a:rPr lang="en-US" sz="2400" dirty="0" smtClean="0"/>
              <a:t>) using D</a:t>
            </a:r>
            <a:r>
              <a:rPr lang="en-US" sz="2400" baseline="30000" dirty="0" smtClean="0"/>
              <a:t>0</a:t>
            </a:r>
            <a:r>
              <a:rPr lang="en-US" sz="2400" dirty="0" smtClean="0"/>
              <a:t>X</a:t>
            </a:r>
            <a:r>
              <a:rPr lang="el-GR" sz="2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μν</a:t>
            </a:r>
            <a:r>
              <a:rPr lang="en-US" sz="2400" dirty="0" smtClean="0"/>
              <a:t>, D</a:t>
            </a:r>
            <a:r>
              <a:rPr lang="en-US" sz="2400" baseline="30000" dirty="0" smtClean="0"/>
              <a:t>+</a:t>
            </a:r>
            <a:r>
              <a:rPr lang="en-US" sz="2400" dirty="0" smtClean="0"/>
              <a:t>X</a:t>
            </a:r>
            <a:r>
              <a:rPr lang="el-GR" sz="2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μν</a:t>
            </a:r>
            <a:r>
              <a:rPr lang="en-US" sz="2400" dirty="0" smtClean="0"/>
              <a:t>, </a:t>
            </a:r>
            <a:r>
              <a:rPr lang="en-US" sz="2400" dirty="0" err="1" smtClean="0"/>
              <a:t>D</a:t>
            </a:r>
            <a:r>
              <a:rPr lang="en-US" sz="2400" baseline="-25000" dirty="0" err="1" smtClean="0"/>
              <a:t>s</a:t>
            </a:r>
            <a:r>
              <a:rPr lang="en-US" sz="2400" dirty="0" err="1" smtClean="0"/>
              <a:t>X</a:t>
            </a:r>
            <a:r>
              <a:rPr lang="el-GR" sz="2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μν</a:t>
            </a:r>
            <a:r>
              <a:rPr lang="en-US" sz="2400" dirty="0" smtClean="0"/>
              <a:t>, </a:t>
            </a:r>
            <a:r>
              <a:rPr lang="en-US" sz="2400" dirty="0" err="1" smtClean="0"/>
              <a:t>Λ</a:t>
            </a:r>
            <a:r>
              <a:rPr lang="en-US" sz="2400" baseline="-25000" dirty="0" err="1" smtClean="0"/>
              <a:t>c</a:t>
            </a:r>
            <a:r>
              <a:rPr lang="en-US" sz="2400" dirty="0" err="1" smtClean="0"/>
              <a:t>X</a:t>
            </a:r>
            <a:r>
              <a:rPr lang="el-GR" sz="2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μν </a:t>
            </a:r>
            <a:endParaRPr lang="en-GB" sz="2400" dirty="0"/>
          </a:p>
        </p:txBody>
      </p:sp>
      <p:sp>
        <p:nvSpPr>
          <p:cNvPr id="6" name="5 CuadroTexto"/>
          <p:cNvSpPr txBox="1"/>
          <p:nvPr/>
        </p:nvSpPr>
        <p:spPr>
          <a:xfrm>
            <a:off x="0" y="1714488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Similar strategy to x-sec measurement, but must correct for cross-feeds from such decays as B</a:t>
            </a:r>
            <a:r>
              <a:rPr lang="en-US" sz="2400" baseline="-25000" dirty="0" smtClean="0"/>
              <a:t>s</a:t>
            </a:r>
            <a:r>
              <a:rPr lang="en-US" sz="2400" dirty="0" smtClean="0">
                <a:sym typeface="Symbol"/>
              </a:rPr>
              <a:t>D</a:t>
            </a:r>
            <a:r>
              <a:rPr lang="en-US" sz="2400" baseline="-25000" dirty="0" smtClean="0">
                <a:sym typeface="Symbol"/>
              </a:rPr>
              <a:t>s1,2</a:t>
            </a:r>
            <a:r>
              <a:rPr lang="en-US" sz="2400" dirty="0" smtClean="0"/>
              <a:t>(</a:t>
            </a:r>
            <a:r>
              <a:rPr lang="en-US" sz="2400" dirty="0" smtClean="0">
                <a:sym typeface="Symbol"/>
              </a:rPr>
              <a:t>D</a:t>
            </a:r>
            <a:r>
              <a:rPr lang="en-US" sz="2400" baseline="30000" dirty="0" smtClean="0"/>
              <a:t>0</a:t>
            </a:r>
            <a:r>
              <a:rPr lang="en-US" sz="2400" dirty="0" smtClean="0">
                <a:sym typeface="Symbol"/>
              </a:rPr>
              <a:t>K</a:t>
            </a:r>
            <a:r>
              <a:rPr lang="en-US" sz="2400" dirty="0" smtClean="0"/>
              <a:t>)X</a:t>
            </a:r>
            <a:r>
              <a:rPr lang="el-GR" sz="2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μν</a:t>
            </a:r>
            <a:r>
              <a:rPr lang="en-US" sz="2400" dirty="0" smtClean="0"/>
              <a:t>, B</a:t>
            </a:r>
            <a:r>
              <a:rPr lang="en-US" sz="2400" baseline="30000" dirty="0" smtClean="0"/>
              <a:t>0/+</a:t>
            </a:r>
            <a:r>
              <a:rPr lang="en-US" sz="2400" dirty="0" smtClean="0">
                <a:sym typeface="Symbol"/>
              </a:rPr>
              <a:t></a:t>
            </a:r>
            <a:r>
              <a:rPr lang="en-US" sz="2400" dirty="0" err="1" smtClean="0">
                <a:sym typeface="Symbol"/>
              </a:rPr>
              <a:t>D</a:t>
            </a:r>
            <a:r>
              <a:rPr lang="en-US" sz="2400" baseline="-25000" dirty="0" err="1" smtClean="0"/>
              <a:t>s</a:t>
            </a:r>
            <a:r>
              <a:rPr lang="en-US" sz="2400" dirty="0" err="1" smtClean="0"/>
              <a:t>KX</a:t>
            </a:r>
            <a:r>
              <a:rPr lang="el-GR" sz="2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μν</a:t>
            </a:r>
            <a:r>
              <a:rPr lang="en-US" sz="2400" dirty="0" smtClean="0"/>
              <a:t>, and </a:t>
            </a:r>
            <a:r>
              <a:rPr lang="el-GR" sz="2400" dirty="0" smtClean="0"/>
              <a:t>Λ</a:t>
            </a:r>
            <a:r>
              <a:rPr lang="en-US" sz="2400" baseline="-25000" dirty="0" smtClean="0"/>
              <a:t>b</a:t>
            </a:r>
            <a:r>
              <a:rPr lang="en-US" sz="2400" dirty="0" smtClean="0">
                <a:sym typeface="Symbol"/>
              </a:rPr>
              <a:t>D</a:t>
            </a:r>
            <a:r>
              <a:rPr lang="en-US" sz="2400" baseline="30000" dirty="0" smtClean="0"/>
              <a:t>0</a:t>
            </a:r>
            <a:r>
              <a:rPr lang="en-US" sz="2400" dirty="0" smtClean="0"/>
              <a:t>pX</a:t>
            </a:r>
            <a:r>
              <a:rPr lang="el-GR" sz="2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μν</a:t>
            </a:r>
            <a:endParaRPr lang="en-GB" sz="2400" dirty="0"/>
          </a:p>
        </p:txBody>
      </p:sp>
      <p:sp>
        <p:nvSpPr>
          <p:cNvPr id="7" name="6 CuadroTexto"/>
          <p:cNvSpPr txBox="1"/>
          <p:nvPr/>
        </p:nvSpPr>
        <p:spPr>
          <a:xfrm>
            <a:off x="0" y="2571744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Use </a:t>
            </a:r>
            <a:r>
              <a:rPr lang="el-GR" sz="2400" dirty="0" smtClean="0"/>
              <a:t>Γ</a:t>
            </a:r>
            <a:r>
              <a:rPr lang="en-US" sz="2400" baseline="-25000" dirty="0" smtClean="0"/>
              <a:t>SL</a:t>
            </a:r>
            <a:r>
              <a:rPr lang="en-US" sz="2400" dirty="0" smtClean="0"/>
              <a:t>(B</a:t>
            </a:r>
            <a:r>
              <a:rPr lang="en-US" sz="2400" baseline="30000" dirty="0" smtClean="0"/>
              <a:t>+</a:t>
            </a:r>
            <a:r>
              <a:rPr lang="en-US" sz="2400" dirty="0" smtClean="0"/>
              <a:t>) = </a:t>
            </a:r>
            <a:r>
              <a:rPr lang="el-GR" sz="2400" dirty="0" smtClean="0"/>
              <a:t>Γ</a:t>
            </a:r>
            <a:r>
              <a:rPr lang="en-US" sz="2400" baseline="-25000" dirty="0" smtClean="0"/>
              <a:t>SL</a:t>
            </a:r>
            <a:r>
              <a:rPr lang="en-US" sz="2400" dirty="0" smtClean="0"/>
              <a:t>(B</a:t>
            </a:r>
            <a:r>
              <a:rPr lang="en-US" sz="2400" baseline="30000" dirty="0" smtClean="0"/>
              <a:t>0</a:t>
            </a:r>
            <a:r>
              <a:rPr lang="en-US" sz="2400" dirty="0" smtClean="0"/>
              <a:t>) =</a:t>
            </a:r>
            <a:r>
              <a:rPr lang="el-GR" sz="2400" dirty="0" smtClean="0"/>
              <a:t> Γ</a:t>
            </a:r>
            <a:r>
              <a:rPr lang="en-US" sz="2400" baseline="-25000" dirty="0" smtClean="0"/>
              <a:t>SL</a:t>
            </a:r>
            <a:r>
              <a:rPr lang="en-US" sz="2400" dirty="0" smtClean="0"/>
              <a:t>(B</a:t>
            </a:r>
            <a:r>
              <a:rPr lang="en-US" sz="2400" baseline="-25000" dirty="0" smtClean="0"/>
              <a:t>s</a:t>
            </a:r>
            <a:r>
              <a:rPr lang="en-US" sz="2400" dirty="0" smtClean="0"/>
              <a:t>) (known to hold within 1% from e.g. HQET) and </a:t>
            </a:r>
            <a:r>
              <a:rPr lang="el-GR" sz="2400" dirty="0" smtClean="0"/>
              <a:t>Γ</a:t>
            </a:r>
            <a:r>
              <a:rPr lang="en-US" sz="2400" baseline="-25000" dirty="0" smtClean="0"/>
              <a:t>SL</a:t>
            </a:r>
            <a:r>
              <a:rPr lang="en-US" sz="2400" dirty="0" smtClean="0"/>
              <a:t>(</a:t>
            </a:r>
            <a:r>
              <a:rPr lang="el-GR" sz="2400" dirty="0" smtClean="0"/>
              <a:t>Λ</a:t>
            </a:r>
            <a:r>
              <a:rPr lang="en-US" sz="2400" baseline="-25000" dirty="0" smtClean="0"/>
              <a:t>b</a:t>
            </a:r>
            <a:r>
              <a:rPr lang="en-US" sz="2400" dirty="0" smtClean="0"/>
              <a:t>) /</a:t>
            </a:r>
            <a:r>
              <a:rPr lang="el-GR" sz="2400" dirty="0" smtClean="0"/>
              <a:t>Γ</a:t>
            </a:r>
            <a:r>
              <a:rPr lang="en-US" sz="2400" baseline="-25000" dirty="0" smtClean="0"/>
              <a:t>SL</a:t>
            </a:r>
            <a:r>
              <a:rPr lang="en-US" sz="2400" dirty="0" smtClean="0"/>
              <a:t>(B</a:t>
            </a:r>
            <a:r>
              <a:rPr lang="en-US" sz="2400" baseline="30000" dirty="0" smtClean="0"/>
              <a:t>0</a:t>
            </a:r>
            <a:r>
              <a:rPr lang="en-US" sz="2400" dirty="0" smtClean="0"/>
              <a:t>) = 1.04 ± 0.02</a:t>
            </a:r>
            <a:endParaRPr lang="en-GB" sz="2400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500438"/>
            <a:ext cx="3986216" cy="266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4" y="3500438"/>
            <a:ext cx="3857652" cy="2655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9 CuadroTexto"/>
          <p:cNvSpPr txBox="1"/>
          <p:nvPr/>
        </p:nvSpPr>
        <p:spPr>
          <a:xfrm>
            <a:off x="500034" y="5929330"/>
            <a:ext cx="1500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err="1" smtClean="0">
                <a:solidFill>
                  <a:srgbClr val="182AD8"/>
                </a:solidFill>
              </a:rPr>
              <a:t>b</a:t>
            </a:r>
            <a:r>
              <a:rPr lang="en-US" sz="2400" b="1" i="1" dirty="0" err="1" smtClean="0">
                <a:solidFill>
                  <a:srgbClr val="182AD8"/>
                </a:solidFill>
                <a:sym typeface="Symbol"/>
              </a:rPr>
              <a:t>D</a:t>
            </a:r>
            <a:r>
              <a:rPr lang="en-US" sz="2400" b="1" i="1" baseline="-25000" dirty="0" err="1" smtClean="0">
                <a:solidFill>
                  <a:srgbClr val="182AD8"/>
                </a:solidFill>
              </a:rPr>
              <a:t>s</a:t>
            </a:r>
            <a:r>
              <a:rPr lang="en-US" sz="2400" b="1" i="1" dirty="0" err="1" smtClean="0">
                <a:solidFill>
                  <a:srgbClr val="182AD8"/>
                </a:solidFill>
              </a:rPr>
              <a:t>X</a:t>
            </a:r>
            <a:r>
              <a:rPr lang="el-GR" sz="2400" b="1" i="1" dirty="0" smtClean="0">
                <a:solidFill>
                  <a:srgbClr val="182AD8"/>
                </a:solidFill>
              </a:rPr>
              <a:t>μν</a:t>
            </a:r>
            <a:endParaRPr lang="en-GB" sz="2400" b="1" i="1" dirty="0">
              <a:solidFill>
                <a:srgbClr val="182AD8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4572000" y="5929330"/>
            <a:ext cx="1500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err="1" smtClean="0">
                <a:solidFill>
                  <a:srgbClr val="182AD8"/>
                </a:solidFill>
              </a:rPr>
              <a:t>b</a:t>
            </a:r>
            <a:r>
              <a:rPr lang="en-US" sz="2400" b="1" i="1" dirty="0" err="1" smtClean="0">
                <a:solidFill>
                  <a:srgbClr val="182AD8"/>
                </a:solidFill>
                <a:sym typeface="Symbol"/>
              </a:rPr>
              <a:t></a:t>
            </a:r>
            <a:r>
              <a:rPr lang="en-US" sz="2400" b="1" i="1" dirty="0" err="1" smtClean="0">
                <a:solidFill>
                  <a:srgbClr val="182AD8"/>
                </a:solidFill>
              </a:rPr>
              <a:t>Λ</a:t>
            </a:r>
            <a:r>
              <a:rPr lang="en-US" sz="2400" b="1" i="1" baseline="-25000" dirty="0" err="1" smtClean="0">
                <a:solidFill>
                  <a:srgbClr val="182AD8"/>
                </a:solidFill>
              </a:rPr>
              <a:t>c</a:t>
            </a:r>
            <a:r>
              <a:rPr lang="en-US" sz="2400" b="1" i="1" dirty="0" err="1" smtClean="0">
                <a:solidFill>
                  <a:srgbClr val="182AD8"/>
                </a:solidFill>
              </a:rPr>
              <a:t>X</a:t>
            </a:r>
            <a:r>
              <a:rPr lang="el-GR" sz="2400" b="1" i="1" dirty="0" smtClean="0">
                <a:solidFill>
                  <a:srgbClr val="182AD8"/>
                </a:solidFill>
              </a:rPr>
              <a:t>μν</a:t>
            </a:r>
            <a:endParaRPr lang="en-GB" sz="2400" b="1" i="1" dirty="0">
              <a:solidFill>
                <a:srgbClr val="182AD8"/>
              </a:solidFill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7143768" y="3714752"/>
            <a:ext cx="428628" cy="2857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12 Rectángulo"/>
          <p:cNvSpPr/>
          <p:nvPr/>
        </p:nvSpPr>
        <p:spPr>
          <a:xfrm>
            <a:off x="3143240" y="3643314"/>
            <a:ext cx="500066" cy="428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13 Elipse"/>
          <p:cNvSpPr/>
          <p:nvPr/>
        </p:nvSpPr>
        <p:spPr>
          <a:xfrm>
            <a:off x="8072462" y="4143380"/>
            <a:ext cx="785818" cy="71438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14 CuadroTexto"/>
          <p:cNvSpPr txBox="1"/>
          <p:nvPr/>
        </p:nvSpPr>
        <p:spPr>
          <a:xfrm>
            <a:off x="8143900" y="4214818"/>
            <a:ext cx="7858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00B050"/>
                </a:solidFill>
              </a:rPr>
              <a:t>3pb</a:t>
            </a:r>
            <a:r>
              <a:rPr lang="en-US" b="1" i="1" baseline="30000" dirty="0" smtClean="0">
                <a:solidFill>
                  <a:srgbClr val="00B050"/>
                </a:solidFill>
              </a:rPr>
              <a:t>-1</a:t>
            </a:r>
            <a:r>
              <a:rPr lang="en-US" b="1" i="1" dirty="0" smtClean="0">
                <a:solidFill>
                  <a:srgbClr val="00B050"/>
                </a:solidFill>
              </a:rPr>
              <a:t> used</a:t>
            </a:r>
            <a:endParaRPr lang="en-GB" b="1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25"/>
          <p:cNvGrpSpPr/>
          <p:nvPr/>
        </p:nvGrpSpPr>
        <p:grpSpPr>
          <a:xfrm>
            <a:off x="4786314" y="1214422"/>
            <a:ext cx="4336904" cy="5273662"/>
            <a:chOff x="4267200" y="914400"/>
            <a:chExt cx="4876800" cy="5684520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67200" y="914400"/>
              <a:ext cx="4876800" cy="5684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5"/>
            <p:cNvSpPr txBox="1"/>
            <p:nvPr/>
          </p:nvSpPr>
          <p:spPr>
            <a:xfrm>
              <a:off x="7962437" y="1607432"/>
              <a:ext cx="753830" cy="3981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B050"/>
                  </a:solidFill>
                </a:rPr>
                <a:t>3pb</a:t>
              </a:r>
              <a:r>
                <a:rPr lang="en-US" b="1" baseline="30000" dirty="0" smtClean="0">
                  <a:solidFill>
                    <a:srgbClr val="00B050"/>
                  </a:solidFill>
                </a:rPr>
                <a:t>-1</a:t>
              </a:r>
              <a:endParaRPr lang="en-US" b="1" baseline="30000" dirty="0">
                <a:solidFill>
                  <a:srgbClr val="00B050"/>
                </a:solidFill>
              </a:endParaRPr>
            </a:p>
          </p:txBody>
        </p:sp>
        <p:sp>
          <p:nvSpPr>
            <p:cNvPr id="12" name="TextBox 6"/>
            <p:cNvSpPr txBox="1"/>
            <p:nvPr/>
          </p:nvSpPr>
          <p:spPr>
            <a:xfrm>
              <a:off x="7801774" y="4225553"/>
              <a:ext cx="889022" cy="3981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B050"/>
                  </a:solidFill>
                </a:rPr>
                <a:t>20pb</a:t>
              </a:r>
              <a:r>
                <a:rPr lang="en-US" b="1" baseline="30000" dirty="0" smtClean="0">
                  <a:solidFill>
                    <a:srgbClr val="00B050"/>
                  </a:solidFill>
                </a:rPr>
                <a:t>-1</a:t>
              </a:r>
              <a:endParaRPr lang="en-US" b="1" baseline="30000" dirty="0">
                <a:solidFill>
                  <a:srgbClr val="00B050"/>
                </a:solidFill>
              </a:endParaRPr>
            </a:p>
          </p:txBody>
        </p:sp>
        <p:cxnSp>
          <p:nvCxnSpPr>
            <p:cNvPr id="13" name="Straight Arrow Connector 14"/>
            <p:cNvCxnSpPr/>
            <p:nvPr/>
          </p:nvCxnSpPr>
          <p:spPr>
            <a:xfrm rot="10800000" flipV="1">
              <a:off x="5791201" y="4800600"/>
              <a:ext cx="228600" cy="15240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5"/>
            <p:cNvSpPr txBox="1"/>
            <p:nvPr/>
          </p:nvSpPr>
          <p:spPr>
            <a:xfrm>
              <a:off x="5867401" y="4215825"/>
              <a:ext cx="1752599" cy="584775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9900FF"/>
                  </a:solidFill>
                </a:rPr>
                <a:t>D</a:t>
              </a:r>
              <a:r>
                <a:rPr lang="en-US" sz="1600" b="1" baseline="-25000" dirty="0" smtClean="0">
                  <a:solidFill>
                    <a:srgbClr val="9900FF"/>
                  </a:solidFill>
                </a:rPr>
                <a:t>s1</a:t>
              </a:r>
              <a:r>
                <a:rPr lang="en-US" sz="1600" b="1" dirty="0" smtClean="0">
                  <a:solidFill>
                    <a:srgbClr val="9900FF"/>
                  </a:solidFill>
                </a:rPr>
                <a:t>(2536)</a:t>
              </a:r>
              <a:r>
                <a:rPr lang="en-US" sz="1600" b="1" baseline="30000" dirty="0" smtClean="0">
                  <a:solidFill>
                    <a:srgbClr val="9900FF"/>
                  </a:solidFill>
                </a:rPr>
                <a:t>+</a:t>
              </a:r>
              <a:r>
                <a:rPr lang="en-US" sz="1600" b="1" dirty="0" smtClean="0">
                  <a:solidFill>
                    <a:srgbClr val="9900FF"/>
                  </a:solidFill>
                  <a:sym typeface="Symbol"/>
                </a:rPr>
                <a:t>D</a:t>
              </a:r>
              <a:r>
                <a:rPr lang="en-US" sz="1600" b="1" baseline="30000" dirty="0" smtClean="0">
                  <a:solidFill>
                    <a:srgbClr val="9900FF"/>
                  </a:solidFill>
                  <a:sym typeface="Symbol"/>
                </a:rPr>
                <a:t>*0</a:t>
              </a:r>
              <a:r>
                <a:rPr lang="en-US" sz="1600" b="1" dirty="0" smtClean="0">
                  <a:solidFill>
                    <a:srgbClr val="9900FF"/>
                  </a:solidFill>
                  <a:sym typeface="Symbol"/>
                </a:rPr>
                <a:t>K</a:t>
              </a:r>
              <a:r>
                <a:rPr lang="en-US" sz="1600" b="1" baseline="30000" dirty="0" smtClean="0">
                  <a:solidFill>
                    <a:srgbClr val="9900FF"/>
                  </a:solidFill>
                  <a:sym typeface="Symbol"/>
                </a:rPr>
                <a:t>+</a:t>
              </a:r>
              <a:r>
                <a:rPr lang="en-US" sz="1600" b="1" dirty="0" smtClean="0">
                  <a:solidFill>
                    <a:srgbClr val="9900FF"/>
                  </a:solidFill>
                  <a:sym typeface="Symbol"/>
                </a:rPr>
                <a:t> missing </a:t>
              </a:r>
              <a:r>
                <a:rPr lang="en-US" sz="1600" b="1" dirty="0" smtClean="0">
                  <a:solidFill>
                    <a:srgbClr val="9900FF"/>
                  </a:solidFill>
                  <a:latin typeface="Symbol" pitchFamily="18" charset="2"/>
                  <a:sym typeface="Symbol"/>
                </a:rPr>
                <a:t>g</a:t>
              </a:r>
              <a:r>
                <a:rPr lang="en-US" sz="1600" b="1" dirty="0" smtClean="0">
                  <a:solidFill>
                    <a:srgbClr val="9900FF"/>
                  </a:solidFill>
                  <a:sym typeface="Symbol"/>
                </a:rPr>
                <a:t>/</a:t>
              </a:r>
              <a:r>
                <a:rPr lang="en-US" sz="1600" b="1" dirty="0" smtClean="0">
                  <a:solidFill>
                    <a:srgbClr val="9900FF"/>
                  </a:solidFill>
                  <a:latin typeface="Symbol" pitchFamily="18" charset="2"/>
                  <a:sym typeface="Symbol"/>
                </a:rPr>
                <a:t>p</a:t>
              </a:r>
              <a:r>
                <a:rPr lang="en-US" sz="1600" b="1" baseline="30000" dirty="0" smtClean="0">
                  <a:solidFill>
                    <a:srgbClr val="9900FF"/>
                  </a:solidFill>
                  <a:sym typeface="Symbol"/>
                </a:rPr>
                <a:t>0</a:t>
              </a:r>
              <a:endParaRPr lang="en-US" sz="1600" b="1" baseline="30000" dirty="0">
                <a:solidFill>
                  <a:srgbClr val="9900FF"/>
                </a:solidFill>
              </a:endParaRPr>
            </a:p>
          </p:txBody>
        </p:sp>
        <p:sp>
          <p:nvSpPr>
            <p:cNvPr id="15" name="TextBox 17"/>
            <p:cNvSpPr txBox="1"/>
            <p:nvPr/>
          </p:nvSpPr>
          <p:spPr>
            <a:xfrm>
              <a:off x="7058890" y="4953000"/>
              <a:ext cx="1697901" cy="33855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9900FF"/>
                  </a:solidFill>
                </a:rPr>
                <a:t>D</a:t>
              </a:r>
              <a:r>
                <a:rPr lang="en-US" sz="1600" b="1" baseline="-25000" dirty="0" smtClean="0">
                  <a:solidFill>
                    <a:srgbClr val="9900FF"/>
                  </a:solidFill>
                </a:rPr>
                <a:t>s2</a:t>
              </a:r>
              <a:r>
                <a:rPr lang="en-US" sz="1600" b="1" baseline="30000" dirty="0" smtClean="0">
                  <a:solidFill>
                    <a:srgbClr val="9900FF"/>
                  </a:solidFill>
                </a:rPr>
                <a:t>*</a:t>
              </a:r>
              <a:r>
                <a:rPr lang="en-US" sz="1600" b="1" dirty="0" smtClean="0">
                  <a:solidFill>
                    <a:srgbClr val="9900FF"/>
                  </a:solidFill>
                </a:rPr>
                <a:t>(2573)</a:t>
              </a:r>
              <a:r>
                <a:rPr lang="en-US" sz="1600" b="1" baseline="30000" dirty="0" smtClean="0">
                  <a:solidFill>
                    <a:srgbClr val="9900FF"/>
                  </a:solidFill>
                </a:rPr>
                <a:t>+</a:t>
              </a:r>
              <a:r>
                <a:rPr lang="en-US" sz="1600" b="1" dirty="0" smtClean="0">
                  <a:solidFill>
                    <a:srgbClr val="9900FF"/>
                  </a:solidFill>
                  <a:sym typeface="Symbol"/>
                </a:rPr>
                <a:t>D</a:t>
              </a:r>
              <a:r>
                <a:rPr lang="en-US" sz="1600" b="1" baseline="30000" dirty="0" smtClean="0">
                  <a:solidFill>
                    <a:srgbClr val="9900FF"/>
                  </a:solidFill>
                  <a:sym typeface="Symbol"/>
                </a:rPr>
                <a:t>0</a:t>
              </a:r>
              <a:r>
                <a:rPr lang="en-US" sz="1600" b="1" dirty="0" smtClean="0">
                  <a:solidFill>
                    <a:srgbClr val="9900FF"/>
                  </a:solidFill>
                  <a:sym typeface="Symbol"/>
                </a:rPr>
                <a:t>K</a:t>
              </a:r>
              <a:r>
                <a:rPr lang="en-US" sz="1600" b="1" baseline="30000" dirty="0" smtClean="0">
                  <a:solidFill>
                    <a:srgbClr val="9900FF"/>
                  </a:solidFill>
                  <a:sym typeface="Symbol"/>
                </a:rPr>
                <a:t>+</a:t>
              </a:r>
              <a:endParaRPr lang="en-US" sz="1600" b="1" baseline="30000" dirty="0">
                <a:solidFill>
                  <a:srgbClr val="9900FF"/>
                </a:solidFill>
              </a:endParaRPr>
            </a:p>
          </p:txBody>
        </p:sp>
        <p:cxnSp>
          <p:nvCxnSpPr>
            <p:cNvPr id="16" name="Straight Arrow Connector 18"/>
            <p:cNvCxnSpPr/>
            <p:nvPr/>
          </p:nvCxnSpPr>
          <p:spPr>
            <a:xfrm rot="10800000" flipV="1">
              <a:off x="7162801" y="5257799"/>
              <a:ext cx="228600" cy="15240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23"/>
            <p:cNvSpPr txBox="1"/>
            <p:nvPr/>
          </p:nvSpPr>
          <p:spPr>
            <a:xfrm>
              <a:off x="6000953" y="1600200"/>
              <a:ext cx="1771447" cy="7017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solidFill>
                    <a:schemeClr val="tx1"/>
                  </a:solidFill>
                  <a:sym typeface="Symbol"/>
                </a:rPr>
                <a:t>  RS D</a:t>
              </a:r>
              <a:r>
                <a:rPr lang="en-US" sz="1800" baseline="30000" dirty="0" smtClean="0">
                  <a:solidFill>
                    <a:schemeClr val="tx1"/>
                  </a:solidFill>
                  <a:sym typeface="Symbol"/>
                </a:rPr>
                <a:t>0</a:t>
              </a:r>
              <a:r>
                <a:rPr lang="en-US" sz="1800" dirty="0" smtClean="0">
                  <a:solidFill>
                    <a:schemeClr val="tx1"/>
                  </a:solidFill>
                  <a:sym typeface="Symbol"/>
                </a:rPr>
                <a:t>K</a:t>
              </a:r>
              <a:r>
                <a:rPr lang="en-US" sz="1800" baseline="30000" dirty="0" smtClean="0">
                  <a:solidFill>
                    <a:schemeClr val="tx1"/>
                  </a:solidFill>
                  <a:sym typeface="Symbol"/>
                </a:rPr>
                <a:t>+</a:t>
              </a:r>
            </a:p>
            <a:p>
              <a:r>
                <a:rPr lang="en-US" sz="1800" dirty="0" smtClean="0">
                  <a:solidFill>
                    <a:srgbClr val="C00000"/>
                  </a:solidFill>
                  <a:sym typeface="Symbol"/>
                </a:rPr>
                <a:t>  WS </a:t>
              </a:r>
              <a:r>
                <a:rPr lang="en-US" sz="1800" dirty="0" err="1" smtClean="0">
                  <a:solidFill>
                    <a:srgbClr val="C00000"/>
                  </a:solidFill>
                  <a:sym typeface="Symbol"/>
                </a:rPr>
                <a:t>Kaon</a:t>
              </a:r>
              <a:r>
                <a:rPr lang="en-US" sz="1800" dirty="0" smtClean="0">
                  <a:solidFill>
                    <a:srgbClr val="C00000"/>
                  </a:solidFill>
                  <a:sym typeface="Symbol"/>
                </a:rPr>
                <a:t>: D</a:t>
              </a:r>
              <a:r>
                <a:rPr lang="en-US" sz="1800" baseline="30000" dirty="0" smtClean="0">
                  <a:solidFill>
                    <a:srgbClr val="C00000"/>
                  </a:solidFill>
                  <a:sym typeface="Symbol"/>
                </a:rPr>
                <a:t>0</a:t>
              </a:r>
              <a:r>
                <a:rPr lang="en-US" sz="1800" dirty="0" smtClean="0">
                  <a:solidFill>
                    <a:srgbClr val="C00000"/>
                  </a:solidFill>
                  <a:sym typeface="Symbol"/>
                </a:rPr>
                <a:t>K</a:t>
              </a:r>
              <a:r>
                <a:rPr lang="en-US" sz="1800" baseline="30000" dirty="0" smtClean="0">
                  <a:solidFill>
                    <a:srgbClr val="C00000"/>
                  </a:solidFill>
                  <a:latin typeface="Symbol" pitchFamily="18" charset="2"/>
                  <a:sym typeface="Symbol"/>
                </a:rPr>
                <a:t>-</a:t>
              </a:r>
            </a:p>
          </p:txBody>
        </p:sp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14414" y="0"/>
            <a:ext cx="4429156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First observation of </a:t>
            </a:r>
            <a:endParaRPr lang="en-GB" sz="36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49DFC-0975-449B-8E24-A821182F2AF4}" type="slidenum">
              <a:rPr lang="es-ES" sz="1800" b="1" smtClean="0">
                <a:solidFill>
                  <a:schemeClr val="tx1"/>
                </a:solidFill>
              </a:rPr>
              <a:pPr/>
              <a:t>8</a:t>
            </a:fld>
            <a:endParaRPr lang="es-ES" sz="1800" b="1">
              <a:solidFill>
                <a:schemeClr val="tx1"/>
              </a:solidFill>
            </a:endParaRPr>
          </a:p>
        </p:txBody>
      </p:sp>
      <p:graphicFrame>
        <p:nvGraphicFramePr>
          <p:cNvPr id="20482" name="Object 2"/>
          <p:cNvGraphicFramePr>
            <a:graphicFrameLocks noChangeAspect="1"/>
          </p:cNvGraphicFramePr>
          <p:nvPr/>
        </p:nvGraphicFramePr>
        <p:xfrm>
          <a:off x="5286380" y="285728"/>
          <a:ext cx="2428893" cy="615034"/>
        </p:xfrm>
        <a:graphic>
          <a:graphicData uri="http://schemas.openxmlformats.org/presentationml/2006/ole">
            <p:oleObj spid="_x0000_s20482" name="Ecuación" r:id="rId5" imgW="1002960" imgH="253800" progId="Equation.3">
              <p:embed/>
            </p:oleObj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0" y="1071546"/>
            <a:ext cx="55006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Evidence for resonance seen whilst checking </a:t>
            </a:r>
            <a:r>
              <a:rPr lang="en-US" sz="2400" i="1" dirty="0" smtClean="0"/>
              <a:t>b</a:t>
            </a:r>
            <a:r>
              <a:rPr lang="en-US" sz="2400" dirty="0" smtClean="0">
                <a:sym typeface="Symbol"/>
              </a:rPr>
              <a:t>D</a:t>
            </a:r>
            <a:r>
              <a:rPr lang="en-US" sz="2400" baseline="30000" dirty="0" smtClean="0"/>
              <a:t>0</a:t>
            </a:r>
            <a:r>
              <a:rPr lang="en-US" sz="2400" dirty="0" smtClean="0">
                <a:sym typeface="Symbol"/>
              </a:rPr>
              <a:t>K</a:t>
            </a:r>
            <a:r>
              <a:rPr lang="en-US" sz="2400" dirty="0" smtClean="0"/>
              <a:t>X</a:t>
            </a:r>
            <a:r>
              <a:rPr lang="el-GR" sz="2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μν </a:t>
            </a:r>
            <a:r>
              <a:rPr lang="en-US" sz="2400" dirty="0" smtClean="0"/>
              <a:t>mass spectrum</a:t>
            </a:r>
            <a:endParaRPr lang="en-GB" sz="2400" dirty="0"/>
          </a:p>
        </p:txBody>
      </p:sp>
      <p:sp>
        <p:nvSpPr>
          <p:cNvPr id="7" name="6 CuadroTexto"/>
          <p:cNvSpPr txBox="1"/>
          <p:nvPr/>
        </p:nvSpPr>
        <p:spPr>
          <a:xfrm>
            <a:off x="0" y="6215082"/>
            <a:ext cx="5143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solidFill>
                  <a:schemeClr val="accent4">
                    <a:lumMod val="50000"/>
                  </a:schemeClr>
                </a:solidFill>
              </a:rPr>
              <a:t>Published in Phys. </a:t>
            </a:r>
            <a:r>
              <a:rPr lang="en-US" sz="2400" i="1" dirty="0" err="1" smtClean="0">
                <a:solidFill>
                  <a:schemeClr val="accent4">
                    <a:lumMod val="50000"/>
                  </a:schemeClr>
                </a:solidFill>
              </a:rPr>
              <a:t>Lett</a:t>
            </a:r>
            <a:r>
              <a:rPr lang="en-US" sz="2400" i="1" dirty="0" smtClean="0">
                <a:solidFill>
                  <a:schemeClr val="accent4">
                    <a:lumMod val="50000"/>
                  </a:schemeClr>
                </a:solidFill>
              </a:rPr>
              <a:t>. </a:t>
            </a:r>
            <a:r>
              <a:rPr lang="en-US" sz="2400" b="1" i="1" dirty="0" smtClean="0">
                <a:solidFill>
                  <a:schemeClr val="accent4">
                    <a:lumMod val="50000"/>
                  </a:schemeClr>
                </a:solidFill>
              </a:rPr>
              <a:t>B 698</a:t>
            </a:r>
            <a:r>
              <a:rPr lang="en-US" sz="2400" i="1" dirty="0" smtClean="0">
                <a:solidFill>
                  <a:schemeClr val="accent4">
                    <a:lumMod val="50000"/>
                  </a:schemeClr>
                </a:solidFill>
              </a:rPr>
              <a:t>, 14 (2011)</a:t>
            </a:r>
            <a:endParaRPr lang="en-GB" sz="2400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0" y="1857364"/>
            <a:ext cx="50720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Confirmed in larger data sample, with significance of ≈8</a:t>
            </a:r>
            <a:r>
              <a:rPr lang="el-GR" sz="2400" dirty="0" smtClean="0"/>
              <a:t>σ</a:t>
            </a:r>
            <a:r>
              <a:rPr lang="en-US" sz="2400" dirty="0" smtClean="0"/>
              <a:t> </a:t>
            </a:r>
            <a:endParaRPr lang="en-GB" sz="2400" dirty="0"/>
          </a:p>
        </p:txBody>
      </p:sp>
      <p:sp>
        <p:nvSpPr>
          <p:cNvPr id="18" name="17 CuadroTexto"/>
          <p:cNvSpPr txBox="1"/>
          <p:nvPr/>
        </p:nvSpPr>
        <p:spPr>
          <a:xfrm>
            <a:off x="0" y="5357826"/>
            <a:ext cx="52863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Also: measured mass and width of        </a:t>
            </a:r>
            <a:endParaRPr lang="en-GB" sz="2200" dirty="0"/>
          </a:p>
        </p:txBody>
      </p:sp>
      <p:graphicFrame>
        <p:nvGraphicFramePr>
          <p:cNvPr id="20483" name="Object 3"/>
          <p:cNvGraphicFramePr>
            <a:graphicFrameLocks noChangeAspect="1"/>
          </p:cNvGraphicFramePr>
          <p:nvPr/>
        </p:nvGraphicFramePr>
        <p:xfrm>
          <a:off x="4071934" y="5357826"/>
          <a:ext cx="428628" cy="387325"/>
        </p:xfrm>
        <a:graphic>
          <a:graphicData uri="http://schemas.openxmlformats.org/presentationml/2006/ole">
            <p:oleObj spid="_x0000_s20483" name="Ecuación" r:id="rId6" imgW="266400" imgH="241200" progId="Equation.3">
              <p:embed/>
            </p:oleObj>
          </a:graphicData>
        </a:graphic>
      </p:graphicFrame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2681822"/>
            <a:ext cx="4714876" cy="890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20 CuadroTexto"/>
          <p:cNvSpPr txBox="1"/>
          <p:nvPr/>
        </p:nvSpPr>
        <p:spPr>
          <a:xfrm>
            <a:off x="642910" y="5715016"/>
            <a:ext cx="52863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confirmed DØ observation of D</a:t>
            </a:r>
            <a:r>
              <a:rPr lang="en-US" sz="2200" baseline="-25000" dirty="0" smtClean="0"/>
              <a:t>s1</a:t>
            </a:r>
            <a:r>
              <a:rPr lang="en-US" sz="2200" dirty="0" smtClean="0"/>
              <a:t> mode</a:t>
            </a:r>
            <a:endParaRPr lang="en-GB" sz="2200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4429132"/>
            <a:ext cx="4986311" cy="843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" y="3571876"/>
            <a:ext cx="4929189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800" dirty="0" err="1" smtClean="0"/>
              <a:t>Semileptonic</a:t>
            </a:r>
            <a:r>
              <a:rPr lang="en-US" sz="3800" dirty="0" smtClean="0"/>
              <a:t> </a:t>
            </a:r>
            <a:r>
              <a:rPr lang="en-US" sz="3800" dirty="0" err="1" smtClean="0"/>
              <a:t>f</a:t>
            </a:r>
            <a:r>
              <a:rPr lang="en-US" sz="3800" baseline="-25000" dirty="0" err="1" smtClean="0"/>
              <a:t>s</a:t>
            </a:r>
            <a:r>
              <a:rPr lang="en-US" sz="3800" dirty="0" smtClean="0"/>
              <a:t>/(f</a:t>
            </a:r>
            <a:r>
              <a:rPr lang="en-US" sz="3800" baseline="-25000" dirty="0" smtClean="0"/>
              <a:t>u</a:t>
            </a:r>
            <a:r>
              <a:rPr lang="en-US" sz="3800" dirty="0" smtClean="0"/>
              <a:t> + </a:t>
            </a:r>
            <a:r>
              <a:rPr lang="en-US" sz="3800" dirty="0" err="1" smtClean="0"/>
              <a:t>f</a:t>
            </a:r>
            <a:r>
              <a:rPr lang="en-US" sz="3800" baseline="-25000" dirty="0" err="1" smtClean="0"/>
              <a:t>d</a:t>
            </a:r>
            <a:r>
              <a:rPr lang="en-US" sz="3800" dirty="0" smtClean="0"/>
              <a:t>) Result</a:t>
            </a:r>
            <a:endParaRPr lang="en-GB" sz="38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49DFC-0975-449B-8E24-A821182F2AF4}" type="slidenum">
              <a:rPr lang="es-ES" sz="1800" b="1" smtClean="0">
                <a:solidFill>
                  <a:schemeClr val="tx1"/>
                </a:solidFill>
              </a:rPr>
              <a:pPr/>
              <a:t>9</a:t>
            </a:fld>
            <a:endParaRPr lang="es-ES" sz="1800" b="1" dirty="0">
              <a:solidFill>
                <a:schemeClr val="tx1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5143504" y="4929198"/>
            <a:ext cx="38576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No evidence for dependence of </a:t>
            </a:r>
            <a:r>
              <a:rPr lang="en-US" sz="2400" dirty="0" err="1" smtClean="0"/>
              <a:t>f</a:t>
            </a:r>
            <a:r>
              <a:rPr lang="en-US" sz="2400" baseline="-25000" dirty="0" err="1" smtClean="0"/>
              <a:t>s</a:t>
            </a:r>
            <a:r>
              <a:rPr lang="en-US" sz="2400" dirty="0" smtClean="0"/>
              <a:t>/(f</a:t>
            </a:r>
            <a:r>
              <a:rPr lang="en-US" sz="2400" baseline="-25000" dirty="0" smtClean="0"/>
              <a:t>u</a:t>
            </a:r>
            <a:r>
              <a:rPr lang="en-US" sz="2400" dirty="0" smtClean="0"/>
              <a:t> + </a:t>
            </a:r>
            <a:r>
              <a:rPr lang="en-US" sz="2400" dirty="0" err="1" smtClean="0"/>
              <a:t>f</a:t>
            </a:r>
            <a:r>
              <a:rPr lang="en-US" sz="2400" baseline="-25000" dirty="0" err="1" smtClean="0"/>
              <a:t>d</a:t>
            </a:r>
            <a:r>
              <a:rPr lang="en-US" sz="2400" dirty="0" smtClean="0"/>
              <a:t>) on either </a:t>
            </a:r>
            <a:r>
              <a:rPr lang="el-GR" sz="2400" i="1" dirty="0" smtClean="0"/>
              <a:t>η</a:t>
            </a:r>
            <a:r>
              <a:rPr lang="en-US" sz="2400" dirty="0" smtClean="0"/>
              <a:t> or </a:t>
            </a:r>
            <a:r>
              <a:rPr lang="en-US" sz="2400" i="1" dirty="0" err="1" smtClean="0"/>
              <a:t>p</a:t>
            </a:r>
            <a:r>
              <a:rPr lang="en-US" sz="2400" i="1" baseline="-25000" dirty="0" err="1" smtClean="0"/>
              <a:t>T</a:t>
            </a:r>
            <a:endParaRPr lang="en-GB" sz="2400" dirty="0"/>
          </a:p>
        </p:txBody>
      </p:sp>
      <p:sp>
        <p:nvSpPr>
          <p:cNvPr id="6" name="5 CuadroTexto"/>
          <p:cNvSpPr txBox="1"/>
          <p:nvPr/>
        </p:nvSpPr>
        <p:spPr>
          <a:xfrm>
            <a:off x="571472" y="1285860"/>
            <a:ext cx="55721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</a:rPr>
              <a:t>f</a:t>
            </a:r>
            <a:r>
              <a:rPr lang="en-US" sz="3200" baseline="-25000" dirty="0" err="1" smtClean="0">
                <a:solidFill>
                  <a:srgbClr val="FF0000"/>
                </a:solidFill>
              </a:rPr>
              <a:t>s</a:t>
            </a:r>
            <a:r>
              <a:rPr lang="en-US" sz="3200" dirty="0" smtClean="0">
                <a:solidFill>
                  <a:srgbClr val="FF0000"/>
                </a:solidFill>
              </a:rPr>
              <a:t>/(f</a:t>
            </a:r>
            <a:r>
              <a:rPr lang="en-US" sz="3200" baseline="-25000" dirty="0" smtClean="0">
                <a:solidFill>
                  <a:srgbClr val="FF0000"/>
                </a:solidFill>
              </a:rPr>
              <a:t>u</a:t>
            </a:r>
            <a:r>
              <a:rPr lang="en-US" sz="3200" dirty="0" smtClean="0">
                <a:solidFill>
                  <a:srgbClr val="FF0000"/>
                </a:solidFill>
              </a:rPr>
              <a:t> + </a:t>
            </a:r>
            <a:r>
              <a:rPr lang="en-US" sz="3200" dirty="0" err="1" smtClean="0">
                <a:solidFill>
                  <a:srgbClr val="FF0000"/>
                </a:solidFill>
              </a:rPr>
              <a:t>f</a:t>
            </a:r>
            <a:r>
              <a:rPr lang="en-US" sz="3200" baseline="-25000" dirty="0" err="1" smtClean="0">
                <a:solidFill>
                  <a:srgbClr val="FF0000"/>
                </a:solidFill>
              </a:rPr>
              <a:t>d</a:t>
            </a:r>
            <a:r>
              <a:rPr lang="en-US" sz="3200" dirty="0" smtClean="0">
                <a:solidFill>
                  <a:srgbClr val="FF0000"/>
                </a:solidFill>
              </a:rPr>
              <a:t>) = 0.130 ± 0.004 (stat)  </a:t>
            </a:r>
            <a:endParaRPr lang="en-GB" sz="3200" dirty="0">
              <a:solidFill>
                <a:srgbClr val="FF0000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5715008" y="1071546"/>
            <a:ext cx="1428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+ 0.012</a:t>
            </a:r>
            <a:endParaRPr lang="en-GB" sz="3200" dirty="0">
              <a:solidFill>
                <a:srgbClr val="FF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5715008" y="1428736"/>
            <a:ext cx="1428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– 0.011</a:t>
            </a:r>
            <a:endParaRPr lang="en-GB" sz="3200" dirty="0">
              <a:solidFill>
                <a:srgbClr val="FF0000"/>
              </a:solidFill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428868"/>
            <a:ext cx="359905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0496" y="2500306"/>
            <a:ext cx="338294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11 Elipse"/>
          <p:cNvSpPr/>
          <p:nvPr/>
        </p:nvSpPr>
        <p:spPr>
          <a:xfrm>
            <a:off x="7929586" y="3143248"/>
            <a:ext cx="785818" cy="78581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12 CuadroTexto"/>
          <p:cNvSpPr txBox="1"/>
          <p:nvPr/>
        </p:nvSpPr>
        <p:spPr>
          <a:xfrm>
            <a:off x="7929586" y="3214686"/>
            <a:ext cx="9286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00B050"/>
                </a:solidFill>
              </a:rPr>
              <a:t>3pb</a:t>
            </a:r>
            <a:r>
              <a:rPr lang="en-US" b="1" i="1" baseline="30000" dirty="0" smtClean="0">
                <a:solidFill>
                  <a:srgbClr val="00B050"/>
                </a:solidFill>
              </a:rPr>
              <a:t>-1</a:t>
            </a:r>
            <a:r>
              <a:rPr lang="en-US" b="1" i="1" dirty="0" smtClean="0">
                <a:solidFill>
                  <a:srgbClr val="00B050"/>
                </a:solidFill>
              </a:rPr>
              <a:t> used</a:t>
            </a:r>
            <a:endParaRPr lang="en-GB" b="1" i="1" dirty="0">
              <a:solidFill>
                <a:srgbClr val="00B050"/>
              </a:solidFill>
            </a:endParaRPr>
          </a:p>
        </p:txBody>
      </p:sp>
      <p:graphicFrame>
        <p:nvGraphicFramePr>
          <p:cNvPr id="15" name="14 Tabla"/>
          <p:cNvGraphicFramePr>
            <a:graphicFrameLocks noGrp="1"/>
          </p:cNvGraphicFramePr>
          <p:nvPr/>
        </p:nvGraphicFramePr>
        <p:xfrm>
          <a:off x="357158" y="5286388"/>
          <a:ext cx="4500594" cy="14258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14776"/>
                <a:gridCol w="785818"/>
              </a:tblGrid>
              <a:tr h="3962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Source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Size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9578">
                <a:tc>
                  <a:txBody>
                    <a:bodyPr/>
                    <a:lstStyle/>
                    <a:p>
                      <a:r>
                        <a:rPr lang="en-US" dirty="0" smtClean="0"/>
                        <a:t>Branching fractions of charm hadrons 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±</a:t>
                      </a:r>
                      <a:r>
                        <a:rPr lang="en-US" dirty="0" smtClean="0"/>
                        <a:t>5.5%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06753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ym typeface="Symbol"/>
                        </a:rPr>
                        <a:t>Subtraction of B</a:t>
                      </a:r>
                      <a:r>
                        <a:rPr lang="en-US" sz="1800" baseline="-25000" dirty="0" smtClean="0">
                          <a:sym typeface="Symbol"/>
                        </a:rPr>
                        <a:t>s</a:t>
                      </a:r>
                      <a:r>
                        <a:rPr lang="en-US" sz="1800" dirty="0" smtClean="0">
                          <a:sym typeface="Symbol"/>
                        </a:rPr>
                        <a:t>D</a:t>
                      </a:r>
                      <a:r>
                        <a:rPr lang="en-US" sz="1800" baseline="30000" dirty="0" smtClean="0"/>
                        <a:t>0</a:t>
                      </a:r>
                      <a:r>
                        <a:rPr lang="en-US" sz="1800" dirty="0" smtClean="0">
                          <a:sym typeface="Symbol"/>
                        </a:rPr>
                        <a:t>K</a:t>
                      </a:r>
                      <a:r>
                        <a:rPr lang="en-US" sz="1800" dirty="0" smtClean="0"/>
                        <a:t>X</a:t>
                      </a:r>
                      <a:r>
                        <a:rPr lang="el-GR" sz="1800" i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μν </a:t>
                      </a:r>
                      <a:r>
                        <a:rPr lang="en-US" dirty="0" err="1" smtClean="0"/>
                        <a:t>bkg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+4.1%</a:t>
                      </a:r>
                      <a:r>
                        <a:rPr lang="en-US" baseline="0" dirty="0" smtClean="0"/>
                        <a:t>    </a:t>
                      </a:r>
                      <a:r>
                        <a:rPr lang="en-US" dirty="0" smtClean="0"/>
                        <a:t>-1.1%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6" name="15 CuadroTexto"/>
          <p:cNvSpPr txBox="1"/>
          <p:nvPr/>
        </p:nvSpPr>
        <p:spPr>
          <a:xfrm>
            <a:off x="500034" y="2000240"/>
            <a:ext cx="78581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/>
              <a:t>cf. LEP: 0.128 ± 0.012 (HFAG), and </a:t>
            </a:r>
            <a:r>
              <a:rPr lang="en-US" sz="2000" i="1" dirty="0" err="1" smtClean="0"/>
              <a:t>TeVatron</a:t>
            </a:r>
            <a:r>
              <a:rPr lang="en-US" sz="2000" i="1" dirty="0" smtClean="0"/>
              <a:t>: 0.135 ± 0.016 (CDF </a:t>
            </a:r>
            <a:r>
              <a:rPr lang="en-US" sz="2000" i="1" dirty="0" err="1" smtClean="0"/>
              <a:t>semilep</a:t>
            </a:r>
            <a:r>
              <a:rPr lang="en-US" sz="2000" i="1" dirty="0" smtClean="0"/>
              <a:t>.)</a:t>
            </a:r>
            <a:endParaRPr lang="en-GB" sz="2000" i="1" dirty="0"/>
          </a:p>
        </p:txBody>
      </p:sp>
      <p:sp>
        <p:nvSpPr>
          <p:cNvPr id="17" name="16 CuadroTexto"/>
          <p:cNvSpPr txBox="1"/>
          <p:nvPr/>
        </p:nvSpPr>
        <p:spPr>
          <a:xfrm>
            <a:off x="357158" y="4857760"/>
            <a:ext cx="3000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Dominant </a:t>
            </a:r>
            <a:r>
              <a:rPr lang="en-US" sz="2400" dirty="0" err="1" smtClean="0"/>
              <a:t>systematics</a:t>
            </a:r>
            <a:endParaRPr lang="en-GB" sz="2400" dirty="0"/>
          </a:p>
        </p:txBody>
      </p:sp>
      <p:sp>
        <p:nvSpPr>
          <p:cNvPr id="18" name="17 CuadroTexto"/>
          <p:cNvSpPr txBox="1"/>
          <p:nvPr/>
        </p:nvSpPr>
        <p:spPr>
          <a:xfrm>
            <a:off x="6929454" y="1285860"/>
            <a:ext cx="11430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(</a:t>
            </a:r>
            <a:r>
              <a:rPr lang="en-US" sz="3200" dirty="0" err="1" smtClean="0">
                <a:solidFill>
                  <a:srgbClr val="FF0000"/>
                </a:solidFill>
              </a:rPr>
              <a:t>syst</a:t>
            </a:r>
            <a:r>
              <a:rPr lang="en-US" sz="3200" dirty="0" smtClean="0">
                <a:solidFill>
                  <a:srgbClr val="FF0000"/>
                </a:solidFill>
              </a:rPr>
              <a:t>)  </a:t>
            </a:r>
            <a:endParaRPr lang="en-GB" sz="3200" dirty="0">
              <a:solidFill>
                <a:srgbClr val="FF0000"/>
              </a:solidFill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5143504" y="5786454"/>
            <a:ext cx="34290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Good agreement with LEP and </a:t>
            </a:r>
            <a:r>
              <a:rPr lang="en-US" sz="2400" dirty="0" err="1" smtClean="0"/>
              <a:t>TeVatron</a:t>
            </a:r>
            <a:r>
              <a:rPr lang="en-US" sz="2400" dirty="0" smtClean="0"/>
              <a:t> values</a:t>
            </a:r>
            <a:endParaRPr lang="en-GB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4701</TotalTime>
  <Words>1743</Words>
  <Application>Microsoft Office PowerPoint</Application>
  <PresentationFormat>Presentación en pantalla (4:3)</PresentationFormat>
  <Paragraphs>282</Paragraphs>
  <Slides>33</Slides>
  <Notes>33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33</vt:i4>
      </vt:variant>
    </vt:vector>
  </HeadingPairs>
  <TitlesOfParts>
    <vt:vector size="36" baseType="lpstr">
      <vt:lpstr>Tema de Office</vt:lpstr>
      <vt:lpstr>Ecuación</vt:lpstr>
      <vt:lpstr>Equation</vt:lpstr>
      <vt:lpstr>b Production Cross Sections and Fragmentation Fractions at LHCb</vt:lpstr>
      <vt:lpstr>Overview</vt:lpstr>
      <vt:lpstr>The LHCb Experiment</vt:lpstr>
      <vt:lpstr>b Cross Section using bD0Xμν</vt:lpstr>
      <vt:lpstr>b Cross Section using bD0Xμν</vt:lpstr>
      <vt:lpstr>b Cross Section using bJ/ψX</vt:lpstr>
      <vt:lpstr>Fragmentation Fractions using Semileptonic Decays</vt:lpstr>
      <vt:lpstr>First observation of </vt:lpstr>
      <vt:lpstr>Semileptonic fs/(fu + fd) Result</vt:lpstr>
      <vt:lpstr>Semileptonic fΛb/(fu + fd) Result</vt:lpstr>
      <vt:lpstr>fs/fd using Hadronic Decays</vt:lpstr>
      <vt:lpstr>fs/fd using Hadronic Decays</vt:lpstr>
      <vt:lpstr>Conclusions</vt:lpstr>
      <vt:lpstr>Backup</vt:lpstr>
      <vt:lpstr>LHCb Acceptance</vt:lpstr>
      <vt:lpstr>Systematics for bD0Xμν </vt:lpstr>
      <vt:lpstr>Combination for bD0Xμν</vt:lpstr>
      <vt:lpstr>Muon Identification</vt:lpstr>
      <vt:lpstr>Systematics for bJ/ψX </vt:lpstr>
      <vt:lpstr>bJ/ψX dependence on y</vt:lpstr>
      <vt:lpstr>bJ/ψX efficiencies from MC </vt:lpstr>
      <vt:lpstr>fs/fd for Bsμμ </vt:lpstr>
      <vt:lpstr>Semileptonics: bD0Xμν </vt:lpstr>
      <vt:lpstr>Semileptonics: bD+Xμν </vt:lpstr>
      <vt:lpstr>Semileptonics: bDsXμν </vt:lpstr>
      <vt:lpstr>Semileptonics: bΛcXμν </vt:lpstr>
      <vt:lpstr>Semileptonics: bD0pXμν </vt:lpstr>
      <vt:lpstr>Semileptonics: Efficiencies</vt:lpstr>
      <vt:lpstr>Semileptonics: Cross-check</vt:lpstr>
      <vt:lpstr>Systematics for       Semileptonic  fs/(fu + fd)   </vt:lpstr>
      <vt:lpstr>Deviations from Factorisation</vt:lpstr>
      <vt:lpstr>Exchange diagram in BdD-p+</vt:lpstr>
      <vt:lpstr>Systematics for Hadronic fd/fs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 production cross sections and fragmentation fractions at LHCb</dc:title>
  <dc:creator>ACER</dc:creator>
  <cp:lastModifiedBy>ACER</cp:lastModifiedBy>
  <cp:revision>211</cp:revision>
  <dcterms:created xsi:type="dcterms:W3CDTF">2011-05-01T14:36:25Z</dcterms:created>
  <dcterms:modified xsi:type="dcterms:W3CDTF">2011-05-09T17:04:41Z</dcterms:modified>
</cp:coreProperties>
</file>