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1" r:id="rId3"/>
    <p:sldId id="282" r:id="rId4"/>
    <p:sldId id="261" r:id="rId5"/>
    <p:sldId id="272" r:id="rId6"/>
    <p:sldId id="284" r:id="rId7"/>
    <p:sldId id="259" r:id="rId8"/>
    <p:sldId id="285" r:id="rId9"/>
    <p:sldId id="274" r:id="rId10"/>
    <p:sldId id="260" r:id="rId11"/>
    <p:sldId id="270" r:id="rId12"/>
    <p:sldId id="287" r:id="rId13"/>
    <p:sldId id="269" r:id="rId14"/>
    <p:sldId id="28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8" autoAdjust="0"/>
    <p:restoredTop sz="94660" autoAdjust="0"/>
  </p:normalViewPr>
  <p:slideViewPr>
    <p:cSldViewPr>
      <p:cViewPr>
        <p:scale>
          <a:sx n="100" d="100"/>
          <a:sy n="100" d="100"/>
        </p:scale>
        <p:origin x="-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27401-3DFB-4B1E-A0F0-22E87A37E67C}" type="datetimeFigureOut">
              <a:rPr lang="en-US" smtClean="0"/>
              <a:pPr/>
              <a:t>7/15/2011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F0CE19-BED4-48FB-BFC4-751294E8F7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RF strategy, limits and issues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GB" dirty="0" smtClean="0"/>
              <a:t>A. Butterworth</a:t>
            </a:r>
            <a:endParaRPr lang="en-GB" sz="1600" dirty="0" smtClean="0"/>
          </a:p>
          <a:p>
            <a:pPr marL="342900" indent="-342900"/>
            <a:r>
              <a:rPr lang="en-GB" sz="1600" dirty="0" smtClean="0"/>
              <a:t>L. Arnaudon, Ph. Baudrenghien, O. Brunner, E. Ciapala, W. Hofle, J. </a:t>
            </a:r>
            <a:r>
              <a:rPr lang="en-GB" sz="1600" dirty="0" err="1" smtClean="0"/>
              <a:t>Molendijk</a:t>
            </a:r>
            <a:r>
              <a:rPr lang="en-GB" sz="1600" dirty="0" smtClean="0"/>
              <a:t>, E. </a:t>
            </a:r>
            <a:r>
              <a:rPr lang="en-GB" sz="1600" dirty="0" err="1" smtClean="0"/>
              <a:t>Shaposhnikova</a:t>
            </a:r>
            <a:r>
              <a:rPr lang="en-GB" sz="1600" dirty="0" smtClean="0"/>
              <a:t>, J. Tuckmantel, D. Valuch</a:t>
            </a:r>
            <a:endParaRPr lang="en-GB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Observed at injection:</a:t>
            </a:r>
          </a:p>
          <a:p>
            <a:pPr lvl="1"/>
            <a:r>
              <a:rPr lang="en-US" dirty="0" smtClean="0"/>
              <a:t>amplitude grows for 5-10 minutes, then damping with a time constant ~ 30 min</a:t>
            </a:r>
          </a:p>
          <a:p>
            <a:pPr lvl="1"/>
            <a:r>
              <a:rPr lang="en-US" dirty="0" smtClean="0"/>
              <a:t>quite insensitive</a:t>
            </a:r>
            <a:br>
              <a:rPr lang="en-US" dirty="0" smtClean="0"/>
            </a:br>
            <a:r>
              <a:rPr lang="en-US" dirty="0" smtClean="0"/>
              <a:t>to total intensity, number</a:t>
            </a:r>
            <a:br>
              <a:rPr lang="en-US" dirty="0" smtClean="0"/>
            </a:br>
            <a:r>
              <a:rPr lang="en-US" dirty="0" smtClean="0"/>
              <a:t>of bunches per batch</a:t>
            </a:r>
            <a:br>
              <a:rPr lang="en-US" dirty="0" smtClean="0"/>
            </a:br>
            <a:r>
              <a:rPr lang="en-US" dirty="0" smtClean="0"/>
              <a:t>and distance between</a:t>
            </a:r>
            <a:br>
              <a:rPr lang="en-US" dirty="0" smtClean="0"/>
            </a:br>
            <a:r>
              <a:rPr lang="en-US" dirty="0" smtClean="0"/>
              <a:t>batches</a:t>
            </a:r>
          </a:p>
          <a:p>
            <a:pPr lvl="1"/>
            <a:r>
              <a:rPr lang="en-US" dirty="0" smtClean="0"/>
              <a:t>suggests not multi-bunch</a:t>
            </a:r>
            <a:br>
              <a:rPr lang="en-US" dirty="0" smtClean="0"/>
            </a:br>
            <a:r>
              <a:rPr lang="en-US" dirty="0" smtClean="0"/>
              <a:t>instability</a:t>
            </a:r>
            <a:br>
              <a:rPr lang="en-US" dirty="0" smtClean="0"/>
            </a:br>
            <a:r>
              <a:rPr lang="en-US" dirty="0" smtClean="0"/>
              <a:t>(but more analysis needed)</a:t>
            </a:r>
          </a:p>
          <a:p>
            <a:pPr lvl="1"/>
            <a:r>
              <a:rPr lang="en-US" dirty="0" smtClean="0"/>
              <a:t>dependence on bunch</a:t>
            </a:r>
            <a:br>
              <a:rPr lang="en-US" dirty="0" smtClean="0"/>
            </a:br>
            <a:r>
              <a:rPr lang="en-US" dirty="0" smtClean="0"/>
              <a:t>length </a:t>
            </a:r>
          </a:p>
          <a:p>
            <a:pPr lvl="1"/>
            <a:r>
              <a:rPr lang="en-US" dirty="0" smtClean="0"/>
              <a:t>not </a:t>
            </a:r>
            <a:r>
              <a:rPr lang="en-US" dirty="0" smtClean="0"/>
              <a:t>yet a </a:t>
            </a:r>
            <a:r>
              <a:rPr lang="en-US" dirty="0" smtClean="0"/>
              <a:t>problem for normal</a:t>
            </a:r>
            <a:br>
              <a:rPr lang="en-US" dirty="0" smtClean="0"/>
            </a:br>
            <a:r>
              <a:rPr lang="en-US" dirty="0" smtClean="0"/>
              <a:t>operation, but need to keep</a:t>
            </a:r>
            <a:br>
              <a:rPr lang="en-US" dirty="0" smtClean="0"/>
            </a:br>
            <a:r>
              <a:rPr lang="en-US" dirty="0" smtClean="0"/>
              <a:t>an eye on it</a:t>
            </a:r>
          </a:p>
          <a:p>
            <a:endParaRPr lang="en-US" dirty="0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 l="4540" t="505" r="7567" b="5046"/>
          <a:stretch>
            <a:fillRect/>
          </a:stretch>
        </p:blipFill>
        <p:spPr bwMode="auto">
          <a:xfrm>
            <a:off x="4569538" y="1923841"/>
            <a:ext cx="4377015" cy="352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Long-lasting dipole oscillations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54864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Top: Amplitude of dipole oscillation (min, max, mean over all bunches of a given batch).</a:t>
            </a:r>
            <a:br>
              <a:rPr lang="en-US" sz="1200" dirty="0" smtClean="0"/>
            </a:br>
            <a:r>
              <a:rPr lang="en-US" sz="1200" dirty="0" smtClean="0"/>
              <a:t>Bottom: Bunch length from BQM. Evolution for Fill 1, Beam1.</a:t>
            </a:r>
          </a:p>
          <a:p>
            <a:pPr algn="r"/>
            <a:r>
              <a:rPr lang="en-US" sz="1200" dirty="0" smtClean="0"/>
              <a:t>(P. </a:t>
            </a:r>
            <a:r>
              <a:rPr lang="en-US" sz="1200" dirty="0" err="1" smtClean="0"/>
              <a:t>Baudrenghien</a:t>
            </a:r>
            <a:r>
              <a:rPr lang="en-US" sz="1200" dirty="0" smtClean="0"/>
              <a:t> et al.) </a:t>
            </a:r>
            <a:endParaRPr lang="en-US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25ns bunch spacing: 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hard limit for going to 25ns</a:t>
            </a:r>
          </a:p>
          <a:p>
            <a:pPr lvl="1"/>
            <a:r>
              <a:rPr lang="en-US" dirty="0" smtClean="0"/>
              <a:t>first tests of capture gave good results</a:t>
            </a:r>
          </a:p>
          <a:p>
            <a:pPr lvl="1"/>
            <a:r>
              <a:rPr lang="en-US" dirty="0" smtClean="0"/>
              <a:t>still need to analyze our data</a:t>
            </a:r>
          </a:p>
          <a:p>
            <a:pPr lvl="1"/>
            <a:r>
              <a:rPr lang="en-US" dirty="0" smtClean="0"/>
              <a:t>if vacuum in IP4 is degraded, longer conditioning times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damper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No issues with 50 ns bunch spacing</a:t>
            </a:r>
          </a:p>
          <a:p>
            <a:endParaRPr lang="en-US" dirty="0" smtClean="0"/>
          </a:p>
          <a:p>
            <a:r>
              <a:rPr lang="en-US" dirty="0" smtClean="0"/>
              <a:t>No issues with high bunch intensity, but</a:t>
            </a:r>
          </a:p>
          <a:p>
            <a:pPr lvl="1"/>
            <a:r>
              <a:rPr lang="en-US" dirty="0" smtClean="0"/>
              <a:t>automatic gain adjustment needed for efficient running at increased and different bunch intensity (settings management)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Time needed for 25 ns bunch spacing commissioning: delay adjustment critical</a:t>
            </a:r>
          </a:p>
          <a:p>
            <a:endParaRPr lang="en-US" dirty="0" smtClean="0"/>
          </a:p>
          <a:p>
            <a:r>
              <a:rPr lang="en-US" dirty="0" smtClean="0"/>
              <a:t>Expect less good noise performance with 25 ns (reflections on cable, addressed in future shutdowns), adaptation of signal processing if gain </a:t>
            </a:r>
            <a:r>
              <a:rPr lang="en-US" dirty="0" smtClean="0">
                <a:sym typeface="Wingdings" pitchFamily="2" charset="2"/>
              </a:rPr>
              <a:t> 20 MHz an issue</a:t>
            </a:r>
          </a:p>
          <a:p>
            <a:endParaRPr lang="en-US" dirty="0" smtClean="0"/>
          </a:p>
          <a:p>
            <a:r>
              <a:rPr lang="en-US" dirty="0" smtClean="0"/>
              <a:t>Ahead:</a:t>
            </a:r>
          </a:p>
          <a:p>
            <a:pPr lvl="1"/>
            <a:r>
              <a:rPr lang="en-US" dirty="0" smtClean="0"/>
              <a:t>blow-up with noise for efficient loss maps</a:t>
            </a:r>
          </a:p>
          <a:p>
            <a:pPr lvl="1"/>
            <a:r>
              <a:rPr lang="en-US" dirty="0" smtClean="0"/>
              <a:t>use of damper data for MDs very useful, more work needed (efficient “data mining”)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Ideally we change nothing…</a:t>
            </a:r>
          </a:p>
          <a:p>
            <a:r>
              <a:rPr lang="en-US" dirty="0" smtClean="0"/>
              <a:t>Some headroom to increase voltage, power, </a:t>
            </a:r>
            <a:r>
              <a:rPr lang="en-US" dirty="0" err="1" smtClean="0"/>
              <a:t>emittance</a:t>
            </a:r>
            <a:r>
              <a:rPr lang="en-US" dirty="0" smtClean="0"/>
              <a:t>, bunch length if necessary</a:t>
            </a:r>
          </a:p>
          <a:p>
            <a:r>
              <a:rPr lang="en-US" dirty="0" smtClean="0"/>
              <a:t>but need to be careful with operation of the klystrons</a:t>
            </a:r>
          </a:p>
          <a:p>
            <a:r>
              <a:rPr lang="en-US" dirty="0" smtClean="0"/>
              <a:t>Equipment protection at high total beam intensity: we play safe with interlocks</a:t>
            </a:r>
          </a:p>
          <a:p>
            <a:r>
              <a:rPr lang="en-US" dirty="0" smtClean="0"/>
              <a:t>Further improvements to controlled longitudinal blowup?</a:t>
            </a:r>
          </a:p>
          <a:p>
            <a:r>
              <a:rPr lang="en-US" dirty="0" smtClean="0"/>
              <a:t>25ns bunch spacing:</a:t>
            </a:r>
          </a:p>
          <a:p>
            <a:pPr lvl="1"/>
            <a:r>
              <a:rPr lang="en-US" dirty="0" smtClean="0"/>
              <a:t>No show stopper from RF</a:t>
            </a:r>
          </a:p>
          <a:p>
            <a:pPr lvl="1"/>
            <a:r>
              <a:rPr lang="en-US" dirty="0" smtClean="0"/>
              <a:t>ADT needs time for setting up, expect less good noise performance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Why more tricky in 2011?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14.6.2011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73DD17C-84F8-4F29-8B38-5C0A25CE2E3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114800" y="3200400"/>
            <a:ext cx="487680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Bunch Length Mean and Noise Amplitude during Ramp</a:t>
            </a:r>
          </a:p>
        </p:txBody>
      </p:sp>
      <p:pic>
        <p:nvPicPr>
          <p:cNvPr id="242692" name="Picture 4" descr="G:\Departments\AB\Groups\RF\Machines\LHC\LowLevel\Commissioning\BeamControl\SR4\BCStartUp2011\March24\Pictures\BlowU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799" y="3657600"/>
            <a:ext cx="6172201" cy="26470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4648200"/>
            <a:ext cx="3886200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Situation 2011: Because the capture voltage is mismatched, the 1.5 ns long SPS bunch shrinks to 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~1.20 ns after capture</a:t>
            </a:r>
            <a:r>
              <a:rPr lang="en-US" sz="1400" dirty="0" smtClean="0">
                <a:latin typeface="Comic Sans MS" pitchFamily="66" charset="0"/>
              </a:rPr>
              <a:t>. With a 1.2 ns target value for bunch length, excitation must start immediately as soon as the ramp starts. We typically end-up a bit short of the demanded 1.2 ns and observe 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“jumps” in bunch length measurements when bunch profile changes (non-adiabatic)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LBOC meeting</a:t>
            </a:r>
            <a:endParaRPr lang="en-US"/>
          </a:p>
        </p:txBody>
      </p:sp>
      <p:pic>
        <p:nvPicPr>
          <p:cNvPr id="14" name="Picture 13" descr="fill136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0" y="1143000"/>
            <a:ext cx="5943600" cy="19881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1828800"/>
            <a:ext cx="3048000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Situation 2010: Thanks to the matched capture the bunch shape is not changed much at injection. It is ~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1.5 ns at the start of the ramp</a:t>
            </a:r>
            <a:r>
              <a:rPr lang="en-US" sz="1400" dirty="0" smtClean="0">
                <a:latin typeface="Comic Sans MS" pitchFamily="66" charset="0"/>
              </a:rPr>
              <a:t>. The first part of the ramp proceeds smoothly without blow-up, with adiabatic bunch length reduction till it reaches the demanded 1.2 ns.</a:t>
            </a:r>
            <a:endParaRPr lang="en-US" sz="14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to push the RF voltage at flat top</a:t>
            </a:r>
          </a:p>
          <a:p>
            <a:pPr lvl="1"/>
            <a:r>
              <a:rPr lang="en-US" dirty="0" smtClean="0"/>
              <a:t>if larger longitudinal </a:t>
            </a:r>
            <a:r>
              <a:rPr lang="en-US" dirty="0" err="1" smtClean="0"/>
              <a:t>emittance</a:t>
            </a:r>
            <a:r>
              <a:rPr lang="en-US" dirty="0" smtClean="0"/>
              <a:t> is required for reduction of IBS</a:t>
            </a:r>
          </a:p>
          <a:p>
            <a:r>
              <a:rPr lang="en-US" dirty="0" smtClean="0"/>
              <a:t>Do we have enough available RF power</a:t>
            </a:r>
          </a:p>
          <a:p>
            <a:pPr lvl="1"/>
            <a:r>
              <a:rPr lang="en-US" dirty="0" smtClean="0"/>
              <a:t>to handle increasing beam intensity?</a:t>
            </a:r>
          </a:p>
          <a:p>
            <a:r>
              <a:rPr lang="en-US" dirty="0" smtClean="0"/>
              <a:t>Protection of RF equipment at high beam intensity</a:t>
            </a:r>
          </a:p>
          <a:p>
            <a:r>
              <a:rPr lang="en-US" dirty="0" smtClean="0"/>
              <a:t>Bunch length at injection/ramp</a:t>
            </a:r>
          </a:p>
          <a:p>
            <a:pPr lvl="1"/>
            <a:r>
              <a:rPr lang="en-US" dirty="0" smtClean="0"/>
              <a:t>reduce heating (kicker, collimators, cryogenics)</a:t>
            </a:r>
          </a:p>
          <a:p>
            <a:r>
              <a:rPr lang="en-US" dirty="0" smtClean="0"/>
              <a:t>Dipole oscillations at </a:t>
            </a:r>
            <a:r>
              <a:rPr lang="en-US" dirty="0" smtClean="0"/>
              <a:t>injection</a:t>
            </a:r>
          </a:p>
          <a:p>
            <a:r>
              <a:rPr lang="en-US" dirty="0" smtClean="0"/>
              <a:t>25ns bunch spacing</a:t>
            </a:r>
            <a:endParaRPr lang="en-US" dirty="0" smtClean="0"/>
          </a:p>
          <a:p>
            <a:r>
              <a:rPr lang="en-US" dirty="0" smtClean="0"/>
              <a:t>Conclusions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voltage &amp; power on flat 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12 MV (1.5 MV per cavity)</a:t>
            </a:r>
          </a:p>
          <a:p>
            <a:pPr lvl="1"/>
            <a:r>
              <a:rPr lang="en-US" dirty="0" smtClean="0"/>
              <a:t>120kW klystron power with 1.15e11 x 1380 @ 50ns and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ext</a:t>
            </a:r>
            <a:r>
              <a:rPr lang="en-US" dirty="0" smtClean="0"/>
              <a:t> = 60k</a:t>
            </a:r>
          </a:p>
          <a:p>
            <a:pPr lvl="1"/>
            <a:r>
              <a:rPr lang="en-US" dirty="0" smtClean="0"/>
              <a:t>increasing to around 130kW with 1.5e11</a:t>
            </a:r>
          </a:p>
          <a:p>
            <a:pPr lvl="1"/>
            <a:r>
              <a:rPr lang="en-US" dirty="0" smtClean="0"/>
              <a:t>With the present DC settings (50kV, 8A) we should not exceed ~150 kW RF to keep far</a:t>
            </a:r>
            <a:br>
              <a:rPr lang="en-US" dirty="0" smtClean="0"/>
            </a:br>
            <a:r>
              <a:rPr lang="en-US" dirty="0" smtClean="0"/>
              <a:t>enough from saturation to</a:t>
            </a:r>
            <a:br>
              <a:rPr lang="en-US" dirty="0" smtClean="0"/>
            </a:br>
            <a:r>
              <a:rPr lang="en-US" dirty="0" smtClean="0"/>
              <a:t>provide gain for the RF</a:t>
            </a:r>
            <a:br>
              <a:rPr lang="en-US" dirty="0" smtClean="0"/>
            </a:br>
            <a:r>
              <a:rPr lang="en-US" dirty="0" smtClean="0"/>
              <a:t>feedback.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1371600" y="5105400"/>
          <a:ext cx="2895600" cy="863284"/>
        </p:xfrm>
        <a:graphic>
          <a:graphicData uri="http://schemas.openxmlformats.org/presentationml/2006/ole">
            <p:oleObj spid="_x0000_s2049" name="Equation" r:id="rId3" imgW="1930400" imgH="571500" progId="Equation.3">
              <p:embed/>
            </p:oleObj>
          </a:graphicData>
        </a:graphic>
      </p:graphicFrame>
      <p:pic>
        <p:nvPicPr>
          <p:cNvPr id="6" name="Picture 2" descr="L:\Departments\AB\Groups\RF\Machines\LHC\LowLevel\Commissioning\CavController\CavSettingUp\B1\CAV1B1\Pictures_2011\Pout_vs_PSwApOut_1B1_8.14A_50.3kV.png"/>
          <p:cNvPicPr>
            <a:picLocks noChangeAspect="1" noChangeArrowheads="1"/>
          </p:cNvPicPr>
          <p:nvPr/>
        </p:nvPicPr>
        <p:blipFill>
          <a:blip r:embed="rId4" cstate="print"/>
          <a:srcRect l="5906" t="1969" r="5906" b="2625"/>
          <a:stretch>
            <a:fillRect/>
          </a:stretch>
        </p:blipFill>
        <p:spPr bwMode="auto">
          <a:xfrm>
            <a:off x="5334000" y="3505200"/>
            <a:ext cx="3673469" cy="2980624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>
            <a:off x="5595916" y="4739057"/>
            <a:ext cx="3352800" cy="0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72116" y="4434257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150 kW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24716" y="5348657"/>
            <a:ext cx="9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50kV, 8A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01000" y="6400800"/>
            <a:ext cx="750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J. </a:t>
            </a:r>
            <a:r>
              <a:rPr lang="en-US" sz="900" dirty="0" err="1" smtClean="0"/>
              <a:t>Molendijk</a:t>
            </a:r>
            <a:endParaRPr lang="en-US" sz="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the RF voltage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0593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Increasing 12MV</a:t>
            </a:r>
            <a:r>
              <a:rPr lang="en-US" dirty="0" smtClean="0">
                <a:sym typeface="Wingdings" pitchFamily="2" charset="2"/>
              </a:rPr>
              <a:t>14MV would require 165kW @ </a:t>
            </a:r>
            <a:r>
              <a:rPr lang="en-US" dirty="0" err="1" smtClean="0">
                <a:sym typeface="Wingdings" pitchFamily="2" charset="2"/>
              </a:rPr>
              <a:t>Q</a:t>
            </a:r>
            <a:r>
              <a:rPr lang="en-US" baseline="-25000" dirty="0" err="1" smtClean="0">
                <a:sym typeface="Wingdings" pitchFamily="2" charset="2"/>
              </a:rPr>
              <a:t>ext</a:t>
            </a:r>
            <a:r>
              <a:rPr lang="en-US" dirty="0" smtClean="0">
                <a:sym typeface="Wingdings" pitchFamily="2" charset="2"/>
              </a:rPr>
              <a:t>=60k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already above our 150kW limit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</a:t>
            </a:r>
            <a:r>
              <a:rPr lang="en-US" dirty="0" smtClean="0"/>
              <a:t>ncrease </a:t>
            </a:r>
            <a:r>
              <a:rPr lang="en-US" dirty="0" err="1" smtClean="0"/>
              <a:t>Qext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with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ext</a:t>
            </a:r>
            <a:r>
              <a:rPr lang="en-US" dirty="0" smtClean="0"/>
              <a:t>=80k we could get 14 MV total (1.75 MV/</a:t>
            </a:r>
            <a:r>
              <a:rPr lang="en-US" dirty="0" err="1" smtClean="0"/>
              <a:t>cav</a:t>
            </a:r>
            <a:r>
              <a:rPr lang="en-US" dirty="0" smtClean="0"/>
              <a:t>) with 134 kW/klystron average.</a:t>
            </a:r>
          </a:p>
          <a:p>
            <a:pPr lvl="1"/>
            <a:r>
              <a:rPr lang="en-US" dirty="0" smtClean="0"/>
              <a:t>on beam 2, cavity 3B2 is "sick" and stands 1.3 MV only</a:t>
            </a:r>
          </a:p>
          <a:p>
            <a:pPr lvl="1"/>
            <a:r>
              <a:rPr lang="en-US" dirty="0" smtClean="0"/>
              <a:t>the other 7 cavities would have to provide 1.815 MV, requiring 142 </a:t>
            </a:r>
            <a:r>
              <a:rPr lang="en-US" dirty="0" smtClean="0"/>
              <a:t>kW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gain in bucket area is only 8%</a:t>
            </a:r>
          </a:p>
          <a:p>
            <a:pPr lvl="1"/>
            <a:r>
              <a:rPr lang="en-US" dirty="0" smtClean="0"/>
              <a:t>cf. bunch </a:t>
            </a:r>
            <a:br>
              <a:rPr lang="en-US" dirty="0" smtClean="0"/>
            </a:br>
            <a:r>
              <a:rPr lang="en-US" dirty="0" smtClean="0"/>
              <a:t>length increase from 1.2 to 1.3 ns</a:t>
            </a:r>
            <a:br>
              <a:rPr lang="en-US" dirty="0" smtClean="0"/>
            </a:br>
            <a:r>
              <a:rPr lang="en-US" dirty="0" smtClean="0"/>
              <a:t>increases </a:t>
            </a:r>
            <a:r>
              <a:rPr lang="en-US" dirty="0" err="1" smtClean="0"/>
              <a:t>emittance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17%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Change DC working point:</a:t>
            </a:r>
          </a:p>
          <a:p>
            <a:pPr lvl="1"/>
            <a:r>
              <a:rPr lang="en-US" dirty="0" smtClean="0"/>
              <a:t>e.g. 58kV, 8A</a:t>
            </a:r>
          </a:p>
          <a:p>
            <a:pPr lvl="1"/>
            <a:r>
              <a:rPr lang="en-US" dirty="0" smtClean="0"/>
              <a:t>saturation at 300kW</a:t>
            </a:r>
          </a:p>
          <a:p>
            <a:pPr lvl="1"/>
            <a:r>
              <a:rPr lang="en-US" b="1" dirty="0" smtClean="0"/>
              <a:t>but</a:t>
            </a:r>
            <a:r>
              <a:rPr lang="en-US" dirty="0" smtClean="0"/>
              <a:t> reliability may suffer: </a:t>
            </a:r>
            <a:br>
              <a:rPr lang="en-US" dirty="0" smtClean="0"/>
            </a:br>
            <a:r>
              <a:rPr lang="en-US" dirty="0" smtClean="0"/>
              <a:t>probably more crowbar </a:t>
            </a:r>
            <a:r>
              <a:rPr lang="en-US" dirty="0" smtClean="0"/>
              <a:t>trips</a:t>
            </a:r>
            <a:endParaRPr lang="en-US" dirty="0" smtClean="0"/>
          </a:p>
        </p:txBody>
      </p:sp>
      <p:pic>
        <p:nvPicPr>
          <p:cNvPr id="1028" name="Picture 4" descr="L:\Departments\AB\Groups\RF\Machines\LHC\LowLevel\Commissioning\CavController\CavSettingUp\B1\CAV1B1\Pictures_2009\Pout_vs_PSwApOut.png"/>
          <p:cNvPicPr>
            <a:picLocks noChangeAspect="1" noChangeArrowheads="1"/>
          </p:cNvPicPr>
          <p:nvPr/>
        </p:nvPicPr>
        <p:blipFill>
          <a:blip r:embed="rId2" cstate="print"/>
          <a:srcRect t="1800"/>
          <a:stretch>
            <a:fillRect/>
          </a:stretch>
        </p:blipFill>
        <p:spPr bwMode="auto">
          <a:xfrm>
            <a:off x="5029200" y="3429000"/>
            <a:ext cx="4114800" cy="303055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467600" y="5316552"/>
            <a:ext cx="9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58kV, 9A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486400" y="4478352"/>
            <a:ext cx="3352800" cy="0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62600" y="4173552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200 kW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Klystron DC power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Klystron DC working point is currently 50kV, 8A</a:t>
            </a:r>
          </a:p>
          <a:p>
            <a:pPr lvl="1"/>
            <a:r>
              <a:rPr lang="en-US" dirty="0" smtClean="0"/>
              <a:t>to increase available power, need to increase HV, cathode current or both</a:t>
            </a:r>
          </a:p>
          <a:p>
            <a:r>
              <a:rPr lang="en-US" dirty="0" smtClean="0"/>
              <a:t>58kV, 9A has been validated</a:t>
            </a:r>
          </a:p>
          <a:p>
            <a:pPr lvl="1"/>
            <a:r>
              <a:rPr lang="en-US" dirty="0" smtClean="0"/>
              <a:t>simulation (power distribution on</a:t>
            </a:r>
            <a:br>
              <a:rPr lang="en-US" dirty="0" smtClean="0"/>
            </a:br>
            <a:r>
              <a:rPr lang="en-US" dirty="0" smtClean="0"/>
              <a:t>collector)</a:t>
            </a:r>
          </a:p>
          <a:p>
            <a:pPr lvl="1"/>
            <a:r>
              <a:rPr lang="en-US" dirty="0" smtClean="0"/>
              <a:t>already run &gt;500 hours in 2009/10</a:t>
            </a:r>
          </a:p>
          <a:p>
            <a:pPr lvl="1"/>
            <a:r>
              <a:rPr lang="en-US" dirty="0" smtClean="0"/>
              <a:t>collectors show signs of overheating</a:t>
            </a:r>
          </a:p>
          <a:p>
            <a:pPr lvl="1"/>
            <a:r>
              <a:rPr lang="en-US" dirty="0" smtClean="0"/>
              <a:t>need to minimize time spent with full</a:t>
            </a:r>
            <a:br>
              <a:rPr lang="en-US" dirty="0" smtClean="0"/>
            </a:br>
            <a:r>
              <a:rPr lang="en-US" dirty="0" smtClean="0"/>
              <a:t>power on collector</a:t>
            </a:r>
          </a:p>
          <a:p>
            <a:pPr lvl="1"/>
            <a:r>
              <a:rPr lang="en-US" dirty="0" smtClean="0"/>
              <a:t>reduce HV and/or cathode current</a:t>
            </a:r>
            <a:br>
              <a:rPr lang="en-US" dirty="0" smtClean="0"/>
            </a:br>
            <a:r>
              <a:rPr lang="en-US" dirty="0" smtClean="0"/>
              <a:t>when no beam (sequencer?)</a:t>
            </a:r>
          </a:p>
          <a:p>
            <a:r>
              <a:rPr lang="en-US" dirty="0" smtClean="0"/>
              <a:t>New collectors, improved cooling:</a:t>
            </a:r>
          </a:p>
          <a:p>
            <a:pPr lvl="1"/>
            <a:r>
              <a:rPr lang="en-US" dirty="0" smtClean="0"/>
              <a:t>4 out of 16 klystrons already modified</a:t>
            </a:r>
          </a:p>
          <a:p>
            <a:pPr lvl="1"/>
            <a:r>
              <a:rPr lang="en-US" dirty="0" smtClean="0"/>
              <a:t>4 more in Christmas stop 2011/12</a:t>
            </a:r>
          </a:p>
          <a:p>
            <a:pPr lvl="1"/>
            <a:r>
              <a:rPr lang="en-US" dirty="0" smtClean="0"/>
              <a:t>then will be able to increase voltage without risk in half of the cavities</a:t>
            </a:r>
          </a:p>
        </p:txBody>
      </p:sp>
      <p:pic>
        <p:nvPicPr>
          <p:cNvPr id="4" name="Content Placeholder 3" descr="K008_Collector_BeforeCleaning -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2286000"/>
            <a:ext cx="3556000" cy="2667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019800"/>
            <a:ext cx="8454943" cy="4616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lvl="1"/>
            <a:r>
              <a:rPr lang="en-US" sz="2400" dirty="0" smtClean="0">
                <a:solidFill>
                  <a:srgbClr val="FF0000"/>
                </a:solidFill>
              </a:rPr>
              <a:t>Please switch off klystrons if no beam for more than a few hours !!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equipment protection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Return power from high intensity beam in a tripped cavity can damage the RF equipment</a:t>
            </a:r>
          </a:p>
          <a:p>
            <a:r>
              <a:rPr lang="en-US" sz="2400" dirty="0" smtClean="0"/>
              <a:t>200kW return power limit set as safe limit</a:t>
            </a:r>
          </a:p>
          <a:p>
            <a:pPr lvl="1"/>
            <a:r>
              <a:rPr lang="en-US" sz="2000" dirty="0" smtClean="0"/>
              <a:t>now exceeded with 1380 bunches</a:t>
            </a:r>
          </a:p>
          <a:p>
            <a:r>
              <a:rPr lang="en-US" sz="2400" dirty="0" smtClean="0"/>
              <a:t>Must protect:</a:t>
            </a:r>
          </a:p>
          <a:p>
            <a:pPr lvl="1"/>
            <a:r>
              <a:rPr lang="en-US" sz="2000" b="1" dirty="0" smtClean="0"/>
              <a:t>main power</a:t>
            </a:r>
            <a:br>
              <a:rPr lang="en-US" sz="2000" b="1" dirty="0" smtClean="0"/>
            </a:br>
            <a:r>
              <a:rPr lang="en-US" sz="2000" b="1" dirty="0" smtClean="0"/>
              <a:t>coupler</a:t>
            </a:r>
            <a:br>
              <a:rPr lang="en-US" sz="2000" b="1" dirty="0" smtClean="0"/>
            </a:br>
            <a:r>
              <a:rPr lang="en-US" sz="2000" b="1" dirty="0" smtClean="0"/>
              <a:t>window</a:t>
            </a:r>
          </a:p>
          <a:p>
            <a:pPr lvl="1"/>
            <a:r>
              <a:rPr lang="en-US" sz="2000" dirty="0" smtClean="0"/>
              <a:t>circulator load</a:t>
            </a:r>
          </a:p>
          <a:p>
            <a:pPr lvl="1"/>
            <a:r>
              <a:rPr lang="en-US" sz="2000" dirty="0" smtClean="0"/>
              <a:t>HOM couplers</a:t>
            </a:r>
          </a:p>
          <a:p>
            <a:pPr lvl="1"/>
            <a:r>
              <a:rPr lang="en-US" sz="2000" dirty="0" smtClean="0"/>
              <a:t>klystron</a:t>
            </a:r>
          </a:p>
          <a:p>
            <a:pPr lvl="1"/>
            <a:endParaRPr lang="en-US" sz="2000" dirty="0" smtClean="0"/>
          </a:p>
        </p:txBody>
      </p:sp>
      <p:grpSp>
        <p:nvGrpSpPr>
          <p:cNvPr id="52" name="Group 51"/>
          <p:cNvGrpSpPr/>
          <p:nvPr/>
        </p:nvGrpSpPr>
        <p:grpSpPr>
          <a:xfrm>
            <a:off x="3200400" y="2438400"/>
            <a:ext cx="5943600" cy="3429000"/>
            <a:chOff x="228600" y="1104900"/>
            <a:chExt cx="8763000" cy="5143500"/>
          </a:xfrm>
        </p:grpSpPr>
        <p:sp>
          <p:nvSpPr>
            <p:cNvPr id="53" name="Oval 52"/>
            <p:cNvSpPr/>
            <p:nvPr/>
          </p:nvSpPr>
          <p:spPr>
            <a:xfrm>
              <a:off x="3200400" y="2514600"/>
              <a:ext cx="1066800" cy="10668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54" name="Circular Arrow 53"/>
            <p:cNvSpPr/>
            <p:nvPr/>
          </p:nvSpPr>
          <p:spPr>
            <a:xfrm>
              <a:off x="3429000" y="2743200"/>
              <a:ext cx="609600" cy="609600"/>
            </a:xfrm>
            <a:prstGeom prst="circular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Connector 54"/>
            <p:cNvCxnSpPr>
              <a:stCxn id="53" idx="6"/>
              <a:endCxn id="74" idx="1"/>
            </p:cNvCxnSpPr>
            <p:nvPr/>
          </p:nvCxnSpPr>
          <p:spPr>
            <a:xfrm>
              <a:off x="4267200" y="3048000"/>
              <a:ext cx="1295400" cy="0"/>
            </a:xfrm>
            <a:prstGeom prst="line">
              <a:avLst/>
            </a:prstGeom>
            <a:noFill/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5486400" y="2819400"/>
              <a:ext cx="1219200" cy="1905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57" name="Isosceles Triangle 56"/>
            <p:cNvSpPr/>
            <p:nvPr/>
          </p:nvSpPr>
          <p:spPr>
            <a:xfrm rot="5400000">
              <a:off x="1271366" y="2614834"/>
              <a:ext cx="1066898" cy="866431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cxnSp>
          <p:nvCxnSpPr>
            <p:cNvPr id="58" name="Straight Connector 57"/>
            <p:cNvCxnSpPr>
              <a:stCxn id="57" idx="0"/>
              <a:endCxn id="53" idx="2"/>
            </p:cNvCxnSpPr>
            <p:nvPr/>
          </p:nvCxnSpPr>
          <p:spPr>
            <a:xfrm flipV="1">
              <a:off x="2238031" y="3048000"/>
              <a:ext cx="962369" cy="50"/>
            </a:xfrm>
            <a:prstGeom prst="line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3505200" y="4572000"/>
              <a:ext cx="45720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cxnSp>
          <p:nvCxnSpPr>
            <p:cNvPr id="60" name="Straight Connector 59"/>
            <p:cNvCxnSpPr>
              <a:stCxn id="59" idx="2"/>
            </p:cNvCxnSpPr>
            <p:nvPr/>
          </p:nvCxnSpPr>
          <p:spPr>
            <a:xfrm rot="5400000">
              <a:off x="3543300" y="5905500"/>
              <a:ext cx="381000" cy="0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1" name="Straight Connector 60"/>
            <p:cNvCxnSpPr>
              <a:stCxn id="53" idx="4"/>
              <a:endCxn id="59" idx="0"/>
            </p:cNvCxnSpPr>
            <p:nvPr/>
          </p:nvCxnSpPr>
          <p:spPr>
            <a:xfrm rot="5400000">
              <a:off x="3238500" y="4076700"/>
              <a:ext cx="990600" cy="0"/>
            </a:xfrm>
            <a:prstGeom prst="line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2" name="Freeform 61"/>
            <p:cNvSpPr/>
            <p:nvPr/>
          </p:nvSpPr>
          <p:spPr>
            <a:xfrm>
              <a:off x="4495800" y="2133600"/>
              <a:ext cx="209550" cy="857250"/>
            </a:xfrm>
            <a:custGeom>
              <a:avLst/>
              <a:gdLst>
                <a:gd name="connsiteX0" fmla="*/ 209550 w 209550"/>
                <a:gd name="connsiteY0" fmla="*/ 857250 h 857250"/>
                <a:gd name="connsiteX1" fmla="*/ 0 w 209550"/>
                <a:gd name="connsiteY1" fmla="*/ 857250 h 857250"/>
                <a:gd name="connsiteX2" fmla="*/ 0 w 209550"/>
                <a:gd name="connsiteY2" fmla="*/ 0 h 857250"/>
                <a:gd name="connsiteX3" fmla="*/ 0 w 209550"/>
                <a:gd name="connsiteY3" fmla="*/ 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857250">
                  <a:moveTo>
                    <a:pt x="209550" y="857250"/>
                  </a:moveTo>
                  <a:lnTo>
                    <a:pt x="0" y="85725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3505200" y="6096000"/>
              <a:ext cx="457200" cy="0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3467100" y="6134100"/>
              <a:ext cx="152400" cy="76200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3619500" y="6134100"/>
              <a:ext cx="152400" cy="76200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3771900" y="6134100"/>
              <a:ext cx="152400" cy="76200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7" name="Freeform 66"/>
            <p:cNvSpPr/>
            <p:nvPr/>
          </p:nvSpPr>
          <p:spPr>
            <a:xfrm>
              <a:off x="2590800" y="2133600"/>
              <a:ext cx="209550" cy="857250"/>
            </a:xfrm>
            <a:custGeom>
              <a:avLst/>
              <a:gdLst>
                <a:gd name="connsiteX0" fmla="*/ 209550 w 209550"/>
                <a:gd name="connsiteY0" fmla="*/ 857250 h 857250"/>
                <a:gd name="connsiteX1" fmla="*/ 0 w 209550"/>
                <a:gd name="connsiteY1" fmla="*/ 857250 h 857250"/>
                <a:gd name="connsiteX2" fmla="*/ 0 w 209550"/>
                <a:gd name="connsiteY2" fmla="*/ 0 h 857250"/>
                <a:gd name="connsiteX3" fmla="*/ 0 w 209550"/>
                <a:gd name="connsiteY3" fmla="*/ 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857250">
                  <a:moveTo>
                    <a:pt x="209550" y="857250"/>
                  </a:moveTo>
                  <a:lnTo>
                    <a:pt x="0" y="85725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828801" y="1523999"/>
              <a:ext cx="1599657" cy="5626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err="1" smtClean="0">
                  <a:solidFill>
                    <a:srgbClr val="FF0000"/>
                  </a:solidFill>
                </a:rPr>
                <a:t>Wattcher</a:t>
              </a:r>
              <a:r>
                <a:rPr lang="en-GB" sz="1000" b="1" dirty="0" smtClean="0">
                  <a:solidFill>
                    <a:srgbClr val="FF0000"/>
                  </a:solidFill>
                </a:rPr>
                <a:t> LO</a:t>
              </a:r>
            </a:p>
            <a:p>
              <a:r>
                <a:rPr lang="en-GB" sz="1000" b="1" dirty="0" smtClean="0">
                  <a:solidFill>
                    <a:srgbClr val="FF0000"/>
                  </a:solidFill>
                </a:rPr>
                <a:t>(reflected power)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505200" y="1523999"/>
              <a:ext cx="1745977" cy="562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err="1" smtClean="0">
                  <a:solidFill>
                    <a:srgbClr val="00B050"/>
                  </a:solidFill>
                </a:rPr>
                <a:t>Wattcher</a:t>
              </a:r>
              <a:r>
                <a:rPr lang="en-GB" sz="1000" b="1" dirty="0" smtClean="0">
                  <a:solidFill>
                    <a:srgbClr val="00B050"/>
                  </a:solidFill>
                </a:rPr>
                <a:t> HI (fast)</a:t>
              </a:r>
            </a:p>
            <a:p>
              <a:r>
                <a:rPr lang="en-GB" sz="1000" b="1" dirty="0" smtClean="0">
                  <a:solidFill>
                    <a:srgbClr val="7030A0"/>
                  </a:solidFill>
                </a:rPr>
                <a:t>[SIS] (slow)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962400" y="4724400"/>
              <a:ext cx="1524000" cy="584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Circulator load</a:t>
              </a:r>
            </a:p>
            <a:p>
              <a:r>
                <a:rPr lang="en-GB" sz="1050" dirty="0" smtClean="0"/>
                <a:t>(330kW max)</a:t>
              </a:r>
              <a:endParaRPr lang="en-GB" sz="105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810001" y="3581402"/>
              <a:ext cx="10647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/>
                <a:t>Circulator</a:t>
              </a:r>
              <a:endParaRPr lang="en-GB" sz="105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295400" y="3657600"/>
              <a:ext cx="936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/>
                <a:t>Klystron</a:t>
              </a:r>
              <a:endParaRPr lang="en-GB" sz="105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715000" y="4038599"/>
              <a:ext cx="769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/>
                <a:t>Cavity</a:t>
              </a:r>
              <a:endParaRPr lang="en-GB" sz="105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562600" y="2667000"/>
              <a:ext cx="30480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cxnSp>
          <p:nvCxnSpPr>
            <p:cNvPr id="75" name="Straight Connector 74"/>
            <p:cNvCxnSpPr/>
            <p:nvPr/>
          </p:nvCxnSpPr>
          <p:spPr>
            <a:xfrm rot="5400000">
              <a:off x="5334000" y="3276600"/>
              <a:ext cx="762000" cy="0"/>
            </a:xfrm>
            <a:prstGeom prst="lin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5252720" y="1104900"/>
              <a:ext cx="16002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/>
                <a:t>Main Power Coupler</a:t>
              </a:r>
            </a:p>
            <a:p>
              <a:r>
                <a:rPr lang="en-GB" sz="1050" b="1" dirty="0" smtClean="0"/>
                <a:t>(ceramic window)</a:t>
              </a:r>
              <a:endParaRPr lang="en-GB" sz="1050" b="1" dirty="0"/>
            </a:p>
          </p:txBody>
        </p:sp>
        <p:cxnSp>
          <p:nvCxnSpPr>
            <p:cNvPr id="77" name="Straight Connector 76"/>
            <p:cNvCxnSpPr>
              <a:endCxn id="57" idx="3"/>
            </p:cNvCxnSpPr>
            <p:nvPr/>
          </p:nvCxnSpPr>
          <p:spPr>
            <a:xfrm>
              <a:off x="1143000" y="3048000"/>
              <a:ext cx="228600" cy="50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4800600" y="2057402"/>
              <a:ext cx="914400" cy="562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00B050"/>
                  </a:solidFill>
                </a:rPr>
                <a:t>Arc</a:t>
              </a:r>
            </a:p>
            <a:p>
              <a:r>
                <a:rPr lang="en-GB" sz="1000" b="1" dirty="0" smtClean="0">
                  <a:solidFill>
                    <a:srgbClr val="00B050"/>
                  </a:solidFill>
                </a:rPr>
                <a:t>detector</a:t>
              </a:r>
              <a:endParaRPr lang="en-GB" sz="10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rot="16200000" flipH="1">
              <a:off x="5240240" y="2684561"/>
              <a:ext cx="378021" cy="190501"/>
            </a:xfrm>
            <a:prstGeom prst="straightConnector1">
              <a:avLst/>
            </a:prstGeom>
            <a:noFill/>
            <a:ln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6705599" y="2895600"/>
              <a:ext cx="1828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HOM coupler</a:t>
              </a:r>
              <a:endParaRPr lang="en-GB" sz="1050" dirty="0"/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 rot="5400000">
              <a:off x="5676900" y="2552700"/>
              <a:ext cx="304800" cy="228600"/>
            </a:xfrm>
            <a:prstGeom prst="straightConnector1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2" name="Freeform 81"/>
            <p:cNvSpPr/>
            <p:nvPr/>
          </p:nvSpPr>
          <p:spPr>
            <a:xfrm>
              <a:off x="6400800" y="2667001"/>
              <a:ext cx="152401" cy="914400"/>
            </a:xfrm>
            <a:custGeom>
              <a:avLst/>
              <a:gdLst>
                <a:gd name="connsiteX0" fmla="*/ 200025 w 200025"/>
                <a:gd name="connsiteY0" fmla="*/ 895350 h 1249363"/>
                <a:gd name="connsiteX1" fmla="*/ 133350 w 200025"/>
                <a:gd name="connsiteY1" fmla="*/ 1152525 h 1249363"/>
                <a:gd name="connsiteX2" fmla="*/ 19050 w 200025"/>
                <a:gd name="connsiteY2" fmla="*/ 1057275 h 1249363"/>
                <a:gd name="connsiteX3" fmla="*/ 19050 w 200025"/>
                <a:gd name="connsiteY3" fmla="*/ 0 h 124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249363">
                  <a:moveTo>
                    <a:pt x="200025" y="895350"/>
                  </a:moveTo>
                  <a:cubicBezTo>
                    <a:pt x="181769" y="1010444"/>
                    <a:pt x="163513" y="1125538"/>
                    <a:pt x="133350" y="1152525"/>
                  </a:cubicBezTo>
                  <a:cubicBezTo>
                    <a:pt x="103188" y="1179513"/>
                    <a:pt x="38100" y="1249363"/>
                    <a:pt x="19050" y="1057275"/>
                  </a:cubicBezTo>
                  <a:cubicBezTo>
                    <a:pt x="0" y="865187"/>
                    <a:pt x="22225" y="185738"/>
                    <a:pt x="1905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schemeClr val="lt1"/>
                </a:solidFill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6400800" y="2667000"/>
              <a:ext cx="595085" cy="0"/>
            </a:xfrm>
            <a:prstGeom prst="line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5791201" y="2209800"/>
              <a:ext cx="1295400" cy="346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</a:rPr>
                <a:t>MC Vacuum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85" name="Right Arrow 84"/>
            <p:cNvSpPr/>
            <p:nvPr/>
          </p:nvSpPr>
          <p:spPr>
            <a:xfrm>
              <a:off x="5105400" y="3657600"/>
              <a:ext cx="198120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858000" y="3810002"/>
              <a:ext cx="7403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/>
                <a:t>Beam</a:t>
              </a:r>
              <a:endParaRPr lang="en-GB" sz="105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934199" y="2514600"/>
              <a:ext cx="1828801" cy="346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</a:rPr>
                <a:t>HOM Power </a:t>
              </a:r>
              <a:r>
                <a:rPr lang="en-GB" sz="1000" b="1" dirty="0" smtClean="0">
                  <a:solidFill>
                    <a:srgbClr val="7030A0"/>
                  </a:solidFill>
                </a:rPr>
                <a:t>[SIS]</a:t>
              </a:r>
              <a:endParaRPr lang="en-GB" sz="1000" b="1" dirty="0">
                <a:solidFill>
                  <a:srgbClr val="00B050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781800" y="3276600"/>
              <a:ext cx="2209800" cy="346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</a:rPr>
                <a:t>HOM Temperature </a:t>
              </a:r>
              <a:r>
                <a:rPr lang="en-GB" sz="1000" b="1" dirty="0" smtClean="0">
                  <a:solidFill>
                    <a:srgbClr val="7030A0"/>
                  </a:solidFill>
                </a:rPr>
                <a:t>[SIS]</a:t>
              </a:r>
              <a:endParaRPr lang="en-GB" sz="10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89" name="Straight Arrow Connector 88"/>
            <p:cNvCxnSpPr>
              <a:stCxn id="88" idx="1"/>
              <a:endCxn id="82" idx="1"/>
            </p:cNvCxnSpPr>
            <p:nvPr/>
          </p:nvCxnSpPr>
          <p:spPr>
            <a:xfrm rot="10800000" flipV="1">
              <a:off x="6502402" y="3449723"/>
              <a:ext cx="279399" cy="60803"/>
            </a:xfrm>
            <a:prstGeom prst="straightConnector1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609600" y="3048000"/>
              <a:ext cx="228600" cy="50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838200" y="2895600"/>
              <a:ext cx="228600" cy="152400"/>
            </a:xfrm>
            <a:prstGeom prst="lin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228600" y="3124200"/>
              <a:ext cx="1052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/>
                <a:t>RF Switch</a:t>
              </a:r>
              <a:endParaRPr lang="en-GB" sz="1050" dirty="0"/>
            </a:p>
          </p:txBody>
        </p:sp>
        <p:cxnSp>
          <p:nvCxnSpPr>
            <p:cNvPr id="93" name="Straight Connector 92"/>
            <p:cNvCxnSpPr/>
            <p:nvPr/>
          </p:nvCxnSpPr>
          <p:spPr>
            <a:xfrm rot="5400000">
              <a:off x="723900" y="2781300"/>
              <a:ext cx="381000" cy="0"/>
            </a:xfrm>
            <a:prstGeom prst="line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609600" y="2209800"/>
              <a:ext cx="624809" cy="346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Veto</a:t>
              </a:r>
              <a:endParaRPr lang="en-GB" sz="10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80999" y="4495800"/>
              <a:ext cx="2667000" cy="7790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</a:rPr>
                <a:t>Generates RF Veto</a:t>
              </a:r>
            </a:p>
            <a:p>
              <a:r>
                <a:rPr lang="en-GB" sz="1000" b="1" dirty="0" smtClean="0">
                  <a:solidFill>
                    <a:srgbClr val="00B050"/>
                  </a:solidFill>
                </a:rPr>
                <a:t>Generates Beam Interlock</a:t>
              </a:r>
            </a:p>
            <a:p>
              <a:r>
                <a:rPr lang="en-GB" sz="1000" b="1" dirty="0" smtClean="0">
                  <a:solidFill>
                    <a:srgbClr val="7030A0"/>
                  </a:solidFill>
                </a:rPr>
                <a:t>[SIS]: Software interlock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934200" y="4267200"/>
              <a:ext cx="1600201" cy="995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rgbClr val="00B050"/>
                  </a:solidFill>
                </a:rPr>
                <a:t>Helium pressure (cavity quench)</a:t>
              </a:r>
            </a:p>
            <a:p>
              <a:r>
                <a:rPr lang="en-GB" sz="1000" b="1" dirty="0" smtClean="0">
                  <a:solidFill>
                    <a:srgbClr val="FF0000"/>
                  </a:solidFill>
                </a:rPr>
                <a:t>Helium level (</a:t>
              </a:r>
              <a:r>
                <a:rPr lang="en-GB" sz="1000" b="1" dirty="0" err="1" smtClean="0">
                  <a:solidFill>
                    <a:srgbClr val="FF0000"/>
                  </a:solidFill>
                </a:rPr>
                <a:t>Cryo</a:t>
              </a:r>
              <a:r>
                <a:rPr lang="en-GB" sz="1000" b="1" dirty="0" smtClean="0">
                  <a:solidFill>
                    <a:srgbClr val="FF0000"/>
                  </a:solidFill>
                </a:rPr>
                <a:t> OK)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97" name="Straight Arrow Connector 96"/>
            <p:cNvCxnSpPr>
              <a:endCxn id="56" idx="5"/>
            </p:cNvCxnSpPr>
            <p:nvPr/>
          </p:nvCxnSpPr>
          <p:spPr>
            <a:xfrm rot="10800000">
              <a:off x="6527052" y="4445420"/>
              <a:ext cx="407148" cy="126581"/>
            </a:xfrm>
            <a:prstGeom prst="straightConnector1">
              <a:avLst/>
            </a:prstGeom>
            <a:noFill/>
            <a:ln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98" name="TextBox 97"/>
          <p:cNvSpPr txBox="1"/>
          <p:nvPr/>
        </p:nvSpPr>
        <p:spPr>
          <a:xfrm>
            <a:off x="914400" y="6019800"/>
            <a:ext cx="7497437" cy="4616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Since 17 June, all RF interlocks also generate a beam dump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equipment protection 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configuration leaves us open to spurious dumps…</a:t>
            </a:r>
          </a:p>
          <a:p>
            <a:r>
              <a:rPr lang="en-US" dirty="0" smtClean="0">
                <a:sym typeface="Wingdings" pitchFamily="2" charset="2"/>
              </a:rPr>
              <a:t>The main culprits were the Arc Detectors: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Main coupler: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new electronics everywhere: shorter coincidence window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new system in development with 4 redundant sensors &amp; majority voting (end of year)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investigating radiation-tolerant </a:t>
            </a:r>
            <a:r>
              <a:rPr lang="en-US" dirty="0" err="1" smtClean="0">
                <a:sym typeface="Wingdings" pitchFamily="2" charset="2"/>
              </a:rPr>
              <a:t>fibres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Waveguide: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low-pass filters to reject radiation-induced pulses, seems to be successful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5791200"/>
            <a:ext cx="7606891" cy="46166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So far we have not seen any dumps due to </a:t>
            </a:r>
            <a:r>
              <a:rPr lang="en-GB" sz="2400" u="sng" dirty="0" smtClean="0">
                <a:solidFill>
                  <a:srgbClr val="00B050"/>
                </a:solidFill>
              </a:rPr>
              <a:t>spurious</a:t>
            </a:r>
            <a:r>
              <a:rPr lang="en-GB" sz="2400" dirty="0" smtClean="0">
                <a:solidFill>
                  <a:srgbClr val="00B050"/>
                </a:solidFill>
              </a:rPr>
              <a:t> RF trips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RF equipment protection (3/3)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current situation (all RF interlocks generate a beam dump) is conservative but safe</a:t>
            </a:r>
          </a:p>
          <a:p>
            <a:pPr lvl="1"/>
            <a:r>
              <a:rPr lang="en-GB" dirty="0" smtClean="0"/>
              <a:t>in case of excessive false dumps, a new firmware has been prepared for the interlock modules which would remove some of the interlocks from the beam dump chain</a:t>
            </a:r>
          </a:p>
          <a:p>
            <a:pPr lvl="2"/>
            <a:r>
              <a:rPr lang="en-GB" dirty="0" smtClean="0"/>
              <a:t>including some useful ones (</a:t>
            </a:r>
            <a:r>
              <a:rPr lang="en-GB" dirty="0" err="1" smtClean="0"/>
              <a:t>Wattcher</a:t>
            </a:r>
            <a:r>
              <a:rPr lang="en-GB" dirty="0" smtClean="0"/>
              <a:t> LO, Cavity vacuum, </a:t>
            </a:r>
            <a:r>
              <a:rPr lang="en-GB" dirty="0" err="1" smtClean="0"/>
              <a:t>Cryo</a:t>
            </a:r>
            <a:r>
              <a:rPr lang="en-GB" dirty="0" smtClean="0"/>
              <a:t> OK)</a:t>
            </a:r>
          </a:p>
          <a:p>
            <a:pPr lvl="1"/>
            <a:r>
              <a:rPr lang="en-GB" dirty="0" smtClean="0"/>
              <a:t>decided not to install it unless absolutely necessary</a:t>
            </a:r>
          </a:p>
          <a:p>
            <a:r>
              <a:rPr lang="en-GB" dirty="0" smtClean="0"/>
              <a:t>In the longer term, a rationalization of the interlock system is under study</a:t>
            </a:r>
          </a:p>
          <a:p>
            <a:pPr lvl="1"/>
            <a:r>
              <a:rPr lang="en-GB" dirty="0" smtClean="0"/>
              <a:t>separate RF from beam interlocks</a:t>
            </a:r>
          </a:p>
          <a:p>
            <a:pPr lvl="1"/>
            <a:r>
              <a:rPr lang="en-GB" dirty="0" smtClean="0"/>
              <a:t>for end of year or LS1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length in ramp</a:t>
            </a:r>
            <a:endParaRPr lang="en-US" dirty="0"/>
          </a:p>
        </p:txBody>
      </p:sp>
      <p:pic>
        <p:nvPicPr>
          <p:cNvPr id="5" name="Picture 4" descr="bl_ramp2.png"/>
          <p:cNvPicPr>
            <a:picLocks noChangeAspect="1"/>
          </p:cNvPicPr>
          <p:nvPr/>
        </p:nvPicPr>
        <p:blipFill>
          <a:blip r:embed="rId2" cstate="print"/>
          <a:srcRect l="1490" t="5433" r="6456" b="6985"/>
          <a:stretch>
            <a:fillRect/>
          </a:stretch>
        </p:blipFill>
        <p:spPr>
          <a:xfrm>
            <a:off x="4724762" y="3810000"/>
            <a:ext cx="4194975" cy="21336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4114800" cy="50593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Optimise</a:t>
            </a:r>
            <a:r>
              <a:rPr lang="en-US" dirty="0" smtClean="0"/>
              <a:t> </a:t>
            </a:r>
            <a:r>
              <a:rPr lang="en-US" dirty="0" smtClean="0"/>
              <a:t>blowup in LHC to reduce undershoot?</a:t>
            </a:r>
          </a:p>
          <a:p>
            <a:pPr lvl="1"/>
            <a:r>
              <a:rPr lang="en-US" dirty="0" smtClean="0"/>
              <a:t>studies done in June</a:t>
            </a:r>
          </a:p>
          <a:p>
            <a:pPr lvl="1"/>
            <a:r>
              <a:rPr lang="en-US" dirty="0" smtClean="0"/>
              <a:t>revisit parameters</a:t>
            </a:r>
          </a:p>
          <a:p>
            <a:pPr lvl="2"/>
            <a:r>
              <a:rPr lang="en-US" dirty="0" smtClean="0"/>
              <a:t>start excitation earlier?</a:t>
            </a:r>
          </a:p>
          <a:p>
            <a:pPr lvl="1"/>
            <a:r>
              <a:rPr lang="en-US" dirty="0" smtClean="0"/>
              <a:t>improve update rate of BQM </a:t>
            </a:r>
            <a:r>
              <a:rPr lang="en-US" dirty="0" smtClean="0"/>
              <a:t>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Bunch length at injection</a:t>
            </a:r>
          </a:p>
          <a:p>
            <a:pPr lvl="1"/>
            <a:r>
              <a:rPr lang="en-US" dirty="0" smtClean="0"/>
              <a:t>longer bunches from SPS?</a:t>
            </a:r>
          </a:p>
          <a:p>
            <a:pPr lvl="1"/>
            <a:r>
              <a:rPr lang="en-US" dirty="0" smtClean="0"/>
              <a:t>blowup batch by batch on flat bottom possible in theory using (future) longitudinal feedback system</a:t>
            </a:r>
          </a:p>
          <a:p>
            <a:pPr lvl="2"/>
            <a:r>
              <a:rPr lang="en-US" dirty="0" smtClean="0"/>
              <a:t>not yet implemented, will take time to develop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not for this year</a:t>
            </a:r>
            <a:r>
              <a:rPr lang="en-US" dirty="0" smtClean="0"/>
              <a:t>!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Bunch length on flat top</a:t>
            </a:r>
          </a:p>
          <a:p>
            <a:pPr lvl="1"/>
            <a:r>
              <a:rPr lang="en-US" dirty="0" smtClean="0"/>
              <a:t>could increase target bunch length but impact on lifetime above ~1.3ns?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7" name="Content Placeholder 3" descr="bl_ramp1.png"/>
          <p:cNvPicPr>
            <a:picLocks noChangeAspect="1"/>
          </p:cNvPicPr>
          <p:nvPr/>
        </p:nvPicPr>
        <p:blipFill>
          <a:blip r:embed="rId3" cstate="print"/>
          <a:srcRect l="2063" t="5444" r="6703" b="6999"/>
          <a:stretch>
            <a:fillRect/>
          </a:stretch>
        </p:blipFill>
        <p:spPr>
          <a:xfrm>
            <a:off x="4724400" y="1524000"/>
            <a:ext cx="4190999" cy="21376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5000" y="6096000"/>
            <a:ext cx="302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Last 2 physics ramps before TS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24600" y="2971800"/>
            <a:ext cx="599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1.15ns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53200" y="5257800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1.1ns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162800" y="5410200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10400" y="3124200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3944</TotalTime>
  <Words>1099</Words>
  <Application>Microsoft Office PowerPoint</Application>
  <PresentationFormat>On-screen Show (4:3)</PresentationFormat>
  <Paragraphs>167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RF strategy, limits and issues</vt:lpstr>
      <vt:lpstr>Outline</vt:lpstr>
      <vt:lpstr>RF voltage &amp; power on flat top</vt:lpstr>
      <vt:lpstr>Increasing the RF voltage</vt:lpstr>
      <vt:lpstr>Klystron DC power issues</vt:lpstr>
      <vt:lpstr>RF equipment protection (1/3)</vt:lpstr>
      <vt:lpstr>RF equipment protection (2/3)</vt:lpstr>
      <vt:lpstr>RF equipment protection (3/3)</vt:lpstr>
      <vt:lpstr>Bunch length in ramp</vt:lpstr>
      <vt:lpstr>Long-lasting dipole oscillations</vt:lpstr>
      <vt:lpstr>25ns bunch spacing: RF</vt:lpstr>
      <vt:lpstr>Transverse damper</vt:lpstr>
      <vt:lpstr>Conclusions</vt:lpstr>
      <vt:lpstr>Why more tricky in 2011?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Commissioning</dc:title>
  <dc:creator>Andy Butterworth</dc:creator>
  <cp:lastModifiedBy>Butterworth</cp:lastModifiedBy>
  <cp:revision>246</cp:revision>
  <dcterms:created xsi:type="dcterms:W3CDTF">2006-08-16T00:00:00Z</dcterms:created>
  <dcterms:modified xsi:type="dcterms:W3CDTF">2011-07-15T10:00:54Z</dcterms:modified>
</cp:coreProperties>
</file>