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Default Extension="pdf" ContentType="application/pdf"/>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Default Extension="vml" ContentType="application/vnd.openxmlformats-officedocument.vmlDrawing"/>
  <Default Extension="xlsx" ContentType="application/vnd.openxmlformats-officedocument.spreadsheetml.sheet"/>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7" r:id="rId2"/>
    <p:sldId id="258" r:id="rId3"/>
    <p:sldId id="263" r:id="rId4"/>
    <p:sldId id="264" r:id="rId5"/>
    <p:sldId id="265" r:id="rId6"/>
    <p:sldId id="268" r:id="rId7"/>
    <p:sldId id="271" r:id="rId8"/>
    <p:sldId id="272" r:id="rId9"/>
    <p:sldId id="273" r:id="rId10"/>
    <p:sldId id="274" r:id="rId11"/>
    <p:sldId id="270" r:id="rId12"/>
    <p:sldId id="267" r:id="rId13"/>
    <p:sldId id="275" r:id="rId14"/>
    <p:sldId id="289" r:id="rId15"/>
    <p:sldId id="269" r:id="rId16"/>
    <p:sldId id="277" r:id="rId17"/>
    <p:sldId id="278" r:id="rId18"/>
    <p:sldId id="279" r:id="rId19"/>
    <p:sldId id="280" r:id="rId20"/>
    <p:sldId id="282" r:id="rId21"/>
    <p:sldId id="284" r:id="rId22"/>
    <p:sldId id="290" r:id="rId23"/>
    <p:sldId id="281" r:id="rId24"/>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27E3"/>
    <a:srgbClr val="FFCEDB"/>
    <a:srgbClr val="FF9497"/>
    <a:srgbClr val="FF6161"/>
    <a:srgbClr val="97E54F"/>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Objects="1">
      <p:cViewPr varScale="1">
        <p:scale>
          <a:sx n="127" d="100"/>
          <a:sy n="127" d="100"/>
        </p:scale>
        <p:origin x="-1164" y="-96"/>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0.png"/></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E0045112-B79C-7440-B504-E03A11B66DFE}" type="datetimeFigureOut">
              <a:rPr lang="en-US" smtClean="0"/>
              <a:pPr/>
              <a:t>7/14/2011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B1292DA-46A1-174B-AA13-0E57829C5A15}"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0045112-B79C-7440-B504-E03A11B66DFE}" type="datetimeFigureOut">
              <a:rPr lang="en-US" smtClean="0"/>
              <a:pPr/>
              <a:t>7/14/2011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B1292DA-46A1-174B-AA13-0E57829C5A15}"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0045112-B79C-7440-B504-E03A11B66DFE}" type="datetimeFigureOut">
              <a:rPr lang="en-US" smtClean="0"/>
              <a:pPr/>
              <a:t>7/14/2011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B1292DA-46A1-174B-AA13-0E57829C5A15}"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0045112-B79C-7440-B504-E03A11B66DFE}" type="datetimeFigureOut">
              <a:rPr lang="en-US" smtClean="0"/>
              <a:pPr/>
              <a:t>7/14/2011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B1292DA-46A1-174B-AA13-0E57829C5A15}"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0045112-B79C-7440-B504-E03A11B66DFE}" type="datetimeFigureOut">
              <a:rPr lang="en-US" smtClean="0"/>
              <a:pPr/>
              <a:t>7/14/2011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B1292DA-46A1-174B-AA13-0E57829C5A15}"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E0045112-B79C-7440-B504-E03A11B66DFE}" type="datetimeFigureOut">
              <a:rPr lang="en-US" smtClean="0"/>
              <a:pPr/>
              <a:t>7/14/2011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B1292DA-46A1-174B-AA13-0E57829C5A15}"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E0045112-B79C-7440-B504-E03A11B66DFE}" type="datetimeFigureOut">
              <a:rPr lang="en-US" smtClean="0"/>
              <a:pPr/>
              <a:t>7/14/2011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B1292DA-46A1-174B-AA13-0E57829C5A15}"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E0045112-B79C-7440-B504-E03A11B66DFE}" type="datetimeFigureOut">
              <a:rPr lang="en-US" smtClean="0"/>
              <a:pPr/>
              <a:t>7/14/2011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B1292DA-46A1-174B-AA13-0E57829C5A15}"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0045112-B79C-7440-B504-E03A11B66DFE}" type="datetimeFigureOut">
              <a:rPr lang="en-US" smtClean="0"/>
              <a:pPr/>
              <a:t>7/14/2011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B1292DA-46A1-174B-AA13-0E57829C5A15}"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0045112-B79C-7440-B504-E03A11B66DFE}" type="datetimeFigureOut">
              <a:rPr lang="en-US" smtClean="0"/>
              <a:pPr/>
              <a:t>7/14/2011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B1292DA-46A1-174B-AA13-0E57829C5A15}"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0045112-B79C-7440-B504-E03A11B66DFE}" type="datetimeFigureOut">
              <a:rPr lang="en-US" smtClean="0"/>
              <a:pPr/>
              <a:t>7/14/2011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B1292DA-46A1-174B-AA13-0E57829C5A15}"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0045112-B79C-7440-B504-E03A11B66DFE}" type="datetimeFigureOut">
              <a:rPr lang="en-US" smtClean="0"/>
              <a:pPr/>
              <a:t>7/14/2011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B1292DA-46A1-174B-AA13-0E57829C5A15}"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gi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gif"/><Relationship Id="rId1" Type="http://schemas.openxmlformats.org/officeDocument/2006/relationships/slideLayout" Target="../slideLayouts/slideLayout2.xml"/><Relationship Id="rId4" Type="http://schemas.openxmlformats.org/officeDocument/2006/relationships/image" Target="../media/image13.png"/></Relationships>
</file>

<file path=ppt/slides/_rels/slide1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gif"/><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gif"/><Relationship Id="rId1" Type="http://schemas.openxmlformats.org/officeDocument/2006/relationships/slideLayout" Target="../slideLayouts/slideLayout2.xml"/><Relationship Id="rId5" Type="http://schemas.openxmlformats.org/officeDocument/2006/relationships/image" Target="../media/image15.png"/><Relationship Id="rId4" Type="http://schemas.openxmlformats.org/officeDocument/2006/relationships/image" Target="../media/image14.png"/></Relationships>
</file>

<file path=ppt/slides/_rels/slide1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gif"/><Relationship Id="rId1" Type="http://schemas.openxmlformats.org/officeDocument/2006/relationships/slideLayout" Target="../slideLayouts/slideLayout2.xml"/><Relationship Id="rId5" Type="http://schemas.openxmlformats.org/officeDocument/2006/relationships/image" Target="../media/image17.png"/><Relationship Id="rId4" Type="http://schemas.openxmlformats.org/officeDocument/2006/relationships/image" Target="../media/image16.png"/></Relationships>
</file>

<file path=ppt/slides/_rels/slide1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gif"/><Relationship Id="rId1" Type="http://schemas.openxmlformats.org/officeDocument/2006/relationships/slideLayout" Target="../slideLayouts/slideLayout2.xml"/><Relationship Id="rId5" Type="http://schemas.openxmlformats.org/officeDocument/2006/relationships/image" Target="../media/image19.jpeg"/><Relationship Id="rId4" Type="http://schemas.openxmlformats.org/officeDocument/2006/relationships/image" Target="../media/image18.jpeg"/></Relationships>
</file>

<file path=ppt/slides/_rels/slide1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gif"/><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gif"/><Relationship Id="rId7" Type="http://schemas.openxmlformats.org/officeDocument/2006/relationships/image" Target="../media/image22.png"/><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image" Target="../media/image21.png"/><Relationship Id="rId5" Type="http://schemas.openxmlformats.org/officeDocument/2006/relationships/package" Target="../embeddings/Microsoft_Office_Excel_Worksheet1.xlsx"/><Relationship Id="rId4" Type="http://schemas.openxmlformats.org/officeDocument/2006/relationships/image" Target="../media/image2.jpeg"/></Relationships>
</file>

<file path=ppt/slides/_rels/slide1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gif"/><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gif"/><Relationship Id="rId1" Type="http://schemas.openxmlformats.org/officeDocument/2006/relationships/slideLayout" Target="../slideLayouts/slideLayout2.xml"/><Relationship Id="rId4" Type="http://schemas.openxmlformats.org/officeDocument/2006/relationships/image" Target="../media/image23.png"/></Relationships>
</file>

<file path=ppt/slides/_rels/slide1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gif"/><Relationship Id="rId1" Type="http://schemas.openxmlformats.org/officeDocument/2006/relationships/slideLayout" Target="../slideLayouts/slideLayout2.xml"/><Relationship Id="rId5" Type="http://schemas.openxmlformats.org/officeDocument/2006/relationships/image" Target="../media/image25.png"/><Relationship Id="rId4" Type="http://schemas.openxmlformats.org/officeDocument/2006/relationships/image" Target="../media/image24.jpeg"/></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gif"/><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gif"/><Relationship Id="rId1" Type="http://schemas.openxmlformats.org/officeDocument/2006/relationships/slideLayout" Target="../slideLayouts/slideLayout2.xml"/><Relationship Id="rId5" Type="http://schemas.openxmlformats.org/officeDocument/2006/relationships/image" Target="../media/image27.png"/><Relationship Id="rId4" Type="http://schemas.openxmlformats.org/officeDocument/2006/relationships/image" Target="../media/image26.png"/></Relationships>
</file>

<file path=ppt/slides/_rels/slide2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gif"/><Relationship Id="rId1" Type="http://schemas.openxmlformats.org/officeDocument/2006/relationships/slideLayout" Target="../slideLayouts/slideLayout2.xml"/><Relationship Id="rId4" Type="http://schemas.openxmlformats.org/officeDocument/2006/relationships/image" Target="../media/image28.png"/></Relationships>
</file>

<file path=ppt/slides/_rels/slide2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gif"/><Relationship Id="rId1" Type="http://schemas.openxmlformats.org/officeDocument/2006/relationships/slideLayout" Target="../slideLayouts/slideLayout2.xml"/><Relationship Id="rId4" Type="http://schemas.openxmlformats.org/officeDocument/2006/relationships/image" Target="../media/image29.png"/></Relationships>
</file>

<file path=ppt/slides/_rels/slide2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gi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gif"/><Relationship Id="rId1" Type="http://schemas.openxmlformats.org/officeDocument/2006/relationships/slideLayout" Target="../slideLayouts/slideLayout2.xml"/><Relationship Id="rId5" Type="http://schemas.openxmlformats.org/officeDocument/2006/relationships/image" Target="../media/image3.png"/><Relationship Id="rId4" Type="http://schemas.openxmlformats.org/officeDocument/2006/relationships/image" Target="../media/image3.pdf"/></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gif"/><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image" Target="../media/image5.pdf"/></Relationships>
</file>

<file path=ppt/slides/_rels/slide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gi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gi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gif"/><Relationship Id="rId1" Type="http://schemas.openxmlformats.org/officeDocument/2006/relationships/slideLayout" Target="../slideLayouts/slideLayout2.xml"/><Relationship Id="rId6" Type="http://schemas.openxmlformats.org/officeDocument/2006/relationships/image" Target="../media/image6.png"/><Relationship Id="rId5" Type="http://schemas.openxmlformats.org/officeDocument/2006/relationships/image" Target="../media/image8.pdf"/><Relationship Id="rId4" Type="http://schemas.openxmlformats.org/officeDocument/2006/relationships/image" Target="../media/image5.png"/></Relationships>
</file>

<file path=ppt/slides/_rels/slide8.xml.rels><?xml version="1.0" encoding="UTF-8" standalone="yes"?>
<Relationships xmlns="http://schemas.openxmlformats.org/package/2006/relationships"><Relationship Id="rId3" Type="http://schemas.openxmlformats.org/officeDocument/2006/relationships/image" Target="../media/image2.jpeg"/><Relationship Id="rId7" Type="http://schemas.openxmlformats.org/officeDocument/2006/relationships/image" Target="../media/image10.png"/><Relationship Id="rId2" Type="http://schemas.openxmlformats.org/officeDocument/2006/relationships/image" Target="../media/image1.gif"/><Relationship Id="rId1" Type="http://schemas.openxmlformats.org/officeDocument/2006/relationships/slideLayout" Target="../slideLayouts/slideLayout2.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s/_rels/slide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gif"/><Relationship Id="rId1" Type="http://schemas.openxmlformats.org/officeDocument/2006/relationships/slideLayout" Target="../slideLayouts/slideLayout2.xml"/><Relationship Id="rId5" Type="http://schemas.openxmlformats.org/officeDocument/2006/relationships/image" Target="../media/image12.png"/><Relationship Id="rId4" Type="http://schemas.openxmlformats.org/officeDocument/2006/relationships/image" Target="../media/image1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295400" y="1080000"/>
            <a:ext cx="6768600" cy="1470025"/>
          </a:xfrm>
        </p:spPr>
        <p:txBody>
          <a:bodyPr>
            <a:normAutofit fontScale="90000"/>
          </a:bodyPr>
          <a:lstStyle/>
          <a:p>
            <a:r>
              <a:rPr lang="en-US" sz="3700" dirty="0" smtClean="0">
                <a:latin typeface="Lucida Bright"/>
                <a:cs typeface="Lucida Bright"/>
              </a:rPr>
              <a:t>Pushing the LHC peak luminosity in 2011:</a:t>
            </a:r>
            <a:br>
              <a:rPr lang="en-US" sz="3700" dirty="0" smtClean="0">
                <a:latin typeface="Lucida Bright"/>
                <a:cs typeface="Lucida Bright"/>
              </a:rPr>
            </a:br>
            <a:r>
              <a:rPr lang="en-US" sz="3700" dirty="0" smtClean="0">
                <a:latin typeface="Lucida Bright"/>
                <a:cs typeface="Lucida Bright"/>
              </a:rPr>
              <a:t>Beam instabilities</a:t>
            </a:r>
            <a:endParaRPr lang="en-US" sz="3700" dirty="0">
              <a:latin typeface="Lucida Bright"/>
              <a:cs typeface="Lucida Bright"/>
            </a:endParaRPr>
          </a:p>
        </p:txBody>
      </p:sp>
      <p:sp>
        <p:nvSpPr>
          <p:cNvPr id="3" name="Subtitle 2"/>
          <p:cNvSpPr>
            <a:spLocks noGrp="1"/>
          </p:cNvSpPr>
          <p:nvPr>
            <p:ph type="subTitle" idx="1"/>
          </p:nvPr>
        </p:nvSpPr>
        <p:spPr>
          <a:xfrm>
            <a:off x="696844" y="2638373"/>
            <a:ext cx="7772400" cy="2286000"/>
          </a:xfrm>
        </p:spPr>
        <p:txBody>
          <a:bodyPr>
            <a:normAutofit fontScale="77500" lnSpcReduction="20000"/>
          </a:bodyPr>
          <a:lstStyle/>
          <a:p>
            <a:r>
              <a:rPr lang="en-US" dirty="0" smtClean="0"/>
              <a:t>Giovanni Rumolo</a:t>
            </a:r>
          </a:p>
          <a:p>
            <a:r>
              <a:rPr lang="en-US" dirty="0" smtClean="0"/>
              <a:t>in the Mini-Chamonix Workshop</a:t>
            </a:r>
          </a:p>
          <a:p>
            <a:r>
              <a:rPr lang="en-US" dirty="0" smtClean="0"/>
              <a:t>Friday 15.07.2011, </a:t>
            </a:r>
            <a:r>
              <a:rPr lang="en-US" dirty="0" err="1" smtClean="0"/>
              <a:t>Jiva</a:t>
            </a:r>
            <a:r>
              <a:rPr lang="en-US" dirty="0" smtClean="0"/>
              <a:t> Hill Park Hotel </a:t>
            </a:r>
          </a:p>
          <a:p>
            <a:r>
              <a:rPr lang="en-US" dirty="0" smtClean="0"/>
              <a:t>With the invaluable contributions of: </a:t>
            </a:r>
            <a:r>
              <a:rPr lang="en-US" dirty="0" smtClean="0"/>
              <a:t>W. </a:t>
            </a:r>
            <a:r>
              <a:rPr lang="en-US" dirty="0" err="1" smtClean="0"/>
              <a:t>Hoefle</a:t>
            </a:r>
            <a:r>
              <a:rPr lang="en-US" dirty="0" smtClean="0"/>
              <a:t>, </a:t>
            </a:r>
            <a:r>
              <a:rPr lang="en-US" dirty="0" smtClean="0"/>
              <a:t>K. Li,        E. </a:t>
            </a:r>
            <a:r>
              <a:rPr lang="en-US" dirty="0" err="1" smtClean="0"/>
              <a:t>Métral</a:t>
            </a:r>
            <a:r>
              <a:rPr lang="en-US" dirty="0" smtClean="0"/>
              <a:t>, N. </a:t>
            </a:r>
            <a:r>
              <a:rPr lang="en-US" dirty="0" err="1" smtClean="0"/>
              <a:t>Mounet</a:t>
            </a:r>
            <a:r>
              <a:rPr lang="en-US" dirty="0" smtClean="0"/>
              <a:t>, F. </a:t>
            </a:r>
            <a:r>
              <a:rPr lang="en-US" dirty="0" err="1" smtClean="0"/>
              <a:t>Roncarolo</a:t>
            </a:r>
            <a:r>
              <a:rPr lang="en-US" dirty="0" smtClean="0"/>
              <a:t>, B. </a:t>
            </a:r>
            <a:r>
              <a:rPr lang="en-US" dirty="0" err="1" smtClean="0"/>
              <a:t>Salvant</a:t>
            </a:r>
            <a:r>
              <a:rPr lang="en-US" dirty="0" smtClean="0"/>
              <a:t>,                     E. </a:t>
            </a:r>
            <a:r>
              <a:rPr lang="en-US" dirty="0" err="1" smtClean="0"/>
              <a:t>Shaposhnikova</a:t>
            </a:r>
            <a:r>
              <a:rPr lang="en-US" dirty="0" smtClean="0"/>
              <a:t>, M. </a:t>
            </a:r>
            <a:r>
              <a:rPr lang="en-US" dirty="0" err="1" smtClean="0"/>
              <a:t>Taborelli</a:t>
            </a:r>
            <a:r>
              <a:rPr lang="en-US" dirty="0" smtClean="0"/>
              <a:t>, C. Yin-</a:t>
            </a:r>
            <a:r>
              <a:rPr lang="en-US" dirty="0" err="1" smtClean="0"/>
              <a:t>Vallgren</a:t>
            </a:r>
            <a:endParaRPr lang="en-US" dirty="0"/>
          </a:p>
        </p:txBody>
      </p:sp>
      <p:pic>
        <p:nvPicPr>
          <p:cNvPr id="4" name="Picture 3" descr="cern_logo.gif"/>
          <p:cNvPicPr>
            <a:picLocks noChangeAspect="1"/>
          </p:cNvPicPr>
          <p:nvPr/>
        </p:nvPicPr>
        <p:blipFill>
          <a:blip r:embed="rId2"/>
          <a:stretch>
            <a:fillRect/>
          </a:stretch>
        </p:blipFill>
        <p:spPr>
          <a:xfrm>
            <a:off x="0" y="0"/>
            <a:ext cx="1080000" cy="1080000"/>
          </a:xfrm>
          <a:prstGeom prst="rect">
            <a:avLst/>
          </a:prstGeom>
        </p:spPr>
      </p:pic>
      <p:pic>
        <p:nvPicPr>
          <p:cNvPr id="5" name="Picture 4" descr="LOGO-BE-200x200_jpg.jpg"/>
          <p:cNvPicPr>
            <a:picLocks noChangeAspect="1"/>
          </p:cNvPicPr>
          <p:nvPr/>
        </p:nvPicPr>
        <p:blipFill>
          <a:blip r:embed="rId3"/>
          <a:stretch>
            <a:fillRect/>
          </a:stretch>
        </p:blipFill>
        <p:spPr>
          <a:xfrm>
            <a:off x="8064000" y="0"/>
            <a:ext cx="1080000" cy="1080000"/>
          </a:xfrm>
          <a:prstGeom prst="rect">
            <a:avLst/>
          </a:prstGeom>
        </p:spPr>
      </p:pic>
      <p:sp>
        <p:nvSpPr>
          <p:cNvPr id="7" name="Rectangle 6"/>
          <p:cNvSpPr/>
          <p:nvPr/>
        </p:nvSpPr>
        <p:spPr>
          <a:xfrm>
            <a:off x="2780748" y="5411304"/>
            <a:ext cx="3538956" cy="677108"/>
          </a:xfrm>
          <a:prstGeom prst="rect">
            <a:avLst/>
          </a:prstGeom>
          <a:ln>
            <a:noFill/>
          </a:ln>
        </p:spPr>
        <p:style>
          <a:lnRef idx="2">
            <a:schemeClr val="accent5"/>
          </a:lnRef>
          <a:fillRef idx="1">
            <a:schemeClr val="lt1"/>
          </a:fillRef>
          <a:effectRef idx="0">
            <a:schemeClr val="accent5"/>
          </a:effectRef>
          <a:fontRef idx="minor">
            <a:schemeClr val="dk1"/>
          </a:fontRef>
        </p:style>
        <p:txBody>
          <a:bodyPr wrap="square" lIns="91440" tIns="45720" rIns="91440" bIns="45720">
            <a:spAutoFit/>
            <a:scene3d>
              <a:camera prst="perspectiveFront" fov="3300000">
                <a:rot lat="19364345" lon="1597979" rev="717678"/>
              </a:camera>
              <a:lightRig rig="threePt" dir="t"/>
            </a:scene3d>
            <a:sp3d z="120650" extrusionH="57150">
              <a:bevelT w="38100" h="38100"/>
            </a:sp3d>
          </a:bodyPr>
          <a:lstStyle/>
          <a:p>
            <a:pPr algn="ctr"/>
            <a:r>
              <a:rPr lang="en-US" sz="3800" b="1" cap="none" spc="0" dirty="0" smtClean="0">
                <a:ln w="24500" cmpd="dbl">
                  <a:solidFill>
                    <a:schemeClr val="accent2">
                      <a:shade val="85000"/>
                      <a:satMod val="155000"/>
                    </a:schemeClr>
                  </a:solidFill>
                  <a:prstDash val="solid"/>
                  <a:miter lim="800000"/>
                </a:ln>
                <a:solidFill>
                  <a:srgbClr val="FF6600"/>
                </a:solidFill>
                <a:effectLst>
                  <a:outerShdw blurRad="38100" dist="38100" dir="7020000" algn="tl">
                    <a:srgbClr val="000000">
                      <a:alpha val="35000"/>
                    </a:srgbClr>
                  </a:outerShdw>
                </a:effectLst>
              </a:rPr>
              <a:t>BE-ABP-ICE</a:t>
            </a:r>
            <a:endParaRPr lang="en-US" sz="3800" b="1" cap="none" spc="0" dirty="0">
              <a:ln w="24500" cmpd="dbl">
                <a:solidFill>
                  <a:schemeClr val="accent2">
                    <a:shade val="85000"/>
                    <a:satMod val="155000"/>
                  </a:schemeClr>
                </a:solidFill>
                <a:prstDash val="solid"/>
                <a:miter lim="800000"/>
              </a:ln>
              <a:solidFill>
                <a:srgbClr val="FF6600"/>
              </a:solidFill>
              <a:effectLst>
                <a:outerShdw blurRad="38100" dist="38100" dir="7020000" algn="tl">
                  <a:srgbClr val="000000">
                    <a:alpha val="35000"/>
                  </a:srgbClr>
                </a:outerShdw>
              </a:effectLst>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09600"/>
            <a:ext cx="8229600" cy="1143000"/>
          </a:xfrm>
        </p:spPr>
        <p:txBody>
          <a:bodyPr>
            <a:normAutofit/>
          </a:bodyPr>
          <a:lstStyle/>
          <a:p>
            <a:r>
              <a:rPr lang="en-US" sz="3000" b="1" dirty="0" smtClean="0">
                <a:latin typeface="Academy Engraved LET"/>
                <a:cs typeface="Academy Engraved LET"/>
              </a:rPr>
              <a:t>Single bunch instabilities  </a:t>
            </a:r>
            <a:br>
              <a:rPr lang="en-US" sz="3000" b="1" dirty="0" smtClean="0">
                <a:latin typeface="Academy Engraved LET"/>
                <a:cs typeface="Academy Engraved LET"/>
              </a:rPr>
            </a:br>
            <a:r>
              <a:rPr lang="en-US" sz="3000" b="1" dirty="0" smtClean="0">
                <a:latin typeface="Academy Engraved LET"/>
                <a:cs typeface="Academy Engraved LET"/>
              </a:rPr>
              <a:t>TMCI</a:t>
            </a:r>
            <a:endParaRPr lang="en-US" sz="3000" b="1" dirty="0">
              <a:latin typeface="Academy Engraved LET"/>
              <a:cs typeface="Academy Engraved LET"/>
            </a:endParaRPr>
          </a:p>
        </p:txBody>
      </p:sp>
      <p:sp>
        <p:nvSpPr>
          <p:cNvPr id="3" name="Content Placeholder 2"/>
          <p:cNvSpPr>
            <a:spLocks noGrp="1"/>
          </p:cNvSpPr>
          <p:nvPr>
            <p:ph idx="1"/>
          </p:nvPr>
        </p:nvSpPr>
        <p:spPr>
          <a:xfrm>
            <a:off x="977400" y="1752600"/>
            <a:ext cx="7086600" cy="1205948"/>
          </a:xfrm>
        </p:spPr>
        <p:txBody>
          <a:bodyPr>
            <a:normAutofit fontScale="55000" lnSpcReduction="20000"/>
          </a:bodyPr>
          <a:lstStyle/>
          <a:p>
            <a:r>
              <a:rPr lang="en-US" dirty="0" smtClean="0"/>
              <a:t>However, tight collimator settings (presently considered , at least at flat top) lower the TMCI threshold by more than a factor 2</a:t>
            </a:r>
          </a:p>
          <a:p>
            <a:pPr>
              <a:buFont typeface="Lucida Grande"/>
              <a:buChar char="⇒"/>
            </a:pPr>
            <a:r>
              <a:rPr lang="en-US" dirty="0" smtClean="0"/>
              <a:t>Even with these settings, single bunch intensities up to 3 </a:t>
            </a:r>
            <a:r>
              <a:rPr lang="en-US" dirty="0" err="1" smtClean="0"/>
              <a:t>x</a:t>
            </a:r>
            <a:r>
              <a:rPr lang="en-US" dirty="0" smtClean="0"/>
              <a:t> 10</a:t>
            </a:r>
            <a:r>
              <a:rPr lang="en-US" baseline="30000" dirty="0" smtClean="0"/>
              <a:t>11</a:t>
            </a:r>
            <a:r>
              <a:rPr lang="en-US" dirty="0" smtClean="0"/>
              <a:t> should not suffer from TMCI </a:t>
            </a:r>
          </a:p>
          <a:p>
            <a:pPr lvl="1">
              <a:buNone/>
            </a:pPr>
            <a:endParaRPr lang="en-US" dirty="0" smtClean="0"/>
          </a:p>
          <a:p>
            <a:endParaRPr lang="en-US" dirty="0" smtClean="0"/>
          </a:p>
          <a:p>
            <a:endParaRPr lang="en-US" dirty="0" smtClean="0"/>
          </a:p>
          <a:p>
            <a:pPr lvl="1"/>
            <a:endParaRPr lang="en-US" dirty="0" smtClean="0"/>
          </a:p>
          <a:p>
            <a:pPr lvl="2">
              <a:buNone/>
            </a:pPr>
            <a:endParaRPr lang="en-US" dirty="0" smtClean="0"/>
          </a:p>
          <a:p>
            <a:endParaRPr lang="en-US" dirty="0"/>
          </a:p>
        </p:txBody>
      </p:sp>
      <p:pic>
        <p:nvPicPr>
          <p:cNvPr id="4" name="Picture 3" descr="cern_logo.gif"/>
          <p:cNvPicPr>
            <a:picLocks noChangeAspect="1"/>
          </p:cNvPicPr>
          <p:nvPr/>
        </p:nvPicPr>
        <p:blipFill>
          <a:blip r:embed="rId2"/>
          <a:stretch>
            <a:fillRect/>
          </a:stretch>
        </p:blipFill>
        <p:spPr>
          <a:xfrm>
            <a:off x="0" y="0"/>
            <a:ext cx="1080000" cy="1080000"/>
          </a:xfrm>
          <a:prstGeom prst="rect">
            <a:avLst/>
          </a:prstGeom>
        </p:spPr>
      </p:pic>
      <p:pic>
        <p:nvPicPr>
          <p:cNvPr id="5" name="Picture 4" descr="LOGO-BE-200x200_jpg.jpg"/>
          <p:cNvPicPr>
            <a:picLocks noChangeAspect="1"/>
          </p:cNvPicPr>
          <p:nvPr/>
        </p:nvPicPr>
        <p:blipFill>
          <a:blip r:embed="rId3"/>
          <a:stretch>
            <a:fillRect/>
          </a:stretch>
        </p:blipFill>
        <p:spPr>
          <a:xfrm>
            <a:off x="8064000" y="0"/>
            <a:ext cx="1080000" cy="1080000"/>
          </a:xfrm>
          <a:prstGeom prst="rect">
            <a:avLst/>
          </a:prstGeom>
        </p:spPr>
      </p:pic>
      <p:sp>
        <p:nvSpPr>
          <p:cNvPr id="6" name="Slide Number Placeholder 5"/>
          <p:cNvSpPr>
            <a:spLocks noGrp="1"/>
          </p:cNvSpPr>
          <p:nvPr>
            <p:ph type="sldNum" sz="quarter" idx="12"/>
          </p:nvPr>
        </p:nvSpPr>
        <p:spPr/>
        <p:txBody>
          <a:bodyPr/>
          <a:lstStyle/>
          <a:p>
            <a:fld id="{2E081447-C3CE-9F4F-A689-9A72CAFF10CA}" type="slidenum">
              <a:rPr lang="en-US" smtClean="0"/>
              <a:pPr/>
              <a:t>10</a:t>
            </a:fld>
            <a:endParaRPr lang="en-US"/>
          </a:p>
        </p:txBody>
      </p:sp>
      <p:sp>
        <p:nvSpPr>
          <p:cNvPr id="9" name="TextBox 8"/>
          <p:cNvSpPr txBox="1"/>
          <p:nvPr/>
        </p:nvSpPr>
        <p:spPr>
          <a:xfrm>
            <a:off x="241852" y="6431277"/>
            <a:ext cx="2362200" cy="307777"/>
          </a:xfrm>
          <a:prstGeom prst="rect">
            <a:avLst/>
          </a:prstGeom>
          <a:noFill/>
        </p:spPr>
        <p:txBody>
          <a:bodyPr wrap="square" rtlCol="0">
            <a:spAutoFit/>
          </a:bodyPr>
          <a:lstStyle/>
          <a:p>
            <a:r>
              <a:rPr lang="en-US" sz="1400" i="1" dirty="0" smtClean="0"/>
              <a:t>Courtesy N. </a:t>
            </a:r>
            <a:r>
              <a:rPr lang="en-US" sz="1400" i="1" dirty="0" err="1" smtClean="0"/>
              <a:t>Mounet</a:t>
            </a:r>
            <a:endParaRPr lang="en-US" sz="1400" i="1" dirty="0"/>
          </a:p>
        </p:txBody>
      </p:sp>
      <p:pic>
        <p:nvPicPr>
          <p:cNvPr id="19" name="Picture 18"/>
          <p:cNvPicPr>
            <a:picLocks noChangeAspect="1"/>
          </p:cNvPicPr>
          <p:nvPr/>
        </p:nvPicPr>
        <p:blipFill>
          <a:blip r:embed="rId4"/>
          <a:stretch>
            <a:fillRect/>
          </a:stretch>
        </p:blipFill>
        <p:spPr>
          <a:xfrm>
            <a:off x="2257610" y="3102929"/>
            <a:ext cx="4476379" cy="3384000"/>
          </a:xfrm>
          <a:prstGeom prst="rect">
            <a:avLst/>
          </a:prstGeom>
        </p:spPr>
      </p:pic>
      <p:sp>
        <p:nvSpPr>
          <p:cNvPr id="18" name="TextBox 17"/>
          <p:cNvSpPr txBox="1"/>
          <p:nvPr/>
        </p:nvSpPr>
        <p:spPr>
          <a:xfrm>
            <a:off x="5000812" y="3357217"/>
            <a:ext cx="1066800" cy="784830"/>
          </a:xfrm>
          <a:prstGeom prst="rect">
            <a:avLst/>
          </a:prstGeom>
          <a:noFill/>
          <a:ln>
            <a:noFill/>
          </a:ln>
        </p:spPr>
        <p:txBody>
          <a:bodyPr wrap="square" rtlCol="0">
            <a:spAutoFit/>
          </a:bodyPr>
          <a:lstStyle/>
          <a:p>
            <a:r>
              <a:rPr lang="en-US" sz="1500" dirty="0" smtClean="0">
                <a:solidFill>
                  <a:schemeClr val="bg1"/>
                </a:solidFill>
              </a:rPr>
              <a:t>HEADTAIL simulation @3.5 </a:t>
            </a:r>
            <a:r>
              <a:rPr lang="en-US" sz="1500" dirty="0" err="1" smtClean="0">
                <a:solidFill>
                  <a:schemeClr val="bg1"/>
                </a:solidFill>
              </a:rPr>
              <a:t>TeV</a:t>
            </a:r>
            <a:endParaRPr lang="en-US" sz="1500" dirty="0" smtClean="0">
              <a:solidFill>
                <a:schemeClr val="bg1"/>
              </a:solidFill>
            </a:endParaRPr>
          </a:p>
        </p:txBody>
      </p:sp>
      <p:cxnSp>
        <p:nvCxnSpPr>
          <p:cNvPr id="23" name="Straight Connector 22"/>
          <p:cNvCxnSpPr/>
          <p:nvPr/>
        </p:nvCxnSpPr>
        <p:spPr>
          <a:xfrm rot="5400000">
            <a:off x="2664254" y="4712012"/>
            <a:ext cx="2662584" cy="1589"/>
          </a:xfrm>
          <a:prstGeom prst="line">
            <a:avLst/>
          </a:prstGeom>
          <a:ln w="25400" cap="flat" cmpd="sng" algn="ctr">
            <a:solidFill>
              <a:schemeClr val="accent1"/>
            </a:solidFill>
            <a:prstDash val="dash"/>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sp>
        <p:nvSpPr>
          <p:cNvPr id="27" name="TextBox 26"/>
          <p:cNvSpPr txBox="1"/>
          <p:nvPr/>
        </p:nvSpPr>
        <p:spPr>
          <a:xfrm>
            <a:off x="4086412" y="5562600"/>
            <a:ext cx="1476188" cy="307777"/>
          </a:xfrm>
          <a:prstGeom prst="rect">
            <a:avLst/>
          </a:prstGeom>
          <a:noFill/>
          <a:ln>
            <a:noFill/>
          </a:ln>
        </p:spPr>
        <p:txBody>
          <a:bodyPr wrap="square" rtlCol="0">
            <a:spAutoFit/>
          </a:bodyPr>
          <a:lstStyle/>
          <a:p>
            <a:r>
              <a:rPr lang="en-US" sz="1400" dirty="0" smtClean="0">
                <a:solidFill>
                  <a:srgbClr val="3366FF"/>
                </a:solidFill>
              </a:rPr>
              <a:t>N</a:t>
            </a:r>
            <a:r>
              <a:rPr lang="en-US" sz="1400" baseline="-25000" dirty="0" smtClean="0">
                <a:solidFill>
                  <a:srgbClr val="3366FF"/>
                </a:solidFill>
              </a:rPr>
              <a:t>th</a:t>
            </a:r>
            <a:r>
              <a:rPr lang="en-US" sz="1400" dirty="0" smtClean="0">
                <a:solidFill>
                  <a:srgbClr val="3366FF"/>
                </a:solidFill>
              </a:rPr>
              <a:t> ≈3 </a:t>
            </a:r>
            <a:r>
              <a:rPr lang="en-US" sz="1400" dirty="0" err="1" smtClean="0">
                <a:solidFill>
                  <a:srgbClr val="3366FF"/>
                </a:solidFill>
              </a:rPr>
              <a:t>x</a:t>
            </a:r>
            <a:r>
              <a:rPr lang="en-US" sz="1400" dirty="0" smtClean="0">
                <a:solidFill>
                  <a:srgbClr val="3366FF"/>
                </a:solidFill>
              </a:rPr>
              <a:t> 10</a:t>
            </a:r>
            <a:r>
              <a:rPr lang="en-US" sz="1400" baseline="30000" dirty="0" smtClean="0">
                <a:solidFill>
                  <a:srgbClr val="3366FF"/>
                </a:solidFill>
              </a:rPr>
              <a:t>11</a:t>
            </a:r>
            <a:r>
              <a:rPr lang="en-US" sz="1400" dirty="0" smtClean="0">
                <a:solidFill>
                  <a:srgbClr val="3366FF"/>
                </a:solidFill>
              </a:rPr>
              <a:t> </a:t>
            </a:r>
            <a:r>
              <a:rPr lang="en-US" sz="1400" dirty="0" err="1" smtClean="0">
                <a:solidFill>
                  <a:srgbClr val="3366FF"/>
                </a:solidFill>
              </a:rPr>
              <a:t>p</a:t>
            </a:r>
            <a:endParaRPr lang="en-US" sz="1400" dirty="0" smtClean="0">
              <a:solidFill>
                <a:srgbClr val="3366FF"/>
              </a:solidFill>
            </a:endParaRPr>
          </a:p>
        </p:txBody>
      </p:sp>
      <p:sp>
        <p:nvSpPr>
          <p:cNvPr id="21" name="Content Placeholder 2"/>
          <p:cNvSpPr txBox="1">
            <a:spLocks/>
          </p:cNvSpPr>
          <p:nvPr/>
        </p:nvSpPr>
        <p:spPr>
          <a:xfrm>
            <a:off x="4800600" y="3314482"/>
            <a:ext cx="4098463" cy="1663876"/>
          </a:xfrm>
          <a:prstGeom prst="rect">
            <a:avLst/>
          </a:prstGeom>
          <a:solidFill>
            <a:schemeClr val="accent2"/>
          </a:solidFill>
          <a:ln w="28575" cap="flat" cmpd="sng" algn="ctr">
            <a:solidFill>
              <a:schemeClr val="tx1"/>
            </a:solidFill>
            <a:prstDash val="solid"/>
            <a:round/>
            <a:headEnd type="none" w="med" len="med"/>
            <a:tailEnd type="none" w="med" len="med"/>
          </a:ln>
        </p:spPr>
        <p:txBody>
          <a:bodyPr vert="horz" lIns="91440" tIns="45720" rIns="91440" bIns="45720" rtlCol="0">
            <a:normAutofit fontScale="55000" lnSpcReduction="20000"/>
          </a:bodyPr>
          <a:lstStyle/>
          <a:p>
            <a:pPr marL="342900" lvl="0" indent="-342900">
              <a:spcBef>
                <a:spcPct val="20000"/>
              </a:spcBef>
            </a:pPr>
            <a:r>
              <a:rPr lang="en-US" sz="3200" dirty="0" smtClean="0"/>
              <a:t>This threshold can be actually lower if:</a:t>
            </a:r>
          </a:p>
          <a:p>
            <a:pPr marL="342900" lvl="0" indent="-342900">
              <a:spcBef>
                <a:spcPct val="20000"/>
              </a:spcBef>
              <a:buFont typeface="Lucida Grande"/>
              <a:buChar char="⇒"/>
            </a:pPr>
            <a:r>
              <a:rPr lang="en-US" sz="3200" dirty="0"/>
              <a:t>A</a:t>
            </a:r>
            <a:r>
              <a:rPr lang="en-US" sz="3200" dirty="0" smtClean="0"/>
              <a:t> </a:t>
            </a:r>
            <a:r>
              <a:rPr lang="en-US" sz="3200" dirty="0"/>
              <a:t>significant</a:t>
            </a:r>
            <a:r>
              <a:rPr lang="en-US" sz="3200" dirty="0" smtClean="0"/>
              <a:t> contribution to the global short </a:t>
            </a:r>
            <a:r>
              <a:rPr lang="en-US" sz="3200" dirty="0"/>
              <a:t>range wake</a:t>
            </a:r>
            <a:r>
              <a:rPr lang="en-US" sz="3200" dirty="0" smtClean="0"/>
              <a:t> is still missing from the LHC impedance database</a:t>
            </a:r>
          </a:p>
          <a:p>
            <a:pPr marL="342900" lvl="0" indent="-342900">
              <a:spcBef>
                <a:spcPct val="20000"/>
              </a:spcBef>
              <a:buFont typeface="Lucida Grande"/>
              <a:buChar char="⇒"/>
            </a:pPr>
            <a:r>
              <a:rPr lang="en-US" sz="3200" dirty="0" smtClean="0"/>
              <a:t>The multi-bunch effect plays an important role </a:t>
            </a:r>
            <a:endParaRPr kumimoji="0" lang="en-US" sz="3200" b="0" i="0" u="none" strike="noStrike" kern="1200" cap="none" spc="0" normalizeH="0" baseline="0" noProof="0" dirty="0" smtClean="0">
              <a:ln>
                <a:noFill/>
              </a:ln>
              <a:solidFill>
                <a:schemeClr val="tx1"/>
              </a:solidFill>
              <a:effectLst/>
              <a:uLnTx/>
              <a:uFillTx/>
              <a:latin typeface="+mn-lt"/>
              <a:ea typeface="+mn-ea"/>
              <a:cs typeface="+mn-cs"/>
            </a:endParaRPr>
          </a:p>
          <a:p>
            <a:pPr marL="742950" marR="0" lvl="1" indent="-285750" algn="l" defTabSz="457200" rtl="0" eaLnBrk="1" fontAlgn="auto" latinLnBrk="0" hangingPunct="1">
              <a:lnSpc>
                <a:spcPct val="100000"/>
              </a:lnSpc>
              <a:spcBef>
                <a:spcPct val="20000"/>
              </a:spcBef>
              <a:spcAft>
                <a:spcPts val="0"/>
              </a:spcAft>
              <a:buClrTx/>
              <a:buSzTx/>
              <a:buFont typeface="Arial"/>
              <a:buNone/>
              <a:tabLst/>
              <a:defRPr/>
            </a:pPr>
            <a:endParaRPr kumimoji="0" lang="en-US" sz="2800"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l" defTabSz="457200" rtl="0" eaLnBrk="1" fontAlgn="auto" latinLnBrk="0" hangingPunct="1">
              <a:lnSpc>
                <a:spcPct val="100000"/>
              </a:lnSpc>
              <a:spcBef>
                <a:spcPct val="20000"/>
              </a:spcBef>
              <a:spcAft>
                <a:spcPts val="0"/>
              </a:spcAft>
              <a:buClrTx/>
              <a:buSzTx/>
              <a:buFont typeface="Arial"/>
              <a:buChar char="•"/>
              <a:tabLst/>
              <a:defRPr/>
            </a:pPr>
            <a:endParaRPr kumimoji="0" lang="en-US" sz="3200"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l" defTabSz="457200" rtl="0" eaLnBrk="1" fontAlgn="auto" latinLnBrk="0" hangingPunct="1">
              <a:lnSpc>
                <a:spcPct val="100000"/>
              </a:lnSpc>
              <a:spcBef>
                <a:spcPct val="20000"/>
              </a:spcBef>
              <a:spcAft>
                <a:spcPts val="0"/>
              </a:spcAft>
              <a:buClrTx/>
              <a:buSzTx/>
              <a:buFont typeface="Arial"/>
              <a:buChar char="•"/>
              <a:tabLst/>
              <a:defRPr/>
            </a:pPr>
            <a:endParaRPr kumimoji="0" lang="en-US" sz="3200" b="0" i="0" u="none" strike="noStrike" kern="1200" cap="none" spc="0" normalizeH="0" baseline="0" noProof="0" dirty="0" smtClean="0">
              <a:ln>
                <a:noFill/>
              </a:ln>
              <a:solidFill>
                <a:schemeClr val="tx1"/>
              </a:solidFill>
              <a:effectLst/>
              <a:uLnTx/>
              <a:uFillTx/>
              <a:latin typeface="+mn-lt"/>
              <a:ea typeface="+mn-ea"/>
              <a:cs typeface="+mn-cs"/>
            </a:endParaRPr>
          </a:p>
          <a:p>
            <a:pPr marL="742950" marR="0" lvl="1" indent="-285750" algn="l" defTabSz="457200" rtl="0" eaLnBrk="1" fontAlgn="auto" latinLnBrk="0" hangingPunct="1">
              <a:lnSpc>
                <a:spcPct val="100000"/>
              </a:lnSpc>
              <a:spcBef>
                <a:spcPct val="20000"/>
              </a:spcBef>
              <a:spcAft>
                <a:spcPts val="0"/>
              </a:spcAft>
              <a:buClrTx/>
              <a:buSzTx/>
              <a:buFont typeface="Arial"/>
              <a:buChar char="–"/>
              <a:tabLst/>
              <a:defRPr/>
            </a:pPr>
            <a:endParaRPr kumimoji="0" lang="en-US" sz="2800" b="0" i="0" u="none" strike="noStrike" kern="1200" cap="none" spc="0" normalizeH="0" baseline="0" noProof="0" dirty="0" smtClean="0">
              <a:ln>
                <a:noFill/>
              </a:ln>
              <a:solidFill>
                <a:schemeClr val="tx1"/>
              </a:solidFill>
              <a:effectLst/>
              <a:uLnTx/>
              <a:uFillTx/>
              <a:latin typeface="+mn-lt"/>
              <a:ea typeface="+mn-ea"/>
              <a:cs typeface="+mn-cs"/>
            </a:endParaRPr>
          </a:p>
          <a:p>
            <a:pPr marL="1143000" marR="0" lvl="2" indent="-228600" algn="l" defTabSz="457200" rtl="0" eaLnBrk="1" fontAlgn="auto" latinLnBrk="0" hangingPunct="1">
              <a:lnSpc>
                <a:spcPct val="100000"/>
              </a:lnSpc>
              <a:spcBef>
                <a:spcPct val="20000"/>
              </a:spcBef>
              <a:spcAft>
                <a:spcPts val="0"/>
              </a:spcAft>
              <a:buClrTx/>
              <a:buSzTx/>
              <a:buFont typeface="Arial"/>
              <a:buNone/>
              <a:tabLst/>
              <a:defRPr/>
            </a:pPr>
            <a:endParaRPr kumimoji="0" lang="en-US" sz="2400"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l" defTabSz="457200" rtl="0" eaLnBrk="1" fontAlgn="auto" latinLnBrk="0" hangingPunct="1">
              <a:lnSpc>
                <a:spcPct val="100000"/>
              </a:lnSpc>
              <a:spcBef>
                <a:spcPct val="20000"/>
              </a:spcBef>
              <a:spcAft>
                <a:spcPts val="0"/>
              </a:spcAft>
              <a:buClrTx/>
              <a:buSzTx/>
              <a:buFont typeface="Arial"/>
              <a:buChar char="•"/>
              <a:tabLst/>
              <a:defRPr/>
            </a:pPr>
            <a:endParaRPr kumimoji="0" lang="en-US" sz="3200" b="0"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21"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09600"/>
            <a:ext cx="8229600" cy="1143000"/>
          </a:xfrm>
        </p:spPr>
        <p:txBody>
          <a:bodyPr>
            <a:normAutofit/>
          </a:bodyPr>
          <a:lstStyle/>
          <a:p>
            <a:r>
              <a:rPr lang="en-US" sz="3000" b="1" dirty="0" smtClean="0">
                <a:latin typeface="Academy Engraved LET"/>
                <a:cs typeface="Academy Engraved LET"/>
              </a:rPr>
              <a:t>Overview on possible instabilities            (transverse plane)</a:t>
            </a:r>
            <a:endParaRPr lang="en-US" sz="3000" b="1" dirty="0">
              <a:latin typeface="Academy Engraved LET"/>
              <a:cs typeface="Academy Engraved LET"/>
            </a:endParaRPr>
          </a:p>
        </p:txBody>
      </p:sp>
      <p:sp>
        <p:nvSpPr>
          <p:cNvPr id="3" name="Content Placeholder 2"/>
          <p:cNvSpPr>
            <a:spLocks noGrp="1"/>
          </p:cNvSpPr>
          <p:nvPr>
            <p:ph idx="1"/>
          </p:nvPr>
        </p:nvSpPr>
        <p:spPr>
          <a:xfrm>
            <a:off x="457200" y="1752599"/>
            <a:ext cx="7086600" cy="4968875"/>
          </a:xfrm>
        </p:spPr>
        <p:txBody>
          <a:bodyPr>
            <a:normAutofit fontScale="70000" lnSpcReduction="20000"/>
          </a:bodyPr>
          <a:lstStyle/>
          <a:p>
            <a:r>
              <a:rPr lang="en-US" dirty="0" smtClean="0">
                <a:solidFill>
                  <a:schemeClr val="bg1">
                    <a:lumMod val="75000"/>
                  </a:schemeClr>
                </a:solidFill>
              </a:rPr>
              <a:t>Single bunch instabilities</a:t>
            </a:r>
          </a:p>
          <a:p>
            <a:pPr lvl="1"/>
            <a:r>
              <a:rPr lang="en-US" dirty="0" err="1" smtClean="0">
                <a:solidFill>
                  <a:schemeClr val="bg1">
                    <a:lumMod val="75000"/>
                  </a:schemeClr>
                </a:solidFill>
              </a:rPr>
              <a:t>Headtail</a:t>
            </a:r>
            <a:r>
              <a:rPr lang="en-US" dirty="0" smtClean="0">
                <a:solidFill>
                  <a:schemeClr val="bg1">
                    <a:lumMod val="75000"/>
                  </a:schemeClr>
                </a:solidFill>
              </a:rPr>
              <a:t> modes</a:t>
            </a:r>
          </a:p>
          <a:p>
            <a:pPr lvl="1"/>
            <a:r>
              <a:rPr lang="en-US" dirty="0" smtClean="0">
                <a:solidFill>
                  <a:schemeClr val="bg1">
                    <a:lumMod val="75000"/>
                  </a:schemeClr>
                </a:solidFill>
              </a:rPr>
              <a:t>Transverse Mode Coupling Instability (TMCI)</a:t>
            </a:r>
          </a:p>
          <a:p>
            <a:r>
              <a:rPr lang="en-US" b="1" dirty="0" smtClean="0"/>
              <a:t>Coupled bunch instabilities</a:t>
            </a:r>
          </a:p>
          <a:p>
            <a:pPr lvl="1"/>
            <a:r>
              <a:rPr lang="en-US" b="1" dirty="0" smtClean="0"/>
              <a:t>Rigid bunch oscillations</a:t>
            </a:r>
          </a:p>
          <a:p>
            <a:pPr lvl="1"/>
            <a:r>
              <a:rPr lang="en-US" b="1" dirty="0" smtClean="0"/>
              <a:t>Higher order modes</a:t>
            </a:r>
          </a:p>
          <a:p>
            <a:r>
              <a:rPr lang="en-US" dirty="0" smtClean="0">
                <a:solidFill>
                  <a:schemeClr val="bg1">
                    <a:lumMod val="75000"/>
                  </a:schemeClr>
                </a:solidFill>
              </a:rPr>
              <a:t>Electron cloud effect</a:t>
            </a:r>
          </a:p>
          <a:p>
            <a:pPr lvl="1"/>
            <a:r>
              <a:rPr lang="en-US" dirty="0" smtClean="0">
                <a:solidFill>
                  <a:schemeClr val="bg1">
                    <a:lumMod val="75000"/>
                  </a:schemeClr>
                </a:solidFill>
              </a:rPr>
              <a:t>In general, multi-bunch effect, because bunch trains are needed to build up an electron cloud</a:t>
            </a:r>
          </a:p>
          <a:p>
            <a:pPr lvl="1"/>
            <a:r>
              <a:rPr lang="en-US" dirty="0" smtClean="0">
                <a:solidFill>
                  <a:schemeClr val="bg1">
                    <a:lumMod val="75000"/>
                  </a:schemeClr>
                </a:solidFill>
              </a:rPr>
              <a:t>Can be source of Electron Cloud Instability (ECI)</a:t>
            </a:r>
          </a:p>
          <a:p>
            <a:pPr lvl="2"/>
            <a:r>
              <a:rPr lang="en-US" dirty="0" smtClean="0">
                <a:solidFill>
                  <a:schemeClr val="bg1">
                    <a:lumMod val="75000"/>
                  </a:schemeClr>
                </a:solidFill>
              </a:rPr>
              <a:t>By coupling the motion of subsequent bunches through a bunch-to-bunch wake (rigid or </a:t>
            </a:r>
            <a:r>
              <a:rPr lang="en-US" dirty="0" err="1" smtClean="0">
                <a:solidFill>
                  <a:schemeClr val="bg1">
                    <a:lumMod val="75000"/>
                  </a:schemeClr>
                </a:solidFill>
              </a:rPr>
              <a:t>headtail</a:t>
            </a:r>
            <a:r>
              <a:rPr lang="en-US" dirty="0" smtClean="0">
                <a:solidFill>
                  <a:schemeClr val="bg1">
                    <a:lumMod val="75000"/>
                  </a:schemeClr>
                </a:solidFill>
              </a:rPr>
              <a:t> modes). E.g. horizontal coupled bunch ECI is observed in the SPS and suppressed with the damper</a:t>
            </a:r>
          </a:p>
          <a:p>
            <a:pPr lvl="2"/>
            <a:r>
              <a:rPr lang="en-US" dirty="0" smtClean="0">
                <a:solidFill>
                  <a:schemeClr val="bg1">
                    <a:lumMod val="75000"/>
                  </a:schemeClr>
                </a:solidFill>
              </a:rPr>
              <a:t>By coupling the motion of head and tail of the same bunch and exciting a </a:t>
            </a:r>
            <a:r>
              <a:rPr lang="en-US" dirty="0" err="1" smtClean="0">
                <a:solidFill>
                  <a:schemeClr val="bg1">
                    <a:lumMod val="75000"/>
                  </a:schemeClr>
                </a:solidFill>
              </a:rPr>
              <a:t>headtail</a:t>
            </a:r>
            <a:r>
              <a:rPr lang="en-US" dirty="0" smtClean="0">
                <a:solidFill>
                  <a:schemeClr val="bg1">
                    <a:lumMod val="75000"/>
                  </a:schemeClr>
                </a:solidFill>
              </a:rPr>
              <a:t> mode. E.g. vertical single bunch ECI is observed in the SPS and suppressed with high chromaticity   </a:t>
            </a:r>
          </a:p>
          <a:p>
            <a:pPr lvl="1">
              <a:buNone/>
            </a:pPr>
            <a:endParaRPr lang="en-US" dirty="0" smtClean="0"/>
          </a:p>
          <a:p>
            <a:endParaRPr lang="en-US" dirty="0" smtClean="0"/>
          </a:p>
          <a:p>
            <a:endParaRPr lang="en-US" dirty="0" smtClean="0"/>
          </a:p>
          <a:p>
            <a:pPr lvl="1"/>
            <a:endParaRPr lang="en-US" dirty="0" smtClean="0"/>
          </a:p>
          <a:p>
            <a:pPr lvl="2">
              <a:buNone/>
            </a:pPr>
            <a:endParaRPr lang="en-US" dirty="0" smtClean="0"/>
          </a:p>
          <a:p>
            <a:endParaRPr lang="en-US" dirty="0"/>
          </a:p>
        </p:txBody>
      </p:sp>
      <p:pic>
        <p:nvPicPr>
          <p:cNvPr id="4" name="Picture 3" descr="cern_logo.gif"/>
          <p:cNvPicPr>
            <a:picLocks noChangeAspect="1"/>
          </p:cNvPicPr>
          <p:nvPr/>
        </p:nvPicPr>
        <p:blipFill>
          <a:blip r:embed="rId2"/>
          <a:stretch>
            <a:fillRect/>
          </a:stretch>
        </p:blipFill>
        <p:spPr>
          <a:xfrm>
            <a:off x="0" y="0"/>
            <a:ext cx="1080000" cy="1080000"/>
          </a:xfrm>
          <a:prstGeom prst="rect">
            <a:avLst/>
          </a:prstGeom>
        </p:spPr>
      </p:pic>
      <p:pic>
        <p:nvPicPr>
          <p:cNvPr id="5" name="Picture 4" descr="LOGO-BE-200x200_jpg.jpg"/>
          <p:cNvPicPr>
            <a:picLocks noChangeAspect="1"/>
          </p:cNvPicPr>
          <p:nvPr/>
        </p:nvPicPr>
        <p:blipFill>
          <a:blip r:embed="rId3"/>
          <a:stretch>
            <a:fillRect/>
          </a:stretch>
        </p:blipFill>
        <p:spPr>
          <a:xfrm>
            <a:off x="8064000" y="0"/>
            <a:ext cx="1080000" cy="1080000"/>
          </a:xfrm>
          <a:prstGeom prst="rect">
            <a:avLst/>
          </a:prstGeom>
        </p:spPr>
      </p:pic>
      <p:sp>
        <p:nvSpPr>
          <p:cNvPr id="6" name="Slide Number Placeholder 5"/>
          <p:cNvSpPr>
            <a:spLocks noGrp="1"/>
          </p:cNvSpPr>
          <p:nvPr>
            <p:ph type="sldNum" sz="quarter" idx="12"/>
          </p:nvPr>
        </p:nvSpPr>
        <p:spPr/>
        <p:txBody>
          <a:bodyPr/>
          <a:lstStyle/>
          <a:p>
            <a:fld id="{2E081447-C3CE-9F4F-A689-9A72CAFF10CA}" type="slidenum">
              <a:rPr lang="en-US" smtClean="0"/>
              <a:pPr/>
              <a:t>11</a:t>
            </a:fld>
            <a:endParaRPr lang="en-US"/>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cern_logo.gif"/>
          <p:cNvPicPr>
            <a:picLocks noChangeAspect="1"/>
          </p:cNvPicPr>
          <p:nvPr/>
        </p:nvPicPr>
        <p:blipFill>
          <a:blip r:embed="rId2"/>
          <a:stretch>
            <a:fillRect/>
          </a:stretch>
        </p:blipFill>
        <p:spPr>
          <a:xfrm>
            <a:off x="0" y="0"/>
            <a:ext cx="1080000" cy="1080000"/>
          </a:xfrm>
          <a:prstGeom prst="rect">
            <a:avLst/>
          </a:prstGeom>
        </p:spPr>
      </p:pic>
      <p:pic>
        <p:nvPicPr>
          <p:cNvPr id="5" name="Picture 4" descr="LOGO-BE-200x200_jpg.jpg"/>
          <p:cNvPicPr>
            <a:picLocks noChangeAspect="1"/>
          </p:cNvPicPr>
          <p:nvPr/>
        </p:nvPicPr>
        <p:blipFill>
          <a:blip r:embed="rId3"/>
          <a:stretch>
            <a:fillRect/>
          </a:stretch>
        </p:blipFill>
        <p:spPr>
          <a:xfrm>
            <a:off x="8064000" y="0"/>
            <a:ext cx="1080000" cy="1080000"/>
          </a:xfrm>
          <a:prstGeom prst="rect">
            <a:avLst/>
          </a:prstGeom>
        </p:spPr>
      </p:pic>
      <p:sp>
        <p:nvSpPr>
          <p:cNvPr id="6" name="Slide Number Placeholder 5"/>
          <p:cNvSpPr>
            <a:spLocks noGrp="1"/>
          </p:cNvSpPr>
          <p:nvPr>
            <p:ph type="sldNum" sz="quarter" idx="12"/>
          </p:nvPr>
        </p:nvSpPr>
        <p:spPr/>
        <p:txBody>
          <a:bodyPr/>
          <a:lstStyle/>
          <a:p>
            <a:fld id="{2E081447-C3CE-9F4F-A689-9A72CAFF10CA}" type="slidenum">
              <a:rPr lang="en-US" smtClean="0"/>
              <a:pPr/>
              <a:t>12</a:t>
            </a:fld>
            <a:endParaRPr lang="en-US"/>
          </a:p>
        </p:txBody>
      </p:sp>
      <p:sp>
        <p:nvSpPr>
          <p:cNvPr id="44" name="TextBox 43"/>
          <p:cNvSpPr txBox="1"/>
          <p:nvPr/>
        </p:nvSpPr>
        <p:spPr>
          <a:xfrm>
            <a:off x="225286" y="6195391"/>
            <a:ext cx="2014331" cy="307777"/>
          </a:xfrm>
          <a:prstGeom prst="rect">
            <a:avLst/>
          </a:prstGeom>
          <a:noFill/>
        </p:spPr>
        <p:txBody>
          <a:bodyPr wrap="square" rtlCol="0">
            <a:spAutoFit/>
          </a:bodyPr>
          <a:lstStyle/>
          <a:p>
            <a:r>
              <a:rPr lang="en-US" sz="1400" i="1" dirty="0" smtClean="0"/>
              <a:t>Courtesy N. </a:t>
            </a:r>
            <a:r>
              <a:rPr lang="en-US" sz="1400" i="1" dirty="0" err="1" smtClean="0"/>
              <a:t>Mounet</a:t>
            </a:r>
            <a:endParaRPr lang="en-US" sz="1400" i="1" dirty="0"/>
          </a:p>
        </p:txBody>
      </p:sp>
      <p:pic>
        <p:nvPicPr>
          <p:cNvPr id="12" name="Picture 11"/>
          <p:cNvPicPr>
            <a:picLocks noChangeAspect="1"/>
          </p:cNvPicPr>
          <p:nvPr/>
        </p:nvPicPr>
        <p:blipFill>
          <a:blip r:embed="rId4"/>
          <a:stretch>
            <a:fillRect/>
          </a:stretch>
        </p:blipFill>
        <p:spPr>
          <a:xfrm>
            <a:off x="122316" y="3742635"/>
            <a:ext cx="4479767" cy="2268000"/>
          </a:xfrm>
          <a:prstGeom prst="rect">
            <a:avLst/>
          </a:prstGeom>
        </p:spPr>
      </p:pic>
      <p:sp>
        <p:nvSpPr>
          <p:cNvPr id="16" name="Title 1"/>
          <p:cNvSpPr>
            <a:spLocks noGrp="1"/>
          </p:cNvSpPr>
          <p:nvPr>
            <p:ph type="title"/>
          </p:nvPr>
        </p:nvSpPr>
        <p:spPr>
          <a:xfrm>
            <a:off x="457200" y="609600"/>
            <a:ext cx="8229600" cy="1143000"/>
          </a:xfrm>
        </p:spPr>
        <p:txBody>
          <a:bodyPr>
            <a:normAutofit/>
          </a:bodyPr>
          <a:lstStyle/>
          <a:p>
            <a:r>
              <a:rPr lang="en-US" sz="3000" b="1" dirty="0" smtClean="0">
                <a:latin typeface="Academy Engraved LET"/>
                <a:cs typeface="Academy Engraved LET"/>
              </a:rPr>
              <a:t>Coupled bunch instabilities  </a:t>
            </a:r>
            <a:br>
              <a:rPr lang="en-US" sz="3000" b="1" dirty="0" smtClean="0">
                <a:latin typeface="Academy Engraved LET"/>
                <a:cs typeface="Academy Engraved LET"/>
              </a:rPr>
            </a:br>
            <a:r>
              <a:rPr lang="en-US" sz="3000" b="1" dirty="0" smtClean="0">
                <a:latin typeface="Academy Engraved LET"/>
                <a:cs typeface="Academy Engraved LET"/>
              </a:rPr>
              <a:t>Rigid bunch mode (</a:t>
            </a:r>
            <a:r>
              <a:rPr lang="en-US" sz="3000" b="1" dirty="0" err="1" smtClean="0">
                <a:latin typeface="Academy Engraved LET"/>
                <a:cs typeface="Academy Engraved LET"/>
              </a:rPr>
              <a:t>m</a:t>
            </a:r>
            <a:r>
              <a:rPr lang="en-US" sz="3000" b="1" dirty="0" smtClean="0">
                <a:latin typeface="Academy Engraved LET"/>
                <a:cs typeface="Academy Engraved LET"/>
              </a:rPr>
              <a:t>=0)</a:t>
            </a:r>
            <a:endParaRPr lang="en-US" sz="3000" b="1" dirty="0">
              <a:latin typeface="Academy Engraved LET"/>
              <a:cs typeface="Academy Engraved LET"/>
            </a:endParaRPr>
          </a:p>
        </p:txBody>
      </p:sp>
      <p:sp>
        <p:nvSpPr>
          <p:cNvPr id="3" name="Content Placeholder 2"/>
          <p:cNvSpPr>
            <a:spLocks noGrp="1"/>
          </p:cNvSpPr>
          <p:nvPr>
            <p:ph idx="1"/>
          </p:nvPr>
        </p:nvSpPr>
        <p:spPr>
          <a:xfrm>
            <a:off x="457200" y="1752599"/>
            <a:ext cx="8258311" cy="1828801"/>
          </a:xfrm>
        </p:spPr>
        <p:txBody>
          <a:bodyPr>
            <a:normAutofit fontScale="62500" lnSpcReduction="20000"/>
          </a:bodyPr>
          <a:lstStyle/>
          <a:p>
            <a:r>
              <a:rPr lang="en-US" dirty="0" smtClean="0"/>
              <a:t>Damped by the transverse feedback system in routinely operation</a:t>
            </a:r>
          </a:p>
          <a:p>
            <a:r>
              <a:rPr lang="en-US" dirty="0" smtClean="0"/>
              <a:t>LHC MD 8</a:t>
            </a:r>
            <a:r>
              <a:rPr lang="en-US" baseline="30000" dirty="0" smtClean="0"/>
              <a:t>th</a:t>
            </a:r>
            <a:r>
              <a:rPr lang="en-US" dirty="0" smtClean="0"/>
              <a:t> May 2011</a:t>
            </a:r>
          </a:p>
          <a:p>
            <a:pPr lvl="1"/>
            <a:r>
              <a:rPr lang="en-US" dirty="0"/>
              <a:t>I</a:t>
            </a:r>
            <a:r>
              <a:rPr lang="en-US" dirty="0" smtClean="0"/>
              <a:t>nject two batches of 12 and 36 bunches (50ns spacing)</a:t>
            </a:r>
          </a:p>
          <a:p>
            <a:pPr lvl="1"/>
            <a:r>
              <a:rPr lang="en-US" dirty="0" smtClean="0"/>
              <a:t>Switch off the feedback system with ~0 chromaticity (it was tried both at injection and top energy)</a:t>
            </a:r>
          </a:p>
          <a:p>
            <a:pPr lvl="1"/>
            <a:r>
              <a:rPr lang="en-US" dirty="0" smtClean="0"/>
              <a:t>Coupled bunch instability (mode 0) excited</a:t>
            </a:r>
          </a:p>
          <a:p>
            <a:pPr lvl="1"/>
            <a:endParaRPr lang="en-US" dirty="0" smtClean="0"/>
          </a:p>
          <a:p>
            <a:pPr lvl="2">
              <a:buNone/>
            </a:pPr>
            <a:endParaRPr lang="en-US" dirty="0" smtClean="0"/>
          </a:p>
          <a:p>
            <a:endParaRPr lang="en-US" dirty="0"/>
          </a:p>
        </p:txBody>
      </p:sp>
      <p:pic>
        <p:nvPicPr>
          <p:cNvPr id="17" name="Picture 16"/>
          <p:cNvPicPr>
            <a:picLocks noChangeAspect="1"/>
          </p:cNvPicPr>
          <p:nvPr/>
        </p:nvPicPr>
        <p:blipFill>
          <a:blip r:embed="rId5"/>
          <a:srcRect l="2565"/>
          <a:stretch>
            <a:fillRect/>
          </a:stretch>
        </p:blipFill>
        <p:spPr>
          <a:xfrm>
            <a:off x="4800600" y="3742635"/>
            <a:ext cx="4129568" cy="2330098"/>
          </a:xfrm>
          <a:prstGeom prst="rect">
            <a:avLst/>
          </a:prstGeom>
        </p:spPr>
      </p:pic>
      <p:sp>
        <p:nvSpPr>
          <p:cNvPr id="18" name="TextBox 17"/>
          <p:cNvSpPr txBox="1"/>
          <p:nvPr/>
        </p:nvSpPr>
        <p:spPr>
          <a:xfrm>
            <a:off x="1295399" y="5486400"/>
            <a:ext cx="1066801" cy="307777"/>
          </a:xfrm>
          <a:prstGeom prst="rect">
            <a:avLst/>
          </a:prstGeom>
          <a:noFill/>
          <a:ln>
            <a:noFill/>
          </a:ln>
        </p:spPr>
        <p:txBody>
          <a:bodyPr wrap="square" rtlCol="0">
            <a:spAutoFit/>
          </a:bodyPr>
          <a:lstStyle/>
          <a:p>
            <a:r>
              <a:rPr lang="en-US" sz="1400" dirty="0" smtClean="0"/>
              <a:t>@450 </a:t>
            </a:r>
            <a:r>
              <a:rPr lang="en-US" sz="1400" dirty="0" err="1" smtClean="0"/>
              <a:t>GeV</a:t>
            </a:r>
            <a:endParaRPr lang="en-US" sz="1400" dirty="0" smtClean="0"/>
          </a:p>
        </p:txBody>
      </p:sp>
      <p:sp>
        <p:nvSpPr>
          <p:cNvPr id="19" name="TextBox 18"/>
          <p:cNvSpPr txBox="1"/>
          <p:nvPr/>
        </p:nvSpPr>
        <p:spPr>
          <a:xfrm>
            <a:off x="7315200" y="5486400"/>
            <a:ext cx="944217" cy="307777"/>
          </a:xfrm>
          <a:prstGeom prst="rect">
            <a:avLst/>
          </a:prstGeom>
          <a:noFill/>
          <a:ln>
            <a:noFill/>
          </a:ln>
        </p:spPr>
        <p:txBody>
          <a:bodyPr wrap="square" rtlCol="0">
            <a:spAutoFit/>
          </a:bodyPr>
          <a:lstStyle/>
          <a:p>
            <a:r>
              <a:rPr lang="en-US" sz="1400" dirty="0" smtClean="0">
                <a:solidFill>
                  <a:srgbClr val="000000"/>
                </a:solidFill>
              </a:rPr>
              <a:t>@3.5 </a:t>
            </a:r>
            <a:r>
              <a:rPr lang="en-US" sz="1400" dirty="0" err="1" smtClean="0">
                <a:solidFill>
                  <a:srgbClr val="000000"/>
                </a:solidFill>
              </a:rPr>
              <a:t>TeV</a:t>
            </a:r>
            <a:endParaRPr lang="en-US" sz="1400" dirty="0" smtClean="0">
              <a:solidFill>
                <a:srgbClr val="000000"/>
              </a:solidFill>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cern_logo.gif"/>
          <p:cNvPicPr>
            <a:picLocks noChangeAspect="1"/>
          </p:cNvPicPr>
          <p:nvPr/>
        </p:nvPicPr>
        <p:blipFill>
          <a:blip r:embed="rId2"/>
          <a:stretch>
            <a:fillRect/>
          </a:stretch>
        </p:blipFill>
        <p:spPr>
          <a:xfrm>
            <a:off x="0" y="0"/>
            <a:ext cx="1080000" cy="1080000"/>
          </a:xfrm>
          <a:prstGeom prst="rect">
            <a:avLst/>
          </a:prstGeom>
        </p:spPr>
      </p:pic>
      <p:pic>
        <p:nvPicPr>
          <p:cNvPr id="5" name="Picture 4" descr="LOGO-BE-200x200_jpg.jpg"/>
          <p:cNvPicPr>
            <a:picLocks noChangeAspect="1"/>
          </p:cNvPicPr>
          <p:nvPr/>
        </p:nvPicPr>
        <p:blipFill>
          <a:blip r:embed="rId3"/>
          <a:stretch>
            <a:fillRect/>
          </a:stretch>
        </p:blipFill>
        <p:spPr>
          <a:xfrm>
            <a:off x="8064000" y="0"/>
            <a:ext cx="1080000" cy="1080000"/>
          </a:xfrm>
          <a:prstGeom prst="rect">
            <a:avLst/>
          </a:prstGeom>
        </p:spPr>
      </p:pic>
      <p:sp>
        <p:nvSpPr>
          <p:cNvPr id="6" name="Slide Number Placeholder 5"/>
          <p:cNvSpPr>
            <a:spLocks noGrp="1"/>
          </p:cNvSpPr>
          <p:nvPr>
            <p:ph type="sldNum" sz="quarter" idx="12"/>
          </p:nvPr>
        </p:nvSpPr>
        <p:spPr/>
        <p:txBody>
          <a:bodyPr/>
          <a:lstStyle/>
          <a:p>
            <a:fld id="{2E081447-C3CE-9F4F-A689-9A72CAFF10CA}" type="slidenum">
              <a:rPr lang="en-US" smtClean="0"/>
              <a:pPr/>
              <a:t>13</a:t>
            </a:fld>
            <a:endParaRPr lang="en-US"/>
          </a:p>
        </p:txBody>
      </p:sp>
      <p:sp>
        <p:nvSpPr>
          <p:cNvPr id="44" name="TextBox 43"/>
          <p:cNvSpPr txBox="1"/>
          <p:nvPr/>
        </p:nvSpPr>
        <p:spPr>
          <a:xfrm>
            <a:off x="225286" y="6195391"/>
            <a:ext cx="2014331" cy="307777"/>
          </a:xfrm>
          <a:prstGeom prst="rect">
            <a:avLst/>
          </a:prstGeom>
          <a:noFill/>
        </p:spPr>
        <p:txBody>
          <a:bodyPr wrap="square" rtlCol="0">
            <a:spAutoFit/>
          </a:bodyPr>
          <a:lstStyle/>
          <a:p>
            <a:r>
              <a:rPr lang="en-US" sz="1400" i="1" dirty="0" smtClean="0"/>
              <a:t>Courtesy N. </a:t>
            </a:r>
            <a:r>
              <a:rPr lang="en-US" sz="1400" i="1" dirty="0" err="1" smtClean="0"/>
              <a:t>Mounet</a:t>
            </a:r>
            <a:endParaRPr lang="en-US" sz="1400" i="1" dirty="0"/>
          </a:p>
        </p:txBody>
      </p:sp>
      <p:pic>
        <p:nvPicPr>
          <p:cNvPr id="13" name="Picture 12"/>
          <p:cNvPicPr>
            <a:picLocks noChangeAspect="1"/>
          </p:cNvPicPr>
          <p:nvPr/>
        </p:nvPicPr>
        <p:blipFill>
          <a:blip r:embed="rId4"/>
          <a:stretch>
            <a:fillRect/>
          </a:stretch>
        </p:blipFill>
        <p:spPr>
          <a:xfrm>
            <a:off x="457200" y="3495391"/>
            <a:ext cx="4248835" cy="2700000"/>
          </a:xfrm>
          <a:prstGeom prst="rect">
            <a:avLst/>
          </a:prstGeom>
        </p:spPr>
      </p:pic>
      <p:sp>
        <p:nvSpPr>
          <p:cNvPr id="14" name="TextBox 13"/>
          <p:cNvSpPr txBox="1"/>
          <p:nvPr/>
        </p:nvSpPr>
        <p:spPr>
          <a:xfrm>
            <a:off x="1020417" y="3733800"/>
            <a:ext cx="1219200" cy="784830"/>
          </a:xfrm>
          <a:prstGeom prst="rect">
            <a:avLst/>
          </a:prstGeom>
          <a:solidFill>
            <a:srgbClr val="FFFFFF"/>
          </a:solidFill>
        </p:spPr>
        <p:txBody>
          <a:bodyPr wrap="square" rtlCol="0">
            <a:spAutoFit/>
          </a:bodyPr>
          <a:lstStyle/>
          <a:p>
            <a:r>
              <a:rPr lang="en-US" sz="1500" dirty="0" smtClean="0"/>
              <a:t>HEADTAIL simulation @450 </a:t>
            </a:r>
            <a:r>
              <a:rPr lang="en-US" sz="1500" dirty="0" err="1" smtClean="0"/>
              <a:t>GeV</a:t>
            </a:r>
            <a:endParaRPr lang="en-US" sz="1500" dirty="0"/>
          </a:p>
        </p:txBody>
      </p:sp>
      <p:sp>
        <p:nvSpPr>
          <p:cNvPr id="16" name="Title 1"/>
          <p:cNvSpPr>
            <a:spLocks noGrp="1"/>
          </p:cNvSpPr>
          <p:nvPr>
            <p:ph type="title"/>
          </p:nvPr>
        </p:nvSpPr>
        <p:spPr>
          <a:xfrm>
            <a:off x="457200" y="609600"/>
            <a:ext cx="8229600" cy="1143000"/>
          </a:xfrm>
        </p:spPr>
        <p:txBody>
          <a:bodyPr>
            <a:normAutofit/>
          </a:bodyPr>
          <a:lstStyle/>
          <a:p>
            <a:r>
              <a:rPr lang="en-US" sz="3000" b="1" dirty="0" smtClean="0">
                <a:latin typeface="Academy Engraved LET"/>
                <a:cs typeface="Academy Engraved LET"/>
              </a:rPr>
              <a:t>Coupled bunch instabilities  </a:t>
            </a:r>
            <a:br>
              <a:rPr lang="en-US" sz="3000" b="1" dirty="0" smtClean="0">
                <a:latin typeface="Academy Engraved LET"/>
                <a:cs typeface="Academy Engraved LET"/>
              </a:rPr>
            </a:br>
            <a:r>
              <a:rPr lang="en-US" sz="3000" b="1" dirty="0" smtClean="0">
                <a:latin typeface="Academy Engraved LET"/>
                <a:cs typeface="Academy Engraved LET"/>
              </a:rPr>
              <a:t>Rigid bunch mode (</a:t>
            </a:r>
            <a:r>
              <a:rPr lang="en-US" sz="3000" b="1" dirty="0" err="1" smtClean="0">
                <a:latin typeface="Academy Engraved LET"/>
                <a:cs typeface="Academy Engraved LET"/>
              </a:rPr>
              <a:t>m</a:t>
            </a:r>
            <a:r>
              <a:rPr lang="en-US" sz="3000" b="1" dirty="0" smtClean="0">
                <a:latin typeface="Academy Engraved LET"/>
                <a:cs typeface="Academy Engraved LET"/>
              </a:rPr>
              <a:t>=0)</a:t>
            </a:r>
            <a:endParaRPr lang="en-US" sz="3000" b="1" dirty="0">
              <a:latin typeface="Academy Engraved LET"/>
              <a:cs typeface="Academy Engraved LET"/>
            </a:endParaRPr>
          </a:p>
        </p:txBody>
      </p:sp>
      <p:sp>
        <p:nvSpPr>
          <p:cNvPr id="3" name="Content Placeholder 2"/>
          <p:cNvSpPr>
            <a:spLocks noGrp="1"/>
          </p:cNvSpPr>
          <p:nvPr>
            <p:ph idx="1"/>
          </p:nvPr>
        </p:nvSpPr>
        <p:spPr>
          <a:xfrm>
            <a:off x="457200" y="1752599"/>
            <a:ext cx="8258311" cy="1742791"/>
          </a:xfrm>
        </p:spPr>
        <p:txBody>
          <a:bodyPr>
            <a:normAutofit fontScale="55000" lnSpcReduction="20000"/>
          </a:bodyPr>
          <a:lstStyle/>
          <a:p>
            <a:r>
              <a:rPr lang="en-US" dirty="0" smtClean="0"/>
              <a:t>HEADTAIL simulations (multi-bunch mode) could reproduce the measured rise times within a factor 1.4 at injection and 2 at top energy</a:t>
            </a:r>
          </a:p>
          <a:p>
            <a:pPr>
              <a:buFont typeface="Lucida Grande"/>
              <a:buChar char="⇒"/>
            </a:pPr>
            <a:r>
              <a:rPr lang="en-US" dirty="0" smtClean="0"/>
              <a:t>Higher charge per bunch, higher number of bunches, closer spacing (25ns), tighter collimator settings could all contribute to decrease the rise times measured during the MD, but should be still in a range in which the damper can suppress this unstable mode. Simulations could be used to check this </a:t>
            </a:r>
          </a:p>
          <a:p>
            <a:pPr lvl="1"/>
            <a:endParaRPr lang="en-US" dirty="0" smtClean="0"/>
          </a:p>
          <a:p>
            <a:pPr lvl="2">
              <a:buNone/>
            </a:pPr>
            <a:endParaRPr lang="en-US" dirty="0" smtClean="0"/>
          </a:p>
          <a:p>
            <a:endParaRPr lang="en-US" dirty="0"/>
          </a:p>
        </p:txBody>
      </p:sp>
      <p:pic>
        <p:nvPicPr>
          <p:cNvPr id="17" name="Picture 16"/>
          <p:cNvPicPr>
            <a:picLocks noChangeAspect="1"/>
          </p:cNvPicPr>
          <p:nvPr/>
        </p:nvPicPr>
        <p:blipFill>
          <a:blip r:embed="rId5"/>
          <a:stretch>
            <a:fillRect/>
          </a:stretch>
        </p:blipFill>
        <p:spPr>
          <a:xfrm>
            <a:off x="4706035" y="3495391"/>
            <a:ext cx="3915000" cy="2700000"/>
          </a:xfrm>
          <a:prstGeom prst="rect">
            <a:avLst/>
          </a:prstGeom>
        </p:spPr>
      </p:pic>
      <p:sp>
        <p:nvSpPr>
          <p:cNvPr id="18" name="TextBox 17"/>
          <p:cNvSpPr txBox="1"/>
          <p:nvPr/>
        </p:nvSpPr>
        <p:spPr>
          <a:xfrm>
            <a:off x="5249378" y="4955678"/>
            <a:ext cx="1219200" cy="784830"/>
          </a:xfrm>
          <a:prstGeom prst="rect">
            <a:avLst/>
          </a:prstGeom>
          <a:solidFill>
            <a:srgbClr val="FFFFFF"/>
          </a:solidFill>
        </p:spPr>
        <p:txBody>
          <a:bodyPr wrap="square" rtlCol="0">
            <a:spAutoFit/>
          </a:bodyPr>
          <a:lstStyle/>
          <a:p>
            <a:r>
              <a:rPr lang="en-US" sz="1500" dirty="0" smtClean="0"/>
              <a:t>HEADTAIL simulation @3.5 </a:t>
            </a:r>
            <a:r>
              <a:rPr lang="en-US" sz="1500" dirty="0" err="1"/>
              <a:t>T</a:t>
            </a:r>
            <a:r>
              <a:rPr lang="en-US" sz="1500" dirty="0" err="1" smtClean="0"/>
              <a:t>eV</a:t>
            </a:r>
            <a:endParaRPr lang="en-US" sz="15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cern_logo.gif"/>
          <p:cNvPicPr>
            <a:picLocks noChangeAspect="1"/>
          </p:cNvPicPr>
          <p:nvPr/>
        </p:nvPicPr>
        <p:blipFill>
          <a:blip r:embed="rId2"/>
          <a:stretch>
            <a:fillRect/>
          </a:stretch>
        </p:blipFill>
        <p:spPr>
          <a:xfrm>
            <a:off x="0" y="0"/>
            <a:ext cx="1080000" cy="1080000"/>
          </a:xfrm>
          <a:prstGeom prst="rect">
            <a:avLst/>
          </a:prstGeom>
        </p:spPr>
      </p:pic>
      <p:pic>
        <p:nvPicPr>
          <p:cNvPr id="5" name="Picture 4" descr="LOGO-BE-200x200_jpg.jpg"/>
          <p:cNvPicPr>
            <a:picLocks noChangeAspect="1"/>
          </p:cNvPicPr>
          <p:nvPr/>
        </p:nvPicPr>
        <p:blipFill>
          <a:blip r:embed="rId3"/>
          <a:stretch>
            <a:fillRect/>
          </a:stretch>
        </p:blipFill>
        <p:spPr>
          <a:xfrm>
            <a:off x="8064000" y="0"/>
            <a:ext cx="1080000" cy="1080000"/>
          </a:xfrm>
          <a:prstGeom prst="rect">
            <a:avLst/>
          </a:prstGeom>
        </p:spPr>
      </p:pic>
      <p:sp>
        <p:nvSpPr>
          <p:cNvPr id="6" name="Slide Number Placeholder 5"/>
          <p:cNvSpPr>
            <a:spLocks noGrp="1"/>
          </p:cNvSpPr>
          <p:nvPr>
            <p:ph type="sldNum" sz="quarter" idx="12"/>
          </p:nvPr>
        </p:nvSpPr>
        <p:spPr/>
        <p:txBody>
          <a:bodyPr/>
          <a:lstStyle/>
          <a:p>
            <a:fld id="{2E081447-C3CE-9F4F-A689-9A72CAFF10CA}" type="slidenum">
              <a:rPr lang="en-US" smtClean="0"/>
              <a:pPr/>
              <a:t>14</a:t>
            </a:fld>
            <a:endParaRPr lang="en-US" dirty="0"/>
          </a:p>
        </p:txBody>
      </p:sp>
      <p:sp>
        <p:nvSpPr>
          <p:cNvPr id="44" name="TextBox 43"/>
          <p:cNvSpPr txBox="1"/>
          <p:nvPr/>
        </p:nvSpPr>
        <p:spPr>
          <a:xfrm>
            <a:off x="225286" y="6195391"/>
            <a:ext cx="2014331" cy="307777"/>
          </a:xfrm>
          <a:prstGeom prst="rect">
            <a:avLst/>
          </a:prstGeom>
          <a:noFill/>
        </p:spPr>
        <p:txBody>
          <a:bodyPr wrap="square" rtlCol="0">
            <a:spAutoFit/>
          </a:bodyPr>
          <a:lstStyle/>
          <a:p>
            <a:r>
              <a:rPr lang="en-US" sz="1400" i="1" dirty="0" smtClean="0"/>
              <a:t>Courtesy N. </a:t>
            </a:r>
            <a:r>
              <a:rPr lang="en-US" sz="1400" i="1" dirty="0" err="1" smtClean="0"/>
              <a:t>Mounet</a:t>
            </a:r>
            <a:endParaRPr lang="en-US" sz="1400" i="1" dirty="0"/>
          </a:p>
        </p:txBody>
      </p:sp>
      <p:sp>
        <p:nvSpPr>
          <p:cNvPr id="16" name="Title 1"/>
          <p:cNvSpPr>
            <a:spLocks noGrp="1"/>
          </p:cNvSpPr>
          <p:nvPr>
            <p:ph type="title"/>
          </p:nvPr>
        </p:nvSpPr>
        <p:spPr>
          <a:xfrm>
            <a:off x="457200" y="609600"/>
            <a:ext cx="8229600" cy="1143000"/>
          </a:xfrm>
        </p:spPr>
        <p:txBody>
          <a:bodyPr>
            <a:normAutofit/>
          </a:bodyPr>
          <a:lstStyle/>
          <a:p>
            <a:r>
              <a:rPr lang="en-US" sz="3000" b="1" dirty="0" smtClean="0">
                <a:latin typeface="Academy Engraved LET"/>
                <a:cs typeface="Academy Engraved LET"/>
              </a:rPr>
              <a:t>Coupled bunch instabilities  </a:t>
            </a:r>
            <a:br>
              <a:rPr lang="en-US" sz="3000" b="1" dirty="0" smtClean="0">
                <a:latin typeface="Academy Engraved LET"/>
                <a:cs typeface="Academy Engraved LET"/>
              </a:rPr>
            </a:br>
            <a:r>
              <a:rPr lang="en-US" sz="3000" b="1" dirty="0" err="1" smtClean="0">
                <a:latin typeface="Academy Engraved LET"/>
                <a:cs typeface="Academy Engraved LET"/>
              </a:rPr>
              <a:t>Headtail</a:t>
            </a:r>
            <a:r>
              <a:rPr lang="en-US" sz="3000" b="1" dirty="0" smtClean="0">
                <a:latin typeface="Academy Engraved LET"/>
                <a:cs typeface="Academy Engraved LET"/>
              </a:rPr>
              <a:t> modes (m</a:t>
            </a:r>
            <a:r>
              <a:rPr lang="en-US" sz="3000" b="1" dirty="0" smtClean="0">
                <a:latin typeface="Academy Engraved LET"/>
                <a:ea typeface="ＭＳ ゴシック"/>
                <a:cs typeface="Academy Engraved LET"/>
              </a:rPr>
              <a:t>≥1</a:t>
            </a:r>
            <a:r>
              <a:rPr lang="en-US" sz="3000" b="1" dirty="0" smtClean="0">
                <a:latin typeface="Academy Engraved LET"/>
                <a:cs typeface="Academy Engraved LET"/>
              </a:rPr>
              <a:t>)</a:t>
            </a:r>
            <a:endParaRPr lang="en-US" sz="3000" b="1" dirty="0">
              <a:latin typeface="Academy Engraved LET"/>
              <a:cs typeface="Academy Engraved LET"/>
            </a:endParaRPr>
          </a:p>
        </p:txBody>
      </p:sp>
      <p:sp>
        <p:nvSpPr>
          <p:cNvPr id="3" name="Content Placeholder 2"/>
          <p:cNvSpPr>
            <a:spLocks noGrp="1"/>
          </p:cNvSpPr>
          <p:nvPr>
            <p:ph idx="1"/>
          </p:nvPr>
        </p:nvSpPr>
        <p:spPr>
          <a:xfrm>
            <a:off x="457200" y="1752599"/>
            <a:ext cx="8258311" cy="1664831"/>
          </a:xfrm>
        </p:spPr>
        <p:txBody>
          <a:bodyPr>
            <a:normAutofit fontScale="55000" lnSpcReduction="20000"/>
          </a:bodyPr>
          <a:lstStyle/>
          <a:p>
            <a:r>
              <a:rPr lang="en-US" dirty="0" smtClean="0"/>
              <a:t>The growth rates of the coupled bunch </a:t>
            </a:r>
            <a:r>
              <a:rPr lang="en-US" dirty="0" err="1" smtClean="0"/>
              <a:t>headtail</a:t>
            </a:r>
            <a:r>
              <a:rPr lang="en-US" dirty="0" smtClean="0"/>
              <a:t> modes </a:t>
            </a:r>
            <a:r>
              <a:rPr lang="en-US" dirty="0" err="1" smtClean="0"/>
              <a:t>m</a:t>
            </a:r>
            <a:r>
              <a:rPr lang="en-US" dirty="0" smtClean="0"/>
              <a:t>=1 are evaluated analytically with </a:t>
            </a:r>
            <a:r>
              <a:rPr lang="en-US" dirty="0" err="1" smtClean="0"/>
              <a:t>Sacherer’s</a:t>
            </a:r>
            <a:r>
              <a:rPr lang="en-US" dirty="0" smtClean="0"/>
              <a:t> formula</a:t>
            </a:r>
          </a:p>
          <a:p>
            <a:r>
              <a:rPr lang="en-US" dirty="0" smtClean="0"/>
              <a:t>Worst case considered </a:t>
            </a:r>
            <a:r>
              <a:rPr lang="en-US" dirty="0" err="1" smtClean="0">
                <a:sym typeface="Wingdings"/>
              </a:rPr>
              <a:t></a:t>
            </a:r>
            <a:r>
              <a:rPr lang="en-US" dirty="0" smtClean="0">
                <a:sym typeface="Wingdings"/>
              </a:rPr>
              <a:t> tight collimator setting at 3.5 </a:t>
            </a:r>
            <a:r>
              <a:rPr lang="en-US" dirty="0" err="1" smtClean="0">
                <a:sym typeface="Wingdings"/>
              </a:rPr>
              <a:t>TeV</a:t>
            </a:r>
            <a:r>
              <a:rPr lang="en-US" dirty="0" smtClean="0"/>
              <a:t> </a:t>
            </a:r>
          </a:p>
          <a:p>
            <a:r>
              <a:rPr lang="en-US" dirty="0" smtClean="0"/>
              <a:t>Two cases have been checked</a:t>
            </a:r>
          </a:p>
          <a:p>
            <a:pPr lvl="1"/>
            <a:r>
              <a:rPr lang="en-US" dirty="0" smtClean="0"/>
              <a:t>25ns with 1.2 </a:t>
            </a:r>
            <a:r>
              <a:rPr lang="en-US" dirty="0" err="1" smtClean="0"/>
              <a:t>x</a:t>
            </a:r>
            <a:r>
              <a:rPr lang="en-US" dirty="0" smtClean="0"/>
              <a:t> 10</a:t>
            </a:r>
            <a:r>
              <a:rPr lang="en-US" baseline="30000" dirty="0" smtClean="0"/>
              <a:t>11</a:t>
            </a:r>
            <a:r>
              <a:rPr lang="en-US" dirty="0" smtClean="0"/>
              <a:t> ppb and 2.5</a:t>
            </a:r>
            <a:r>
              <a:rPr lang="en-US" dirty="0" smtClean="0">
                <a:latin typeface="Symbol" charset="2"/>
                <a:cs typeface="Symbol" charset="2"/>
              </a:rPr>
              <a:t>m</a:t>
            </a:r>
            <a:r>
              <a:rPr lang="en-US" dirty="0" smtClean="0"/>
              <a:t>m transverse </a:t>
            </a:r>
            <a:r>
              <a:rPr lang="en-US" dirty="0" err="1" smtClean="0"/>
              <a:t>emittance</a:t>
            </a:r>
            <a:r>
              <a:rPr lang="en-US" dirty="0" smtClean="0"/>
              <a:t>, Q’ from 0 to 8 units</a:t>
            </a:r>
          </a:p>
          <a:p>
            <a:pPr lvl="1"/>
            <a:r>
              <a:rPr lang="en-US" dirty="0" smtClean="0"/>
              <a:t>50ns with 1.7 </a:t>
            </a:r>
            <a:r>
              <a:rPr lang="en-US" dirty="0" err="1" smtClean="0"/>
              <a:t>x</a:t>
            </a:r>
            <a:r>
              <a:rPr lang="en-US" dirty="0" smtClean="0"/>
              <a:t> 10</a:t>
            </a:r>
            <a:r>
              <a:rPr lang="en-US" baseline="30000" dirty="0" smtClean="0"/>
              <a:t>11</a:t>
            </a:r>
            <a:r>
              <a:rPr lang="en-US" dirty="0" smtClean="0"/>
              <a:t> ppb and 1.9</a:t>
            </a:r>
            <a:r>
              <a:rPr lang="en-US" dirty="0" smtClean="0">
                <a:latin typeface="Symbol" charset="2"/>
                <a:cs typeface="Symbol" charset="2"/>
              </a:rPr>
              <a:t>m</a:t>
            </a:r>
            <a:r>
              <a:rPr lang="en-US" dirty="0" smtClean="0"/>
              <a:t>m transverse </a:t>
            </a:r>
            <a:r>
              <a:rPr lang="en-US" dirty="0" err="1" smtClean="0"/>
              <a:t>emittance</a:t>
            </a:r>
            <a:r>
              <a:rPr lang="en-US" dirty="0" smtClean="0"/>
              <a:t>, Q’ from 0 to 8 units</a:t>
            </a:r>
          </a:p>
          <a:p>
            <a:pPr lvl="1">
              <a:buNone/>
            </a:pPr>
            <a:endParaRPr lang="en-US" dirty="0" smtClean="0"/>
          </a:p>
          <a:p>
            <a:pPr lvl="2">
              <a:buNone/>
            </a:pPr>
            <a:endParaRPr lang="en-US" dirty="0" smtClean="0"/>
          </a:p>
          <a:p>
            <a:endParaRPr lang="en-US" dirty="0"/>
          </a:p>
        </p:txBody>
      </p:sp>
      <p:grpSp>
        <p:nvGrpSpPr>
          <p:cNvPr id="7" name="Group 29"/>
          <p:cNvGrpSpPr/>
          <p:nvPr/>
        </p:nvGrpSpPr>
        <p:grpSpPr>
          <a:xfrm>
            <a:off x="1957665" y="3372126"/>
            <a:ext cx="6240120" cy="3285304"/>
            <a:chOff x="1981200" y="3426870"/>
            <a:chExt cx="6240120" cy="3285304"/>
          </a:xfrm>
        </p:grpSpPr>
        <p:pic>
          <p:nvPicPr>
            <p:cNvPr id="32" name="Picture 31" descr="tight_settings_3p5TeV_50ns_1p7e11_coupled-bunch_eps1p9_x-xiscan.jpg"/>
            <p:cNvPicPr>
              <a:picLocks noChangeAspect="1"/>
            </p:cNvPicPr>
            <p:nvPr/>
          </p:nvPicPr>
          <p:blipFill>
            <a:blip r:embed="rId4"/>
            <a:srcRect l="8120" r="5906" b="3974"/>
            <a:stretch>
              <a:fillRect/>
            </a:stretch>
          </p:blipFill>
          <p:spPr>
            <a:xfrm>
              <a:off x="1981200" y="3426870"/>
              <a:ext cx="5278062" cy="3285304"/>
            </a:xfrm>
            <a:prstGeom prst="rect">
              <a:avLst/>
            </a:prstGeom>
          </p:spPr>
        </p:pic>
        <p:cxnSp>
          <p:nvCxnSpPr>
            <p:cNvPr id="33" name="Straight Arrow Connector 32"/>
            <p:cNvCxnSpPr/>
            <p:nvPr/>
          </p:nvCxnSpPr>
          <p:spPr>
            <a:xfrm>
              <a:off x="5734878" y="5293138"/>
              <a:ext cx="419099" cy="228601"/>
            </a:xfrm>
            <a:prstGeom prst="straightConnector1">
              <a:avLst/>
            </a:prstGeom>
            <a:ln>
              <a:solidFill>
                <a:schemeClr val="tx1"/>
              </a:solidFill>
              <a:tailEnd type="arrow"/>
            </a:ln>
            <a:effectLst/>
          </p:spPr>
          <p:style>
            <a:lnRef idx="2">
              <a:schemeClr val="accent1"/>
            </a:lnRef>
            <a:fillRef idx="0">
              <a:schemeClr val="accent1"/>
            </a:fillRef>
            <a:effectRef idx="1">
              <a:schemeClr val="accent1"/>
            </a:effectRef>
            <a:fontRef idx="minor">
              <a:schemeClr val="tx1"/>
            </a:fontRef>
          </p:style>
        </p:cxnSp>
        <p:sp>
          <p:nvSpPr>
            <p:cNvPr id="35" name="TextBox 34"/>
            <p:cNvSpPr txBox="1"/>
            <p:nvPr/>
          </p:nvSpPr>
          <p:spPr>
            <a:xfrm>
              <a:off x="5372104" y="4980609"/>
              <a:ext cx="2849216" cy="307777"/>
            </a:xfrm>
            <a:prstGeom prst="rect">
              <a:avLst/>
            </a:prstGeom>
            <a:noFill/>
            <a:ln>
              <a:noFill/>
            </a:ln>
          </p:spPr>
          <p:txBody>
            <a:bodyPr wrap="square" rtlCol="0">
              <a:spAutoFit/>
            </a:bodyPr>
            <a:lstStyle/>
            <a:p>
              <a:r>
                <a:rPr lang="en-US" sz="1400" dirty="0" smtClean="0">
                  <a:solidFill>
                    <a:srgbClr val="000000"/>
                  </a:solidFill>
                </a:rPr>
                <a:t>Stability boundary for </a:t>
              </a:r>
              <a:r>
                <a:rPr lang="en-US" sz="1400" dirty="0" err="1" smtClean="0">
                  <a:solidFill>
                    <a:srgbClr val="000000"/>
                  </a:solidFill>
                </a:rPr>
                <a:t>I</a:t>
              </a:r>
              <a:r>
                <a:rPr lang="en-US" sz="1400" baseline="-25000" dirty="0" err="1" smtClean="0">
                  <a:solidFill>
                    <a:srgbClr val="000000"/>
                  </a:solidFill>
                </a:rPr>
                <a:t>oct</a:t>
              </a:r>
              <a:r>
                <a:rPr lang="en-US" sz="1400" dirty="0" smtClean="0">
                  <a:solidFill>
                    <a:srgbClr val="000000"/>
                  </a:solidFill>
                </a:rPr>
                <a:t>=-150A</a:t>
              </a:r>
            </a:p>
          </p:txBody>
        </p:sp>
        <p:sp>
          <p:nvSpPr>
            <p:cNvPr id="36" name="TextBox 35"/>
            <p:cNvSpPr txBox="1"/>
            <p:nvPr/>
          </p:nvSpPr>
          <p:spPr>
            <a:xfrm>
              <a:off x="2245139" y="5919304"/>
              <a:ext cx="1722783" cy="523220"/>
            </a:xfrm>
            <a:prstGeom prst="rect">
              <a:avLst/>
            </a:prstGeom>
            <a:noFill/>
            <a:ln>
              <a:noFill/>
            </a:ln>
          </p:spPr>
          <p:txBody>
            <a:bodyPr wrap="square" rtlCol="0">
              <a:spAutoFit/>
            </a:bodyPr>
            <a:lstStyle/>
            <a:p>
              <a:r>
                <a:rPr lang="en-US" sz="1400" dirty="0" smtClean="0">
                  <a:solidFill>
                    <a:srgbClr val="000000"/>
                  </a:solidFill>
                </a:rPr>
                <a:t>50ns, 1.7 </a:t>
              </a:r>
              <a:r>
                <a:rPr lang="en-US" sz="1400" dirty="0" err="1" smtClean="0">
                  <a:solidFill>
                    <a:srgbClr val="000000"/>
                  </a:solidFill>
                </a:rPr>
                <a:t>x</a:t>
              </a:r>
              <a:r>
                <a:rPr lang="en-US" sz="1400" dirty="0" smtClean="0">
                  <a:solidFill>
                    <a:srgbClr val="000000"/>
                  </a:solidFill>
                </a:rPr>
                <a:t> 10</a:t>
              </a:r>
              <a:r>
                <a:rPr lang="en-US" sz="1400" baseline="30000" dirty="0" smtClean="0">
                  <a:solidFill>
                    <a:srgbClr val="000000"/>
                  </a:solidFill>
                </a:rPr>
                <a:t>11</a:t>
              </a:r>
              <a:r>
                <a:rPr lang="en-US" sz="1400" dirty="0" smtClean="0">
                  <a:solidFill>
                    <a:srgbClr val="000000"/>
                  </a:solidFill>
                </a:rPr>
                <a:t> ppb, </a:t>
              </a:r>
              <a:r>
                <a:rPr lang="en-US" sz="1400" dirty="0" smtClean="0">
                  <a:solidFill>
                    <a:srgbClr val="000000"/>
                  </a:solidFill>
                  <a:latin typeface="Symbol" charset="2"/>
                  <a:cs typeface="Symbol" charset="2"/>
                </a:rPr>
                <a:t>e</a:t>
              </a:r>
              <a:r>
                <a:rPr lang="en-US" sz="1400" baseline="-25000" dirty="0" smtClean="0">
                  <a:solidFill>
                    <a:srgbClr val="000000"/>
                  </a:solidFill>
                </a:rPr>
                <a:t>x,y</a:t>
              </a:r>
              <a:r>
                <a:rPr lang="en-US" sz="1400" dirty="0" smtClean="0">
                  <a:solidFill>
                    <a:srgbClr val="000000"/>
                  </a:solidFill>
                </a:rPr>
                <a:t>=1.9</a:t>
              </a:r>
              <a:r>
                <a:rPr lang="en-US" sz="1400" dirty="0" smtClean="0">
                  <a:solidFill>
                    <a:srgbClr val="000000"/>
                  </a:solidFill>
                  <a:latin typeface="Symbol" charset="2"/>
                  <a:cs typeface="Symbol" charset="2"/>
                </a:rPr>
                <a:t>m</a:t>
              </a:r>
              <a:r>
                <a:rPr lang="en-US" sz="1400" dirty="0" smtClean="0">
                  <a:solidFill>
                    <a:srgbClr val="000000"/>
                  </a:solidFill>
                </a:rPr>
                <a:t>m</a:t>
              </a:r>
            </a:p>
          </p:txBody>
        </p:sp>
        <p:sp>
          <p:nvSpPr>
            <p:cNvPr id="37" name="TextBox 36"/>
            <p:cNvSpPr txBox="1"/>
            <p:nvPr/>
          </p:nvSpPr>
          <p:spPr>
            <a:xfrm>
              <a:off x="5128592" y="3810000"/>
              <a:ext cx="2849216" cy="307777"/>
            </a:xfrm>
            <a:prstGeom prst="rect">
              <a:avLst/>
            </a:prstGeom>
            <a:noFill/>
            <a:ln>
              <a:noFill/>
            </a:ln>
          </p:spPr>
          <p:txBody>
            <a:bodyPr wrap="square" rtlCol="0">
              <a:spAutoFit/>
            </a:bodyPr>
            <a:lstStyle/>
            <a:p>
              <a:r>
                <a:rPr lang="en-US" sz="1400" dirty="0" smtClean="0">
                  <a:solidFill>
                    <a:srgbClr val="FF27E3"/>
                  </a:solidFill>
                </a:rPr>
                <a:t>Stability boundary for </a:t>
              </a:r>
              <a:r>
                <a:rPr lang="en-US" sz="1400" dirty="0" err="1" smtClean="0">
                  <a:solidFill>
                    <a:srgbClr val="FF27E3"/>
                  </a:solidFill>
                </a:rPr>
                <a:t>I</a:t>
              </a:r>
              <a:r>
                <a:rPr lang="en-US" sz="1400" baseline="-25000" dirty="0" err="1" smtClean="0">
                  <a:solidFill>
                    <a:srgbClr val="FF27E3"/>
                  </a:solidFill>
                </a:rPr>
                <a:t>oct</a:t>
              </a:r>
              <a:r>
                <a:rPr lang="en-US" sz="1400" dirty="0" smtClean="0">
                  <a:solidFill>
                    <a:srgbClr val="FF27E3"/>
                  </a:solidFill>
                </a:rPr>
                <a:t>=-300A</a:t>
              </a:r>
            </a:p>
          </p:txBody>
        </p:sp>
        <p:cxnSp>
          <p:nvCxnSpPr>
            <p:cNvPr id="38" name="Straight Arrow Connector 37"/>
            <p:cNvCxnSpPr/>
            <p:nvPr/>
          </p:nvCxnSpPr>
          <p:spPr>
            <a:xfrm>
              <a:off x="5525328" y="4117777"/>
              <a:ext cx="419099" cy="228601"/>
            </a:xfrm>
            <a:prstGeom prst="straightConnector1">
              <a:avLst/>
            </a:prstGeom>
            <a:ln>
              <a:solidFill>
                <a:srgbClr val="FF27E3"/>
              </a:solidFill>
              <a:tailEnd type="arrow"/>
            </a:ln>
            <a:effectLst/>
          </p:spPr>
          <p:style>
            <a:lnRef idx="2">
              <a:schemeClr val="accent1"/>
            </a:lnRef>
            <a:fillRef idx="0">
              <a:schemeClr val="accent1"/>
            </a:fillRef>
            <a:effectRef idx="1">
              <a:schemeClr val="accent1"/>
            </a:effectRef>
            <a:fontRef idx="minor">
              <a:schemeClr val="tx1"/>
            </a:fontRef>
          </p:style>
        </p:cxnSp>
      </p:grpSp>
      <p:grpSp>
        <p:nvGrpSpPr>
          <p:cNvPr id="31" name="Group 30"/>
          <p:cNvGrpSpPr/>
          <p:nvPr/>
        </p:nvGrpSpPr>
        <p:grpSpPr>
          <a:xfrm>
            <a:off x="2094238" y="3417430"/>
            <a:ext cx="6103547" cy="3240000"/>
            <a:chOff x="1979818" y="3407598"/>
            <a:chExt cx="6103547" cy="3240000"/>
          </a:xfrm>
        </p:grpSpPr>
        <p:pic>
          <p:nvPicPr>
            <p:cNvPr id="30" name="Picture 29" descr="tight_settings_3p5TeV_25ns_1p2e11_coupled-bunch_eps2p5_x-xiscan.jpg"/>
            <p:cNvPicPr>
              <a:picLocks noChangeAspect="1"/>
            </p:cNvPicPr>
            <p:nvPr/>
          </p:nvPicPr>
          <p:blipFill>
            <a:blip r:embed="rId5"/>
            <a:srcRect l="8563" r="5906" b="3444"/>
            <a:stretch>
              <a:fillRect/>
            </a:stretch>
          </p:blipFill>
          <p:spPr>
            <a:xfrm>
              <a:off x="1979818" y="3407598"/>
              <a:ext cx="5150069" cy="3240000"/>
            </a:xfrm>
            <a:prstGeom prst="rect">
              <a:avLst/>
            </a:prstGeom>
          </p:spPr>
        </p:pic>
        <p:cxnSp>
          <p:nvCxnSpPr>
            <p:cNvPr id="22" name="Straight Arrow Connector 21"/>
            <p:cNvCxnSpPr/>
            <p:nvPr/>
          </p:nvCxnSpPr>
          <p:spPr>
            <a:xfrm>
              <a:off x="5506455" y="4928000"/>
              <a:ext cx="419099" cy="228601"/>
            </a:xfrm>
            <a:prstGeom prst="straightConnector1">
              <a:avLst/>
            </a:prstGeom>
            <a:ln>
              <a:solidFill>
                <a:schemeClr val="tx1"/>
              </a:solidFill>
              <a:tailEnd type="arrow"/>
            </a:ln>
            <a:effectLst/>
          </p:spPr>
          <p:style>
            <a:lnRef idx="2">
              <a:schemeClr val="accent1"/>
            </a:lnRef>
            <a:fillRef idx="0">
              <a:schemeClr val="accent1"/>
            </a:fillRef>
            <a:effectRef idx="1">
              <a:schemeClr val="accent1"/>
            </a:effectRef>
            <a:fontRef idx="minor">
              <a:schemeClr val="tx1"/>
            </a:fontRef>
          </p:style>
        </p:cxnSp>
        <p:sp>
          <p:nvSpPr>
            <p:cNvPr id="23" name="TextBox 22"/>
            <p:cNvSpPr txBox="1"/>
            <p:nvPr/>
          </p:nvSpPr>
          <p:spPr>
            <a:xfrm>
              <a:off x="5143681" y="4615471"/>
              <a:ext cx="2849216" cy="307777"/>
            </a:xfrm>
            <a:prstGeom prst="rect">
              <a:avLst/>
            </a:prstGeom>
            <a:noFill/>
            <a:ln>
              <a:noFill/>
            </a:ln>
          </p:spPr>
          <p:txBody>
            <a:bodyPr wrap="square" rtlCol="0">
              <a:spAutoFit/>
            </a:bodyPr>
            <a:lstStyle/>
            <a:p>
              <a:r>
                <a:rPr lang="en-US" sz="1400" dirty="0" smtClean="0">
                  <a:solidFill>
                    <a:srgbClr val="000000"/>
                  </a:solidFill>
                </a:rPr>
                <a:t>Stability boundary for </a:t>
              </a:r>
              <a:r>
                <a:rPr lang="en-US" sz="1400" dirty="0" err="1" smtClean="0">
                  <a:solidFill>
                    <a:srgbClr val="000000"/>
                  </a:solidFill>
                </a:rPr>
                <a:t>I</a:t>
              </a:r>
              <a:r>
                <a:rPr lang="en-US" sz="1400" baseline="-25000" dirty="0" err="1" smtClean="0">
                  <a:solidFill>
                    <a:srgbClr val="000000"/>
                  </a:solidFill>
                </a:rPr>
                <a:t>oct</a:t>
              </a:r>
              <a:r>
                <a:rPr lang="en-US" sz="1400" dirty="0" smtClean="0">
                  <a:solidFill>
                    <a:srgbClr val="000000"/>
                  </a:solidFill>
                </a:rPr>
                <a:t>=-150A</a:t>
              </a:r>
            </a:p>
          </p:txBody>
        </p:sp>
        <p:sp>
          <p:nvSpPr>
            <p:cNvPr id="25" name="TextBox 24"/>
            <p:cNvSpPr txBox="1"/>
            <p:nvPr/>
          </p:nvSpPr>
          <p:spPr>
            <a:xfrm>
              <a:off x="2321339" y="5833130"/>
              <a:ext cx="1722783" cy="523220"/>
            </a:xfrm>
            <a:prstGeom prst="rect">
              <a:avLst/>
            </a:prstGeom>
            <a:noFill/>
            <a:ln>
              <a:noFill/>
            </a:ln>
          </p:spPr>
          <p:txBody>
            <a:bodyPr wrap="square" rtlCol="0">
              <a:spAutoFit/>
            </a:bodyPr>
            <a:lstStyle/>
            <a:p>
              <a:r>
                <a:rPr lang="en-US" sz="1400" dirty="0" smtClean="0">
                  <a:solidFill>
                    <a:srgbClr val="000000"/>
                  </a:solidFill>
                </a:rPr>
                <a:t>25ns, 1.2 </a:t>
              </a:r>
              <a:r>
                <a:rPr lang="en-US" sz="1400" dirty="0" err="1" smtClean="0">
                  <a:solidFill>
                    <a:srgbClr val="000000"/>
                  </a:solidFill>
                </a:rPr>
                <a:t>x</a:t>
              </a:r>
              <a:r>
                <a:rPr lang="en-US" sz="1400" dirty="0" smtClean="0">
                  <a:solidFill>
                    <a:srgbClr val="000000"/>
                  </a:solidFill>
                </a:rPr>
                <a:t> 10</a:t>
              </a:r>
              <a:r>
                <a:rPr lang="en-US" sz="1400" baseline="30000" dirty="0" smtClean="0">
                  <a:solidFill>
                    <a:srgbClr val="000000"/>
                  </a:solidFill>
                </a:rPr>
                <a:t>11</a:t>
              </a:r>
              <a:r>
                <a:rPr lang="en-US" sz="1400" dirty="0" smtClean="0">
                  <a:solidFill>
                    <a:srgbClr val="000000"/>
                  </a:solidFill>
                </a:rPr>
                <a:t> ppb, </a:t>
              </a:r>
              <a:r>
                <a:rPr lang="en-US" sz="1400" dirty="0" smtClean="0">
                  <a:solidFill>
                    <a:srgbClr val="000000"/>
                  </a:solidFill>
                  <a:latin typeface="Symbol" charset="2"/>
                  <a:cs typeface="Symbol" charset="2"/>
                </a:rPr>
                <a:t>e</a:t>
              </a:r>
              <a:r>
                <a:rPr lang="en-US" sz="1400" baseline="-25000" dirty="0" smtClean="0">
                  <a:solidFill>
                    <a:srgbClr val="000000"/>
                  </a:solidFill>
                </a:rPr>
                <a:t>x,y</a:t>
              </a:r>
              <a:r>
                <a:rPr lang="en-US" sz="1400" dirty="0" smtClean="0">
                  <a:solidFill>
                    <a:srgbClr val="000000"/>
                  </a:solidFill>
                </a:rPr>
                <a:t>=2.5</a:t>
              </a:r>
              <a:r>
                <a:rPr lang="en-US" sz="1400" dirty="0" smtClean="0">
                  <a:solidFill>
                    <a:srgbClr val="000000"/>
                  </a:solidFill>
                  <a:latin typeface="Symbol" charset="2"/>
                  <a:cs typeface="Symbol" charset="2"/>
                </a:rPr>
                <a:t>m</a:t>
              </a:r>
              <a:r>
                <a:rPr lang="en-US" sz="1400" dirty="0" smtClean="0">
                  <a:solidFill>
                    <a:srgbClr val="000000"/>
                  </a:solidFill>
                </a:rPr>
                <a:t>m</a:t>
              </a:r>
            </a:p>
          </p:txBody>
        </p:sp>
        <p:sp>
          <p:nvSpPr>
            <p:cNvPr id="27" name="TextBox 26"/>
            <p:cNvSpPr txBox="1"/>
            <p:nvPr/>
          </p:nvSpPr>
          <p:spPr>
            <a:xfrm>
              <a:off x="5234149" y="4229903"/>
              <a:ext cx="2849216" cy="307777"/>
            </a:xfrm>
            <a:prstGeom prst="rect">
              <a:avLst/>
            </a:prstGeom>
            <a:noFill/>
            <a:ln>
              <a:noFill/>
            </a:ln>
          </p:spPr>
          <p:txBody>
            <a:bodyPr wrap="square" rtlCol="0">
              <a:spAutoFit/>
            </a:bodyPr>
            <a:lstStyle/>
            <a:p>
              <a:r>
                <a:rPr lang="en-US" sz="1400" dirty="0" smtClean="0">
                  <a:solidFill>
                    <a:srgbClr val="FF27E3"/>
                  </a:solidFill>
                </a:rPr>
                <a:t>Stability boundary for </a:t>
              </a:r>
              <a:r>
                <a:rPr lang="en-US" sz="1400" dirty="0" err="1" smtClean="0">
                  <a:solidFill>
                    <a:srgbClr val="FF27E3"/>
                  </a:solidFill>
                </a:rPr>
                <a:t>I</a:t>
              </a:r>
              <a:r>
                <a:rPr lang="en-US" sz="1400" baseline="-25000" dirty="0" err="1" smtClean="0">
                  <a:solidFill>
                    <a:srgbClr val="FF27E3"/>
                  </a:solidFill>
                </a:rPr>
                <a:t>oct</a:t>
              </a:r>
              <a:r>
                <a:rPr lang="en-US" sz="1400" dirty="0" smtClean="0">
                  <a:solidFill>
                    <a:srgbClr val="FF27E3"/>
                  </a:solidFill>
                </a:rPr>
                <a:t>=-300A</a:t>
              </a:r>
            </a:p>
          </p:txBody>
        </p:sp>
        <p:cxnSp>
          <p:nvCxnSpPr>
            <p:cNvPr id="28" name="Straight Arrow Connector 27"/>
            <p:cNvCxnSpPr/>
            <p:nvPr/>
          </p:nvCxnSpPr>
          <p:spPr>
            <a:xfrm flipH="1" flipV="1">
              <a:off x="5193926" y="4023983"/>
              <a:ext cx="419099" cy="228601"/>
            </a:xfrm>
            <a:prstGeom prst="straightConnector1">
              <a:avLst/>
            </a:prstGeom>
            <a:ln>
              <a:solidFill>
                <a:srgbClr val="FF27E3"/>
              </a:solidFill>
              <a:tailEnd type="arrow"/>
            </a:ln>
            <a:effectLst/>
          </p:spPr>
          <p:style>
            <a:lnRef idx="2">
              <a:schemeClr val="accent1"/>
            </a:lnRef>
            <a:fillRef idx="0">
              <a:schemeClr val="accent1"/>
            </a:fillRef>
            <a:effectRef idx="1">
              <a:schemeClr val="accent1"/>
            </a:effectRef>
            <a:fontRef idx="minor">
              <a:schemeClr val="tx1"/>
            </a:fontRef>
          </p:style>
        </p:cxn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3" end="3"/>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1"/>
                                        </p:tgtEl>
                                        <p:attrNameLst>
                                          <p:attrName>style.visibility</p:attrName>
                                        </p:attrNameLst>
                                      </p:cBhvr>
                                      <p:to>
                                        <p:strVal val="visible"/>
                                      </p:to>
                                    </p:set>
                                  </p:childTnLst>
                                  <p:subTnLst>
                                    <p:set>
                                      <p:cBhvr override="childStyle">
                                        <p:cTn dur="1" fill="hold" display="0" masterRel="nextClick" afterEffect="1"/>
                                        <p:tgtEl>
                                          <p:spTgt spid="31"/>
                                        </p:tgtEl>
                                        <p:attrNameLst>
                                          <p:attrName>style.visibility</p:attrName>
                                        </p:attrNameLst>
                                      </p:cBhvr>
                                      <p:to>
                                        <p:strVal val="hidden"/>
                                      </p:to>
                                    </p:set>
                                  </p:sub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09600"/>
            <a:ext cx="8229600" cy="1143000"/>
          </a:xfrm>
        </p:spPr>
        <p:txBody>
          <a:bodyPr>
            <a:normAutofit/>
          </a:bodyPr>
          <a:lstStyle/>
          <a:p>
            <a:r>
              <a:rPr lang="en-US" sz="3000" b="1" dirty="0" smtClean="0">
                <a:latin typeface="Academy Engraved LET"/>
                <a:cs typeface="Academy Engraved LET"/>
              </a:rPr>
              <a:t>Overview on possible instabilities           (transverse plane)</a:t>
            </a:r>
            <a:endParaRPr lang="en-US" sz="3000" b="1" dirty="0">
              <a:latin typeface="Academy Engraved LET"/>
              <a:cs typeface="Academy Engraved LET"/>
            </a:endParaRPr>
          </a:p>
        </p:txBody>
      </p:sp>
      <p:sp>
        <p:nvSpPr>
          <p:cNvPr id="3" name="Content Placeholder 2"/>
          <p:cNvSpPr>
            <a:spLocks noGrp="1"/>
          </p:cNvSpPr>
          <p:nvPr>
            <p:ph idx="1"/>
          </p:nvPr>
        </p:nvSpPr>
        <p:spPr>
          <a:xfrm>
            <a:off x="457200" y="1752599"/>
            <a:ext cx="7239000" cy="4968875"/>
          </a:xfrm>
        </p:spPr>
        <p:txBody>
          <a:bodyPr>
            <a:normAutofit fontScale="70000" lnSpcReduction="20000"/>
          </a:bodyPr>
          <a:lstStyle/>
          <a:p>
            <a:r>
              <a:rPr lang="en-US" dirty="0" smtClean="0">
                <a:solidFill>
                  <a:schemeClr val="bg1">
                    <a:lumMod val="75000"/>
                  </a:schemeClr>
                </a:solidFill>
              </a:rPr>
              <a:t>Single bunch instabilities</a:t>
            </a:r>
          </a:p>
          <a:p>
            <a:pPr lvl="1"/>
            <a:r>
              <a:rPr lang="en-US" dirty="0" err="1" smtClean="0">
                <a:solidFill>
                  <a:schemeClr val="bg1">
                    <a:lumMod val="75000"/>
                  </a:schemeClr>
                </a:solidFill>
              </a:rPr>
              <a:t>Headtail</a:t>
            </a:r>
            <a:r>
              <a:rPr lang="en-US" dirty="0" smtClean="0">
                <a:solidFill>
                  <a:schemeClr val="bg1">
                    <a:lumMod val="75000"/>
                  </a:schemeClr>
                </a:solidFill>
              </a:rPr>
              <a:t> modes</a:t>
            </a:r>
          </a:p>
          <a:p>
            <a:pPr lvl="1"/>
            <a:r>
              <a:rPr lang="en-US" dirty="0" smtClean="0">
                <a:solidFill>
                  <a:schemeClr val="bg1">
                    <a:lumMod val="75000"/>
                  </a:schemeClr>
                </a:solidFill>
              </a:rPr>
              <a:t>Transverse Mode Coupling Instability (TMCI)</a:t>
            </a:r>
          </a:p>
          <a:p>
            <a:r>
              <a:rPr lang="en-US" dirty="0" smtClean="0">
                <a:solidFill>
                  <a:schemeClr val="bg1">
                    <a:lumMod val="75000"/>
                  </a:schemeClr>
                </a:solidFill>
              </a:rPr>
              <a:t>Coupled bunch instabilities</a:t>
            </a:r>
          </a:p>
          <a:p>
            <a:pPr lvl="1"/>
            <a:r>
              <a:rPr lang="en-US" dirty="0" smtClean="0">
                <a:solidFill>
                  <a:schemeClr val="bg1">
                    <a:lumMod val="75000"/>
                  </a:schemeClr>
                </a:solidFill>
              </a:rPr>
              <a:t>Rigid bunch oscillations</a:t>
            </a:r>
          </a:p>
          <a:p>
            <a:pPr lvl="1"/>
            <a:r>
              <a:rPr lang="en-US" dirty="0" smtClean="0">
                <a:solidFill>
                  <a:schemeClr val="bg1">
                    <a:lumMod val="75000"/>
                  </a:schemeClr>
                </a:solidFill>
              </a:rPr>
              <a:t>Higher order modes</a:t>
            </a:r>
          </a:p>
          <a:p>
            <a:r>
              <a:rPr lang="en-US" b="1" dirty="0" smtClean="0"/>
              <a:t>Electron cloud effect</a:t>
            </a:r>
          </a:p>
          <a:p>
            <a:pPr lvl="1"/>
            <a:r>
              <a:rPr lang="en-US" b="1" dirty="0" smtClean="0"/>
              <a:t>In general, multi-bunch effect, because bunch trains are needed to build up an electron cloud</a:t>
            </a:r>
          </a:p>
          <a:p>
            <a:pPr lvl="1"/>
            <a:r>
              <a:rPr lang="en-US" b="1" dirty="0" smtClean="0"/>
              <a:t>Can be source of Electron Cloud Instability (ECI)</a:t>
            </a:r>
          </a:p>
          <a:p>
            <a:pPr lvl="2"/>
            <a:r>
              <a:rPr lang="en-US" b="1" dirty="0" smtClean="0"/>
              <a:t>By coupling the motion of subsequent bunches through a bunch-to-bunch wake (rigid or </a:t>
            </a:r>
            <a:r>
              <a:rPr lang="en-US" b="1" dirty="0" err="1" smtClean="0"/>
              <a:t>headtail</a:t>
            </a:r>
            <a:r>
              <a:rPr lang="en-US" b="1" dirty="0" smtClean="0"/>
              <a:t> modes). E.g. horizontal coupled bunch ECI is observed in the SPS and suppressed with the damper</a:t>
            </a:r>
          </a:p>
          <a:p>
            <a:pPr lvl="2"/>
            <a:r>
              <a:rPr lang="en-US" b="1" dirty="0" smtClean="0"/>
              <a:t>By coupling the motion of head and tail of the same bunch and exciting a </a:t>
            </a:r>
            <a:r>
              <a:rPr lang="en-US" b="1" dirty="0" err="1" smtClean="0"/>
              <a:t>headtail</a:t>
            </a:r>
            <a:r>
              <a:rPr lang="en-US" b="1" dirty="0" smtClean="0"/>
              <a:t> mode. E.g. vertical single bunch ECI is observed in the SPS and suppressed with high chromaticity   </a:t>
            </a:r>
          </a:p>
          <a:p>
            <a:pPr lvl="1">
              <a:buNone/>
            </a:pPr>
            <a:endParaRPr lang="en-US" dirty="0" smtClean="0"/>
          </a:p>
          <a:p>
            <a:endParaRPr lang="en-US" dirty="0" smtClean="0"/>
          </a:p>
          <a:p>
            <a:endParaRPr lang="en-US" dirty="0" smtClean="0"/>
          </a:p>
          <a:p>
            <a:pPr lvl="1"/>
            <a:endParaRPr lang="en-US" dirty="0" smtClean="0"/>
          </a:p>
          <a:p>
            <a:pPr lvl="2">
              <a:buNone/>
            </a:pPr>
            <a:endParaRPr lang="en-US" dirty="0" smtClean="0"/>
          </a:p>
          <a:p>
            <a:endParaRPr lang="en-US" dirty="0"/>
          </a:p>
        </p:txBody>
      </p:sp>
      <p:pic>
        <p:nvPicPr>
          <p:cNvPr id="4" name="Picture 3" descr="cern_logo.gif"/>
          <p:cNvPicPr>
            <a:picLocks noChangeAspect="1"/>
          </p:cNvPicPr>
          <p:nvPr/>
        </p:nvPicPr>
        <p:blipFill>
          <a:blip r:embed="rId2"/>
          <a:stretch>
            <a:fillRect/>
          </a:stretch>
        </p:blipFill>
        <p:spPr>
          <a:xfrm>
            <a:off x="0" y="0"/>
            <a:ext cx="1080000" cy="1080000"/>
          </a:xfrm>
          <a:prstGeom prst="rect">
            <a:avLst/>
          </a:prstGeom>
        </p:spPr>
      </p:pic>
      <p:pic>
        <p:nvPicPr>
          <p:cNvPr id="5" name="Picture 4" descr="LOGO-BE-200x200_jpg.jpg"/>
          <p:cNvPicPr>
            <a:picLocks noChangeAspect="1"/>
          </p:cNvPicPr>
          <p:nvPr/>
        </p:nvPicPr>
        <p:blipFill>
          <a:blip r:embed="rId3"/>
          <a:stretch>
            <a:fillRect/>
          </a:stretch>
        </p:blipFill>
        <p:spPr>
          <a:xfrm>
            <a:off x="8064000" y="0"/>
            <a:ext cx="1080000" cy="1080000"/>
          </a:xfrm>
          <a:prstGeom prst="rect">
            <a:avLst/>
          </a:prstGeom>
        </p:spPr>
      </p:pic>
      <p:sp>
        <p:nvSpPr>
          <p:cNvPr id="6" name="Slide Number Placeholder 5"/>
          <p:cNvSpPr>
            <a:spLocks noGrp="1"/>
          </p:cNvSpPr>
          <p:nvPr>
            <p:ph type="sldNum" sz="quarter" idx="12"/>
          </p:nvPr>
        </p:nvSpPr>
        <p:spPr/>
        <p:txBody>
          <a:bodyPr/>
          <a:lstStyle/>
          <a:p>
            <a:fld id="{2E081447-C3CE-9F4F-A689-9A72CAFF10CA}" type="slidenum">
              <a:rPr lang="en-US" smtClean="0"/>
              <a:pPr/>
              <a:t>15</a:t>
            </a:fld>
            <a:endParaRPr lang="en-US"/>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cern_logo.gif"/>
          <p:cNvPicPr>
            <a:picLocks noChangeAspect="1"/>
          </p:cNvPicPr>
          <p:nvPr/>
        </p:nvPicPr>
        <p:blipFill>
          <a:blip r:embed="rId3"/>
          <a:stretch>
            <a:fillRect/>
          </a:stretch>
        </p:blipFill>
        <p:spPr>
          <a:xfrm>
            <a:off x="0" y="0"/>
            <a:ext cx="1080000" cy="1080000"/>
          </a:xfrm>
          <a:prstGeom prst="rect">
            <a:avLst/>
          </a:prstGeom>
        </p:spPr>
      </p:pic>
      <p:pic>
        <p:nvPicPr>
          <p:cNvPr id="5" name="Picture 4" descr="LOGO-BE-200x200_jpg.jpg"/>
          <p:cNvPicPr>
            <a:picLocks noChangeAspect="1"/>
          </p:cNvPicPr>
          <p:nvPr/>
        </p:nvPicPr>
        <p:blipFill>
          <a:blip r:embed="rId4"/>
          <a:stretch>
            <a:fillRect/>
          </a:stretch>
        </p:blipFill>
        <p:spPr>
          <a:xfrm>
            <a:off x="8064000" y="0"/>
            <a:ext cx="1080000" cy="1080000"/>
          </a:xfrm>
          <a:prstGeom prst="rect">
            <a:avLst/>
          </a:prstGeom>
        </p:spPr>
      </p:pic>
      <p:sp>
        <p:nvSpPr>
          <p:cNvPr id="6" name="Slide Number Placeholder 5"/>
          <p:cNvSpPr>
            <a:spLocks noGrp="1"/>
          </p:cNvSpPr>
          <p:nvPr>
            <p:ph type="sldNum" sz="quarter" idx="12"/>
          </p:nvPr>
        </p:nvSpPr>
        <p:spPr/>
        <p:txBody>
          <a:bodyPr/>
          <a:lstStyle/>
          <a:p>
            <a:fld id="{2E081447-C3CE-9F4F-A689-9A72CAFF10CA}" type="slidenum">
              <a:rPr lang="en-US" smtClean="0"/>
              <a:pPr/>
              <a:t>16</a:t>
            </a:fld>
            <a:endParaRPr lang="en-US" dirty="0"/>
          </a:p>
        </p:txBody>
      </p:sp>
      <p:sp>
        <p:nvSpPr>
          <p:cNvPr id="16" name="Title 1"/>
          <p:cNvSpPr>
            <a:spLocks noGrp="1"/>
          </p:cNvSpPr>
          <p:nvPr>
            <p:ph type="title"/>
          </p:nvPr>
        </p:nvSpPr>
        <p:spPr>
          <a:xfrm>
            <a:off x="457200" y="609600"/>
            <a:ext cx="8229600" cy="1143000"/>
          </a:xfrm>
        </p:spPr>
        <p:txBody>
          <a:bodyPr>
            <a:normAutofit/>
          </a:bodyPr>
          <a:lstStyle/>
          <a:p>
            <a:r>
              <a:rPr lang="en-US" sz="3000" b="1" dirty="0" smtClean="0">
                <a:latin typeface="Academy Engraved LET"/>
                <a:cs typeface="Academy Engraved LET"/>
              </a:rPr>
              <a:t>Electron cloud effects</a:t>
            </a:r>
            <a:br>
              <a:rPr lang="en-US" sz="3000" b="1" dirty="0" smtClean="0">
                <a:latin typeface="Academy Engraved LET"/>
                <a:cs typeface="Academy Engraved LET"/>
              </a:rPr>
            </a:br>
            <a:r>
              <a:rPr lang="en-US" sz="3000" b="1" dirty="0" smtClean="0">
                <a:latin typeface="Academy Engraved LET"/>
                <a:cs typeface="Academy Engraved LET"/>
              </a:rPr>
              <a:t>Considerations on the build up</a:t>
            </a:r>
            <a:endParaRPr lang="en-US" sz="3000" b="1" dirty="0">
              <a:latin typeface="Academy Engraved LET"/>
              <a:cs typeface="Academy Engraved LET"/>
            </a:endParaRPr>
          </a:p>
        </p:txBody>
      </p:sp>
      <p:grpSp>
        <p:nvGrpSpPr>
          <p:cNvPr id="37" name="Group 36"/>
          <p:cNvGrpSpPr/>
          <p:nvPr/>
        </p:nvGrpSpPr>
        <p:grpSpPr>
          <a:xfrm>
            <a:off x="1155300" y="2898191"/>
            <a:ext cx="6866400" cy="3960000"/>
            <a:chOff x="1155300" y="2898191"/>
            <a:chExt cx="6866400" cy="3960000"/>
          </a:xfrm>
        </p:grpSpPr>
        <p:grpSp>
          <p:nvGrpSpPr>
            <p:cNvPr id="35" name="Group 34"/>
            <p:cNvGrpSpPr>
              <a:grpSpLocks noChangeAspect="1"/>
            </p:cNvGrpSpPr>
            <p:nvPr/>
          </p:nvGrpSpPr>
          <p:grpSpPr>
            <a:xfrm>
              <a:off x="1155300" y="2898191"/>
              <a:ext cx="6866400" cy="3960000"/>
              <a:chOff x="153988" y="949325"/>
              <a:chExt cx="9083675" cy="5238750"/>
            </a:xfrm>
          </p:grpSpPr>
          <p:graphicFrame>
            <p:nvGraphicFramePr>
              <p:cNvPr id="18" name="Object 17"/>
              <p:cNvGraphicFramePr>
                <a:graphicFrameLocks noChangeAspect="1"/>
              </p:cNvGraphicFramePr>
              <p:nvPr/>
            </p:nvGraphicFramePr>
            <p:xfrm>
              <a:off x="153988" y="949325"/>
              <a:ext cx="9083675" cy="5238750"/>
            </p:xfrm>
            <a:graphic>
              <a:graphicData uri="http://schemas.openxmlformats.org/presentationml/2006/ole">
                <p:oleObj spid="_x0000_s34818" name="Worksheet" r:id="rId5" imgW="12394744" imgH="6870447" progId="Excel.Sheet.12">
                  <p:embed/>
                </p:oleObj>
              </a:graphicData>
            </a:graphic>
          </p:graphicFrame>
          <p:sp>
            <p:nvSpPr>
              <p:cNvPr id="19" name="TextBox 18"/>
              <p:cNvSpPr txBox="1"/>
              <p:nvPr/>
            </p:nvSpPr>
            <p:spPr>
              <a:xfrm>
                <a:off x="6858001" y="1383268"/>
                <a:ext cx="567761" cy="366447"/>
              </a:xfrm>
              <a:prstGeom prst="rect">
                <a:avLst/>
              </a:prstGeom>
              <a:noFill/>
            </p:spPr>
            <p:txBody>
              <a:bodyPr wrap="none" rtlCol="0">
                <a:spAutoFit/>
              </a:bodyPr>
              <a:lstStyle/>
              <a:p>
                <a:r>
                  <a:rPr lang="en-US" sz="1200" dirty="0" err="1" smtClean="0">
                    <a:solidFill>
                      <a:srgbClr val="0000FF"/>
                    </a:solidFill>
                  </a:rPr>
                  <a:t>StSt</a:t>
                </a:r>
                <a:endParaRPr lang="en-US" sz="1200" dirty="0">
                  <a:solidFill>
                    <a:srgbClr val="0000FF"/>
                  </a:solidFill>
                </a:endParaRPr>
              </a:p>
            </p:txBody>
          </p:sp>
          <p:sp>
            <p:nvSpPr>
              <p:cNvPr id="22" name="TextBox 21"/>
              <p:cNvSpPr txBox="1"/>
              <p:nvPr/>
            </p:nvSpPr>
            <p:spPr>
              <a:xfrm>
                <a:off x="5675994" y="1613294"/>
                <a:ext cx="617496" cy="366447"/>
              </a:xfrm>
              <a:prstGeom prst="rect">
                <a:avLst/>
              </a:prstGeom>
              <a:noFill/>
            </p:spPr>
            <p:txBody>
              <a:bodyPr wrap="square" rtlCol="0">
                <a:spAutoFit/>
              </a:bodyPr>
              <a:lstStyle/>
              <a:p>
                <a:r>
                  <a:rPr lang="en-US" sz="1200" dirty="0" smtClean="0">
                    <a:solidFill>
                      <a:srgbClr val="0000FF"/>
                    </a:solidFill>
                  </a:rPr>
                  <a:t>DLC </a:t>
                </a:r>
              </a:p>
            </p:txBody>
          </p:sp>
          <p:sp>
            <p:nvSpPr>
              <p:cNvPr id="23" name="TextBox 22"/>
              <p:cNvSpPr txBox="1"/>
              <p:nvPr/>
            </p:nvSpPr>
            <p:spPr>
              <a:xfrm>
                <a:off x="4231810" y="2598573"/>
                <a:ext cx="1444186" cy="610744"/>
              </a:xfrm>
              <a:prstGeom prst="rect">
                <a:avLst/>
              </a:prstGeom>
              <a:noFill/>
            </p:spPr>
            <p:txBody>
              <a:bodyPr wrap="square" rtlCol="0">
                <a:spAutoFit/>
              </a:bodyPr>
              <a:lstStyle/>
              <a:p>
                <a:r>
                  <a:rPr lang="en-US" sz="1200" dirty="0" smtClean="0">
                    <a:solidFill>
                      <a:srgbClr val="0000FF"/>
                    </a:solidFill>
                  </a:rPr>
                  <a:t>DLC cond. and </a:t>
                </a:r>
                <a:r>
                  <a:rPr lang="en-US" sz="1200" dirty="0" err="1" smtClean="0">
                    <a:solidFill>
                      <a:srgbClr val="0000FF"/>
                    </a:solidFill>
                  </a:rPr>
                  <a:t>StSt</a:t>
                </a:r>
                <a:r>
                  <a:rPr lang="en-US" sz="1200" dirty="0" smtClean="0">
                    <a:solidFill>
                      <a:srgbClr val="0000FF"/>
                    </a:solidFill>
                  </a:rPr>
                  <a:t> cond.</a:t>
                </a:r>
                <a:endParaRPr lang="en-US" sz="1200" dirty="0">
                  <a:solidFill>
                    <a:srgbClr val="0000FF"/>
                  </a:solidFill>
                </a:endParaRPr>
              </a:p>
            </p:txBody>
          </p:sp>
          <p:sp>
            <p:nvSpPr>
              <p:cNvPr id="25" name="TextBox 24"/>
              <p:cNvSpPr txBox="1"/>
              <p:nvPr/>
            </p:nvSpPr>
            <p:spPr>
              <a:xfrm>
                <a:off x="2495875" y="3789437"/>
                <a:ext cx="672622" cy="366447"/>
              </a:xfrm>
              <a:prstGeom prst="rect">
                <a:avLst/>
              </a:prstGeom>
              <a:noFill/>
            </p:spPr>
            <p:txBody>
              <a:bodyPr wrap="square" rtlCol="0">
                <a:spAutoFit/>
              </a:bodyPr>
              <a:lstStyle/>
              <a:p>
                <a:r>
                  <a:rPr lang="en-US" sz="1200" dirty="0" smtClean="0">
                    <a:solidFill>
                      <a:srgbClr val="0000FF"/>
                    </a:solidFill>
                  </a:rPr>
                  <a:t>a-C</a:t>
                </a:r>
                <a:endParaRPr lang="en-US" sz="1200" dirty="0">
                  <a:solidFill>
                    <a:srgbClr val="0000FF"/>
                  </a:solidFill>
                </a:endParaRPr>
              </a:p>
            </p:txBody>
          </p:sp>
          <p:cxnSp>
            <p:nvCxnSpPr>
              <p:cNvPr id="30" name="Straight Connector 29"/>
              <p:cNvCxnSpPr/>
              <p:nvPr/>
            </p:nvCxnSpPr>
            <p:spPr>
              <a:xfrm rot="5400000">
                <a:off x="3648962" y="3127914"/>
                <a:ext cx="3800983" cy="1588"/>
              </a:xfrm>
              <a:prstGeom prst="line">
                <a:avLst/>
              </a:prstGeom>
              <a:ln>
                <a:solidFill>
                  <a:srgbClr val="97E54F"/>
                </a:solidFill>
              </a:ln>
              <a:effectLst/>
            </p:spPr>
            <p:style>
              <a:lnRef idx="2">
                <a:schemeClr val="accent1"/>
              </a:lnRef>
              <a:fillRef idx="0">
                <a:schemeClr val="accent1"/>
              </a:fillRef>
              <a:effectRef idx="1">
                <a:schemeClr val="accent1"/>
              </a:effectRef>
              <a:fontRef idx="minor">
                <a:schemeClr val="tx1"/>
              </a:fontRef>
            </p:style>
          </p:cxnSp>
          <p:sp>
            <p:nvSpPr>
              <p:cNvPr id="33" name="TextBox 32"/>
              <p:cNvSpPr txBox="1"/>
              <p:nvPr/>
            </p:nvSpPr>
            <p:spPr>
              <a:xfrm>
                <a:off x="5475004" y="4505980"/>
                <a:ext cx="1078197" cy="793967"/>
              </a:xfrm>
              <a:prstGeom prst="rect">
                <a:avLst/>
              </a:prstGeom>
              <a:noFill/>
            </p:spPr>
            <p:txBody>
              <a:bodyPr wrap="square" rtlCol="0">
                <a:spAutoFit/>
              </a:bodyPr>
              <a:lstStyle/>
              <a:p>
                <a:r>
                  <a:rPr lang="en-US" sz="1100" dirty="0" smtClean="0">
                    <a:solidFill>
                      <a:srgbClr val="97E54F"/>
                    </a:solidFill>
                  </a:rPr>
                  <a:t>50 ns threshold (</a:t>
                </a:r>
                <a:r>
                  <a:rPr lang="en-US" sz="1100" dirty="0" err="1" smtClean="0">
                    <a:solidFill>
                      <a:srgbClr val="97E54F"/>
                    </a:solidFill>
                  </a:rPr>
                  <a:t>simul</a:t>
                </a:r>
                <a:r>
                  <a:rPr lang="en-US" sz="1100" dirty="0" smtClean="0">
                    <a:solidFill>
                      <a:srgbClr val="97E54F"/>
                    </a:solidFill>
                  </a:rPr>
                  <a:t>.)</a:t>
                </a:r>
                <a:endParaRPr lang="en-US" sz="1100" dirty="0">
                  <a:solidFill>
                    <a:srgbClr val="97E54F"/>
                  </a:solidFill>
                </a:endParaRPr>
              </a:p>
            </p:txBody>
          </p:sp>
        </p:grpSp>
        <p:sp>
          <p:nvSpPr>
            <p:cNvPr id="36" name="TextBox 35"/>
            <p:cNvSpPr txBox="1"/>
            <p:nvPr/>
          </p:nvSpPr>
          <p:spPr>
            <a:xfrm>
              <a:off x="2057400" y="3072322"/>
              <a:ext cx="2014331" cy="307777"/>
            </a:xfrm>
            <a:prstGeom prst="rect">
              <a:avLst/>
            </a:prstGeom>
            <a:noFill/>
          </p:spPr>
          <p:txBody>
            <a:bodyPr wrap="square" rtlCol="0">
              <a:spAutoFit/>
            </a:bodyPr>
            <a:lstStyle/>
            <a:p>
              <a:r>
                <a:rPr lang="en-US" sz="1400" i="1" dirty="0" smtClean="0"/>
                <a:t>Courtesy M. </a:t>
              </a:r>
              <a:r>
                <a:rPr lang="en-US" sz="1400" i="1" dirty="0" err="1" smtClean="0"/>
                <a:t>Taborelli</a:t>
              </a:r>
              <a:endParaRPr lang="en-US" sz="1400" i="1" dirty="0"/>
            </a:p>
          </p:txBody>
        </p:sp>
      </p:grpSp>
      <p:grpSp>
        <p:nvGrpSpPr>
          <p:cNvPr id="27" name="Group 26"/>
          <p:cNvGrpSpPr/>
          <p:nvPr/>
        </p:nvGrpSpPr>
        <p:grpSpPr>
          <a:xfrm>
            <a:off x="83500" y="3613729"/>
            <a:ext cx="6836949" cy="3240000"/>
            <a:chOff x="192958" y="3416462"/>
            <a:chExt cx="6836949" cy="3240000"/>
          </a:xfrm>
        </p:grpSpPr>
        <p:pic>
          <p:nvPicPr>
            <p:cNvPr id="17" name="Picture 16" descr="F1901_emit_vs_time.png"/>
            <p:cNvPicPr>
              <a:picLocks noChangeAspect="1"/>
            </p:cNvPicPr>
            <p:nvPr/>
          </p:nvPicPr>
          <p:blipFill>
            <a:blip r:embed="rId6"/>
            <a:stretch>
              <a:fillRect/>
            </a:stretch>
          </p:blipFill>
          <p:spPr>
            <a:xfrm>
              <a:off x="192958" y="3416462"/>
              <a:ext cx="6836949" cy="3240000"/>
            </a:xfrm>
            <a:prstGeom prst="rect">
              <a:avLst/>
            </a:prstGeom>
          </p:spPr>
        </p:pic>
        <p:sp>
          <p:nvSpPr>
            <p:cNvPr id="20" name="TextBox 19"/>
            <p:cNvSpPr txBox="1"/>
            <p:nvPr/>
          </p:nvSpPr>
          <p:spPr>
            <a:xfrm>
              <a:off x="933660" y="3756298"/>
              <a:ext cx="1718984" cy="461665"/>
            </a:xfrm>
            <a:prstGeom prst="rect">
              <a:avLst/>
            </a:prstGeom>
            <a:noFill/>
            <a:ln>
              <a:solidFill>
                <a:schemeClr val="accent3">
                  <a:lumMod val="75000"/>
                </a:schemeClr>
              </a:solidFill>
            </a:ln>
          </p:spPr>
          <p:txBody>
            <a:bodyPr wrap="square" rtlCol="0">
              <a:spAutoFit/>
            </a:bodyPr>
            <a:lstStyle/>
            <a:p>
              <a:r>
                <a:rPr lang="en-US" sz="1200" b="1" dirty="0" smtClean="0"/>
                <a:t>1380 bunches per ring</a:t>
              </a:r>
            </a:p>
            <a:p>
              <a:r>
                <a:rPr lang="en-US" sz="1200" b="1" dirty="0" err="1" smtClean="0">
                  <a:latin typeface="Symbol" charset="2"/>
                  <a:cs typeface="Symbol" charset="2"/>
                </a:rPr>
                <a:t>e</a:t>
              </a:r>
              <a:r>
                <a:rPr lang="en-US" sz="1200" b="1" dirty="0" smtClean="0">
                  <a:latin typeface="Symbol" charset="2"/>
                  <a:cs typeface="Symbol" charset="2"/>
                </a:rPr>
                <a:t> </a:t>
              </a:r>
              <a:r>
                <a:rPr lang="en-US" sz="1200" b="1" dirty="0" smtClean="0"/>
                <a:t>growth &lt; 2% /</a:t>
              </a:r>
              <a:r>
                <a:rPr lang="en-US" sz="1200" b="1" dirty="0" err="1" smtClean="0"/>
                <a:t>h</a:t>
              </a:r>
              <a:endParaRPr lang="en-US" sz="1200" b="1" dirty="0" smtClean="0"/>
            </a:p>
          </p:txBody>
        </p:sp>
        <p:sp>
          <p:nvSpPr>
            <p:cNvPr id="21" name="TextBox 20"/>
            <p:cNvSpPr txBox="1"/>
            <p:nvPr/>
          </p:nvSpPr>
          <p:spPr>
            <a:xfrm>
              <a:off x="4549019" y="6005194"/>
              <a:ext cx="1779708" cy="307777"/>
            </a:xfrm>
            <a:prstGeom prst="rect">
              <a:avLst/>
            </a:prstGeom>
            <a:noFill/>
          </p:spPr>
          <p:txBody>
            <a:bodyPr wrap="square" rtlCol="0">
              <a:spAutoFit/>
            </a:bodyPr>
            <a:lstStyle/>
            <a:p>
              <a:r>
                <a:rPr lang="en-US" sz="1400" i="1" dirty="0" smtClean="0"/>
                <a:t>Courtesy F. </a:t>
              </a:r>
              <a:r>
                <a:rPr lang="en-US" sz="1400" i="1" dirty="0" err="1" smtClean="0"/>
                <a:t>Roncarolo</a:t>
              </a:r>
              <a:endParaRPr lang="en-US" sz="1400" i="1" dirty="0"/>
            </a:p>
          </p:txBody>
        </p:sp>
      </p:grpSp>
      <p:grpSp>
        <p:nvGrpSpPr>
          <p:cNvPr id="32" name="Group 31"/>
          <p:cNvGrpSpPr/>
          <p:nvPr/>
        </p:nvGrpSpPr>
        <p:grpSpPr>
          <a:xfrm>
            <a:off x="2487739" y="3822189"/>
            <a:ext cx="6227772" cy="2665840"/>
            <a:chOff x="2487739" y="3822189"/>
            <a:chExt cx="6227772" cy="2665840"/>
          </a:xfrm>
        </p:grpSpPr>
        <p:cxnSp>
          <p:nvCxnSpPr>
            <p:cNvPr id="26" name="Straight Connector 25"/>
            <p:cNvCxnSpPr/>
            <p:nvPr/>
          </p:nvCxnSpPr>
          <p:spPr>
            <a:xfrm rot="5400000">
              <a:off x="1250537" y="5247648"/>
              <a:ext cx="2479175" cy="1588"/>
            </a:xfrm>
            <a:prstGeom prst="line">
              <a:avLst/>
            </a:prstGeom>
            <a:ln w="25400" cap="flat" cmpd="sng" algn="ctr">
              <a:solidFill>
                <a:schemeClr val="accent1"/>
              </a:solidFill>
              <a:prstDash val="dash"/>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29" name="Straight Arrow Connector 28"/>
            <p:cNvCxnSpPr/>
            <p:nvPr/>
          </p:nvCxnSpPr>
          <p:spPr>
            <a:xfrm flipV="1">
              <a:off x="2487739" y="5077599"/>
              <a:ext cx="1168273" cy="244447"/>
            </a:xfrm>
            <a:prstGeom prst="straightConnector1">
              <a:avLst/>
            </a:prstGeom>
            <a:ln>
              <a:tailEnd type="arrow"/>
            </a:ln>
            <a:effectLst/>
          </p:spPr>
          <p:style>
            <a:lnRef idx="2">
              <a:schemeClr val="accent1"/>
            </a:lnRef>
            <a:fillRef idx="0">
              <a:schemeClr val="accent1"/>
            </a:fillRef>
            <a:effectRef idx="1">
              <a:schemeClr val="accent1"/>
            </a:effectRef>
            <a:fontRef idx="minor">
              <a:schemeClr val="tx1"/>
            </a:fontRef>
          </p:style>
        </p:cxnSp>
        <p:pic>
          <p:nvPicPr>
            <p:cNvPr id="31" name="Picture 30" descr="F1901CUT_3500GeV_B1.png"/>
            <p:cNvPicPr>
              <a:picLocks noChangeAspect="1"/>
            </p:cNvPicPr>
            <p:nvPr/>
          </p:nvPicPr>
          <p:blipFill>
            <a:blip r:embed="rId7"/>
            <a:srcRect r="4269"/>
            <a:stretch>
              <a:fillRect/>
            </a:stretch>
          </p:blipFill>
          <p:spPr>
            <a:xfrm>
              <a:off x="3810811" y="3822189"/>
              <a:ext cx="4904700" cy="2427972"/>
            </a:xfrm>
            <a:prstGeom prst="rect">
              <a:avLst/>
            </a:prstGeom>
          </p:spPr>
        </p:pic>
      </p:grpSp>
      <p:sp>
        <p:nvSpPr>
          <p:cNvPr id="3" name="Content Placeholder 2"/>
          <p:cNvSpPr>
            <a:spLocks noGrp="1"/>
          </p:cNvSpPr>
          <p:nvPr>
            <p:ph idx="1"/>
          </p:nvPr>
        </p:nvSpPr>
        <p:spPr>
          <a:xfrm>
            <a:off x="457200" y="1752599"/>
            <a:ext cx="8258311" cy="2392268"/>
          </a:xfrm>
        </p:spPr>
        <p:txBody>
          <a:bodyPr>
            <a:normAutofit fontScale="55000" lnSpcReduction="20000"/>
          </a:bodyPr>
          <a:lstStyle/>
          <a:p>
            <a:r>
              <a:rPr lang="en-US" dirty="0" smtClean="0"/>
              <a:t>Build up is stronger with closer bunch spacing (in the LHC range)</a:t>
            </a:r>
          </a:p>
          <a:p>
            <a:pPr lvl="1"/>
            <a:r>
              <a:rPr lang="en-US" dirty="0" smtClean="0"/>
              <a:t>SPS experience</a:t>
            </a:r>
          </a:p>
          <a:p>
            <a:pPr lvl="2"/>
            <a:r>
              <a:rPr lang="en-US" dirty="0" smtClean="0"/>
              <a:t>Threshold </a:t>
            </a:r>
            <a:r>
              <a:rPr lang="en-US" dirty="0" err="1" smtClean="0"/>
              <a:t>SEY</a:t>
            </a:r>
            <a:r>
              <a:rPr lang="en-US" baseline="-25000" dirty="0" err="1" smtClean="0"/>
              <a:t>max</a:t>
            </a:r>
            <a:r>
              <a:rPr lang="en-US" dirty="0" smtClean="0"/>
              <a:t> is about 1.7 with 50ns beams and 1.3 with 25ns beams (nominal intensity)</a:t>
            </a:r>
          </a:p>
          <a:p>
            <a:pPr lvl="2"/>
            <a:r>
              <a:rPr lang="en-US" dirty="0" smtClean="0"/>
              <a:t>Surface scrubbing leads to </a:t>
            </a:r>
            <a:r>
              <a:rPr lang="en-US" dirty="0" err="1" smtClean="0"/>
              <a:t>SEY</a:t>
            </a:r>
            <a:r>
              <a:rPr lang="en-US" baseline="-25000" dirty="0" err="1" smtClean="0"/>
              <a:t>max</a:t>
            </a:r>
            <a:r>
              <a:rPr lang="en-US" dirty="0" smtClean="0"/>
              <a:t>=1.5-1.6 on </a:t>
            </a:r>
            <a:r>
              <a:rPr lang="en-US" dirty="0" err="1" smtClean="0"/>
              <a:t>StSt</a:t>
            </a:r>
            <a:r>
              <a:rPr lang="en-US" dirty="0" smtClean="0"/>
              <a:t> (measured) and saturates at this value</a:t>
            </a:r>
          </a:p>
          <a:p>
            <a:pPr lvl="1"/>
            <a:r>
              <a:rPr lang="en-US" dirty="0" smtClean="0"/>
              <a:t>LHC</a:t>
            </a:r>
          </a:p>
          <a:p>
            <a:pPr lvl="2"/>
            <a:r>
              <a:rPr lang="en-US" dirty="0" smtClean="0"/>
              <a:t>Presently, nominal 50ns beams do not suffer from obvious  electron cloud limitations (after 10 days dedicated scrubbing + few months of “free scrubbing” with physics) </a:t>
            </a:r>
            <a:r>
              <a:rPr lang="en-US" dirty="0" err="1" smtClean="0">
                <a:sym typeface="Wingdings"/>
              </a:rPr>
              <a:t></a:t>
            </a:r>
            <a:r>
              <a:rPr lang="en-US" dirty="0" smtClean="0">
                <a:sym typeface="Wingdings"/>
              </a:rPr>
              <a:t> </a:t>
            </a:r>
            <a:r>
              <a:rPr lang="en-US" dirty="0" err="1" smtClean="0">
                <a:sym typeface="Wingdings"/>
              </a:rPr>
              <a:t>SEY</a:t>
            </a:r>
            <a:r>
              <a:rPr lang="en-US" baseline="-25000" dirty="0" err="1" smtClean="0">
                <a:sym typeface="Wingdings"/>
              </a:rPr>
              <a:t>max</a:t>
            </a:r>
            <a:r>
              <a:rPr lang="en-US" dirty="0" smtClean="0">
                <a:sym typeface="Wingdings"/>
              </a:rPr>
              <a:t> ≤ 1.7</a:t>
            </a:r>
            <a:endParaRPr lang="en-US" dirty="0" smtClean="0"/>
          </a:p>
          <a:p>
            <a:pPr lvl="2"/>
            <a:r>
              <a:rPr lang="en-US" dirty="0" smtClean="0"/>
              <a:t>First injections of 25ns beams in batches of 24 bunches </a:t>
            </a:r>
            <a:r>
              <a:rPr lang="en-US" dirty="0" err="1" smtClean="0">
                <a:sym typeface="Wingdings"/>
              </a:rPr>
              <a:t></a:t>
            </a:r>
            <a:r>
              <a:rPr lang="en-US" dirty="0" smtClean="0">
                <a:sym typeface="Wingdings"/>
              </a:rPr>
              <a:t> difficult to conclude on electron cloud effects on the beam</a:t>
            </a:r>
            <a:endParaRPr lang="en-US" dirty="0" smtClean="0"/>
          </a:p>
          <a:p>
            <a:pPr lvl="2">
              <a:buNone/>
            </a:pPr>
            <a:endParaRPr lang="en-US" dirty="0" smtClean="0"/>
          </a:p>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37"/>
                                        </p:tgtEl>
                                        <p:attrNameLst>
                                          <p:attrName>style.visibility</p:attrName>
                                        </p:attrNameLst>
                                      </p:cBhvr>
                                      <p:to>
                                        <p:strVal val="visible"/>
                                      </p:to>
                                    </p:set>
                                  </p:childTnLst>
                                  <p:subTnLst>
                                    <p:set>
                                      <p:cBhvr override="childStyle">
                                        <p:cTn dur="1" fill="hold" display="0" masterRel="nextClick" afterEffect="1"/>
                                        <p:tgtEl>
                                          <p:spTgt spid="37"/>
                                        </p:tgtEl>
                                        <p:attrNameLst>
                                          <p:attrName>style.visibility</p:attrName>
                                        </p:attrNameLst>
                                      </p:cBhvr>
                                      <p:to>
                                        <p:strVal val="hidden"/>
                                      </p:to>
                                    </p:set>
                                  </p:sub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27"/>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2"/>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cern_logo.gif"/>
          <p:cNvPicPr>
            <a:picLocks noChangeAspect="1"/>
          </p:cNvPicPr>
          <p:nvPr/>
        </p:nvPicPr>
        <p:blipFill>
          <a:blip r:embed="rId2"/>
          <a:stretch>
            <a:fillRect/>
          </a:stretch>
        </p:blipFill>
        <p:spPr>
          <a:xfrm>
            <a:off x="0" y="0"/>
            <a:ext cx="1080000" cy="1080000"/>
          </a:xfrm>
          <a:prstGeom prst="rect">
            <a:avLst/>
          </a:prstGeom>
        </p:spPr>
      </p:pic>
      <p:pic>
        <p:nvPicPr>
          <p:cNvPr id="5" name="Picture 4" descr="LOGO-BE-200x200_jpg.jpg"/>
          <p:cNvPicPr>
            <a:picLocks noChangeAspect="1"/>
          </p:cNvPicPr>
          <p:nvPr/>
        </p:nvPicPr>
        <p:blipFill>
          <a:blip r:embed="rId3"/>
          <a:stretch>
            <a:fillRect/>
          </a:stretch>
        </p:blipFill>
        <p:spPr>
          <a:xfrm>
            <a:off x="8064000" y="0"/>
            <a:ext cx="1080000" cy="1080000"/>
          </a:xfrm>
          <a:prstGeom prst="rect">
            <a:avLst/>
          </a:prstGeom>
        </p:spPr>
      </p:pic>
      <p:sp>
        <p:nvSpPr>
          <p:cNvPr id="6" name="Slide Number Placeholder 5"/>
          <p:cNvSpPr>
            <a:spLocks noGrp="1"/>
          </p:cNvSpPr>
          <p:nvPr>
            <p:ph type="sldNum" sz="quarter" idx="12"/>
          </p:nvPr>
        </p:nvSpPr>
        <p:spPr/>
        <p:txBody>
          <a:bodyPr/>
          <a:lstStyle/>
          <a:p>
            <a:fld id="{2E081447-C3CE-9F4F-A689-9A72CAFF10CA}" type="slidenum">
              <a:rPr lang="en-US" smtClean="0"/>
              <a:pPr/>
              <a:t>17</a:t>
            </a:fld>
            <a:endParaRPr lang="en-US" dirty="0"/>
          </a:p>
        </p:txBody>
      </p:sp>
      <p:sp>
        <p:nvSpPr>
          <p:cNvPr id="16" name="Title 1"/>
          <p:cNvSpPr>
            <a:spLocks noGrp="1"/>
          </p:cNvSpPr>
          <p:nvPr>
            <p:ph type="title"/>
          </p:nvPr>
        </p:nvSpPr>
        <p:spPr>
          <a:xfrm>
            <a:off x="457200" y="609600"/>
            <a:ext cx="8229600" cy="1143000"/>
          </a:xfrm>
        </p:spPr>
        <p:txBody>
          <a:bodyPr>
            <a:normAutofit/>
          </a:bodyPr>
          <a:lstStyle/>
          <a:p>
            <a:r>
              <a:rPr lang="en-US" sz="3000" b="1" dirty="0" smtClean="0">
                <a:latin typeface="Academy Engraved LET"/>
                <a:cs typeface="Academy Engraved LET"/>
              </a:rPr>
              <a:t>Electron cloud effects</a:t>
            </a:r>
            <a:br>
              <a:rPr lang="en-US" sz="3000" b="1" dirty="0" smtClean="0">
                <a:latin typeface="Academy Engraved LET"/>
                <a:cs typeface="Academy Engraved LET"/>
              </a:rPr>
            </a:br>
            <a:r>
              <a:rPr lang="en-US" sz="3000" b="1" dirty="0" smtClean="0">
                <a:latin typeface="Academy Engraved LET"/>
                <a:cs typeface="Academy Engraved LET"/>
              </a:rPr>
              <a:t>Considerations on the build up</a:t>
            </a:r>
            <a:endParaRPr lang="en-US" sz="3000" b="1" dirty="0">
              <a:latin typeface="Academy Engraved LET"/>
              <a:cs typeface="Academy Engraved LET"/>
            </a:endParaRPr>
          </a:p>
        </p:txBody>
      </p:sp>
      <p:sp>
        <p:nvSpPr>
          <p:cNvPr id="3" name="Content Placeholder 2"/>
          <p:cNvSpPr>
            <a:spLocks noGrp="1"/>
          </p:cNvSpPr>
          <p:nvPr>
            <p:ph idx="1"/>
          </p:nvPr>
        </p:nvSpPr>
        <p:spPr>
          <a:xfrm>
            <a:off x="457200" y="1752599"/>
            <a:ext cx="8258311" cy="4442792"/>
          </a:xfrm>
        </p:spPr>
        <p:txBody>
          <a:bodyPr>
            <a:normAutofit fontScale="55000" lnSpcReduction="20000"/>
          </a:bodyPr>
          <a:lstStyle/>
          <a:p>
            <a:r>
              <a:rPr lang="en-US" dirty="0" smtClean="0"/>
              <a:t>Build up is stronger with closer bunch spacing (in the LHC range)</a:t>
            </a:r>
          </a:p>
          <a:p>
            <a:pPr lvl="1"/>
            <a:r>
              <a:rPr lang="en-US" dirty="0" smtClean="0"/>
              <a:t>SPS experience</a:t>
            </a:r>
          </a:p>
          <a:p>
            <a:pPr lvl="2"/>
            <a:r>
              <a:rPr lang="en-US" dirty="0" smtClean="0"/>
              <a:t>Threshold </a:t>
            </a:r>
            <a:r>
              <a:rPr lang="en-US" dirty="0" err="1" smtClean="0"/>
              <a:t>SEY</a:t>
            </a:r>
            <a:r>
              <a:rPr lang="en-US" baseline="-25000" dirty="0" err="1" smtClean="0"/>
              <a:t>max</a:t>
            </a:r>
            <a:r>
              <a:rPr lang="en-US" dirty="0" smtClean="0"/>
              <a:t> is about 1.7 with 50ns beams and 1.3 with 25ns beams (nominal intensity)</a:t>
            </a:r>
          </a:p>
          <a:p>
            <a:pPr lvl="2"/>
            <a:r>
              <a:rPr lang="en-US" dirty="0" smtClean="0"/>
              <a:t>Surface scrubbing leads to </a:t>
            </a:r>
            <a:r>
              <a:rPr lang="en-US" dirty="0" err="1" smtClean="0"/>
              <a:t>SEY</a:t>
            </a:r>
            <a:r>
              <a:rPr lang="en-US" baseline="-25000" dirty="0" err="1" smtClean="0"/>
              <a:t>max</a:t>
            </a:r>
            <a:r>
              <a:rPr lang="en-US" dirty="0" smtClean="0"/>
              <a:t>=1.5-1.6 on </a:t>
            </a:r>
            <a:r>
              <a:rPr lang="en-US" dirty="0" err="1" smtClean="0"/>
              <a:t>StSt</a:t>
            </a:r>
            <a:r>
              <a:rPr lang="en-US" dirty="0" smtClean="0"/>
              <a:t> (measured) and saturates at this value</a:t>
            </a:r>
          </a:p>
          <a:p>
            <a:pPr lvl="1"/>
            <a:r>
              <a:rPr lang="en-US" dirty="0" smtClean="0"/>
              <a:t>LHC</a:t>
            </a:r>
          </a:p>
          <a:p>
            <a:pPr lvl="2"/>
            <a:r>
              <a:rPr lang="en-US" dirty="0" smtClean="0"/>
              <a:t>Presently, nominal 50ns beams do not suffer from obvious  electron cloud limitations (after 10 days dedicated scrubbing + few months of “free scrubbing” with physics)</a:t>
            </a:r>
          </a:p>
          <a:p>
            <a:pPr lvl="2"/>
            <a:r>
              <a:rPr lang="en-US" dirty="0" smtClean="0"/>
              <a:t>First injections of 25ns beams in batches of 24 bunches </a:t>
            </a:r>
            <a:r>
              <a:rPr lang="en-US" dirty="0" err="1" smtClean="0">
                <a:sym typeface="Wingdings"/>
              </a:rPr>
              <a:t></a:t>
            </a:r>
            <a:r>
              <a:rPr lang="en-US" dirty="0" smtClean="0">
                <a:sym typeface="Wingdings"/>
              </a:rPr>
              <a:t> difficult to conclude on electron cloud effects on the beam</a:t>
            </a:r>
          </a:p>
          <a:p>
            <a:r>
              <a:rPr lang="en-US" dirty="0" smtClean="0">
                <a:sym typeface="Wingdings"/>
              </a:rPr>
              <a:t>Effect of bunch intensity</a:t>
            </a:r>
          </a:p>
          <a:p>
            <a:pPr lvl="1"/>
            <a:r>
              <a:rPr lang="en-US" dirty="0" smtClean="0">
                <a:sym typeface="Wingdings"/>
              </a:rPr>
              <a:t>Simulations suggest a decrease of the electron cloud activity when increasing the intensity per bunch of 50ns beams to values higher than nominal</a:t>
            </a:r>
          </a:p>
          <a:p>
            <a:pPr lvl="1"/>
            <a:r>
              <a:rPr lang="en-US" dirty="0" smtClean="0">
                <a:sym typeface="Wingdings"/>
              </a:rPr>
              <a:t>Lack of clear experimental verification in the SPS</a:t>
            </a:r>
          </a:p>
          <a:p>
            <a:r>
              <a:rPr lang="en-US" dirty="0" smtClean="0">
                <a:sym typeface="Wingdings"/>
              </a:rPr>
              <a:t>Effect of transverse </a:t>
            </a:r>
            <a:r>
              <a:rPr lang="en-US" dirty="0" err="1" smtClean="0">
                <a:sym typeface="Wingdings"/>
              </a:rPr>
              <a:t>emittances</a:t>
            </a:r>
            <a:endParaRPr lang="en-US" dirty="0" smtClean="0">
              <a:sym typeface="Wingdings"/>
            </a:endParaRPr>
          </a:p>
          <a:p>
            <a:pPr lvl="1"/>
            <a:r>
              <a:rPr lang="en-US" dirty="0" smtClean="0">
                <a:sym typeface="Wingdings"/>
              </a:rPr>
              <a:t>Little influence expected when the SEY is far above the threshold value for build up</a:t>
            </a:r>
          </a:p>
          <a:p>
            <a:pPr lvl="1"/>
            <a:r>
              <a:rPr lang="en-US" dirty="0" smtClean="0">
                <a:sym typeface="Wingdings"/>
              </a:rPr>
              <a:t>Smaller </a:t>
            </a:r>
            <a:r>
              <a:rPr lang="en-US" dirty="0" err="1" smtClean="0">
                <a:sym typeface="Wingdings"/>
              </a:rPr>
              <a:t>emittances</a:t>
            </a:r>
            <a:r>
              <a:rPr lang="en-US" dirty="0" smtClean="0">
                <a:sym typeface="Wingdings"/>
              </a:rPr>
              <a:t> can significantly enhance the electron cloud when SEY is close to the threshold value for build up</a:t>
            </a:r>
            <a:r>
              <a:rPr lang="en-US" dirty="0" smtClean="0"/>
              <a:t> </a:t>
            </a:r>
          </a:p>
          <a:p>
            <a:pPr lvl="1"/>
            <a:endParaRPr lang="en-US" dirty="0" smtClean="0"/>
          </a:p>
          <a:p>
            <a:pPr lvl="2">
              <a:buNone/>
            </a:pPr>
            <a:endParaRPr lang="en-US" dirty="0" smtClean="0"/>
          </a:p>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3">
                                            <p:txEl>
                                              <p:pRg st="8" end="8"/>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
                                            <p:txEl>
                                              <p:pRg st="10" end="10"/>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xEl>
                                              <p:pRg st="11" end="11"/>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
                                            <p:txEl>
                                              <p:pRg st="12" end="1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cern_logo.gif"/>
          <p:cNvPicPr>
            <a:picLocks noChangeAspect="1"/>
          </p:cNvPicPr>
          <p:nvPr/>
        </p:nvPicPr>
        <p:blipFill>
          <a:blip r:embed="rId2"/>
          <a:stretch>
            <a:fillRect/>
          </a:stretch>
        </p:blipFill>
        <p:spPr>
          <a:xfrm>
            <a:off x="0" y="0"/>
            <a:ext cx="1080000" cy="1080000"/>
          </a:xfrm>
          <a:prstGeom prst="rect">
            <a:avLst/>
          </a:prstGeom>
        </p:spPr>
      </p:pic>
      <p:pic>
        <p:nvPicPr>
          <p:cNvPr id="5" name="Picture 4" descr="LOGO-BE-200x200_jpg.jpg"/>
          <p:cNvPicPr>
            <a:picLocks noChangeAspect="1"/>
          </p:cNvPicPr>
          <p:nvPr/>
        </p:nvPicPr>
        <p:blipFill>
          <a:blip r:embed="rId3"/>
          <a:stretch>
            <a:fillRect/>
          </a:stretch>
        </p:blipFill>
        <p:spPr>
          <a:xfrm>
            <a:off x="8064000" y="0"/>
            <a:ext cx="1080000" cy="1080000"/>
          </a:xfrm>
          <a:prstGeom prst="rect">
            <a:avLst/>
          </a:prstGeom>
        </p:spPr>
      </p:pic>
      <p:sp>
        <p:nvSpPr>
          <p:cNvPr id="6" name="Slide Number Placeholder 5"/>
          <p:cNvSpPr>
            <a:spLocks noGrp="1"/>
          </p:cNvSpPr>
          <p:nvPr>
            <p:ph type="sldNum" sz="quarter" idx="12"/>
          </p:nvPr>
        </p:nvSpPr>
        <p:spPr/>
        <p:txBody>
          <a:bodyPr/>
          <a:lstStyle/>
          <a:p>
            <a:fld id="{2E081447-C3CE-9F4F-A689-9A72CAFF10CA}" type="slidenum">
              <a:rPr lang="en-US" smtClean="0"/>
              <a:pPr/>
              <a:t>18</a:t>
            </a:fld>
            <a:endParaRPr lang="en-US" dirty="0"/>
          </a:p>
        </p:txBody>
      </p:sp>
      <p:sp>
        <p:nvSpPr>
          <p:cNvPr id="16" name="Title 1"/>
          <p:cNvSpPr>
            <a:spLocks noGrp="1"/>
          </p:cNvSpPr>
          <p:nvPr>
            <p:ph type="title"/>
          </p:nvPr>
        </p:nvSpPr>
        <p:spPr>
          <a:xfrm>
            <a:off x="457200" y="609600"/>
            <a:ext cx="8229600" cy="1143000"/>
          </a:xfrm>
        </p:spPr>
        <p:txBody>
          <a:bodyPr>
            <a:normAutofit/>
          </a:bodyPr>
          <a:lstStyle/>
          <a:p>
            <a:r>
              <a:rPr lang="en-US" sz="3000" b="1" dirty="0" smtClean="0">
                <a:latin typeface="Academy Engraved LET"/>
                <a:cs typeface="Academy Engraved LET"/>
              </a:rPr>
              <a:t>Electron cloud effects</a:t>
            </a:r>
            <a:br>
              <a:rPr lang="en-US" sz="3000" b="1" dirty="0" smtClean="0">
                <a:latin typeface="Academy Engraved LET"/>
                <a:cs typeface="Academy Engraved LET"/>
              </a:rPr>
            </a:br>
            <a:r>
              <a:rPr lang="en-US" sz="3000" b="1" dirty="0" smtClean="0">
                <a:latin typeface="Academy Engraved LET"/>
                <a:cs typeface="Academy Engraved LET"/>
              </a:rPr>
              <a:t>Considerations on the build up</a:t>
            </a:r>
            <a:endParaRPr lang="en-US" sz="3000" b="1" dirty="0">
              <a:latin typeface="Academy Engraved LET"/>
              <a:cs typeface="Academy Engraved LET"/>
            </a:endParaRPr>
          </a:p>
        </p:txBody>
      </p:sp>
      <p:pic>
        <p:nvPicPr>
          <p:cNvPr id="17" name="Picture 16" descr="stst8_nonnormalized.png"/>
          <p:cNvPicPr>
            <a:picLocks noChangeAspect="1"/>
          </p:cNvPicPr>
          <p:nvPr/>
        </p:nvPicPr>
        <p:blipFill>
          <a:blip r:embed="rId4" cstate="print"/>
          <a:stretch>
            <a:fillRect/>
          </a:stretch>
        </p:blipFill>
        <p:spPr>
          <a:xfrm>
            <a:off x="778324" y="1752600"/>
            <a:ext cx="6797077" cy="4537946"/>
          </a:xfrm>
          <a:prstGeom prst="rect">
            <a:avLst/>
          </a:prstGeom>
        </p:spPr>
      </p:pic>
      <p:sp>
        <p:nvSpPr>
          <p:cNvPr id="20" name="TextBox 19"/>
          <p:cNvSpPr txBox="1"/>
          <p:nvPr/>
        </p:nvSpPr>
        <p:spPr>
          <a:xfrm>
            <a:off x="1708718" y="2114556"/>
            <a:ext cx="2787082" cy="369332"/>
          </a:xfrm>
          <a:prstGeom prst="rect">
            <a:avLst/>
          </a:prstGeom>
          <a:noFill/>
          <a:ln>
            <a:noFill/>
          </a:ln>
        </p:spPr>
        <p:txBody>
          <a:bodyPr wrap="square" rtlCol="0">
            <a:spAutoFit/>
          </a:bodyPr>
          <a:lstStyle/>
          <a:p>
            <a:r>
              <a:rPr lang="en-US" b="1" dirty="0" smtClean="0"/>
              <a:t>SPS MD on 11</a:t>
            </a:r>
            <a:r>
              <a:rPr lang="en-US" b="1" baseline="30000" dirty="0" smtClean="0"/>
              <a:t>th</a:t>
            </a:r>
            <a:r>
              <a:rPr lang="en-US" b="1" dirty="0" smtClean="0"/>
              <a:t> May 2011</a:t>
            </a:r>
          </a:p>
        </p:txBody>
      </p:sp>
      <p:grpSp>
        <p:nvGrpSpPr>
          <p:cNvPr id="25" name="Group 24"/>
          <p:cNvGrpSpPr/>
          <p:nvPr/>
        </p:nvGrpSpPr>
        <p:grpSpPr>
          <a:xfrm>
            <a:off x="2066146" y="4578502"/>
            <a:ext cx="3300044" cy="1183901"/>
            <a:chOff x="2066146" y="4578502"/>
            <a:chExt cx="3300044" cy="1183901"/>
          </a:xfrm>
        </p:grpSpPr>
        <p:sp>
          <p:nvSpPr>
            <p:cNvPr id="21" name="Oval 20"/>
            <p:cNvSpPr/>
            <p:nvPr/>
          </p:nvSpPr>
          <p:spPr>
            <a:xfrm>
              <a:off x="3353968" y="4578502"/>
              <a:ext cx="2012222" cy="677758"/>
            </a:xfrm>
            <a:prstGeom prst="ellipse">
              <a:avLst/>
            </a:prstGeom>
            <a:noFill/>
            <a:ln w="19050" cap="flat" cmpd="sng" algn="ctr">
              <a:solidFill>
                <a:srgbClr val="3366FF"/>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4" name="TextBox 23"/>
            <p:cNvSpPr txBox="1"/>
            <p:nvPr/>
          </p:nvSpPr>
          <p:spPr>
            <a:xfrm>
              <a:off x="2066146" y="5239183"/>
              <a:ext cx="2429654" cy="523220"/>
            </a:xfrm>
            <a:prstGeom prst="rect">
              <a:avLst/>
            </a:prstGeom>
            <a:noFill/>
            <a:ln>
              <a:noFill/>
            </a:ln>
          </p:spPr>
          <p:txBody>
            <a:bodyPr wrap="square" rtlCol="0">
              <a:spAutoFit/>
            </a:bodyPr>
            <a:lstStyle/>
            <a:p>
              <a:r>
                <a:rPr lang="en-US" sz="1400" b="1" dirty="0" smtClean="0">
                  <a:solidFill>
                    <a:srgbClr val="3366FF"/>
                  </a:solidFill>
                </a:rPr>
                <a:t>4 batches 50ns, 1.4 </a:t>
              </a:r>
              <a:r>
                <a:rPr lang="en-US" sz="1400" b="1" dirty="0" err="1" smtClean="0">
                  <a:solidFill>
                    <a:srgbClr val="3366FF"/>
                  </a:solidFill>
                </a:rPr>
                <a:t>x</a:t>
              </a:r>
              <a:r>
                <a:rPr lang="en-US" sz="1400" b="1" dirty="0" smtClean="0">
                  <a:solidFill>
                    <a:srgbClr val="3366FF"/>
                  </a:solidFill>
                </a:rPr>
                <a:t> 10</a:t>
              </a:r>
              <a:r>
                <a:rPr lang="en-US" sz="1400" b="1" baseline="30000" dirty="0" smtClean="0">
                  <a:solidFill>
                    <a:srgbClr val="3366FF"/>
                  </a:solidFill>
                </a:rPr>
                <a:t>11</a:t>
              </a:r>
              <a:r>
                <a:rPr lang="en-US" sz="1400" b="1" dirty="0" smtClean="0">
                  <a:solidFill>
                    <a:srgbClr val="3366FF"/>
                  </a:solidFill>
                </a:rPr>
                <a:t> ppb </a:t>
              </a:r>
              <a:r>
                <a:rPr lang="en-US" sz="1400" b="1" dirty="0" err="1" smtClean="0">
                  <a:solidFill>
                    <a:srgbClr val="3366FF"/>
                  </a:solidFill>
                  <a:latin typeface="Symbol" charset="2"/>
                  <a:cs typeface="Symbol" charset="2"/>
                </a:rPr>
                <a:t>e</a:t>
              </a:r>
              <a:r>
                <a:rPr lang="en-US" sz="1400" b="1" baseline="-25000" dirty="0" err="1" smtClean="0">
                  <a:solidFill>
                    <a:srgbClr val="3366FF"/>
                  </a:solidFill>
                </a:rPr>
                <a:t>x,y</a:t>
              </a:r>
              <a:r>
                <a:rPr lang="en-US" sz="1400" b="1" dirty="0" smtClean="0">
                  <a:solidFill>
                    <a:srgbClr val="3366FF"/>
                  </a:solidFill>
                </a:rPr>
                <a:t>=1.6</a:t>
              </a:r>
              <a:r>
                <a:rPr lang="en-US" sz="1400" b="1" dirty="0" smtClean="0">
                  <a:solidFill>
                    <a:srgbClr val="3366FF"/>
                  </a:solidFill>
                  <a:latin typeface="Symbol" charset="2"/>
                  <a:cs typeface="Symbol" charset="2"/>
                </a:rPr>
                <a:t>m</a:t>
              </a:r>
              <a:r>
                <a:rPr lang="en-US" sz="1400" b="1" dirty="0" smtClean="0">
                  <a:solidFill>
                    <a:srgbClr val="3366FF"/>
                  </a:solidFill>
                </a:rPr>
                <a:t>m</a:t>
              </a:r>
            </a:p>
          </p:txBody>
        </p:sp>
      </p:grpSp>
      <p:grpSp>
        <p:nvGrpSpPr>
          <p:cNvPr id="30" name="Group 29"/>
          <p:cNvGrpSpPr/>
          <p:nvPr/>
        </p:nvGrpSpPr>
        <p:grpSpPr>
          <a:xfrm>
            <a:off x="5486400" y="4952998"/>
            <a:ext cx="3020336" cy="809405"/>
            <a:chOff x="5486400" y="4952998"/>
            <a:chExt cx="3020336" cy="809405"/>
          </a:xfrm>
        </p:grpSpPr>
        <p:sp>
          <p:nvSpPr>
            <p:cNvPr id="26" name="Oval 25"/>
            <p:cNvSpPr/>
            <p:nvPr/>
          </p:nvSpPr>
          <p:spPr>
            <a:xfrm>
              <a:off x="5486400" y="4952998"/>
              <a:ext cx="592068" cy="472699"/>
            </a:xfrm>
            <a:prstGeom prst="ellipse">
              <a:avLst/>
            </a:prstGeom>
            <a:noFill/>
            <a:ln w="19050" cap="flat" cmpd="sng" algn="ctr">
              <a:solidFill>
                <a:srgbClr val="008000"/>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7" name="TextBox 26"/>
            <p:cNvSpPr txBox="1"/>
            <p:nvPr/>
          </p:nvSpPr>
          <p:spPr>
            <a:xfrm>
              <a:off x="6078467" y="5239183"/>
              <a:ext cx="2428269" cy="523220"/>
            </a:xfrm>
            <a:prstGeom prst="rect">
              <a:avLst/>
            </a:prstGeom>
            <a:noFill/>
            <a:ln>
              <a:noFill/>
            </a:ln>
          </p:spPr>
          <p:txBody>
            <a:bodyPr wrap="square" rtlCol="0">
              <a:spAutoFit/>
            </a:bodyPr>
            <a:lstStyle/>
            <a:p>
              <a:r>
                <a:rPr lang="en-US" sz="1400" b="1" dirty="0" smtClean="0">
                  <a:solidFill>
                    <a:srgbClr val="008000"/>
                  </a:solidFill>
                </a:rPr>
                <a:t>4 batches 50ns, 1.6 </a:t>
              </a:r>
              <a:r>
                <a:rPr lang="en-US" sz="1400" b="1" dirty="0" err="1" smtClean="0">
                  <a:solidFill>
                    <a:srgbClr val="008000"/>
                  </a:solidFill>
                </a:rPr>
                <a:t>x</a:t>
              </a:r>
              <a:r>
                <a:rPr lang="en-US" sz="1400" b="1" dirty="0" smtClean="0">
                  <a:solidFill>
                    <a:srgbClr val="008000"/>
                  </a:solidFill>
                </a:rPr>
                <a:t> 10</a:t>
              </a:r>
              <a:r>
                <a:rPr lang="en-US" sz="1400" b="1" baseline="30000" dirty="0" smtClean="0">
                  <a:solidFill>
                    <a:srgbClr val="008000"/>
                  </a:solidFill>
                </a:rPr>
                <a:t>11</a:t>
              </a:r>
              <a:r>
                <a:rPr lang="en-US" sz="1400" b="1" dirty="0" smtClean="0">
                  <a:solidFill>
                    <a:srgbClr val="008000"/>
                  </a:solidFill>
                </a:rPr>
                <a:t> ppb </a:t>
              </a:r>
              <a:r>
                <a:rPr lang="en-US" sz="1400" b="1" dirty="0" err="1" smtClean="0">
                  <a:solidFill>
                    <a:srgbClr val="008000"/>
                  </a:solidFill>
                  <a:latin typeface="Symbol" charset="2"/>
                  <a:cs typeface="Symbol" charset="2"/>
                </a:rPr>
                <a:t>e</a:t>
              </a:r>
              <a:r>
                <a:rPr lang="en-US" sz="1400" b="1" baseline="-25000" dirty="0" err="1" smtClean="0">
                  <a:solidFill>
                    <a:srgbClr val="008000"/>
                  </a:solidFill>
                </a:rPr>
                <a:t>x,y</a:t>
              </a:r>
              <a:r>
                <a:rPr lang="en-US" sz="1400" b="1" dirty="0" smtClean="0">
                  <a:solidFill>
                    <a:srgbClr val="008000"/>
                  </a:solidFill>
                </a:rPr>
                <a:t>=1.9</a:t>
              </a:r>
              <a:r>
                <a:rPr lang="en-US" sz="1400" b="1" dirty="0" smtClean="0">
                  <a:solidFill>
                    <a:srgbClr val="008000"/>
                  </a:solidFill>
                  <a:latin typeface="Symbol" charset="2"/>
                  <a:cs typeface="Symbol" charset="2"/>
                </a:rPr>
                <a:t>m</a:t>
              </a:r>
              <a:r>
                <a:rPr lang="en-US" sz="1400" b="1" dirty="0" smtClean="0">
                  <a:solidFill>
                    <a:srgbClr val="008000"/>
                  </a:solidFill>
                </a:rPr>
                <a:t>m</a:t>
              </a:r>
            </a:p>
          </p:txBody>
        </p:sp>
      </p:grpSp>
      <p:grpSp>
        <p:nvGrpSpPr>
          <p:cNvPr id="31" name="Group 30"/>
          <p:cNvGrpSpPr/>
          <p:nvPr/>
        </p:nvGrpSpPr>
        <p:grpSpPr>
          <a:xfrm>
            <a:off x="6223052" y="3646585"/>
            <a:ext cx="2463748" cy="872333"/>
            <a:chOff x="6223052" y="3646585"/>
            <a:chExt cx="2463748" cy="872333"/>
          </a:xfrm>
        </p:grpSpPr>
        <p:sp>
          <p:nvSpPr>
            <p:cNvPr id="28" name="Oval 27"/>
            <p:cNvSpPr/>
            <p:nvPr/>
          </p:nvSpPr>
          <p:spPr>
            <a:xfrm>
              <a:off x="6388315" y="3646585"/>
              <a:ext cx="515049" cy="378139"/>
            </a:xfrm>
            <a:prstGeom prst="ellipse">
              <a:avLst/>
            </a:prstGeom>
            <a:noFill/>
            <a:ln w="19050" cap="flat" cmpd="sng" algn="ctr">
              <a:solidFill>
                <a:srgbClr val="660066"/>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9" name="TextBox 28"/>
            <p:cNvSpPr txBox="1"/>
            <p:nvPr/>
          </p:nvSpPr>
          <p:spPr>
            <a:xfrm>
              <a:off x="6223052" y="3995698"/>
              <a:ext cx="2463748" cy="523220"/>
            </a:xfrm>
            <a:prstGeom prst="rect">
              <a:avLst/>
            </a:prstGeom>
            <a:noFill/>
            <a:ln>
              <a:noFill/>
            </a:ln>
          </p:spPr>
          <p:txBody>
            <a:bodyPr wrap="square" rtlCol="0">
              <a:spAutoFit/>
            </a:bodyPr>
            <a:lstStyle/>
            <a:p>
              <a:r>
                <a:rPr lang="en-US" sz="1400" b="1" dirty="0" smtClean="0">
                  <a:solidFill>
                    <a:srgbClr val="660066"/>
                  </a:solidFill>
                </a:rPr>
                <a:t>4 batches 50ns, 1.4 </a:t>
              </a:r>
              <a:r>
                <a:rPr lang="en-US" sz="1400" b="1" dirty="0" err="1" smtClean="0">
                  <a:solidFill>
                    <a:srgbClr val="660066"/>
                  </a:solidFill>
                </a:rPr>
                <a:t>x</a:t>
              </a:r>
              <a:r>
                <a:rPr lang="en-US" sz="1400" b="1" dirty="0" smtClean="0">
                  <a:solidFill>
                    <a:srgbClr val="660066"/>
                  </a:solidFill>
                </a:rPr>
                <a:t> 10</a:t>
              </a:r>
              <a:r>
                <a:rPr lang="en-US" sz="1400" b="1" baseline="30000" dirty="0" smtClean="0">
                  <a:solidFill>
                    <a:srgbClr val="660066"/>
                  </a:solidFill>
                </a:rPr>
                <a:t>11</a:t>
              </a:r>
              <a:r>
                <a:rPr lang="en-US" sz="1400" b="1" dirty="0" smtClean="0">
                  <a:solidFill>
                    <a:srgbClr val="660066"/>
                  </a:solidFill>
                </a:rPr>
                <a:t> ppb </a:t>
              </a:r>
              <a:r>
                <a:rPr lang="en-US" sz="1400" b="1" dirty="0" err="1" smtClean="0">
                  <a:solidFill>
                    <a:srgbClr val="660066"/>
                  </a:solidFill>
                  <a:latin typeface="Symbol" charset="2"/>
                  <a:cs typeface="Symbol" charset="2"/>
                </a:rPr>
                <a:t>e</a:t>
              </a:r>
              <a:r>
                <a:rPr lang="en-US" sz="1400" b="1" baseline="-25000" dirty="0" err="1" smtClean="0">
                  <a:solidFill>
                    <a:srgbClr val="660066"/>
                  </a:solidFill>
                </a:rPr>
                <a:t>x,y</a:t>
              </a:r>
              <a:r>
                <a:rPr lang="en-US" sz="1400" b="1" dirty="0" smtClean="0">
                  <a:solidFill>
                    <a:srgbClr val="660066"/>
                  </a:solidFill>
                </a:rPr>
                <a:t>=2.5</a:t>
              </a:r>
              <a:r>
                <a:rPr lang="en-US" sz="1400" b="1" dirty="0" smtClean="0">
                  <a:solidFill>
                    <a:srgbClr val="660066"/>
                  </a:solidFill>
                  <a:latin typeface="Symbol" charset="2"/>
                  <a:cs typeface="Symbol" charset="2"/>
                </a:rPr>
                <a:t>m</a:t>
              </a:r>
              <a:r>
                <a:rPr lang="en-US" sz="1400" b="1" dirty="0" smtClean="0">
                  <a:solidFill>
                    <a:srgbClr val="660066"/>
                  </a:solidFill>
                </a:rPr>
                <a:t>m</a:t>
              </a:r>
            </a:p>
          </p:txBody>
        </p:sp>
      </p:grpSp>
      <p:sp>
        <p:nvSpPr>
          <p:cNvPr id="19" name="TextBox 18"/>
          <p:cNvSpPr txBox="1"/>
          <p:nvPr/>
        </p:nvSpPr>
        <p:spPr>
          <a:xfrm>
            <a:off x="225286" y="6195391"/>
            <a:ext cx="2014331" cy="307777"/>
          </a:xfrm>
          <a:prstGeom prst="rect">
            <a:avLst/>
          </a:prstGeom>
          <a:noFill/>
        </p:spPr>
        <p:txBody>
          <a:bodyPr wrap="square" rtlCol="0">
            <a:spAutoFit/>
          </a:bodyPr>
          <a:lstStyle/>
          <a:p>
            <a:r>
              <a:rPr lang="en-US" sz="1400" i="1" dirty="0" smtClean="0"/>
              <a:t>Courtesy C. Yin </a:t>
            </a:r>
            <a:r>
              <a:rPr lang="en-US" sz="1400" i="1" dirty="0" err="1" smtClean="0"/>
              <a:t>Vallgren</a:t>
            </a:r>
            <a:endParaRPr lang="en-US" sz="1400" i="1" dirty="0"/>
          </a:p>
        </p:txBody>
      </p:sp>
      <p:grpSp>
        <p:nvGrpSpPr>
          <p:cNvPr id="23" name="Group 22"/>
          <p:cNvGrpSpPr/>
          <p:nvPr/>
        </p:nvGrpSpPr>
        <p:grpSpPr>
          <a:xfrm>
            <a:off x="2521961" y="2639709"/>
            <a:ext cx="2920983" cy="2347642"/>
            <a:chOff x="2521961" y="2639709"/>
            <a:chExt cx="2920983" cy="2347642"/>
          </a:xfrm>
        </p:grpSpPr>
        <p:sp>
          <p:nvSpPr>
            <p:cNvPr id="18" name="Oval 17"/>
            <p:cNvSpPr/>
            <p:nvPr/>
          </p:nvSpPr>
          <p:spPr>
            <a:xfrm rot="3234850">
              <a:off x="1618645" y="3543025"/>
              <a:ext cx="2347642" cy="541009"/>
            </a:xfrm>
            <a:prstGeom prst="ellipse">
              <a:avLst/>
            </a:prstGeom>
            <a:noFill/>
            <a:ln w="19050" cap="flat" cmpd="sng" algn="ctr">
              <a:solidFill>
                <a:srgbClr val="FF6600"/>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2" name="TextBox 21"/>
            <p:cNvSpPr txBox="1"/>
            <p:nvPr/>
          </p:nvSpPr>
          <p:spPr>
            <a:xfrm>
              <a:off x="2673101" y="2664952"/>
              <a:ext cx="2769843" cy="738664"/>
            </a:xfrm>
            <a:prstGeom prst="rect">
              <a:avLst/>
            </a:prstGeom>
            <a:noFill/>
            <a:ln>
              <a:noFill/>
            </a:ln>
          </p:spPr>
          <p:txBody>
            <a:bodyPr wrap="square" rtlCol="0">
              <a:spAutoFit/>
            </a:bodyPr>
            <a:lstStyle/>
            <a:p>
              <a:r>
                <a:rPr lang="en-US" sz="1400" b="1" dirty="0" smtClean="0">
                  <a:solidFill>
                    <a:srgbClr val="FF6600"/>
                  </a:solidFill>
                </a:rPr>
                <a:t>Increasing the intensity: </a:t>
              </a:r>
            </a:p>
            <a:p>
              <a:r>
                <a:rPr lang="en-US" sz="1400" b="1" dirty="0" smtClean="0">
                  <a:solidFill>
                    <a:srgbClr val="FF6600"/>
                  </a:solidFill>
                </a:rPr>
                <a:t>1, 2, 3 batches 50ns, 1.4 </a:t>
              </a:r>
              <a:r>
                <a:rPr lang="en-US" sz="1400" b="1" dirty="0" err="1" smtClean="0">
                  <a:solidFill>
                    <a:srgbClr val="FF6600"/>
                  </a:solidFill>
                </a:rPr>
                <a:t>x</a:t>
              </a:r>
              <a:r>
                <a:rPr lang="en-US" sz="1400" b="1" dirty="0" smtClean="0">
                  <a:solidFill>
                    <a:srgbClr val="FF6600"/>
                  </a:solidFill>
                </a:rPr>
                <a:t> 10</a:t>
              </a:r>
              <a:r>
                <a:rPr lang="en-US" sz="1400" b="1" baseline="30000" dirty="0" smtClean="0">
                  <a:solidFill>
                    <a:srgbClr val="FF6600"/>
                  </a:solidFill>
                </a:rPr>
                <a:t>11</a:t>
              </a:r>
              <a:r>
                <a:rPr lang="en-US" sz="1400" b="1" dirty="0" smtClean="0">
                  <a:solidFill>
                    <a:srgbClr val="FF6600"/>
                  </a:solidFill>
                </a:rPr>
                <a:t> ppb </a:t>
              </a:r>
              <a:r>
                <a:rPr lang="en-US" sz="1400" b="1" dirty="0" smtClean="0">
                  <a:solidFill>
                    <a:srgbClr val="FF6600"/>
                  </a:solidFill>
                  <a:latin typeface="Symbol" charset="2"/>
                  <a:cs typeface="Symbol" charset="2"/>
                </a:rPr>
                <a:t>e</a:t>
              </a:r>
              <a:r>
                <a:rPr lang="en-US" sz="1400" b="1" baseline="-25000" dirty="0" smtClean="0">
                  <a:solidFill>
                    <a:srgbClr val="FF6600"/>
                  </a:solidFill>
                </a:rPr>
                <a:t>x,y</a:t>
              </a:r>
              <a:r>
                <a:rPr lang="en-US" sz="1400" b="1" dirty="0" smtClean="0">
                  <a:solidFill>
                    <a:srgbClr val="FF6600"/>
                  </a:solidFill>
                </a:rPr>
                <a:t>=1.6</a:t>
              </a:r>
              <a:r>
                <a:rPr lang="en-US" sz="1400" b="1" dirty="0" smtClean="0">
                  <a:solidFill>
                    <a:srgbClr val="FF6600"/>
                  </a:solidFill>
                  <a:latin typeface="Symbol" charset="2"/>
                  <a:cs typeface="Symbol" charset="2"/>
                </a:rPr>
                <a:t>m</a:t>
              </a:r>
              <a:r>
                <a:rPr lang="en-US" sz="1400" b="1" dirty="0" smtClean="0">
                  <a:solidFill>
                    <a:srgbClr val="FF6600"/>
                  </a:solidFill>
                </a:rPr>
                <a:t>m</a:t>
              </a:r>
            </a:p>
          </p:txBody>
        </p:sp>
      </p:grpSp>
      <p:cxnSp>
        <p:nvCxnSpPr>
          <p:cNvPr id="33" name="Straight Arrow Connector 32"/>
          <p:cNvCxnSpPr/>
          <p:nvPr/>
        </p:nvCxnSpPr>
        <p:spPr>
          <a:xfrm rot="5400000">
            <a:off x="-1136198" y="4029078"/>
            <a:ext cx="3829044" cy="1588"/>
          </a:xfrm>
          <a:prstGeom prst="straightConnector1">
            <a:avLst/>
          </a:prstGeom>
          <a:ln>
            <a:solidFill>
              <a:schemeClr val="tx1"/>
            </a:solidFill>
            <a:tailEnd type="arrow"/>
          </a:ln>
          <a:effectLst/>
        </p:spPr>
        <p:style>
          <a:lnRef idx="2">
            <a:schemeClr val="accent1"/>
          </a:lnRef>
          <a:fillRef idx="0">
            <a:schemeClr val="accent1"/>
          </a:fillRef>
          <a:effectRef idx="1">
            <a:schemeClr val="accent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cern_logo.gif"/>
          <p:cNvPicPr>
            <a:picLocks noChangeAspect="1"/>
          </p:cNvPicPr>
          <p:nvPr/>
        </p:nvPicPr>
        <p:blipFill>
          <a:blip r:embed="rId2"/>
          <a:stretch>
            <a:fillRect/>
          </a:stretch>
        </p:blipFill>
        <p:spPr>
          <a:xfrm>
            <a:off x="0" y="0"/>
            <a:ext cx="1080000" cy="1080000"/>
          </a:xfrm>
          <a:prstGeom prst="rect">
            <a:avLst/>
          </a:prstGeom>
        </p:spPr>
      </p:pic>
      <p:pic>
        <p:nvPicPr>
          <p:cNvPr id="5" name="Picture 4" descr="LOGO-BE-200x200_jpg.jpg"/>
          <p:cNvPicPr>
            <a:picLocks noChangeAspect="1"/>
          </p:cNvPicPr>
          <p:nvPr/>
        </p:nvPicPr>
        <p:blipFill>
          <a:blip r:embed="rId3"/>
          <a:stretch>
            <a:fillRect/>
          </a:stretch>
        </p:blipFill>
        <p:spPr>
          <a:xfrm>
            <a:off x="8064000" y="0"/>
            <a:ext cx="1080000" cy="1080000"/>
          </a:xfrm>
          <a:prstGeom prst="rect">
            <a:avLst/>
          </a:prstGeom>
        </p:spPr>
      </p:pic>
      <p:sp>
        <p:nvSpPr>
          <p:cNvPr id="6" name="Slide Number Placeholder 5"/>
          <p:cNvSpPr>
            <a:spLocks noGrp="1"/>
          </p:cNvSpPr>
          <p:nvPr>
            <p:ph type="sldNum" sz="quarter" idx="12"/>
          </p:nvPr>
        </p:nvSpPr>
        <p:spPr/>
        <p:txBody>
          <a:bodyPr/>
          <a:lstStyle/>
          <a:p>
            <a:fld id="{2E081447-C3CE-9F4F-A689-9A72CAFF10CA}" type="slidenum">
              <a:rPr lang="en-US" smtClean="0"/>
              <a:pPr/>
              <a:t>19</a:t>
            </a:fld>
            <a:endParaRPr lang="en-US" dirty="0"/>
          </a:p>
        </p:txBody>
      </p:sp>
      <p:sp>
        <p:nvSpPr>
          <p:cNvPr id="16" name="Title 1"/>
          <p:cNvSpPr>
            <a:spLocks noGrp="1"/>
          </p:cNvSpPr>
          <p:nvPr>
            <p:ph type="title"/>
          </p:nvPr>
        </p:nvSpPr>
        <p:spPr>
          <a:xfrm>
            <a:off x="457200" y="609600"/>
            <a:ext cx="8229600" cy="1143000"/>
          </a:xfrm>
        </p:spPr>
        <p:txBody>
          <a:bodyPr>
            <a:normAutofit/>
          </a:bodyPr>
          <a:lstStyle/>
          <a:p>
            <a:r>
              <a:rPr lang="en-US" sz="3000" b="1" dirty="0" smtClean="0">
                <a:latin typeface="Academy Engraved LET"/>
                <a:cs typeface="Academy Engraved LET"/>
              </a:rPr>
              <a:t>Electron cloud effects</a:t>
            </a:r>
            <a:br>
              <a:rPr lang="en-US" sz="3000" b="1" dirty="0" smtClean="0">
                <a:latin typeface="Academy Engraved LET"/>
                <a:cs typeface="Academy Engraved LET"/>
              </a:rPr>
            </a:br>
            <a:r>
              <a:rPr lang="en-US" sz="3000" b="1" dirty="0" smtClean="0">
                <a:latin typeface="Academy Engraved LET"/>
                <a:cs typeface="Academy Engraved LET"/>
              </a:rPr>
              <a:t>Single bunch ECI</a:t>
            </a:r>
            <a:endParaRPr lang="en-US" sz="3000" b="1" dirty="0">
              <a:latin typeface="Academy Engraved LET"/>
              <a:cs typeface="Academy Engraved LET"/>
            </a:endParaRPr>
          </a:p>
        </p:txBody>
      </p:sp>
      <p:sp>
        <p:nvSpPr>
          <p:cNvPr id="3" name="Content Placeholder 2"/>
          <p:cNvSpPr>
            <a:spLocks noGrp="1"/>
          </p:cNvSpPr>
          <p:nvPr>
            <p:ph idx="1"/>
          </p:nvPr>
        </p:nvSpPr>
        <p:spPr>
          <a:xfrm>
            <a:off x="457200" y="1752599"/>
            <a:ext cx="8258311" cy="3581401"/>
          </a:xfrm>
        </p:spPr>
        <p:txBody>
          <a:bodyPr>
            <a:normAutofit fontScale="70000" lnSpcReduction="20000"/>
          </a:bodyPr>
          <a:lstStyle/>
          <a:p>
            <a:r>
              <a:rPr lang="en-US" dirty="0" smtClean="0"/>
              <a:t>During the scrubbing run and first physics runs, some bunches at the tails of batches were observed to suffer from </a:t>
            </a:r>
            <a:r>
              <a:rPr lang="en-US" dirty="0" err="1" smtClean="0"/>
              <a:t>emittance</a:t>
            </a:r>
            <a:r>
              <a:rPr lang="en-US" dirty="0" smtClean="0"/>
              <a:t> growth (BSRT) and larger losses (FBCT), probably a signature of coherent instability </a:t>
            </a:r>
          </a:p>
          <a:p>
            <a:r>
              <a:rPr lang="en-US" dirty="0" smtClean="0"/>
              <a:t>ECI can be enhanced by:</a:t>
            </a:r>
          </a:p>
          <a:p>
            <a:pPr lvl="1"/>
            <a:r>
              <a:rPr lang="en-US" dirty="0" smtClean="0"/>
              <a:t>More electron cloud</a:t>
            </a:r>
          </a:p>
          <a:p>
            <a:pPr lvl="2"/>
            <a:r>
              <a:rPr lang="en-US" dirty="0" smtClean="0"/>
              <a:t>50ns with higher charge per bunch (?) and smaller transverse </a:t>
            </a:r>
            <a:r>
              <a:rPr lang="en-US" dirty="0" err="1" smtClean="0"/>
              <a:t>emittances</a:t>
            </a:r>
            <a:endParaRPr lang="en-US" dirty="0" smtClean="0"/>
          </a:p>
          <a:p>
            <a:pPr lvl="2"/>
            <a:r>
              <a:rPr lang="en-US" dirty="0" smtClean="0"/>
              <a:t>25ns (at least one order of magnitude more)</a:t>
            </a:r>
          </a:p>
          <a:p>
            <a:pPr lvl="1"/>
            <a:r>
              <a:rPr lang="en-US" dirty="0" smtClean="0"/>
              <a:t>Smaller transverse </a:t>
            </a:r>
            <a:r>
              <a:rPr lang="en-US" dirty="0" err="1" smtClean="0"/>
              <a:t>emittances</a:t>
            </a:r>
            <a:endParaRPr lang="en-US" dirty="0" smtClean="0"/>
          </a:p>
          <a:p>
            <a:pPr lvl="2"/>
            <a:r>
              <a:rPr lang="en-US" dirty="0" smtClean="0"/>
              <a:t>Due to stronger pinching effect</a:t>
            </a:r>
          </a:p>
          <a:p>
            <a:pPr lvl="2"/>
            <a:r>
              <a:rPr lang="en-US" dirty="0" smtClean="0"/>
              <a:t>Experimental verification at the SPS in 2008</a:t>
            </a:r>
          </a:p>
          <a:p>
            <a:pPr lvl="1"/>
            <a:endParaRPr lang="en-US" dirty="0" smtClean="0"/>
          </a:p>
          <a:p>
            <a:pPr lvl="2">
              <a:buNone/>
            </a:pPr>
            <a:endParaRPr lang="en-US" dirty="0" smtClean="0"/>
          </a:p>
          <a:p>
            <a:endParaRPr lang="en-US" dirty="0"/>
          </a:p>
        </p:txBody>
      </p:sp>
      <p:grpSp>
        <p:nvGrpSpPr>
          <p:cNvPr id="11" name="Group 10"/>
          <p:cNvGrpSpPr/>
          <p:nvPr/>
        </p:nvGrpSpPr>
        <p:grpSpPr>
          <a:xfrm>
            <a:off x="107277" y="2794951"/>
            <a:ext cx="8874546" cy="3669398"/>
            <a:chOff x="243353" y="2794951"/>
            <a:chExt cx="8874546" cy="3669399"/>
          </a:xfrm>
        </p:grpSpPr>
        <p:grpSp>
          <p:nvGrpSpPr>
            <p:cNvPr id="9" name="Group 8"/>
            <p:cNvGrpSpPr/>
            <p:nvPr/>
          </p:nvGrpSpPr>
          <p:grpSpPr>
            <a:xfrm>
              <a:off x="243353" y="3071950"/>
              <a:ext cx="8874546" cy="3392400"/>
              <a:chOff x="304800" y="3276600"/>
              <a:chExt cx="8719671" cy="3234990"/>
            </a:xfrm>
          </p:grpSpPr>
          <p:pic>
            <p:nvPicPr>
              <p:cNvPr id="7" name="Picture 6" descr="B1-losses-4h.jpg"/>
              <p:cNvPicPr>
                <a:picLocks noChangeAspect="1"/>
              </p:cNvPicPr>
              <p:nvPr/>
            </p:nvPicPr>
            <p:blipFill>
              <a:blip r:embed="rId4"/>
              <a:stretch>
                <a:fillRect/>
              </a:stretch>
            </p:blipFill>
            <p:spPr>
              <a:xfrm>
                <a:off x="304800" y="3276600"/>
                <a:ext cx="4188497" cy="3234990"/>
              </a:xfrm>
              <a:prstGeom prst="rect">
                <a:avLst/>
              </a:prstGeom>
            </p:spPr>
          </p:pic>
          <p:pic>
            <p:nvPicPr>
              <p:cNvPr id="8" name="Picture 7" descr="21April-B1-flattop.png"/>
              <p:cNvPicPr>
                <a:picLocks noChangeAspect="1"/>
              </p:cNvPicPr>
              <p:nvPr/>
            </p:nvPicPr>
            <p:blipFill>
              <a:blip r:embed="rId5"/>
              <a:stretch>
                <a:fillRect/>
              </a:stretch>
            </p:blipFill>
            <p:spPr>
              <a:xfrm>
                <a:off x="4648200" y="3276600"/>
                <a:ext cx="4376271" cy="3234990"/>
              </a:xfrm>
              <a:prstGeom prst="rect">
                <a:avLst/>
              </a:prstGeom>
            </p:spPr>
          </p:pic>
        </p:grpSp>
        <p:sp>
          <p:nvSpPr>
            <p:cNvPr id="10" name="TextBox 9"/>
            <p:cNvSpPr txBox="1"/>
            <p:nvPr/>
          </p:nvSpPr>
          <p:spPr>
            <a:xfrm>
              <a:off x="3330398" y="2794951"/>
              <a:ext cx="2681822" cy="276999"/>
            </a:xfrm>
            <a:prstGeom prst="rect">
              <a:avLst/>
            </a:prstGeom>
            <a:noFill/>
            <a:ln>
              <a:solidFill>
                <a:schemeClr val="accent3">
                  <a:lumMod val="75000"/>
                </a:schemeClr>
              </a:solidFill>
            </a:ln>
          </p:spPr>
          <p:txBody>
            <a:bodyPr wrap="square" rtlCol="0">
              <a:spAutoFit/>
            </a:bodyPr>
            <a:lstStyle/>
            <a:p>
              <a:r>
                <a:rPr lang="en-US" sz="1200" b="1" dirty="0" smtClean="0"/>
                <a:t>Beam 1 (flat top screen shots), Fill 1728</a:t>
              </a: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1"/>
                                        </p:tgtEl>
                                        <p:attrNameLst>
                                          <p:attrName>style.visibility</p:attrName>
                                        </p:attrNameLst>
                                      </p:cBhvr>
                                      <p:to>
                                        <p:strVal val="visible"/>
                                      </p:to>
                                    </p:set>
                                  </p:childTnLst>
                                  <p:subTnLst>
                                    <p:set>
                                      <p:cBhvr override="childStyle">
                                        <p:cTn dur="1" fill="hold" display="0" masterRel="nextClick" afterEffect="1"/>
                                        <p:tgtEl>
                                          <p:spTgt spid="11"/>
                                        </p:tgtEl>
                                        <p:attrNameLst>
                                          <p:attrName>style.visibility</p:attrName>
                                        </p:attrNameLst>
                                      </p:cBhvr>
                                      <p:to>
                                        <p:strVal val="hidden"/>
                                      </p:to>
                                    </p:set>
                                  </p:sub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3">
                                            <p:txEl>
                                              <p:pRg st="5" end="5"/>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09600"/>
            <a:ext cx="8229600" cy="1143000"/>
          </a:xfrm>
        </p:spPr>
        <p:txBody>
          <a:bodyPr>
            <a:normAutofit/>
          </a:bodyPr>
          <a:lstStyle/>
          <a:p>
            <a:r>
              <a:rPr lang="en-US" sz="3800" b="1" dirty="0" smtClean="0">
                <a:latin typeface="Academy Engraved LET"/>
                <a:cs typeface="Academy Engraved LET"/>
              </a:rPr>
              <a:t>Goal &amp; outline</a:t>
            </a:r>
            <a:endParaRPr lang="en-US" sz="3800" b="1" dirty="0">
              <a:latin typeface="Academy Engraved LET"/>
              <a:cs typeface="Academy Engraved LET"/>
            </a:endParaRPr>
          </a:p>
        </p:txBody>
      </p:sp>
      <p:sp>
        <p:nvSpPr>
          <p:cNvPr id="3" name="Content Placeholder 2"/>
          <p:cNvSpPr>
            <a:spLocks noGrp="1"/>
          </p:cNvSpPr>
          <p:nvPr>
            <p:ph idx="1"/>
          </p:nvPr>
        </p:nvSpPr>
        <p:spPr>
          <a:xfrm>
            <a:off x="457200" y="1752600"/>
            <a:ext cx="7715200" cy="4268688"/>
          </a:xfrm>
        </p:spPr>
        <p:txBody>
          <a:bodyPr>
            <a:normAutofit fontScale="62500" lnSpcReduction="20000"/>
          </a:bodyPr>
          <a:lstStyle/>
          <a:p>
            <a:r>
              <a:rPr lang="en-US" dirty="0" smtClean="0"/>
              <a:t>Based on observations, theory and simulations, review possible </a:t>
            </a:r>
            <a:r>
              <a:rPr lang="en-US" dirty="0" smtClean="0">
                <a:solidFill>
                  <a:srgbClr val="FF0000"/>
                </a:solidFill>
              </a:rPr>
              <a:t>instability mechanisms </a:t>
            </a:r>
            <a:r>
              <a:rPr lang="en-US" dirty="0" smtClean="0"/>
              <a:t>and extrapolate </a:t>
            </a:r>
            <a:r>
              <a:rPr lang="en-US" dirty="0" smtClean="0">
                <a:solidFill>
                  <a:srgbClr val="FF0000"/>
                </a:solidFill>
              </a:rPr>
              <a:t>stability criteria </a:t>
            </a:r>
            <a:r>
              <a:rPr lang="en-US" dirty="0" smtClean="0"/>
              <a:t>for</a:t>
            </a:r>
          </a:p>
          <a:p>
            <a:pPr lvl="1"/>
            <a:r>
              <a:rPr lang="en-US" dirty="0" smtClean="0"/>
              <a:t>50ns beams with </a:t>
            </a:r>
            <a:r>
              <a:rPr lang="en-US" dirty="0" err="1" smtClean="0"/>
              <a:t>N</a:t>
            </a:r>
            <a:r>
              <a:rPr lang="en-US" baseline="-25000" dirty="0" err="1" smtClean="0"/>
              <a:t>b</a:t>
            </a:r>
            <a:r>
              <a:rPr lang="en-US" dirty="0" smtClean="0"/>
              <a:t> up to 1.7e11 ppb and </a:t>
            </a:r>
            <a:r>
              <a:rPr lang="en-US" dirty="0" smtClean="0">
                <a:latin typeface="Symbol" charset="2"/>
                <a:cs typeface="Symbol" charset="2"/>
              </a:rPr>
              <a:t>e</a:t>
            </a:r>
            <a:r>
              <a:rPr lang="en-US" baseline="-25000" dirty="0" smtClean="0"/>
              <a:t>x,y</a:t>
            </a:r>
            <a:r>
              <a:rPr lang="en-US" dirty="0" smtClean="0"/>
              <a:t>&lt;2</a:t>
            </a:r>
            <a:r>
              <a:rPr lang="en-US" dirty="0" smtClean="0">
                <a:latin typeface="Symbol" charset="2"/>
                <a:cs typeface="Symbol" charset="2"/>
              </a:rPr>
              <a:t>m</a:t>
            </a:r>
            <a:r>
              <a:rPr lang="en-US" dirty="0" smtClean="0"/>
              <a:t>m</a:t>
            </a:r>
          </a:p>
          <a:p>
            <a:pPr lvl="1"/>
            <a:r>
              <a:rPr lang="en-US" dirty="0" smtClean="0"/>
              <a:t>Nominal 25ns</a:t>
            </a:r>
          </a:p>
          <a:p>
            <a:pPr lvl="1">
              <a:buNone/>
            </a:pPr>
            <a:endParaRPr lang="en-US" dirty="0" smtClean="0"/>
          </a:p>
          <a:p>
            <a:pPr>
              <a:buFont typeface="Lucida Grande"/>
              <a:buChar char="⇒"/>
            </a:pPr>
            <a:r>
              <a:rPr lang="en-US" dirty="0" smtClean="0"/>
              <a:t>Instabilities driven by the machine impedance:</a:t>
            </a:r>
          </a:p>
          <a:p>
            <a:pPr lvl="1"/>
            <a:r>
              <a:rPr lang="en-US" dirty="0" smtClean="0"/>
              <a:t>Single bunch: Head-tail instabilities and TMCI</a:t>
            </a:r>
          </a:p>
          <a:p>
            <a:pPr lvl="1"/>
            <a:r>
              <a:rPr lang="en-US" dirty="0" smtClean="0"/>
              <a:t>Excitation of coupled bunch modes</a:t>
            </a:r>
          </a:p>
          <a:p>
            <a:pPr>
              <a:buFont typeface="Lucida Grande"/>
              <a:buChar char="⇒"/>
            </a:pPr>
            <a:r>
              <a:rPr lang="en-US" dirty="0" smtClean="0"/>
              <a:t>Electron cloud effects on the beam</a:t>
            </a:r>
          </a:p>
          <a:p>
            <a:pPr lvl="1"/>
            <a:r>
              <a:rPr lang="en-US" dirty="0" smtClean="0"/>
              <a:t>Build up conditions</a:t>
            </a:r>
          </a:p>
          <a:p>
            <a:pPr lvl="1"/>
            <a:r>
              <a:rPr lang="en-US" dirty="0" smtClean="0"/>
              <a:t>Coherent instabilities &amp; tune footprint</a:t>
            </a:r>
          </a:p>
          <a:p>
            <a:pPr lvl="2">
              <a:buFont typeface="Lucida Grande"/>
              <a:buChar char="→"/>
            </a:pPr>
            <a:r>
              <a:rPr lang="en-US" dirty="0" smtClean="0"/>
              <a:t> Thresholds</a:t>
            </a:r>
          </a:p>
          <a:p>
            <a:pPr lvl="2">
              <a:buFont typeface="Lucida Grande"/>
              <a:buChar char="→"/>
            </a:pPr>
            <a:r>
              <a:rPr lang="en-US" dirty="0" smtClean="0"/>
              <a:t> Parameter dependence</a:t>
            </a:r>
            <a:endParaRPr lang="en-US" dirty="0" smtClean="0"/>
          </a:p>
          <a:p>
            <a:pPr>
              <a:buFont typeface="Lucida Grande"/>
              <a:buChar char="⇒"/>
            </a:pPr>
            <a:r>
              <a:rPr lang="en-US" dirty="0" smtClean="0"/>
              <a:t>Longitudinal instabilities</a:t>
            </a:r>
          </a:p>
          <a:p>
            <a:pPr>
              <a:buFont typeface="Lucida Grande"/>
              <a:buChar char="⇒"/>
            </a:pPr>
            <a:endParaRPr lang="en-US" dirty="0" smtClean="0"/>
          </a:p>
          <a:p>
            <a:pPr>
              <a:buFont typeface="Lucida Grande"/>
              <a:buChar char="⇒"/>
            </a:pPr>
            <a:endParaRPr lang="en-US" dirty="0" smtClean="0"/>
          </a:p>
          <a:p>
            <a:pPr lvl="1"/>
            <a:endParaRPr lang="en-US" dirty="0" smtClean="0"/>
          </a:p>
          <a:p>
            <a:pPr lvl="2">
              <a:buNone/>
            </a:pPr>
            <a:endParaRPr lang="en-US" dirty="0" smtClean="0"/>
          </a:p>
          <a:p>
            <a:endParaRPr lang="en-US" dirty="0"/>
          </a:p>
        </p:txBody>
      </p:sp>
      <p:pic>
        <p:nvPicPr>
          <p:cNvPr id="4" name="Picture 3" descr="cern_logo.gif"/>
          <p:cNvPicPr>
            <a:picLocks noChangeAspect="1"/>
          </p:cNvPicPr>
          <p:nvPr/>
        </p:nvPicPr>
        <p:blipFill>
          <a:blip r:embed="rId2"/>
          <a:stretch>
            <a:fillRect/>
          </a:stretch>
        </p:blipFill>
        <p:spPr>
          <a:xfrm>
            <a:off x="0" y="0"/>
            <a:ext cx="1080000" cy="1080000"/>
          </a:xfrm>
          <a:prstGeom prst="rect">
            <a:avLst/>
          </a:prstGeom>
        </p:spPr>
      </p:pic>
      <p:pic>
        <p:nvPicPr>
          <p:cNvPr id="5" name="Picture 4" descr="LOGO-BE-200x200_jpg.jpg"/>
          <p:cNvPicPr>
            <a:picLocks noChangeAspect="1"/>
          </p:cNvPicPr>
          <p:nvPr/>
        </p:nvPicPr>
        <p:blipFill>
          <a:blip r:embed="rId3"/>
          <a:stretch>
            <a:fillRect/>
          </a:stretch>
        </p:blipFill>
        <p:spPr>
          <a:xfrm>
            <a:off x="8064000" y="0"/>
            <a:ext cx="1080000" cy="1080000"/>
          </a:xfrm>
          <a:prstGeom prst="rect">
            <a:avLst/>
          </a:prstGeom>
        </p:spPr>
      </p:pic>
      <p:sp>
        <p:nvSpPr>
          <p:cNvPr id="6" name="Slide Number Placeholder 5"/>
          <p:cNvSpPr>
            <a:spLocks noGrp="1"/>
          </p:cNvSpPr>
          <p:nvPr>
            <p:ph type="sldNum" sz="quarter" idx="12"/>
          </p:nvPr>
        </p:nvSpPr>
        <p:spPr/>
        <p:txBody>
          <a:bodyPr/>
          <a:lstStyle/>
          <a:p>
            <a:fld id="{2E081447-C3CE-9F4F-A689-9A72CAFF10CA}" type="slidenum">
              <a:rPr lang="en-US" smtClean="0"/>
              <a:pPr/>
              <a:t>2</a:t>
            </a:fld>
            <a:endParaRPr lang="en-US"/>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cern_logo.gif"/>
          <p:cNvPicPr>
            <a:picLocks noChangeAspect="1"/>
          </p:cNvPicPr>
          <p:nvPr/>
        </p:nvPicPr>
        <p:blipFill>
          <a:blip r:embed="rId2"/>
          <a:stretch>
            <a:fillRect/>
          </a:stretch>
        </p:blipFill>
        <p:spPr>
          <a:xfrm>
            <a:off x="0" y="0"/>
            <a:ext cx="1080000" cy="1080000"/>
          </a:xfrm>
          <a:prstGeom prst="rect">
            <a:avLst/>
          </a:prstGeom>
        </p:spPr>
      </p:pic>
      <p:pic>
        <p:nvPicPr>
          <p:cNvPr id="5" name="Picture 4" descr="LOGO-BE-200x200_jpg.jpg"/>
          <p:cNvPicPr>
            <a:picLocks noChangeAspect="1"/>
          </p:cNvPicPr>
          <p:nvPr/>
        </p:nvPicPr>
        <p:blipFill>
          <a:blip r:embed="rId3"/>
          <a:stretch>
            <a:fillRect/>
          </a:stretch>
        </p:blipFill>
        <p:spPr>
          <a:xfrm>
            <a:off x="8064000" y="0"/>
            <a:ext cx="1080000" cy="1080000"/>
          </a:xfrm>
          <a:prstGeom prst="rect">
            <a:avLst/>
          </a:prstGeom>
        </p:spPr>
      </p:pic>
      <p:sp>
        <p:nvSpPr>
          <p:cNvPr id="6" name="Slide Number Placeholder 5"/>
          <p:cNvSpPr>
            <a:spLocks noGrp="1"/>
          </p:cNvSpPr>
          <p:nvPr>
            <p:ph type="sldNum" sz="quarter" idx="12"/>
          </p:nvPr>
        </p:nvSpPr>
        <p:spPr/>
        <p:txBody>
          <a:bodyPr/>
          <a:lstStyle/>
          <a:p>
            <a:fld id="{2E081447-C3CE-9F4F-A689-9A72CAFF10CA}" type="slidenum">
              <a:rPr lang="en-US" smtClean="0"/>
              <a:pPr/>
              <a:t>20</a:t>
            </a:fld>
            <a:endParaRPr lang="en-US" dirty="0"/>
          </a:p>
        </p:txBody>
      </p:sp>
      <p:sp>
        <p:nvSpPr>
          <p:cNvPr id="16" name="Title 1"/>
          <p:cNvSpPr>
            <a:spLocks noGrp="1"/>
          </p:cNvSpPr>
          <p:nvPr>
            <p:ph type="title"/>
          </p:nvPr>
        </p:nvSpPr>
        <p:spPr>
          <a:xfrm>
            <a:off x="457200" y="609600"/>
            <a:ext cx="8229600" cy="1143000"/>
          </a:xfrm>
        </p:spPr>
        <p:txBody>
          <a:bodyPr>
            <a:normAutofit/>
          </a:bodyPr>
          <a:lstStyle/>
          <a:p>
            <a:r>
              <a:rPr lang="en-US" sz="3000" b="1" dirty="0" smtClean="0">
                <a:latin typeface="Academy Engraved LET"/>
                <a:cs typeface="Academy Engraved LET"/>
              </a:rPr>
              <a:t>Electron cloud effects</a:t>
            </a:r>
            <a:br>
              <a:rPr lang="en-US" sz="3000" b="1" dirty="0" smtClean="0">
                <a:latin typeface="Academy Engraved LET"/>
                <a:cs typeface="Academy Engraved LET"/>
              </a:rPr>
            </a:br>
            <a:r>
              <a:rPr lang="en-US" sz="3000" b="1" dirty="0" smtClean="0">
                <a:latin typeface="Academy Engraved LET"/>
                <a:cs typeface="Academy Engraved LET"/>
              </a:rPr>
              <a:t>Single bunch ECI</a:t>
            </a:r>
            <a:endParaRPr lang="en-US" sz="3000" b="1" dirty="0">
              <a:latin typeface="Academy Engraved LET"/>
              <a:cs typeface="Academy Engraved LET"/>
            </a:endParaRPr>
          </a:p>
        </p:txBody>
      </p:sp>
      <p:sp>
        <p:nvSpPr>
          <p:cNvPr id="3" name="Content Placeholder 2"/>
          <p:cNvSpPr>
            <a:spLocks noGrp="1"/>
          </p:cNvSpPr>
          <p:nvPr>
            <p:ph idx="1"/>
          </p:nvPr>
        </p:nvSpPr>
        <p:spPr>
          <a:xfrm>
            <a:off x="457200" y="1752599"/>
            <a:ext cx="8258311" cy="1752601"/>
          </a:xfrm>
        </p:spPr>
        <p:txBody>
          <a:bodyPr>
            <a:normAutofit fontScale="47500" lnSpcReduction="20000"/>
          </a:bodyPr>
          <a:lstStyle/>
          <a:p>
            <a:r>
              <a:rPr lang="en-US" dirty="0" smtClean="0"/>
              <a:t>HEADTAIL simulations of ECI @ 450 </a:t>
            </a:r>
            <a:r>
              <a:rPr lang="en-US" dirty="0" err="1" smtClean="0"/>
              <a:t>GeV</a:t>
            </a:r>
            <a:r>
              <a:rPr lang="en-US" dirty="0" smtClean="0"/>
              <a:t> and </a:t>
            </a:r>
            <a:r>
              <a:rPr lang="en-US" dirty="0" smtClean="0">
                <a:latin typeface="Symbol" charset="2"/>
                <a:cs typeface="Symbol" charset="2"/>
              </a:rPr>
              <a:t>e</a:t>
            </a:r>
            <a:r>
              <a:rPr lang="en-US" baseline="-25000" dirty="0" smtClean="0"/>
              <a:t>x,y</a:t>
            </a:r>
            <a:r>
              <a:rPr lang="en-US" dirty="0" smtClean="0"/>
              <a:t>=1.5 to 3.5</a:t>
            </a:r>
            <a:r>
              <a:rPr lang="en-US" dirty="0" smtClean="0">
                <a:latin typeface="Symbol" charset="2"/>
                <a:cs typeface="Symbol" charset="2"/>
              </a:rPr>
              <a:t>m</a:t>
            </a:r>
            <a:r>
              <a:rPr lang="en-US" dirty="0" smtClean="0"/>
              <a:t>m , electron cloud density threshold value for the onset of the ECI </a:t>
            </a:r>
          </a:p>
          <a:p>
            <a:pPr lvl="1"/>
            <a:r>
              <a:rPr lang="en-US" dirty="0" smtClean="0"/>
              <a:t>Field-free region (total length ~30% of the ring) </a:t>
            </a:r>
            <a:r>
              <a:rPr lang="en-US" dirty="0" err="1" smtClean="0">
                <a:sym typeface="Wingdings"/>
              </a:rPr>
              <a:t></a:t>
            </a:r>
            <a:r>
              <a:rPr lang="en-US" dirty="0" smtClean="0">
                <a:sym typeface="Wingdings"/>
              </a:rPr>
              <a:t> 1 – 1.4 </a:t>
            </a:r>
            <a:r>
              <a:rPr lang="en-US" dirty="0" err="1" smtClean="0">
                <a:sym typeface="Wingdings"/>
              </a:rPr>
              <a:t>x</a:t>
            </a:r>
            <a:r>
              <a:rPr lang="en-US" dirty="0" smtClean="0">
                <a:sym typeface="Wingdings"/>
              </a:rPr>
              <a:t> 10</a:t>
            </a:r>
            <a:r>
              <a:rPr lang="en-US" baseline="30000" dirty="0" smtClean="0">
                <a:sym typeface="Wingdings"/>
              </a:rPr>
              <a:t>12</a:t>
            </a:r>
            <a:r>
              <a:rPr lang="en-US" dirty="0" smtClean="0">
                <a:sym typeface="Wingdings"/>
              </a:rPr>
              <a:t> m</a:t>
            </a:r>
            <a:r>
              <a:rPr lang="en-US" baseline="30000" dirty="0" smtClean="0">
                <a:sym typeface="Wingdings"/>
              </a:rPr>
              <a:t>-3</a:t>
            </a:r>
            <a:endParaRPr lang="en-US" dirty="0" smtClean="0"/>
          </a:p>
          <a:p>
            <a:pPr lvl="1"/>
            <a:r>
              <a:rPr lang="en-US" dirty="0"/>
              <a:t>A</a:t>
            </a:r>
            <a:r>
              <a:rPr lang="en-US" dirty="0" smtClean="0"/>
              <a:t>rc dipoles (total length ~60% of the ring) </a:t>
            </a:r>
            <a:r>
              <a:rPr lang="en-US" dirty="0" err="1" smtClean="0">
                <a:sym typeface="Wingdings"/>
              </a:rPr>
              <a:t></a:t>
            </a:r>
            <a:r>
              <a:rPr lang="en-US" dirty="0" smtClean="0">
                <a:sym typeface="Wingdings"/>
              </a:rPr>
              <a:t> 0.85 – 1.1 </a:t>
            </a:r>
            <a:r>
              <a:rPr lang="en-US" dirty="0" err="1" smtClean="0">
                <a:sym typeface="Wingdings"/>
              </a:rPr>
              <a:t>x</a:t>
            </a:r>
            <a:r>
              <a:rPr lang="en-US" dirty="0" smtClean="0">
                <a:sym typeface="Wingdings"/>
              </a:rPr>
              <a:t> 10</a:t>
            </a:r>
            <a:r>
              <a:rPr lang="en-US" baseline="30000" dirty="0" smtClean="0">
                <a:sym typeface="Wingdings"/>
              </a:rPr>
              <a:t>12</a:t>
            </a:r>
            <a:r>
              <a:rPr lang="en-US" dirty="0" smtClean="0">
                <a:sym typeface="Wingdings"/>
              </a:rPr>
              <a:t> m</a:t>
            </a:r>
            <a:r>
              <a:rPr lang="en-US" baseline="30000" dirty="0" smtClean="0">
                <a:sym typeface="Wingdings"/>
              </a:rPr>
              <a:t>-3</a:t>
            </a:r>
          </a:p>
          <a:p>
            <a:r>
              <a:rPr lang="en-US" dirty="0" smtClean="0">
                <a:sym typeface="Wingdings"/>
              </a:rPr>
              <a:t>Threshold values are probably about a factor 2 lower if the electron cloud is present both in the dipoles and in field-free regions. These densities are compatible with central densities from 25ns beams</a:t>
            </a:r>
          </a:p>
          <a:p>
            <a:r>
              <a:rPr lang="en-US" dirty="0" smtClean="0">
                <a:sym typeface="Wingdings"/>
              </a:rPr>
              <a:t>Q’=15 is sufficient to recover stability</a:t>
            </a:r>
          </a:p>
          <a:p>
            <a:pPr lvl="1"/>
            <a:endParaRPr lang="en-US" dirty="0" smtClean="0"/>
          </a:p>
          <a:p>
            <a:pPr lvl="2">
              <a:buNone/>
            </a:pPr>
            <a:endParaRPr lang="en-US" dirty="0" smtClean="0"/>
          </a:p>
          <a:p>
            <a:endParaRPr lang="en-US" dirty="0"/>
          </a:p>
        </p:txBody>
      </p:sp>
      <p:pic>
        <p:nvPicPr>
          <p:cNvPr id="12" name="Picture 11"/>
          <p:cNvPicPr>
            <a:picLocks noChangeAspect="1"/>
          </p:cNvPicPr>
          <p:nvPr/>
        </p:nvPicPr>
        <p:blipFill>
          <a:blip r:embed="rId4"/>
          <a:stretch>
            <a:fillRect/>
          </a:stretch>
        </p:blipFill>
        <p:spPr>
          <a:xfrm>
            <a:off x="609600" y="3505200"/>
            <a:ext cx="7768988" cy="3059996"/>
          </a:xfrm>
          <a:prstGeom prst="rect">
            <a:avLst/>
          </a:prstGeom>
        </p:spPr>
      </p:pic>
      <p:pic>
        <p:nvPicPr>
          <p:cNvPr id="13" name="Picture 12"/>
          <p:cNvPicPr>
            <a:picLocks noChangeAspect="1"/>
          </p:cNvPicPr>
          <p:nvPr/>
        </p:nvPicPr>
        <p:blipFill>
          <a:blip r:embed="rId5"/>
          <a:stretch>
            <a:fillRect/>
          </a:stretch>
        </p:blipFill>
        <p:spPr>
          <a:xfrm>
            <a:off x="630017" y="4045196"/>
            <a:ext cx="7748571" cy="2520000"/>
          </a:xfrm>
          <a:prstGeom prst="rect">
            <a:avLst/>
          </a:prstGeom>
        </p:spPr>
      </p:pic>
      <p:sp>
        <p:nvSpPr>
          <p:cNvPr id="14" name="TextBox 13"/>
          <p:cNvSpPr txBox="1"/>
          <p:nvPr/>
        </p:nvSpPr>
        <p:spPr>
          <a:xfrm>
            <a:off x="7340242" y="3606191"/>
            <a:ext cx="1298714" cy="307777"/>
          </a:xfrm>
          <a:prstGeom prst="rect">
            <a:avLst/>
          </a:prstGeom>
          <a:noFill/>
        </p:spPr>
        <p:txBody>
          <a:bodyPr wrap="square" rtlCol="0">
            <a:spAutoFit/>
          </a:bodyPr>
          <a:lstStyle/>
          <a:p>
            <a:r>
              <a:rPr lang="en-US" sz="1400" i="1" dirty="0" smtClean="0"/>
              <a:t>Courtesy K. Li</a:t>
            </a:r>
            <a:endParaRPr lang="en-US" sz="1400" i="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cern_logo.gif"/>
          <p:cNvPicPr>
            <a:picLocks noChangeAspect="1"/>
          </p:cNvPicPr>
          <p:nvPr/>
        </p:nvPicPr>
        <p:blipFill>
          <a:blip r:embed="rId2"/>
          <a:stretch>
            <a:fillRect/>
          </a:stretch>
        </p:blipFill>
        <p:spPr>
          <a:xfrm>
            <a:off x="0" y="0"/>
            <a:ext cx="1080000" cy="1080000"/>
          </a:xfrm>
          <a:prstGeom prst="rect">
            <a:avLst/>
          </a:prstGeom>
        </p:spPr>
      </p:pic>
      <p:pic>
        <p:nvPicPr>
          <p:cNvPr id="5" name="Picture 4" descr="LOGO-BE-200x200_jpg.jpg"/>
          <p:cNvPicPr>
            <a:picLocks noChangeAspect="1"/>
          </p:cNvPicPr>
          <p:nvPr/>
        </p:nvPicPr>
        <p:blipFill>
          <a:blip r:embed="rId3"/>
          <a:stretch>
            <a:fillRect/>
          </a:stretch>
        </p:blipFill>
        <p:spPr>
          <a:xfrm>
            <a:off x="8064000" y="0"/>
            <a:ext cx="1080000" cy="1080000"/>
          </a:xfrm>
          <a:prstGeom prst="rect">
            <a:avLst/>
          </a:prstGeom>
        </p:spPr>
      </p:pic>
      <p:sp>
        <p:nvSpPr>
          <p:cNvPr id="6" name="Slide Number Placeholder 5"/>
          <p:cNvSpPr>
            <a:spLocks noGrp="1"/>
          </p:cNvSpPr>
          <p:nvPr>
            <p:ph type="sldNum" sz="quarter" idx="12"/>
          </p:nvPr>
        </p:nvSpPr>
        <p:spPr/>
        <p:txBody>
          <a:bodyPr/>
          <a:lstStyle/>
          <a:p>
            <a:fld id="{2E081447-C3CE-9F4F-A689-9A72CAFF10CA}" type="slidenum">
              <a:rPr lang="en-US" smtClean="0"/>
              <a:pPr/>
              <a:t>21</a:t>
            </a:fld>
            <a:endParaRPr lang="en-US" dirty="0"/>
          </a:p>
        </p:txBody>
      </p:sp>
      <p:sp>
        <p:nvSpPr>
          <p:cNvPr id="16" name="Title 1"/>
          <p:cNvSpPr>
            <a:spLocks noGrp="1"/>
          </p:cNvSpPr>
          <p:nvPr>
            <p:ph type="title"/>
          </p:nvPr>
        </p:nvSpPr>
        <p:spPr>
          <a:xfrm>
            <a:off x="457200" y="609600"/>
            <a:ext cx="8229600" cy="1143000"/>
          </a:xfrm>
        </p:spPr>
        <p:txBody>
          <a:bodyPr>
            <a:normAutofit/>
          </a:bodyPr>
          <a:lstStyle/>
          <a:p>
            <a:r>
              <a:rPr lang="en-US" sz="3000" b="1" dirty="0" smtClean="0">
                <a:latin typeface="Academy Engraved LET"/>
                <a:cs typeface="Academy Engraved LET"/>
              </a:rPr>
              <a:t>Electron cloud effects</a:t>
            </a:r>
            <a:br>
              <a:rPr lang="en-US" sz="3000" b="1" dirty="0" smtClean="0">
                <a:latin typeface="Academy Engraved LET"/>
                <a:cs typeface="Academy Engraved LET"/>
              </a:rPr>
            </a:br>
            <a:r>
              <a:rPr lang="en-US" sz="3000" b="1" dirty="0" smtClean="0">
                <a:latin typeface="Academy Engraved LET"/>
                <a:cs typeface="Academy Engraved LET"/>
              </a:rPr>
              <a:t>Tune footprint</a:t>
            </a:r>
            <a:endParaRPr lang="en-US" sz="3000" b="1" dirty="0">
              <a:latin typeface="Academy Engraved LET"/>
              <a:cs typeface="Academy Engraved LET"/>
            </a:endParaRPr>
          </a:p>
        </p:txBody>
      </p:sp>
      <p:sp>
        <p:nvSpPr>
          <p:cNvPr id="3" name="Content Placeholder 2"/>
          <p:cNvSpPr>
            <a:spLocks noGrp="1"/>
          </p:cNvSpPr>
          <p:nvPr>
            <p:ph idx="1"/>
          </p:nvPr>
        </p:nvSpPr>
        <p:spPr>
          <a:xfrm>
            <a:off x="457200" y="1752599"/>
            <a:ext cx="8258311" cy="762001"/>
          </a:xfrm>
        </p:spPr>
        <p:txBody>
          <a:bodyPr>
            <a:normAutofit fontScale="55000" lnSpcReduction="20000"/>
          </a:bodyPr>
          <a:lstStyle/>
          <a:p>
            <a:r>
              <a:rPr lang="en-US" dirty="0" smtClean="0"/>
              <a:t>HEADTAIL simulations @ 450 </a:t>
            </a:r>
            <a:r>
              <a:rPr lang="en-US" dirty="0" err="1" smtClean="0"/>
              <a:t>GeV</a:t>
            </a:r>
            <a:r>
              <a:rPr lang="en-US" dirty="0" smtClean="0"/>
              <a:t> with electron cloud density values below threshold for the onset of the ECI are used to quantify possible tune spreads from electron cloud </a:t>
            </a:r>
          </a:p>
          <a:p>
            <a:pPr lvl="2">
              <a:buNone/>
            </a:pPr>
            <a:endParaRPr lang="en-US" dirty="0" smtClean="0"/>
          </a:p>
          <a:p>
            <a:endParaRPr lang="en-US" dirty="0"/>
          </a:p>
        </p:txBody>
      </p:sp>
      <p:pic>
        <p:nvPicPr>
          <p:cNvPr id="9" name="Picture 8"/>
          <p:cNvPicPr>
            <a:picLocks noChangeAspect="1"/>
          </p:cNvPicPr>
          <p:nvPr/>
        </p:nvPicPr>
        <p:blipFill>
          <a:blip r:embed="rId4"/>
          <a:stretch>
            <a:fillRect/>
          </a:stretch>
        </p:blipFill>
        <p:spPr>
          <a:xfrm>
            <a:off x="405106" y="2615930"/>
            <a:ext cx="7922691" cy="4176000"/>
          </a:xfrm>
          <a:prstGeom prst="rect">
            <a:avLst/>
          </a:prstGeom>
        </p:spPr>
      </p:pic>
      <p:cxnSp>
        <p:nvCxnSpPr>
          <p:cNvPr id="17" name="Straight Arrow Connector 16"/>
          <p:cNvCxnSpPr/>
          <p:nvPr/>
        </p:nvCxnSpPr>
        <p:spPr>
          <a:xfrm rot="5400000">
            <a:off x="-398115" y="5299021"/>
            <a:ext cx="1606443" cy="1588"/>
          </a:xfrm>
          <a:prstGeom prst="straightConnector1">
            <a:avLst/>
          </a:prstGeom>
          <a:ln>
            <a:solidFill>
              <a:srgbClr val="0000FF"/>
            </a:solidFill>
            <a:headEnd type="arrow"/>
            <a:tailEnd type="arrow"/>
          </a:ln>
          <a:effectLst/>
        </p:spPr>
        <p:style>
          <a:lnRef idx="2">
            <a:schemeClr val="accent1"/>
          </a:lnRef>
          <a:fillRef idx="0">
            <a:schemeClr val="accent1"/>
          </a:fillRef>
          <a:effectRef idx="1">
            <a:schemeClr val="accent1"/>
          </a:effectRef>
          <a:fontRef idx="minor">
            <a:schemeClr val="tx1"/>
          </a:fontRef>
        </p:style>
      </p:cxnSp>
      <p:sp>
        <p:nvSpPr>
          <p:cNvPr id="18" name="TextBox 17"/>
          <p:cNvSpPr txBox="1"/>
          <p:nvPr/>
        </p:nvSpPr>
        <p:spPr>
          <a:xfrm rot="16200000" flipH="1">
            <a:off x="-215614" y="5121715"/>
            <a:ext cx="951452" cy="323165"/>
          </a:xfrm>
          <a:prstGeom prst="rect">
            <a:avLst/>
          </a:prstGeom>
          <a:noFill/>
        </p:spPr>
        <p:txBody>
          <a:bodyPr wrap="square" rtlCol="0">
            <a:spAutoFit/>
          </a:bodyPr>
          <a:lstStyle/>
          <a:p>
            <a:r>
              <a:rPr lang="en-US" sz="1500" dirty="0" err="1" smtClean="0">
                <a:solidFill>
                  <a:srgbClr val="0000FF"/>
                </a:solidFill>
                <a:latin typeface="Symbol" charset="2"/>
                <a:cs typeface="Symbol" charset="2"/>
              </a:rPr>
              <a:t>D</a:t>
            </a:r>
            <a:r>
              <a:rPr lang="en-US" sz="1500" dirty="0" err="1" smtClean="0">
                <a:solidFill>
                  <a:srgbClr val="0000FF"/>
                </a:solidFill>
              </a:rPr>
              <a:t>Q</a:t>
            </a:r>
            <a:r>
              <a:rPr lang="en-US" sz="1500" baseline="-25000" dirty="0" err="1" smtClean="0">
                <a:solidFill>
                  <a:srgbClr val="0000FF"/>
                </a:solidFill>
              </a:rPr>
              <a:t>y</a:t>
            </a:r>
            <a:r>
              <a:rPr lang="en-US" sz="1500" dirty="0" smtClean="0">
                <a:solidFill>
                  <a:srgbClr val="0000FF"/>
                </a:solidFill>
              </a:rPr>
              <a:t>=0.02</a:t>
            </a:r>
            <a:endParaRPr lang="en-US" sz="1500" dirty="0">
              <a:solidFill>
                <a:srgbClr val="0000FF"/>
              </a:solidFill>
            </a:endParaRPr>
          </a:p>
        </p:txBody>
      </p:sp>
      <p:cxnSp>
        <p:nvCxnSpPr>
          <p:cNvPr id="19" name="Straight Arrow Connector 18"/>
          <p:cNvCxnSpPr/>
          <p:nvPr/>
        </p:nvCxnSpPr>
        <p:spPr>
          <a:xfrm rot="5400000">
            <a:off x="5786641" y="5873847"/>
            <a:ext cx="480753" cy="11339"/>
          </a:xfrm>
          <a:prstGeom prst="straightConnector1">
            <a:avLst/>
          </a:prstGeom>
          <a:ln>
            <a:solidFill>
              <a:srgbClr val="0000FF"/>
            </a:solidFill>
            <a:headEnd type="arrow"/>
            <a:tailEnd type="arrow"/>
          </a:ln>
          <a:effectLst/>
        </p:spPr>
        <p:style>
          <a:lnRef idx="2">
            <a:schemeClr val="accent1"/>
          </a:lnRef>
          <a:fillRef idx="0">
            <a:schemeClr val="accent1"/>
          </a:fillRef>
          <a:effectRef idx="1">
            <a:schemeClr val="accent1"/>
          </a:effectRef>
          <a:fontRef idx="minor">
            <a:schemeClr val="tx1"/>
          </a:fontRef>
        </p:style>
      </p:cxnSp>
      <p:sp>
        <p:nvSpPr>
          <p:cNvPr id="20" name="TextBox 19"/>
          <p:cNvSpPr txBox="1"/>
          <p:nvPr/>
        </p:nvSpPr>
        <p:spPr>
          <a:xfrm>
            <a:off x="6097588" y="5759023"/>
            <a:ext cx="1139824" cy="323165"/>
          </a:xfrm>
          <a:prstGeom prst="rect">
            <a:avLst/>
          </a:prstGeom>
          <a:noFill/>
        </p:spPr>
        <p:txBody>
          <a:bodyPr wrap="square" rtlCol="0">
            <a:spAutoFit/>
          </a:bodyPr>
          <a:lstStyle/>
          <a:p>
            <a:r>
              <a:rPr lang="en-US" sz="1500" dirty="0" err="1" smtClean="0">
                <a:solidFill>
                  <a:srgbClr val="0000FF"/>
                </a:solidFill>
                <a:latin typeface="Symbol" charset="2"/>
                <a:cs typeface="Symbol" charset="2"/>
              </a:rPr>
              <a:t>D</a:t>
            </a:r>
            <a:r>
              <a:rPr lang="en-US" sz="1500" dirty="0" err="1" smtClean="0">
                <a:solidFill>
                  <a:srgbClr val="0000FF"/>
                </a:solidFill>
              </a:rPr>
              <a:t>Q</a:t>
            </a:r>
            <a:r>
              <a:rPr lang="en-US" sz="1500" baseline="-25000" dirty="0" err="1" smtClean="0">
                <a:solidFill>
                  <a:srgbClr val="0000FF"/>
                </a:solidFill>
              </a:rPr>
              <a:t>y</a:t>
            </a:r>
            <a:r>
              <a:rPr lang="en-US" sz="1500" dirty="0" smtClean="0">
                <a:solidFill>
                  <a:srgbClr val="0000FF"/>
                </a:solidFill>
              </a:rPr>
              <a:t>=6 </a:t>
            </a:r>
            <a:r>
              <a:rPr lang="en-US" sz="1500" dirty="0" err="1" smtClean="0">
                <a:solidFill>
                  <a:srgbClr val="0000FF"/>
                </a:solidFill>
              </a:rPr>
              <a:t>x</a:t>
            </a:r>
            <a:r>
              <a:rPr lang="en-US" sz="1500" dirty="0" smtClean="0">
                <a:solidFill>
                  <a:srgbClr val="0000FF"/>
                </a:solidFill>
              </a:rPr>
              <a:t> 10</a:t>
            </a:r>
            <a:r>
              <a:rPr lang="en-US" sz="1500" baseline="30000" dirty="0" smtClean="0">
                <a:solidFill>
                  <a:srgbClr val="0000FF"/>
                </a:solidFill>
              </a:rPr>
              <a:t>-3</a:t>
            </a:r>
            <a:endParaRPr lang="en-US" sz="1500" dirty="0">
              <a:solidFill>
                <a:srgbClr val="0000FF"/>
              </a:solidFill>
            </a:endParaRPr>
          </a:p>
        </p:txBody>
      </p:sp>
      <p:sp>
        <p:nvSpPr>
          <p:cNvPr id="21" name="TextBox 20"/>
          <p:cNvSpPr txBox="1"/>
          <p:nvPr/>
        </p:nvSpPr>
        <p:spPr>
          <a:xfrm>
            <a:off x="7678440" y="3452302"/>
            <a:ext cx="1298714" cy="307777"/>
          </a:xfrm>
          <a:prstGeom prst="rect">
            <a:avLst/>
          </a:prstGeom>
          <a:noFill/>
        </p:spPr>
        <p:txBody>
          <a:bodyPr wrap="square" rtlCol="0">
            <a:spAutoFit/>
          </a:bodyPr>
          <a:lstStyle/>
          <a:p>
            <a:r>
              <a:rPr lang="en-US" sz="1400" i="1" dirty="0" smtClean="0"/>
              <a:t>Courtesy K. Li</a:t>
            </a:r>
            <a:endParaRPr lang="en-US" sz="1400" i="1"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cern_logo.gif"/>
          <p:cNvPicPr>
            <a:picLocks noChangeAspect="1"/>
          </p:cNvPicPr>
          <p:nvPr/>
        </p:nvPicPr>
        <p:blipFill>
          <a:blip r:embed="rId2"/>
          <a:stretch>
            <a:fillRect/>
          </a:stretch>
        </p:blipFill>
        <p:spPr>
          <a:xfrm>
            <a:off x="0" y="0"/>
            <a:ext cx="1080000" cy="1080000"/>
          </a:xfrm>
          <a:prstGeom prst="rect">
            <a:avLst/>
          </a:prstGeom>
        </p:spPr>
      </p:pic>
      <p:pic>
        <p:nvPicPr>
          <p:cNvPr id="5" name="Picture 4" descr="LOGO-BE-200x200_jpg.jpg"/>
          <p:cNvPicPr>
            <a:picLocks noChangeAspect="1"/>
          </p:cNvPicPr>
          <p:nvPr/>
        </p:nvPicPr>
        <p:blipFill>
          <a:blip r:embed="rId3"/>
          <a:stretch>
            <a:fillRect/>
          </a:stretch>
        </p:blipFill>
        <p:spPr>
          <a:xfrm>
            <a:off x="8064000" y="0"/>
            <a:ext cx="1080000" cy="1080000"/>
          </a:xfrm>
          <a:prstGeom prst="rect">
            <a:avLst/>
          </a:prstGeom>
        </p:spPr>
      </p:pic>
      <p:sp>
        <p:nvSpPr>
          <p:cNvPr id="6" name="Slide Number Placeholder 5"/>
          <p:cNvSpPr>
            <a:spLocks noGrp="1"/>
          </p:cNvSpPr>
          <p:nvPr>
            <p:ph type="sldNum" sz="quarter" idx="12"/>
          </p:nvPr>
        </p:nvSpPr>
        <p:spPr/>
        <p:txBody>
          <a:bodyPr/>
          <a:lstStyle/>
          <a:p>
            <a:fld id="{2E081447-C3CE-9F4F-A689-9A72CAFF10CA}" type="slidenum">
              <a:rPr lang="en-US" smtClean="0"/>
              <a:pPr/>
              <a:t>22</a:t>
            </a:fld>
            <a:endParaRPr lang="en-US" dirty="0"/>
          </a:p>
        </p:txBody>
      </p:sp>
      <p:sp>
        <p:nvSpPr>
          <p:cNvPr id="16" name="Title 1"/>
          <p:cNvSpPr>
            <a:spLocks noGrp="1"/>
          </p:cNvSpPr>
          <p:nvPr>
            <p:ph type="title"/>
          </p:nvPr>
        </p:nvSpPr>
        <p:spPr>
          <a:xfrm>
            <a:off x="457200" y="609600"/>
            <a:ext cx="8229600" cy="1143000"/>
          </a:xfrm>
        </p:spPr>
        <p:txBody>
          <a:bodyPr>
            <a:normAutofit/>
          </a:bodyPr>
          <a:lstStyle/>
          <a:p>
            <a:r>
              <a:rPr lang="en-US" sz="3000" b="1" dirty="0" smtClean="0">
                <a:latin typeface="Academy Engraved LET"/>
                <a:cs typeface="Academy Engraved LET"/>
              </a:rPr>
              <a:t>Longitudinal plane</a:t>
            </a:r>
            <a:br>
              <a:rPr lang="en-US" sz="3000" b="1" dirty="0" smtClean="0">
                <a:latin typeface="Academy Engraved LET"/>
                <a:cs typeface="Academy Engraved LET"/>
              </a:rPr>
            </a:br>
            <a:r>
              <a:rPr lang="en-US" sz="3000" b="1" dirty="0" smtClean="0">
                <a:latin typeface="Academy Engraved LET"/>
                <a:cs typeface="Academy Engraved LET"/>
              </a:rPr>
              <a:t>Dipole and </a:t>
            </a:r>
            <a:r>
              <a:rPr lang="en-US" sz="3000" b="1" dirty="0" err="1" smtClean="0">
                <a:latin typeface="Academy Engraved LET"/>
                <a:cs typeface="Academy Engraved LET"/>
              </a:rPr>
              <a:t>quadrupole</a:t>
            </a:r>
            <a:r>
              <a:rPr lang="en-US" sz="3000" b="1" dirty="0" smtClean="0">
                <a:latin typeface="Academy Engraved LET"/>
                <a:cs typeface="Academy Engraved LET"/>
              </a:rPr>
              <a:t> instabilities</a:t>
            </a:r>
            <a:endParaRPr lang="en-US" sz="3000" b="1" dirty="0">
              <a:latin typeface="Academy Engraved LET"/>
              <a:cs typeface="Academy Engraved LET"/>
            </a:endParaRPr>
          </a:p>
        </p:txBody>
      </p:sp>
      <p:sp>
        <p:nvSpPr>
          <p:cNvPr id="3" name="Content Placeholder 2"/>
          <p:cNvSpPr>
            <a:spLocks noGrp="1"/>
          </p:cNvSpPr>
          <p:nvPr>
            <p:ph idx="1"/>
          </p:nvPr>
        </p:nvSpPr>
        <p:spPr>
          <a:xfrm>
            <a:off x="457200" y="1752599"/>
            <a:ext cx="8258311" cy="2971801"/>
          </a:xfrm>
        </p:spPr>
        <p:txBody>
          <a:bodyPr>
            <a:normAutofit fontScale="55000" lnSpcReduction="20000"/>
          </a:bodyPr>
          <a:lstStyle/>
          <a:p>
            <a:r>
              <a:rPr lang="en-US" dirty="0" smtClean="0"/>
              <a:t>Loss of Landau damping is observed at injection in the LHC</a:t>
            </a:r>
          </a:p>
          <a:p>
            <a:pPr lvl="1"/>
            <a:r>
              <a:rPr lang="en-US" dirty="0" smtClean="0"/>
              <a:t>For intensities above 1.5 </a:t>
            </a:r>
            <a:r>
              <a:rPr lang="en-US" dirty="0" err="1" smtClean="0"/>
              <a:t>x</a:t>
            </a:r>
            <a:r>
              <a:rPr lang="en-US" dirty="0" smtClean="0"/>
              <a:t> 10</a:t>
            </a:r>
            <a:r>
              <a:rPr lang="en-US" baseline="30000" dirty="0" smtClean="0"/>
              <a:t>11</a:t>
            </a:r>
            <a:r>
              <a:rPr lang="en-US" dirty="0" smtClean="0"/>
              <a:t> ppb and longitudinal </a:t>
            </a:r>
            <a:r>
              <a:rPr lang="en-US" dirty="0" err="1" smtClean="0"/>
              <a:t>emittances</a:t>
            </a:r>
            <a:r>
              <a:rPr lang="en-US" dirty="0" smtClean="0"/>
              <a:t> below 0.75 </a:t>
            </a:r>
            <a:r>
              <a:rPr lang="en-US" dirty="0" err="1" smtClean="0"/>
              <a:t>eVs</a:t>
            </a:r>
            <a:r>
              <a:rPr lang="en-US" dirty="0" smtClean="0"/>
              <a:t> without phase loop</a:t>
            </a:r>
          </a:p>
          <a:p>
            <a:pPr lvl="1"/>
            <a:r>
              <a:rPr lang="en-US" dirty="0" smtClean="0"/>
              <a:t>The phase loop works well for single bunch injection but is less efficient for multi-bunch injections</a:t>
            </a:r>
          </a:p>
          <a:p>
            <a:pPr lvl="1"/>
            <a:r>
              <a:rPr lang="en-US" dirty="0" smtClean="0"/>
              <a:t>Oscillation growth is very slow and stops when the longitudinal </a:t>
            </a:r>
            <a:r>
              <a:rPr lang="en-US" dirty="0" err="1" smtClean="0"/>
              <a:t>emittance</a:t>
            </a:r>
            <a:r>
              <a:rPr lang="en-US" dirty="0" smtClean="0"/>
              <a:t> has grown above the threshold value</a:t>
            </a:r>
          </a:p>
          <a:p>
            <a:r>
              <a:rPr lang="en-US" dirty="0" smtClean="0"/>
              <a:t>Dipole oscillations can also become unstable along the ramp for intense bunches</a:t>
            </a:r>
          </a:p>
          <a:p>
            <a:r>
              <a:rPr lang="en-US" dirty="0" err="1" smtClean="0"/>
              <a:t>Quadrupole</a:t>
            </a:r>
            <a:r>
              <a:rPr lang="en-US" dirty="0" smtClean="0"/>
              <a:t> oscillations are excited at flat top for small longitudinal </a:t>
            </a:r>
            <a:r>
              <a:rPr lang="en-US" dirty="0" err="1" smtClean="0"/>
              <a:t>emittances</a:t>
            </a:r>
            <a:endParaRPr lang="en-US" dirty="0" smtClean="0"/>
          </a:p>
          <a:p>
            <a:r>
              <a:rPr lang="en-US" dirty="0" smtClean="0"/>
              <a:t>There is no observation of longitudinal coupled bunch instabilities</a:t>
            </a:r>
          </a:p>
          <a:p>
            <a:endParaRPr lang="en-US" dirty="0" smtClean="0"/>
          </a:p>
          <a:p>
            <a:pPr lvl="2">
              <a:buNone/>
            </a:pPr>
            <a:endParaRPr lang="en-US" dirty="0" smtClean="0"/>
          </a:p>
          <a:p>
            <a:endParaRPr lang="en-US" dirty="0"/>
          </a:p>
        </p:txBody>
      </p:sp>
      <p:sp>
        <p:nvSpPr>
          <p:cNvPr id="21" name="TextBox 20"/>
          <p:cNvSpPr txBox="1"/>
          <p:nvPr/>
        </p:nvSpPr>
        <p:spPr>
          <a:xfrm>
            <a:off x="152400" y="6356350"/>
            <a:ext cx="2423954" cy="307777"/>
          </a:xfrm>
          <a:prstGeom prst="rect">
            <a:avLst/>
          </a:prstGeom>
          <a:noFill/>
        </p:spPr>
        <p:txBody>
          <a:bodyPr wrap="square" rtlCol="0">
            <a:spAutoFit/>
          </a:bodyPr>
          <a:lstStyle/>
          <a:p>
            <a:r>
              <a:rPr lang="en-US" sz="1400" i="1" dirty="0" smtClean="0"/>
              <a:t>Courtesy E. </a:t>
            </a:r>
            <a:r>
              <a:rPr lang="en-US" sz="1400" i="1" dirty="0" err="1" smtClean="0"/>
              <a:t>Shaposhnikova</a:t>
            </a:r>
            <a:endParaRPr lang="en-US" sz="1400" i="1" dirty="0"/>
          </a:p>
        </p:txBody>
      </p:sp>
      <p:pic>
        <p:nvPicPr>
          <p:cNvPr id="13" name="Picture 3"/>
          <p:cNvPicPr>
            <a:picLocks noChangeAspect="1" noChangeArrowheads="1"/>
          </p:cNvPicPr>
          <p:nvPr/>
        </p:nvPicPr>
        <p:blipFill>
          <a:blip r:embed="rId4" cstate="print"/>
          <a:srcRect/>
          <a:stretch>
            <a:fillRect/>
          </a:stretch>
        </p:blipFill>
        <p:spPr bwMode="auto">
          <a:xfrm>
            <a:off x="2576354" y="3698304"/>
            <a:ext cx="4038600" cy="3159696"/>
          </a:xfrm>
          <a:prstGeom prst="rect">
            <a:avLst/>
          </a:prstGeom>
          <a:noFill/>
          <a:ln w="9525">
            <a:noFill/>
            <a:miter lim="800000"/>
            <a:headEnd/>
            <a:tailEnd/>
          </a:ln>
        </p:spPr>
      </p:pic>
      <p:grpSp>
        <p:nvGrpSpPr>
          <p:cNvPr id="26" name="Group 25"/>
          <p:cNvGrpSpPr/>
          <p:nvPr/>
        </p:nvGrpSpPr>
        <p:grpSpPr>
          <a:xfrm>
            <a:off x="1828800" y="3561779"/>
            <a:ext cx="6886711" cy="2356997"/>
            <a:chOff x="1828800" y="3561779"/>
            <a:chExt cx="6886711" cy="2356997"/>
          </a:xfrm>
        </p:grpSpPr>
        <p:cxnSp>
          <p:nvCxnSpPr>
            <p:cNvPr id="15" name="Straight Arrow Connector 14"/>
            <p:cNvCxnSpPr/>
            <p:nvPr/>
          </p:nvCxnSpPr>
          <p:spPr>
            <a:xfrm>
              <a:off x="1828800" y="3886200"/>
              <a:ext cx="4724400" cy="1447800"/>
            </a:xfrm>
            <a:prstGeom prst="straightConnector1">
              <a:avLst/>
            </a:prstGeom>
            <a:ln>
              <a:solidFill>
                <a:srgbClr val="000000"/>
              </a:solidFill>
              <a:tailEnd type="arrow"/>
            </a:ln>
          </p:spPr>
          <p:style>
            <a:lnRef idx="2">
              <a:schemeClr val="accent1"/>
            </a:lnRef>
            <a:fillRef idx="0">
              <a:schemeClr val="accent1"/>
            </a:fillRef>
            <a:effectRef idx="1">
              <a:schemeClr val="accent1"/>
            </a:effectRef>
            <a:fontRef idx="minor">
              <a:schemeClr val="tx1"/>
            </a:fontRef>
          </p:style>
        </p:cxnSp>
        <p:cxnSp>
          <p:nvCxnSpPr>
            <p:cNvPr id="22" name="Straight Arrow Connector 21"/>
            <p:cNvCxnSpPr>
              <a:endCxn id="24" idx="0"/>
            </p:cNvCxnSpPr>
            <p:nvPr/>
          </p:nvCxnSpPr>
          <p:spPr>
            <a:xfrm>
              <a:off x="4724400" y="3561779"/>
              <a:ext cx="2338456" cy="1772221"/>
            </a:xfrm>
            <a:prstGeom prst="straightConnector1">
              <a:avLst/>
            </a:prstGeom>
            <a:ln>
              <a:solidFill>
                <a:srgbClr val="000000"/>
              </a:solidFill>
              <a:tailEnd type="arrow"/>
            </a:ln>
          </p:spPr>
          <p:style>
            <a:lnRef idx="2">
              <a:schemeClr val="accent1"/>
            </a:lnRef>
            <a:fillRef idx="0">
              <a:schemeClr val="accent1"/>
            </a:fillRef>
            <a:effectRef idx="1">
              <a:schemeClr val="accent1"/>
            </a:effectRef>
            <a:fontRef idx="minor">
              <a:schemeClr val="tx1"/>
            </a:fontRef>
          </p:style>
        </p:cxnSp>
        <p:sp>
          <p:nvSpPr>
            <p:cNvPr id="24" name="TextBox 23"/>
            <p:cNvSpPr txBox="1"/>
            <p:nvPr/>
          </p:nvSpPr>
          <p:spPr>
            <a:xfrm>
              <a:off x="5410200" y="5334000"/>
              <a:ext cx="3305311" cy="584776"/>
            </a:xfrm>
            <a:prstGeom prst="rect">
              <a:avLst/>
            </a:prstGeom>
            <a:noFill/>
            <a:ln>
              <a:solidFill>
                <a:srgbClr val="000000"/>
              </a:solidFill>
            </a:ln>
          </p:spPr>
          <p:txBody>
            <a:bodyPr wrap="square" rtlCol="0">
              <a:spAutoFit/>
            </a:bodyPr>
            <a:lstStyle/>
            <a:p>
              <a:r>
                <a:rPr lang="en-US" sz="1600" dirty="0" smtClean="0"/>
                <a:t>Both can be stabilized by longitudinal </a:t>
              </a:r>
              <a:r>
                <a:rPr lang="en-US" sz="1600" dirty="0" err="1" smtClean="0"/>
                <a:t>emittance</a:t>
              </a:r>
              <a:r>
                <a:rPr lang="en-US" sz="1600" dirty="0" smtClean="0"/>
                <a:t> blow up along the ramp</a:t>
              </a: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4" end="4"/>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3"/>
                                        </p:tgtEl>
                                        <p:attrNameLst>
                                          <p:attrName>style.visibility</p:attrName>
                                        </p:attrNameLst>
                                      </p:cBhvr>
                                      <p:to>
                                        <p:strVal val="visible"/>
                                      </p:to>
                                    </p:set>
                                  </p:childTnLst>
                                  <p:subTnLst>
                                    <p:set>
                                      <p:cBhvr override="childStyle">
                                        <p:cTn dur="1" fill="hold" display="0" masterRel="nextClick" afterEffect="1"/>
                                        <p:tgtEl>
                                          <p:spTgt spid="13"/>
                                        </p:tgtEl>
                                        <p:attrNameLst>
                                          <p:attrName>style.visibility</p:attrName>
                                        </p:attrNameLst>
                                      </p:cBhvr>
                                      <p:to>
                                        <p:strVal val="hidden"/>
                                      </p:to>
                                    </p:set>
                                  </p:sub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26"/>
                                        </p:tgtEl>
                                        <p:attrNameLst>
                                          <p:attrName>style.visibility</p:attrName>
                                        </p:attrNameLst>
                                      </p:cBhvr>
                                      <p:to>
                                        <p:strVal val="visible"/>
                                      </p:to>
                                    </p:set>
                                  </p:childTnLst>
                                  <p:subTnLst>
                                    <p:set>
                                      <p:cBhvr override="childStyle">
                                        <p:cTn dur="1" fill="hold" display="0" masterRel="nextClick" afterEffect="1"/>
                                        <p:tgtEl>
                                          <p:spTgt spid="26"/>
                                        </p:tgtEl>
                                        <p:attrNameLst>
                                          <p:attrName>style.visibility</p:attrName>
                                        </p:attrNameLst>
                                      </p:cBhvr>
                                      <p:to>
                                        <p:strVal val="hidden"/>
                                      </p:to>
                                    </p:set>
                                  </p:sub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500" b="1" dirty="0">
                <a:latin typeface="Academy Engraved LET"/>
                <a:cs typeface="Academy Engraved LET"/>
              </a:rPr>
              <a:t>S</a:t>
            </a:r>
            <a:r>
              <a:rPr lang="en-US" sz="3500" b="1" dirty="0" smtClean="0">
                <a:latin typeface="Academy Engraved LET"/>
                <a:cs typeface="Academy Engraved LET"/>
              </a:rPr>
              <a:t>ummary</a:t>
            </a:r>
            <a:endParaRPr lang="en-US" sz="3500" b="1" dirty="0">
              <a:latin typeface="Academy Engraved LET"/>
              <a:cs typeface="Academy Engraved LET"/>
            </a:endParaRPr>
          </a:p>
        </p:txBody>
      </p:sp>
      <p:pic>
        <p:nvPicPr>
          <p:cNvPr id="4" name="Picture 3" descr="cern_logo.gif"/>
          <p:cNvPicPr>
            <a:picLocks noChangeAspect="1"/>
          </p:cNvPicPr>
          <p:nvPr/>
        </p:nvPicPr>
        <p:blipFill>
          <a:blip r:embed="rId2"/>
          <a:stretch>
            <a:fillRect/>
          </a:stretch>
        </p:blipFill>
        <p:spPr>
          <a:xfrm>
            <a:off x="0" y="0"/>
            <a:ext cx="1080000" cy="1080000"/>
          </a:xfrm>
          <a:prstGeom prst="rect">
            <a:avLst/>
          </a:prstGeom>
        </p:spPr>
      </p:pic>
      <p:pic>
        <p:nvPicPr>
          <p:cNvPr id="5" name="Picture 4" descr="LOGO-BE-200x200_jpg.jpg"/>
          <p:cNvPicPr>
            <a:picLocks noChangeAspect="1"/>
          </p:cNvPicPr>
          <p:nvPr/>
        </p:nvPicPr>
        <p:blipFill>
          <a:blip r:embed="rId3"/>
          <a:stretch>
            <a:fillRect/>
          </a:stretch>
        </p:blipFill>
        <p:spPr>
          <a:xfrm>
            <a:off x="8064000" y="0"/>
            <a:ext cx="1080000" cy="1080000"/>
          </a:xfrm>
          <a:prstGeom prst="rect">
            <a:avLst/>
          </a:prstGeom>
        </p:spPr>
      </p:pic>
      <p:graphicFrame>
        <p:nvGraphicFramePr>
          <p:cNvPr id="9" name="Table 8"/>
          <p:cNvGraphicFramePr>
            <a:graphicFrameLocks noGrp="1"/>
          </p:cNvGraphicFramePr>
          <p:nvPr/>
        </p:nvGraphicFramePr>
        <p:xfrm>
          <a:off x="514229" y="1281445"/>
          <a:ext cx="8220150" cy="5312176"/>
        </p:xfrm>
        <a:graphic>
          <a:graphicData uri="http://schemas.openxmlformats.org/drawingml/2006/table">
            <a:tbl>
              <a:tblPr firstRow="1" bandRow="1">
                <a:tableStyleId>{5C22544A-7EE6-4342-B048-85BDC9FD1C3A}</a:tableStyleId>
              </a:tblPr>
              <a:tblGrid>
                <a:gridCol w="2740050"/>
                <a:gridCol w="2740050"/>
                <a:gridCol w="2740050"/>
              </a:tblGrid>
              <a:tr h="689989">
                <a:tc>
                  <a:txBody>
                    <a:bodyPr/>
                    <a:lstStyle/>
                    <a:p>
                      <a:pPr algn="ctr"/>
                      <a:endParaRPr lang="en-US" dirty="0"/>
                    </a:p>
                  </a:txBody>
                  <a:tcPr anchor="ct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dirty="0" smtClean="0"/>
                        <a:t>50ns with higher</a:t>
                      </a:r>
                      <a:r>
                        <a:rPr lang="en-US" baseline="0" dirty="0" smtClean="0"/>
                        <a:t> </a:t>
                      </a:r>
                      <a:r>
                        <a:rPr lang="en-US" baseline="0" dirty="0" err="1" smtClean="0"/>
                        <a:t>N</a:t>
                      </a:r>
                      <a:r>
                        <a:rPr lang="en-US" baseline="-25000" dirty="0" err="1" smtClean="0"/>
                        <a:t>b</a:t>
                      </a:r>
                      <a:r>
                        <a:rPr lang="en-US" baseline="0" dirty="0" smtClean="0"/>
                        <a:t> and lower </a:t>
                      </a:r>
                      <a:r>
                        <a:rPr lang="en-US" baseline="0" dirty="0" smtClean="0">
                          <a:latin typeface="Symbol" charset="2"/>
                          <a:cs typeface="Symbol" charset="2"/>
                        </a:rPr>
                        <a:t>e</a:t>
                      </a:r>
                      <a:r>
                        <a:rPr lang="en-US" baseline="-25000" dirty="0" smtClean="0"/>
                        <a:t>x,y</a:t>
                      </a:r>
                      <a:endParaRPr lang="en-US" dirty="0" smtClean="0"/>
                    </a:p>
                  </a:txBody>
                  <a:tcPr anchor="ctr"/>
                </a:tc>
                <a:tc>
                  <a:txBody>
                    <a:bodyPr/>
                    <a:lstStyle/>
                    <a:p>
                      <a:pPr algn="ctr"/>
                      <a:r>
                        <a:rPr lang="en-US" dirty="0" smtClean="0"/>
                        <a:t>25ns nominal</a:t>
                      </a:r>
                      <a:endParaRPr lang="en-US" dirty="0"/>
                    </a:p>
                  </a:txBody>
                  <a:tcPr anchor="ctr"/>
                </a:tc>
              </a:tr>
              <a:tr h="598827">
                <a:tc>
                  <a:txBody>
                    <a:bodyPr/>
                    <a:lstStyle/>
                    <a:p>
                      <a:pPr algn="ctr"/>
                      <a:r>
                        <a:rPr lang="en-US" b="1" dirty="0" smtClean="0">
                          <a:solidFill>
                            <a:srgbClr val="000000"/>
                          </a:solidFill>
                        </a:rPr>
                        <a:t>Single bunch </a:t>
                      </a:r>
                      <a:r>
                        <a:rPr lang="en-US" b="1" dirty="0" err="1" smtClean="0">
                          <a:solidFill>
                            <a:srgbClr val="000000"/>
                          </a:solidFill>
                        </a:rPr>
                        <a:t>headtail</a:t>
                      </a:r>
                      <a:r>
                        <a:rPr lang="en-US" b="1" dirty="0" smtClean="0">
                          <a:solidFill>
                            <a:srgbClr val="000000"/>
                          </a:solidFill>
                        </a:rPr>
                        <a:t> instabilities</a:t>
                      </a:r>
                      <a:endParaRPr lang="en-US" b="1" dirty="0">
                        <a:solidFill>
                          <a:srgbClr val="000000"/>
                        </a:solidFill>
                      </a:endParaRPr>
                    </a:p>
                  </a:txBody>
                  <a:tcPr anchor="ct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baseline="0" dirty="0" smtClean="0"/>
                        <a:t>M</a:t>
                      </a:r>
                      <a:r>
                        <a:rPr lang="en-US" dirty="0" smtClean="0"/>
                        <a:t>ore Landau damping required</a:t>
                      </a:r>
                    </a:p>
                  </a:txBody>
                  <a:tcPr anchor="ctr">
                    <a:solidFill>
                      <a:srgbClr val="FFCEDB"/>
                    </a:solidFill>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dirty="0" smtClean="0"/>
                        <a:t>Present Landau damping settings sufficient</a:t>
                      </a:r>
                    </a:p>
                  </a:txBody>
                  <a:tcPr anchor="ctr"/>
                </a:tc>
              </a:tr>
              <a:tr h="598827">
                <a:tc>
                  <a:txBody>
                    <a:bodyPr/>
                    <a:lstStyle/>
                    <a:p>
                      <a:pPr algn="ctr"/>
                      <a:r>
                        <a:rPr lang="en-US" b="1" dirty="0" smtClean="0"/>
                        <a:t>TMCI</a:t>
                      </a:r>
                      <a:endParaRPr lang="en-US" b="1" dirty="0"/>
                    </a:p>
                  </a:txBody>
                  <a:tcPr anchor="ctr"/>
                </a:tc>
                <a:tc gridSpan="2">
                  <a:txBody>
                    <a:bodyPr/>
                    <a:lstStyle/>
                    <a:p>
                      <a:pPr algn="ctr"/>
                      <a:r>
                        <a:rPr lang="en-US" dirty="0" smtClean="0"/>
                        <a:t>Both</a:t>
                      </a:r>
                      <a:r>
                        <a:rPr lang="en-US" baseline="0" dirty="0" smtClean="0"/>
                        <a:t> safely b</a:t>
                      </a:r>
                      <a:r>
                        <a:rPr lang="en-US" dirty="0" smtClean="0"/>
                        <a:t>elow threshold, multi-bunch effect?</a:t>
                      </a:r>
                    </a:p>
                  </a:txBody>
                  <a:tcPr anchor="ctr"/>
                </a:tc>
                <a:tc hMerge="1">
                  <a:txBody>
                    <a:bodyPr/>
                    <a:lstStyle/>
                    <a:p>
                      <a:pPr marL="0" marR="0" indent="0" algn="l" defTabSz="457200" rtl="0" eaLnBrk="1" fontAlgn="auto" latinLnBrk="0" hangingPunct="1">
                        <a:lnSpc>
                          <a:spcPct val="100000"/>
                        </a:lnSpc>
                        <a:spcBef>
                          <a:spcPts val="0"/>
                        </a:spcBef>
                        <a:spcAft>
                          <a:spcPts val="0"/>
                        </a:spcAft>
                        <a:buClrTx/>
                        <a:buSzTx/>
                        <a:buFontTx/>
                        <a:buNone/>
                        <a:tabLst/>
                        <a:defRPr/>
                      </a:pPr>
                      <a:endParaRPr lang="en-US" dirty="0" smtClean="0"/>
                    </a:p>
                  </a:txBody>
                  <a:tcPr/>
                </a:tc>
              </a:tr>
              <a:tr h="598827">
                <a:tc>
                  <a:txBody>
                    <a:bodyPr/>
                    <a:lstStyle/>
                    <a:p>
                      <a:pPr algn="ctr"/>
                      <a:r>
                        <a:rPr lang="en-US" b="1" dirty="0" smtClean="0"/>
                        <a:t>Coupled bunch instabilities (</a:t>
                      </a:r>
                      <a:r>
                        <a:rPr lang="en-US" b="1" dirty="0" err="1" smtClean="0"/>
                        <a:t>m</a:t>
                      </a:r>
                      <a:r>
                        <a:rPr lang="en-US" b="1" dirty="0" smtClean="0"/>
                        <a:t>=0)</a:t>
                      </a:r>
                      <a:endParaRPr lang="en-US" b="1" dirty="0"/>
                    </a:p>
                  </a:txBody>
                  <a:tcPr anchor="ctr"/>
                </a:tc>
                <a:tc gridSpan="2">
                  <a:txBody>
                    <a:bodyPr/>
                    <a:lstStyle/>
                    <a:p>
                      <a:pPr algn="ctr"/>
                      <a:r>
                        <a:rPr lang="en-US" dirty="0" smtClean="0"/>
                        <a:t>Transverse feedback</a:t>
                      </a:r>
                    </a:p>
                  </a:txBody>
                  <a:tcPr anchor="ctr"/>
                </a:tc>
                <a:tc hMerge="1">
                  <a:txBody>
                    <a:bodyPr/>
                    <a:lstStyle/>
                    <a:p>
                      <a:pPr marL="0" marR="0" indent="0" algn="l" defTabSz="457200" rtl="0" eaLnBrk="1" fontAlgn="auto" latinLnBrk="0" hangingPunct="1">
                        <a:lnSpc>
                          <a:spcPct val="100000"/>
                        </a:lnSpc>
                        <a:spcBef>
                          <a:spcPts val="0"/>
                        </a:spcBef>
                        <a:spcAft>
                          <a:spcPts val="0"/>
                        </a:spcAft>
                        <a:buClrTx/>
                        <a:buSzTx/>
                        <a:buFontTx/>
                        <a:buNone/>
                        <a:tabLst/>
                        <a:defRPr/>
                      </a:pPr>
                      <a:endParaRPr lang="en-US" dirty="0" smtClean="0"/>
                    </a:p>
                  </a:txBody>
                  <a:tcPr/>
                </a:tc>
              </a:tr>
              <a:tr h="598827">
                <a:tc>
                  <a:txBody>
                    <a:bodyPr/>
                    <a:lstStyle/>
                    <a:p>
                      <a:pPr algn="ctr"/>
                      <a:r>
                        <a:rPr lang="en-US" b="1" dirty="0" smtClean="0"/>
                        <a:t>Coupled bunch</a:t>
                      </a:r>
                      <a:r>
                        <a:rPr lang="en-US" b="1" baseline="0" dirty="0" smtClean="0"/>
                        <a:t> instabilities (</a:t>
                      </a:r>
                      <a:r>
                        <a:rPr lang="en-US" b="1" baseline="0" dirty="0" err="1" smtClean="0"/>
                        <a:t>headtail</a:t>
                      </a:r>
                      <a:r>
                        <a:rPr lang="en-US" b="1" baseline="0" dirty="0" smtClean="0"/>
                        <a:t> modes)</a:t>
                      </a:r>
                      <a:endParaRPr lang="en-US" b="1" dirty="0"/>
                    </a:p>
                  </a:txBody>
                  <a:tcPr anchor="ct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baseline="0" dirty="0" smtClean="0"/>
                        <a:t>M</a:t>
                      </a:r>
                      <a:r>
                        <a:rPr lang="en-US" dirty="0" smtClean="0"/>
                        <a:t>ore Landau damping required</a:t>
                      </a:r>
                    </a:p>
                  </a:txBody>
                  <a:tcPr anchor="ctr">
                    <a:solidFill>
                      <a:srgbClr val="FFCEDB"/>
                    </a:solidFill>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dirty="0" smtClean="0"/>
                        <a:t>Present Landau damping settings marginally sufficient</a:t>
                      </a:r>
                    </a:p>
                  </a:txBody>
                  <a:tcPr anchor="ctr"/>
                </a:tc>
              </a:tr>
              <a:tr h="598827">
                <a:tc>
                  <a:txBody>
                    <a:bodyPr/>
                    <a:lstStyle/>
                    <a:p>
                      <a:pPr algn="ctr"/>
                      <a:r>
                        <a:rPr lang="en-US" b="1" dirty="0" smtClean="0"/>
                        <a:t>Electron cloud build up</a:t>
                      </a:r>
                      <a:endParaRPr lang="en-US" b="1" dirty="0"/>
                    </a:p>
                  </a:txBody>
                  <a:tcPr anchor="ctr"/>
                </a:tc>
                <a:tc>
                  <a:txBody>
                    <a:bodyPr/>
                    <a:lstStyle/>
                    <a:p>
                      <a:pPr algn="ctr"/>
                      <a:r>
                        <a:rPr lang="en-US" dirty="0" smtClean="0"/>
                        <a:t>Larger</a:t>
                      </a:r>
                      <a:r>
                        <a:rPr lang="en-US" baseline="0" dirty="0" smtClean="0"/>
                        <a:t> than now, maybe more scrubbing needed</a:t>
                      </a:r>
                      <a:endParaRPr lang="en-US" dirty="0"/>
                    </a:p>
                  </a:txBody>
                  <a:tcPr anchor="ctr">
                    <a:solidFill>
                      <a:srgbClr val="FFCEDB"/>
                    </a:solidFill>
                  </a:tcPr>
                </a:tc>
                <a:tc>
                  <a:txBody>
                    <a:bodyPr/>
                    <a:lstStyle/>
                    <a:p>
                      <a:pPr algn="ctr"/>
                      <a:r>
                        <a:rPr lang="en-US" dirty="0" smtClean="0"/>
                        <a:t>Significantly larger than now, efficiency of scrubbing?</a:t>
                      </a:r>
                      <a:endParaRPr lang="en-US" dirty="0"/>
                    </a:p>
                  </a:txBody>
                  <a:tcPr anchor="ctr">
                    <a:solidFill>
                      <a:srgbClr val="FF9497"/>
                    </a:solidFill>
                  </a:tcPr>
                </a:tc>
              </a:tr>
              <a:tr h="598827">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b="1" dirty="0" smtClean="0"/>
                        <a:t>Single</a:t>
                      </a:r>
                      <a:r>
                        <a:rPr lang="en-US" b="1" baseline="0" dirty="0" smtClean="0"/>
                        <a:t> bunch ECI</a:t>
                      </a:r>
                      <a:endParaRPr lang="en-US" b="1" dirty="0" smtClean="0"/>
                    </a:p>
                  </a:txBody>
                  <a:tcPr anchor="ctr"/>
                </a:tc>
                <a:tc>
                  <a:txBody>
                    <a:bodyPr/>
                    <a:lstStyle/>
                    <a:p>
                      <a:pPr algn="ctr"/>
                      <a:r>
                        <a:rPr lang="en-US" baseline="0" dirty="0" smtClean="0"/>
                        <a:t>Higher chromaticity setting to suppress it during scrubbing </a:t>
                      </a:r>
                      <a:endParaRPr lang="en-US" dirty="0"/>
                    </a:p>
                  </a:txBody>
                  <a:tcPr anchor="ctr">
                    <a:solidFill>
                      <a:srgbClr val="FFCEDB"/>
                    </a:solidFill>
                  </a:tcPr>
                </a:tc>
                <a:tc>
                  <a:txBody>
                    <a:bodyPr/>
                    <a:lstStyle/>
                    <a:p>
                      <a:pPr algn="ctr"/>
                      <a:r>
                        <a:rPr lang="en-US" baseline="0" dirty="0" smtClean="0"/>
                        <a:t>Higher chromaticity setting to suppress it, if </a:t>
                      </a:r>
                      <a:r>
                        <a:rPr lang="en-US" baseline="0" dirty="0" err="1" smtClean="0"/>
                        <a:t>e</a:t>
                      </a:r>
                      <a:r>
                        <a:rPr lang="en-US" baseline="0" dirty="0" smtClean="0"/>
                        <a:t>-cloud level tolerable</a:t>
                      </a:r>
                      <a:endParaRPr lang="en-US" dirty="0"/>
                    </a:p>
                  </a:txBody>
                  <a:tcPr anchor="ctr">
                    <a:solidFill>
                      <a:srgbClr val="FF9497"/>
                    </a:solidFill>
                  </a:tcPr>
                </a:tc>
              </a:tr>
            </a:tbl>
          </a:graphicData>
        </a:graphic>
      </p:graphicFrame>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09600"/>
            <a:ext cx="8229600" cy="1143000"/>
          </a:xfrm>
        </p:spPr>
        <p:txBody>
          <a:bodyPr>
            <a:normAutofit/>
          </a:bodyPr>
          <a:lstStyle/>
          <a:p>
            <a:r>
              <a:rPr lang="en-US" sz="3000" b="1" dirty="0" smtClean="0">
                <a:latin typeface="Academy Engraved LET"/>
                <a:cs typeface="Academy Engraved LET"/>
              </a:rPr>
              <a:t>Impedance driven instabilities:</a:t>
            </a:r>
            <a:br>
              <a:rPr lang="en-US" sz="3000" b="1" dirty="0" smtClean="0">
                <a:latin typeface="Academy Engraved LET"/>
                <a:cs typeface="Academy Engraved LET"/>
              </a:rPr>
            </a:br>
            <a:r>
              <a:rPr lang="en-US" sz="3000" b="1" dirty="0" smtClean="0">
                <a:latin typeface="Academy Engraved LET"/>
                <a:cs typeface="Academy Engraved LET"/>
              </a:rPr>
              <a:t>possible effects</a:t>
            </a:r>
            <a:endParaRPr lang="en-US" sz="3000" b="1" dirty="0">
              <a:latin typeface="Academy Engraved LET"/>
              <a:cs typeface="Academy Engraved LET"/>
            </a:endParaRPr>
          </a:p>
        </p:txBody>
      </p:sp>
      <p:sp>
        <p:nvSpPr>
          <p:cNvPr id="3" name="Content Placeholder 2"/>
          <p:cNvSpPr>
            <a:spLocks noGrp="1"/>
          </p:cNvSpPr>
          <p:nvPr>
            <p:ph idx="1"/>
          </p:nvPr>
        </p:nvSpPr>
        <p:spPr>
          <a:xfrm>
            <a:off x="457200" y="1752600"/>
            <a:ext cx="8229600" cy="3124200"/>
          </a:xfrm>
        </p:spPr>
        <p:txBody>
          <a:bodyPr>
            <a:normAutofit fontScale="70000" lnSpcReduction="20000"/>
          </a:bodyPr>
          <a:lstStyle/>
          <a:p>
            <a:r>
              <a:rPr lang="en-US" b="1" dirty="0" smtClean="0"/>
              <a:t>Single bunch instabilities</a:t>
            </a:r>
          </a:p>
          <a:p>
            <a:pPr lvl="1"/>
            <a:r>
              <a:rPr lang="en-US" dirty="0" err="1" smtClean="0"/>
              <a:t>Headtail</a:t>
            </a:r>
            <a:r>
              <a:rPr lang="en-US" dirty="0" smtClean="0"/>
              <a:t> modes</a:t>
            </a:r>
          </a:p>
          <a:p>
            <a:pPr lvl="2">
              <a:buFont typeface="Lucida Grande"/>
              <a:buChar char="⇒"/>
            </a:pPr>
            <a:r>
              <a:rPr lang="en-US" dirty="0" smtClean="0"/>
              <a:t>Modes |m|≥1 unstable when Q’&gt;0</a:t>
            </a:r>
          </a:p>
          <a:p>
            <a:pPr lvl="2">
              <a:buFont typeface="Lucida Grande"/>
              <a:buChar char="⇒"/>
            </a:pPr>
            <a:r>
              <a:rPr lang="en-US" dirty="0" smtClean="0"/>
              <a:t>At all intensities, however with growth rate proportional to bunch intensity</a:t>
            </a:r>
          </a:p>
          <a:p>
            <a:pPr lvl="2">
              <a:buFont typeface="Lucida Grande"/>
              <a:buChar char="⇒"/>
            </a:pPr>
            <a:r>
              <a:rPr lang="en-US" dirty="0" smtClean="0"/>
              <a:t>Can be damped with tune spread with amplitude (</a:t>
            </a:r>
            <a:r>
              <a:rPr lang="en-US" dirty="0" err="1" smtClean="0"/>
              <a:t>octupoles</a:t>
            </a:r>
            <a:r>
              <a:rPr lang="en-US" dirty="0" smtClean="0"/>
              <a:t>) </a:t>
            </a:r>
          </a:p>
          <a:p>
            <a:pPr lvl="1"/>
            <a:r>
              <a:rPr lang="en-US" dirty="0" smtClean="0"/>
              <a:t>Transverse Mode Coupling Instability</a:t>
            </a:r>
          </a:p>
          <a:p>
            <a:pPr lvl="2">
              <a:buFont typeface="Lucida Grande"/>
              <a:buChar char="⇒"/>
            </a:pPr>
            <a:r>
              <a:rPr lang="en-US" dirty="0" smtClean="0"/>
              <a:t>Only above an intensity threshold (</a:t>
            </a:r>
            <a:r>
              <a:rPr lang="en-US" dirty="0" err="1" smtClean="0"/>
              <a:t>N</a:t>
            </a:r>
            <a:r>
              <a:rPr lang="en-US" baseline="-25000" dirty="0" err="1" smtClean="0"/>
              <a:t>b</a:t>
            </a:r>
            <a:r>
              <a:rPr lang="en-US" dirty="0" smtClean="0"/>
              <a:t> &gt; N</a:t>
            </a:r>
            <a:r>
              <a:rPr lang="en-US" baseline="-25000" dirty="0" smtClean="0"/>
              <a:t>th</a:t>
            </a:r>
            <a:r>
              <a:rPr lang="en-US" dirty="0" smtClean="0"/>
              <a:t>)</a:t>
            </a:r>
          </a:p>
          <a:p>
            <a:pPr lvl="2">
              <a:buFont typeface="Lucida Grande"/>
              <a:buChar char="⇒"/>
            </a:pPr>
            <a:r>
              <a:rPr lang="en-US" dirty="0" smtClean="0"/>
              <a:t>The threshold is usually increased by positive chromaticity and </a:t>
            </a:r>
            <a:r>
              <a:rPr lang="en-US" dirty="0" err="1" smtClean="0"/>
              <a:t>octupoles</a:t>
            </a:r>
            <a:endParaRPr lang="en-US" dirty="0" smtClean="0"/>
          </a:p>
          <a:p>
            <a:pPr lvl="2">
              <a:buFont typeface="Lucida Grande"/>
              <a:buChar char="⇒"/>
            </a:pPr>
            <a:r>
              <a:rPr lang="en-US" dirty="0" smtClean="0"/>
              <a:t>Possibly cured by a high bandwidth feedback system</a:t>
            </a:r>
          </a:p>
          <a:p>
            <a:endParaRPr lang="en-US" dirty="0" smtClean="0"/>
          </a:p>
          <a:p>
            <a:pPr lvl="1">
              <a:buNone/>
            </a:pPr>
            <a:endParaRPr lang="en-US" dirty="0" smtClean="0"/>
          </a:p>
          <a:p>
            <a:endParaRPr lang="en-US" dirty="0" smtClean="0"/>
          </a:p>
          <a:p>
            <a:endParaRPr lang="en-US" dirty="0" smtClean="0"/>
          </a:p>
          <a:p>
            <a:pPr lvl="1"/>
            <a:endParaRPr lang="en-US" dirty="0" smtClean="0"/>
          </a:p>
          <a:p>
            <a:pPr lvl="2">
              <a:buNone/>
            </a:pPr>
            <a:endParaRPr lang="en-US" dirty="0" smtClean="0"/>
          </a:p>
          <a:p>
            <a:endParaRPr lang="en-US" dirty="0"/>
          </a:p>
        </p:txBody>
      </p:sp>
      <p:pic>
        <p:nvPicPr>
          <p:cNvPr id="4" name="Picture 3" descr="cern_logo.gif"/>
          <p:cNvPicPr>
            <a:picLocks noChangeAspect="1"/>
          </p:cNvPicPr>
          <p:nvPr/>
        </p:nvPicPr>
        <p:blipFill>
          <a:blip r:embed="rId2"/>
          <a:stretch>
            <a:fillRect/>
          </a:stretch>
        </p:blipFill>
        <p:spPr>
          <a:xfrm>
            <a:off x="0" y="0"/>
            <a:ext cx="1080000" cy="1080000"/>
          </a:xfrm>
          <a:prstGeom prst="rect">
            <a:avLst/>
          </a:prstGeom>
        </p:spPr>
      </p:pic>
      <p:pic>
        <p:nvPicPr>
          <p:cNvPr id="5" name="Picture 4" descr="LOGO-BE-200x200_jpg.jpg"/>
          <p:cNvPicPr>
            <a:picLocks noChangeAspect="1"/>
          </p:cNvPicPr>
          <p:nvPr/>
        </p:nvPicPr>
        <p:blipFill>
          <a:blip r:embed="rId3"/>
          <a:stretch>
            <a:fillRect/>
          </a:stretch>
        </p:blipFill>
        <p:spPr>
          <a:xfrm>
            <a:off x="8064000" y="0"/>
            <a:ext cx="1080000" cy="1080000"/>
          </a:xfrm>
          <a:prstGeom prst="rect">
            <a:avLst/>
          </a:prstGeom>
        </p:spPr>
      </p:pic>
      <p:sp>
        <p:nvSpPr>
          <p:cNvPr id="6" name="Slide Number Placeholder 5"/>
          <p:cNvSpPr>
            <a:spLocks noGrp="1"/>
          </p:cNvSpPr>
          <p:nvPr>
            <p:ph type="sldNum" sz="quarter" idx="12"/>
          </p:nvPr>
        </p:nvSpPr>
        <p:spPr/>
        <p:txBody>
          <a:bodyPr/>
          <a:lstStyle/>
          <a:p>
            <a:fld id="{2E081447-C3CE-9F4F-A689-9A72CAFF10CA}" type="slidenum">
              <a:rPr lang="en-US" smtClean="0"/>
              <a:pPr/>
              <a:t>3</a:t>
            </a:fld>
            <a:endParaRPr lang="en-US"/>
          </a:p>
        </p:txBody>
      </p:sp>
      <p:grpSp>
        <p:nvGrpSpPr>
          <p:cNvPr id="60" name="Group 59"/>
          <p:cNvGrpSpPr/>
          <p:nvPr/>
        </p:nvGrpSpPr>
        <p:grpSpPr>
          <a:xfrm>
            <a:off x="523287" y="2961588"/>
            <a:ext cx="2953838" cy="1638911"/>
            <a:chOff x="5483078" y="2873585"/>
            <a:chExt cx="2953838" cy="1638911"/>
          </a:xfrm>
        </p:grpSpPr>
        <p:pic>
          <p:nvPicPr>
            <p:cNvPr id="44" name="Picture 43" descr="Broad-band.pdf"/>
            <p:cNvPicPr>
              <a:picLocks noChangeAspect="1"/>
            </p:cNvPicPr>
            <p:nvPr/>
          </p:nvPicPr>
          <mc:AlternateContent xmlns:mc="http://schemas.openxmlformats.org/markup-compatibility/2006">
            <mc:Choice xmlns:ma="http://schemas.microsoft.com/office/mac/drawingml/2008/main" xmlns:mv="urn:schemas-microsoft-com:mac:vml" xmlns="" Requires="ma">
              <p:blipFill>
                <a:blip r:embed="rId4"/>
                <a:stretch>
                  <a:fillRect/>
                </a:stretch>
              </p:blipFill>
            </mc:Choice>
            <mc:Fallback>
              <p:blipFill>
                <a:blip r:embed="rId5"/>
                <a:stretch>
                  <a:fillRect/>
                </a:stretch>
              </p:blipFill>
            </mc:Fallback>
          </mc:AlternateContent>
          <p:spPr>
            <a:xfrm>
              <a:off x="6151217" y="2873585"/>
              <a:ext cx="2181455" cy="1233700"/>
            </a:xfrm>
            <a:prstGeom prst="rect">
              <a:avLst/>
            </a:prstGeom>
          </p:spPr>
        </p:pic>
        <p:sp>
          <p:nvSpPr>
            <p:cNvPr id="46" name="Oval 1028"/>
            <p:cNvSpPr>
              <a:spLocks noChangeArrowheads="1"/>
            </p:cNvSpPr>
            <p:nvPr/>
          </p:nvSpPr>
          <p:spPr bwMode="auto">
            <a:xfrm>
              <a:off x="6039791" y="3994971"/>
              <a:ext cx="2397125" cy="517525"/>
            </a:xfrm>
            <a:prstGeom prst="ellipse">
              <a:avLst/>
            </a:prstGeom>
            <a:solidFill>
              <a:srgbClr val="3366FF">
                <a:alpha val="61176"/>
              </a:srgbClr>
            </a:solidFill>
            <a:ln w="9525">
              <a:solidFill>
                <a:schemeClr val="tx1"/>
              </a:solidFill>
              <a:round/>
              <a:headEnd/>
              <a:tailEnd/>
            </a:ln>
          </p:spPr>
          <p:txBody>
            <a:bodyPr wrap="none" anchor="ctr">
              <a:prstTxWarp prst="textNoShape">
                <a:avLst/>
              </a:prstTxWarp>
            </a:bodyPr>
            <a:lstStyle/>
            <a:p>
              <a:endParaRPr lang="en-US" dirty="0"/>
            </a:p>
          </p:txBody>
        </p:sp>
        <p:sp>
          <p:nvSpPr>
            <p:cNvPr id="47" name="Text Box 1061"/>
            <p:cNvSpPr txBox="1">
              <a:spLocks noChangeArrowheads="1"/>
            </p:cNvSpPr>
            <p:nvPr/>
          </p:nvSpPr>
          <p:spPr bwMode="auto">
            <a:xfrm>
              <a:off x="5483078" y="2917156"/>
              <a:ext cx="1766386" cy="400110"/>
            </a:xfrm>
            <a:prstGeom prst="rect">
              <a:avLst/>
            </a:prstGeom>
            <a:noFill/>
            <a:ln w="9525">
              <a:noFill/>
              <a:miter lim="800000"/>
              <a:headEnd/>
              <a:tailEnd/>
            </a:ln>
          </p:spPr>
          <p:txBody>
            <a:bodyPr wrap="square">
              <a:prstTxWarp prst="textNoShape">
                <a:avLst/>
              </a:prstTxWarp>
              <a:spAutoFit/>
            </a:bodyPr>
            <a:lstStyle/>
            <a:p>
              <a:pPr>
                <a:spcBef>
                  <a:spcPct val="50000"/>
                </a:spcBef>
              </a:pPr>
              <a:r>
                <a:rPr lang="de-DE" sz="2000" dirty="0" err="1">
                  <a:sym typeface="Symbol" pitchFamily="-112" charset="2"/>
                </a:rPr>
                <a:t></a:t>
              </a:r>
              <a:r>
                <a:rPr lang="de-DE" sz="1400" i="1" dirty="0" err="1">
                  <a:sym typeface="Symbol" pitchFamily="-112" charset="2"/>
                </a:rPr>
                <a:t>W(z-z‘)</a:t>
              </a:r>
              <a:r>
                <a:rPr lang="de-DE" sz="1400" dirty="0" err="1">
                  <a:latin typeface="Symbol" pitchFamily="-112" charset="2"/>
                  <a:sym typeface="Symbol" pitchFamily="-112" charset="2"/>
                </a:rPr>
                <a:t>l</a:t>
              </a:r>
              <a:r>
                <a:rPr lang="de-DE" sz="1400" i="1" dirty="0" err="1">
                  <a:sym typeface="Symbol" pitchFamily="-112" charset="2"/>
                </a:rPr>
                <a:t>(z‘</a:t>
              </a:r>
              <a:r>
                <a:rPr lang="de-DE" sz="1400" i="1" dirty="0" err="1" smtClean="0">
                  <a:sym typeface="Symbol" pitchFamily="-112" charset="2"/>
                </a:rPr>
                <a:t>)&lt;x&gt;(z‘)dz</a:t>
              </a:r>
              <a:r>
                <a:rPr lang="de-DE" sz="1400" i="1" dirty="0">
                  <a:sym typeface="Symbol" pitchFamily="-112" charset="2"/>
                </a:rPr>
                <a:t>‘</a:t>
              </a:r>
              <a:endParaRPr lang="de-DE" sz="1400" i="1" dirty="0"/>
            </a:p>
          </p:txBody>
        </p:sp>
        <p:cxnSp>
          <p:nvCxnSpPr>
            <p:cNvPr id="54" name="Straight Connector 53"/>
            <p:cNvCxnSpPr>
              <a:stCxn id="46" idx="7"/>
              <a:endCxn id="46" idx="5"/>
            </p:cNvCxnSpPr>
            <p:nvPr/>
          </p:nvCxnSpPr>
          <p:spPr>
            <a:xfrm rot="16200000" flipH="1">
              <a:off x="7902892" y="4253733"/>
              <a:ext cx="365945" cy="1588"/>
            </a:xfrm>
            <a:prstGeom prst="line">
              <a:avLst/>
            </a:prstGeom>
            <a:ln w="9525" cap="flat" cmpd="sng" algn="ctr">
              <a:solidFill>
                <a:schemeClr val="tx1"/>
              </a:solidFill>
              <a:prstDash val="dash"/>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55" name="Straight Connector 54"/>
            <p:cNvCxnSpPr/>
            <p:nvPr/>
          </p:nvCxnSpPr>
          <p:spPr>
            <a:xfrm rot="16200000" flipH="1">
              <a:off x="6218622" y="4253734"/>
              <a:ext cx="365945" cy="1588"/>
            </a:xfrm>
            <a:prstGeom prst="line">
              <a:avLst/>
            </a:prstGeom>
            <a:ln w="9525" cap="flat" cmpd="sng" algn="ctr">
              <a:solidFill>
                <a:schemeClr val="tx1"/>
              </a:solidFill>
              <a:prstDash val="dash"/>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57" name="Straight Arrow Connector 56"/>
            <p:cNvCxnSpPr/>
            <p:nvPr/>
          </p:nvCxnSpPr>
          <p:spPr>
            <a:xfrm>
              <a:off x="6184348" y="4262783"/>
              <a:ext cx="2148324" cy="6005"/>
            </a:xfrm>
            <a:prstGeom prst="straightConnector1">
              <a:avLst/>
            </a:prstGeom>
            <a:ln w="9525" cap="flat" cmpd="sng" algn="ctr">
              <a:solidFill>
                <a:srgbClr val="000000"/>
              </a:solidFill>
              <a:prstDash val="solid"/>
              <a:round/>
              <a:headEnd type="arrow" w="med" len="med"/>
              <a:tailEnd type="arrow" w="med" len="med"/>
            </a:ln>
            <a:effectLst/>
          </p:spPr>
          <p:style>
            <a:lnRef idx="2">
              <a:schemeClr val="accent1"/>
            </a:lnRef>
            <a:fillRef idx="0">
              <a:schemeClr val="accent1"/>
            </a:fillRef>
            <a:effectRef idx="1">
              <a:schemeClr val="accent1"/>
            </a:effectRef>
            <a:fontRef idx="minor">
              <a:schemeClr val="tx1"/>
            </a:fontRef>
          </p:style>
        </p:cxnSp>
        <p:sp>
          <p:nvSpPr>
            <p:cNvPr id="59" name="TextBox 58"/>
            <p:cNvSpPr txBox="1"/>
            <p:nvPr/>
          </p:nvSpPr>
          <p:spPr>
            <a:xfrm>
              <a:off x="7086600" y="4204719"/>
              <a:ext cx="255586" cy="307777"/>
            </a:xfrm>
            <a:prstGeom prst="rect">
              <a:avLst/>
            </a:prstGeom>
            <a:noFill/>
          </p:spPr>
          <p:txBody>
            <a:bodyPr wrap="none" rtlCol="0">
              <a:spAutoFit/>
            </a:bodyPr>
            <a:lstStyle/>
            <a:p>
              <a:r>
                <a:rPr lang="en-US" sz="1400" dirty="0" err="1" smtClean="0"/>
                <a:t>z</a:t>
              </a:r>
              <a:endParaRPr lang="en-US" sz="1400" dirty="0"/>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0"/>
                                        </p:tgtEl>
                                        <p:attrNameLst>
                                          <p:attrName>style.visibility</p:attrName>
                                        </p:attrNameLst>
                                      </p:cBhvr>
                                      <p:to>
                                        <p:strVal val="visible"/>
                                      </p:to>
                                    </p:set>
                                  </p:childTnLst>
                                  <p:subTnLst>
                                    <p:set>
                                      <p:cBhvr override="childStyle">
                                        <p:cTn dur="1" fill="hold" display="0" masterRel="nextClick" afterEffect="1"/>
                                        <p:tgtEl>
                                          <p:spTgt spid="60"/>
                                        </p:tgtEl>
                                        <p:attrNameLst>
                                          <p:attrName>style.visibility</p:attrName>
                                        </p:attrNameLst>
                                      </p:cBhvr>
                                      <p:to>
                                        <p:strVal val="hidden"/>
                                      </p:to>
                                    </p:set>
                                  </p:sub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3">
                                            <p:txEl>
                                              <p:pRg st="6" end="6"/>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3">
                                            <p:txEl>
                                              <p:pRg st="7" end="7"/>
                                            </p:txEl>
                                          </p:spTgt>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09600"/>
            <a:ext cx="8229600" cy="1143000"/>
          </a:xfrm>
        </p:spPr>
        <p:txBody>
          <a:bodyPr>
            <a:normAutofit/>
          </a:bodyPr>
          <a:lstStyle/>
          <a:p>
            <a:r>
              <a:rPr lang="en-US" sz="3000" b="1" dirty="0" smtClean="0">
                <a:latin typeface="Academy Engraved LET"/>
                <a:cs typeface="Academy Engraved LET"/>
              </a:rPr>
              <a:t>Impedance driven instabilities:</a:t>
            </a:r>
            <a:br>
              <a:rPr lang="en-US" sz="3000" b="1" dirty="0" smtClean="0">
                <a:latin typeface="Academy Engraved LET"/>
                <a:cs typeface="Academy Engraved LET"/>
              </a:rPr>
            </a:br>
            <a:r>
              <a:rPr lang="en-US" sz="3000" b="1" dirty="0" smtClean="0">
                <a:latin typeface="Academy Engraved LET"/>
                <a:cs typeface="Academy Engraved LET"/>
              </a:rPr>
              <a:t>possible effects</a:t>
            </a:r>
            <a:endParaRPr lang="en-US" sz="3000" b="1" dirty="0">
              <a:latin typeface="Academy Engraved LET"/>
              <a:cs typeface="Academy Engraved LET"/>
            </a:endParaRPr>
          </a:p>
        </p:txBody>
      </p:sp>
      <p:sp>
        <p:nvSpPr>
          <p:cNvPr id="3" name="Content Placeholder 2"/>
          <p:cNvSpPr>
            <a:spLocks noGrp="1"/>
          </p:cNvSpPr>
          <p:nvPr>
            <p:ph idx="1"/>
          </p:nvPr>
        </p:nvSpPr>
        <p:spPr>
          <a:xfrm>
            <a:off x="457200" y="1752600"/>
            <a:ext cx="8229600" cy="3200400"/>
          </a:xfrm>
        </p:spPr>
        <p:txBody>
          <a:bodyPr>
            <a:normAutofit fontScale="70000" lnSpcReduction="20000"/>
          </a:bodyPr>
          <a:lstStyle/>
          <a:p>
            <a:r>
              <a:rPr lang="en-US" dirty="0" smtClean="0"/>
              <a:t>Single bunch instabilities</a:t>
            </a:r>
          </a:p>
          <a:p>
            <a:pPr lvl="1"/>
            <a:r>
              <a:rPr lang="en-US" dirty="0" err="1" smtClean="0"/>
              <a:t>Headtail</a:t>
            </a:r>
            <a:r>
              <a:rPr lang="en-US" dirty="0" smtClean="0"/>
              <a:t> modes</a:t>
            </a:r>
          </a:p>
          <a:p>
            <a:pPr lvl="1"/>
            <a:r>
              <a:rPr lang="en-US" dirty="0" smtClean="0"/>
              <a:t>Transverse Mode Coupling Instability (TMCI)</a:t>
            </a:r>
          </a:p>
          <a:p>
            <a:r>
              <a:rPr lang="en-US" b="1" dirty="0" smtClean="0"/>
              <a:t>Coupled bunch instabilities</a:t>
            </a:r>
          </a:p>
          <a:p>
            <a:pPr lvl="1"/>
            <a:r>
              <a:rPr lang="en-US" dirty="0" smtClean="0"/>
              <a:t>Rigid bunch oscillations</a:t>
            </a:r>
          </a:p>
          <a:p>
            <a:pPr lvl="2">
              <a:buFont typeface="Lucida Grande"/>
              <a:buChar char="⇒"/>
            </a:pPr>
            <a:r>
              <a:rPr lang="en-US" dirty="0" smtClean="0"/>
              <a:t>At all intensities, however with growth rate proportional to bunch intensity</a:t>
            </a:r>
          </a:p>
          <a:p>
            <a:pPr lvl="2">
              <a:buFont typeface="Lucida Grande"/>
              <a:buChar char="⇒"/>
            </a:pPr>
            <a:r>
              <a:rPr lang="en-US" dirty="0" smtClean="0"/>
              <a:t>Can be damped with transverse feedback</a:t>
            </a:r>
          </a:p>
          <a:p>
            <a:pPr lvl="1"/>
            <a:r>
              <a:rPr lang="en-US" dirty="0" smtClean="0"/>
              <a:t>Higher order modes</a:t>
            </a:r>
          </a:p>
          <a:p>
            <a:pPr lvl="2">
              <a:buFont typeface="Lucida Grande"/>
              <a:buChar char="⇒"/>
            </a:pPr>
            <a:r>
              <a:rPr lang="en-US" dirty="0" smtClean="0"/>
              <a:t>Are characterized by both intra-bunch and bunch-to-bunch oscillation</a:t>
            </a:r>
          </a:p>
          <a:p>
            <a:pPr lvl="2">
              <a:buFont typeface="Lucida Grande"/>
              <a:buChar char="⇒"/>
            </a:pPr>
            <a:r>
              <a:rPr lang="en-US" dirty="0" smtClean="0"/>
              <a:t>Can be Landau damped with </a:t>
            </a:r>
            <a:r>
              <a:rPr lang="en-US" dirty="0" err="1" smtClean="0"/>
              <a:t>octupoles</a:t>
            </a:r>
            <a:r>
              <a:rPr lang="en-US" dirty="0" smtClean="0"/>
              <a:t>  </a:t>
            </a:r>
          </a:p>
          <a:p>
            <a:pPr lvl="1">
              <a:buNone/>
            </a:pPr>
            <a:endParaRPr lang="en-US" dirty="0" smtClean="0"/>
          </a:p>
          <a:p>
            <a:endParaRPr lang="en-US" dirty="0" smtClean="0"/>
          </a:p>
          <a:p>
            <a:endParaRPr lang="en-US" dirty="0" smtClean="0"/>
          </a:p>
          <a:p>
            <a:pPr lvl="1"/>
            <a:endParaRPr lang="en-US" dirty="0" smtClean="0"/>
          </a:p>
          <a:p>
            <a:pPr lvl="2">
              <a:buNone/>
            </a:pPr>
            <a:endParaRPr lang="en-US" dirty="0" smtClean="0"/>
          </a:p>
          <a:p>
            <a:endParaRPr lang="en-US" dirty="0"/>
          </a:p>
        </p:txBody>
      </p:sp>
      <p:pic>
        <p:nvPicPr>
          <p:cNvPr id="4" name="Picture 3" descr="cern_logo.gif"/>
          <p:cNvPicPr>
            <a:picLocks noChangeAspect="1"/>
          </p:cNvPicPr>
          <p:nvPr/>
        </p:nvPicPr>
        <p:blipFill>
          <a:blip r:embed="rId2"/>
          <a:stretch>
            <a:fillRect/>
          </a:stretch>
        </p:blipFill>
        <p:spPr>
          <a:xfrm>
            <a:off x="0" y="0"/>
            <a:ext cx="1080000" cy="1080000"/>
          </a:xfrm>
          <a:prstGeom prst="rect">
            <a:avLst/>
          </a:prstGeom>
        </p:spPr>
      </p:pic>
      <p:pic>
        <p:nvPicPr>
          <p:cNvPr id="5" name="Picture 4" descr="LOGO-BE-200x200_jpg.jpg"/>
          <p:cNvPicPr>
            <a:picLocks noChangeAspect="1"/>
          </p:cNvPicPr>
          <p:nvPr/>
        </p:nvPicPr>
        <p:blipFill>
          <a:blip r:embed="rId3"/>
          <a:stretch>
            <a:fillRect/>
          </a:stretch>
        </p:blipFill>
        <p:spPr>
          <a:xfrm>
            <a:off x="8064000" y="0"/>
            <a:ext cx="1080000" cy="1080000"/>
          </a:xfrm>
          <a:prstGeom prst="rect">
            <a:avLst/>
          </a:prstGeom>
        </p:spPr>
      </p:pic>
      <p:sp>
        <p:nvSpPr>
          <p:cNvPr id="6" name="Slide Number Placeholder 5"/>
          <p:cNvSpPr>
            <a:spLocks noGrp="1"/>
          </p:cNvSpPr>
          <p:nvPr>
            <p:ph type="sldNum" sz="quarter" idx="12"/>
          </p:nvPr>
        </p:nvSpPr>
        <p:spPr/>
        <p:txBody>
          <a:bodyPr/>
          <a:lstStyle/>
          <a:p>
            <a:fld id="{2E081447-C3CE-9F4F-A689-9A72CAFF10CA}" type="slidenum">
              <a:rPr lang="en-US" smtClean="0"/>
              <a:pPr/>
              <a:t>4</a:t>
            </a:fld>
            <a:endParaRPr lang="en-US"/>
          </a:p>
        </p:txBody>
      </p:sp>
      <p:grpSp>
        <p:nvGrpSpPr>
          <p:cNvPr id="7" name="Group 6"/>
          <p:cNvGrpSpPr/>
          <p:nvPr/>
        </p:nvGrpSpPr>
        <p:grpSpPr>
          <a:xfrm>
            <a:off x="970856" y="3757488"/>
            <a:ext cx="5979864" cy="2180976"/>
            <a:chOff x="102188" y="1676400"/>
            <a:chExt cx="8279812" cy="3197619"/>
          </a:xfrm>
        </p:grpSpPr>
        <p:cxnSp>
          <p:nvCxnSpPr>
            <p:cNvPr id="8" name="Straight Arrow Connector 7"/>
            <p:cNvCxnSpPr/>
            <p:nvPr/>
          </p:nvCxnSpPr>
          <p:spPr>
            <a:xfrm>
              <a:off x="5410200" y="4421188"/>
              <a:ext cx="2285975" cy="1588"/>
            </a:xfrm>
            <a:prstGeom prst="straightConnector1">
              <a:avLst/>
            </a:prstGeom>
            <a:ln w="9525" cap="flat" cmpd="sng" algn="ctr">
              <a:solidFill>
                <a:schemeClr val="tx1"/>
              </a:solidFill>
              <a:prstDash val="solid"/>
              <a:round/>
              <a:headEnd type="arrow" w="med" len="med"/>
              <a:tailEnd type="arrow" w="med" len="med"/>
            </a:ln>
            <a:effectLst/>
          </p:spPr>
          <p:style>
            <a:lnRef idx="2">
              <a:schemeClr val="accent1"/>
            </a:lnRef>
            <a:fillRef idx="0">
              <a:schemeClr val="accent1"/>
            </a:fillRef>
            <a:effectRef idx="1">
              <a:schemeClr val="accent1"/>
            </a:effectRef>
            <a:fontRef idx="minor">
              <a:schemeClr val="tx1"/>
            </a:fontRef>
          </p:style>
        </p:cxnSp>
        <p:sp>
          <p:nvSpPr>
            <p:cNvPr id="9" name="Oval 1028"/>
            <p:cNvSpPr>
              <a:spLocks noChangeArrowheads="1"/>
            </p:cNvSpPr>
            <p:nvPr/>
          </p:nvSpPr>
          <p:spPr bwMode="auto">
            <a:xfrm>
              <a:off x="152400" y="3910553"/>
              <a:ext cx="1521741" cy="280447"/>
            </a:xfrm>
            <a:prstGeom prst="ellipse">
              <a:avLst/>
            </a:prstGeom>
            <a:solidFill>
              <a:srgbClr val="3366FF">
                <a:alpha val="61176"/>
              </a:srgbClr>
            </a:solidFill>
            <a:ln w="9525">
              <a:solidFill>
                <a:schemeClr val="tx1"/>
              </a:solidFill>
              <a:round/>
              <a:headEnd/>
              <a:tailEnd/>
            </a:ln>
          </p:spPr>
          <p:txBody>
            <a:bodyPr wrap="none" anchor="ctr">
              <a:prstTxWarp prst="textNoShape">
                <a:avLst/>
              </a:prstTxWarp>
            </a:bodyPr>
            <a:lstStyle/>
            <a:p>
              <a:endParaRPr lang="en-US"/>
            </a:p>
          </p:txBody>
        </p:sp>
        <p:pic>
          <p:nvPicPr>
            <p:cNvPr id="10" name="Picture 9" descr="Resistive.pdf"/>
            <p:cNvPicPr>
              <a:picLocks noChangeAspect="1"/>
            </p:cNvPicPr>
            <p:nvPr/>
          </p:nvPicPr>
          <mc:AlternateContent xmlns:mc="http://schemas.openxmlformats.org/markup-compatibility/2006">
            <mc:Choice xmlns:ma="http://schemas.microsoft.com/office/mac/drawingml/2008/main" xmlns:mv="urn:schemas-microsoft-com:mac:vml" xmlns="" Requires="ma">
              <p:blipFill>
                <a:blip r:embed="rId4"/>
                <a:stretch>
                  <a:fillRect/>
                </a:stretch>
              </p:blipFill>
            </mc:Choice>
            <mc:Fallback>
              <p:blipFill>
                <a:blip r:embed="rId5"/>
                <a:stretch>
                  <a:fillRect/>
                </a:stretch>
              </p:blipFill>
            </mc:Fallback>
          </mc:AlternateContent>
          <p:spPr>
            <a:xfrm>
              <a:off x="1200822" y="1676400"/>
              <a:ext cx="6617961" cy="2097809"/>
            </a:xfrm>
            <a:prstGeom prst="rect">
              <a:avLst/>
            </a:prstGeom>
          </p:spPr>
        </p:pic>
        <p:sp>
          <p:nvSpPr>
            <p:cNvPr id="11" name="Oval 1028"/>
            <p:cNvSpPr>
              <a:spLocks noChangeArrowheads="1"/>
            </p:cNvSpPr>
            <p:nvPr/>
          </p:nvSpPr>
          <p:spPr bwMode="auto">
            <a:xfrm>
              <a:off x="2438400" y="3910553"/>
              <a:ext cx="1521741" cy="280447"/>
            </a:xfrm>
            <a:prstGeom prst="ellipse">
              <a:avLst/>
            </a:prstGeom>
            <a:solidFill>
              <a:srgbClr val="3366FF">
                <a:alpha val="61176"/>
              </a:srgbClr>
            </a:solidFill>
            <a:ln w="9525">
              <a:solidFill>
                <a:schemeClr val="tx1"/>
              </a:solidFill>
              <a:round/>
              <a:headEnd/>
              <a:tailEnd/>
            </a:ln>
          </p:spPr>
          <p:txBody>
            <a:bodyPr wrap="none" anchor="ctr">
              <a:prstTxWarp prst="textNoShape">
                <a:avLst/>
              </a:prstTxWarp>
            </a:bodyPr>
            <a:lstStyle/>
            <a:p>
              <a:endParaRPr lang="en-US"/>
            </a:p>
          </p:txBody>
        </p:sp>
        <p:sp>
          <p:nvSpPr>
            <p:cNvPr id="12" name="Oval 1028"/>
            <p:cNvSpPr>
              <a:spLocks noChangeArrowheads="1"/>
            </p:cNvSpPr>
            <p:nvPr/>
          </p:nvSpPr>
          <p:spPr bwMode="auto">
            <a:xfrm>
              <a:off x="4598728" y="3910553"/>
              <a:ext cx="1521741" cy="280447"/>
            </a:xfrm>
            <a:prstGeom prst="ellipse">
              <a:avLst/>
            </a:prstGeom>
            <a:solidFill>
              <a:srgbClr val="3366FF">
                <a:alpha val="61176"/>
              </a:srgbClr>
            </a:solidFill>
            <a:ln w="9525">
              <a:solidFill>
                <a:schemeClr val="tx1"/>
              </a:solidFill>
              <a:round/>
              <a:headEnd/>
              <a:tailEnd/>
            </a:ln>
          </p:spPr>
          <p:txBody>
            <a:bodyPr wrap="none" anchor="ctr">
              <a:prstTxWarp prst="textNoShape">
                <a:avLst/>
              </a:prstTxWarp>
            </a:bodyPr>
            <a:lstStyle/>
            <a:p>
              <a:endParaRPr lang="en-US"/>
            </a:p>
          </p:txBody>
        </p:sp>
        <p:sp>
          <p:nvSpPr>
            <p:cNvPr id="13" name="Oval 1028"/>
            <p:cNvSpPr>
              <a:spLocks noChangeArrowheads="1"/>
            </p:cNvSpPr>
            <p:nvPr/>
          </p:nvSpPr>
          <p:spPr bwMode="auto">
            <a:xfrm>
              <a:off x="6860259" y="3910553"/>
              <a:ext cx="1521741" cy="280447"/>
            </a:xfrm>
            <a:prstGeom prst="ellipse">
              <a:avLst/>
            </a:prstGeom>
            <a:solidFill>
              <a:srgbClr val="3366FF">
                <a:alpha val="61176"/>
              </a:srgbClr>
            </a:solidFill>
            <a:ln w="9525">
              <a:solidFill>
                <a:schemeClr val="tx1"/>
              </a:solidFill>
              <a:round/>
              <a:headEnd/>
              <a:tailEnd/>
            </a:ln>
          </p:spPr>
          <p:txBody>
            <a:bodyPr wrap="none" anchor="ctr">
              <a:prstTxWarp prst="textNoShape">
                <a:avLst/>
              </a:prstTxWarp>
            </a:bodyPr>
            <a:lstStyle/>
            <a:p>
              <a:endParaRPr lang="en-US"/>
            </a:p>
          </p:txBody>
        </p:sp>
        <p:sp>
          <p:nvSpPr>
            <p:cNvPr id="14" name="Text Box 1067"/>
            <p:cNvSpPr txBox="1">
              <a:spLocks noChangeArrowheads="1"/>
            </p:cNvSpPr>
            <p:nvPr/>
          </p:nvSpPr>
          <p:spPr bwMode="auto">
            <a:xfrm>
              <a:off x="102188" y="2884445"/>
              <a:ext cx="2375288" cy="451245"/>
            </a:xfrm>
            <a:prstGeom prst="rect">
              <a:avLst/>
            </a:prstGeom>
            <a:noFill/>
            <a:ln w="9525">
              <a:noFill/>
              <a:miter lim="800000"/>
              <a:headEnd/>
              <a:tailEnd/>
            </a:ln>
          </p:spPr>
          <p:txBody>
            <a:bodyPr wrap="square">
              <a:prstTxWarp prst="textNoShape">
                <a:avLst/>
              </a:prstTxWarp>
              <a:spAutoFit/>
            </a:bodyPr>
            <a:lstStyle/>
            <a:p>
              <a:pPr>
                <a:spcBef>
                  <a:spcPct val="50000"/>
                </a:spcBef>
              </a:pPr>
              <a:r>
                <a:rPr lang="de-DE" sz="1400" dirty="0" err="1">
                  <a:sym typeface="Symbol" pitchFamily="-112" charset="2"/>
                </a:rPr>
                <a:t></a:t>
              </a:r>
              <a:r>
                <a:rPr lang="de-DE" sz="1400" i="1" dirty="0" err="1">
                  <a:sym typeface="Symbol" pitchFamily="-112" charset="2"/>
                </a:rPr>
                <a:t>W(kd)</a:t>
              </a:r>
              <a:r>
                <a:rPr lang="de-DE" sz="1400" i="1" dirty="0" err="1">
                  <a:latin typeface="Symbol" pitchFamily="-112" charset="2"/>
                  <a:sym typeface="Symbol" pitchFamily="-112" charset="2"/>
                </a:rPr>
                <a:t>N(</a:t>
              </a:r>
              <a:r>
                <a:rPr lang="de-DE" sz="1400" i="1" dirty="0" err="1">
                  <a:sym typeface="Symbol" pitchFamily="-112" charset="2"/>
                </a:rPr>
                <a:t>kd</a:t>
              </a:r>
              <a:r>
                <a:rPr lang="de-DE" sz="1400" i="1" dirty="0" err="1" smtClean="0">
                  <a:sym typeface="Symbol" pitchFamily="-112" charset="2"/>
                </a:rPr>
                <a:t>)&lt;x&gt;(kd</a:t>
              </a:r>
              <a:r>
                <a:rPr lang="de-DE" sz="1400" i="1" dirty="0" smtClean="0">
                  <a:sym typeface="Symbol" pitchFamily="-112" charset="2"/>
                </a:rPr>
                <a:t>)</a:t>
              </a:r>
              <a:endParaRPr lang="de-DE" sz="1400" i="1" dirty="0"/>
            </a:p>
          </p:txBody>
        </p:sp>
        <p:sp>
          <p:nvSpPr>
            <p:cNvPr id="15" name="TextBox 14"/>
            <p:cNvSpPr txBox="1"/>
            <p:nvPr/>
          </p:nvSpPr>
          <p:spPr>
            <a:xfrm>
              <a:off x="6400228" y="4422775"/>
              <a:ext cx="386298" cy="451244"/>
            </a:xfrm>
            <a:prstGeom prst="rect">
              <a:avLst/>
            </a:prstGeom>
            <a:noFill/>
          </p:spPr>
          <p:txBody>
            <a:bodyPr wrap="none" rtlCol="0">
              <a:spAutoFit/>
            </a:bodyPr>
            <a:lstStyle/>
            <a:p>
              <a:r>
                <a:rPr lang="en-US" sz="1400" dirty="0" err="1" smtClean="0"/>
                <a:t>d</a:t>
              </a:r>
              <a:endParaRPr lang="en-US" sz="1400" dirty="0"/>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subTnLst>
                                    <p:set>
                                      <p:cBhvr override="childStyle">
                                        <p:cTn dur="1" fill="hold" display="0" masterRel="nextClick" afterEffect="1"/>
                                        <p:tgtEl>
                                          <p:spTgt spid="7"/>
                                        </p:tgtEl>
                                        <p:attrNameLst>
                                          <p:attrName>style.visibility</p:attrName>
                                        </p:attrNameLst>
                                      </p:cBhvr>
                                      <p:to>
                                        <p:strVal val="hidden"/>
                                      </p:to>
                                    </p:set>
                                  </p:sub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
                                            <p:txEl>
                                              <p:pRg st="4" end="4"/>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xEl>
                                              <p:pRg st="5" end="5"/>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3">
                                            <p:txEl>
                                              <p:pRg st="7" end="7"/>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3">
                                            <p:txEl>
                                              <p:pRg st="8" end="8"/>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09600"/>
            <a:ext cx="8229600" cy="1143000"/>
          </a:xfrm>
        </p:spPr>
        <p:txBody>
          <a:bodyPr>
            <a:normAutofit/>
          </a:bodyPr>
          <a:lstStyle/>
          <a:p>
            <a:r>
              <a:rPr lang="en-US" sz="3000" b="1" dirty="0" smtClean="0">
                <a:latin typeface="Academy Engraved LET"/>
                <a:cs typeface="Academy Engraved LET"/>
              </a:rPr>
              <a:t>Overview on possible instabilities            (transverse plane)</a:t>
            </a:r>
            <a:endParaRPr lang="en-US" sz="3000" b="1" dirty="0">
              <a:latin typeface="Academy Engraved LET"/>
              <a:cs typeface="Academy Engraved LET"/>
            </a:endParaRPr>
          </a:p>
        </p:txBody>
      </p:sp>
      <p:sp>
        <p:nvSpPr>
          <p:cNvPr id="3" name="Content Placeholder 2"/>
          <p:cNvSpPr>
            <a:spLocks noGrp="1"/>
          </p:cNvSpPr>
          <p:nvPr>
            <p:ph idx="1"/>
          </p:nvPr>
        </p:nvSpPr>
        <p:spPr>
          <a:xfrm>
            <a:off x="457200" y="1752599"/>
            <a:ext cx="7162800" cy="4968875"/>
          </a:xfrm>
        </p:spPr>
        <p:txBody>
          <a:bodyPr>
            <a:normAutofit fontScale="70000" lnSpcReduction="20000"/>
          </a:bodyPr>
          <a:lstStyle/>
          <a:p>
            <a:r>
              <a:rPr lang="en-US" dirty="0" smtClean="0"/>
              <a:t>Single bunch instabilities</a:t>
            </a:r>
          </a:p>
          <a:p>
            <a:pPr lvl="1"/>
            <a:r>
              <a:rPr lang="en-US" dirty="0" err="1" smtClean="0"/>
              <a:t>Headtail</a:t>
            </a:r>
            <a:r>
              <a:rPr lang="en-US" dirty="0" smtClean="0"/>
              <a:t> modes</a:t>
            </a:r>
          </a:p>
          <a:p>
            <a:pPr lvl="1"/>
            <a:r>
              <a:rPr lang="en-US" dirty="0" smtClean="0"/>
              <a:t>Transverse Mode Coupling Instability (TMCI)</a:t>
            </a:r>
          </a:p>
          <a:p>
            <a:r>
              <a:rPr lang="en-US" dirty="0" smtClean="0"/>
              <a:t>Coupled bunch instabilities</a:t>
            </a:r>
          </a:p>
          <a:p>
            <a:pPr lvl="1"/>
            <a:r>
              <a:rPr lang="en-US" dirty="0" smtClean="0"/>
              <a:t>Rigid bunch oscillations</a:t>
            </a:r>
          </a:p>
          <a:p>
            <a:pPr lvl="1"/>
            <a:r>
              <a:rPr lang="en-US" dirty="0" smtClean="0"/>
              <a:t>Higher order modes</a:t>
            </a:r>
          </a:p>
          <a:p>
            <a:r>
              <a:rPr lang="en-US" b="1" dirty="0" smtClean="0"/>
              <a:t>Electron cloud effect</a:t>
            </a:r>
          </a:p>
          <a:p>
            <a:pPr lvl="1"/>
            <a:r>
              <a:rPr lang="en-US" dirty="0" smtClean="0"/>
              <a:t>In general, multi-bunch effect, because bunch trains are needed to build up an electron cloud</a:t>
            </a:r>
          </a:p>
          <a:p>
            <a:pPr lvl="1"/>
            <a:r>
              <a:rPr lang="en-US" dirty="0" smtClean="0"/>
              <a:t>Can be source of Electron Cloud Instability (ECI)</a:t>
            </a:r>
          </a:p>
          <a:p>
            <a:pPr lvl="2"/>
            <a:r>
              <a:rPr lang="en-US" dirty="0" smtClean="0"/>
              <a:t>By coupling the motion of subsequent bunches through a bunch-to-bunch wake (rigid or </a:t>
            </a:r>
            <a:r>
              <a:rPr lang="en-US" dirty="0" err="1" smtClean="0"/>
              <a:t>headtail</a:t>
            </a:r>
            <a:r>
              <a:rPr lang="en-US" dirty="0" smtClean="0"/>
              <a:t> modes). E.g. horizontal coupled bunch ECI is observed in the SPS and suppressed with the damper</a:t>
            </a:r>
          </a:p>
          <a:p>
            <a:pPr lvl="2"/>
            <a:r>
              <a:rPr lang="en-US" dirty="0" smtClean="0"/>
              <a:t>By coupling the motion of head and tail of the same bunch and exciting a </a:t>
            </a:r>
            <a:r>
              <a:rPr lang="en-US" dirty="0" err="1" smtClean="0"/>
              <a:t>headtail</a:t>
            </a:r>
            <a:r>
              <a:rPr lang="en-US" dirty="0" smtClean="0"/>
              <a:t> mode. E.g. vertical single bunch ECI is observed in the SPS and suppressed with high chromaticity   </a:t>
            </a:r>
          </a:p>
          <a:p>
            <a:pPr lvl="1">
              <a:buNone/>
            </a:pPr>
            <a:endParaRPr lang="en-US" dirty="0" smtClean="0"/>
          </a:p>
          <a:p>
            <a:endParaRPr lang="en-US" dirty="0" smtClean="0"/>
          </a:p>
          <a:p>
            <a:endParaRPr lang="en-US" dirty="0" smtClean="0"/>
          </a:p>
          <a:p>
            <a:pPr lvl="1"/>
            <a:endParaRPr lang="en-US" dirty="0" smtClean="0"/>
          </a:p>
          <a:p>
            <a:pPr lvl="2">
              <a:buNone/>
            </a:pPr>
            <a:endParaRPr lang="en-US" dirty="0" smtClean="0"/>
          </a:p>
          <a:p>
            <a:endParaRPr lang="en-US" dirty="0"/>
          </a:p>
        </p:txBody>
      </p:sp>
      <p:pic>
        <p:nvPicPr>
          <p:cNvPr id="4" name="Picture 3" descr="cern_logo.gif"/>
          <p:cNvPicPr>
            <a:picLocks noChangeAspect="1"/>
          </p:cNvPicPr>
          <p:nvPr/>
        </p:nvPicPr>
        <p:blipFill>
          <a:blip r:embed="rId2"/>
          <a:stretch>
            <a:fillRect/>
          </a:stretch>
        </p:blipFill>
        <p:spPr>
          <a:xfrm>
            <a:off x="0" y="0"/>
            <a:ext cx="1080000" cy="1080000"/>
          </a:xfrm>
          <a:prstGeom prst="rect">
            <a:avLst/>
          </a:prstGeom>
        </p:spPr>
      </p:pic>
      <p:pic>
        <p:nvPicPr>
          <p:cNvPr id="5" name="Picture 4" descr="LOGO-BE-200x200_jpg.jpg"/>
          <p:cNvPicPr>
            <a:picLocks noChangeAspect="1"/>
          </p:cNvPicPr>
          <p:nvPr/>
        </p:nvPicPr>
        <p:blipFill>
          <a:blip r:embed="rId3"/>
          <a:stretch>
            <a:fillRect/>
          </a:stretch>
        </p:blipFill>
        <p:spPr>
          <a:xfrm>
            <a:off x="8064000" y="0"/>
            <a:ext cx="1080000" cy="1080000"/>
          </a:xfrm>
          <a:prstGeom prst="rect">
            <a:avLst/>
          </a:prstGeom>
        </p:spPr>
      </p:pic>
      <p:sp>
        <p:nvSpPr>
          <p:cNvPr id="6" name="Slide Number Placeholder 5"/>
          <p:cNvSpPr>
            <a:spLocks noGrp="1"/>
          </p:cNvSpPr>
          <p:nvPr>
            <p:ph type="sldNum" sz="quarter" idx="12"/>
          </p:nvPr>
        </p:nvSpPr>
        <p:spPr/>
        <p:txBody>
          <a:bodyPr/>
          <a:lstStyle/>
          <a:p>
            <a:fld id="{2E081447-C3CE-9F4F-A689-9A72CAFF10CA}" type="slidenum">
              <a:rPr lang="en-US" smtClean="0"/>
              <a:pPr/>
              <a:t>5</a:t>
            </a:fld>
            <a:endParaRPr lang="en-US"/>
          </a:p>
        </p:txBody>
      </p:sp>
      <p:grpSp>
        <p:nvGrpSpPr>
          <p:cNvPr id="33" name="Group 32"/>
          <p:cNvGrpSpPr/>
          <p:nvPr/>
        </p:nvGrpSpPr>
        <p:grpSpPr>
          <a:xfrm>
            <a:off x="147042" y="1751805"/>
            <a:ext cx="537170" cy="4604544"/>
            <a:chOff x="147042" y="1751805"/>
            <a:chExt cx="537170" cy="4604544"/>
          </a:xfrm>
        </p:grpSpPr>
        <p:cxnSp>
          <p:nvCxnSpPr>
            <p:cNvPr id="19" name="Straight Connector 18"/>
            <p:cNvCxnSpPr/>
            <p:nvPr/>
          </p:nvCxnSpPr>
          <p:spPr>
            <a:xfrm>
              <a:off x="455612" y="1751805"/>
              <a:ext cx="228600" cy="1588"/>
            </a:xfrm>
            <a:prstGeom prst="line">
              <a:avLst/>
            </a:prstGeom>
            <a:ln>
              <a:solidFill>
                <a:srgbClr val="FF0000"/>
              </a:solidFill>
            </a:ln>
            <a:effectLst/>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rot="5400000">
              <a:off x="-1845469" y="4052886"/>
              <a:ext cx="4602162" cy="1588"/>
            </a:xfrm>
            <a:prstGeom prst="line">
              <a:avLst/>
            </a:prstGeom>
            <a:ln>
              <a:solidFill>
                <a:srgbClr val="FF0000"/>
              </a:solidFill>
            </a:ln>
            <a:effectLst/>
          </p:spPr>
          <p:style>
            <a:lnRef idx="2">
              <a:schemeClr val="accent1"/>
            </a:lnRef>
            <a:fillRef idx="0">
              <a:schemeClr val="accent1"/>
            </a:fillRef>
            <a:effectRef idx="1">
              <a:schemeClr val="accent1"/>
            </a:effectRef>
            <a:fontRef idx="minor">
              <a:schemeClr val="tx1"/>
            </a:fontRef>
          </p:style>
        </p:cxnSp>
        <p:cxnSp>
          <p:nvCxnSpPr>
            <p:cNvPr id="24" name="Straight Connector 23"/>
            <p:cNvCxnSpPr/>
            <p:nvPr/>
          </p:nvCxnSpPr>
          <p:spPr>
            <a:xfrm>
              <a:off x="454818" y="6354761"/>
              <a:ext cx="228600" cy="1588"/>
            </a:xfrm>
            <a:prstGeom prst="line">
              <a:avLst/>
            </a:prstGeom>
            <a:ln>
              <a:solidFill>
                <a:srgbClr val="FF0000"/>
              </a:solidFill>
            </a:ln>
            <a:effectLst/>
          </p:spPr>
          <p:style>
            <a:lnRef idx="2">
              <a:schemeClr val="accent1"/>
            </a:lnRef>
            <a:fillRef idx="0">
              <a:schemeClr val="accent1"/>
            </a:fillRef>
            <a:effectRef idx="1">
              <a:schemeClr val="accent1"/>
            </a:effectRef>
            <a:fontRef idx="minor">
              <a:schemeClr val="tx1"/>
            </a:fontRef>
          </p:style>
        </p:cxnSp>
        <p:sp>
          <p:nvSpPr>
            <p:cNvPr id="25" name="TextBox 24"/>
            <p:cNvSpPr txBox="1"/>
            <p:nvPr/>
          </p:nvSpPr>
          <p:spPr>
            <a:xfrm rot="16200000">
              <a:off x="-599316" y="3516868"/>
              <a:ext cx="1800493" cy="307777"/>
            </a:xfrm>
            <a:prstGeom prst="rect">
              <a:avLst/>
            </a:prstGeom>
            <a:noFill/>
          </p:spPr>
          <p:txBody>
            <a:bodyPr wrap="none" rtlCol="0">
              <a:spAutoFit/>
            </a:bodyPr>
            <a:lstStyle/>
            <a:p>
              <a:r>
                <a:rPr lang="en-US" sz="1400" dirty="0" smtClean="0">
                  <a:solidFill>
                    <a:srgbClr val="FF0000"/>
                  </a:solidFill>
                </a:rPr>
                <a:t>Protons per bunch, </a:t>
              </a:r>
              <a:r>
                <a:rPr lang="en-US" sz="1400" dirty="0" err="1" smtClean="0">
                  <a:solidFill>
                    <a:srgbClr val="FF0000"/>
                  </a:solidFill>
                </a:rPr>
                <a:t>N</a:t>
              </a:r>
              <a:r>
                <a:rPr lang="en-US" sz="1400" baseline="-25000" dirty="0" err="1" smtClean="0">
                  <a:solidFill>
                    <a:srgbClr val="FF0000"/>
                  </a:solidFill>
                </a:rPr>
                <a:t>b</a:t>
              </a:r>
              <a:endParaRPr lang="en-US" sz="1400" dirty="0">
                <a:solidFill>
                  <a:srgbClr val="FF0000"/>
                </a:solidFill>
              </a:endParaRPr>
            </a:p>
          </p:txBody>
        </p:sp>
      </p:grpSp>
      <p:grpSp>
        <p:nvGrpSpPr>
          <p:cNvPr id="34" name="Group 33"/>
          <p:cNvGrpSpPr/>
          <p:nvPr/>
        </p:nvGrpSpPr>
        <p:grpSpPr>
          <a:xfrm>
            <a:off x="7391399" y="2895602"/>
            <a:ext cx="1752601" cy="3462336"/>
            <a:chOff x="7391399" y="2895602"/>
            <a:chExt cx="1752601" cy="3462336"/>
          </a:xfrm>
        </p:grpSpPr>
        <p:cxnSp>
          <p:nvCxnSpPr>
            <p:cNvPr id="26" name="Straight Connector 25"/>
            <p:cNvCxnSpPr/>
            <p:nvPr/>
          </p:nvCxnSpPr>
          <p:spPr>
            <a:xfrm flipH="1">
              <a:off x="7391399" y="2895602"/>
              <a:ext cx="228600" cy="1588"/>
            </a:xfrm>
            <a:prstGeom prst="line">
              <a:avLst/>
            </a:prstGeom>
            <a:ln>
              <a:solidFill>
                <a:srgbClr val="0000FF"/>
              </a:solidFill>
            </a:ln>
            <a:effectLst/>
          </p:spPr>
          <p:style>
            <a:lnRef idx="2">
              <a:schemeClr val="accent1"/>
            </a:lnRef>
            <a:fillRef idx="0">
              <a:schemeClr val="accent1"/>
            </a:fillRef>
            <a:effectRef idx="1">
              <a:schemeClr val="accent1"/>
            </a:effectRef>
            <a:fontRef idx="minor">
              <a:schemeClr val="tx1"/>
            </a:fontRef>
          </p:style>
        </p:cxnSp>
        <p:cxnSp>
          <p:nvCxnSpPr>
            <p:cNvPr id="27" name="Straight Connector 26"/>
            <p:cNvCxnSpPr>
              <a:endCxn id="6" idx="0"/>
            </p:cNvCxnSpPr>
            <p:nvPr/>
          </p:nvCxnSpPr>
          <p:spPr>
            <a:xfrm rot="16200000" flipH="1">
              <a:off x="5889626" y="4625975"/>
              <a:ext cx="3460747" cy="1"/>
            </a:xfrm>
            <a:prstGeom prst="line">
              <a:avLst/>
            </a:prstGeom>
            <a:ln>
              <a:solidFill>
                <a:srgbClr val="0000FF"/>
              </a:solidFill>
            </a:ln>
            <a:effectLst/>
          </p:spPr>
          <p:style>
            <a:lnRef idx="2">
              <a:schemeClr val="accent1"/>
            </a:lnRef>
            <a:fillRef idx="0">
              <a:schemeClr val="accent1"/>
            </a:fillRef>
            <a:effectRef idx="1">
              <a:schemeClr val="accent1"/>
            </a:effectRef>
            <a:fontRef idx="minor">
              <a:schemeClr val="tx1"/>
            </a:fontRef>
          </p:style>
        </p:cxnSp>
        <p:cxnSp>
          <p:nvCxnSpPr>
            <p:cNvPr id="28" name="Straight Connector 27"/>
            <p:cNvCxnSpPr/>
            <p:nvPr/>
          </p:nvCxnSpPr>
          <p:spPr>
            <a:xfrm flipH="1">
              <a:off x="7392987" y="6356350"/>
              <a:ext cx="228600" cy="1588"/>
            </a:xfrm>
            <a:prstGeom prst="line">
              <a:avLst/>
            </a:prstGeom>
            <a:ln>
              <a:solidFill>
                <a:srgbClr val="0000FF"/>
              </a:solidFill>
            </a:ln>
            <a:effectLst/>
          </p:spPr>
          <p:style>
            <a:lnRef idx="2">
              <a:schemeClr val="accent1"/>
            </a:lnRef>
            <a:fillRef idx="0">
              <a:schemeClr val="accent1"/>
            </a:fillRef>
            <a:effectRef idx="1">
              <a:schemeClr val="accent1"/>
            </a:effectRef>
            <a:fontRef idx="minor">
              <a:schemeClr val="tx1"/>
            </a:fontRef>
          </p:style>
        </p:cxnSp>
        <p:sp>
          <p:nvSpPr>
            <p:cNvPr id="32" name="TextBox 31"/>
            <p:cNvSpPr txBox="1"/>
            <p:nvPr/>
          </p:nvSpPr>
          <p:spPr>
            <a:xfrm>
              <a:off x="7621587" y="4267200"/>
              <a:ext cx="1522413" cy="646331"/>
            </a:xfrm>
            <a:prstGeom prst="rect">
              <a:avLst/>
            </a:prstGeom>
            <a:noFill/>
          </p:spPr>
          <p:txBody>
            <a:bodyPr wrap="square" rtlCol="0">
              <a:spAutoFit/>
            </a:bodyPr>
            <a:lstStyle/>
            <a:p>
              <a:r>
                <a:rPr lang="en-US" sz="1200" dirty="0" smtClean="0">
                  <a:solidFill>
                    <a:srgbClr val="3366FF"/>
                  </a:solidFill>
                </a:rPr>
                <a:t>Bunch spacing, number of bunches, number of batches</a:t>
              </a:r>
              <a:endParaRPr lang="en-US" sz="1200" dirty="0">
                <a:solidFill>
                  <a:srgbClr val="3366FF"/>
                </a:solidFill>
              </a:endParaRPr>
            </a:p>
          </p:txBody>
        </p:sp>
      </p:grpSp>
      <p:grpSp>
        <p:nvGrpSpPr>
          <p:cNvPr id="40" name="Group 39"/>
          <p:cNvGrpSpPr/>
          <p:nvPr/>
        </p:nvGrpSpPr>
        <p:grpSpPr>
          <a:xfrm>
            <a:off x="7391399" y="3886200"/>
            <a:ext cx="1522402" cy="2481868"/>
            <a:chOff x="7391399" y="3886200"/>
            <a:chExt cx="1522402" cy="2481868"/>
          </a:xfrm>
        </p:grpSpPr>
        <p:grpSp>
          <p:nvGrpSpPr>
            <p:cNvPr id="38" name="Group 37"/>
            <p:cNvGrpSpPr/>
            <p:nvPr/>
          </p:nvGrpSpPr>
          <p:grpSpPr>
            <a:xfrm>
              <a:off x="7391399" y="3886200"/>
              <a:ext cx="231776" cy="2481868"/>
              <a:chOff x="6553200" y="1981200"/>
              <a:chExt cx="230188" cy="3462336"/>
            </a:xfrm>
          </p:grpSpPr>
          <p:cxnSp>
            <p:nvCxnSpPr>
              <p:cNvPr id="35" name="Straight Connector 34"/>
              <p:cNvCxnSpPr/>
              <p:nvPr/>
            </p:nvCxnSpPr>
            <p:spPr>
              <a:xfrm flipH="1">
                <a:off x="6553200" y="1981200"/>
                <a:ext cx="228600" cy="1588"/>
              </a:xfrm>
              <a:prstGeom prst="line">
                <a:avLst/>
              </a:prstGeom>
              <a:ln>
                <a:solidFill>
                  <a:srgbClr val="008000"/>
                </a:solidFill>
              </a:ln>
              <a:effectLst/>
            </p:spPr>
            <p:style>
              <a:lnRef idx="2">
                <a:schemeClr val="accent1"/>
              </a:lnRef>
              <a:fillRef idx="0">
                <a:schemeClr val="accent1"/>
              </a:fillRef>
              <a:effectRef idx="1">
                <a:schemeClr val="accent1"/>
              </a:effectRef>
              <a:fontRef idx="minor">
                <a:schemeClr val="tx1"/>
              </a:fontRef>
            </p:style>
          </p:cxnSp>
          <p:cxnSp>
            <p:nvCxnSpPr>
              <p:cNvPr id="36" name="Straight Connector 35"/>
              <p:cNvCxnSpPr/>
              <p:nvPr/>
            </p:nvCxnSpPr>
            <p:spPr>
              <a:xfrm rot="16200000" flipH="1">
                <a:off x="5051427" y="3711573"/>
                <a:ext cx="3460747" cy="1"/>
              </a:xfrm>
              <a:prstGeom prst="line">
                <a:avLst/>
              </a:prstGeom>
              <a:ln>
                <a:solidFill>
                  <a:srgbClr val="008000"/>
                </a:solidFill>
              </a:ln>
              <a:effectLst/>
            </p:spPr>
            <p:style>
              <a:lnRef idx="2">
                <a:schemeClr val="accent1"/>
              </a:lnRef>
              <a:fillRef idx="0">
                <a:schemeClr val="accent1"/>
              </a:fillRef>
              <a:effectRef idx="1">
                <a:schemeClr val="accent1"/>
              </a:effectRef>
              <a:fontRef idx="minor">
                <a:schemeClr val="tx1"/>
              </a:fontRef>
            </p:style>
          </p:cxnSp>
          <p:cxnSp>
            <p:nvCxnSpPr>
              <p:cNvPr id="37" name="Straight Connector 36"/>
              <p:cNvCxnSpPr/>
              <p:nvPr/>
            </p:nvCxnSpPr>
            <p:spPr>
              <a:xfrm flipH="1">
                <a:off x="6554788" y="5441948"/>
                <a:ext cx="228600" cy="1588"/>
              </a:xfrm>
              <a:prstGeom prst="line">
                <a:avLst/>
              </a:prstGeom>
              <a:ln>
                <a:solidFill>
                  <a:srgbClr val="008000"/>
                </a:solidFill>
              </a:ln>
              <a:effectLst/>
            </p:spPr>
            <p:style>
              <a:lnRef idx="2">
                <a:schemeClr val="accent1"/>
              </a:lnRef>
              <a:fillRef idx="0">
                <a:schemeClr val="accent1"/>
              </a:fillRef>
              <a:effectRef idx="1">
                <a:schemeClr val="accent1"/>
              </a:effectRef>
              <a:fontRef idx="minor">
                <a:schemeClr val="tx1"/>
              </a:fontRef>
            </p:style>
          </p:cxnSp>
        </p:grpSp>
        <p:sp>
          <p:nvSpPr>
            <p:cNvPr id="39" name="TextBox 38"/>
            <p:cNvSpPr txBox="1"/>
            <p:nvPr/>
          </p:nvSpPr>
          <p:spPr>
            <a:xfrm>
              <a:off x="7772400" y="4913531"/>
              <a:ext cx="1141401" cy="461665"/>
            </a:xfrm>
            <a:prstGeom prst="rect">
              <a:avLst/>
            </a:prstGeom>
            <a:noFill/>
          </p:spPr>
          <p:txBody>
            <a:bodyPr wrap="square" rtlCol="0">
              <a:spAutoFit/>
            </a:bodyPr>
            <a:lstStyle/>
            <a:p>
              <a:r>
                <a:rPr lang="en-US" sz="1200" dirty="0" smtClean="0">
                  <a:solidFill>
                    <a:srgbClr val="008000"/>
                  </a:solidFill>
                </a:rPr>
                <a:t>Transverse </a:t>
              </a:r>
              <a:r>
                <a:rPr lang="en-US" sz="1200" dirty="0" err="1" smtClean="0">
                  <a:solidFill>
                    <a:srgbClr val="008000"/>
                  </a:solidFill>
                </a:rPr>
                <a:t>emittances</a:t>
              </a:r>
              <a:r>
                <a:rPr lang="en-US" sz="1200" dirty="0" smtClean="0">
                  <a:solidFill>
                    <a:srgbClr val="008000"/>
                  </a:solidFill>
                </a:rPr>
                <a:t>, </a:t>
              </a:r>
              <a:r>
                <a:rPr lang="en-US" sz="1200" dirty="0" err="1" smtClean="0">
                  <a:solidFill>
                    <a:srgbClr val="008000"/>
                  </a:solidFill>
                  <a:latin typeface="Symbol" charset="2"/>
                  <a:cs typeface="Symbol" charset="2"/>
                </a:rPr>
                <a:t>e</a:t>
              </a:r>
              <a:r>
                <a:rPr lang="en-US" sz="1200" baseline="-25000" dirty="0" err="1" smtClean="0">
                  <a:solidFill>
                    <a:srgbClr val="008000"/>
                  </a:solidFill>
                </a:rPr>
                <a:t>x,y</a:t>
              </a:r>
              <a:endParaRPr lang="en-US" sz="1200" dirty="0">
                <a:solidFill>
                  <a:srgbClr val="008000"/>
                </a:solidFill>
              </a:endParaRPr>
            </a:p>
          </p:txBody>
        </p:sp>
      </p:grpSp>
      <p:grpSp>
        <p:nvGrpSpPr>
          <p:cNvPr id="65" name="Group 64"/>
          <p:cNvGrpSpPr/>
          <p:nvPr/>
        </p:nvGrpSpPr>
        <p:grpSpPr>
          <a:xfrm>
            <a:off x="5557473" y="1966024"/>
            <a:ext cx="1991453" cy="1608971"/>
            <a:chOff x="5075111" y="2135876"/>
            <a:chExt cx="2009040" cy="1608971"/>
          </a:xfrm>
        </p:grpSpPr>
        <p:grpSp>
          <p:nvGrpSpPr>
            <p:cNvPr id="66" name="Group 65"/>
            <p:cNvGrpSpPr/>
            <p:nvPr/>
          </p:nvGrpSpPr>
          <p:grpSpPr>
            <a:xfrm>
              <a:off x="5075111" y="3448813"/>
              <a:ext cx="231775" cy="296034"/>
              <a:chOff x="5561024" y="3504064"/>
              <a:chExt cx="231775" cy="296034"/>
            </a:xfrm>
          </p:grpSpPr>
          <p:cxnSp>
            <p:nvCxnSpPr>
              <p:cNvPr id="74" name="Straight Connector 73"/>
              <p:cNvCxnSpPr/>
              <p:nvPr/>
            </p:nvCxnSpPr>
            <p:spPr>
              <a:xfrm rot="10800000" flipV="1">
                <a:off x="5561024" y="3504064"/>
                <a:ext cx="230176" cy="1138"/>
              </a:xfrm>
              <a:prstGeom prst="line">
                <a:avLst/>
              </a:prstGeom>
              <a:ln>
                <a:solidFill>
                  <a:srgbClr val="008000"/>
                </a:solidFill>
              </a:ln>
              <a:effectLst/>
            </p:spPr>
            <p:style>
              <a:lnRef idx="2">
                <a:schemeClr val="accent1"/>
              </a:lnRef>
              <a:fillRef idx="0">
                <a:schemeClr val="accent1"/>
              </a:fillRef>
              <a:effectRef idx="1">
                <a:schemeClr val="accent1"/>
              </a:effectRef>
              <a:fontRef idx="minor">
                <a:schemeClr val="tx1"/>
              </a:fontRef>
            </p:style>
          </p:cxnSp>
          <p:cxnSp>
            <p:nvCxnSpPr>
              <p:cNvPr id="75" name="Straight Connector 74"/>
              <p:cNvCxnSpPr/>
              <p:nvPr/>
            </p:nvCxnSpPr>
            <p:spPr>
              <a:xfrm rot="5400000">
                <a:off x="5642114" y="3649871"/>
                <a:ext cx="293758" cy="4420"/>
              </a:xfrm>
              <a:prstGeom prst="line">
                <a:avLst/>
              </a:prstGeom>
              <a:ln>
                <a:solidFill>
                  <a:srgbClr val="008000"/>
                </a:solidFill>
              </a:ln>
              <a:effectLst/>
            </p:spPr>
            <p:style>
              <a:lnRef idx="2">
                <a:schemeClr val="accent1"/>
              </a:lnRef>
              <a:fillRef idx="0">
                <a:schemeClr val="accent1"/>
              </a:fillRef>
              <a:effectRef idx="1">
                <a:schemeClr val="accent1"/>
              </a:effectRef>
              <a:fontRef idx="minor">
                <a:schemeClr val="tx1"/>
              </a:fontRef>
            </p:style>
          </p:cxnSp>
          <p:cxnSp>
            <p:nvCxnSpPr>
              <p:cNvPr id="76" name="Straight Connector 75"/>
              <p:cNvCxnSpPr/>
              <p:nvPr/>
            </p:nvCxnSpPr>
            <p:spPr>
              <a:xfrm rot="10800000" flipV="1">
                <a:off x="5562623" y="3798960"/>
                <a:ext cx="230176" cy="1138"/>
              </a:xfrm>
              <a:prstGeom prst="line">
                <a:avLst/>
              </a:prstGeom>
              <a:ln>
                <a:solidFill>
                  <a:srgbClr val="008000"/>
                </a:solidFill>
              </a:ln>
              <a:effectLst/>
            </p:spPr>
            <p:style>
              <a:lnRef idx="2">
                <a:schemeClr val="accent1"/>
              </a:lnRef>
              <a:fillRef idx="0">
                <a:schemeClr val="accent1"/>
              </a:fillRef>
              <a:effectRef idx="1">
                <a:schemeClr val="accent1"/>
              </a:effectRef>
              <a:fontRef idx="minor">
                <a:schemeClr val="tx1"/>
              </a:fontRef>
            </p:style>
          </p:cxnSp>
        </p:grpSp>
        <p:grpSp>
          <p:nvGrpSpPr>
            <p:cNvPr id="67" name="Group 66"/>
            <p:cNvGrpSpPr/>
            <p:nvPr/>
          </p:nvGrpSpPr>
          <p:grpSpPr>
            <a:xfrm>
              <a:off x="5076709" y="2135876"/>
              <a:ext cx="230177" cy="294897"/>
              <a:chOff x="5562622" y="3505201"/>
              <a:chExt cx="230177" cy="294897"/>
            </a:xfrm>
          </p:grpSpPr>
          <p:cxnSp>
            <p:nvCxnSpPr>
              <p:cNvPr id="71" name="Straight Connector 70"/>
              <p:cNvCxnSpPr/>
              <p:nvPr/>
            </p:nvCxnSpPr>
            <p:spPr>
              <a:xfrm rot="10800000">
                <a:off x="5562622" y="3505201"/>
                <a:ext cx="228578" cy="450"/>
              </a:xfrm>
              <a:prstGeom prst="line">
                <a:avLst/>
              </a:prstGeom>
              <a:ln>
                <a:solidFill>
                  <a:srgbClr val="008000"/>
                </a:solidFill>
              </a:ln>
              <a:effectLst/>
            </p:spPr>
            <p:style>
              <a:lnRef idx="2">
                <a:schemeClr val="accent1"/>
              </a:lnRef>
              <a:fillRef idx="0">
                <a:schemeClr val="accent1"/>
              </a:fillRef>
              <a:effectRef idx="1">
                <a:schemeClr val="accent1"/>
              </a:effectRef>
              <a:fontRef idx="minor">
                <a:schemeClr val="tx1"/>
              </a:fontRef>
            </p:style>
          </p:cxnSp>
          <p:cxnSp>
            <p:nvCxnSpPr>
              <p:cNvPr id="72" name="Straight Connector 71"/>
              <p:cNvCxnSpPr/>
              <p:nvPr/>
            </p:nvCxnSpPr>
            <p:spPr>
              <a:xfrm rot="5400000">
                <a:off x="5642113" y="3649871"/>
                <a:ext cx="293758" cy="4420"/>
              </a:xfrm>
              <a:prstGeom prst="line">
                <a:avLst/>
              </a:prstGeom>
              <a:ln>
                <a:solidFill>
                  <a:srgbClr val="008000"/>
                </a:solidFill>
              </a:ln>
              <a:effectLst/>
            </p:spPr>
            <p:style>
              <a:lnRef idx="2">
                <a:schemeClr val="accent1"/>
              </a:lnRef>
              <a:fillRef idx="0">
                <a:schemeClr val="accent1"/>
              </a:fillRef>
              <a:effectRef idx="1">
                <a:schemeClr val="accent1"/>
              </a:effectRef>
              <a:fontRef idx="minor">
                <a:schemeClr val="tx1"/>
              </a:fontRef>
            </p:style>
          </p:cxnSp>
          <p:cxnSp>
            <p:nvCxnSpPr>
              <p:cNvPr id="73" name="Straight Connector 72"/>
              <p:cNvCxnSpPr/>
              <p:nvPr/>
            </p:nvCxnSpPr>
            <p:spPr>
              <a:xfrm rot="10800000" flipV="1">
                <a:off x="5562623" y="3798960"/>
                <a:ext cx="230176" cy="1138"/>
              </a:xfrm>
              <a:prstGeom prst="line">
                <a:avLst/>
              </a:prstGeom>
              <a:ln>
                <a:solidFill>
                  <a:srgbClr val="008000"/>
                </a:solidFill>
              </a:ln>
              <a:effectLst/>
            </p:spPr>
            <p:style>
              <a:lnRef idx="2">
                <a:schemeClr val="accent1"/>
              </a:lnRef>
              <a:fillRef idx="0">
                <a:schemeClr val="accent1"/>
              </a:fillRef>
              <a:effectRef idx="1">
                <a:schemeClr val="accent1"/>
              </a:effectRef>
              <a:fontRef idx="minor">
                <a:schemeClr val="tx1"/>
              </a:fontRef>
            </p:style>
          </p:cxnSp>
        </p:grpSp>
        <p:cxnSp>
          <p:nvCxnSpPr>
            <p:cNvPr id="68" name="Straight Connector 67"/>
            <p:cNvCxnSpPr/>
            <p:nvPr/>
          </p:nvCxnSpPr>
          <p:spPr>
            <a:xfrm flipV="1">
              <a:off x="5306886" y="3048000"/>
              <a:ext cx="560514" cy="533400"/>
            </a:xfrm>
            <a:prstGeom prst="line">
              <a:avLst/>
            </a:prstGeom>
            <a:ln>
              <a:solidFill>
                <a:srgbClr val="008000"/>
              </a:solidFill>
            </a:ln>
            <a:effectLst/>
          </p:spPr>
          <p:style>
            <a:lnRef idx="2">
              <a:schemeClr val="accent1"/>
            </a:lnRef>
            <a:fillRef idx="0">
              <a:schemeClr val="accent1"/>
            </a:fillRef>
            <a:effectRef idx="1">
              <a:schemeClr val="accent1"/>
            </a:effectRef>
            <a:fontRef idx="minor">
              <a:schemeClr val="tx1"/>
            </a:fontRef>
          </p:style>
        </p:cxnSp>
        <p:cxnSp>
          <p:nvCxnSpPr>
            <p:cNvPr id="69" name="Straight Connector 68"/>
            <p:cNvCxnSpPr/>
            <p:nvPr/>
          </p:nvCxnSpPr>
          <p:spPr>
            <a:xfrm>
              <a:off x="5306886" y="2285205"/>
              <a:ext cx="560514" cy="485305"/>
            </a:xfrm>
            <a:prstGeom prst="line">
              <a:avLst/>
            </a:prstGeom>
            <a:ln>
              <a:solidFill>
                <a:srgbClr val="008000"/>
              </a:solidFill>
            </a:ln>
            <a:effectLst/>
          </p:spPr>
          <p:style>
            <a:lnRef idx="2">
              <a:schemeClr val="accent1"/>
            </a:lnRef>
            <a:fillRef idx="0">
              <a:schemeClr val="accent1"/>
            </a:fillRef>
            <a:effectRef idx="1">
              <a:schemeClr val="accent1"/>
            </a:effectRef>
            <a:fontRef idx="minor">
              <a:schemeClr val="tx1"/>
            </a:fontRef>
          </p:style>
        </p:cxnSp>
        <p:sp>
          <p:nvSpPr>
            <p:cNvPr id="70" name="TextBox 69"/>
            <p:cNvSpPr txBox="1"/>
            <p:nvPr/>
          </p:nvSpPr>
          <p:spPr>
            <a:xfrm>
              <a:off x="5867400" y="2666357"/>
              <a:ext cx="1216751" cy="461665"/>
            </a:xfrm>
            <a:prstGeom prst="rect">
              <a:avLst/>
            </a:prstGeom>
            <a:noFill/>
            <a:ln>
              <a:solidFill>
                <a:srgbClr val="008000"/>
              </a:solidFill>
            </a:ln>
          </p:spPr>
          <p:txBody>
            <a:bodyPr wrap="square" rtlCol="0">
              <a:spAutoFit/>
            </a:bodyPr>
            <a:lstStyle/>
            <a:p>
              <a:r>
                <a:rPr lang="en-US" sz="1200" dirty="0" smtClean="0">
                  <a:solidFill>
                    <a:srgbClr val="008000"/>
                  </a:solidFill>
                </a:rPr>
                <a:t>Transverse </a:t>
              </a:r>
              <a:r>
                <a:rPr lang="en-US" sz="1200" dirty="0" err="1" smtClean="0">
                  <a:solidFill>
                    <a:srgbClr val="008000"/>
                  </a:solidFill>
                </a:rPr>
                <a:t>emittances</a:t>
              </a:r>
              <a:r>
                <a:rPr lang="en-US" sz="1200" dirty="0" smtClean="0">
                  <a:solidFill>
                    <a:srgbClr val="008000"/>
                  </a:solidFill>
                </a:rPr>
                <a:t>, </a:t>
              </a:r>
              <a:r>
                <a:rPr lang="en-US" sz="1200" dirty="0" err="1" smtClean="0">
                  <a:solidFill>
                    <a:srgbClr val="008000"/>
                  </a:solidFill>
                  <a:latin typeface="Symbol" charset="2"/>
                  <a:cs typeface="Symbol" charset="2"/>
                </a:rPr>
                <a:t>e</a:t>
              </a:r>
              <a:r>
                <a:rPr lang="en-US" sz="1200" baseline="-25000" dirty="0" err="1" smtClean="0">
                  <a:solidFill>
                    <a:srgbClr val="008000"/>
                  </a:solidFill>
                </a:rPr>
                <a:t>x,y</a:t>
              </a:r>
              <a:endParaRPr lang="en-US" sz="1200" dirty="0">
                <a:solidFill>
                  <a:srgbClr val="008000"/>
                </a:solidFill>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8" end="8"/>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9" end="9"/>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3"/>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4"/>
                                        </p:tgtEl>
                                        <p:attrNameLst>
                                          <p:attrName>style.visibility</p:attrName>
                                        </p:attrNameLst>
                                      </p:cBhvr>
                                      <p:to>
                                        <p:strVal val="visible"/>
                                      </p:to>
                                    </p:set>
                                  </p:childTnLst>
                                  <p:subTnLst>
                                    <p:set>
                                      <p:cBhvr override="childStyle">
                                        <p:cTn dur="1" fill="hold" display="0" masterRel="nextClick" afterEffect="1"/>
                                        <p:tgtEl>
                                          <p:spTgt spid="34"/>
                                        </p:tgtEl>
                                        <p:attrNameLst>
                                          <p:attrName>style.visibility</p:attrName>
                                        </p:attrNameLst>
                                      </p:cBhvr>
                                      <p:to>
                                        <p:strVal val="hidden"/>
                                      </p:to>
                                    </p:set>
                                  </p:sub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40"/>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6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09600"/>
            <a:ext cx="8229600" cy="1143000"/>
          </a:xfrm>
        </p:spPr>
        <p:txBody>
          <a:bodyPr>
            <a:normAutofit/>
          </a:bodyPr>
          <a:lstStyle/>
          <a:p>
            <a:r>
              <a:rPr lang="en-US" sz="3000" b="1" dirty="0" smtClean="0">
                <a:latin typeface="Academy Engraved LET"/>
                <a:cs typeface="Academy Engraved LET"/>
              </a:rPr>
              <a:t>Overview on possible instabilities          (transverse plane)</a:t>
            </a:r>
            <a:endParaRPr lang="en-US" sz="3000" b="1" dirty="0">
              <a:latin typeface="Academy Engraved LET"/>
              <a:cs typeface="Academy Engraved LET"/>
            </a:endParaRPr>
          </a:p>
        </p:txBody>
      </p:sp>
      <p:sp>
        <p:nvSpPr>
          <p:cNvPr id="3" name="Content Placeholder 2"/>
          <p:cNvSpPr>
            <a:spLocks noGrp="1"/>
          </p:cNvSpPr>
          <p:nvPr>
            <p:ph idx="1"/>
          </p:nvPr>
        </p:nvSpPr>
        <p:spPr>
          <a:xfrm>
            <a:off x="457200" y="1752599"/>
            <a:ext cx="7086600" cy="4968875"/>
          </a:xfrm>
        </p:spPr>
        <p:txBody>
          <a:bodyPr>
            <a:normAutofit fontScale="70000" lnSpcReduction="20000"/>
          </a:bodyPr>
          <a:lstStyle/>
          <a:p>
            <a:r>
              <a:rPr lang="en-US" b="1" dirty="0" smtClean="0"/>
              <a:t>Single bunch instabilities</a:t>
            </a:r>
          </a:p>
          <a:p>
            <a:pPr lvl="1"/>
            <a:r>
              <a:rPr lang="en-US" b="1" dirty="0" err="1" smtClean="0"/>
              <a:t>Headtail</a:t>
            </a:r>
            <a:r>
              <a:rPr lang="en-US" b="1" dirty="0" smtClean="0"/>
              <a:t> modes</a:t>
            </a:r>
          </a:p>
          <a:p>
            <a:pPr lvl="1"/>
            <a:r>
              <a:rPr lang="en-US" b="1" dirty="0" smtClean="0"/>
              <a:t>Transverse Mode Coupling Instability (TMCI)</a:t>
            </a:r>
          </a:p>
          <a:p>
            <a:r>
              <a:rPr lang="en-US" dirty="0" smtClean="0">
                <a:solidFill>
                  <a:schemeClr val="bg1">
                    <a:lumMod val="75000"/>
                  </a:schemeClr>
                </a:solidFill>
              </a:rPr>
              <a:t>Coupled bunch instabilities</a:t>
            </a:r>
          </a:p>
          <a:p>
            <a:pPr lvl="1"/>
            <a:r>
              <a:rPr lang="en-US" dirty="0" smtClean="0">
                <a:solidFill>
                  <a:schemeClr val="bg1">
                    <a:lumMod val="75000"/>
                  </a:schemeClr>
                </a:solidFill>
              </a:rPr>
              <a:t>Rigid bunch oscillations</a:t>
            </a:r>
          </a:p>
          <a:p>
            <a:pPr lvl="1"/>
            <a:r>
              <a:rPr lang="en-US" dirty="0" smtClean="0">
                <a:solidFill>
                  <a:schemeClr val="bg1">
                    <a:lumMod val="75000"/>
                  </a:schemeClr>
                </a:solidFill>
              </a:rPr>
              <a:t>Higher order modes</a:t>
            </a:r>
          </a:p>
          <a:p>
            <a:r>
              <a:rPr lang="en-US" dirty="0" smtClean="0">
                <a:solidFill>
                  <a:schemeClr val="bg1">
                    <a:lumMod val="75000"/>
                  </a:schemeClr>
                </a:solidFill>
              </a:rPr>
              <a:t>Electron cloud effect</a:t>
            </a:r>
          </a:p>
          <a:p>
            <a:pPr lvl="1"/>
            <a:r>
              <a:rPr lang="en-US" dirty="0" smtClean="0">
                <a:solidFill>
                  <a:schemeClr val="bg1">
                    <a:lumMod val="75000"/>
                  </a:schemeClr>
                </a:solidFill>
              </a:rPr>
              <a:t>In general, multi-bunch effect, because bunch trains are needed to build up an electron cloud</a:t>
            </a:r>
          </a:p>
          <a:p>
            <a:pPr lvl="1"/>
            <a:r>
              <a:rPr lang="en-US" dirty="0" smtClean="0">
                <a:solidFill>
                  <a:schemeClr val="bg1">
                    <a:lumMod val="75000"/>
                  </a:schemeClr>
                </a:solidFill>
              </a:rPr>
              <a:t>Can be source of Electron Cloud Instability (ECI)</a:t>
            </a:r>
          </a:p>
          <a:p>
            <a:pPr lvl="2"/>
            <a:r>
              <a:rPr lang="en-US" dirty="0" smtClean="0">
                <a:solidFill>
                  <a:schemeClr val="bg1">
                    <a:lumMod val="75000"/>
                  </a:schemeClr>
                </a:solidFill>
              </a:rPr>
              <a:t>By coupling the motion of subsequent bunches through a bunch-to-bunch wake (rigid or </a:t>
            </a:r>
            <a:r>
              <a:rPr lang="en-US" dirty="0" err="1" smtClean="0">
                <a:solidFill>
                  <a:schemeClr val="bg1">
                    <a:lumMod val="75000"/>
                  </a:schemeClr>
                </a:solidFill>
              </a:rPr>
              <a:t>headtail</a:t>
            </a:r>
            <a:r>
              <a:rPr lang="en-US" dirty="0" smtClean="0">
                <a:solidFill>
                  <a:schemeClr val="bg1">
                    <a:lumMod val="75000"/>
                  </a:schemeClr>
                </a:solidFill>
              </a:rPr>
              <a:t> modes). E.g. horizontal coupled bunch ECI is observed in the SPS and suppressed with the damper</a:t>
            </a:r>
          </a:p>
          <a:p>
            <a:pPr lvl="2"/>
            <a:r>
              <a:rPr lang="en-US" dirty="0" smtClean="0">
                <a:solidFill>
                  <a:schemeClr val="bg1">
                    <a:lumMod val="75000"/>
                  </a:schemeClr>
                </a:solidFill>
              </a:rPr>
              <a:t>By coupling the motion of head and tail of the same bunch and exciting a </a:t>
            </a:r>
            <a:r>
              <a:rPr lang="en-US" dirty="0" err="1" smtClean="0">
                <a:solidFill>
                  <a:schemeClr val="bg1">
                    <a:lumMod val="75000"/>
                  </a:schemeClr>
                </a:solidFill>
              </a:rPr>
              <a:t>headtail</a:t>
            </a:r>
            <a:r>
              <a:rPr lang="en-US" dirty="0" smtClean="0">
                <a:solidFill>
                  <a:schemeClr val="bg1">
                    <a:lumMod val="75000"/>
                  </a:schemeClr>
                </a:solidFill>
              </a:rPr>
              <a:t> mode. E.g. vertical single bunch ECI is observed in the SPS and suppressed with high chromaticity   </a:t>
            </a:r>
          </a:p>
          <a:p>
            <a:pPr lvl="1">
              <a:buNone/>
            </a:pPr>
            <a:endParaRPr lang="en-US" dirty="0" smtClean="0"/>
          </a:p>
          <a:p>
            <a:endParaRPr lang="en-US" dirty="0" smtClean="0"/>
          </a:p>
          <a:p>
            <a:endParaRPr lang="en-US" dirty="0" smtClean="0"/>
          </a:p>
          <a:p>
            <a:pPr lvl="1"/>
            <a:endParaRPr lang="en-US" dirty="0" smtClean="0"/>
          </a:p>
          <a:p>
            <a:pPr lvl="2">
              <a:buNone/>
            </a:pPr>
            <a:endParaRPr lang="en-US" dirty="0" smtClean="0"/>
          </a:p>
          <a:p>
            <a:endParaRPr lang="en-US" dirty="0"/>
          </a:p>
        </p:txBody>
      </p:sp>
      <p:pic>
        <p:nvPicPr>
          <p:cNvPr id="4" name="Picture 3" descr="cern_logo.gif"/>
          <p:cNvPicPr>
            <a:picLocks noChangeAspect="1"/>
          </p:cNvPicPr>
          <p:nvPr/>
        </p:nvPicPr>
        <p:blipFill>
          <a:blip r:embed="rId2"/>
          <a:stretch>
            <a:fillRect/>
          </a:stretch>
        </p:blipFill>
        <p:spPr>
          <a:xfrm>
            <a:off x="0" y="0"/>
            <a:ext cx="1080000" cy="1080000"/>
          </a:xfrm>
          <a:prstGeom prst="rect">
            <a:avLst/>
          </a:prstGeom>
        </p:spPr>
      </p:pic>
      <p:pic>
        <p:nvPicPr>
          <p:cNvPr id="5" name="Picture 4" descr="LOGO-BE-200x200_jpg.jpg"/>
          <p:cNvPicPr>
            <a:picLocks noChangeAspect="1"/>
          </p:cNvPicPr>
          <p:nvPr/>
        </p:nvPicPr>
        <p:blipFill>
          <a:blip r:embed="rId3"/>
          <a:stretch>
            <a:fillRect/>
          </a:stretch>
        </p:blipFill>
        <p:spPr>
          <a:xfrm>
            <a:off x="8064000" y="0"/>
            <a:ext cx="1080000" cy="1080000"/>
          </a:xfrm>
          <a:prstGeom prst="rect">
            <a:avLst/>
          </a:prstGeom>
        </p:spPr>
      </p:pic>
      <p:sp>
        <p:nvSpPr>
          <p:cNvPr id="6" name="Slide Number Placeholder 5"/>
          <p:cNvSpPr>
            <a:spLocks noGrp="1"/>
          </p:cNvSpPr>
          <p:nvPr>
            <p:ph type="sldNum" sz="quarter" idx="12"/>
          </p:nvPr>
        </p:nvSpPr>
        <p:spPr/>
        <p:txBody>
          <a:bodyPr/>
          <a:lstStyle/>
          <a:p>
            <a:fld id="{2E081447-C3CE-9F4F-A689-9A72CAFF10CA}" type="slidenum">
              <a:rPr lang="en-US" smtClean="0"/>
              <a:pPr/>
              <a:t>6</a:t>
            </a:fld>
            <a:endParaRPr lang="en-US"/>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09600"/>
            <a:ext cx="8229600" cy="1143000"/>
          </a:xfrm>
        </p:spPr>
        <p:txBody>
          <a:bodyPr>
            <a:normAutofit/>
          </a:bodyPr>
          <a:lstStyle/>
          <a:p>
            <a:r>
              <a:rPr lang="en-US" sz="3000" b="1" dirty="0" smtClean="0">
                <a:latin typeface="Academy Engraved LET"/>
                <a:cs typeface="Academy Engraved LET"/>
              </a:rPr>
              <a:t>Single bunch instabilities                       </a:t>
            </a:r>
            <a:r>
              <a:rPr lang="en-US" sz="3000" b="1" dirty="0" err="1" smtClean="0">
                <a:latin typeface="Academy Engraved LET"/>
                <a:cs typeface="Academy Engraved LET"/>
              </a:rPr>
              <a:t>Headtail</a:t>
            </a:r>
            <a:r>
              <a:rPr lang="en-US" sz="3000" b="1" dirty="0" smtClean="0">
                <a:latin typeface="Academy Engraved LET"/>
                <a:cs typeface="Academy Engraved LET"/>
              </a:rPr>
              <a:t> modes</a:t>
            </a:r>
            <a:endParaRPr lang="en-US" sz="3000" b="1" dirty="0">
              <a:latin typeface="Academy Engraved LET"/>
              <a:cs typeface="Academy Engraved LET"/>
            </a:endParaRPr>
          </a:p>
        </p:txBody>
      </p:sp>
      <p:sp>
        <p:nvSpPr>
          <p:cNvPr id="3" name="Content Placeholder 2"/>
          <p:cNvSpPr>
            <a:spLocks noGrp="1"/>
          </p:cNvSpPr>
          <p:nvPr>
            <p:ph idx="1"/>
          </p:nvPr>
        </p:nvSpPr>
        <p:spPr>
          <a:xfrm>
            <a:off x="990652" y="1877391"/>
            <a:ext cx="7086600" cy="1600201"/>
          </a:xfrm>
        </p:spPr>
        <p:txBody>
          <a:bodyPr>
            <a:normAutofit fontScale="62500" lnSpcReduction="20000"/>
          </a:bodyPr>
          <a:lstStyle/>
          <a:p>
            <a:r>
              <a:rPr lang="en-US" dirty="0" smtClean="0"/>
              <a:t>First observed in the LHC on acceleration of the nominal bunch</a:t>
            </a:r>
          </a:p>
          <a:p>
            <a:pPr lvl="1"/>
            <a:r>
              <a:rPr lang="en-US" dirty="0" smtClean="0"/>
              <a:t>Excited on the ramp (around 2 </a:t>
            </a:r>
            <a:r>
              <a:rPr lang="en-US" dirty="0" err="1" smtClean="0"/>
              <a:t>TeV</a:t>
            </a:r>
            <a:r>
              <a:rPr lang="en-US" dirty="0" smtClean="0"/>
              <a:t>) with ~6 Q’ units</a:t>
            </a:r>
          </a:p>
          <a:p>
            <a:pPr lvl="1"/>
            <a:r>
              <a:rPr lang="en-US" dirty="0"/>
              <a:t>M</a:t>
            </a:r>
            <a:r>
              <a:rPr lang="en-US" dirty="0" smtClean="0"/>
              <a:t>easured rise time of ~10s</a:t>
            </a:r>
          </a:p>
          <a:p>
            <a:pPr lvl="1"/>
            <a:r>
              <a:rPr lang="en-US" dirty="0" smtClean="0"/>
              <a:t>Clearly a mode </a:t>
            </a:r>
            <a:r>
              <a:rPr lang="en-US" dirty="0" err="1" smtClean="0"/>
              <a:t>m</a:t>
            </a:r>
            <a:r>
              <a:rPr lang="en-US" dirty="0" smtClean="0"/>
              <a:t>=-1, as seen from the spectrum</a:t>
            </a:r>
          </a:p>
          <a:p>
            <a:pPr lvl="1"/>
            <a:r>
              <a:rPr lang="en-US" dirty="0" smtClean="0"/>
              <a:t>Suppressed with Landau damping through </a:t>
            </a:r>
            <a:r>
              <a:rPr lang="en-US" dirty="0" err="1" smtClean="0"/>
              <a:t>octupoles</a:t>
            </a:r>
            <a:endParaRPr lang="en-US" dirty="0" smtClean="0"/>
          </a:p>
          <a:p>
            <a:pPr lvl="1">
              <a:buNone/>
            </a:pPr>
            <a:endParaRPr lang="en-US" dirty="0" smtClean="0"/>
          </a:p>
          <a:p>
            <a:endParaRPr lang="en-US" dirty="0" smtClean="0"/>
          </a:p>
          <a:p>
            <a:endParaRPr lang="en-US" dirty="0" smtClean="0"/>
          </a:p>
          <a:p>
            <a:pPr lvl="1"/>
            <a:endParaRPr lang="en-US" dirty="0" smtClean="0"/>
          </a:p>
          <a:p>
            <a:pPr lvl="2">
              <a:buNone/>
            </a:pPr>
            <a:endParaRPr lang="en-US" dirty="0" smtClean="0"/>
          </a:p>
          <a:p>
            <a:endParaRPr lang="en-US" dirty="0"/>
          </a:p>
        </p:txBody>
      </p:sp>
      <p:pic>
        <p:nvPicPr>
          <p:cNvPr id="4" name="Picture 3" descr="cern_logo.gif"/>
          <p:cNvPicPr>
            <a:picLocks noChangeAspect="1"/>
          </p:cNvPicPr>
          <p:nvPr/>
        </p:nvPicPr>
        <p:blipFill>
          <a:blip r:embed="rId2"/>
          <a:stretch>
            <a:fillRect/>
          </a:stretch>
        </p:blipFill>
        <p:spPr>
          <a:xfrm>
            <a:off x="0" y="0"/>
            <a:ext cx="1080000" cy="1080000"/>
          </a:xfrm>
          <a:prstGeom prst="rect">
            <a:avLst/>
          </a:prstGeom>
        </p:spPr>
      </p:pic>
      <p:pic>
        <p:nvPicPr>
          <p:cNvPr id="5" name="Picture 4" descr="LOGO-BE-200x200_jpg.jpg"/>
          <p:cNvPicPr>
            <a:picLocks noChangeAspect="1"/>
          </p:cNvPicPr>
          <p:nvPr/>
        </p:nvPicPr>
        <p:blipFill>
          <a:blip r:embed="rId3"/>
          <a:stretch>
            <a:fillRect/>
          </a:stretch>
        </p:blipFill>
        <p:spPr>
          <a:xfrm>
            <a:off x="8064000" y="0"/>
            <a:ext cx="1080000" cy="1080000"/>
          </a:xfrm>
          <a:prstGeom prst="rect">
            <a:avLst/>
          </a:prstGeom>
        </p:spPr>
      </p:pic>
      <p:sp>
        <p:nvSpPr>
          <p:cNvPr id="6" name="Slide Number Placeholder 5"/>
          <p:cNvSpPr>
            <a:spLocks noGrp="1"/>
          </p:cNvSpPr>
          <p:nvPr>
            <p:ph type="sldNum" sz="quarter" idx="12"/>
          </p:nvPr>
        </p:nvSpPr>
        <p:spPr/>
        <p:txBody>
          <a:bodyPr/>
          <a:lstStyle/>
          <a:p>
            <a:fld id="{2E081447-C3CE-9F4F-A689-9A72CAFF10CA}" type="slidenum">
              <a:rPr lang="en-US" smtClean="0"/>
              <a:pPr/>
              <a:t>7</a:t>
            </a:fld>
            <a:endParaRPr lang="en-US"/>
          </a:p>
        </p:txBody>
      </p:sp>
      <p:pic>
        <p:nvPicPr>
          <p:cNvPr id="7" name="Picture 12"/>
          <p:cNvPicPr>
            <a:picLocks noChangeAspect="1"/>
          </p:cNvPicPr>
          <p:nvPr/>
        </p:nvPicPr>
        <p:blipFill>
          <a:blip r:embed="rId4"/>
          <a:srcRect/>
          <a:stretch>
            <a:fillRect/>
          </a:stretch>
        </p:blipFill>
        <p:spPr bwMode="auto">
          <a:xfrm>
            <a:off x="228600" y="3683000"/>
            <a:ext cx="4449763" cy="2673350"/>
          </a:xfrm>
          <a:prstGeom prst="rect">
            <a:avLst/>
          </a:prstGeom>
          <a:noFill/>
          <a:ln w="9525">
            <a:noFill/>
            <a:miter lim="800000"/>
            <a:headEnd/>
            <a:tailEnd/>
          </a:ln>
        </p:spPr>
      </p:pic>
      <p:pic>
        <p:nvPicPr>
          <p:cNvPr id="8" name="Picture 7" descr="Picture3.pdf"/>
          <p:cNvPicPr>
            <a:picLocks noChangeAspect="1"/>
          </p:cNvPicPr>
          <p:nvPr/>
        </p:nvPicPr>
        <mc:AlternateContent xmlns:mc="http://schemas.openxmlformats.org/markup-compatibility/2006">
          <mc:Choice xmlns:ma="http://schemas.microsoft.com/office/mac/drawingml/2008/main" xmlns:mv="urn:schemas-microsoft-com:mac:vml" xmlns="" Requires="ma">
            <p:blipFill>
              <a:blip r:embed="rId5"/>
              <a:stretch>
                <a:fillRect/>
              </a:stretch>
            </p:blipFill>
          </mc:Choice>
          <mc:Fallback>
            <p:blipFill>
              <a:blip r:embed="rId6"/>
              <a:stretch>
                <a:fillRect/>
              </a:stretch>
            </p:blipFill>
          </mc:Fallback>
        </mc:AlternateContent>
        <p:spPr>
          <a:xfrm>
            <a:off x="4793364" y="3705087"/>
            <a:ext cx="4262288" cy="2628410"/>
          </a:xfrm>
          <a:prstGeom prst="rect">
            <a:avLst/>
          </a:prstGeom>
        </p:spPr>
      </p:pic>
      <p:sp>
        <p:nvSpPr>
          <p:cNvPr id="9" name="TextBox 8"/>
          <p:cNvSpPr txBox="1"/>
          <p:nvPr/>
        </p:nvSpPr>
        <p:spPr>
          <a:xfrm>
            <a:off x="228600" y="6349279"/>
            <a:ext cx="2014331" cy="307777"/>
          </a:xfrm>
          <a:prstGeom prst="rect">
            <a:avLst/>
          </a:prstGeom>
          <a:noFill/>
        </p:spPr>
        <p:txBody>
          <a:bodyPr wrap="square" rtlCol="0">
            <a:spAutoFit/>
          </a:bodyPr>
          <a:lstStyle/>
          <a:p>
            <a:r>
              <a:rPr lang="en-US" sz="1400" i="1" dirty="0" smtClean="0"/>
              <a:t>Courtesy E. </a:t>
            </a:r>
            <a:r>
              <a:rPr lang="en-US" sz="1400" i="1" dirty="0" err="1" smtClean="0"/>
              <a:t>Métral</a:t>
            </a:r>
            <a:endParaRPr lang="en-US" sz="1400" i="1" dirty="0"/>
          </a:p>
        </p:txBody>
      </p:sp>
      <p:cxnSp>
        <p:nvCxnSpPr>
          <p:cNvPr id="11" name="Straight Connector 10"/>
          <p:cNvCxnSpPr/>
          <p:nvPr/>
        </p:nvCxnSpPr>
        <p:spPr>
          <a:xfrm>
            <a:off x="7162800" y="4038600"/>
            <a:ext cx="381000" cy="1588"/>
          </a:xfrm>
          <a:prstGeom prst="line">
            <a:avLst/>
          </a:prstGeom>
          <a:ln w="19050" cap="flat" cmpd="sng" algn="ctr">
            <a:solidFill>
              <a:schemeClr val="tx1"/>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sp>
        <p:nvSpPr>
          <p:cNvPr id="12" name="TextBox 11"/>
          <p:cNvSpPr txBox="1"/>
          <p:nvPr/>
        </p:nvSpPr>
        <p:spPr>
          <a:xfrm>
            <a:off x="7560365" y="3798957"/>
            <a:ext cx="1143000" cy="461665"/>
          </a:xfrm>
          <a:prstGeom prst="rect">
            <a:avLst/>
          </a:prstGeom>
          <a:noFill/>
          <a:ln>
            <a:noFill/>
          </a:ln>
        </p:spPr>
        <p:txBody>
          <a:bodyPr wrap="square" rtlCol="0">
            <a:spAutoFit/>
          </a:bodyPr>
          <a:lstStyle/>
          <a:p>
            <a:r>
              <a:rPr lang="en-US" sz="1200" dirty="0" smtClean="0">
                <a:solidFill>
                  <a:srgbClr val="000000"/>
                </a:solidFill>
              </a:rPr>
              <a:t>Beginning of instability</a:t>
            </a:r>
          </a:p>
        </p:txBody>
      </p:sp>
      <p:cxnSp>
        <p:nvCxnSpPr>
          <p:cNvPr id="13" name="Straight Connector 12"/>
          <p:cNvCxnSpPr/>
          <p:nvPr/>
        </p:nvCxnSpPr>
        <p:spPr>
          <a:xfrm>
            <a:off x="7179365" y="4495800"/>
            <a:ext cx="381000" cy="1588"/>
          </a:xfrm>
          <a:prstGeom prst="line">
            <a:avLst/>
          </a:prstGeom>
          <a:ln w="19050" cap="flat" cmpd="sng" algn="ctr">
            <a:solidFill>
              <a:srgbClr val="FF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sp>
        <p:nvSpPr>
          <p:cNvPr id="14" name="TextBox 13"/>
          <p:cNvSpPr txBox="1"/>
          <p:nvPr/>
        </p:nvSpPr>
        <p:spPr>
          <a:xfrm>
            <a:off x="7560364" y="4260622"/>
            <a:ext cx="1278835" cy="461665"/>
          </a:xfrm>
          <a:prstGeom prst="rect">
            <a:avLst/>
          </a:prstGeom>
          <a:noFill/>
          <a:ln>
            <a:noFill/>
          </a:ln>
        </p:spPr>
        <p:txBody>
          <a:bodyPr wrap="square" rtlCol="0">
            <a:spAutoFit/>
          </a:bodyPr>
          <a:lstStyle/>
          <a:p>
            <a:r>
              <a:rPr lang="en-US" sz="1200" dirty="0" smtClean="0">
                <a:solidFill>
                  <a:srgbClr val="FF0000"/>
                </a:solidFill>
              </a:rPr>
              <a:t>Advanced phase of instability</a:t>
            </a:r>
          </a:p>
        </p:txBody>
      </p:sp>
      <p:grpSp>
        <p:nvGrpSpPr>
          <p:cNvPr id="20" name="Group 19"/>
          <p:cNvGrpSpPr/>
          <p:nvPr/>
        </p:nvGrpSpPr>
        <p:grpSpPr>
          <a:xfrm>
            <a:off x="3048004" y="2405921"/>
            <a:ext cx="1359825" cy="1681273"/>
            <a:chOff x="3048004" y="2405921"/>
            <a:chExt cx="1359825" cy="1681273"/>
          </a:xfrm>
        </p:grpSpPr>
        <p:cxnSp>
          <p:nvCxnSpPr>
            <p:cNvPr id="16" name="Straight Arrow Connector 15"/>
            <p:cNvCxnSpPr/>
            <p:nvPr/>
          </p:nvCxnSpPr>
          <p:spPr>
            <a:xfrm rot="5400000">
              <a:off x="2879426" y="2874304"/>
              <a:ext cx="1381468" cy="1044311"/>
            </a:xfrm>
            <a:prstGeom prst="straightConnector1">
              <a:avLst/>
            </a:prstGeom>
            <a:ln>
              <a:solidFill>
                <a:srgbClr val="000000"/>
              </a:solidFill>
              <a:tailEnd type="arrow"/>
            </a:ln>
            <a:effectLst/>
          </p:spPr>
          <p:style>
            <a:lnRef idx="2">
              <a:schemeClr val="accent1"/>
            </a:lnRef>
            <a:fillRef idx="0">
              <a:schemeClr val="accent1"/>
            </a:fillRef>
            <a:effectRef idx="1">
              <a:schemeClr val="accent1"/>
            </a:effectRef>
            <a:fontRef idx="minor">
              <a:schemeClr val="tx1"/>
            </a:fontRef>
          </p:style>
        </p:cxnSp>
        <p:sp>
          <p:nvSpPr>
            <p:cNvPr id="18" name="Rectangle 17"/>
            <p:cNvSpPr/>
            <p:nvPr/>
          </p:nvSpPr>
          <p:spPr>
            <a:xfrm>
              <a:off x="3874429" y="2405921"/>
              <a:ext cx="533400" cy="309116"/>
            </a:xfrm>
            <a:prstGeom prst="rect">
              <a:avLst/>
            </a:prstGeom>
            <a:noFill/>
            <a:ln>
              <a:solidFill>
                <a:srgbClr val="0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grpSp>
        <p:nvGrpSpPr>
          <p:cNvPr id="21" name="Group 20"/>
          <p:cNvGrpSpPr/>
          <p:nvPr/>
        </p:nvGrpSpPr>
        <p:grpSpPr>
          <a:xfrm>
            <a:off x="3249296" y="2699754"/>
            <a:ext cx="3097791" cy="1297498"/>
            <a:chOff x="3908686" y="2424659"/>
            <a:chExt cx="3097791" cy="1297498"/>
          </a:xfrm>
        </p:grpSpPr>
        <p:cxnSp>
          <p:nvCxnSpPr>
            <p:cNvPr id="22" name="Straight Arrow Connector 21"/>
            <p:cNvCxnSpPr>
              <a:stCxn id="23" idx="2"/>
            </p:cNvCxnSpPr>
            <p:nvPr/>
          </p:nvCxnSpPr>
          <p:spPr>
            <a:xfrm rot="16200000" flipH="1">
              <a:off x="5096740" y="1812421"/>
              <a:ext cx="988383" cy="2831090"/>
            </a:xfrm>
            <a:prstGeom prst="straightConnector1">
              <a:avLst/>
            </a:prstGeom>
            <a:ln>
              <a:solidFill>
                <a:srgbClr val="000000"/>
              </a:solidFill>
              <a:tailEnd type="arrow"/>
            </a:ln>
            <a:effectLst/>
          </p:spPr>
          <p:style>
            <a:lnRef idx="2">
              <a:schemeClr val="accent1"/>
            </a:lnRef>
            <a:fillRef idx="0">
              <a:schemeClr val="accent1"/>
            </a:fillRef>
            <a:effectRef idx="1">
              <a:schemeClr val="accent1"/>
            </a:effectRef>
            <a:fontRef idx="minor">
              <a:schemeClr val="tx1"/>
            </a:fontRef>
          </p:style>
        </p:cxnSp>
        <p:sp>
          <p:nvSpPr>
            <p:cNvPr id="23" name="Rectangle 22"/>
            <p:cNvSpPr/>
            <p:nvPr/>
          </p:nvSpPr>
          <p:spPr>
            <a:xfrm>
              <a:off x="3908686" y="2424659"/>
              <a:ext cx="533400" cy="309116"/>
            </a:xfrm>
            <a:prstGeom prst="rect">
              <a:avLst/>
            </a:prstGeom>
            <a:noFill/>
            <a:ln>
              <a:solidFill>
                <a:srgbClr val="0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0"/>
                                        </p:tgtEl>
                                        <p:attrNameLst>
                                          <p:attrName>style.visibility</p:attrName>
                                        </p:attrNameLst>
                                      </p:cBhvr>
                                      <p:to>
                                        <p:strVal val="visible"/>
                                      </p:to>
                                    </p:set>
                                  </p:childTnLst>
                                  <p:subTnLst>
                                    <p:set>
                                      <p:cBhvr override="childStyle">
                                        <p:cTn dur="1" fill="hold" display="0" masterRel="nextClick" afterEffect="1"/>
                                        <p:tgtEl>
                                          <p:spTgt spid="20"/>
                                        </p:tgtEl>
                                        <p:attrNameLst>
                                          <p:attrName>style.visibility</p:attrName>
                                        </p:attrNameLst>
                                      </p:cBhvr>
                                      <p:to>
                                        <p:strVal val="hidden"/>
                                      </p:to>
                                    </p:set>
                                  </p:sub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1"/>
                                        </p:tgtEl>
                                        <p:attrNameLst>
                                          <p:attrName>style.visibility</p:attrName>
                                        </p:attrNameLst>
                                      </p:cBhvr>
                                      <p:to>
                                        <p:strVal val="visible"/>
                                      </p:to>
                                    </p:set>
                                  </p:childTnLst>
                                  <p:subTnLst>
                                    <p:set>
                                      <p:cBhvr override="childStyle">
                                        <p:cTn dur="1" fill="hold" display="0" masterRel="nextClick" afterEffect="1"/>
                                        <p:tgtEl>
                                          <p:spTgt spid="21"/>
                                        </p:tgtEl>
                                        <p:attrNameLst>
                                          <p:attrName>style.visibility</p:attrName>
                                        </p:attrNameLst>
                                      </p:cBhvr>
                                      <p:to>
                                        <p:strVal val="hidden"/>
                                      </p:to>
                                    </p:set>
                                  </p:sub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14399" y="1744870"/>
            <a:ext cx="7696148" cy="1600201"/>
          </a:xfrm>
        </p:spPr>
        <p:txBody>
          <a:bodyPr>
            <a:normAutofit fontScale="55000" lnSpcReduction="20000"/>
          </a:bodyPr>
          <a:lstStyle/>
          <a:p>
            <a:r>
              <a:rPr lang="en-US" dirty="0" smtClean="0"/>
              <a:t>Explained and reproduced with simulations and theory (nominal intensity)</a:t>
            </a:r>
          </a:p>
          <a:p>
            <a:pPr lvl="1"/>
            <a:r>
              <a:rPr lang="en-US" dirty="0" smtClean="0"/>
              <a:t>Growth rate proportional to bunch intensity </a:t>
            </a:r>
          </a:p>
          <a:p>
            <a:pPr lvl="1"/>
            <a:r>
              <a:rPr lang="en-US" dirty="0" smtClean="0"/>
              <a:t>Efficiency of </a:t>
            </a:r>
            <a:r>
              <a:rPr lang="en-US" dirty="0" err="1" smtClean="0"/>
              <a:t>octupole</a:t>
            </a:r>
            <a:r>
              <a:rPr lang="en-US" dirty="0" smtClean="0"/>
              <a:t> stabilization depends on transverse </a:t>
            </a:r>
            <a:r>
              <a:rPr lang="en-US" dirty="0" err="1" smtClean="0"/>
              <a:t>emittance</a:t>
            </a:r>
            <a:endParaRPr lang="en-US" dirty="0" smtClean="0"/>
          </a:p>
          <a:p>
            <a:pPr>
              <a:buFont typeface="Lucida Grande"/>
              <a:buChar char="⇒"/>
            </a:pPr>
            <a:r>
              <a:rPr lang="en-US" dirty="0" smtClean="0"/>
              <a:t>Depending on chromaticity control or requirements, larger bunch intensity and smaller transverse </a:t>
            </a:r>
            <a:r>
              <a:rPr lang="en-US" dirty="0" err="1" smtClean="0"/>
              <a:t>emittances</a:t>
            </a:r>
            <a:r>
              <a:rPr lang="en-US" dirty="0" smtClean="0"/>
              <a:t> might take stronger </a:t>
            </a:r>
            <a:r>
              <a:rPr lang="en-US" dirty="0" err="1" smtClean="0"/>
              <a:t>octupole</a:t>
            </a:r>
            <a:r>
              <a:rPr lang="en-US" dirty="0" smtClean="0"/>
              <a:t> currents for the suppression of this instability  </a:t>
            </a:r>
          </a:p>
          <a:p>
            <a:pPr lvl="1">
              <a:buNone/>
            </a:pPr>
            <a:endParaRPr lang="en-US" dirty="0" smtClean="0"/>
          </a:p>
          <a:p>
            <a:endParaRPr lang="en-US" dirty="0" smtClean="0"/>
          </a:p>
          <a:p>
            <a:endParaRPr lang="en-US" dirty="0" smtClean="0"/>
          </a:p>
          <a:p>
            <a:pPr lvl="1"/>
            <a:endParaRPr lang="en-US" dirty="0" smtClean="0"/>
          </a:p>
          <a:p>
            <a:pPr lvl="2">
              <a:buNone/>
            </a:pPr>
            <a:endParaRPr lang="en-US" dirty="0" smtClean="0"/>
          </a:p>
          <a:p>
            <a:endParaRPr lang="en-US" dirty="0"/>
          </a:p>
        </p:txBody>
      </p:sp>
      <p:sp>
        <p:nvSpPr>
          <p:cNvPr id="2" name="Title 1"/>
          <p:cNvSpPr>
            <a:spLocks noGrp="1"/>
          </p:cNvSpPr>
          <p:nvPr>
            <p:ph type="title"/>
          </p:nvPr>
        </p:nvSpPr>
        <p:spPr>
          <a:xfrm>
            <a:off x="457200" y="609600"/>
            <a:ext cx="8229600" cy="1143000"/>
          </a:xfrm>
        </p:spPr>
        <p:txBody>
          <a:bodyPr>
            <a:normAutofit/>
          </a:bodyPr>
          <a:lstStyle/>
          <a:p>
            <a:r>
              <a:rPr lang="en-US" sz="3000" b="1" dirty="0" smtClean="0">
                <a:latin typeface="Academy Engraved LET"/>
                <a:cs typeface="Academy Engraved LET"/>
              </a:rPr>
              <a:t>Single bunch instabilities                       </a:t>
            </a:r>
            <a:r>
              <a:rPr lang="en-US" sz="3000" b="1" dirty="0" err="1" smtClean="0">
                <a:latin typeface="Academy Engraved LET"/>
                <a:cs typeface="Academy Engraved LET"/>
              </a:rPr>
              <a:t>Headtail</a:t>
            </a:r>
            <a:r>
              <a:rPr lang="en-US" sz="3000" b="1" dirty="0" smtClean="0">
                <a:latin typeface="Academy Engraved LET"/>
                <a:cs typeface="Academy Engraved LET"/>
              </a:rPr>
              <a:t> modes</a:t>
            </a:r>
            <a:endParaRPr lang="en-US" sz="3000" b="1" dirty="0">
              <a:latin typeface="Academy Engraved LET"/>
              <a:cs typeface="Academy Engraved LET"/>
            </a:endParaRPr>
          </a:p>
        </p:txBody>
      </p:sp>
      <p:pic>
        <p:nvPicPr>
          <p:cNvPr id="4" name="Picture 3" descr="cern_logo.gif"/>
          <p:cNvPicPr>
            <a:picLocks noChangeAspect="1"/>
          </p:cNvPicPr>
          <p:nvPr/>
        </p:nvPicPr>
        <p:blipFill>
          <a:blip r:embed="rId2"/>
          <a:stretch>
            <a:fillRect/>
          </a:stretch>
        </p:blipFill>
        <p:spPr>
          <a:xfrm>
            <a:off x="0" y="0"/>
            <a:ext cx="1080000" cy="1080000"/>
          </a:xfrm>
          <a:prstGeom prst="rect">
            <a:avLst/>
          </a:prstGeom>
        </p:spPr>
      </p:pic>
      <p:pic>
        <p:nvPicPr>
          <p:cNvPr id="5" name="Picture 4" descr="LOGO-BE-200x200_jpg.jpg"/>
          <p:cNvPicPr>
            <a:picLocks noChangeAspect="1"/>
          </p:cNvPicPr>
          <p:nvPr/>
        </p:nvPicPr>
        <p:blipFill>
          <a:blip r:embed="rId3"/>
          <a:stretch>
            <a:fillRect/>
          </a:stretch>
        </p:blipFill>
        <p:spPr>
          <a:xfrm>
            <a:off x="8064000" y="0"/>
            <a:ext cx="1080000" cy="1080000"/>
          </a:xfrm>
          <a:prstGeom prst="rect">
            <a:avLst/>
          </a:prstGeom>
        </p:spPr>
      </p:pic>
      <p:sp>
        <p:nvSpPr>
          <p:cNvPr id="6" name="Slide Number Placeholder 5"/>
          <p:cNvSpPr>
            <a:spLocks noGrp="1"/>
          </p:cNvSpPr>
          <p:nvPr>
            <p:ph type="sldNum" sz="quarter" idx="12"/>
          </p:nvPr>
        </p:nvSpPr>
        <p:spPr/>
        <p:txBody>
          <a:bodyPr/>
          <a:lstStyle/>
          <a:p>
            <a:fld id="{2E081447-C3CE-9F4F-A689-9A72CAFF10CA}" type="slidenum">
              <a:rPr lang="en-US" smtClean="0"/>
              <a:pPr/>
              <a:t>8</a:t>
            </a:fld>
            <a:endParaRPr lang="en-US"/>
          </a:p>
        </p:txBody>
      </p:sp>
      <p:sp>
        <p:nvSpPr>
          <p:cNvPr id="9" name="TextBox 8"/>
          <p:cNvSpPr txBox="1"/>
          <p:nvPr/>
        </p:nvSpPr>
        <p:spPr>
          <a:xfrm>
            <a:off x="241852" y="6431277"/>
            <a:ext cx="2362200" cy="307777"/>
          </a:xfrm>
          <a:prstGeom prst="rect">
            <a:avLst/>
          </a:prstGeom>
          <a:noFill/>
        </p:spPr>
        <p:txBody>
          <a:bodyPr wrap="square" rtlCol="0">
            <a:spAutoFit/>
          </a:bodyPr>
          <a:lstStyle/>
          <a:p>
            <a:r>
              <a:rPr lang="en-US" sz="1400" i="1" dirty="0" smtClean="0"/>
              <a:t>Courtesy E. </a:t>
            </a:r>
            <a:r>
              <a:rPr lang="en-US" sz="1400" i="1" dirty="0" err="1" smtClean="0"/>
              <a:t>Métral</a:t>
            </a:r>
            <a:r>
              <a:rPr lang="en-US" sz="1400" i="1" dirty="0" smtClean="0"/>
              <a:t>, B. </a:t>
            </a:r>
            <a:r>
              <a:rPr lang="en-US" sz="1400" i="1" dirty="0" err="1" smtClean="0"/>
              <a:t>Salvant</a:t>
            </a:r>
            <a:endParaRPr lang="en-US" sz="1400" i="1" dirty="0"/>
          </a:p>
        </p:txBody>
      </p:sp>
      <p:pic>
        <p:nvPicPr>
          <p:cNvPr id="10" name="Picture 3" descr="X:\LHC\2010\Coll_BS_Warmpipe_MBW_MQW_BB_newwakesbeta\HDTL\output\plotgrowthrateMoreTurnsNew.png"/>
          <p:cNvPicPr>
            <a:picLocks noChangeAspect="1" noChangeArrowheads="1"/>
          </p:cNvPicPr>
          <p:nvPr/>
        </p:nvPicPr>
        <p:blipFill>
          <a:blip r:embed="rId4" cstate="print"/>
          <a:srcRect/>
          <a:stretch>
            <a:fillRect/>
          </a:stretch>
        </p:blipFill>
        <p:spPr bwMode="auto">
          <a:xfrm>
            <a:off x="335680" y="3502717"/>
            <a:ext cx="4238571" cy="2880000"/>
          </a:xfrm>
          <a:prstGeom prst="rect">
            <a:avLst/>
          </a:prstGeom>
          <a:noFill/>
        </p:spPr>
      </p:pic>
      <p:pic>
        <p:nvPicPr>
          <p:cNvPr id="11" name="Picture 2" descr="X:\LHC\2010\Coll_BS_Warmpipe_MBW_MQW_BB_newwakesbeta\HDTL\output\plothdtlScanMoreTurnsNew.png"/>
          <p:cNvPicPr>
            <a:picLocks noChangeAspect="1" noChangeArrowheads="1"/>
          </p:cNvPicPr>
          <p:nvPr/>
        </p:nvPicPr>
        <p:blipFill>
          <a:blip r:embed="rId5"/>
          <a:srcRect/>
          <a:stretch>
            <a:fillRect/>
          </a:stretch>
        </p:blipFill>
        <p:spPr bwMode="auto">
          <a:xfrm>
            <a:off x="951947" y="3781594"/>
            <a:ext cx="1466165" cy="1099623"/>
          </a:xfrm>
          <a:prstGeom prst="rect">
            <a:avLst/>
          </a:prstGeom>
          <a:noFill/>
          <a:ln w="9525">
            <a:noFill/>
            <a:miter lim="800000"/>
            <a:headEnd/>
            <a:tailEnd/>
          </a:ln>
        </p:spPr>
      </p:pic>
      <p:pic>
        <p:nvPicPr>
          <p:cNvPr id="12" name="Picture 11"/>
          <p:cNvPicPr>
            <a:picLocks noChangeAspect="1"/>
          </p:cNvPicPr>
          <p:nvPr/>
        </p:nvPicPr>
        <p:blipFill>
          <a:blip r:embed="rId6"/>
          <a:srcRect l="1463" t="11247" r="52663" b="50417"/>
          <a:stretch>
            <a:fillRect/>
          </a:stretch>
        </p:blipFill>
        <p:spPr>
          <a:xfrm>
            <a:off x="4612090" y="3523700"/>
            <a:ext cx="4493298" cy="2832650"/>
          </a:xfrm>
          <a:prstGeom prst="rect">
            <a:avLst/>
          </a:prstGeom>
        </p:spPr>
      </p:pic>
      <p:sp>
        <p:nvSpPr>
          <p:cNvPr id="14" name="TextBox 13"/>
          <p:cNvSpPr txBox="1"/>
          <p:nvPr/>
        </p:nvSpPr>
        <p:spPr>
          <a:xfrm>
            <a:off x="1012739" y="5320748"/>
            <a:ext cx="1427460" cy="553998"/>
          </a:xfrm>
          <a:prstGeom prst="rect">
            <a:avLst/>
          </a:prstGeom>
          <a:noFill/>
          <a:ln>
            <a:noFill/>
          </a:ln>
        </p:spPr>
        <p:txBody>
          <a:bodyPr wrap="square" rtlCol="0">
            <a:spAutoFit/>
          </a:bodyPr>
          <a:lstStyle/>
          <a:p>
            <a:r>
              <a:rPr lang="en-US" sz="1500" dirty="0" smtClean="0">
                <a:solidFill>
                  <a:srgbClr val="000000"/>
                </a:solidFill>
              </a:rPr>
              <a:t>HEADTAIL simulation</a:t>
            </a:r>
          </a:p>
        </p:txBody>
      </p:sp>
      <p:grpSp>
        <p:nvGrpSpPr>
          <p:cNvPr id="16" name="Group 15"/>
          <p:cNvGrpSpPr/>
          <p:nvPr/>
        </p:nvGrpSpPr>
        <p:grpSpPr>
          <a:xfrm>
            <a:off x="298826" y="3177422"/>
            <a:ext cx="4238571" cy="3178928"/>
            <a:chOff x="298826" y="3177422"/>
            <a:chExt cx="4238571" cy="3178928"/>
          </a:xfrm>
        </p:grpSpPr>
        <p:pic>
          <p:nvPicPr>
            <p:cNvPr id="13" name="Picture 12"/>
            <p:cNvPicPr>
              <a:picLocks noChangeAspect="1"/>
            </p:cNvPicPr>
            <p:nvPr/>
          </p:nvPicPr>
          <p:blipFill>
            <a:blip r:embed="rId7"/>
            <a:stretch>
              <a:fillRect/>
            </a:stretch>
          </p:blipFill>
          <p:spPr>
            <a:xfrm>
              <a:off x="298826" y="3177422"/>
              <a:ext cx="4238571" cy="3178928"/>
            </a:xfrm>
            <a:prstGeom prst="rect">
              <a:avLst/>
            </a:prstGeom>
          </p:spPr>
        </p:pic>
        <p:sp>
          <p:nvSpPr>
            <p:cNvPr id="15" name="TextBox 14"/>
            <p:cNvSpPr txBox="1"/>
            <p:nvPr/>
          </p:nvSpPr>
          <p:spPr>
            <a:xfrm>
              <a:off x="951947" y="5320748"/>
              <a:ext cx="1427460" cy="553998"/>
            </a:xfrm>
            <a:prstGeom prst="rect">
              <a:avLst/>
            </a:prstGeom>
            <a:noFill/>
            <a:ln>
              <a:noFill/>
            </a:ln>
          </p:spPr>
          <p:txBody>
            <a:bodyPr wrap="square" rtlCol="0">
              <a:spAutoFit/>
            </a:bodyPr>
            <a:lstStyle/>
            <a:p>
              <a:r>
                <a:rPr lang="en-US" sz="1500" dirty="0" smtClean="0">
                  <a:solidFill>
                    <a:srgbClr val="000000"/>
                  </a:solidFill>
                </a:rPr>
                <a:t>HEADTAIL simulation</a:t>
              </a:r>
            </a:p>
          </p:txBody>
        </p:sp>
      </p:grpSp>
      <p:grpSp>
        <p:nvGrpSpPr>
          <p:cNvPr id="26" name="Group 25"/>
          <p:cNvGrpSpPr/>
          <p:nvPr/>
        </p:nvGrpSpPr>
        <p:grpSpPr>
          <a:xfrm>
            <a:off x="2971747" y="1750772"/>
            <a:ext cx="3802506" cy="1640406"/>
            <a:chOff x="3048000" y="1883293"/>
            <a:chExt cx="3802506" cy="1640406"/>
          </a:xfrm>
        </p:grpSpPr>
        <p:cxnSp>
          <p:nvCxnSpPr>
            <p:cNvPr id="18" name="Straight Arrow Connector 17"/>
            <p:cNvCxnSpPr/>
            <p:nvPr/>
          </p:nvCxnSpPr>
          <p:spPr>
            <a:xfrm rot="10800000" flipV="1">
              <a:off x="3048000" y="2177918"/>
              <a:ext cx="1870076" cy="1345781"/>
            </a:xfrm>
            <a:prstGeom prst="straightConnector1">
              <a:avLst/>
            </a:prstGeom>
            <a:ln>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20" name="Straight Arrow Connector 19"/>
            <p:cNvCxnSpPr>
              <a:stCxn id="23" idx="2"/>
            </p:cNvCxnSpPr>
            <p:nvPr/>
          </p:nvCxnSpPr>
          <p:spPr>
            <a:xfrm rot="16200000" flipH="1">
              <a:off x="5914295" y="2458933"/>
              <a:ext cx="1224721" cy="647701"/>
            </a:xfrm>
            <a:prstGeom prst="straightConnector1">
              <a:avLst/>
            </a:prstGeom>
            <a:ln>
              <a:solidFill>
                <a:schemeClr val="tx1"/>
              </a:solidFill>
              <a:tailEnd type="arrow"/>
            </a:ln>
          </p:spPr>
          <p:style>
            <a:lnRef idx="2">
              <a:schemeClr val="accent1"/>
            </a:lnRef>
            <a:fillRef idx="0">
              <a:schemeClr val="accent1"/>
            </a:fillRef>
            <a:effectRef idx="1">
              <a:schemeClr val="accent1"/>
            </a:effectRef>
            <a:fontRef idx="minor">
              <a:schemeClr val="tx1"/>
            </a:fontRef>
          </p:style>
        </p:cxnSp>
        <p:sp>
          <p:nvSpPr>
            <p:cNvPr id="22" name="Rectangle 21"/>
            <p:cNvSpPr/>
            <p:nvPr/>
          </p:nvSpPr>
          <p:spPr>
            <a:xfrm>
              <a:off x="4350895" y="1890788"/>
              <a:ext cx="1123122" cy="287131"/>
            </a:xfrm>
            <a:prstGeom prst="rect">
              <a:avLst/>
            </a:prstGeom>
            <a:noFill/>
            <a:ln>
              <a:solidFill>
                <a:srgbClr val="0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3" name="Rectangle 22"/>
            <p:cNvSpPr/>
            <p:nvPr/>
          </p:nvSpPr>
          <p:spPr>
            <a:xfrm>
              <a:off x="5859905" y="1883293"/>
              <a:ext cx="685800" cy="287131"/>
            </a:xfrm>
            <a:prstGeom prst="rect">
              <a:avLst/>
            </a:prstGeom>
            <a:noFill/>
            <a:ln>
              <a:solidFill>
                <a:srgbClr val="0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1"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6"/>
                                        </p:tgtEl>
                                        <p:attrNameLst>
                                          <p:attrName>style.visibility</p:attrName>
                                        </p:attrNameLst>
                                      </p:cBhvr>
                                      <p:to>
                                        <p:strVal val="visible"/>
                                      </p:to>
                                    </p:set>
                                  </p:childTnLst>
                                  <p:subTnLst>
                                    <p:set>
                                      <p:cBhvr override="childStyle">
                                        <p:cTn dur="1" fill="hold" display="0" masterRel="nextClick" afterEffect="1"/>
                                        <p:tgtEl>
                                          <p:spTgt spid="26"/>
                                        </p:tgtEl>
                                        <p:attrNameLst>
                                          <p:attrName>style.visibility</p:attrName>
                                        </p:attrNameLst>
                                      </p:cBhvr>
                                      <p:to>
                                        <p:strVal val="hidden"/>
                                      </p:to>
                                    </p:set>
                                  </p:sub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1"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3" grpId="1" uiExpand="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09600"/>
            <a:ext cx="8229600" cy="1143000"/>
          </a:xfrm>
        </p:spPr>
        <p:txBody>
          <a:bodyPr>
            <a:normAutofit/>
          </a:bodyPr>
          <a:lstStyle/>
          <a:p>
            <a:r>
              <a:rPr lang="en-US" sz="3000" b="1" dirty="0" smtClean="0">
                <a:latin typeface="Academy Engraved LET"/>
                <a:cs typeface="Academy Engraved LET"/>
              </a:rPr>
              <a:t>Single bunch instabilities  </a:t>
            </a:r>
            <a:br>
              <a:rPr lang="en-US" sz="3000" b="1" dirty="0" smtClean="0">
                <a:latin typeface="Academy Engraved LET"/>
                <a:cs typeface="Academy Engraved LET"/>
              </a:rPr>
            </a:br>
            <a:r>
              <a:rPr lang="en-US" sz="3000" b="1" dirty="0" smtClean="0">
                <a:latin typeface="Academy Engraved LET"/>
                <a:cs typeface="Academy Engraved LET"/>
              </a:rPr>
              <a:t>TMCI</a:t>
            </a:r>
            <a:endParaRPr lang="en-US" sz="3000" b="1" dirty="0">
              <a:latin typeface="Academy Engraved LET"/>
              <a:cs typeface="Academy Engraved LET"/>
            </a:endParaRPr>
          </a:p>
        </p:txBody>
      </p:sp>
      <p:sp>
        <p:nvSpPr>
          <p:cNvPr id="3" name="Content Placeholder 2"/>
          <p:cNvSpPr>
            <a:spLocks noGrp="1"/>
          </p:cNvSpPr>
          <p:nvPr>
            <p:ph idx="1"/>
          </p:nvPr>
        </p:nvSpPr>
        <p:spPr>
          <a:xfrm>
            <a:off x="990652" y="1752600"/>
            <a:ext cx="7086600" cy="1170609"/>
          </a:xfrm>
        </p:spPr>
        <p:txBody>
          <a:bodyPr>
            <a:normAutofit fontScale="47500" lnSpcReduction="20000"/>
          </a:bodyPr>
          <a:lstStyle/>
          <a:p>
            <a:r>
              <a:rPr lang="en-US" dirty="0" smtClean="0"/>
              <a:t>Not observed experimentally with intensities presently injected into the LHC</a:t>
            </a:r>
          </a:p>
          <a:p>
            <a:pPr lvl="1"/>
            <a:r>
              <a:rPr lang="en-US" dirty="0" smtClean="0"/>
              <a:t>Up to 2.8 </a:t>
            </a:r>
            <a:r>
              <a:rPr lang="en-US" dirty="0" err="1" smtClean="0"/>
              <a:t>x</a:t>
            </a:r>
            <a:r>
              <a:rPr lang="en-US" dirty="0" smtClean="0"/>
              <a:t> 10</a:t>
            </a:r>
            <a:r>
              <a:rPr lang="en-US" baseline="30000" dirty="0" smtClean="0"/>
              <a:t>11</a:t>
            </a:r>
            <a:r>
              <a:rPr lang="en-US" dirty="0" smtClean="0"/>
              <a:t> </a:t>
            </a:r>
            <a:r>
              <a:rPr lang="en-US" dirty="0" err="1" smtClean="0"/>
              <a:t>p</a:t>
            </a:r>
            <a:r>
              <a:rPr lang="en-US" dirty="0" smtClean="0"/>
              <a:t> at 450 </a:t>
            </a:r>
            <a:r>
              <a:rPr lang="en-US" dirty="0" err="1" smtClean="0"/>
              <a:t>GeV</a:t>
            </a:r>
            <a:endParaRPr lang="en-US" dirty="0" smtClean="0"/>
          </a:p>
          <a:p>
            <a:pPr lvl="1"/>
            <a:r>
              <a:rPr lang="en-US" dirty="0" smtClean="0"/>
              <a:t>Up to 1.7 </a:t>
            </a:r>
            <a:r>
              <a:rPr lang="en-US" dirty="0" err="1" smtClean="0"/>
              <a:t>x</a:t>
            </a:r>
            <a:r>
              <a:rPr lang="en-US" dirty="0" smtClean="0"/>
              <a:t> 10</a:t>
            </a:r>
            <a:r>
              <a:rPr lang="en-US" baseline="30000" dirty="0" smtClean="0"/>
              <a:t>11</a:t>
            </a:r>
            <a:r>
              <a:rPr lang="en-US" dirty="0" smtClean="0"/>
              <a:t> </a:t>
            </a:r>
            <a:r>
              <a:rPr lang="en-US" dirty="0" err="1" smtClean="0"/>
              <a:t>p</a:t>
            </a:r>
            <a:r>
              <a:rPr lang="en-US" dirty="0" smtClean="0"/>
              <a:t> at 3.5 </a:t>
            </a:r>
            <a:r>
              <a:rPr lang="en-US" dirty="0" err="1" smtClean="0"/>
              <a:t>TeV</a:t>
            </a:r>
            <a:endParaRPr lang="en-US" dirty="0" smtClean="0"/>
          </a:p>
          <a:p>
            <a:r>
              <a:rPr lang="en-US" dirty="0" smtClean="0"/>
              <a:t>Indeed simulated thresholds with our impedance model are higher with the nominal collimator settings at both injection and top energy</a:t>
            </a:r>
          </a:p>
          <a:p>
            <a:pPr lvl="1">
              <a:buNone/>
            </a:pPr>
            <a:endParaRPr lang="en-US" dirty="0" smtClean="0"/>
          </a:p>
          <a:p>
            <a:endParaRPr lang="en-US" dirty="0" smtClean="0"/>
          </a:p>
          <a:p>
            <a:endParaRPr lang="en-US" dirty="0" smtClean="0"/>
          </a:p>
          <a:p>
            <a:pPr lvl="1"/>
            <a:endParaRPr lang="en-US" dirty="0" smtClean="0"/>
          </a:p>
          <a:p>
            <a:pPr lvl="2">
              <a:buNone/>
            </a:pPr>
            <a:endParaRPr lang="en-US" dirty="0" smtClean="0"/>
          </a:p>
          <a:p>
            <a:endParaRPr lang="en-US" dirty="0"/>
          </a:p>
        </p:txBody>
      </p:sp>
      <p:pic>
        <p:nvPicPr>
          <p:cNvPr id="4" name="Picture 3" descr="cern_logo.gif"/>
          <p:cNvPicPr>
            <a:picLocks noChangeAspect="1"/>
          </p:cNvPicPr>
          <p:nvPr/>
        </p:nvPicPr>
        <p:blipFill>
          <a:blip r:embed="rId2"/>
          <a:stretch>
            <a:fillRect/>
          </a:stretch>
        </p:blipFill>
        <p:spPr>
          <a:xfrm>
            <a:off x="0" y="0"/>
            <a:ext cx="1080000" cy="1080000"/>
          </a:xfrm>
          <a:prstGeom prst="rect">
            <a:avLst/>
          </a:prstGeom>
        </p:spPr>
      </p:pic>
      <p:pic>
        <p:nvPicPr>
          <p:cNvPr id="5" name="Picture 4" descr="LOGO-BE-200x200_jpg.jpg"/>
          <p:cNvPicPr>
            <a:picLocks noChangeAspect="1"/>
          </p:cNvPicPr>
          <p:nvPr/>
        </p:nvPicPr>
        <p:blipFill>
          <a:blip r:embed="rId3"/>
          <a:stretch>
            <a:fillRect/>
          </a:stretch>
        </p:blipFill>
        <p:spPr>
          <a:xfrm>
            <a:off x="8064000" y="0"/>
            <a:ext cx="1080000" cy="1080000"/>
          </a:xfrm>
          <a:prstGeom prst="rect">
            <a:avLst/>
          </a:prstGeom>
        </p:spPr>
      </p:pic>
      <p:sp>
        <p:nvSpPr>
          <p:cNvPr id="6" name="Slide Number Placeholder 5"/>
          <p:cNvSpPr>
            <a:spLocks noGrp="1"/>
          </p:cNvSpPr>
          <p:nvPr>
            <p:ph type="sldNum" sz="quarter" idx="12"/>
          </p:nvPr>
        </p:nvSpPr>
        <p:spPr/>
        <p:txBody>
          <a:bodyPr/>
          <a:lstStyle/>
          <a:p>
            <a:fld id="{2E081447-C3CE-9F4F-A689-9A72CAFF10CA}" type="slidenum">
              <a:rPr lang="en-US" smtClean="0"/>
              <a:pPr/>
              <a:t>9</a:t>
            </a:fld>
            <a:endParaRPr lang="en-US"/>
          </a:p>
        </p:txBody>
      </p:sp>
      <p:sp>
        <p:nvSpPr>
          <p:cNvPr id="9" name="TextBox 8"/>
          <p:cNvSpPr txBox="1"/>
          <p:nvPr/>
        </p:nvSpPr>
        <p:spPr>
          <a:xfrm>
            <a:off x="241852" y="6431277"/>
            <a:ext cx="2362200" cy="307777"/>
          </a:xfrm>
          <a:prstGeom prst="rect">
            <a:avLst/>
          </a:prstGeom>
          <a:noFill/>
        </p:spPr>
        <p:txBody>
          <a:bodyPr wrap="square" rtlCol="0">
            <a:spAutoFit/>
          </a:bodyPr>
          <a:lstStyle/>
          <a:p>
            <a:r>
              <a:rPr lang="en-US" sz="1400" i="1" dirty="0" smtClean="0"/>
              <a:t>Courtesy B. </a:t>
            </a:r>
            <a:r>
              <a:rPr lang="en-US" sz="1400" i="1" dirty="0" err="1" smtClean="0"/>
              <a:t>Salvant</a:t>
            </a:r>
            <a:endParaRPr lang="en-US" sz="1400" i="1" dirty="0"/>
          </a:p>
        </p:txBody>
      </p:sp>
      <p:pic>
        <p:nvPicPr>
          <p:cNvPr id="16" name="Picture 16" descr="X:\LHC\2010\Coll_BS_Warmpipe_MBW_MQW_BB_newwakesbeta\TMCAnalysis_y_Allthemachine_450GeV_xiH0V0_ntwake1_26_1_2011.png"/>
          <p:cNvPicPr>
            <a:picLocks noChangeAspect="1" noChangeArrowheads="1"/>
          </p:cNvPicPr>
          <p:nvPr/>
        </p:nvPicPr>
        <p:blipFill>
          <a:blip r:embed="rId4"/>
          <a:srcRect/>
          <a:stretch>
            <a:fillRect/>
          </a:stretch>
        </p:blipFill>
        <p:spPr bwMode="auto">
          <a:xfrm>
            <a:off x="554371" y="3103217"/>
            <a:ext cx="3352160" cy="3348000"/>
          </a:xfrm>
          <a:prstGeom prst="rect">
            <a:avLst/>
          </a:prstGeom>
          <a:noFill/>
          <a:ln w="9525">
            <a:noFill/>
            <a:miter lim="800000"/>
            <a:headEnd/>
            <a:tailEnd/>
          </a:ln>
        </p:spPr>
      </p:pic>
      <p:sp>
        <p:nvSpPr>
          <p:cNvPr id="14" name="TextBox 13"/>
          <p:cNvSpPr txBox="1"/>
          <p:nvPr/>
        </p:nvSpPr>
        <p:spPr>
          <a:xfrm>
            <a:off x="2574235" y="3357217"/>
            <a:ext cx="1066800" cy="784830"/>
          </a:xfrm>
          <a:prstGeom prst="rect">
            <a:avLst/>
          </a:prstGeom>
          <a:noFill/>
          <a:ln>
            <a:noFill/>
          </a:ln>
        </p:spPr>
        <p:txBody>
          <a:bodyPr wrap="square" rtlCol="0">
            <a:spAutoFit/>
          </a:bodyPr>
          <a:lstStyle/>
          <a:p>
            <a:r>
              <a:rPr lang="en-US" sz="1500" dirty="0" smtClean="0">
                <a:solidFill>
                  <a:schemeClr val="bg1"/>
                </a:solidFill>
              </a:rPr>
              <a:t>HEADTAIL simulation @450 </a:t>
            </a:r>
            <a:r>
              <a:rPr lang="en-US" sz="1500" dirty="0" err="1" smtClean="0">
                <a:solidFill>
                  <a:schemeClr val="bg1"/>
                </a:solidFill>
              </a:rPr>
              <a:t>GeV</a:t>
            </a:r>
            <a:endParaRPr lang="en-US" sz="1500" dirty="0" smtClean="0">
              <a:solidFill>
                <a:schemeClr val="bg1"/>
              </a:solidFill>
            </a:endParaRPr>
          </a:p>
        </p:txBody>
      </p:sp>
      <p:pic>
        <p:nvPicPr>
          <p:cNvPr id="17" name="Picture 2" descr="X:\LHC\2010\Coll_BS_Warmpipe_MBW_MQW_BB_newwakesbeta\TMCAnalysis_x_Allthemachine_3p5TeV_xiH0V0_ntwake1_26_1_2011.png"/>
          <p:cNvPicPr>
            <a:picLocks noChangeAspect="1" noChangeArrowheads="1"/>
          </p:cNvPicPr>
          <p:nvPr/>
        </p:nvPicPr>
        <p:blipFill>
          <a:blip r:embed="rId5"/>
          <a:srcRect/>
          <a:stretch>
            <a:fillRect/>
          </a:stretch>
        </p:blipFill>
        <p:spPr bwMode="auto">
          <a:xfrm>
            <a:off x="4741097" y="3115062"/>
            <a:ext cx="3336155" cy="3336155"/>
          </a:xfrm>
          <a:prstGeom prst="rect">
            <a:avLst/>
          </a:prstGeom>
          <a:noFill/>
          <a:ln w="9525">
            <a:noFill/>
            <a:miter lim="800000"/>
            <a:headEnd/>
            <a:tailEnd/>
          </a:ln>
        </p:spPr>
      </p:pic>
      <p:sp>
        <p:nvSpPr>
          <p:cNvPr id="18" name="TextBox 17"/>
          <p:cNvSpPr txBox="1"/>
          <p:nvPr/>
        </p:nvSpPr>
        <p:spPr>
          <a:xfrm>
            <a:off x="6705600" y="3357217"/>
            <a:ext cx="1066800" cy="784830"/>
          </a:xfrm>
          <a:prstGeom prst="rect">
            <a:avLst/>
          </a:prstGeom>
          <a:noFill/>
          <a:ln>
            <a:noFill/>
          </a:ln>
        </p:spPr>
        <p:txBody>
          <a:bodyPr wrap="square" rtlCol="0">
            <a:spAutoFit/>
          </a:bodyPr>
          <a:lstStyle/>
          <a:p>
            <a:r>
              <a:rPr lang="en-US" sz="1500" dirty="0" smtClean="0">
                <a:solidFill>
                  <a:schemeClr val="bg1"/>
                </a:solidFill>
              </a:rPr>
              <a:t>HEADTAIL simulation @3.5 </a:t>
            </a:r>
            <a:r>
              <a:rPr lang="en-US" sz="1500" dirty="0" err="1" smtClean="0">
                <a:solidFill>
                  <a:schemeClr val="bg1"/>
                </a:solidFill>
              </a:rPr>
              <a:t>TeV</a:t>
            </a:r>
            <a:endParaRPr lang="en-US" sz="1500" dirty="0" smtClean="0">
              <a:solidFill>
                <a:schemeClr val="bg1"/>
              </a:solidFill>
            </a:endParaRPr>
          </a:p>
        </p:txBody>
      </p:sp>
      <p:cxnSp>
        <p:nvCxnSpPr>
          <p:cNvPr id="20" name="Straight Connector 19"/>
          <p:cNvCxnSpPr/>
          <p:nvPr/>
        </p:nvCxnSpPr>
        <p:spPr>
          <a:xfrm rot="5400000">
            <a:off x="726110" y="4687717"/>
            <a:ext cx="2662584" cy="1589"/>
          </a:xfrm>
          <a:prstGeom prst="line">
            <a:avLst/>
          </a:prstGeom>
          <a:ln w="25400" cap="flat" cmpd="sng" algn="ctr">
            <a:solidFill>
              <a:schemeClr val="accent1"/>
            </a:solidFill>
            <a:prstDash val="dash"/>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23" name="Straight Connector 22"/>
          <p:cNvCxnSpPr/>
          <p:nvPr/>
        </p:nvCxnSpPr>
        <p:spPr>
          <a:xfrm rot="5400000">
            <a:off x="4841702" y="4687718"/>
            <a:ext cx="2662584" cy="1589"/>
          </a:xfrm>
          <a:prstGeom prst="line">
            <a:avLst/>
          </a:prstGeom>
          <a:ln w="25400" cap="flat" cmpd="sng" algn="ctr">
            <a:solidFill>
              <a:schemeClr val="accent1"/>
            </a:solidFill>
            <a:prstDash val="dash"/>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sp>
        <p:nvSpPr>
          <p:cNvPr id="24" name="TextBox 23"/>
          <p:cNvSpPr txBox="1"/>
          <p:nvPr/>
        </p:nvSpPr>
        <p:spPr>
          <a:xfrm>
            <a:off x="2058197" y="5562600"/>
            <a:ext cx="1582838" cy="307777"/>
          </a:xfrm>
          <a:prstGeom prst="rect">
            <a:avLst/>
          </a:prstGeom>
          <a:noFill/>
          <a:ln>
            <a:noFill/>
          </a:ln>
        </p:spPr>
        <p:txBody>
          <a:bodyPr wrap="square" rtlCol="0">
            <a:spAutoFit/>
          </a:bodyPr>
          <a:lstStyle/>
          <a:p>
            <a:r>
              <a:rPr lang="en-US" sz="1400" dirty="0" smtClean="0">
                <a:solidFill>
                  <a:srgbClr val="3366FF"/>
                </a:solidFill>
              </a:rPr>
              <a:t>N</a:t>
            </a:r>
            <a:r>
              <a:rPr lang="en-US" sz="1400" baseline="-25000" dirty="0" smtClean="0">
                <a:solidFill>
                  <a:srgbClr val="3366FF"/>
                </a:solidFill>
              </a:rPr>
              <a:t>th</a:t>
            </a:r>
            <a:r>
              <a:rPr lang="en-US" sz="1400" dirty="0" smtClean="0">
                <a:solidFill>
                  <a:srgbClr val="3366FF"/>
                </a:solidFill>
              </a:rPr>
              <a:t> = 8 </a:t>
            </a:r>
            <a:r>
              <a:rPr lang="en-US" sz="1400" dirty="0" err="1" smtClean="0">
                <a:solidFill>
                  <a:srgbClr val="3366FF"/>
                </a:solidFill>
              </a:rPr>
              <a:t>x</a:t>
            </a:r>
            <a:r>
              <a:rPr lang="en-US" sz="1400" dirty="0" smtClean="0">
                <a:solidFill>
                  <a:srgbClr val="3366FF"/>
                </a:solidFill>
              </a:rPr>
              <a:t> 10</a:t>
            </a:r>
            <a:r>
              <a:rPr lang="en-US" sz="1400" baseline="30000" dirty="0" smtClean="0">
                <a:solidFill>
                  <a:srgbClr val="3366FF"/>
                </a:solidFill>
              </a:rPr>
              <a:t>11</a:t>
            </a:r>
            <a:r>
              <a:rPr lang="en-US" sz="1400" dirty="0" smtClean="0">
                <a:solidFill>
                  <a:srgbClr val="3366FF"/>
                </a:solidFill>
              </a:rPr>
              <a:t> </a:t>
            </a:r>
            <a:r>
              <a:rPr lang="en-US" sz="1400" dirty="0" err="1" smtClean="0">
                <a:solidFill>
                  <a:srgbClr val="3366FF"/>
                </a:solidFill>
              </a:rPr>
              <a:t>p</a:t>
            </a:r>
            <a:endParaRPr lang="en-US" sz="1400" dirty="0" smtClean="0">
              <a:solidFill>
                <a:srgbClr val="3366FF"/>
              </a:solidFill>
            </a:endParaRPr>
          </a:p>
        </p:txBody>
      </p:sp>
      <p:sp>
        <p:nvSpPr>
          <p:cNvPr id="27" name="TextBox 26"/>
          <p:cNvSpPr txBox="1"/>
          <p:nvPr/>
        </p:nvSpPr>
        <p:spPr>
          <a:xfrm>
            <a:off x="6173789" y="5562600"/>
            <a:ext cx="1598611" cy="307777"/>
          </a:xfrm>
          <a:prstGeom prst="rect">
            <a:avLst/>
          </a:prstGeom>
          <a:noFill/>
          <a:ln>
            <a:noFill/>
          </a:ln>
        </p:spPr>
        <p:txBody>
          <a:bodyPr wrap="square" rtlCol="0">
            <a:spAutoFit/>
          </a:bodyPr>
          <a:lstStyle/>
          <a:p>
            <a:r>
              <a:rPr lang="en-US" sz="1400" dirty="0" smtClean="0">
                <a:solidFill>
                  <a:srgbClr val="3366FF"/>
                </a:solidFill>
              </a:rPr>
              <a:t>N</a:t>
            </a:r>
            <a:r>
              <a:rPr lang="en-US" sz="1400" baseline="-25000" dirty="0" smtClean="0">
                <a:solidFill>
                  <a:srgbClr val="3366FF"/>
                </a:solidFill>
              </a:rPr>
              <a:t>th</a:t>
            </a:r>
            <a:r>
              <a:rPr lang="en-US" sz="1400" dirty="0" smtClean="0">
                <a:solidFill>
                  <a:srgbClr val="3366FF"/>
                </a:solidFill>
              </a:rPr>
              <a:t> = 8 </a:t>
            </a:r>
            <a:r>
              <a:rPr lang="en-US" sz="1400" dirty="0" err="1" smtClean="0">
                <a:solidFill>
                  <a:srgbClr val="3366FF"/>
                </a:solidFill>
              </a:rPr>
              <a:t>x</a:t>
            </a:r>
            <a:r>
              <a:rPr lang="en-US" sz="1400" dirty="0" smtClean="0">
                <a:solidFill>
                  <a:srgbClr val="3366FF"/>
                </a:solidFill>
              </a:rPr>
              <a:t> 10</a:t>
            </a:r>
            <a:r>
              <a:rPr lang="en-US" sz="1400" baseline="30000" dirty="0" smtClean="0">
                <a:solidFill>
                  <a:srgbClr val="3366FF"/>
                </a:solidFill>
              </a:rPr>
              <a:t>11</a:t>
            </a:r>
            <a:r>
              <a:rPr lang="en-US" sz="1400" dirty="0" smtClean="0">
                <a:solidFill>
                  <a:srgbClr val="3366FF"/>
                </a:solidFill>
              </a:rPr>
              <a:t> </a:t>
            </a:r>
            <a:r>
              <a:rPr lang="en-US" sz="1400" dirty="0" err="1" smtClean="0">
                <a:solidFill>
                  <a:srgbClr val="3366FF"/>
                </a:solidFill>
              </a:rPr>
              <a:t>p</a:t>
            </a:r>
            <a:endParaRPr lang="en-US" sz="1400" dirty="0" smtClean="0">
              <a:solidFill>
                <a:srgbClr val="3366FF"/>
              </a:solidFill>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txDef>
      <a:spPr>
        <a:noFill/>
        <a:ln>
          <a:solidFill>
            <a:schemeClr val="accent3">
              <a:lumMod val="75000"/>
            </a:schemeClr>
          </a:solidFill>
        </a:ln>
      </a:spPr>
      <a:bodyPr wrap="square" rtlCol="0">
        <a:spAutoFit/>
      </a:bodyPr>
      <a:lstStyle>
        <a:defPPr>
          <a:defRPr sz="1200" dirty="0" smtClean="0">
            <a:solidFill>
              <a:srgbClr val="008000"/>
            </a:solidFill>
          </a:defRPr>
        </a:defPPr>
      </a:lstStyle>
    </a:txDef>
  </a:objectDefaults>
  <a:extraClrSchemeLst/>
</a:theme>
</file>

<file path=docProps/app.xml><?xml version="1.0" encoding="utf-8"?>
<Properties xmlns="http://schemas.openxmlformats.org/officeDocument/2006/extended-properties" xmlns:vt="http://schemas.openxmlformats.org/officeDocument/2006/docPropsVTypes">
  <TotalTime>10846</TotalTime>
  <Words>2245</Words>
  <Application>Microsoft Office PowerPoint</Application>
  <PresentationFormat>On-screen Show (4:3)</PresentationFormat>
  <Paragraphs>327</Paragraphs>
  <Slides>23</Slides>
  <Notes>0</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23</vt:i4>
      </vt:variant>
    </vt:vector>
  </HeadingPairs>
  <TitlesOfParts>
    <vt:vector size="25" baseType="lpstr">
      <vt:lpstr>Office Theme</vt:lpstr>
      <vt:lpstr>Worksheet</vt:lpstr>
      <vt:lpstr>Pushing the LHC peak luminosity in 2011: Beam instabilities</vt:lpstr>
      <vt:lpstr>Goal &amp; outline</vt:lpstr>
      <vt:lpstr>Impedance driven instabilities: possible effects</vt:lpstr>
      <vt:lpstr>Impedance driven instabilities: possible effects</vt:lpstr>
      <vt:lpstr>Overview on possible instabilities            (transverse plane)</vt:lpstr>
      <vt:lpstr>Overview on possible instabilities          (transverse plane)</vt:lpstr>
      <vt:lpstr>Single bunch instabilities                       Headtail modes</vt:lpstr>
      <vt:lpstr>Single bunch instabilities                       Headtail modes</vt:lpstr>
      <vt:lpstr>Single bunch instabilities   TMCI</vt:lpstr>
      <vt:lpstr>Single bunch instabilities   TMCI</vt:lpstr>
      <vt:lpstr>Overview on possible instabilities            (transverse plane)</vt:lpstr>
      <vt:lpstr>Coupled bunch instabilities   Rigid bunch mode (m=0)</vt:lpstr>
      <vt:lpstr>Coupled bunch instabilities   Rigid bunch mode (m=0)</vt:lpstr>
      <vt:lpstr>Coupled bunch instabilities   Headtail modes (m≥1)</vt:lpstr>
      <vt:lpstr>Overview on possible instabilities           (transverse plane)</vt:lpstr>
      <vt:lpstr>Electron cloud effects Considerations on the build up</vt:lpstr>
      <vt:lpstr>Electron cloud effects Considerations on the build up</vt:lpstr>
      <vt:lpstr>Electron cloud effects Considerations on the build up</vt:lpstr>
      <vt:lpstr>Electron cloud effects Single bunch ECI</vt:lpstr>
      <vt:lpstr>Electron cloud effects Single bunch ECI</vt:lpstr>
      <vt:lpstr>Electron cloud effects Tune footprint</vt:lpstr>
      <vt:lpstr>Longitudinal plane Dipole and quadrupole instabilities</vt:lpstr>
      <vt:lpstr>Summary</vt:lpstr>
    </vt:vector>
  </TitlesOfParts>
  <Company>CERN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Pushing the LHC peak luminosity: beam instabilities</dc:title>
  <dc:creator>Giovanni Rumolo</dc:creator>
  <cp:lastModifiedBy>cpsop</cp:lastModifiedBy>
  <cp:revision>319</cp:revision>
  <dcterms:created xsi:type="dcterms:W3CDTF">2011-07-12T11:46:51Z</dcterms:created>
  <dcterms:modified xsi:type="dcterms:W3CDTF">2011-07-14T18:13:22Z</dcterms:modified>
</cp:coreProperties>
</file>