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15"/>
  </p:notesMasterIdLst>
  <p:sldIdLst>
    <p:sldId id="256" r:id="rId2"/>
    <p:sldId id="289" r:id="rId3"/>
    <p:sldId id="288" r:id="rId4"/>
    <p:sldId id="298" r:id="rId5"/>
    <p:sldId id="291" r:id="rId6"/>
    <p:sldId id="290" r:id="rId7"/>
    <p:sldId id="292" r:id="rId8"/>
    <p:sldId id="294" r:id="rId9"/>
    <p:sldId id="299" r:id="rId10"/>
    <p:sldId id="295" r:id="rId11"/>
    <p:sldId id="300" r:id="rId12"/>
    <p:sldId id="296" r:id="rId13"/>
    <p:sldId id="297" r:id="rId14"/>
  </p:sldIdLst>
  <p:sldSz cx="9144000" cy="6858000" type="screen4x3"/>
  <p:notesSz cx="6858000" cy="9144000"/>
  <p:defaultTextStyle>
    <a:defPPr>
      <a:defRPr lang="en-US"/>
    </a:defPPr>
    <a:lvl1pPr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1pPr>
    <a:lvl2pPr marL="4572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2pPr>
    <a:lvl3pPr marL="9144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3pPr>
    <a:lvl4pPr marL="13716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4pPr>
    <a:lvl5pPr marL="1828800" algn="ctr" rtl="0" eaLnBrk="0" fontAlgn="base" hangingPunct="0">
      <a:spcBef>
        <a:spcPct val="0"/>
      </a:spcBef>
      <a:spcAft>
        <a:spcPct val="0"/>
      </a:spcAft>
      <a:defRPr sz="2400" kern="1200">
        <a:solidFill>
          <a:schemeClr val="tx1"/>
        </a:solidFill>
        <a:latin typeface="Lucida Grande" pitchFamily="84" charset="0"/>
        <a:ea typeface="ヒラギノ角ゴ Pro W3" pitchFamily="84" charset="-128"/>
        <a:cs typeface="+mn-cs"/>
      </a:defRPr>
    </a:lvl5pPr>
    <a:lvl6pPr marL="2286000" algn="l" defTabSz="914400" rtl="0" eaLnBrk="1" latinLnBrk="0" hangingPunct="1">
      <a:defRPr sz="2400" kern="1200">
        <a:solidFill>
          <a:schemeClr val="tx1"/>
        </a:solidFill>
        <a:latin typeface="Lucida Grande" pitchFamily="84" charset="0"/>
        <a:ea typeface="ヒラギノ角ゴ Pro W3" pitchFamily="84" charset="-128"/>
        <a:cs typeface="+mn-cs"/>
      </a:defRPr>
    </a:lvl6pPr>
    <a:lvl7pPr marL="2743200" algn="l" defTabSz="914400" rtl="0" eaLnBrk="1" latinLnBrk="0" hangingPunct="1">
      <a:defRPr sz="2400" kern="1200">
        <a:solidFill>
          <a:schemeClr val="tx1"/>
        </a:solidFill>
        <a:latin typeface="Lucida Grande" pitchFamily="84" charset="0"/>
        <a:ea typeface="ヒラギノ角ゴ Pro W3" pitchFamily="84" charset="-128"/>
        <a:cs typeface="+mn-cs"/>
      </a:defRPr>
    </a:lvl7pPr>
    <a:lvl8pPr marL="3200400" algn="l" defTabSz="914400" rtl="0" eaLnBrk="1" latinLnBrk="0" hangingPunct="1">
      <a:defRPr sz="2400" kern="1200">
        <a:solidFill>
          <a:schemeClr val="tx1"/>
        </a:solidFill>
        <a:latin typeface="Lucida Grande" pitchFamily="84" charset="0"/>
        <a:ea typeface="ヒラギノ角ゴ Pro W3" pitchFamily="84" charset="-128"/>
        <a:cs typeface="+mn-cs"/>
      </a:defRPr>
    </a:lvl8pPr>
    <a:lvl9pPr marL="3657600" algn="l" defTabSz="914400" rtl="0" eaLnBrk="1" latinLnBrk="0" hangingPunct="1">
      <a:defRPr sz="2400" kern="1200">
        <a:solidFill>
          <a:schemeClr val="tx1"/>
        </a:solidFill>
        <a:latin typeface="Lucida Grande" pitchFamily="84" charset="0"/>
        <a:ea typeface="ヒラギノ角ゴ Pro W3" pitchFamily="8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78" d="100"/>
          <a:sy n="78" d="100"/>
        </p:scale>
        <p:origin x="-1386" y="-8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GB"/>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301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4301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eaLnBrk="1" hangingPunct="1">
              <a:defRPr sz="1200">
                <a:latin typeface="Arial" charset="0"/>
              </a:defRPr>
            </a:lvl1pPr>
          </a:lstStyle>
          <a:p>
            <a:pPr>
              <a:defRPr/>
            </a:pPr>
            <a:endParaRPr lang="en-GB"/>
          </a:p>
        </p:txBody>
      </p:sp>
      <p:sp>
        <p:nvSpPr>
          <p:cNvPr id="4301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pPr>
              <a:defRPr/>
            </a:pPr>
            <a:fld id="{CADDBFF2-9216-48EB-BCD2-6FC0E473544E}"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A65ECCB-D2D6-47DD-9F2B-E0D52A20D0C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68B7645-D8E9-46C3-86B4-60CD28484E4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3513" y="981075"/>
            <a:ext cx="1943100" cy="50403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4213" y="981075"/>
            <a:ext cx="5676900" cy="50403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010C890-734D-4F2B-90BC-9AD75D43C5E3}"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sz="2800"/>
            </a:lvl1pPr>
            <a:lvl2pPr>
              <a:defRPr sz="24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3CE2775-E956-414F-BA27-FBD68D57FA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F5722891-D3B3-43FA-8EF0-7474EC2C563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42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205038"/>
            <a:ext cx="3810000" cy="38163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6A30518-AD6C-485E-B5F3-9C31FADC0ED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635BA60E-1359-4938-B1AC-686739EEBF0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98A7F324-4841-49F8-8853-AD1CBADEBE3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F9A0F390-D524-4E13-AB54-6DF295E7C4F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0A90A2-FA98-4CB7-8B1F-6174C184765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1 Jul 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Security Policy, Kelsey</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A2899CF-374B-4972-9947-3DE8F343495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4213" y="981075"/>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4213" y="2205038"/>
            <a:ext cx="7772400" cy="3816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0"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r>
              <a:rPr lang="en-US" smtClean="0"/>
              <a:t>1 Jul 11</a:t>
            </a:r>
            <a:endParaRPr lang="en-US"/>
          </a:p>
        </p:txBody>
      </p:sp>
      <p:sp>
        <p:nvSpPr>
          <p:cNvPr id="4101"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r>
              <a:rPr lang="en-US" smtClean="0"/>
              <a:t>Security Policy, Kelsey</a:t>
            </a:r>
            <a:endParaRPr lang="en-US"/>
          </a:p>
        </p:txBody>
      </p:sp>
      <p:sp>
        <p:nvSpPr>
          <p:cNvPr id="4102"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a:defRPr/>
            </a:pPr>
            <a:fld id="{11C46EFB-F553-4F51-93D3-0EB19F44BAE7}" type="slidenum">
              <a:rPr lang="en-US"/>
              <a:pPr>
                <a:defRPr/>
              </a:pPr>
              <a:t>‹#›</a:t>
            </a:fld>
            <a:endParaRPr lang="en-US"/>
          </a:p>
        </p:txBody>
      </p:sp>
      <p:pic>
        <p:nvPicPr>
          <p:cNvPr id="1031" name="Picture 7" descr="SCI_PPT_templ4"/>
          <p:cNvPicPr>
            <a:picLocks noChangeAspect="1" noChangeArrowheads="1"/>
          </p:cNvPicPr>
          <p:nvPr/>
        </p:nvPicPr>
        <p:blipFill>
          <a:blip r:embed="rId13" cstate="print"/>
          <a:srcRect/>
          <a:stretch>
            <a:fillRect/>
          </a:stretch>
        </p:blipFill>
        <p:spPr bwMode="auto">
          <a:xfrm>
            <a:off x="0" y="0"/>
            <a:ext cx="7162800" cy="1517650"/>
          </a:xfrm>
          <a:prstGeom prst="rect">
            <a:avLst/>
          </a:prstGeom>
          <a:noFill/>
          <a:ln w="9525">
            <a:noFill/>
            <a:miter lim="800000"/>
            <a:headEnd/>
            <a:tailEnd/>
          </a:ln>
        </p:spPr>
      </p:pic>
      <p:pic>
        <p:nvPicPr>
          <p:cNvPr id="1032" name="Picture 9" descr="gridpp2_logo"/>
          <p:cNvPicPr>
            <a:picLocks noChangeAspect="1" noChangeArrowheads="1"/>
          </p:cNvPicPr>
          <p:nvPr/>
        </p:nvPicPr>
        <p:blipFill>
          <a:blip r:embed="rId14" cstate="print"/>
          <a:srcRect/>
          <a:stretch>
            <a:fillRect/>
          </a:stretch>
        </p:blipFill>
        <p:spPr bwMode="auto">
          <a:xfrm>
            <a:off x="7019925" y="115888"/>
            <a:ext cx="1979613" cy="555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2pPr>
      <a:lvl3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3pPr>
      <a:lvl4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4pPr>
      <a:lvl5pPr algn="ctr" rtl="0" eaLnBrk="0" fontAlgn="base" hangingPunct="0">
        <a:spcBef>
          <a:spcPct val="0"/>
        </a:spcBef>
        <a:spcAft>
          <a:spcPct val="0"/>
        </a:spcAft>
        <a:defRPr sz="4400">
          <a:solidFill>
            <a:schemeClr val="tx2"/>
          </a:solidFill>
          <a:latin typeface="Lucida Grande" pitchFamily="84" charset="0"/>
          <a:ea typeface="ヒラギノ角ゴ Pro W3" pitchFamily="84" charset="-128"/>
        </a:defRPr>
      </a:lvl5pPr>
      <a:lvl6pPr marL="457200" algn="ctr" rtl="0" fontAlgn="base">
        <a:spcBef>
          <a:spcPct val="0"/>
        </a:spcBef>
        <a:spcAft>
          <a:spcPct val="0"/>
        </a:spcAft>
        <a:defRPr sz="4400">
          <a:solidFill>
            <a:schemeClr val="tx2"/>
          </a:solidFill>
          <a:latin typeface="Lucida Grande" pitchFamily="84" charset="0"/>
          <a:ea typeface="ヒラギノ角ゴ Pro W3" pitchFamily="84" charset="-128"/>
        </a:defRPr>
      </a:lvl6pPr>
      <a:lvl7pPr marL="914400" algn="ctr" rtl="0" fontAlgn="base">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fontAlgn="base">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fontAlgn="base">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indico.cern.ch/categoryDisplay.py?categId=68"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grid.ie/eugridpma/wiki/AA_Profil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iki.egi.eu/wiki/SPG:Documents" TargetMode="External"/><Relationship Id="rId2" Type="http://schemas.openxmlformats.org/officeDocument/2006/relationships/hyperlink" Target="https://wiki.egi.eu/wiki/SPG" TargetMode="External"/><Relationship Id="rId1" Type="http://schemas.openxmlformats.org/officeDocument/2006/relationships/slideLayout" Target="../slideLayouts/slideLayout2.xml"/><Relationship Id="rId4" Type="http://schemas.openxmlformats.org/officeDocument/2006/relationships/hyperlink" Target="http://www.gridpp.ac.uk/security/policies/index.html" TargetMode="External"/></Relationships>
</file>

<file path=ppt/slides/_rels/slide4.xml.rels><?xml version="1.0" encoding="UTF-8" standalone="yes"?>
<Relationships xmlns="http://schemas.openxmlformats.org/package/2006/relationships"><Relationship Id="rId8" Type="http://schemas.openxmlformats.org/officeDocument/2006/relationships/hyperlink" Target="https://documents.egi.eu/document/79" TargetMode="External"/><Relationship Id="rId13" Type="http://schemas.openxmlformats.org/officeDocument/2006/relationships/hyperlink" Target="https://documents.egi.eu/document/84" TargetMode="External"/><Relationship Id="rId3" Type="http://schemas.openxmlformats.org/officeDocument/2006/relationships/hyperlink" Target="https://documents.egi.eu/document/74" TargetMode="External"/><Relationship Id="rId7" Type="http://schemas.openxmlformats.org/officeDocument/2006/relationships/hyperlink" Target="https://documents.egi.eu/document/78" TargetMode="External"/><Relationship Id="rId12" Type="http://schemas.openxmlformats.org/officeDocument/2006/relationships/hyperlink" Target="https://documents.egi.eu/document/83" TargetMode="External"/><Relationship Id="rId2" Type="http://schemas.openxmlformats.org/officeDocument/2006/relationships/hyperlink" Target="https://documents.egi.eu/document/86" TargetMode="External"/><Relationship Id="rId1" Type="http://schemas.openxmlformats.org/officeDocument/2006/relationships/slideLayout" Target="../slideLayouts/slideLayout4.xml"/><Relationship Id="rId6" Type="http://schemas.openxmlformats.org/officeDocument/2006/relationships/hyperlink" Target="https://documents.egi.eu/document/77" TargetMode="External"/><Relationship Id="rId11" Type="http://schemas.openxmlformats.org/officeDocument/2006/relationships/hyperlink" Target="https://documents.egi.eu/document/82" TargetMode="External"/><Relationship Id="rId5" Type="http://schemas.openxmlformats.org/officeDocument/2006/relationships/hyperlink" Target="https://documents.egi.eu/document/76" TargetMode="External"/><Relationship Id="rId15" Type="http://schemas.openxmlformats.org/officeDocument/2006/relationships/hyperlink" Target="https://documents.egi.eu/document/71" TargetMode="External"/><Relationship Id="rId10" Type="http://schemas.openxmlformats.org/officeDocument/2006/relationships/hyperlink" Target="https://documents.egi.eu/document/81" TargetMode="External"/><Relationship Id="rId4" Type="http://schemas.openxmlformats.org/officeDocument/2006/relationships/hyperlink" Target="https://documents.egi.eu/document/75" TargetMode="External"/><Relationship Id="rId9" Type="http://schemas.openxmlformats.org/officeDocument/2006/relationships/hyperlink" Target="https://documents.egi.eu/document/80" TargetMode="External"/><Relationship Id="rId14" Type="http://schemas.openxmlformats.org/officeDocument/2006/relationships/hyperlink" Target="https://documents.egi.eu/document/85"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iki.egi.eu/wiki/SPG:Drafts:Operations_Polic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iki.egi.eu/wiki/SPG:Drafts:Virtualisation_Policy" TargetMode="External"/><Relationship Id="rId2" Type="http://schemas.openxmlformats.org/officeDocument/2006/relationships/hyperlink" Target="https://edms.cern.ch/document/1080777"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eaLnBrk="1" hangingPunct="1"/>
            <a:r>
              <a:rPr lang="en-US" dirty="0" smtClean="0"/>
              <a:t>Security Policy Update </a:t>
            </a:r>
          </a:p>
        </p:txBody>
      </p:sp>
      <p:sp>
        <p:nvSpPr>
          <p:cNvPr id="2051" name="Rectangle 3"/>
          <p:cNvSpPr>
            <a:spLocks noGrp="1" noChangeArrowheads="1"/>
          </p:cNvSpPr>
          <p:nvPr>
            <p:ph type="subTitle" idx="1"/>
          </p:nvPr>
        </p:nvSpPr>
        <p:spPr/>
        <p:txBody>
          <a:bodyPr/>
          <a:lstStyle/>
          <a:p>
            <a:pPr eaLnBrk="1" hangingPunct="1"/>
            <a:r>
              <a:rPr lang="en-US" dirty="0" smtClean="0"/>
              <a:t>David Kelsey</a:t>
            </a:r>
          </a:p>
          <a:p>
            <a:pPr eaLnBrk="1" hangingPunct="1"/>
            <a:r>
              <a:rPr lang="en-US" dirty="0" smtClean="0"/>
              <a:t>UK HEP Sysman, RAL</a:t>
            </a:r>
            <a:br>
              <a:rPr lang="en-US" dirty="0" smtClean="0"/>
            </a:br>
            <a:r>
              <a:rPr lang="en-US" dirty="0" smtClean="0"/>
              <a:t>1 Jul 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Security for </a:t>
            </a:r>
            <a:br>
              <a:rPr lang="en-GB" dirty="0" smtClean="0"/>
            </a:br>
            <a:r>
              <a:rPr lang="en-GB" dirty="0" smtClean="0"/>
              <a:t>Collaborating Infrastructures</a:t>
            </a:r>
            <a:endParaRPr lang="en-GB" dirty="0"/>
          </a:p>
        </p:txBody>
      </p:sp>
      <p:sp>
        <p:nvSpPr>
          <p:cNvPr id="3" name="Content Placeholder 2"/>
          <p:cNvSpPr>
            <a:spLocks noGrp="1"/>
          </p:cNvSpPr>
          <p:nvPr>
            <p:ph idx="1"/>
          </p:nvPr>
        </p:nvSpPr>
        <p:spPr/>
        <p:txBody>
          <a:bodyPr/>
          <a:lstStyle/>
          <a:p>
            <a:r>
              <a:rPr lang="en-GB" dirty="0" smtClean="0"/>
              <a:t>SCI: An activity started this year</a:t>
            </a:r>
          </a:p>
          <a:p>
            <a:pPr lvl="1"/>
            <a:r>
              <a:rPr lang="en-GB" sz="2000" dirty="0" smtClean="0"/>
              <a:t>Building Trust and Developing Policy </a:t>
            </a:r>
            <a:r>
              <a:rPr lang="en-GB" sz="2000" b="1" dirty="0" smtClean="0"/>
              <a:t>standards</a:t>
            </a:r>
            <a:r>
              <a:rPr lang="en-GB" sz="2000" dirty="0" smtClean="0"/>
              <a:t> for collaboration</a:t>
            </a:r>
          </a:p>
          <a:p>
            <a:pPr lvl="1"/>
            <a:r>
              <a:rPr lang="en-GB" sz="2000" dirty="0" smtClean="0"/>
              <a:t>In cases where we cannot </a:t>
            </a:r>
            <a:r>
              <a:rPr lang="en-GB" sz="2000" dirty="0" smtClean="0"/>
              <a:t>just share </a:t>
            </a:r>
            <a:r>
              <a:rPr lang="en-GB" sz="2000" dirty="0" smtClean="0"/>
              <a:t>policy </a:t>
            </a:r>
            <a:r>
              <a:rPr lang="en-GB" sz="2000" dirty="0" smtClean="0"/>
              <a:t>documents</a:t>
            </a:r>
          </a:p>
          <a:p>
            <a:r>
              <a:rPr lang="en-GB" dirty="0" smtClean="0"/>
              <a:t>WLCG, EGI, OSG, TeraGrid, DEISA/PRACE and others</a:t>
            </a:r>
          </a:p>
          <a:p>
            <a:r>
              <a:rPr lang="en-GB" sz="2400" i="1" dirty="0" smtClean="0">
                <a:hlinkClick r:id="rId2"/>
              </a:rPr>
              <a:t>http://</a:t>
            </a:r>
            <a:r>
              <a:rPr lang="en-GB" sz="2400" i="1" dirty="0" smtClean="0">
                <a:hlinkClick r:id="rId2"/>
              </a:rPr>
              <a:t>indico.cern.ch/categoryDisplay.py?categId=68</a:t>
            </a:r>
            <a:endParaRPr lang="en-GB" sz="2400" i="1" dirty="0" smtClean="0"/>
          </a:p>
          <a:p>
            <a:endParaRPr lang="en-GB" dirty="0" smtClean="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SCI: some example text</a:t>
            </a:r>
            <a:endParaRPr lang="en-GB" dirty="0"/>
          </a:p>
        </p:txBody>
      </p:sp>
      <p:sp>
        <p:nvSpPr>
          <p:cNvPr id="3" name="Content Placeholder 2"/>
          <p:cNvSpPr>
            <a:spLocks noGrp="1"/>
          </p:cNvSpPr>
          <p:nvPr>
            <p:ph idx="1"/>
          </p:nvPr>
        </p:nvSpPr>
        <p:spPr/>
        <p:txBody>
          <a:bodyPr/>
          <a:lstStyle/>
          <a:p>
            <a:pPr>
              <a:buNone/>
            </a:pPr>
            <a:r>
              <a:rPr lang="en-GB" sz="2000" dirty="0" smtClean="0"/>
              <a:t>Security Incident Response </a:t>
            </a:r>
          </a:p>
          <a:p>
            <a:r>
              <a:rPr lang="en-GB" sz="2000" dirty="0" smtClean="0"/>
              <a:t>It </a:t>
            </a:r>
            <a:r>
              <a:rPr lang="en-GB" sz="2000" dirty="0" smtClean="0"/>
              <a:t>is imperative that every collaborative entity has an organized approach to addressing and managing events that threaten the security of resources, data and overall project integrity. At a minimum a collaborating infrastructure must have the following: </a:t>
            </a:r>
            <a:endParaRPr lang="en-GB" sz="2000" dirty="0" smtClean="0"/>
          </a:p>
          <a:p>
            <a:r>
              <a:rPr lang="en-GB" sz="2000" dirty="0" smtClean="0"/>
              <a:t>A formal Incident Response procedure</a:t>
            </a:r>
            <a:r>
              <a:rPr lang="en-GB" sz="2000" dirty="0" smtClean="0"/>
              <a:t>...</a:t>
            </a:r>
          </a:p>
          <a:p>
            <a:r>
              <a:rPr lang="en-GB" sz="2000" dirty="0" smtClean="0"/>
              <a:t>Documented contact information for site security teams and expected response times for critical situations</a:t>
            </a:r>
            <a:r>
              <a:rPr lang="en-GB" sz="2000" dirty="0" smtClean="0"/>
              <a:t>...</a:t>
            </a:r>
          </a:p>
          <a:p>
            <a:r>
              <a:rPr lang="en-GB" sz="2000" dirty="0" smtClean="0"/>
              <a:t>The capability to collaborate in the handling of a security </a:t>
            </a:r>
            <a:r>
              <a:rPr lang="en-GB" sz="2000" dirty="0" smtClean="0"/>
              <a:t>incident ...</a:t>
            </a:r>
          </a:p>
          <a:p>
            <a:r>
              <a:rPr lang="en-GB" sz="2000" dirty="0" smtClean="0"/>
              <a:t>Assurance of compliance with information sharing restrictions </a:t>
            </a:r>
            <a:r>
              <a:rPr lang="en-GB" sz="2000" dirty="0" smtClean="0"/>
              <a:t>...</a:t>
            </a:r>
            <a:endParaRPr lang="en-GB" sz="2000"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IGTF </a:t>
            </a:r>
            <a:r>
              <a:rPr lang="en-GB" dirty="0" smtClean="0"/>
              <a:t>policies </a:t>
            </a:r>
            <a:r>
              <a:rPr lang="en-GB" dirty="0" smtClean="0"/>
              <a:t>for </a:t>
            </a:r>
            <a:r>
              <a:rPr lang="en-GB" dirty="0" smtClean="0"/>
              <a:t/>
            </a:r>
            <a:br>
              <a:rPr lang="en-GB" dirty="0" smtClean="0"/>
            </a:br>
            <a:r>
              <a:rPr lang="en-GB" dirty="0" smtClean="0"/>
              <a:t>Attribute Authority Operations</a:t>
            </a:r>
            <a:endParaRPr lang="en-GB" dirty="0"/>
          </a:p>
        </p:txBody>
      </p:sp>
      <p:sp>
        <p:nvSpPr>
          <p:cNvPr id="3" name="Content Placeholder 2"/>
          <p:cNvSpPr>
            <a:spLocks noGrp="1"/>
          </p:cNvSpPr>
          <p:nvPr>
            <p:ph idx="1"/>
          </p:nvPr>
        </p:nvSpPr>
        <p:spPr/>
        <p:txBody>
          <a:bodyPr/>
          <a:lstStyle/>
          <a:p>
            <a:pPr eaLnBrk="1" hangingPunct="1">
              <a:lnSpc>
                <a:spcPct val="90000"/>
              </a:lnSpc>
            </a:pPr>
            <a:r>
              <a:rPr lang="en-US" sz="2400" dirty="0" err="1" smtClean="0"/>
              <a:t>AuthZ</a:t>
            </a:r>
            <a:r>
              <a:rPr lang="en-US" sz="2400" dirty="0" smtClean="0"/>
              <a:t> is as (more?) important than </a:t>
            </a:r>
            <a:r>
              <a:rPr lang="en-US" sz="2400" dirty="0" smtClean="0"/>
              <a:t>AuthN</a:t>
            </a:r>
            <a:endParaRPr lang="en-US" sz="2000" dirty="0" smtClean="0"/>
          </a:p>
          <a:p>
            <a:pPr eaLnBrk="1" hangingPunct="1">
              <a:lnSpc>
                <a:spcPct val="90000"/>
              </a:lnSpc>
            </a:pPr>
            <a:r>
              <a:rPr lang="en-US" sz="2400" dirty="0" smtClean="0"/>
              <a:t>IGTF has well established profile for AuthN</a:t>
            </a:r>
          </a:p>
          <a:p>
            <a:pPr eaLnBrk="1" hangingPunct="1">
              <a:lnSpc>
                <a:spcPct val="90000"/>
              </a:lnSpc>
            </a:pPr>
            <a:r>
              <a:rPr lang="en-US" sz="2400" dirty="0" smtClean="0"/>
              <a:t>We need minimum requirements for running trustworthy VOMS servers!</a:t>
            </a:r>
            <a:endParaRPr lang="en-GB" sz="2400" dirty="0" smtClean="0"/>
          </a:p>
          <a:p>
            <a:pPr eaLnBrk="1" hangingPunct="1">
              <a:lnSpc>
                <a:spcPct val="90000"/>
              </a:lnSpc>
            </a:pPr>
            <a:r>
              <a:rPr lang="en-GB" sz="2400" dirty="0" smtClean="0"/>
              <a:t>Aim is to document currently accepted best practice</a:t>
            </a:r>
          </a:p>
          <a:p>
            <a:pPr lvl="1" eaLnBrk="1" hangingPunct="1">
              <a:lnSpc>
                <a:spcPct val="90000"/>
              </a:lnSpc>
            </a:pPr>
            <a:r>
              <a:rPr lang="en-GB" dirty="0" smtClean="0"/>
              <a:t>And improve where </a:t>
            </a:r>
            <a:r>
              <a:rPr lang="en-GB" dirty="0" smtClean="0"/>
              <a:t>necessary</a:t>
            </a:r>
          </a:p>
          <a:p>
            <a:r>
              <a:rPr lang="en-GB" dirty="0" smtClean="0"/>
              <a:t>See </a:t>
            </a:r>
            <a:r>
              <a:rPr lang="en-GB" dirty="0" smtClean="0">
                <a:hlinkClick r:id="rId2"/>
              </a:rPr>
              <a:t>https://</a:t>
            </a:r>
            <a:r>
              <a:rPr lang="en-GB" dirty="0" smtClean="0">
                <a:hlinkClick r:id="rId2"/>
              </a:rPr>
              <a:t>grid.ie/eugridpma/wiki/AA_Profile</a:t>
            </a:r>
            <a:endParaRPr lang="en-GB" sz="2400" dirty="0" smtClean="0"/>
          </a:p>
          <a:p>
            <a:pPr lvl="1"/>
            <a:r>
              <a:rPr lang="en-GB" dirty="0" smtClean="0"/>
              <a:t>Tackle all Attributes, not just those used for </a:t>
            </a:r>
            <a:r>
              <a:rPr lang="en-GB" dirty="0" err="1" smtClean="0"/>
              <a:t>AuthZ</a:t>
            </a:r>
            <a:endParaRPr lang="en-GB" dirty="0" smtClean="0"/>
          </a:p>
          <a:p>
            <a:pPr lvl="1"/>
            <a:r>
              <a:rPr lang="en-GB" dirty="0" smtClean="0"/>
              <a:t>No longer limit </a:t>
            </a:r>
            <a:r>
              <a:rPr lang="en-GB" dirty="0" smtClean="0"/>
              <a:t>to </a:t>
            </a:r>
            <a:r>
              <a:rPr lang="en-GB" dirty="0" smtClean="0"/>
              <a:t>VOMS</a:t>
            </a:r>
          </a:p>
          <a:p>
            <a:pPr lvl="2"/>
            <a:r>
              <a:rPr lang="en-GB" dirty="0" smtClean="0"/>
              <a:t>Aim to be technology independent</a:t>
            </a:r>
          </a:p>
          <a:p>
            <a:pPr eaLnBrk="1" hangingPunct="1">
              <a:lnSpc>
                <a:spcPct val="90000"/>
              </a:lnSpc>
            </a:pPr>
            <a:endParaRPr lang="en-GB" dirty="0" smtClean="0"/>
          </a:p>
          <a:p>
            <a:endParaRPr lang="en-GB"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Questions?</a:t>
            </a:r>
            <a:endParaRPr lang="en-GB" dirty="0"/>
          </a:p>
        </p:txBody>
      </p:sp>
      <p:sp>
        <p:nvSpPr>
          <p:cNvPr id="3" name="Content Placeholder 2"/>
          <p:cNvSpPr>
            <a:spLocks noGrp="1"/>
          </p:cNvSpPr>
          <p:nvPr>
            <p:ph idx="1"/>
          </p:nvPr>
        </p:nvSpPr>
        <p:spPr/>
        <p:txBody>
          <a:bodyPr/>
          <a:lstStyle/>
          <a:p>
            <a:endParaRPr lang="en-GB"/>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13</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sz="2000" dirty="0" smtClean="0"/>
              <a:t>Update since Ops-PMB at GridPP26 March 2011 in Brighton</a:t>
            </a:r>
          </a:p>
          <a:p>
            <a:r>
              <a:rPr lang="en-GB" sz="2000" dirty="0" smtClean="0"/>
              <a:t>Current security </a:t>
            </a:r>
            <a:r>
              <a:rPr lang="en-GB" sz="2000" dirty="0" smtClean="0"/>
              <a:t>policies</a:t>
            </a:r>
            <a:endParaRPr lang="en-GB" sz="1800" dirty="0" smtClean="0"/>
          </a:p>
          <a:p>
            <a:r>
              <a:rPr lang="en-GB" sz="2000" dirty="0" smtClean="0"/>
              <a:t>EGI SPG work plans for 2011</a:t>
            </a:r>
          </a:p>
          <a:p>
            <a:r>
              <a:rPr lang="en-GB" sz="2000" dirty="0" smtClean="0"/>
              <a:t>Service Operations Security Policy</a:t>
            </a:r>
          </a:p>
          <a:p>
            <a:r>
              <a:rPr lang="en-GB" sz="2000" dirty="0" smtClean="0"/>
              <a:t>Endorsement and Operations of Virtual Machine Images</a:t>
            </a:r>
          </a:p>
          <a:p>
            <a:r>
              <a:rPr lang="en-GB" sz="2000" dirty="0" smtClean="0"/>
              <a:t>Security for Collaborating Infrastructures</a:t>
            </a:r>
          </a:p>
          <a:p>
            <a:r>
              <a:rPr lang="en-GB" sz="2000" dirty="0" smtClean="0"/>
              <a:t>Attribute Authority Operations</a:t>
            </a:r>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EGI Security </a:t>
            </a:r>
            <a:r>
              <a:rPr lang="en-GB" dirty="0" smtClean="0"/>
              <a:t>Policy Group</a:t>
            </a:r>
            <a:endParaRPr lang="en-GB" dirty="0"/>
          </a:p>
        </p:txBody>
      </p:sp>
      <p:sp>
        <p:nvSpPr>
          <p:cNvPr id="3" name="Content Placeholder 2"/>
          <p:cNvSpPr>
            <a:spLocks noGrp="1"/>
          </p:cNvSpPr>
          <p:nvPr>
            <p:ph idx="1"/>
          </p:nvPr>
        </p:nvSpPr>
        <p:spPr/>
        <p:txBody>
          <a:bodyPr/>
          <a:lstStyle/>
          <a:p>
            <a:r>
              <a:rPr lang="en-GB" sz="2000" dirty="0" smtClean="0"/>
              <a:t>EGI SPG now firmly established – Terms of Ref, procedures etc.</a:t>
            </a:r>
          </a:p>
          <a:p>
            <a:r>
              <a:rPr lang="en-GB" sz="2000" dirty="0" smtClean="0">
                <a:hlinkClick r:id="rId2"/>
              </a:rPr>
              <a:t>https://wiki.egi.eu/wiki/SPG</a:t>
            </a:r>
            <a:endParaRPr lang="en-GB" sz="2000" dirty="0" smtClean="0"/>
          </a:p>
          <a:p>
            <a:r>
              <a:rPr lang="en-GB" sz="2000" dirty="0" smtClean="0"/>
              <a:t>Old JSPG (WLCG/EGEE) policy documents</a:t>
            </a:r>
          </a:p>
          <a:p>
            <a:pPr lvl="1"/>
            <a:r>
              <a:rPr lang="en-GB" sz="1800" dirty="0" smtClean="0"/>
              <a:t>Converted to EGI era</a:t>
            </a:r>
          </a:p>
          <a:p>
            <a:pPr lvl="1"/>
            <a:r>
              <a:rPr lang="en-GB" sz="1800" dirty="0" smtClean="0"/>
              <a:t>Approved by EGI EB in Sep 2010 (valid from 1</a:t>
            </a:r>
            <a:r>
              <a:rPr lang="en-GB" sz="1800" baseline="30000" dirty="0" smtClean="0"/>
              <a:t>st</a:t>
            </a:r>
            <a:r>
              <a:rPr lang="en-GB" sz="1800" dirty="0" smtClean="0"/>
              <a:t> May 2010)</a:t>
            </a:r>
          </a:p>
          <a:p>
            <a:pPr lvl="1"/>
            <a:r>
              <a:rPr lang="en-GB" sz="1800" dirty="0" smtClean="0"/>
              <a:t>Apply to GridPP</a:t>
            </a:r>
          </a:p>
          <a:p>
            <a:r>
              <a:rPr lang="en-GB" sz="2200" dirty="0" smtClean="0"/>
              <a:t>Where are they?</a:t>
            </a:r>
          </a:p>
          <a:p>
            <a:r>
              <a:rPr lang="en-GB" sz="2000" dirty="0" smtClean="0">
                <a:hlinkClick r:id="rId3"/>
              </a:rPr>
              <a:t>https://wiki.egi.eu/wiki/SPG:Documents</a:t>
            </a:r>
            <a:endParaRPr lang="en-GB" sz="2000" dirty="0" smtClean="0">
              <a:hlinkClick r:id="rId2"/>
            </a:endParaRPr>
          </a:p>
          <a:p>
            <a:r>
              <a:rPr lang="en-GB" sz="2000" dirty="0" smtClean="0">
                <a:hlinkClick r:id="rId4"/>
              </a:rPr>
              <a:t>http://www.gridpp.ac.uk/security/policies/index.html</a:t>
            </a:r>
            <a:endParaRPr lang="en-GB" sz="2000" dirty="0" smtClean="0">
              <a:hlinkClick r:id="rId2"/>
            </a:endParaRPr>
          </a:p>
          <a:p>
            <a:endParaRPr lang="en-GB" sz="2200" dirty="0" smtClean="0"/>
          </a:p>
          <a:p>
            <a:pPr lvl="1"/>
            <a:endParaRPr lang="en-GB" dirty="0"/>
          </a:p>
        </p:txBody>
      </p:sp>
      <p:sp>
        <p:nvSpPr>
          <p:cNvPr id="4" name="Date Placeholder 3"/>
          <p:cNvSpPr>
            <a:spLocks noGrp="1"/>
          </p:cNvSpPr>
          <p:nvPr>
            <p:ph type="dt" sz="half" idx="10"/>
          </p:nvPr>
        </p:nvSpPr>
        <p:spPr/>
        <p:txBody>
          <a:bodyPr/>
          <a:lstStyle/>
          <a:p>
            <a:pPr>
              <a:defRPr/>
            </a:pPr>
            <a:r>
              <a:rPr lang="en-US" smtClean="0"/>
              <a:t>1 Jul 11</a:t>
            </a:r>
            <a:endParaRPr lang="en-US" dirty="0"/>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Current Security Policy</a:t>
            </a:r>
            <a:endParaRPr lang="en-GB" dirty="0"/>
          </a:p>
        </p:txBody>
      </p:sp>
      <p:sp>
        <p:nvSpPr>
          <p:cNvPr id="3" name="Content Placeholder 2"/>
          <p:cNvSpPr>
            <a:spLocks noGrp="1"/>
          </p:cNvSpPr>
          <p:nvPr>
            <p:ph sz="half" idx="1"/>
          </p:nvPr>
        </p:nvSpPr>
        <p:spPr/>
        <p:txBody>
          <a:bodyPr/>
          <a:lstStyle/>
          <a:p>
            <a:pPr>
              <a:buNone/>
            </a:pPr>
            <a:r>
              <a:rPr lang="en-GB" sz="1600" dirty="0" smtClean="0"/>
              <a:t>Top-level Grid Security Policy: </a:t>
            </a:r>
          </a:p>
          <a:p>
            <a:r>
              <a:rPr lang="en-GB" sz="1600" dirty="0" smtClean="0">
                <a:hlinkClick r:id="rId2" tooltip="https://documents.egi.eu/document/86"/>
              </a:rPr>
              <a:t>Grid Security Policy</a:t>
            </a:r>
            <a:r>
              <a:rPr lang="en-GB" sz="1600" dirty="0" smtClean="0"/>
              <a:t> </a:t>
            </a:r>
          </a:p>
          <a:p>
            <a:pPr>
              <a:buNone/>
            </a:pPr>
            <a:r>
              <a:rPr lang="en-GB" sz="1600" dirty="0" smtClean="0"/>
              <a:t>For all Users: </a:t>
            </a:r>
          </a:p>
          <a:p>
            <a:r>
              <a:rPr lang="en-GB" sz="1600" dirty="0" smtClean="0">
                <a:hlinkClick r:id="rId3" tooltip="https://documents.egi.eu/document/74"/>
              </a:rPr>
              <a:t>Grid Acceptable Use Policy</a:t>
            </a:r>
            <a:r>
              <a:rPr lang="en-GB" sz="1600" dirty="0" smtClean="0"/>
              <a:t> </a:t>
            </a:r>
          </a:p>
          <a:p>
            <a:pPr>
              <a:buNone/>
            </a:pPr>
            <a:r>
              <a:rPr lang="en-GB" sz="1600" dirty="0" smtClean="0"/>
              <a:t>For all Sites: </a:t>
            </a:r>
          </a:p>
          <a:p>
            <a:r>
              <a:rPr lang="en-GB" sz="1600" dirty="0" smtClean="0">
                <a:hlinkClick r:id="rId4" tooltip="https://documents.egi.eu/document/75"/>
              </a:rPr>
              <a:t>Grid Site Operations Policy</a:t>
            </a:r>
            <a:r>
              <a:rPr lang="en-GB" sz="1600" dirty="0" smtClean="0"/>
              <a:t> </a:t>
            </a:r>
          </a:p>
          <a:p>
            <a:r>
              <a:rPr lang="en-GB" sz="1600" dirty="0" smtClean="0">
                <a:hlinkClick r:id="rId5" tooltip="https://documents.egi.eu/document/76"/>
              </a:rPr>
              <a:t>Site Registration Security Policy</a:t>
            </a:r>
            <a:r>
              <a:rPr lang="en-GB" sz="1600" dirty="0" smtClean="0"/>
              <a:t> </a:t>
            </a:r>
          </a:p>
          <a:p>
            <a:pPr>
              <a:buNone/>
            </a:pPr>
            <a:r>
              <a:rPr lang="en-GB" sz="1600" dirty="0" smtClean="0"/>
              <a:t>For all VOs: </a:t>
            </a:r>
          </a:p>
          <a:p>
            <a:r>
              <a:rPr lang="en-GB" sz="1600" dirty="0" smtClean="0">
                <a:hlinkClick r:id="rId6" tooltip="https://documents.egi.eu/document/77"/>
              </a:rPr>
              <a:t>VO Operations Policy</a:t>
            </a:r>
            <a:r>
              <a:rPr lang="en-GB" sz="1600" dirty="0" smtClean="0"/>
              <a:t> </a:t>
            </a:r>
          </a:p>
          <a:p>
            <a:r>
              <a:rPr lang="en-GB" sz="1600" dirty="0" smtClean="0">
                <a:hlinkClick r:id="rId7" tooltip="https://documents.egi.eu/document/78"/>
              </a:rPr>
              <a:t>Virtual Organisation Registration Security Policy</a:t>
            </a:r>
            <a:r>
              <a:rPr lang="en-GB" sz="1600" dirty="0" smtClean="0"/>
              <a:t> </a:t>
            </a:r>
          </a:p>
          <a:p>
            <a:r>
              <a:rPr lang="en-GB" sz="1600" dirty="0" smtClean="0">
                <a:hlinkClick r:id="rId8" tooltip="https://documents.egi.eu/document/79"/>
              </a:rPr>
              <a:t>Virtual Organisation Membership Management Policy</a:t>
            </a:r>
            <a:r>
              <a:rPr lang="en-GB" sz="1600" dirty="0" smtClean="0"/>
              <a:t> </a:t>
            </a:r>
          </a:p>
          <a:p>
            <a:r>
              <a:rPr lang="en-GB" sz="1600" dirty="0" smtClean="0">
                <a:hlinkClick r:id="rId9" tooltip="https://documents.egi.eu/document/80"/>
              </a:rPr>
              <a:t>VO Portal Policy</a:t>
            </a:r>
            <a:r>
              <a:rPr lang="en-GB" sz="1600" dirty="0" smtClean="0"/>
              <a:t> </a:t>
            </a:r>
          </a:p>
          <a:p>
            <a:endParaRPr lang="en-GB" dirty="0" smtClean="0"/>
          </a:p>
          <a:p>
            <a:endParaRPr lang="en-GB" dirty="0"/>
          </a:p>
        </p:txBody>
      </p:sp>
      <p:sp>
        <p:nvSpPr>
          <p:cNvPr id="7" name="Content Placeholder 6"/>
          <p:cNvSpPr>
            <a:spLocks noGrp="1"/>
          </p:cNvSpPr>
          <p:nvPr>
            <p:ph sz="half" idx="2"/>
          </p:nvPr>
        </p:nvSpPr>
        <p:spPr/>
        <p:txBody>
          <a:bodyPr/>
          <a:lstStyle/>
          <a:p>
            <a:pPr>
              <a:buNone/>
            </a:pPr>
            <a:r>
              <a:rPr lang="en-GB" sz="1600" dirty="0" smtClean="0"/>
              <a:t>Other policies for all Grid participants: </a:t>
            </a:r>
          </a:p>
          <a:p>
            <a:r>
              <a:rPr lang="en-GB" sz="1600" dirty="0" smtClean="0">
                <a:hlinkClick r:id="rId10" tooltip="https://documents.egi.eu/document/81"/>
              </a:rPr>
              <a:t>Traceability and Logging Policy</a:t>
            </a:r>
            <a:r>
              <a:rPr lang="en-GB" sz="1600" dirty="0" smtClean="0"/>
              <a:t> </a:t>
            </a:r>
          </a:p>
          <a:p>
            <a:r>
              <a:rPr lang="en-GB" sz="1600" dirty="0" smtClean="0">
                <a:hlinkClick r:id="rId11" tooltip="https://documents.egi.eu/document/82"/>
              </a:rPr>
              <a:t>Security Incident Response Policy</a:t>
            </a:r>
            <a:r>
              <a:rPr lang="en-GB" sz="1600" dirty="0" smtClean="0"/>
              <a:t> </a:t>
            </a:r>
          </a:p>
          <a:p>
            <a:r>
              <a:rPr lang="en-GB" sz="1600" dirty="0" smtClean="0">
                <a:hlinkClick r:id="rId12" tooltip="https://documents.egi.eu/document/83"/>
              </a:rPr>
              <a:t>Approval of Certificate Authorities</a:t>
            </a:r>
            <a:r>
              <a:rPr lang="en-GB" sz="1600" dirty="0" smtClean="0"/>
              <a:t> </a:t>
            </a:r>
          </a:p>
          <a:p>
            <a:r>
              <a:rPr lang="en-GB" sz="1600" dirty="0" smtClean="0">
                <a:hlinkClick r:id="rId13" tooltip="https://documents.egi.eu/document/84"/>
              </a:rPr>
              <a:t>Policy on Grid Pilot Jobs</a:t>
            </a:r>
            <a:r>
              <a:rPr lang="en-GB" sz="1600" dirty="0" smtClean="0"/>
              <a:t> </a:t>
            </a:r>
          </a:p>
          <a:p>
            <a:r>
              <a:rPr lang="en-GB" sz="1600" dirty="0" smtClean="0">
                <a:hlinkClick r:id="rId14" tooltip="https://documents.egi.eu/document/85"/>
              </a:rPr>
              <a:t>Grid Policy on the Handling of User-Level Job Accounting Data</a:t>
            </a:r>
            <a:r>
              <a:rPr lang="en-GB" sz="1600" dirty="0" smtClean="0"/>
              <a:t> </a:t>
            </a:r>
          </a:p>
          <a:p>
            <a:pPr>
              <a:buNone/>
            </a:pPr>
            <a:r>
              <a:rPr lang="en-GB" sz="1600" dirty="0" smtClean="0"/>
              <a:t>Glossary of terms used in SPG policy documents: </a:t>
            </a:r>
          </a:p>
          <a:p>
            <a:r>
              <a:rPr lang="en-GB" sz="1600" dirty="0" smtClean="0">
                <a:hlinkClick r:id="rId15" tooltip="https://documents.egi.eu/document/71"/>
              </a:rPr>
              <a:t>Security Policy Glossary of Terms</a:t>
            </a:r>
            <a:r>
              <a:rPr lang="en-GB" sz="1600" dirty="0" smtClean="0"/>
              <a:t> </a:t>
            </a:r>
          </a:p>
          <a:p>
            <a:endParaRPr lang="en-GB"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EGI SPG 2011</a:t>
            </a:r>
            <a:endParaRPr lang="en-GB" dirty="0"/>
          </a:p>
        </p:txBody>
      </p:sp>
      <p:sp>
        <p:nvSpPr>
          <p:cNvPr id="3" name="Content Placeholder 2"/>
          <p:cNvSpPr>
            <a:spLocks noGrp="1"/>
          </p:cNvSpPr>
          <p:nvPr>
            <p:ph idx="1"/>
          </p:nvPr>
        </p:nvSpPr>
        <p:spPr/>
        <p:txBody>
          <a:bodyPr/>
          <a:lstStyle/>
          <a:p>
            <a:pPr>
              <a:buNone/>
            </a:pPr>
            <a:r>
              <a:rPr lang="en-GB" sz="2200" dirty="0" smtClean="0"/>
              <a:t>SPG work in 2011 includes:</a:t>
            </a:r>
          </a:p>
          <a:p>
            <a:r>
              <a:rPr lang="en-GB" sz="2200" dirty="0" smtClean="0"/>
              <a:t>Revise </a:t>
            </a:r>
            <a:r>
              <a:rPr lang="en-GB" sz="2200" dirty="0" smtClean="0"/>
              <a:t>Grid Site </a:t>
            </a:r>
            <a:r>
              <a:rPr lang="en-GB" sz="2200" dirty="0" smtClean="0"/>
              <a:t>Operations policy</a:t>
            </a:r>
          </a:p>
          <a:p>
            <a:r>
              <a:rPr lang="en-GB" sz="2200" dirty="0" smtClean="0"/>
              <a:t>Extend the HEPiX Virtualisation Working Group policy</a:t>
            </a:r>
          </a:p>
          <a:p>
            <a:r>
              <a:rPr lang="en-GB" sz="2200" dirty="0" smtClean="0"/>
              <a:t>Revise top-level Security Policy (to EGI era)</a:t>
            </a:r>
          </a:p>
          <a:p>
            <a:r>
              <a:rPr lang="en-GB" sz="2200" dirty="0" smtClean="0"/>
              <a:t>New Data Privacy policy: Extend to storage accounting and cover more general issues</a:t>
            </a:r>
          </a:p>
          <a:p>
            <a:r>
              <a:rPr lang="en-GB" sz="2000" dirty="0" smtClean="0"/>
              <a:t>E</a:t>
            </a:r>
            <a:r>
              <a:rPr lang="en-GB" sz="2000" dirty="0" smtClean="0"/>
              <a:t>volving </a:t>
            </a:r>
            <a:r>
              <a:rPr lang="en-GB" sz="2000" dirty="0" smtClean="0"/>
              <a:t>Glossary (as part of EGI Glossary)</a:t>
            </a:r>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 Operations </a:t>
            </a:r>
            <a:br>
              <a:rPr lang="en-GB" dirty="0" smtClean="0"/>
            </a:br>
            <a:r>
              <a:rPr lang="en-GB" dirty="0" smtClean="0"/>
              <a:t>Security Policy</a:t>
            </a:r>
            <a:endParaRPr lang="en-GB" dirty="0"/>
          </a:p>
        </p:txBody>
      </p:sp>
      <p:sp>
        <p:nvSpPr>
          <p:cNvPr id="3" name="Content Placeholder 2"/>
          <p:cNvSpPr>
            <a:spLocks noGrp="1"/>
          </p:cNvSpPr>
          <p:nvPr>
            <p:ph idx="1"/>
          </p:nvPr>
        </p:nvSpPr>
        <p:spPr/>
        <p:txBody>
          <a:bodyPr/>
          <a:lstStyle/>
          <a:p>
            <a:r>
              <a:rPr lang="en-GB" sz="2400" dirty="0" smtClean="0"/>
              <a:t>Revision of the old </a:t>
            </a:r>
            <a:r>
              <a:rPr lang="en-GB" sz="2400" dirty="0" smtClean="0"/>
              <a:t>Grid </a:t>
            </a:r>
            <a:r>
              <a:rPr lang="en-GB" sz="2400" dirty="0" smtClean="0"/>
              <a:t>Site Operations Policy</a:t>
            </a:r>
          </a:p>
          <a:p>
            <a:r>
              <a:rPr lang="en-GB" sz="2400" dirty="0" smtClean="0"/>
              <a:t>Extend to Services in general</a:t>
            </a:r>
          </a:p>
          <a:p>
            <a:pPr lvl="1"/>
            <a:r>
              <a:rPr lang="en-GB" sz="2000" dirty="0" smtClean="0"/>
              <a:t>Whoever runs them (Site, VO or other third party)</a:t>
            </a:r>
          </a:p>
          <a:p>
            <a:pPr lvl="1"/>
            <a:r>
              <a:rPr lang="en-GB" sz="2000" dirty="0" smtClean="0"/>
              <a:t>Virtual machines as well as services on real hardware</a:t>
            </a:r>
          </a:p>
          <a:p>
            <a:r>
              <a:rPr lang="en-GB" sz="2400" dirty="0" smtClean="0"/>
              <a:t>Remove operational policy statements</a:t>
            </a:r>
          </a:p>
          <a:p>
            <a:pPr lvl="1"/>
            <a:r>
              <a:rPr lang="en-GB" sz="2000" dirty="0" smtClean="0"/>
              <a:t>Just keep the security issues</a:t>
            </a:r>
          </a:p>
          <a:p>
            <a:pPr lvl="1"/>
            <a:r>
              <a:rPr lang="en-GB" sz="2000" dirty="0" smtClean="0"/>
              <a:t>But for now we have to keep in some general issues</a:t>
            </a:r>
          </a:p>
          <a:p>
            <a:pPr lvl="2"/>
            <a:r>
              <a:rPr lang="en-GB" sz="1600" dirty="0" smtClean="0"/>
              <a:t>IPR, Liability, Dispute handling</a:t>
            </a:r>
            <a:endParaRPr lang="en-GB" sz="1600"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Service Ops Sec </a:t>
            </a:r>
            <a:r>
              <a:rPr lang="en-GB" dirty="0" err="1" smtClean="0"/>
              <a:t>Pol</a:t>
            </a:r>
            <a:r>
              <a:rPr lang="en-GB" dirty="0" smtClean="0"/>
              <a:t> (2)</a:t>
            </a:r>
            <a:endParaRPr lang="en-GB" dirty="0"/>
          </a:p>
        </p:txBody>
      </p:sp>
      <p:sp>
        <p:nvSpPr>
          <p:cNvPr id="3" name="Content Placeholder 2"/>
          <p:cNvSpPr>
            <a:spLocks noGrp="1"/>
          </p:cNvSpPr>
          <p:nvPr>
            <p:ph idx="1"/>
          </p:nvPr>
        </p:nvSpPr>
        <p:spPr/>
        <p:txBody>
          <a:bodyPr/>
          <a:lstStyle/>
          <a:p>
            <a:r>
              <a:rPr lang="en-GB" sz="2400" dirty="0" smtClean="0">
                <a:hlinkClick r:id="rId2"/>
              </a:rPr>
              <a:t>https://wiki.egi.eu/wiki/SPG:Drafts:Operations_Policy</a:t>
            </a:r>
            <a:endParaRPr lang="en-GB" sz="2400" dirty="0" smtClean="0"/>
          </a:p>
          <a:p>
            <a:r>
              <a:rPr lang="en-GB" sz="2000" i="1" dirty="0" smtClean="0"/>
              <a:t>By running a Service on the Infrastructure, by providing a service that is part of the Infrastructure, or retaining state that is related to the Infrastructure, either provided as an independent service or hosted in a Resource Centre, You agree to the conditions laid down in this document and other referenced documents, which may be revised from time to time.</a:t>
            </a:r>
          </a:p>
          <a:p>
            <a:r>
              <a:rPr lang="en-GB" sz="2400" dirty="0" smtClean="0"/>
              <a:t>Internal SPG draft now completed (30</a:t>
            </a:r>
            <a:r>
              <a:rPr lang="en-GB" sz="2400" baseline="30000" dirty="0" smtClean="0"/>
              <a:t>th</a:t>
            </a:r>
            <a:r>
              <a:rPr lang="en-GB" sz="2400" dirty="0" smtClean="0"/>
              <a:t> </a:t>
            </a:r>
            <a:r>
              <a:rPr lang="en-GB" sz="2400" dirty="0" smtClean="0"/>
              <a:t>June 2011)</a:t>
            </a:r>
            <a:endParaRPr lang="en-GB" sz="2400" dirty="0" smtClean="0"/>
          </a:p>
          <a:p>
            <a:r>
              <a:rPr lang="en-GB" sz="2400" dirty="0" smtClean="0"/>
              <a:t>External Draft about to be distributed for wider comment</a:t>
            </a:r>
            <a:endParaRPr lang="en-GB" sz="2400"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Virtual Machine Images</a:t>
            </a:r>
            <a:endParaRPr lang="en-GB" dirty="0"/>
          </a:p>
        </p:txBody>
      </p:sp>
      <p:sp>
        <p:nvSpPr>
          <p:cNvPr id="3" name="Content Placeholder 2"/>
          <p:cNvSpPr>
            <a:spLocks noGrp="1"/>
          </p:cNvSpPr>
          <p:nvPr>
            <p:ph idx="1"/>
          </p:nvPr>
        </p:nvSpPr>
        <p:spPr/>
        <p:txBody>
          <a:bodyPr/>
          <a:lstStyle/>
          <a:p>
            <a:r>
              <a:rPr lang="en-GB" sz="2400" dirty="0" smtClean="0"/>
              <a:t>HEPiX Virtualisation Working Group policy</a:t>
            </a:r>
          </a:p>
          <a:p>
            <a:pPr lvl="1"/>
            <a:r>
              <a:rPr lang="en-GB" sz="2000" dirty="0" smtClean="0">
                <a:hlinkClick r:id="rId2"/>
              </a:rPr>
              <a:t>https://edms.cern.ch/document/1080777</a:t>
            </a:r>
            <a:endParaRPr lang="en-GB" sz="2000" dirty="0" smtClean="0"/>
          </a:p>
          <a:p>
            <a:pPr lvl="1"/>
            <a:r>
              <a:rPr lang="en-GB" sz="2000" i="1" dirty="0" smtClean="0"/>
              <a:t>The aim is to enable Grid Sites to trust and instantiate endorsed VM images that have been generated elsewhere.</a:t>
            </a:r>
            <a:endParaRPr lang="en-GB" sz="5400" i="1" dirty="0" smtClean="0"/>
          </a:p>
          <a:p>
            <a:r>
              <a:rPr lang="en-GB" sz="2400" dirty="0" smtClean="0"/>
              <a:t>SPG is now extending this to additional use cases</a:t>
            </a:r>
          </a:p>
          <a:p>
            <a:r>
              <a:rPr lang="en-GB" sz="2400" dirty="0" smtClean="0"/>
              <a:t>Policy on the Endorsement and Operation of Virtual Machine Images</a:t>
            </a:r>
          </a:p>
          <a:p>
            <a:pPr lvl="1"/>
            <a:r>
              <a:rPr lang="en-GB" sz="2000" dirty="0" smtClean="0">
                <a:hlinkClick r:id="rId3"/>
              </a:rPr>
              <a:t>https://wiki.egi.eu/wiki/SPG:Drafts:Virtualisation_Policy</a:t>
            </a:r>
            <a:endParaRPr lang="en-GB" sz="2000" dirty="0" smtClean="0"/>
          </a:p>
          <a:p>
            <a:r>
              <a:rPr lang="en-GB" sz="2400" dirty="0" smtClean="0"/>
              <a:t>Aim to complete the internal draft </a:t>
            </a:r>
            <a:r>
              <a:rPr lang="en-GB" sz="2400" dirty="0" smtClean="0"/>
              <a:t>during </a:t>
            </a:r>
            <a:r>
              <a:rPr lang="en-GB" sz="2400" dirty="0" smtClean="0"/>
              <a:t>July </a:t>
            </a:r>
            <a:r>
              <a:rPr lang="en-GB" sz="2400" dirty="0" smtClean="0"/>
              <a:t>and then go for external comment</a:t>
            </a:r>
          </a:p>
          <a:p>
            <a:endParaRPr lang="en-GB" dirty="0" smtClean="0"/>
          </a:p>
          <a:p>
            <a:endParaRPr lang="en-GB"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Virtual Machines (2)</a:t>
            </a:r>
            <a:endParaRPr lang="en-GB" dirty="0"/>
          </a:p>
        </p:txBody>
      </p:sp>
      <p:sp>
        <p:nvSpPr>
          <p:cNvPr id="3" name="Content Placeholder 2"/>
          <p:cNvSpPr>
            <a:spLocks noGrp="1"/>
          </p:cNvSpPr>
          <p:nvPr>
            <p:ph idx="1"/>
          </p:nvPr>
        </p:nvSpPr>
        <p:spPr/>
        <p:txBody>
          <a:bodyPr/>
          <a:lstStyle/>
          <a:p>
            <a:r>
              <a:rPr lang="en-GB" sz="2000" dirty="0" smtClean="0"/>
              <a:t>VM image roles: </a:t>
            </a:r>
            <a:r>
              <a:rPr lang="en-GB" sz="2000" i="1" dirty="0" smtClean="0"/>
              <a:t>producer</a:t>
            </a:r>
            <a:r>
              <a:rPr lang="en-GB" sz="2000" dirty="0" smtClean="0"/>
              <a:t> -&gt; </a:t>
            </a:r>
            <a:r>
              <a:rPr lang="en-GB" sz="2000" i="1" dirty="0" smtClean="0"/>
              <a:t>endorser</a:t>
            </a:r>
            <a:r>
              <a:rPr lang="en-GB" sz="2000" dirty="0" smtClean="0"/>
              <a:t> -&gt; </a:t>
            </a:r>
            <a:r>
              <a:rPr lang="en-GB" sz="2000" i="1" dirty="0" smtClean="0"/>
              <a:t>operator</a:t>
            </a:r>
          </a:p>
          <a:p>
            <a:r>
              <a:rPr lang="en-GB" sz="2000" dirty="0" smtClean="0"/>
              <a:t>The </a:t>
            </a:r>
            <a:r>
              <a:rPr lang="en-GB" sz="2000" i="1" dirty="0" smtClean="0"/>
              <a:t>operator</a:t>
            </a:r>
            <a:r>
              <a:rPr lang="en-GB" sz="2000" dirty="0" smtClean="0"/>
              <a:t> is anyone who has root access to the instantiated image - held responsible for its security</a:t>
            </a:r>
          </a:p>
          <a:p>
            <a:r>
              <a:rPr lang="en-GB" sz="2000" dirty="0" smtClean="0"/>
              <a:t>Use cases</a:t>
            </a:r>
          </a:p>
          <a:p>
            <a:pPr marL="914400" lvl="1" indent="-457200">
              <a:buFont typeface="+mj-lt"/>
              <a:buAutoNum type="arabicPeriod"/>
            </a:pPr>
            <a:r>
              <a:rPr lang="en-GB" sz="1800" dirty="0" smtClean="0"/>
              <a:t>Endorser: Site, VM operator: Site (the trivial case)</a:t>
            </a:r>
          </a:p>
          <a:p>
            <a:pPr marL="914400" lvl="1" indent="-457200">
              <a:buFont typeface="+mj-lt"/>
              <a:buAutoNum type="arabicPeriod"/>
            </a:pPr>
            <a:r>
              <a:rPr lang="en-GB" sz="1800" dirty="0" smtClean="0"/>
              <a:t>Endorser: Third party, VM operator: Site  (HEPiX use case)</a:t>
            </a:r>
          </a:p>
          <a:p>
            <a:pPr marL="914400" lvl="1" indent="-457200">
              <a:buFont typeface="+mj-lt"/>
              <a:buAutoNum type="arabicPeriod"/>
            </a:pPr>
            <a:r>
              <a:rPr lang="en-GB" sz="1800" dirty="0" smtClean="0"/>
              <a:t>Endorser: Third party, VM operator: Third Party (new)</a:t>
            </a:r>
          </a:p>
          <a:p>
            <a:pPr marL="514350" indent="-457200"/>
            <a:r>
              <a:rPr lang="en-GB" sz="2000" dirty="0" smtClean="0"/>
              <a:t>In case 3, The Site has no direct trust relationship with the Endorser and may decide to apply specific restrictions to control the access of the VM to other resources, including network services</a:t>
            </a:r>
          </a:p>
          <a:p>
            <a:pPr marL="514350" indent="-457200"/>
            <a:endParaRPr lang="en-GB" dirty="0" smtClean="0"/>
          </a:p>
          <a:p>
            <a:endParaRPr lang="en-GB" dirty="0"/>
          </a:p>
        </p:txBody>
      </p:sp>
      <p:sp>
        <p:nvSpPr>
          <p:cNvPr id="4" name="Date Placeholder 3"/>
          <p:cNvSpPr>
            <a:spLocks noGrp="1"/>
          </p:cNvSpPr>
          <p:nvPr>
            <p:ph type="dt" sz="half" idx="10"/>
          </p:nvPr>
        </p:nvSpPr>
        <p:spPr/>
        <p:txBody>
          <a:bodyPr/>
          <a:lstStyle/>
          <a:p>
            <a:pPr>
              <a:defRPr/>
            </a:pPr>
            <a:r>
              <a:rPr lang="en-US" smtClean="0"/>
              <a:t>1 Jul 11</a:t>
            </a:r>
            <a:endParaRPr lang="en-US"/>
          </a:p>
        </p:txBody>
      </p:sp>
      <p:sp>
        <p:nvSpPr>
          <p:cNvPr id="5" name="Footer Placeholder 4"/>
          <p:cNvSpPr>
            <a:spLocks noGrp="1"/>
          </p:cNvSpPr>
          <p:nvPr>
            <p:ph type="ftr" sz="quarter" idx="11"/>
          </p:nvPr>
        </p:nvSpPr>
        <p:spPr/>
        <p:txBody>
          <a:bodyPr/>
          <a:lstStyle/>
          <a:p>
            <a:pPr>
              <a:defRPr/>
            </a:pPr>
            <a:r>
              <a:rPr lang="en-US" smtClean="0"/>
              <a:t>Security Policy, Kelsey</a:t>
            </a:r>
            <a:endParaRPr lang="en-US"/>
          </a:p>
        </p:txBody>
      </p:sp>
      <p:sp>
        <p:nvSpPr>
          <p:cNvPr id="6" name="Slide Number Placeholder 5"/>
          <p:cNvSpPr>
            <a:spLocks noGrp="1"/>
          </p:cNvSpPr>
          <p:nvPr>
            <p:ph type="sldNum" sz="quarter" idx="12"/>
          </p:nvPr>
        </p:nvSpPr>
        <p:spPr/>
        <p:txBody>
          <a:bodyPr/>
          <a:lstStyle/>
          <a:p>
            <a:pPr>
              <a:defRPr/>
            </a:pPr>
            <a:fld id="{F3CE2775-E956-414F-BA27-FBD68D57FAC3}" type="slidenum">
              <a:rPr lang="en-US" smtClean="0"/>
              <a:pPr>
                <a:defRPr/>
              </a:pPr>
              <a:t>9</a:t>
            </a:fld>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38100" cap="flat" cmpd="sng" algn="ctr">
          <a:solidFill>
            <a:schemeClr val="accent2"/>
          </a:solidFill>
          <a:prstDash val="solid"/>
          <a:round/>
          <a:headEnd type="none" w="med" len="med"/>
          <a:tailEnd type="triangl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stfc-ral</Template>
  <TotalTime>1009</TotalTime>
  <Words>882</Words>
  <Application>Microsoft Office PowerPoint</Application>
  <PresentationFormat>On-screen Show (4:3)</PresentationFormat>
  <Paragraphs>139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Blank Presentation</vt:lpstr>
      <vt:lpstr>Security Policy Update </vt:lpstr>
      <vt:lpstr>Outline</vt:lpstr>
      <vt:lpstr>EGI Security Policy Group</vt:lpstr>
      <vt:lpstr>Current Security Policy</vt:lpstr>
      <vt:lpstr>EGI SPG 2011</vt:lpstr>
      <vt:lpstr>Service Operations  Security Policy</vt:lpstr>
      <vt:lpstr>Service Ops Sec Pol (2)</vt:lpstr>
      <vt:lpstr>Virtual Machine Images</vt:lpstr>
      <vt:lpstr>Virtual Machines (2)</vt:lpstr>
      <vt:lpstr>Security for  Collaborating Infrastructures</vt:lpstr>
      <vt:lpstr>SCI: some example text</vt:lpstr>
      <vt:lpstr>IGTF policies for  Attribute Authority Operations</vt:lpstr>
      <vt:lpstr>Questions?</vt:lpstr>
    </vt:vector>
  </TitlesOfParts>
  <Company>STFC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Grid Security</dc:title>
  <dc:creator>D Kelsey</dc:creator>
  <cp:lastModifiedBy>Kelsey</cp:lastModifiedBy>
  <cp:revision>126</cp:revision>
  <dcterms:created xsi:type="dcterms:W3CDTF">2007-09-18T14:19:45Z</dcterms:created>
  <dcterms:modified xsi:type="dcterms:W3CDTF">2011-07-01T08:59:13Z</dcterms:modified>
</cp:coreProperties>
</file>