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40" r:id="rId1"/>
  </p:sldMasterIdLst>
  <p:notesMasterIdLst>
    <p:notesMasterId r:id="rId16"/>
  </p:notesMasterIdLst>
  <p:sldIdLst>
    <p:sldId id="256" r:id="rId2"/>
    <p:sldId id="262" r:id="rId3"/>
    <p:sldId id="260" r:id="rId4"/>
    <p:sldId id="263" r:id="rId5"/>
    <p:sldId id="266" r:id="rId6"/>
    <p:sldId id="271" r:id="rId7"/>
    <p:sldId id="259" r:id="rId8"/>
    <p:sldId id="264" r:id="rId9"/>
    <p:sldId id="267" r:id="rId10"/>
    <p:sldId id="268" r:id="rId11"/>
    <p:sldId id="265" r:id="rId12"/>
    <p:sldId id="269" r:id="rId13"/>
    <p:sldId id="270" r:id="rId14"/>
    <p:sldId id="258" r:id="rId15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7AC3CCA-C797-4891-BE02-D94E43425B78}" styleName="Style moyen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87" d="100"/>
          <a:sy n="87" d="100"/>
        </p:scale>
        <p:origin x="-686" y="-5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Karel\Documents\CERN\Emittance50nsec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CH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'4batch'!$I$1</c:f>
              <c:strCache>
                <c:ptCount val="1"/>
                <c:pt idx="0">
                  <c:v>emH26</c:v>
                </c:pt>
              </c:strCache>
            </c:strRef>
          </c:tx>
          <c:spPr>
            <a:ln w="28575">
              <a:noFill/>
            </a:ln>
          </c:spPr>
          <c:xVal>
            <c:numRef>
              <c:f>'4batch'!$H$2:$H$31</c:f>
              <c:numCache>
                <c:formatCode>General</c:formatCode>
                <c:ptCount val="30"/>
                <c:pt idx="0">
                  <c:v>1.34</c:v>
                </c:pt>
                <c:pt idx="1">
                  <c:v>1.35</c:v>
                </c:pt>
                <c:pt idx="2">
                  <c:v>1.34</c:v>
                </c:pt>
                <c:pt idx="3">
                  <c:v>1.35</c:v>
                </c:pt>
                <c:pt idx="4">
                  <c:v>1.34</c:v>
                </c:pt>
                <c:pt idx="5">
                  <c:v>1.35</c:v>
                </c:pt>
                <c:pt idx="6">
                  <c:v>1.53</c:v>
                </c:pt>
                <c:pt idx="7">
                  <c:v>1.53</c:v>
                </c:pt>
                <c:pt idx="8">
                  <c:v>1.52</c:v>
                </c:pt>
                <c:pt idx="9">
                  <c:v>1.52</c:v>
                </c:pt>
                <c:pt idx="10">
                  <c:v>1.53</c:v>
                </c:pt>
                <c:pt idx="11">
                  <c:v>1.53</c:v>
                </c:pt>
                <c:pt idx="12">
                  <c:v>1.52</c:v>
                </c:pt>
                <c:pt idx="13">
                  <c:v>1.52</c:v>
                </c:pt>
                <c:pt idx="14">
                  <c:v>1.21</c:v>
                </c:pt>
                <c:pt idx="15">
                  <c:v>1.21</c:v>
                </c:pt>
                <c:pt idx="16">
                  <c:v>1.21</c:v>
                </c:pt>
                <c:pt idx="17">
                  <c:v>1.21</c:v>
                </c:pt>
                <c:pt idx="18">
                  <c:v>1.21</c:v>
                </c:pt>
                <c:pt idx="19">
                  <c:v>1.21</c:v>
                </c:pt>
                <c:pt idx="20">
                  <c:v>1.21</c:v>
                </c:pt>
                <c:pt idx="21">
                  <c:v>1.22</c:v>
                </c:pt>
                <c:pt idx="22">
                  <c:v>1.54</c:v>
                </c:pt>
                <c:pt idx="23">
                  <c:v>1.55</c:v>
                </c:pt>
                <c:pt idx="24">
                  <c:v>1.56</c:v>
                </c:pt>
                <c:pt idx="25">
                  <c:v>1.54</c:v>
                </c:pt>
                <c:pt idx="26">
                  <c:v>1.56</c:v>
                </c:pt>
                <c:pt idx="27">
                  <c:v>1.54</c:v>
                </c:pt>
                <c:pt idx="28">
                  <c:v>1.55</c:v>
                </c:pt>
                <c:pt idx="29">
                  <c:v>1.55</c:v>
                </c:pt>
              </c:numCache>
            </c:numRef>
          </c:xVal>
          <c:yVal>
            <c:numRef>
              <c:f>'4batch'!$I$2:$I$31</c:f>
              <c:numCache>
                <c:formatCode>General</c:formatCode>
                <c:ptCount val="30"/>
                <c:pt idx="0">
                  <c:v>1.32</c:v>
                </c:pt>
                <c:pt idx="1">
                  <c:v>1.32</c:v>
                </c:pt>
                <c:pt idx="2">
                  <c:v>1.28</c:v>
                </c:pt>
                <c:pt idx="10">
                  <c:v>1.59</c:v>
                </c:pt>
                <c:pt idx="11">
                  <c:v>1.52</c:v>
                </c:pt>
                <c:pt idx="12">
                  <c:v>1.57</c:v>
                </c:pt>
                <c:pt idx="13">
                  <c:v>1.58</c:v>
                </c:pt>
                <c:pt idx="18">
                  <c:v>1.1800000000000004</c:v>
                </c:pt>
                <c:pt idx="19">
                  <c:v>1.1900000000000004</c:v>
                </c:pt>
                <c:pt idx="20">
                  <c:v>1.1399999999999995</c:v>
                </c:pt>
                <c:pt idx="21">
                  <c:v>1.23</c:v>
                </c:pt>
                <c:pt idx="26">
                  <c:v>1.7200000000000004</c:v>
                </c:pt>
                <c:pt idx="27">
                  <c:v>1.6800000000000004</c:v>
                </c:pt>
                <c:pt idx="28">
                  <c:v>1.7700000000000005</c:v>
                </c:pt>
                <c:pt idx="29">
                  <c:v>1.6700000000000004</c:v>
                </c:pt>
              </c:numCache>
            </c:numRef>
          </c:yVal>
          <c:smooth val="0"/>
        </c:ser>
        <c:ser>
          <c:idx val="1"/>
          <c:order val="1"/>
          <c:tx>
            <c:strRef>
              <c:f>'4batch'!$J$1</c:f>
              <c:strCache>
                <c:ptCount val="1"/>
                <c:pt idx="0">
                  <c:v>emH450</c:v>
                </c:pt>
              </c:strCache>
            </c:strRef>
          </c:tx>
          <c:spPr>
            <a:ln w="28575">
              <a:noFill/>
            </a:ln>
          </c:spPr>
          <c:marker>
            <c:symbol val="x"/>
            <c:size val="7"/>
            <c:spPr>
              <a:ln>
                <a:solidFill>
                  <a:srgbClr val="FF0000"/>
                </a:solidFill>
              </a:ln>
            </c:spPr>
          </c:marker>
          <c:xVal>
            <c:numRef>
              <c:f>'4batch'!$H$2:$H$31</c:f>
              <c:numCache>
                <c:formatCode>General</c:formatCode>
                <c:ptCount val="30"/>
                <c:pt idx="0">
                  <c:v>1.34</c:v>
                </c:pt>
                <c:pt idx="1">
                  <c:v>1.35</c:v>
                </c:pt>
                <c:pt idx="2">
                  <c:v>1.34</c:v>
                </c:pt>
                <c:pt idx="3">
                  <c:v>1.35</c:v>
                </c:pt>
                <c:pt idx="4">
                  <c:v>1.34</c:v>
                </c:pt>
                <c:pt idx="5">
                  <c:v>1.35</c:v>
                </c:pt>
                <c:pt idx="6">
                  <c:v>1.53</c:v>
                </c:pt>
                <c:pt idx="7">
                  <c:v>1.53</c:v>
                </c:pt>
                <c:pt idx="8">
                  <c:v>1.52</c:v>
                </c:pt>
                <c:pt idx="9">
                  <c:v>1.52</c:v>
                </c:pt>
                <c:pt idx="10">
                  <c:v>1.53</c:v>
                </c:pt>
                <c:pt idx="11">
                  <c:v>1.53</c:v>
                </c:pt>
                <c:pt idx="12">
                  <c:v>1.52</c:v>
                </c:pt>
                <c:pt idx="13">
                  <c:v>1.52</c:v>
                </c:pt>
                <c:pt idx="14">
                  <c:v>1.21</c:v>
                </c:pt>
                <c:pt idx="15">
                  <c:v>1.21</c:v>
                </c:pt>
                <c:pt idx="16">
                  <c:v>1.21</c:v>
                </c:pt>
                <c:pt idx="17">
                  <c:v>1.21</c:v>
                </c:pt>
                <c:pt idx="18">
                  <c:v>1.21</c:v>
                </c:pt>
                <c:pt idx="19">
                  <c:v>1.21</c:v>
                </c:pt>
                <c:pt idx="20">
                  <c:v>1.21</c:v>
                </c:pt>
                <c:pt idx="21">
                  <c:v>1.22</c:v>
                </c:pt>
                <c:pt idx="22">
                  <c:v>1.54</c:v>
                </c:pt>
                <c:pt idx="23">
                  <c:v>1.55</c:v>
                </c:pt>
                <c:pt idx="24">
                  <c:v>1.56</c:v>
                </c:pt>
                <c:pt idx="25">
                  <c:v>1.54</c:v>
                </c:pt>
                <c:pt idx="26">
                  <c:v>1.56</c:v>
                </c:pt>
                <c:pt idx="27">
                  <c:v>1.54</c:v>
                </c:pt>
                <c:pt idx="28">
                  <c:v>1.55</c:v>
                </c:pt>
                <c:pt idx="29">
                  <c:v>1.55</c:v>
                </c:pt>
              </c:numCache>
            </c:numRef>
          </c:xVal>
          <c:yVal>
            <c:numRef>
              <c:f>'4batch'!$J$2:$J$31</c:f>
              <c:numCache>
                <c:formatCode>General</c:formatCode>
                <c:ptCount val="30"/>
                <c:pt idx="0">
                  <c:v>1.47</c:v>
                </c:pt>
                <c:pt idx="1">
                  <c:v>1.7500000000000004</c:v>
                </c:pt>
                <c:pt idx="2">
                  <c:v>1.52</c:v>
                </c:pt>
                <c:pt idx="10">
                  <c:v>1.8900000000000001</c:v>
                </c:pt>
                <c:pt idx="11">
                  <c:v>1.7800000000000005</c:v>
                </c:pt>
                <c:pt idx="12">
                  <c:v>1.4</c:v>
                </c:pt>
                <c:pt idx="13">
                  <c:v>1.94</c:v>
                </c:pt>
                <c:pt idx="18">
                  <c:v>1.56</c:v>
                </c:pt>
                <c:pt idx="19">
                  <c:v>1.45</c:v>
                </c:pt>
                <c:pt idx="20">
                  <c:v>1.25</c:v>
                </c:pt>
                <c:pt idx="21">
                  <c:v>1.3900000000000001</c:v>
                </c:pt>
                <c:pt idx="26">
                  <c:v>1.97</c:v>
                </c:pt>
                <c:pt idx="27">
                  <c:v>1.94</c:v>
                </c:pt>
                <c:pt idx="28">
                  <c:v>1.84</c:v>
                </c:pt>
                <c:pt idx="29">
                  <c:v>1.6500000000000001</c:v>
                </c:pt>
              </c:numCache>
            </c:numRef>
          </c:yVal>
          <c:smooth val="0"/>
        </c:ser>
        <c:ser>
          <c:idx val="2"/>
          <c:order val="2"/>
          <c:tx>
            <c:strRef>
              <c:f>'4batch'!$K$1</c:f>
              <c:strCache>
                <c:ptCount val="1"/>
                <c:pt idx="0">
                  <c:v>emV26</c:v>
                </c:pt>
              </c:strCache>
            </c:strRef>
          </c:tx>
          <c:spPr>
            <a:ln w="28575">
              <a:noFill/>
            </a:ln>
          </c:spPr>
          <c:xVal>
            <c:numRef>
              <c:f>'4batch'!$H$2:$H$31</c:f>
              <c:numCache>
                <c:formatCode>General</c:formatCode>
                <c:ptCount val="30"/>
                <c:pt idx="0">
                  <c:v>1.34</c:v>
                </c:pt>
                <c:pt idx="1">
                  <c:v>1.35</c:v>
                </c:pt>
                <c:pt idx="2">
                  <c:v>1.34</c:v>
                </c:pt>
                <c:pt idx="3">
                  <c:v>1.35</c:v>
                </c:pt>
                <c:pt idx="4">
                  <c:v>1.34</c:v>
                </c:pt>
                <c:pt idx="5">
                  <c:v>1.35</c:v>
                </c:pt>
                <c:pt idx="6">
                  <c:v>1.53</c:v>
                </c:pt>
                <c:pt idx="7">
                  <c:v>1.53</c:v>
                </c:pt>
                <c:pt idx="8">
                  <c:v>1.52</c:v>
                </c:pt>
                <c:pt idx="9">
                  <c:v>1.52</c:v>
                </c:pt>
                <c:pt idx="10">
                  <c:v>1.53</c:v>
                </c:pt>
                <c:pt idx="11">
                  <c:v>1.53</c:v>
                </c:pt>
                <c:pt idx="12">
                  <c:v>1.52</c:v>
                </c:pt>
                <c:pt idx="13">
                  <c:v>1.52</c:v>
                </c:pt>
                <c:pt idx="14">
                  <c:v>1.21</c:v>
                </c:pt>
                <c:pt idx="15">
                  <c:v>1.21</c:v>
                </c:pt>
                <c:pt idx="16">
                  <c:v>1.21</c:v>
                </c:pt>
                <c:pt idx="17">
                  <c:v>1.21</c:v>
                </c:pt>
                <c:pt idx="18">
                  <c:v>1.21</c:v>
                </c:pt>
                <c:pt idx="19">
                  <c:v>1.21</c:v>
                </c:pt>
                <c:pt idx="20">
                  <c:v>1.21</c:v>
                </c:pt>
                <c:pt idx="21">
                  <c:v>1.22</c:v>
                </c:pt>
                <c:pt idx="22">
                  <c:v>1.54</c:v>
                </c:pt>
                <c:pt idx="23">
                  <c:v>1.55</c:v>
                </c:pt>
                <c:pt idx="24">
                  <c:v>1.56</c:v>
                </c:pt>
                <c:pt idx="25">
                  <c:v>1.54</c:v>
                </c:pt>
                <c:pt idx="26">
                  <c:v>1.56</c:v>
                </c:pt>
                <c:pt idx="27">
                  <c:v>1.54</c:v>
                </c:pt>
                <c:pt idx="28">
                  <c:v>1.55</c:v>
                </c:pt>
                <c:pt idx="29">
                  <c:v>1.55</c:v>
                </c:pt>
              </c:numCache>
            </c:numRef>
          </c:xVal>
          <c:yVal>
            <c:numRef>
              <c:f>'4batch'!$K$2:$K$31</c:f>
              <c:numCache>
                <c:formatCode>General</c:formatCode>
                <c:ptCount val="30"/>
                <c:pt idx="3">
                  <c:v>1.34</c:v>
                </c:pt>
                <c:pt idx="4">
                  <c:v>1.36</c:v>
                </c:pt>
                <c:pt idx="5">
                  <c:v>1.44</c:v>
                </c:pt>
                <c:pt idx="6">
                  <c:v>1.6400000000000001</c:v>
                </c:pt>
                <c:pt idx="7">
                  <c:v>1.6300000000000001</c:v>
                </c:pt>
                <c:pt idx="8">
                  <c:v>1.6800000000000004</c:v>
                </c:pt>
                <c:pt idx="9">
                  <c:v>1.7500000000000004</c:v>
                </c:pt>
                <c:pt idx="14">
                  <c:v>1.23</c:v>
                </c:pt>
                <c:pt idx="15">
                  <c:v>1.29</c:v>
                </c:pt>
                <c:pt idx="16">
                  <c:v>1.21</c:v>
                </c:pt>
                <c:pt idx="17">
                  <c:v>1.24</c:v>
                </c:pt>
                <c:pt idx="22">
                  <c:v>1.7500000000000004</c:v>
                </c:pt>
                <c:pt idx="23">
                  <c:v>1.7400000000000004</c:v>
                </c:pt>
                <c:pt idx="24">
                  <c:v>1.7300000000000004</c:v>
                </c:pt>
                <c:pt idx="25">
                  <c:v>1.83</c:v>
                </c:pt>
              </c:numCache>
            </c:numRef>
          </c:yVal>
          <c:smooth val="0"/>
        </c:ser>
        <c:ser>
          <c:idx val="3"/>
          <c:order val="3"/>
          <c:tx>
            <c:strRef>
              <c:f>'4batch'!$L$1</c:f>
              <c:strCache>
                <c:ptCount val="1"/>
                <c:pt idx="0">
                  <c:v>emV450</c:v>
                </c:pt>
              </c:strCache>
            </c:strRef>
          </c:tx>
          <c:spPr>
            <a:ln w="28575">
              <a:noFill/>
            </a:ln>
          </c:spPr>
          <c:marker>
            <c:symbol val="plus"/>
            <c:size val="7"/>
            <c:spPr>
              <a:noFill/>
            </c:spPr>
          </c:marker>
          <c:xVal>
            <c:numRef>
              <c:f>'4batch'!$H$2:$H$31</c:f>
              <c:numCache>
                <c:formatCode>General</c:formatCode>
                <c:ptCount val="30"/>
                <c:pt idx="0">
                  <c:v>1.34</c:v>
                </c:pt>
                <c:pt idx="1">
                  <c:v>1.35</c:v>
                </c:pt>
                <c:pt idx="2">
                  <c:v>1.34</c:v>
                </c:pt>
                <c:pt idx="3">
                  <c:v>1.35</c:v>
                </c:pt>
                <c:pt idx="4">
                  <c:v>1.34</c:v>
                </c:pt>
                <c:pt idx="5">
                  <c:v>1.35</c:v>
                </c:pt>
                <c:pt idx="6">
                  <c:v>1.53</c:v>
                </c:pt>
                <c:pt idx="7">
                  <c:v>1.53</c:v>
                </c:pt>
                <c:pt idx="8">
                  <c:v>1.52</c:v>
                </c:pt>
                <c:pt idx="9">
                  <c:v>1.52</c:v>
                </c:pt>
                <c:pt idx="10">
                  <c:v>1.53</c:v>
                </c:pt>
                <c:pt idx="11">
                  <c:v>1.53</c:v>
                </c:pt>
                <c:pt idx="12">
                  <c:v>1.52</c:v>
                </c:pt>
                <c:pt idx="13">
                  <c:v>1.52</c:v>
                </c:pt>
                <c:pt idx="14">
                  <c:v>1.21</c:v>
                </c:pt>
                <c:pt idx="15">
                  <c:v>1.21</c:v>
                </c:pt>
                <c:pt idx="16">
                  <c:v>1.21</c:v>
                </c:pt>
                <c:pt idx="17">
                  <c:v>1.21</c:v>
                </c:pt>
                <c:pt idx="18">
                  <c:v>1.21</c:v>
                </c:pt>
                <c:pt idx="19">
                  <c:v>1.21</c:v>
                </c:pt>
                <c:pt idx="20">
                  <c:v>1.21</c:v>
                </c:pt>
                <c:pt idx="21">
                  <c:v>1.22</c:v>
                </c:pt>
                <c:pt idx="22">
                  <c:v>1.54</c:v>
                </c:pt>
                <c:pt idx="23">
                  <c:v>1.55</c:v>
                </c:pt>
                <c:pt idx="24">
                  <c:v>1.56</c:v>
                </c:pt>
                <c:pt idx="25">
                  <c:v>1.54</c:v>
                </c:pt>
                <c:pt idx="26">
                  <c:v>1.56</c:v>
                </c:pt>
                <c:pt idx="27">
                  <c:v>1.54</c:v>
                </c:pt>
                <c:pt idx="28">
                  <c:v>1.55</c:v>
                </c:pt>
                <c:pt idx="29">
                  <c:v>1.55</c:v>
                </c:pt>
              </c:numCache>
            </c:numRef>
          </c:xVal>
          <c:yVal>
            <c:numRef>
              <c:f>'4batch'!$L$2:$L$31</c:f>
              <c:numCache>
                <c:formatCode>General</c:formatCode>
                <c:ptCount val="30"/>
                <c:pt idx="3">
                  <c:v>1.37</c:v>
                </c:pt>
                <c:pt idx="4">
                  <c:v>1.8</c:v>
                </c:pt>
                <c:pt idx="5">
                  <c:v>1.7800000000000005</c:v>
                </c:pt>
                <c:pt idx="6">
                  <c:v>1.34</c:v>
                </c:pt>
                <c:pt idx="7">
                  <c:v>1.47</c:v>
                </c:pt>
                <c:pt idx="8">
                  <c:v>1.6800000000000004</c:v>
                </c:pt>
                <c:pt idx="9">
                  <c:v>1.7800000000000005</c:v>
                </c:pt>
                <c:pt idx="14">
                  <c:v>1.47</c:v>
                </c:pt>
                <c:pt idx="15">
                  <c:v>1.24</c:v>
                </c:pt>
                <c:pt idx="16">
                  <c:v>1.26</c:v>
                </c:pt>
                <c:pt idx="17">
                  <c:v>1.47</c:v>
                </c:pt>
                <c:pt idx="22">
                  <c:v>1.48</c:v>
                </c:pt>
                <c:pt idx="23">
                  <c:v>1.84</c:v>
                </c:pt>
                <c:pt idx="24">
                  <c:v>1.7300000000000004</c:v>
                </c:pt>
                <c:pt idx="25">
                  <c:v>1.82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61450496"/>
        <c:axId val="64160512"/>
      </c:scatterChart>
      <c:valAx>
        <c:axId val="61450496"/>
        <c:scaling>
          <c:orientation val="minMax"/>
          <c:max val="1.8"/>
          <c:min val="1"/>
        </c:scaling>
        <c:delete val="0"/>
        <c:axPos val="b"/>
        <c:majorGridlines/>
        <c:minorGridlines/>
        <c:title>
          <c:tx>
            <c:rich>
              <a:bodyPr/>
              <a:lstStyle/>
              <a:p>
                <a:pPr>
                  <a:defRPr/>
                </a:pPr>
                <a:r>
                  <a:rPr lang="fr-CH" dirty="0"/>
                  <a:t>Ib</a:t>
                </a:r>
                <a:r>
                  <a:rPr lang="fr-CH" baseline="0" dirty="0"/>
                  <a:t>  10e11</a:t>
                </a:r>
                <a:endParaRPr lang="fr-CH" dirty="0"/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64160512"/>
        <c:crosses val="autoZero"/>
        <c:crossBetween val="midCat"/>
      </c:valAx>
      <c:valAx>
        <c:axId val="64160512"/>
        <c:scaling>
          <c:orientation val="minMax"/>
          <c:max val="2.4"/>
          <c:min val="1"/>
        </c:scaling>
        <c:delete val="0"/>
        <c:axPos val="l"/>
        <c:majorGridlines/>
        <c:minorGridlines/>
        <c:title>
          <c:tx>
            <c:rich>
              <a:bodyPr/>
              <a:lstStyle/>
              <a:p>
                <a:pPr>
                  <a:defRPr/>
                </a:pPr>
                <a:r>
                  <a:rPr lang="fr-CH" dirty="0"/>
                  <a:t>emittance</a:t>
                </a:r>
                <a:r>
                  <a:rPr lang="fr-CH" baseline="0" dirty="0"/>
                  <a:t>  Micrometer</a:t>
                </a:r>
                <a:endParaRPr lang="fr-CH" dirty="0"/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61450496"/>
        <c:crosses val="autoZero"/>
        <c:crossBetween val="midCat"/>
      </c:valAx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8B3F63A-1AB1-40E4-906D-C5F4658AC206}" type="datetimeFigureOut">
              <a:rPr lang="en-GB" smtClean="0"/>
              <a:pPr/>
              <a:t>12/12/2011</a:t>
            </a:fld>
            <a:endParaRPr lang="en-GB" dirty="0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7FF637C-64E6-4307-84B6-921F1B435088}" type="slidenum">
              <a:rPr lang="en-GB" smtClean="0"/>
              <a:pPr/>
              <a:t>‹N°›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524020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FF637C-64E6-4307-84B6-921F1B435088}" type="slidenum">
              <a:rPr lang="en-GB" smtClean="0"/>
              <a:pPr/>
              <a:t>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589621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Titr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9" name="Sous-titr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fr-FR" smtClean="0"/>
              <a:t>Modifiez le style des sous-titres du masque</a:t>
            </a:r>
            <a:endParaRPr kumimoji="0" lang="en-US"/>
          </a:p>
        </p:txBody>
      </p:sp>
      <p:sp>
        <p:nvSpPr>
          <p:cNvPr id="28" name="Espace réservé de la date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885F89B3-3F9E-4979-AD52-237DA96A6460}" type="datetimeFigureOut">
              <a:rPr lang="en-GB" smtClean="0"/>
              <a:pPr/>
              <a:t>12/12/2011</a:t>
            </a:fld>
            <a:endParaRPr lang="en-GB" dirty="0"/>
          </a:p>
        </p:txBody>
      </p:sp>
      <p:sp>
        <p:nvSpPr>
          <p:cNvPr id="17" name="Espace réservé du pied de page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29" name="Espace réservé du numéro de diapositive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CE2985C8-A172-42F2-92D6-16F9E6C3A5EA}" type="slidenum">
              <a:rPr lang="en-GB" smtClean="0"/>
              <a:pPr/>
              <a:t>‹N°›</a:t>
            </a:fld>
            <a:endParaRPr lang="en-GB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fr-FR" smtClean="0"/>
              <a:t>Modifiez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5F89B3-3F9E-4979-AD52-237DA96A6460}" type="datetimeFigureOut">
              <a:rPr lang="en-GB" smtClean="0"/>
              <a:pPr/>
              <a:t>12/12/2011</a:t>
            </a:fld>
            <a:endParaRPr lang="en-GB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2985C8-A172-42F2-92D6-16F9E6C3A5EA}" type="slidenum">
              <a:rPr lang="en-GB" smtClean="0"/>
              <a:pPr/>
              <a:t>‹N°›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itre vertical et text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fr-FR" smtClean="0"/>
              <a:t>Modifiez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885F89B3-3F9E-4979-AD52-237DA96A6460}" type="datetimeFigureOut">
              <a:rPr lang="en-GB" smtClean="0"/>
              <a:pPr/>
              <a:t>12/12/2011</a:t>
            </a:fld>
            <a:endParaRPr lang="en-GB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CE2985C8-A172-42F2-92D6-16F9E6C3A5EA}" type="slidenum">
              <a:rPr lang="en-GB" smtClean="0"/>
              <a:pPr/>
              <a:t>‹N°›</a:t>
            </a:fld>
            <a:endParaRPr lang="en-GB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5F89B3-3F9E-4979-AD52-237DA96A6460}" type="datetimeFigureOut">
              <a:rPr lang="en-GB" smtClean="0"/>
              <a:pPr/>
              <a:t>12/12/2011</a:t>
            </a:fld>
            <a:endParaRPr lang="en-GB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CE2985C8-A172-42F2-92D6-16F9E6C3A5EA}" type="slidenum">
              <a:rPr lang="en-GB" smtClean="0"/>
              <a:pPr/>
              <a:t>‹N°›</a:t>
            </a:fld>
            <a:endParaRPr lang="en-GB" dirty="0"/>
          </a:p>
        </p:txBody>
      </p:sp>
      <p:sp>
        <p:nvSpPr>
          <p:cNvPr id="8" name="Espace réservé du contenu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Modifiez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Titre de sec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FR" smtClean="0"/>
              <a:t>Modifiez les styles du texte du masque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12" name="Espace réservé de la date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5F89B3-3F9E-4979-AD52-237DA96A6460}" type="datetimeFigureOut">
              <a:rPr lang="en-GB" smtClean="0"/>
              <a:pPr/>
              <a:t>12/12/2011</a:t>
            </a:fld>
            <a:endParaRPr lang="en-GB" dirty="0"/>
          </a:p>
        </p:txBody>
      </p:sp>
      <p:sp>
        <p:nvSpPr>
          <p:cNvPr id="13" name="Espace réservé du numéro de diapositive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CE2985C8-A172-42F2-92D6-16F9E6C3A5EA}" type="slidenum">
              <a:rPr lang="en-GB" smtClean="0"/>
              <a:pPr/>
              <a:t>‹N°›</a:t>
            </a:fld>
            <a:endParaRPr lang="en-GB" dirty="0"/>
          </a:p>
        </p:txBody>
      </p:sp>
      <p:sp>
        <p:nvSpPr>
          <p:cNvPr id="14" name="Espace réservé du pied de page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GB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Modifiez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11" name="Espace réservé du contenu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Modifiez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8" name="Espace réservé de la date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885F89B3-3F9E-4979-AD52-237DA96A6460}" type="datetimeFigureOut">
              <a:rPr lang="en-GB" smtClean="0"/>
              <a:pPr/>
              <a:t>12/12/2011</a:t>
            </a:fld>
            <a:endParaRPr lang="en-GB" dirty="0"/>
          </a:p>
        </p:txBody>
      </p:sp>
      <p:sp>
        <p:nvSpPr>
          <p:cNvPr id="10" name="Espace réservé du numéro de diapositive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CE2985C8-A172-42F2-92D6-16F9E6C3A5EA}" type="slidenum">
              <a:rPr lang="en-GB" smtClean="0"/>
              <a:pPr/>
              <a:t>‹N°›</a:t>
            </a:fld>
            <a:endParaRPr lang="en-GB" dirty="0"/>
          </a:p>
        </p:txBody>
      </p:sp>
      <p:sp>
        <p:nvSpPr>
          <p:cNvPr id="12" name="Espace réservé du pied de page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GB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11" name="Espace réservé du contenu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Modifiez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13" name="Espace réservé du contenu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Modifiez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10" name="Espace réservé de la date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885F89B3-3F9E-4979-AD52-237DA96A6460}" type="datetimeFigureOut">
              <a:rPr lang="en-GB" smtClean="0"/>
              <a:pPr/>
              <a:t>12/12/2011</a:t>
            </a:fld>
            <a:endParaRPr lang="en-GB" dirty="0"/>
          </a:p>
        </p:txBody>
      </p:sp>
      <p:sp>
        <p:nvSpPr>
          <p:cNvPr id="12" name="Espace réservé du numéro de diapositive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CE2985C8-A172-42F2-92D6-16F9E6C3A5EA}" type="slidenum">
              <a:rPr lang="en-GB" smtClean="0"/>
              <a:pPr/>
              <a:t>‹N°›</a:t>
            </a:fld>
            <a:endParaRPr lang="en-GB" dirty="0"/>
          </a:p>
        </p:txBody>
      </p:sp>
      <p:sp>
        <p:nvSpPr>
          <p:cNvPr id="14" name="Espace réservé du pied de page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GB" dirty="0"/>
          </a:p>
        </p:txBody>
      </p:sp>
      <p:sp>
        <p:nvSpPr>
          <p:cNvPr id="16" name="Espace réservé du texte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fr-FR" smtClean="0"/>
              <a:t>Modifiez les styles du texte du masque</a:t>
            </a:r>
          </a:p>
        </p:txBody>
      </p:sp>
      <p:sp>
        <p:nvSpPr>
          <p:cNvPr id="15" name="Espace réservé du texte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fr-FR" smtClean="0"/>
              <a:t>Modifiez les styles du texte du masque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5F89B3-3F9E-4979-AD52-237DA96A6460}" type="datetimeFigureOut">
              <a:rPr lang="en-GB" smtClean="0"/>
              <a:pPr/>
              <a:t>12/12/2011</a:t>
            </a:fld>
            <a:endParaRPr lang="en-GB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CE2985C8-A172-42F2-92D6-16F9E6C3A5EA}" type="slidenum">
              <a:rPr lang="en-GB" smtClean="0"/>
              <a:pPr/>
              <a:t>‹N°›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5F89B3-3F9E-4979-AD52-237DA96A6460}" type="datetimeFigureOut">
              <a:rPr lang="en-GB" smtClean="0"/>
              <a:pPr/>
              <a:t>12/12/2011</a:t>
            </a:fld>
            <a:endParaRPr lang="en-GB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CE2985C8-A172-42F2-92D6-16F9E6C3A5EA}" type="slidenum">
              <a:rPr lang="en-GB" smtClean="0"/>
              <a:pPr/>
              <a:t>‹N°›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5F89B3-3F9E-4979-AD52-237DA96A6460}" type="datetimeFigureOut">
              <a:rPr lang="en-GB" smtClean="0"/>
              <a:pPr/>
              <a:t>12/12/2011</a:t>
            </a:fld>
            <a:endParaRPr lang="en-GB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CE2985C8-A172-42F2-92D6-16F9E6C3A5EA}" type="slidenum">
              <a:rPr lang="en-GB" smtClean="0"/>
              <a:pPr/>
              <a:t>‹N°›</a:t>
            </a:fld>
            <a:endParaRPr lang="en-GB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FR" smtClean="0"/>
              <a:t>Modifiez les styles du texte du masque</a:t>
            </a:r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Modifiez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FR" smtClean="0"/>
              <a:t>Modifiez les styles du texte du masque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Espace réservé de la date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885F89B3-3F9E-4979-AD52-237DA96A6460}" type="datetimeFigureOut">
              <a:rPr lang="en-GB" smtClean="0"/>
              <a:pPr/>
              <a:t>12/12/2011</a:t>
            </a:fld>
            <a:endParaRPr lang="en-GB" dirty="0"/>
          </a:p>
        </p:txBody>
      </p:sp>
      <p:sp>
        <p:nvSpPr>
          <p:cNvPr id="13" name="Espace réservé du numéro de diapositive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CE2985C8-A172-42F2-92D6-16F9E6C3A5EA}" type="slidenum">
              <a:rPr lang="en-GB" smtClean="0"/>
              <a:pPr/>
              <a:t>‹N°›</a:t>
            </a:fld>
            <a:endParaRPr lang="en-GB" dirty="0"/>
          </a:p>
        </p:txBody>
      </p:sp>
      <p:sp>
        <p:nvSpPr>
          <p:cNvPr id="14" name="Espace réservé du pied de page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en-GB" dirty="0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FR" dirty="0" smtClean="0"/>
              <a:t>Cliquez sur l'icône pour ajouter une image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Espace réservé du titre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13" name="Espace réservé du texte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FR" smtClean="0"/>
              <a:t>Modifiez les styles du texte du masque</a:t>
            </a:r>
          </a:p>
          <a:p>
            <a:pPr lvl="1" eaLnBrk="1" latinLnBrk="0" hangingPunct="1"/>
            <a:r>
              <a:rPr kumimoji="0" lang="fr-FR" smtClean="0"/>
              <a:t>Deuxième niveau</a:t>
            </a:r>
          </a:p>
          <a:p>
            <a:pPr lvl="2" eaLnBrk="1" latinLnBrk="0" hangingPunct="1"/>
            <a:r>
              <a:rPr kumimoji="0" lang="fr-FR" smtClean="0"/>
              <a:t>Troisième niveau</a:t>
            </a:r>
          </a:p>
          <a:p>
            <a:pPr lvl="3" eaLnBrk="1" latinLnBrk="0" hangingPunct="1"/>
            <a:r>
              <a:rPr kumimoji="0" lang="fr-FR" smtClean="0"/>
              <a:t>Quatrième niveau</a:t>
            </a:r>
          </a:p>
          <a:p>
            <a:pPr lvl="4" eaLnBrk="1" latinLnBrk="0" hangingPunct="1"/>
            <a:r>
              <a:rPr kumimoji="0" lang="fr-FR" smtClean="0"/>
              <a:t>Cinquième niveau</a:t>
            </a:r>
            <a:endParaRPr kumimoji="0" lang="en-US"/>
          </a:p>
        </p:txBody>
      </p:sp>
      <p:sp>
        <p:nvSpPr>
          <p:cNvPr id="14" name="Espace réservé de la date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885F89B3-3F9E-4979-AD52-237DA96A6460}" type="datetimeFigureOut">
              <a:rPr lang="en-GB" smtClean="0"/>
              <a:pPr/>
              <a:t>12/12/2011</a:t>
            </a:fld>
            <a:endParaRPr lang="en-GB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Espace réservé du numéro de diapositive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CE2985C8-A172-42F2-92D6-16F9E6C3A5EA}" type="slidenum">
              <a:rPr lang="en-GB" smtClean="0"/>
              <a:pPr/>
              <a:t>‹N°›</a:t>
            </a:fld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Beam Preparation in Injectors and Beam  Characteristics</a:t>
            </a:r>
            <a:endParaRPr lang="en-GB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GB" dirty="0" smtClean="0"/>
              <a:t>K.Cornelis</a:t>
            </a:r>
          </a:p>
          <a:p>
            <a:r>
              <a:rPr lang="en-GB" dirty="0" smtClean="0"/>
              <a:t>BE-OP-SPS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52885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Filling SC in 2011</a:t>
            </a:r>
            <a:endParaRPr lang="en-GB" dirty="0"/>
          </a:p>
        </p:txBody>
      </p:sp>
      <p:pic>
        <p:nvPicPr>
          <p:cNvPr id="1026" name="Picture 2" descr="C:\Users\Karel\Documents\CERN\workshops\Evian\SPS Page 13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700808"/>
            <a:ext cx="5953472" cy="45039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ZoneTexte 2"/>
          <p:cNvSpPr txBox="1"/>
          <p:nvPr/>
        </p:nvSpPr>
        <p:spPr>
          <a:xfrm>
            <a:off x="6060976" y="2060848"/>
            <a:ext cx="3083024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GB" dirty="0" smtClean="0"/>
              <a:t>Minimal changes to SC length in order to have space for the numerous PS users and avoid permanent reshuffling.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GB" dirty="0" smtClean="0"/>
              <a:t>FT always present. Most NA experiments have short scheduled periods and suffer more from  interruptions.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GB" dirty="0" smtClean="0"/>
              <a:t>Long flat  top of FT cycle gives space in for PS users.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79511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Karel\Documents\CERN\project\zsspzrk\ZS6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3591967"/>
            <a:ext cx="4680520" cy="32763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Karel\Documents\CERN\project\zsspzrk\ZS3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268760"/>
            <a:ext cx="4680520" cy="34021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Dealing with ZS sparks</a:t>
            </a:r>
            <a:endParaRPr lang="en-GB" dirty="0"/>
          </a:p>
        </p:txBody>
      </p:sp>
      <p:sp>
        <p:nvSpPr>
          <p:cNvPr id="3" name="ZoneTexte 2"/>
          <p:cNvSpPr txBox="1"/>
          <p:nvPr/>
        </p:nvSpPr>
        <p:spPr>
          <a:xfrm>
            <a:off x="5292080" y="1700808"/>
            <a:ext cx="3600400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GB" dirty="0" smtClean="0"/>
              <a:t>Pressure rise during injection and acceleration under control by scrubbing.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GB" dirty="0" smtClean="0"/>
              <a:t>Pressure rise at beam dump always present even at the end of the run.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GB" dirty="0" smtClean="0"/>
              <a:t>Consequent filling cycles with high intensity not possible (ZS needs recovery time).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GB" dirty="0" smtClean="0"/>
              <a:t>New spark interlock during LHC cycle : beam dump on spark.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GB" dirty="0" smtClean="0"/>
              <a:t>For bunch intensities &gt; 1.45 10</a:t>
            </a:r>
            <a:r>
              <a:rPr lang="en-GB" baseline="30000" dirty="0" smtClean="0"/>
              <a:t>11</a:t>
            </a:r>
            <a:r>
              <a:rPr lang="en-GB" dirty="0" smtClean="0"/>
              <a:t> frequent sparks and ZS needs to put at 110kV, which implies no slow extraction.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99725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Considerations for 2012</a:t>
            </a:r>
            <a:endParaRPr lang="en-GB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/>
          </a:bodyPr>
          <a:lstStyle/>
          <a:p>
            <a:r>
              <a:rPr lang="en-GB" dirty="0" smtClean="0"/>
              <a:t>The switching between 12b and </a:t>
            </a:r>
            <a:r>
              <a:rPr lang="en-GB" dirty="0" smtClean="0"/>
              <a:t>36</a:t>
            </a:r>
            <a:r>
              <a:rPr lang="en-GB" dirty="0" smtClean="0"/>
              <a:t>b </a:t>
            </a:r>
            <a:r>
              <a:rPr lang="en-GB" dirty="0" smtClean="0"/>
              <a:t>by using the concept of spare cycle. PS has to keep the extraction and TT2 steering equal for both cycles.</a:t>
            </a:r>
          </a:p>
          <a:p>
            <a:r>
              <a:rPr lang="en-GB" dirty="0" smtClean="0"/>
              <a:t>If ZS sparking problem persists with high intensities, we can take FT cycle out of the filling super cycle.</a:t>
            </a:r>
          </a:p>
          <a:p>
            <a:r>
              <a:rPr lang="en-GB" dirty="0" smtClean="0"/>
              <a:t>In this case, and if necessary, we could shorten the super cycle for filling, e.g. keeping only one or two CNGS’s. This would have a negative effect on PS users.</a:t>
            </a:r>
          </a:p>
          <a:p>
            <a:r>
              <a:rPr lang="en-GB" dirty="0" smtClean="0"/>
              <a:t>During the actual filling, timing sequences should be frozen, no changing and no loading.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46394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Conclusions</a:t>
            </a:r>
            <a:endParaRPr lang="en-GB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GB" dirty="0" smtClean="0"/>
              <a:t>During 2011run, the injectors increased the beam brightness in several steps. </a:t>
            </a:r>
            <a:r>
              <a:rPr lang="en-GB" dirty="0"/>
              <a:t>I</a:t>
            </a:r>
            <a:r>
              <a:rPr lang="en-GB" dirty="0" smtClean="0"/>
              <a:t>njector operators gained a lot of experience for preparation, adjustment, and optimisation of the filling process.</a:t>
            </a:r>
          </a:p>
          <a:p>
            <a:r>
              <a:rPr lang="en-GB" dirty="0" smtClean="0"/>
              <a:t>Several Beam parameters drift and need to be checked and adjusted just before the filling.</a:t>
            </a:r>
          </a:p>
          <a:p>
            <a:r>
              <a:rPr lang="en-GB" dirty="0" smtClean="0"/>
              <a:t>Changing the parameters outside a pre-defined operational window (such as intensity) needs a pre-warning, since expert intervention is certainly needed.</a:t>
            </a:r>
          </a:p>
          <a:p>
            <a:r>
              <a:rPr lang="en-GB" dirty="0" smtClean="0"/>
              <a:t>Just increase the scraping when there are losses at LHC injection is rarely the best solution.</a:t>
            </a:r>
          </a:p>
          <a:p>
            <a:r>
              <a:rPr lang="en-GB" dirty="0" smtClean="0"/>
              <a:t>Since in 2012 we will most certainly run with high intensities (ZS sparks)we might have to review the filling cycle sequence.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20609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graphicFrame>
        <p:nvGraphicFramePr>
          <p:cNvPr id="4" name="Graphique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56176757"/>
              </p:ext>
            </p:extLst>
          </p:nvPr>
        </p:nvGraphicFramePr>
        <p:xfrm>
          <a:off x="467544" y="1772816"/>
          <a:ext cx="7116643" cy="46085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93963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Content</a:t>
            </a:r>
            <a:endParaRPr lang="en-GB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GB" dirty="0" smtClean="0"/>
              <a:t>Drifting beam </a:t>
            </a:r>
            <a:r>
              <a:rPr lang="en-GB" dirty="0"/>
              <a:t>p</a:t>
            </a:r>
            <a:r>
              <a:rPr lang="en-GB" dirty="0" smtClean="0"/>
              <a:t>arameters</a:t>
            </a:r>
          </a:p>
          <a:p>
            <a:r>
              <a:rPr lang="en-GB" dirty="0" smtClean="0"/>
              <a:t>Emittances and intensity</a:t>
            </a:r>
          </a:p>
          <a:p>
            <a:r>
              <a:rPr lang="en-GB" dirty="0" smtClean="0"/>
              <a:t>Scraping strategy.</a:t>
            </a:r>
          </a:p>
          <a:p>
            <a:r>
              <a:rPr lang="en-GB" dirty="0" smtClean="0"/>
              <a:t>Considerations on filling strategy and SC composition</a:t>
            </a:r>
          </a:p>
          <a:p>
            <a:r>
              <a:rPr lang="en-GB" dirty="0"/>
              <a:t>C</a:t>
            </a:r>
            <a:r>
              <a:rPr lang="en-GB" dirty="0" smtClean="0"/>
              <a:t>onclusions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57722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Karel\Documents\CERN\workshops\Evian\FBCTbadbooster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56792"/>
            <a:ext cx="4499992" cy="33538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C:\Users\Karel\Documents\CERN\workshops\Evian\20111030111850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3233737"/>
            <a:ext cx="4270592" cy="34427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Drifting beam parameters (examples)</a:t>
            </a:r>
            <a:endParaRPr lang="en-GB" dirty="0"/>
          </a:p>
        </p:txBody>
      </p:sp>
      <p:sp>
        <p:nvSpPr>
          <p:cNvPr id="4" name="ZoneTexte 3"/>
          <p:cNvSpPr txBox="1"/>
          <p:nvPr/>
        </p:nvSpPr>
        <p:spPr>
          <a:xfrm>
            <a:off x="4499992" y="1574328"/>
            <a:ext cx="4644008" cy="8465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/>
              <a:t>Booster ring 1 and 2 lower intensity</a:t>
            </a:r>
            <a:endParaRPr lang="en-GB" sz="2400" dirty="0"/>
          </a:p>
        </p:txBody>
      </p:sp>
      <p:sp>
        <p:nvSpPr>
          <p:cNvPr id="5" name="ZoneTexte 4"/>
          <p:cNvSpPr txBox="1"/>
          <p:nvPr/>
        </p:nvSpPr>
        <p:spPr>
          <a:xfrm>
            <a:off x="2267744" y="6237312"/>
            <a:ext cx="190417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/>
              <a:t>Bunch splitting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4250749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Drifting beam parameters</a:t>
            </a:r>
            <a:endParaRPr lang="en-GB" dirty="0"/>
          </a:p>
        </p:txBody>
      </p:sp>
      <p:graphicFrame>
        <p:nvGraphicFramePr>
          <p:cNvPr id="4" name="Espace réservé du contenu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920992209"/>
              </p:ext>
            </p:extLst>
          </p:nvPr>
        </p:nvGraphicFramePr>
        <p:xfrm>
          <a:off x="612775" y="1600200"/>
          <a:ext cx="7365727" cy="3677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07097"/>
                <a:gridCol w="2520280"/>
                <a:gridCol w="2038350"/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parameter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frequency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Remarks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PSB Ring intensity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Almost every fill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Relatively</a:t>
                      </a:r>
                      <a:r>
                        <a:rPr lang="en-GB" baseline="0" dirty="0" smtClean="0"/>
                        <a:t> easy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PSB-PS Transfer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Checked and</a:t>
                      </a:r>
                      <a:r>
                        <a:rPr lang="en-GB" baseline="0" dirty="0" smtClean="0"/>
                        <a:t> corrected when emittances too high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Easy</a:t>
                      </a:r>
                      <a:r>
                        <a:rPr lang="en-GB" baseline="0" dirty="0" smtClean="0"/>
                        <a:t> when tools are working.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Splitting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Every fill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Needs</a:t>
                      </a:r>
                      <a:r>
                        <a:rPr lang="en-GB" baseline="0" dirty="0" smtClean="0"/>
                        <a:t> skill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PS-SPS</a:t>
                      </a:r>
                      <a:r>
                        <a:rPr lang="en-GB" baseline="0" dirty="0" smtClean="0"/>
                        <a:t> transfer (inj. oscillations)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Almost every</a:t>
                      </a:r>
                      <a:r>
                        <a:rPr lang="en-GB" baseline="0" dirty="0" smtClean="0"/>
                        <a:t> fill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Easy and</a:t>
                      </a:r>
                      <a:r>
                        <a:rPr lang="en-GB" baseline="0" dirty="0" smtClean="0"/>
                        <a:t> quick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Injection phase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Almost every fill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Easy and quick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Longitudinal blow-up</a:t>
                      </a:r>
                      <a:r>
                        <a:rPr lang="en-GB" baseline="0" dirty="0" smtClean="0"/>
                        <a:t> in SPS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Every</a:t>
                      </a:r>
                      <a:r>
                        <a:rPr lang="en-GB" baseline="0" dirty="0" smtClean="0"/>
                        <a:t> couple of days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Becomes</a:t>
                      </a:r>
                      <a:r>
                        <a:rPr lang="en-GB" baseline="0" dirty="0" smtClean="0"/>
                        <a:t> tricky for high intensities ( &gt; 1.4 10</a:t>
                      </a:r>
                      <a:r>
                        <a:rPr lang="en-GB" baseline="30000" dirty="0" smtClean="0"/>
                        <a:t>11</a:t>
                      </a:r>
                      <a:r>
                        <a:rPr lang="en-GB" baseline="0" dirty="0" smtClean="0"/>
                        <a:t>)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ZoneTexte 2"/>
          <p:cNvSpPr txBox="1"/>
          <p:nvPr/>
        </p:nvSpPr>
        <p:spPr>
          <a:xfrm>
            <a:off x="656128" y="5301208"/>
            <a:ext cx="830835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accent4">
                    <a:lumMod val="75000"/>
                  </a:schemeClr>
                </a:solidFill>
              </a:rPr>
              <a:t>These checks and adjustments can be done by the OP-crew in 10 to 20 minutes</a:t>
            </a:r>
            <a:r>
              <a:rPr lang="en-GB" dirty="0" smtClean="0"/>
              <a:t>. </a:t>
            </a:r>
            <a:r>
              <a:rPr lang="en-GB" b="1" dirty="0" smtClean="0">
                <a:solidFill>
                  <a:srgbClr val="FF0000"/>
                </a:solidFill>
              </a:rPr>
              <a:t>However,</a:t>
            </a:r>
            <a:r>
              <a:rPr lang="en-GB" dirty="0" smtClean="0">
                <a:solidFill>
                  <a:srgbClr val="FF0000"/>
                </a:solidFill>
              </a:rPr>
              <a:t> if beam requirements go outside the operational parameter window (e.g. Intensity increase, change of longitudinal emittance etc.) some of these adjustments need expert intervention.</a:t>
            </a:r>
            <a:endParaRPr lang="en-GB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7137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Emittance and Intensity</a:t>
            </a:r>
            <a:endParaRPr lang="en-GB" dirty="0"/>
          </a:p>
        </p:txBody>
      </p:sp>
      <p:sp>
        <p:nvSpPr>
          <p:cNvPr id="6" name="ZoneTexte 5"/>
          <p:cNvSpPr txBox="1"/>
          <p:nvPr/>
        </p:nvSpPr>
        <p:spPr>
          <a:xfrm>
            <a:off x="166838" y="1484784"/>
            <a:ext cx="285575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GB" dirty="0" smtClean="0"/>
              <a:t>Booster ring 1 and 2 poorer performance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GB" dirty="0" smtClean="0"/>
              <a:t>For higher intensities there is bigger scatter at 450 GeV in SPS.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GB" dirty="0" smtClean="0"/>
              <a:t>Presence of tails at 450GeV for high intensity.</a:t>
            </a:r>
            <a:endParaRPr lang="en-GB" dirty="0"/>
          </a:p>
        </p:txBody>
      </p:sp>
      <p:pic>
        <p:nvPicPr>
          <p:cNvPr id="1026" name="Picture 2" descr="C:\Users\Karel\Documents\CERN\workshops\Evian\20111101062335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6838" y="3756844"/>
            <a:ext cx="4549178" cy="30887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22590" y="1628800"/>
            <a:ext cx="6013906" cy="36724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ZoneTexte 7"/>
          <p:cNvSpPr txBox="1"/>
          <p:nvPr/>
        </p:nvSpPr>
        <p:spPr>
          <a:xfrm>
            <a:off x="3022590" y="5301208"/>
            <a:ext cx="6013906" cy="147732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GB" dirty="0" smtClean="0"/>
          </a:p>
          <a:p>
            <a:endParaRPr lang="en-GB" dirty="0"/>
          </a:p>
          <a:p>
            <a:r>
              <a:rPr lang="en-GB" dirty="0" smtClean="0"/>
              <a:t>Request for bunch by bunch measurement with WS and a continues measurement (ionisation beam profile) 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69452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Emittance</a:t>
            </a:r>
            <a:r>
              <a:rPr lang="en-GB" dirty="0" smtClean="0"/>
              <a:t> 25 </a:t>
            </a:r>
            <a:r>
              <a:rPr lang="en-GB" dirty="0" err="1" smtClean="0"/>
              <a:t>nsec</a:t>
            </a:r>
            <a:r>
              <a:rPr lang="en-GB" dirty="0" smtClean="0"/>
              <a:t> beam</a:t>
            </a:r>
            <a:endParaRPr lang="en-GB" dirty="0"/>
          </a:p>
        </p:txBody>
      </p:sp>
      <p:pic>
        <p:nvPicPr>
          <p:cNvPr id="1026" name="Picture 2" descr="C:\Users\Karel\Documents\CERN\workshops\Evian\416H25nsec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4631" y="1628800"/>
            <a:ext cx="5643554" cy="42935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Tableau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52098927"/>
              </p:ext>
            </p:extLst>
          </p:nvPr>
        </p:nvGraphicFramePr>
        <p:xfrm>
          <a:off x="6300192" y="1772816"/>
          <a:ext cx="2843808" cy="1097280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421904"/>
                <a:gridCol w="1421904"/>
              </a:tblGrid>
              <a:tr h="293573">
                <a:tc>
                  <a:txBody>
                    <a:bodyPr/>
                    <a:lstStyle/>
                    <a:p>
                      <a:r>
                        <a:rPr lang="en-GB" dirty="0" smtClean="0"/>
                        <a:t>Intensity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&lt; 1.15e11</a:t>
                      </a:r>
                      <a:endParaRPr lang="en-GB" dirty="0"/>
                    </a:p>
                  </a:txBody>
                  <a:tcPr/>
                </a:tc>
              </a:tr>
              <a:tr h="293573">
                <a:tc>
                  <a:txBody>
                    <a:bodyPr/>
                    <a:lstStyle/>
                    <a:p>
                      <a:r>
                        <a:rPr lang="en-GB" dirty="0" err="1" smtClean="0">
                          <a:latin typeface="Symbol" pitchFamily="18" charset="2"/>
                        </a:rPr>
                        <a:t>e</a:t>
                      </a:r>
                      <a:r>
                        <a:rPr lang="en-GB" dirty="0" err="1" smtClean="0"/>
                        <a:t>H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2.6-3.0 </a:t>
                      </a:r>
                      <a:r>
                        <a:rPr lang="en-GB" dirty="0" smtClean="0">
                          <a:latin typeface="Symbol" pitchFamily="18" charset="2"/>
                        </a:rPr>
                        <a:t>m</a:t>
                      </a:r>
                      <a:r>
                        <a:rPr lang="en-GB" dirty="0" smtClean="0"/>
                        <a:t>m</a:t>
                      </a:r>
                      <a:endParaRPr lang="en-GB" dirty="0"/>
                    </a:p>
                  </a:txBody>
                  <a:tcPr/>
                </a:tc>
              </a:tr>
              <a:tr h="293573">
                <a:tc>
                  <a:txBody>
                    <a:bodyPr/>
                    <a:lstStyle/>
                    <a:p>
                      <a:r>
                        <a:rPr lang="en-GB" dirty="0" err="1" smtClean="0">
                          <a:latin typeface="Symbol" pitchFamily="18" charset="2"/>
                        </a:rPr>
                        <a:t>e</a:t>
                      </a:r>
                      <a:r>
                        <a:rPr lang="en-GB" dirty="0" err="1" smtClean="0"/>
                        <a:t>V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2.6-3.0 </a:t>
                      </a:r>
                      <a:r>
                        <a:rPr lang="en-GB" dirty="0" smtClean="0">
                          <a:latin typeface="Symbol" pitchFamily="18" charset="2"/>
                        </a:rPr>
                        <a:t>m</a:t>
                      </a:r>
                      <a:r>
                        <a:rPr lang="en-GB" dirty="0" smtClean="0"/>
                        <a:t>m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ZoneTexte 3"/>
          <p:cNvSpPr txBox="1"/>
          <p:nvPr/>
        </p:nvSpPr>
        <p:spPr>
          <a:xfrm>
            <a:off x="6300192" y="3140968"/>
            <a:ext cx="21036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Nice </a:t>
            </a:r>
            <a:r>
              <a:rPr lang="en-GB" dirty="0" err="1" smtClean="0"/>
              <a:t>gaussian</a:t>
            </a:r>
            <a:r>
              <a:rPr lang="en-GB" dirty="0" smtClean="0"/>
              <a:t> beams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86821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7" descr="nominalEmittance_vs_scraping_H_throughGIMP.png"/>
          <p:cNvPicPr>
            <a:picLocks noGrp="1"/>
          </p:cNvPicPr>
          <p:nvPr>
            <p:ph idx="4294967295"/>
          </p:nvPr>
        </p:nvPicPr>
        <p:blipFill>
          <a:blip r:embed="rId2" cstate="print"/>
          <a:stretch>
            <a:fillRect/>
          </a:stretch>
        </p:blipFill>
        <p:spPr>
          <a:xfrm>
            <a:off x="3995936" y="3284984"/>
            <a:ext cx="4536504" cy="3417888"/>
          </a:xfrm>
          <a:prstGeom prst="rect">
            <a:avLst/>
          </a:prstGeom>
        </p:spPr>
      </p:pic>
      <p:pic>
        <p:nvPicPr>
          <p:cNvPr id="6" name="Picture 8" descr="nominalEmittance_vs_scraping_V_throughGIMP.pn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4067944" y="188640"/>
            <a:ext cx="4473575" cy="3131820"/>
          </a:xfrm>
          <a:prstGeom prst="rect">
            <a:avLst/>
          </a:prstGeom>
        </p:spPr>
      </p:pic>
      <p:sp>
        <p:nvSpPr>
          <p:cNvPr id="4" name="ZoneTexte 3"/>
          <p:cNvSpPr txBox="1"/>
          <p:nvPr/>
        </p:nvSpPr>
        <p:spPr>
          <a:xfrm>
            <a:off x="467544" y="260648"/>
            <a:ext cx="180209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3200" dirty="0" smtClean="0"/>
              <a:t>Scraping</a:t>
            </a:r>
            <a:endParaRPr lang="fr-CH" sz="3200" dirty="0"/>
          </a:p>
        </p:txBody>
      </p:sp>
      <p:sp>
        <p:nvSpPr>
          <p:cNvPr id="7" name="Rectangle à coins arrondis 6"/>
          <p:cNvSpPr/>
          <p:nvPr/>
        </p:nvSpPr>
        <p:spPr>
          <a:xfrm>
            <a:off x="179512" y="908720"/>
            <a:ext cx="432048" cy="144016"/>
          </a:xfrm>
          <a:prstGeom prst="roundRect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dirty="0"/>
          </a:p>
        </p:txBody>
      </p:sp>
      <p:sp>
        <p:nvSpPr>
          <p:cNvPr id="8" name="Rectangle 7"/>
          <p:cNvSpPr/>
          <p:nvPr/>
        </p:nvSpPr>
        <p:spPr>
          <a:xfrm>
            <a:off x="611560" y="908720"/>
            <a:ext cx="3312368" cy="14401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dirty="0"/>
          </a:p>
        </p:txBody>
      </p:sp>
      <p:sp>
        <p:nvSpPr>
          <p:cNvPr id="10" name="ZoneTexte 9"/>
          <p:cNvSpPr txBox="1"/>
          <p:nvPr/>
        </p:nvSpPr>
        <p:spPr>
          <a:xfrm>
            <a:off x="179512" y="1124744"/>
            <a:ext cx="3888432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Scraping studies showed  the importance of the scraping position.  The scraper has to cast a shadow on the transfer line collimators. In this way even large emittances can be transferred.</a:t>
            </a:r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r>
              <a:rPr lang="en-GB" dirty="0" smtClean="0"/>
              <a:t>	                    </a:t>
            </a:r>
            <a:r>
              <a:rPr lang="en-GB" sz="1200" dirty="0" smtClean="0"/>
              <a:t>Courtesy to Lene Drosdal</a:t>
            </a:r>
            <a:endParaRPr lang="fr-CH" sz="1200" dirty="0"/>
          </a:p>
        </p:txBody>
      </p:sp>
    </p:spTree>
    <p:extLst>
      <p:ext uri="{BB962C8B-B14F-4D97-AF65-F5344CB8AC3E}">
        <p14:creationId xmlns:p14="http://schemas.microsoft.com/office/powerpoint/2010/main" val="1888798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Scraping, Emittances and Intensities.</a:t>
            </a:r>
            <a:endParaRPr lang="en-GB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556792"/>
            <a:ext cx="8163942" cy="25649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ZoneTexte 5"/>
          <p:cNvSpPr txBox="1"/>
          <p:nvPr/>
        </p:nvSpPr>
        <p:spPr>
          <a:xfrm rot="16200000">
            <a:off x="7520173" y="1583936"/>
            <a:ext cx="4283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int</a:t>
            </a:r>
            <a:endParaRPr lang="en-GB" dirty="0"/>
          </a:p>
        </p:txBody>
      </p:sp>
      <p:sp>
        <p:nvSpPr>
          <p:cNvPr id="8" name="ZoneTexte 7"/>
          <p:cNvSpPr txBox="1"/>
          <p:nvPr/>
        </p:nvSpPr>
        <p:spPr>
          <a:xfrm rot="16200000">
            <a:off x="185221" y="1600633"/>
            <a:ext cx="5052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em</a:t>
            </a:r>
            <a:endParaRPr lang="en-GB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4121697"/>
            <a:ext cx="8163941" cy="2751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ZoneTexte 6"/>
          <p:cNvSpPr txBox="1"/>
          <p:nvPr/>
        </p:nvSpPr>
        <p:spPr>
          <a:xfrm rot="16200000">
            <a:off x="7592489" y="4296943"/>
            <a:ext cx="3770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%</a:t>
            </a:r>
            <a:endParaRPr lang="en-GB" dirty="0"/>
          </a:p>
        </p:txBody>
      </p:sp>
      <p:sp>
        <p:nvSpPr>
          <p:cNvPr id="9" name="ZoneTexte 8"/>
          <p:cNvSpPr txBox="1"/>
          <p:nvPr/>
        </p:nvSpPr>
        <p:spPr>
          <a:xfrm rot="16200000">
            <a:off x="-565776" y="5123054"/>
            <a:ext cx="17100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Deeper scraping</a:t>
            </a:r>
            <a:endParaRPr lang="en-GB" dirty="0"/>
          </a:p>
        </p:txBody>
      </p:sp>
      <p:cxnSp>
        <p:nvCxnSpPr>
          <p:cNvPr id="11" name="Connecteur droit 10"/>
          <p:cNvCxnSpPr/>
          <p:nvPr/>
        </p:nvCxnSpPr>
        <p:spPr>
          <a:xfrm>
            <a:off x="0" y="6597352"/>
            <a:ext cx="7164288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9" name="Connecteur droit avec flèche 18"/>
          <p:cNvCxnSpPr/>
          <p:nvPr/>
        </p:nvCxnSpPr>
        <p:spPr>
          <a:xfrm flipV="1">
            <a:off x="107504" y="4259240"/>
            <a:ext cx="0" cy="2338112"/>
          </a:xfrm>
          <a:prstGeom prst="straightConnector1">
            <a:avLst/>
          </a:prstGeom>
          <a:ln w="34925">
            <a:solidFill>
              <a:schemeClr val="accent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Ellipse 32"/>
          <p:cNvSpPr/>
          <p:nvPr/>
        </p:nvSpPr>
        <p:spPr>
          <a:xfrm>
            <a:off x="3419872" y="4409599"/>
            <a:ext cx="260843" cy="31554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4" name="Ellipse 33"/>
          <p:cNvSpPr/>
          <p:nvPr/>
        </p:nvSpPr>
        <p:spPr>
          <a:xfrm flipV="1">
            <a:off x="3666431" y="5121683"/>
            <a:ext cx="260843" cy="27964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5" name="Ellipse 34"/>
          <p:cNvSpPr/>
          <p:nvPr/>
        </p:nvSpPr>
        <p:spPr>
          <a:xfrm>
            <a:off x="4093958" y="2219949"/>
            <a:ext cx="838082" cy="734937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6" name="Ellipse 35"/>
          <p:cNvSpPr/>
          <p:nvPr/>
        </p:nvSpPr>
        <p:spPr>
          <a:xfrm>
            <a:off x="4093958" y="5033862"/>
            <a:ext cx="838082" cy="1563490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7" name="Ellipse 36"/>
          <p:cNvSpPr/>
          <p:nvPr/>
        </p:nvSpPr>
        <p:spPr>
          <a:xfrm>
            <a:off x="3405588" y="2348880"/>
            <a:ext cx="521686" cy="86409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396136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animBg="1"/>
      <p:bldP spid="34" grpId="0" animBg="1"/>
      <p:bldP spid="35" grpId="0" animBg="1"/>
      <p:bldP spid="36" grpId="0" animBg="1"/>
      <p:bldP spid="3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Pre-filling and Filling Strategy</a:t>
            </a:r>
            <a:endParaRPr lang="en-GB" dirty="0"/>
          </a:p>
        </p:txBody>
      </p:sp>
      <p:pic>
        <p:nvPicPr>
          <p:cNvPr id="3" name="Picture 2" descr="http://vistar-capture.web.cern.ch/vistar-capture/lhc3.png?0.255981554504897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643322"/>
            <a:ext cx="6840760" cy="52146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5" name="Connecteur droit avec flèche 4"/>
          <p:cNvCxnSpPr/>
          <p:nvPr/>
        </p:nvCxnSpPr>
        <p:spPr>
          <a:xfrm flipV="1">
            <a:off x="5436096" y="3999556"/>
            <a:ext cx="0" cy="648072"/>
          </a:xfrm>
          <a:prstGeom prst="straightConnector1">
            <a:avLst/>
          </a:prstGeom>
          <a:ln w="34925">
            <a:solidFill>
              <a:srgbClr val="92D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Connecteur droit avec flèche 5"/>
          <p:cNvCxnSpPr/>
          <p:nvPr/>
        </p:nvCxnSpPr>
        <p:spPr>
          <a:xfrm flipV="1">
            <a:off x="3707904" y="4017848"/>
            <a:ext cx="0" cy="648072"/>
          </a:xfrm>
          <a:prstGeom prst="straightConnector1">
            <a:avLst/>
          </a:prstGeom>
          <a:ln w="34925">
            <a:solidFill>
              <a:srgbClr val="92D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Connecteur droit avec flèche 6"/>
          <p:cNvCxnSpPr/>
          <p:nvPr/>
        </p:nvCxnSpPr>
        <p:spPr>
          <a:xfrm flipV="1">
            <a:off x="7236296" y="1916832"/>
            <a:ext cx="0" cy="648072"/>
          </a:xfrm>
          <a:prstGeom prst="straightConnector1">
            <a:avLst/>
          </a:prstGeom>
          <a:ln w="34925">
            <a:solidFill>
              <a:srgbClr val="92D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ZoneTexte 7"/>
          <p:cNvSpPr txBox="1"/>
          <p:nvPr/>
        </p:nvSpPr>
        <p:spPr>
          <a:xfrm>
            <a:off x="7380312" y="1918573"/>
            <a:ext cx="176368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LHC filling cycle check (no adjustments)</a:t>
            </a:r>
            <a:endParaRPr lang="en-GB" dirty="0"/>
          </a:p>
        </p:txBody>
      </p:sp>
      <p:cxnSp>
        <p:nvCxnSpPr>
          <p:cNvPr id="9" name="Connecteur droit avec flèche 8"/>
          <p:cNvCxnSpPr/>
          <p:nvPr/>
        </p:nvCxnSpPr>
        <p:spPr>
          <a:xfrm flipV="1">
            <a:off x="6084168" y="5013176"/>
            <a:ext cx="0" cy="648072"/>
          </a:xfrm>
          <a:prstGeom prst="straightConnector1">
            <a:avLst/>
          </a:prstGeom>
          <a:ln w="3492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necteur droit avec flèche 9"/>
          <p:cNvCxnSpPr/>
          <p:nvPr/>
        </p:nvCxnSpPr>
        <p:spPr>
          <a:xfrm flipV="1">
            <a:off x="7239118" y="2924944"/>
            <a:ext cx="0" cy="648072"/>
          </a:xfrm>
          <a:prstGeom prst="straightConnector1">
            <a:avLst/>
          </a:prstGeom>
          <a:ln w="3492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ZoneTexte 10"/>
          <p:cNvSpPr txBox="1"/>
          <p:nvPr/>
        </p:nvSpPr>
        <p:spPr>
          <a:xfrm>
            <a:off x="7390556" y="3060113"/>
            <a:ext cx="1098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Inject 12b</a:t>
            </a:r>
            <a:endParaRPr lang="en-GB" dirty="0"/>
          </a:p>
        </p:txBody>
      </p:sp>
      <p:cxnSp>
        <p:nvCxnSpPr>
          <p:cNvPr id="12" name="Connecteur droit avec flèche 11"/>
          <p:cNvCxnSpPr/>
          <p:nvPr/>
        </p:nvCxnSpPr>
        <p:spPr>
          <a:xfrm flipV="1">
            <a:off x="6228184" y="5013176"/>
            <a:ext cx="0" cy="648072"/>
          </a:xfrm>
          <a:prstGeom prst="straightConnector1">
            <a:avLst/>
          </a:prstGeom>
          <a:ln w="34925">
            <a:solidFill>
              <a:schemeClr val="accent3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necteur droit avec flèche 12"/>
          <p:cNvCxnSpPr/>
          <p:nvPr/>
        </p:nvCxnSpPr>
        <p:spPr>
          <a:xfrm flipV="1">
            <a:off x="7239118" y="5133619"/>
            <a:ext cx="0" cy="648072"/>
          </a:xfrm>
          <a:prstGeom prst="straightConnector1">
            <a:avLst/>
          </a:prstGeom>
          <a:ln w="34925">
            <a:solidFill>
              <a:schemeClr val="accent3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ZoneTexte 13"/>
          <p:cNvSpPr txBox="1"/>
          <p:nvPr/>
        </p:nvSpPr>
        <p:spPr>
          <a:xfrm>
            <a:off x="7452320" y="5307133"/>
            <a:ext cx="12071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Start filling</a:t>
            </a:r>
            <a:endParaRPr lang="en-GB" dirty="0"/>
          </a:p>
        </p:txBody>
      </p:sp>
      <p:sp>
        <p:nvSpPr>
          <p:cNvPr id="16" name="ZoneTexte 15"/>
          <p:cNvSpPr txBox="1"/>
          <p:nvPr/>
        </p:nvSpPr>
        <p:spPr>
          <a:xfrm>
            <a:off x="7203036" y="3927495"/>
            <a:ext cx="1891223" cy="646331"/>
          </a:xfrm>
          <a:prstGeom prst="rect">
            <a:avLst/>
          </a:prstGeom>
          <a:noFill/>
          <a:ln>
            <a:solidFill>
              <a:schemeClr val="accent1">
                <a:shade val="50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GB" dirty="0" smtClean="0"/>
              <a:t>Adjustments of</a:t>
            </a:r>
          </a:p>
          <a:p>
            <a:r>
              <a:rPr lang="en-GB" dirty="0" smtClean="0"/>
              <a:t>beam parameters</a:t>
            </a:r>
          </a:p>
        </p:txBody>
      </p:sp>
    </p:spTree>
    <p:extLst>
      <p:ext uri="{BB962C8B-B14F-4D97-AF65-F5344CB8AC3E}">
        <p14:creationId xmlns:p14="http://schemas.microsoft.com/office/powerpoint/2010/main" val="40449023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1" grpId="0"/>
      <p:bldP spid="14" grpId="0"/>
      <p:bldP spid="16" grpId="0" animBg="1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édian">
  <a:themeElements>
    <a:clrScheme name="Angles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Mé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Mé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394</TotalTime>
  <Words>647</Words>
  <Application>Microsoft Office PowerPoint</Application>
  <PresentationFormat>Affichage à l'écran (4:3)</PresentationFormat>
  <Paragraphs>101</Paragraphs>
  <Slides>14</Slides>
  <Notes>1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14</vt:i4>
      </vt:variant>
    </vt:vector>
  </HeadingPairs>
  <TitlesOfParts>
    <vt:vector size="15" baseType="lpstr">
      <vt:lpstr>Médian</vt:lpstr>
      <vt:lpstr>Beam Preparation in Injectors and Beam  Characteristics</vt:lpstr>
      <vt:lpstr>Content</vt:lpstr>
      <vt:lpstr>Drifting beam parameters (examples)</vt:lpstr>
      <vt:lpstr>Drifting beam parameters</vt:lpstr>
      <vt:lpstr>Emittance and Intensity</vt:lpstr>
      <vt:lpstr>Emittance 25 nsec beam</vt:lpstr>
      <vt:lpstr>Présentation PowerPoint</vt:lpstr>
      <vt:lpstr>Scraping, Emittances and Intensities.</vt:lpstr>
      <vt:lpstr>Pre-filling and Filling Strategy</vt:lpstr>
      <vt:lpstr>Filling SC in 2011</vt:lpstr>
      <vt:lpstr>Dealing with ZS sparks</vt:lpstr>
      <vt:lpstr>Considerations for 2012</vt:lpstr>
      <vt:lpstr>Conclusions</vt:lpstr>
      <vt:lpstr>Présentation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Beam Preparation and Beam  Characteristics</dc:title>
  <dc:creator>Karel</dc:creator>
  <cp:lastModifiedBy>Karel</cp:lastModifiedBy>
  <cp:revision>61</cp:revision>
  <dcterms:created xsi:type="dcterms:W3CDTF">2011-12-07T16:23:11Z</dcterms:created>
  <dcterms:modified xsi:type="dcterms:W3CDTF">2011-12-12T10:03:44Z</dcterms:modified>
</cp:coreProperties>
</file>