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09" r:id="rId2"/>
    <p:sldId id="319" r:id="rId3"/>
    <p:sldId id="357" r:id="rId4"/>
    <p:sldId id="365" r:id="rId5"/>
    <p:sldId id="359" r:id="rId6"/>
    <p:sldId id="347" r:id="rId7"/>
    <p:sldId id="356" r:id="rId8"/>
    <p:sldId id="360" r:id="rId9"/>
    <p:sldId id="358" r:id="rId10"/>
    <p:sldId id="320" r:id="rId11"/>
    <p:sldId id="351" r:id="rId12"/>
    <p:sldId id="352" r:id="rId13"/>
    <p:sldId id="362" r:id="rId14"/>
    <p:sldId id="353" r:id="rId15"/>
    <p:sldId id="338" r:id="rId16"/>
    <p:sldId id="327" r:id="rId17"/>
    <p:sldId id="340" r:id="rId18"/>
    <p:sldId id="341" r:id="rId19"/>
    <p:sldId id="354" r:id="rId20"/>
    <p:sldId id="364" r:id="rId21"/>
  </p:sldIdLst>
  <p:sldSz cx="9144000" cy="6858000" type="screen4x3"/>
  <p:notesSz cx="6997700" cy="9283700"/>
  <p:defaultTextStyle>
    <a:defPPr>
      <a:defRPr lang="en-US"/>
    </a:defPPr>
    <a:lvl1pPr algn="l" rtl="0" eaLnBrk="0" fontAlgn="base" hangingPunct="0">
      <a:spcBef>
        <a:spcPct val="0"/>
      </a:spcBef>
      <a:spcAft>
        <a:spcPct val="0"/>
      </a:spcAft>
      <a:defRPr sz="1200" kern="1200">
        <a:solidFill>
          <a:schemeClr val="bg2"/>
        </a:solidFill>
        <a:latin typeface="Arial" charset="0"/>
        <a:ea typeface="+mn-ea"/>
        <a:cs typeface="+mn-cs"/>
      </a:defRPr>
    </a:lvl1pPr>
    <a:lvl2pPr marL="457200" algn="l" rtl="0" eaLnBrk="0" fontAlgn="base" hangingPunct="0">
      <a:spcBef>
        <a:spcPct val="0"/>
      </a:spcBef>
      <a:spcAft>
        <a:spcPct val="0"/>
      </a:spcAft>
      <a:defRPr sz="1200" kern="1200">
        <a:solidFill>
          <a:schemeClr val="bg2"/>
        </a:solidFill>
        <a:latin typeface="Arial" charset="0"/>
        <a:ea typeface="+mn-ea"/>
        <a:cs typeface="+mn-cs"/>
      </a:defRPr>
    </a:lvl2pPr>
    <a:lvl3pPr marL="914400" algn="l" rtl="0" eaLnBrk="0" fontAlgn="base" hangingPunct="0">
      <a:spcBef>
        <a:spcPct val="0"/>
      </a:spcBef>
      <a:spcAft>
        <a:spcPct val="0"/>
      </a:spcAft>
      <a:defRPr sz="1200" kern="1200">
        <a:solidFill>
          <a:schemeClr val="bg2"/>
        </a:solidFill>
        <a:latin typeface="Arial" charset="0"/>
        <a:ea typeface="+mn-ea"/>
        <a:cs typeface="+mn-cs"/>
      </a:defRPr>
    </a:lvl3pPr>
    <a:lvl4pPr marL="1371600" algn="l" rtl="0" eaLnBrk="0" fontAlgn="base" hangingPunct="0">
      <a:spcBef>
        <a:spcPct val="0"/>
      </a:spcBef>
      <a:spcAft>
        <a:spcPct val="0"/>
      </a:spcAft>
      <a:defRPr sz="1200" kern="1200">
        <a:solidFill>
          <a:schemeClr val="bg2"/>
        </a:solidFill>
        <a:latin typeface="Arial" charset="0"/>
        <a:ea typeface="+mn-ea"/>
        <a:cs typeface="+mn-cs"/>
      </a:defRPr>
    </a:lvl4pPr>
    <a:lvl5pPr marL="1828800" algn="l" rtl="0" eaLnBrk="0" fontAlgn="base" hangingPunct="0">
      <a:spcBef>
        <a:spcPct val="0"/>
      </a:spcBef>
      <a:spcAft>
        <a:spcPct val="0"/>
      </a:spcAft>
      <a:defRPr sz="1200" kern="1200">
        <a:solidFill>
          <a:schemeClr val="bg2"/>
        </a:solidFill>
        <a:latin typeface="Arial" charset="0"/>
        <a:ea typeface="+mn-ea"/>
        <a:cs typeface="+mn-cs"/>
      </a:defRPr>
    </a:lvl5pPr>
    <a:lvl6pPr marL="2286000" algn="l" defTabSz="914400" rtl="0" eaLnBrk="1" latinLnBrk="0" hangingPunct="1">
      <a:defRPr sz="1200" kern="1200">
        <a:solidFill>
          <a:schemeClr val="bg2"/>
        </a:solidFill>
        <a:latin typeface="Arial" charset="0"/>
        <a:ea typeface="+mn-ea"/>
        <a:cs typeface="+mn-cs"/>
      </a:defRPr>
    </a:lvl6pPr>
    <a:lvl7pPr marL="2743200" algn="l" defTabSz="914400" rtl="0" eaLnBrk="1" latinLnBrk="0" hangingPunct="1">
      <a:defRPr sz="1200" kern="1200">
        <a:solidFill>
          <a:schemeClr val="bg2"/>
        </a:solidFill>
        <a:latin typeface="Arial" charset="0"/>
        <a:ea typeface="+mn-ea"/>
        <a:cs typeface="+mn-cs"/>
      </a:defRPr>
    </a:lvl7pPr>
    <a:lvl8pPr marL="3200400" algn="l" defTabSz="914400" rtl="0" eaLnBrk="1" latinLnBrk="0" hangingPunct="1">
      <a:defRPr sz="1200" kern="1200">
        <a:solidFill>
          <a:schemeClr val="bg2"/>
        </a:solidFill>
        <a:latin typeface="Arial" charset="0"/>
        <a:ea typeface="+mn-ea"/>
        <a:cs typeface="+mn-cs"/>
      </a:defRPr>
    </a:lvl8pPr>
    <a:lvl9pPr marL="3657600" algn="l" defTabSz="914400" rtl="0" eaLnBrk="1" latinLnBrk="0" hangingPunct="1">
      <a:defRPr sz="1200" kern="1200">
        <a:solidFill>
          <a:schemeClr val="bg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FF99"/>
    <a:srgbClr val="66FF99"/>
    <a:srgbClr val="949494"/>
    <a:srgbClr val="476587"/>
    <a:srgbClr val="3C6992"/>
    <a:srgbClr val="00CC66"/>
    <a:srgbClr val="66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205" autoAdjust="0"/>
  </p:normalViewPr>
  <p:slideViewPr>
    <p:cSldViewPr>
      <p:cViewPr varScale="1">
        <p:scale>
          <a:sx n="88" d="100"/>
          <a:sy n="88" d="100"/>
        </p:scale>
        <p:origin x="-96"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28" y="-78"/>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21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defRPr>
            </a:lvl1pPr>
          </a:lstStyle>
          <a:p>
            <a:endParaRPr lang="en-US" dirty="0"/>
          </a:p>
        </p:txBody>
      </p:sp>
      <p:sp>
        <p:nvSpPr>
          <p:cNvPr id="12291" name="Rectangle 3"/>
          <p:cNvSpPr>
            <a:spLocks noGrp="1" noChangeArrowheads="1"/>
          </p:cNvSpPr>
          <p:nvPr>
            <p:ph type="dt" idx="1"/>
          </p:nvPr>
        </p:nvSpPr>
        <p:spPr bwMode="auto">
          <a:xfrm>
            <a:off x="3962400" y="0"/>
            <a:ext cx="3033713"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defRPr>
            </a:lvl1pPr>
          </a:lstStyle>
          <a:p>
            <a:endParaRPr lang="en-US" dirty="0"/>
          </a:p>
        </p:txBody>
      </p:sp>
      <p:sp>
        <p:nvSpPr>
          <p:cNvPr id="12292"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816975"/>
            <a:ext cx="303212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defRPr>
            </a:lvl1pPr>
          </a:lstStyle>
          <a:p>
            <a:endParaRPr lang="en-US" dirty="0"/>
          </a:p>
        </p:txBody>
      </p:sp>
      <p:sp>
        <p:nvSpPr>
          <p:cNvPr id="12295" name="Rectangle 7"/>
          <p:cNvSpPr>
            <a:spLocks noGrp="1" noChangeArrowheads="1"/>
          </p:cNvSpPr>
          <p:nvPr>
            <p:ph type="sldNum" sz="quarter" idx="5"/>
          </p:nvPr>
        </p:nvSpPr>
        <p:spPr bwMode="auto">
          <a:xfrm>
            <a:off x="3962400" y="8816975"/>
            <a:ext cx="3033713"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fld id="{15A7DDB7-DE95-419C-BF07-4962951BC8F9}"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A7DDB7-DE95-419C-BF07-4962951BC8F9}" type="slidenum">
              <a:rPr lang="en-US" smtClean="0"/>
              <a:pPr/>
              <a:t>16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685800"/>
            <a:ext cx="228600" cy="6172200"/>
          </a:xfrm>
          <a:prstGeom prst="rect">
            <a:avLst/>
          </a:prstGeom>
          <a:solidFill>
            <a:srgbClr val="DDDDDD"/>
          </a:solidFill>
          <a:ln w="9525">
            <a:noFill/>
            <a:miter lim="800000"/>
            <a:headEnd/>
            <a:tailEnd/>
          </a:ln>
          <a:effectLst/>
        </p:spPr>
        <p:txBody>
          <a:bodyPr wrap="none" anchor="ctr"/>
          <a:lstStyle/>
          <a:p>
            <a:endParaRPr lang="en-US" dirty="0"/>
          </a:p>
        </p:txBody>
      </p:sp>
      <p:sp>
        <p:nvSpPr>
          <p:cNvPr id="1031" name="Rectangle 7"/>
          <p:cNvSpPr>
            <a:spLocks noChangeArrowheads="1"/>
          </p:cNvSpPr>
          <p:nvPr/>
        </p:nvSpPr>
        <p:spPr bwMode="auto">
          <a:xfrm>
            <a:off x="609600" y="0"/>
            <a:ext cx="85344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endParaRPr lang="en-GB" sz="2400" dirty="0">
              <a:solidFill>
                <a:schemeClr val="bg1"/>
              </a:solidFill>
              <a:latin typeface="Times New Roman" pitchFamily="18" charset="0"/>
            </a:endParaRPr>
          </a:p>
        </p:txBody>
      </p:sp>
      <p:sp>
        <p:nvSpPr>
          <p:cNvPr id="1026" name="Rectangle 2"/>
          <p:cNvSpPr>
            <a:spLocks noGrp="1" noChangeArrowheads="1"/>
          </p:cNvSpPr>
          <p:nvPr>
            <p:ph type="title"/>
          </p:nvPr>
        </p:nvSpPr>
        <p:spPr bwMode="auto">
          <a:xfrm>
            <a:off x="914400" y="0"/>
            <a:ext cx="6400800" cy="685800"/>
          </a:xfrm>
          <a:prstGeom prst="rect">
            <a:avLst/>
          </a:prstGeom>
          <a:noFill/>
          <a:ln w="9525" algn="ctr">
            <a:noFill/>
            <a:miter lim="800000"/>
            <a:headEnd/>
            <a:tailEnd/>
          </a:ln>
          <a:effectLst/>
        </p:spPr>
        <p:txBody>
          <a:bodyPr vert="horz" wrap="square" lIns="86360" tIns="43181" rIns="86360" bIns="43181"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1143000"/>
            <a:ext cx="8229600" cy="5135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32" name="Picture 8" descr="Logo CERN width=144,      height=144"/>
          <p:cNvPicPr>
            <a:picLocks noChangeAspect="1" noChangeArrowheads="1"/>
          </p:cNvPicPr>
          <p:nvPr/>
        </p:nvPicPr>
        <p:blipFill>
          <a:blip r:embed="rId14" cstate="print"/>
          <a:srcRect/>
          <a:stretch>
            <a:fillRect/>
          </a:stretch>
        </p:blipFill>
        <p:spPr bwMode="auto">
          <a:xfrm>
            <a:off x="0" y="0"/>
            <a:ext cx="685800" cy="685800"/>
          </a:xfrm>
          <a:prstGeom prst="rect">
            <a:avLst/>
          </a:prstGeom>
          <a:noFill/>
          <a:ln w="9525">
            <a:noFill/>
            <a:miter lim="800000"/>
            <a:headEnd/>
            <a:tailEnd/>
          </a:ln>
        </p:spPr>
      </p:pic>
      <p:sp>
        <p:nvSpPr>
          <p:cNvPr id="1037" name="Rectangle 13"/>
          <p:cNvSpPr>
            <a:spLocks noChangeArrowheads="1"/>
          </p:cNvSpPr>
          <p:nvPr/>
        </p:nvSpPr>
        <p:spPr bwMode="auto">
          <a:xfrm rot="-5400000">
            <a:off x="-2870994" y="3593306"/>
            <a:ext cx="5943600" cy="280988"/>
          </a:xfrm>
          <a:prstGeom prst="rect">
            <a:avLst/>
          </a:prstGeom>
          <a:noFill/>
          <a:ln w="9525">
            <a:noFill/>
            <a:miter lim="800000"/>
            <a:headEnd/>
            <a:tailEnd/>
          </a:ln>
          <a:effectLst/>
        </p:spPr>
        <p:txBody>
          <a:bodyPr wrap="none" lIns="91435" tIns="45718" rIns="91435" bIns="45718" anchor="ctr"/>
          <a:lstStyle/>
          <a:p>
            <a:r>
              <a:rPr lang="en-US" sz="1100" dirty="0"/>
              <a:t>TE-MPE-CP, RD, </a:t>
            </a:r>
            <a:r>
              <a:rPr lang="en-US" sz="1100" dirty="0" smtClean="0"/>
              <a:t>12-Dec-2011</a:t>
            </a:r>
            <a:r>
              <a:rPr lang="en-US" dirty="0" smtClean="0"/>
              <a:t> </a:t>
            </a:r>
          </a:p>
        </p:txBody>
      </p:sp>
      <p:sp>
        <p:nvSpPr>
          <p:cNvPr id="1038" name="Rectangle 14"/>
          <p:cNvSpPr>
            <a:spLocks noChangeArrowheads="1"/>
          </p:cNvSpPr>
          <p:nvPr/>
        </p:nvSpPr>
        <p:spPr bwMode="auto">
          <a:xfrm>
            <a:off x="8077200" y="6477000"/>
            <a:ext cx="1020763" cy="265113"/>
          </a:xfrm>
          <a:prstGeom prst="rect">
            <a:avLst/>
          </a:prstGeom>
          <a:noFill/>
          <a:ln w="9525">
            <a:noFill/>
            <a:miter lim="800000"/>
            <a:headEnd/>
            <a:tailEnd/>
          </a:ln>
          <a:effectLst/>
        </p:spPr>
        <p:txBody>
          <a:bodyPr lIns="96223" tIns="48111" rIns="96223" bIns="48111"/>
          <a:lstStyle/>
          <a:p>
            <a:pPr algn="r" defTabSz="962025"/>
            <a:fld id="{FAD3F405-C8E1-4012-A95C-B7D5AD2C6A81}" type="slidenum">
              <a:rPr lang="de-DE" altLang="de-DE">
                <a:solidFill>
                  <a:srgbClr val="808080"/>
                </a:solidFill>
              </a:rPr>
              <a:pPr algn="r" defTabSz="962025"/>
              <a:t>‹#›</a:t>
            </a:fld>
            <a:endParaRPr lang="de-DE" altLang="de-DE">
              <a:solidFill>
                <a:srgbClr val="808080"/>
              </a:solidFill>
            </a:endParaRPr>
          </a:p>
        </p:txBody>
      </p:sp>
      <p:sp>
        <p:nvSpPr>
          <p:cNvPr id="1046" name="Rectangle 22"/>
          <p:cNvSpPr>
            <a:spLocks noChangeArrowheads="1"/>
          </p:cNvSpPr>
          <p:nvPr userDrawn="1"/>
        </p:nvSpPr>
        <p:spPr bwMode="auto">
          <a:xfrm>
            <a:off x="6934200" y="2438400"/>
            <a:ext cx="1447800" cy="762000"/>
          </a:xfrm>
          <a:prstGeom prst="rect">
            <a:avLst/>
          </a:prstGeom>
          <a:solidFill>
            <a:schemeClr val="bg1">
              <a:alpha val="74001"/>
            </a:schemeClr>
          </a:solidFill>
          <a:ln w="9525" algn="ctr">
            <a:noFill/>
            <a:miter lim="800000"/>
            <a:headEnd/>
            <a:tailEnd/>
          </a:ln>
          <a:effectLst/>
        </p:spPr>
        <p:txBody>
          <a:bodyPr wrap="none" lIns="91435" tIns="45718" rIns="91435" bIns="45718" anchor="ctr"/>
          <a:lstStyle/>
          <a:p>
            <a:endParaRPr lang="en-US" dirty="0"/>
          </a:p>
        </p:txBody>
      </p:sp>
      <p:pic>
        <p:nvPicPr>
          <p:cNvPr id="11" name="Picture 2"/>
          <p:cNvPicPr>
            <a:picLocks noChangeAspect="1" noChangeArrowheads="1"/>
          </p:cNvPicPr>
          <p:nvPr userDrawn="1"/>
        </p:nvPicPr>
        <p:blipFill>
          <a:blip r:embed="rId15" cstate="print"/>
          <a:srcRect/>
          <a:stretch>
            <a:fillRect/>
          </a:stretch>
        </p:blipFill>
        <p:spPr bwMode="auto">
          <a:xfrm>
            <a:off x="8438156" y="0"/>
            <a:ext cx="705844" cy="685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727075" rtl="0" eaLnBrk="0" fontAlgn="base" hangingPunct="0">
        <a:spcBef>
          <a:spcPct val="0"/>
        </a:spcBef>
        <a:spcAft>
          <a:spcPct val="0"/>
        </a:spcAft>
        <a:defRPr sz="2000" b="1">
          <a:solidFill>
            <a:schemeClr val="bg1"/>
          </a:solidFill>
          <a:latin typeface="+mj-lt"/>
          <a:ea typeface="+mj-ea"/>
          <a:cs typeface="+mj-cs"/>
        </a:defRPr>
      </a:lvl1pPr>
      <a:lvl2pPr algn="l" defTabSz="727075" rtl="0" eaLnBrk="0" fontAlgn="base" hangingPunct="0">
        <a:spcBef>
          <a:spcPct val="0"/>
        </a:spcBef>
        <a:spcAft>
          <a:spcPct val="0"/>
        </a:spcAft>
        <a:defRPr sz="2000" b="1">
          <a:solidFill>
            <a:schemeClr val="bg1"/>
          </a:solidFill>
          <a:latin typeface="Arial" charset="0"/>
        </a:defRPr>
      </a:lvl2pPr>
      <a:lvl3pPr algn="l" defTabSz="727075" rtl="0" eaLnBrk="0" fontAlgn="base" hangingPunct="0">
        <a:spcBef>
          <a:spcPct val="0"/>
        </a:spcBef>
        <a:spcAft>
          <a:spcPct val="0"/>
        </a:spcAft>
        <a:defRPr sz="2000" b="1">
          <a:solidFill>
            <a:schemeClr val="bg1"/>
          </a:solidFill>
          <a:latin typeface="Arial" charset="0"/>
        </a:defRPr>
      </a:lvl3pPr>
      <a:lvl4pPr algn="l" defTabSz="727075" rtl="0" eaLnBrk="0" fontAlgn="base" hangingPunct="0">
        <a:spcBef>
          <a:spcPct val="0"/>
        </a:spcBef>
        <a:spcAft>
          <a:spcPct val="0"/>
        </a:spcAft>
        <a:defRPr sz="2000" b="1">
          <a:solidFill>
            <a:schemeClr val="bg1"/>
          </a:solidFill>
          <a:latin typeface="Arial" charset="0"/>
        </a:defRPr>
      </a:lvl4pPr>
      <a:lvl5pPr algn="l" defTabSz="727075" rtl="0" eaLnBrk="0" fontAlgn="base" hangingPunct="0">
        <a:spcBef>
          <a:spcPct val="0"/>
        </a:spcBef>
        <a:spcAft>
          <a:spcPct val="0"/>
        </a:spcAft>
        <a:defRPr sz="2000" b="1">
          <a:solidFill>
            <a:schemeClr val="bg1"/>
          </a:solidFill>
          <a:latin typeface="Arial" charset="0"/>
        </a:defRPr>
      </a:lvl5pPr>
      <a:lvl6pPr marL="457200" algn="l" defTabSz="727075" rtl="0" eaLnBrk="0" fontAlgn="base" hangingPunct="0">
        <a:spcBef>
          <a:spcPct val="0"/>
        </a:spcBef>
        <a:spcAft>
          <a:spcPct val="0"/>
        </a:spcAft>
        <a:defRPr sz="2000" b="1">
          <a:solidFill>
            <a:schemeClr val="bg1"/>
          </a:solidFill>
          <a:latin typeface="Arial" charset="0"/>
        </a:defRPr>
      </a:lvl6pPr>
      <a:lvl7pPr marL="914400" algn="l" defTabSz="727075" rtl="0" eaLnBrk="0" fontAlgn="base" hangingPunct="0">
        <a:spcBef>
          <a:spcPct val="0"/>
        </a:spcBef>
        <a:spcAft>
          <a:spcPct val="0"/>
        </a:spcAft>
        <a:defRPr sz="2000" b="1">
          <a:solidFill>
            <a:schemeClr val="bg1"/>
          </a:solidFill>
          <a:latin typeface="Arial" charset="0"/>
        </a:defRPr>
      </a:lvl7pPr>
      <a:lvl8pPr marL="1371600" algn="l" defTabSz="727075" rtl="0" eaLnBrk="0" fontAlgn="base" hangingPunct="0">
        <a:spcBef>
          <a:spcPct val="0"/>
        </a:spcBef>
        <a:spcAft>
          <a:spcPct val="0"/>
        </a:spcAft>
        <a:defRPr sz="2000" b="1">
          <a:solidFill>
            <a:schemeClr val="bg1"/>
          </a:solidFill>
          <a:latin typeface="Arial" charset="0"/>
        </a:defRPr>
      </a:lvl8pPr>
      <a:lvl9pPr marL="1828800" algn="l" defTabSz="727075" rtl="0" eaLnBrk="0" fontAlgn="base" hangingPunct="0">
        <a:spcBef>
          <a:spcPct val="0"/>
        </a:spcBef>
        <a:spcAft>
          <a:spcPct val="0"/>
        </a:spcAft>
        <a:defRPr sz="2000" b="1">
          <a:solidFill>
            <a:schemeClr val="bg1"/>
          </a:solidFill>
          <a:latin typeface="Arial" charset="0"/>
        </a:defRPr>
      </a:lvl9pPr>
    </p:titleStyle>
    <p:bodyStyle>
      <a:lvl1pPr marL="342900" indent="-342900" algn="l" rtl="0" eaLnBrk="0" fontAlgn="base" hangingPunct="0">
        <a:lnSpc>
          <a:spcPts val="2075"/>
        </a:lnSpc>
        <a:spcBef>
          <a:spcPct val="50000"/>
        </a:spcBef>
        <a:spcAft>
          <a:spcPct val="0"/>
        </a:spcAft>
        <a:buClr>
          <a:srgbClr val="013469"/>
        </a:buClr>
        <a:buSzPct val="95000"/>
        <a:buFont typeface="Wingdings" pitchFamily="2" charset="2"/>
        <a:buChar char="è"/>
        <a:defRPr>
          <a:solidFill>
            <a:schemeClr val="tx1"/>
          </a:solidFill>
          <a:latin typeface="+mn-lt"/>
          <a:ea typeface="+mn-ea"/>
          <a:cs typeface="+mn-cs"/>
        </a:defRPr>
      </a:lvl1pPr>
      <a:lvl2pPr marL="742950" indent="-28575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2pPr>
      <a:lvl3pPr marL="1143000" indent="-228600" algn="l" rtl="0" eaLnBrk="0" fontAlgn="base" hangingPunct="0">
        <a:lnSpc>
          <a:spcPts val="2075"/>
        </a:lnSpc>
        <a:spcBef>
          <a:spcPct val="50000"/>
        </a:spcBef>
        <a:spcAft>
          <a:spcPct val="0"/>
        </a:spcAft>
        <a:buClr>
          <a:srgbClr val="013469"/>
        </a:buClr>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5pPr>
      <a:lvl6pPr marL="25146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6pPr>
      <a:lvl7pPr marL="29718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7pPr>
      <a:lvl8pPr marL="34290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8pPr>
      <a:lvl9pPr marL="38862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848600" cy="1470025"/>
          </a:xfrm>
        </p:spPr>
        <p:txBody>
          <a:bodyPr/>
          <a:lstStyle/>
          <a:p>
            <a:pPr algn="ctr"/>
            <a:r>
              <a:rPr lang="en-US" sz="2400" dirty="0" smtClean="0">
                <a:solidFill>
                  <a:schemeClr val="tx1"/>
                </a:solidFill>
              </a:rPr>
              <a:t>QPS - analysis of main problems, areas to target, possible improvements</a:t>
            </a:r>
            <a:endParaRPr lang="en-US" sz="2400" dirty="0">
              <a:solidFill>
                <a:schemeClr val="tx1"/>
              </a:solidFill>
            </a:endParaRPr>
          </a:p>
        </p:txBody>
      </p:sp>
      <p:sp>
        <p:nvSpPr>
          <p:cNvPr id="5" name="Subtitle 4"/>
          <p:cNvSpPr>
            <a:spLocks noGrp="1"/>
          </p:cNvSpPr>
          <p:nvPr>
            <p:ph type="subTitle" idx="1"/>
          </p:nvPr>
        </p:nvSpPr>
        <p:spPr/>
        <p:txBody>
          <a:bodyPr/>
          <a:lstStyle/>
          <a:p>
            <a:r>
              <a:rPr lang="en-US" dirty="0" smtClean="0"/>
              <a:t>R. Denz, TE-MPE-CP</a:t>
            </a:r>
          </a:p>
          <a:p>
            <a:r>
              <a:rPr lang="en-US" dirty="0" smtClean="0"/>
              <a:t>Evian 2011</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391400" cy="685800"/>
          </a:xfrm>
        </p:spPr>
        <p:txBody>
          <a:bodyPr/>
          <a:lstStyle/>
          <a:p>
            <a:r>
              <a:rPr lang="en-US" sz="1800" dirty="0" smtClean="0"/>
              <a:t>Radiation induced fault statistics 2011 </a:t>
            </a:r>
            <a:r>
              <a:rPr lang="en-US" sz="1800" dirty="0" smtClean="0"/>
              <a:t> - proton run </a:t>
            </a:r>
            <a:endParaRPr lang="en-US" sz="1800" dirty="0"/>
          </a:p>
        </p:txBody>
      </p:sp>
      <p:pic>
        <p:nvPicPr>
          <p:cNvPr id="1026" name="Picture 2"/>
          <p:cNvPicPr>
            <a:picLocks noChangeAspect="1" noChangeArrowheads="1"/>
          </p:cNvPicPr>
          <p:nvPr/>
        </p:nvPicPr>
        <p:blipFill>
          <a:blip r:embed="rId2" cstate="print"/>
          <a:srcRect/>
          <a:stretch>
            <a:fillRect/>
          </a:stretch>
        </p:blipFill>
        <p:spPr bwMode="auto">
          <a:xfrm>
            <a:off x="228600" y="685800"/>
            <a:ext cx="8229600" cy="564132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914401" y="1268392"/>
            <a:ext cx="3962400" cy="1855808"/>
          </a:xfrm>
          <a:prstGeom prst="rect">
            <a:avLst/>
          </a:prstGeom>
          <a:noFill/>
          <a:ln w="9525">
            <a:noFill/>
            <a:miter lim="800000"/>
            <a:headEnd/>
            <a:tailEnd/>
          </a:ln>
        </p:spPr>
      </p:pic>
      <p:sp>
        <p:nvSpPr>
          <p:cNvPr id="6" name="TextBox 5"/>
          <p:cNvSpPr txBox="1"/>
          <p:nvPr/>
        </p:nvSpPr>
        <p:spPr>
          <a:xfrm>
            <a:off x="6096000" y="1219200"/>
            <a:ext cx="439544" cy="276999"/>
          </a:xfrm>
          <a:prstGeom prst="rect">
            <a:avLst/>
          </a:prstGeom>
          <a:noFill/>
        </p:spPr>
        <p:txBody>
          <a:bodyPr wrap="none" rtlCol="0">
            <a:spAutoFit/>
          </a:bodyPr>
          <a:lstStyle/>
          <a:p>
            <a:r>
              <a:rPr lang="en-US" b="1" dirty="0" smtClean="0"/>
              <a:t>147</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391400" cy="685800"/>
          </a:xfrm>
        </p:spPr>
        <p:txBody>
          <a:bodyPr/>
          <a:lstStyle/>
          <a:p>
            <a:r>
              <a:rPr lang="en-US" sz="1800" dirty="0" smtClean="0"/>
              <a:t>Radiation induced fault statistics 2011 - distribution </a:t>
            </a:r>
            <a:endParaRPr lang="en-US" sz="1800" dirty="0"/>
          </a:p>
        </p:txBody>
      </p:sp>
      <p:pic>
        <p:nvPicPr>
          <p:cNvPr id="2050" name="Picture 2"/>
          <p:cNvPicPr>
            <a:picLocks noChangeAspect="1" noChangeArrowheads="1"/>
          </p:cNvPicPr>
          <p:nvPr/>
        </p:nvPicPr>
        <p:blipFill>
          <a:blip r:embed="rId2" cstate="print"/>
          <a:srcRect/>
          <a:stretch>
            <a:fillRect/>
          </a:stretch>
        </p:blipFill>
        <p:spPr bwMode="auto">
          <a:xfrm>
            <a:off x="228599" y="685800"/>
            <a:ext cx="8773885" cy="47244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3200400" y="1143000"/>
            <a:ext cx="5029200" cy="32824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391400" cy="685800"/>
          </a:xfrm>
        </p:spPr>
        <p:txBody>
          <a:bodyPr/>
          <a:lstStyle/>
          <a:p>
            <a:r>
              <a:rPr lang="en-US" sz="1800" dirty="0" smtClean="0"/>
              <a:t>Radiation induced fault statistics 2011 – spurious triggers</a:t>
            </a:r>
            <a:endParaRPr lang="en-US" sz="1800" dirty="0"/>
          </a:p>
        </p:txBody>
      </p:sp>
      <p:graphicFrame>
        <p:nvGraphicFramePr>
          <p:cNvPr id="5" name="Table 4"/>
          <p:cNvGraphicFramePr>
            <a:graphicFrameLocks noGrp="1"/>
          </p:cNvGraphicFramePr>
          <p:nvPr/>
        </p:nvGraphicFramePr>
        <p:xfrm>
          <a:off x="457200" y="4953000"/>
          <a:ext cx="7924800" cy="1483360"/>
        </p:xfrm>
        <a:graphic>
          <a:graphicData uri="http://schemas.openxmlformats.org/drawingml/2006/table">
            <a:tbl>
              <a:tblPr firstRow="1" bandRow="1">
                <a:tableStyleId>{5C22544A-7EE6-4342-B048-85BDC9FD1C3A}</a:tableStyleId>
              </a:tblPr>
              <a:tblGrid>
                <a:gridCol w="2743200"/>
                <a:gridCol w="5181600"/>
              </a:tblGrid>
              <a:tr h="370840">
                <a:tc>
                  <a:txBody>
                    <a:bodyPr/>
                    <a:lstStyle/>
                    <a:p>
                      <a:r>
                        <a:rPr lang="en-US" dirty="0" smtClean="0"/>
                        <a:t>System</a:t>
                      </a:r>
                      <a:endParaRPr lang="en-US" dirty="0"/>
                    </a:p>
                  </a:txBody>
                  <a:tcPr/>
                </a:tc>
                <a:tc>
                  <a:txBody>
                    <a:bodyPr/>
                    <a:lstStyle/>
                    <a:p>
                      <a:r>
                        <a:rPr lang="en-US" dirty="0" smtClean="0"/>
                        <a:t>Locations</a:t>
                      </a:r>
                      <a:endParaRPr lang="en-US" dirty="0"/>
                    </a:p>
                  </a:txBody>
                  <a:tcPr/>
                </a:tc>
              </a:tr>
              <a:tr h="370840">
                <a:tc>
                  <a:txBody>
                    <a:bodyPr/>
                    <a:lstStyle/>
                    <a:p>
                      <a:r>
                        <a:rPr lang="en-US" dirty="0" smtClean="0"/>
                        <a:t>DQQDI (IPQ, IPD, IT)</a:t>
                      </a:r>
                      <a:endParaRPr lang="en-US" dirty="0"/>
                    </a:p>
                  </a:txBody>
                  <a:tcPr/>
                </a:tc>
                <a:tc>
                  <a:txBody>
                    <a:bodyPr/>
                    <a:lstStyle/>
                    <a:p>
                      <a:r>
                        <a:rPr lang="en-US" dirty="0" smtClean="0"/>
                        <a:t>UJ14, UJ16 (2x) , RR17, RR53, RR57</a:t>
                      </a:r>
                      <a:endParaRPr lang="en-US" dirty="0"/>
                    </a:p>
                  </a:txBody>
                  <a:tcPr/>
                </a:tc>
              </a:tr>
              <a:tr h="370840">
                <a:tc>
                  <a:txBody>
                    <a:bodyPr/>
                    <a:lstStyle/>
                    <a:p>
                      <a:r>
                        <a:rPr lang="en-US" dirty="0" smtClean="0"/>
                        <a:t>DQQDG (600 A)</a:t>
                      </a:r>
                      <a:endParaRPr lang="en-US" dirty="0"/>
                    </a:p>
                  </a:txBody>
                  <a:tcPr/>
                </a:tc>
                <a:tc>
                  <a:txBody>
                    <a:bodyPr/>
                    <a:lstStyle/>
                    <a:p>
                      <a:r>
                        <a:rPr lang="en-US" dirty="0" smtClean="0"/>
                        <a:t>UJ14 (2x), UJ16 (3x), RR17, RR73, RR77 (3x)</a:t>
                      </a:r>
                      <a:endParaRPr lang="en-US" dirty="0"/>
                    </a:p>
                  </a:txBody>
                  <a:tcPr/>
                </a:tc>
              </a:tr>
              <a:tr h="370840">
                <a:tc>
                  <a:txBody>
                    <a:bodyPr/>
                    <a:lstStyle/>
                    <a:p>
                      <a:r>
                        <a:rPr lang="en-US" dirty="0" smtClean="0"/>
                        <a:t>nQPS (splice protection)</a:t>
                      </a:r>
                      <a:endParaRPr lang="en-US" dirty="0"/>
                    </a:p>
                  </a:txBody>
                  <a:tcPr/>
                </a:tc>
                <a:tc>
                  <a:txBody>
                    <a:bodyPr/>
                    <a:lstStyle/>
                    <a:p>
                      <a:r>
                        <a:rPr lang="en-US" dirty="0" smtClean="0"/>
                        <a:t>B8L1, B11L5, B11R5, B9L8</a:t>
                      </a:r>
                      <a:endParaRPr lang="en-US" dirty="0"/>
                    </a:p>
                  </a:txBody>
                  <a:tcPr/>
                </a:tc>
              </a:tr>
            </a:tbl>
          </a:graphicData>
        </a:graphic>
      </p:graphicFrame>
      <p:pic>
        <p:nvPicPr>
          <p:cNvPr id="3074" name="Picture 2"/>
          <p:cNvPicPr>
            <a:picLocks noChangeAspect="1" noChangeArrowheads="1"/>
          </p:cNvPicPr>
          <p:nvPr/>
        </p:nvPicPr>
        <p:blipFill>
          <a:blip r:embed="rId2" cstate="print"/>
          <a:srcRect/>
          <a:stretch>
            <a:fillRect/>
          </a:stretch>
        </p:blipFill>
        <p:spPr bwMode="auto">
          <a:xfrm>
            <a:off x="457200" y="685800"/>
            <a:ext cx="7924800" cy="42704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cstate="print"/>
          <a:srcRect/>
          <a:stretch>
            <a:fillRect/>
          </a:stretch>
        </p:blipFill>
        <p:spPr bwMode="auto">
          <a:xfrm>
            <a:off x="228601" y="719887"/>
            <a:ext cx="8229600" cy="5680913"/>
          </a:xfrm>
          <a:prstGeom prst="rect">
            <a:avLst/>
          </a:prstGeom>
          <a:noFill/>
          <a:ln w="9525">
            <a:noFill/>
            <a:miter lim="800000"/>
            <a:headEnd/>
            <a:tailEnd/>
          </a:ln>
        </p:spPr>
      </p:pic>
      <p:sp>
        <p:nvSpPr>
          <p:cNvPr id="72706" name="Rectangle 2"/>
          <p:cNvSpPr>
            <a:spLocks noGrp="1" noChangeArrowheads="1"/>
          </p:cNvSpPr>
          <p:nvPr>
            <p:ph type="title"/>
          </p:nvPr>
        </p:nvSpPr>
        <p:spPr>
          <a:xfrm>
            <a:off x="914400" y="0"/>
            <a:ext cx="7391400" cy="685800"/>
          </a:xfrm>
        </p:spPr>
        <p:txBody>
          <a:bodyPr/>
          <a:lstStyle/>
          <a:p>
            <a:r>
              <a:rPr lang="en-US" sz="1800" dirty="0" smtClean="0"/>
              <a:t>Radiation induced fault statistics 2011 </a:t>
            </a:r>
            <a:r>
              <a:rPr lang="en-US" sz="1800" dirty="0" smtClean="0"/>
              <a:t>– ion run </a:t>
            </a:r>
            <a:endParaRPr lang="en-US" sz="1800" dirty="0"/>
          </a:p>
        </p:txBody>
      </p:sp>
      <p:sp>
        <p:nvSpPr>
          <p:cNvPr id="6" name="TextBox 5"/>
          <p:cNvSpPr txBox="1"/>
          <p:nvPr/>
        </p:nvSpPr>
        <p:spPr>
          <a:xfrm>
            <a:off x="4648200" y="4648200"/>
            <a:ext cx="1667444" cy="276999"/>
          </a:xfrm>
          <a:prstGeom prst="rect">
            <a:avLst/>
          </a:prstGeom>
          <a:noFill/>
        </p:spPr>
        <p:txBody>
          <a:bodyPr wrap="none" rtlCol="0">
            <a:spAutoFit/>
          </a:bodyPr>
          <a:lstStyle/>
          <a:p>
            <a:r>
              <a:rPr lang="en-US" b="1" dirty="0" smtClean="0"/>
              <a:t>1</a:t>
            </a:r>
            <a:r>
              <a:rPr lang="en-US" b="1" baseline="30000" dirty="0" smtClean="0"/>
              <a:t>st</a:t>
            </a:r>
            <a:r>
              <a:rPr lang="en-US" b="1" dirty="0" smtClean="0"/>
              <a:t> destructive event</a:t>
            </a:r>
            <a:endParaRPr lang="en-US" b="1" dirty="0"/>
          </a:p>
        </p:txBody>
      </p:sp>
      <p:cxnSp>
        <p:nvCxnSpPr>
          <p:cNvPr id="9" name="Straight Arrow Connector 8"/>
          <p:cNvCxnSpPr/>
          <p:nvPr/>
        </p:nvCxnSpPr>
        <p:spPr bwMode="auto">
          <a:xfrm rot="16200000" flipH="1">
            <a:off x="5181600" y="4953000"/>
            <a:ext cx="304800" cy="152400"/>
          </a:xfrm>
          <a:prstGeom prst="straightConnector1">
            <a:avLst/>
          </a:prstGeom>
          <a:noFill/>
          <a:ln w="9525" cap="flat" cmpd="sng" algn="ctr">
            <a:solidFill>
              <a:schemeClr val="tx2"/>
            </a:solidFill>
            <a:prstDash val="solid"/>
            <a:round/>
            <a:headEnd type="none" w="med" len="med"/>
            <a:tailEnd type="arrow"/>
          </a:ln>
          <a:effectLst/>
        </p:spPr>
      </p:cxnSp>
      <p:cxnSp>
        <p:nvCxnSpPr>
          <p:cNvPr id="11" name="Straight Arrow Connector 10"/>
          <p:cNvCxnSpPr/>
          <p:nvPr/>
        </p:nvCxnSpPr>
        <p:spPr bwMode="auto">
          <a:xfrm rot="16200000" flipH="1">
            <a:off x="5905500" y="5676900"/>
            <a:ext cx="457200" cy="381000"/>
          </a:xfrm>
          <a:prstGeom prst="straightConnector1">
            <a:avLst/>
          </a:prstGeom>
          <a:noFill/>
          <a:ln w="9525" cap="flat" cmpd="sng" algn="ctr">
            <a:noFill/>
            <a:prstDash val="solid"/>
            <a:round/>
            <a:headEnd type="none" w="med" len="med"/>
            <a:tailEnd type="arrow"/>
          </a:ln>
          <a:effectLst/>
        </p:spPr>
      </p:cxnSp>
      <p:sp>
        <p:nvSpPr>
          <p:cNvPr id="15" name="TextBox 14"/>
          <p:cNvSpPr txBox="1"/>
          <p:nvPr/>
        </p:nvSpPr>
        <p:spPr>
          <a:xfrm>
            <a:off x="6019800" y="1524000"/>
            <a:ext cx="354584" cy="276999"/>
          </a:xfrm>
          <a:prstGeom prst="rect">
            <a:avLst/>
          </a:prstGeom>
          <a:noFill/>
        </p:spPr>
        <p:txBody>
          <a:bodyPr wrap="square" rtlCol="0">
            <a:spAutoFit/>
          </a:bodyPr>
          <a:lstStyle/>
          <a:p>
            <a:r>
              <a:rPr lang="en-US" b="1" dirty="0" smtClean="0"/>
              <a:t>43</a:t>
            </a:r>
            <a:endParaRPr lang="en-US" b="1" dirty="0"/>
          </a:p>
        </p:txBody>
      </p:sp>
      <p:sp>
        <p:nvSpPr>
          <p:cNvPr id="16" name="TextBox 15"/>
          <p:cNvSpPr txBox="1"/>
          <p:nvPr/>
        </p:nvSpPr>
        <p:spPr>
          <a:xfrm>
            <a:off x="6096000" y="5257800"/>
            <a:ext cx="269626" cy="276999"/>
          </a:xfrm>
          <a:prstGeom prst="rect">
            <a:avLst/>
          </a:prstGeom>
          <a:noFill/>
        </p:spPr>
        <p:txBody>
          <a:bodyPr wrap="none" rtlCol="0">
            <a:spAutoFit/>
          </a:bodyPr>
          <a:lstStyle/>
          <a:p>
            <a:r>
              <a:rPr lang="en-US" b="1" dirty="0" smtClean="0"/>
              <a:t>3</a:t>
            </a:r>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010400" cy="685800"/>
          </a:xfrm>
        </p:spPr>
        <p:txBody>
          <a:bodyPr/>
          <a:lstStyle/>
          <a:p>
            <a:r>
              <a:rPr lang="en-US" sz="1800" dirty="0" smtClean="0"/>
              <a:t>Radiation induced fault statistics 2011 – spurious triggers</a:t>
            </a:r>
            <a:endParaRPr lang="en-US" sz="1800" dirty="0"/>
          </a:p>
        </p:txBody>
      </p:sp>
      <p:graphicFrame>
        <p:nvGraphicFramePr>
          <p:cNvPr id="4" name="Table 3"/>
          <p:cNvGraphicFramePr>
            <a:graphicFrameLocks noGrp="1"/>
          </p:cNvGraphicFramePr>
          <p:nvPr/>
        </p:nvGraphicFramePr>
        <p:xfrm>
          <a:off x="457200" y="838200"/>
          <a:ext cx="8001000" cy="4480560"/>
        </p:xfrm>
        <a:graphic>
          <a:graphicData uri="http://schemas.openxmlformats.org/drawingml/2006/table">
            <a:tbl>
              <a:tblPr firstRow="1" bandRow="1">
                <a:tableStyleId>{5C22544A-7EE6-4342-B048-85BDC9FD1C3A}</a:tableStyleId>
              </a:tblPr>
              <a:tblGrid>
                <a:gridCol w="3352800"/>
                <a:gridCol w="1981200"/>
                <a:gridCol w="2667000"/>
              </a:tblGrid>
              <a:tr h="370840">
                <a:tc>
                  <a:txBody>
                    <a:bodyPr/>
                    <a:lstStyle/>
                    <a:p>
                      <a:r>
                        <a:rPr lang="en-US" dirty="0" smtClean="0"/>
                        <a:t>Detection</a:t>
                      </a:r>
                      <a:r>
                        <a:rPr lang="en-US" baseline="0" dirty="0" smtClean="0"/>
                        <a:t> system type</a:t>
                      </a:r>
                      <a:endParaRPr lang="en-US" dirty="0"/>
                    </a:p>
                  </a:txBody>
                  <a:tcPr/>
                </a:tc>
                <a:tc>
                  <a:txBody>
                    <a:bodyPr/>
                    <a:lstStyle/>
                    <a:p>
                      <a:r>
                        <a:rPr lang="en-US" dirty="0" smtClean="0"/>
                        <a:t>Exposed systems</a:t>
                      </a:r>
                      <a:endParaRPr lang="en-US" dirty="0"/>
                    </a:p>
                  </a:txBody>
                  <a:tcPr/>
                </a:tc>
                <a:tc>
                  <a:txBody>
                    <a:bodyPr/>
                    <a:lstStyle/>
                    <a:p>
                      <a:r>
                        <a:rPr lang="en-US" dirty="0" smtClean="0"/>
                        <a:t>Radiation</a:t>
                      </a:r>
                      <a:r>
                        <a:rPr lang="en-US" baseline="0" dirty="0" smtClean="0"/>
                        <a:t> induced spurious triggers </a:t>
                      </a:r>
                      <a:endParaRPr lang="en-US" dirty="0"/>
                    </a:p>
                  </a:txBody>
                  <a:tcPr/>
                </a:tc>
              </a:tr>
              <a:tr h="370840">
                <a:tc>
                  <a:txBody>
                    <a:bodyPr/>
                    <a:lstStyle/>
                    <a:p>
                      <a:r>
                        <a:rPr lang="en-US" dirty="0" smtClean="0"/>
                        <a:t>DQQDL (MB</a:t>
                      </a:r>
                      <a:r>
                        <a:rPr lang="en-US" baseline="0" dirty="0" smtClean="0"/>
                        <a:t> &amp; MQ protection, analog, radiation tolerant)</a:t>
                      </a:r>
                      <a:endParaRPr lang="en-US" dirty="0"/>
                    </a:p>
                  </a:txBody>
                  <a:tcPr/>
                </a:tc>
                <a:tc>
                  <a:txBody>
                    <a:bodyPr/>
                    <a:lstStyle/>
                    <a:p>
                      <a:r>
                        <a:rPr lang="en-US" dirty="0" smtClean="0"/>
                        <a:t>4032</a:t>
                      </a:r>
                      <a:endParaRPr lang="en-US" dirty="0"/>
                    </a:p>
                  </a:txBody>
                  <a:tcPr/>
                </a:tc>
                <a:tc>
                  <a:txBody>
                    <a:bodyPr/>
                    <a:lstStyle/>
                    <a:p>
                      <a:r>
                        <a:rPr lang="en-US" dirty="0" smtClean="0">
                          <a:solidFill>
                            <a:srgbClr val="00B050"/>
                          </a:solidFill>
                        </a:rPr>
                        <a:t>0</a:t>
                      </a:r>
                      <a:endParaRPr lang="en-US" dirty="0">
                        <a:solidFill>
                          <a:srgbClr val="00B050"/>
                        </a:solidFill>
                      </a:endParaRPr>
                    </a:p>
                  </a:txBody>
                  <a:tcPr/>
                </a:tc>
              </a:tr>
              <a:tr h="370840">
                <a:tc>
                  <a:txBody>
                    <a:bodyPr/>
                    <a:lstStyle/>
                    <a:p>
                      <a:r>
                        <a:rPr lang="en-US" dirty="0" smtClean="0"/>
                        <a:t>DQQDS (MB &amp; MQ protection, digital,</a:t>
                      </a:r>
                      <a:r>
                        <a:rPr lang="en-US" baseline="0" dirty="0" smtClean="0"/>
                        <a:t> radiation tolerant</a:t>
                      </a:r>
                      <a:r>
                        <a:rPr lang="en-US" dirty="0" smtClean="0"/>
                        <a:t>)</a:t>
                      </a:r>
                      <a:endParaRPr lang="en-US" dirty="0"/>
                    </a:p>
                  </a:txBody>
                  <a:tcPr/>
                </a:tc>
                <a:tc>
                  <a:txBody>
                    <a:bodyPr/>
                    <a:lstStyle/>
                    <a:p>
                      <a:r>
                        <a:rPr lang="en-US" dirty="0" smtClean="0"/>
                        <a:t>1632</a:t>
                      </a:r>
                      <a:endParaRPr lang="en-US" dirty="0"/>
                    </a:p>
                  </a:txBody>
                  <a:tcPr/>
                </a:tc>
                <a:tc>
                  <a:txBody>
                    <a:bodyPr/>
                    <a:lstStyle/>
                    <a:p>
                      <a:r>
                        <a:rPr lang="en-US" dirty="0" smtClean="0">
                          <a:solidFill>
                            <a:srgbClr val="00B050"/>
                          </a:solidFill>
                        </a:rPr>
                        <a:t>0 (1 caused by host controller during ion run)</a:t>
                      </a:r>
                      <a:endParaRPr lang="en-US" dirty="0">
                        <a:solidFill>
                          <a:srgbClr val="00B050"/>
                        </a:solidFill>
                      </a:endParaRPr>
                    </a:p>
                  </a:txBody>
                  <a:tcPr/>
                </a:tc>
              </a:tr>
              <a:tr h="370840">
                <a:tc>
                  <a:txBody>
                    <a:bodyPr/>
                    <a:lstStyle/>
                    <a:p>
                      <a:r>
                        <a:rPr lang="en-US" dirty="0" smtClean="0"/>
                        <a:t>DQQDG (600 A,</a:t>
                      </a:r>
                      <a:r>
                        <a:rPr lang="en-US" baseline="0" dirty="0" smtClean="0"/>
                        <a:t> digital, partly hardened)</a:t>
                      </a:r>
                      <a:endParaRPr lang="en-US" dirty="0"/>
                    </a:p>
                  </a:txBody>
                  <a:tcPr/>
                </a:tc>
                <a:tc>
                  <a:txBody>
                    <a:bodyPr/>
                    <a:lstStyle/>
                    <a:p>
                      <a:r>
                        <a:rPr lang="en-US" dirty="0" smtClean="0"/>
                        <a:t>250 out of 836</a:t>
                      </a:r>
                      <a:endParaRPr lang="en-US" dirty="0"/>
                    </a:p>
                  </a:txBody>
                  <a:tcPr/>
                </a:tc>
                <a:tc>
                  <a:txBody>
                    <a:bodyPr/>
                    <a:lstStyle/>
                    <a:p>
                      <a:r>
                        <a:rPr lang="en-US" dirty="0" smtClean="0">
                          <a:solidFill>
                            <a:srgbClr val="FF0000"/>
                          </a:solidFill>
                        </a:rPr>
                        <a:t>10</a:t>
                      </a:r>
                      <a:endParaRPr lang="en-US" dirty="0">
                        <a:solidFill>
                          <a:srgbClr val="FF0000"/>
                        </a:solidFill>
                      </a:endParaRPr>
                    </a:p>
                  </a:txBody>
                  <a:tcPr/>
                </a:tc>
              </a:tr>
              <a:tr h="370840">
                <a:tc>
                  <a:txBody>
                    <a:bodyPr/>
                    <a:lstStyle/>
                    <a:p>
                      <a:r>
                        <a:rPr lang="en-US" dirty="0" smtClean="0"/>
                        <a:t>DQQDI,T (IPQ, IPD, IT, digital,</a:t>
                      </a:r>
                      <a:r>
                        <a:rPr lang="en-US" baseline="0" dirty="0" smtClean="0"/>
                        <a:t> partly hardened)</a:t>
                      </a:r>
                      <a:endParaRPr lang="en-US" dirty="0"/>
                    </a:p>
                  </a:txBody>
                  <a:tcPr/>
                </a:tc>
                <a:tc>
                  <a:txBody>
                    <a:bodyPr/>
                    <a:lstStyle/>
                    <a:p>
                      <a:r>
                        <a:rPr lang="en-US" dirty="0" smtClean="0"/>
                        <a:t>138 out of 408</a:t>
                      </a:r>
                      <a:endParaRPr lang="en-US" dirty="0"/>
                    </a:p>
                  </a:txBody>
                  <a:tcPr/>
                </a:tc>
                <a:tc>
                  <a:txBody>
                    <a:bodyPr/>
                    <a:lstStyle/>
                    <a:p>
                      <a:r>
                        <a:rPr lang="en-US" dirty="0" smtClean="0">
                          <a:solidFill>
                            <a:srgbClr val="FF0000"/>
                          </a:solidFill>
                        </a:rPr>
                        <a:t>6</a:t>
                      </a:r>
                      <a:endParaRPr lang="en-US" dirty="0">
                        <a:solidFill>
                          <a:srgbClr val="FF0000"/>
                        </a:solidFill>
                      </a:endParaRPr>
                    </a:p>
                  </a:txBody>
                  <a:tcPr/>
                </a:tc>
              </a:tr>
              <a:tr h="370840">
                <a:tc>
                  <a:txBody>
                    <a:bodyPr/>
                    <a:lstStyle/>
                    <a:p>
                      <a:r>
                        <a:rPr lang="en-US" dirty="0" smtClean="0"/>
                        <a:t>DQQBS (nQPS splice protection, partly hardened)</a:t>
                      </a:r>
                      <a:endParaRPr lang="en-US" dirty="0"/>
                    </a:p>
                  </a:txBody>
                  <a:tcPr/>
                </a:tc>
                <a:tc>
                  <a:txBody>
                    <a:bodyPr/>
                    <a:lstStyle/>
                    <a:p>
                      <a:r>
                        <a:rPr lang="en-US" dirty="0" smtClean="0"/>
                        <a:t>2068</a:t>
                      </a:r>
                      <a:endParaRPr lang="en-US" dirty="0"/>
                    </a:p>
                  </a:txBody>
                  <a:tcPr/>
                </a:tc>
                <a:tc>
                  <a:txBody>
                    <a:bodyPr/>
                    <a:lstStyle/>
                    <a:p>
                      <a:r>
                        <a:rPr lang="en-US" dirty="0" smtClean="0">
                          <a:solidFill>
                            <a:srgbClr val="FFC000"/>
                          </a:solidFill>
                        </a:rPr>
                        <a:t>6 (2 during ion run) </a:t>
                      </a:r>
                      <a:endParaRPr lang="en-US" dirty="0">
                        <a:solidFill>
                          <a:srgbClr val="FFC000"/>
                        </a:solidFill>
                      </a:endParaRPr>
                    </a:p>
                  </a:txBody>
                  <a:tcPr/>
                </a:tc>
              </a:tr>
              <a:tr h="370840">
                <a:tc>
                  <a:txBody>
                    <a:bodyPr/>
                    <a:lstStyle/>
                    <a:p>
                      <a:r>
                        <a:rPr lang="en-US" dirty="0" smtClean="0"/>
                        <a:t>DQQDC (HTS lead protection, partly</a:t>
                      </a:r>
                      <a:r>
                        <a:rPr lang="en-US" baseline="0" dirty="0" smtClean="0"/>
                        <a:t> hardened</a:t>
                      </a:r>
                      <a:r>
                        <a:rPr lang="en-US" dirty="0" smtClean="0"/>
                        <a:t>)</a:t>
                      </a:r>
                      <a:endParaRPr lang="en-US" dirty="0"/>
                    </a:p>
                  </a:txBody>
                  <a:tcPr/>
                </a:tc>
                <a:tc>
                  <a:txBody>
                    <a:bodyPr/>
                    <a:lstStyle/>
                    <a:p>
                      <a:r>
                        <a:rPr lang="en-US" dirty="0" smtClean="0"/>
                        <a:t>508 out of 1198</a:t>
                      </a:r>
                      <a:endParaRPr lang="en-US" dirty="0"/>
                    </a:p>
                  </a:txBody>
                  <a:tcPr/>
                </a:tc>
                <a:tc>
                  <a:txBody>
                    <a:bodyPr/>
                    <a:lstStyle/>
                    <a:p>
                      <a:r>
                        <a:rPr lang="en-US" dirty="0" smtClean="0">
                          <a:solidFill>
                            <a:srgbClr val="00B050"/>
                          </a:solidFill>
                        </a:rPr>
                        <a:t>0</a:t>
                      </a:r>
                      <a:endParaRPr lang="en-US" dirty="0">
                        <a:solidFill>
                          <a:srgbClr val="00B050"/>
                        </a:solidFill>
                      </a:endParaRPr>
                    </a:p>
                  </a:txBody>
                  <a:tcPr/>
                </a:tc>
              </a:tr>
            </a:tbl>
          </a:graphicData>
        </a:graphic>
      </p:graphicFrame>
      <p:sp>
        <p:nvSpPr>
          <p:cNvPr id="8" name="Content Placeholder 3"/>
          <p:cNvSpPr>
            <a:spLocks noGrp="1"/>
          </p:cNvSpPr>
          <p:nvPr>
            <p:ph idx="1"/>
          </p:nvPr>
        </p:nvSpPr>
        <p:spPr>
          <a:xfrm>
            <a:off x="228600" y="5410200"/>
            <a:ext cx="8686800" cy="1066800"/>
          </a:xfrm>
        </p:spPr>
        <p:txBody>
          <a:bodyPr/>
          <a:lstStyle/>
          <a:p>
            <a:pPr lvl="1"/>
            <a:r>
              <a:rPr lang="en-US" sz="1400" dirty="0" smtClean="0"/>
              <a:t>DQQDG and DQQDI,T are hardware equivalent and differ only in firmware</a:t>
            </a:r>
          </a:p>
          <a:p>
            <a:pPr lvl="1"/>
            <a:r>
              <a:rPr lang="en-US" sz="1400" dirty="0" smtClean="0"/>
              <a:t>DQQBS and DQQDC are  hardware equivalent and differ only in firmware</a:t>
            </a:r>
          </a:p>
          <a:p>
            <a:pPr lvl="1"/>
            <a:r>
              <a:rPr lang="en-US" sz="1400" dirty="0" smtClean="0"/>
              <a:t>DQQBS and DQQDC have on board redundancy A/B (two interlock channels)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391400" cy="685800"/>
          </a:xfrm>
        </p:spPr>
        <p:txBody>
          <a:bodyPr/>
          <a:lstStyle/>
          <a:p>
            <a:r>
              <a:rPr lang="en-US" sz="1800" dirty="0" smtClean="0"/>
              <a:t>Mitigation and consolidation measures – DAQ systems</a:t>
            </a:r>
            <a:endParaRPr lang="en-US" sz="1800" dirty="0"/>
          </a:p>
        </p:txBody>
      </p:sp>
      <p:sp>
        <p:nvSpPr>
          <p:cNvPr id="4" name="Content Placeholder 3"/>
          <p:cNvSpPr>
            <a:spLocks noGrp="1"/>
          </p:cNvSpPr>
          <p:nvPr>
            <p:ph idx="1"/>
          </p:nvPr>
        </p:nvSpPr>
        <p:spPr>
          <a:xfrm>
            <a:off x="228600" y="685800"/>
            <a:ext cx="8534400" cy="5943600"/>
          </a:xfrm>
        </p:spPr>
        <p:txBody>
          <a:bodyPr/>
          <a:lstStyle/>
          <a:p>
            <a:r>
              <a:rPr lang="en-US" dirty="0" smtClean="0">
                <a:sym typeface="Wingdings" pitchFamily="2" charset="2"/>
              </a:rPr>
              <a:t>Firmware upgrade for DQAMCMB and DQAMCMQ as first mitigation measure</a:t>
            </a:r>
          </a:p>
          <a:p>
            <a:pPr lvl="1"/>
            <a:r>
              <a:rPr lang="en-US" dirty="0" smtClean="0">
                <a:sym typeface="Wingdings" pitchFamily="2" charset="2"/>
              </a:rPr>
              <a:t>Deployment completed during TS#5 (1624 units)</a:t>
            </a:r>
          </a:p>
          <a:p>
            <a:pPr lvl="1"/>
            <a:r>
              <a:rPr lang="en-US" dirty="0" smtClean="0">
                <a:sym typeface="Wingdings" pitchFamily="2" charset="2"/>
              </a:rPr>
              <a:t>Upgrade includes 3 out of 4 condition for MB quench heater power supply availability (no injection inhibit in case of loss of 1 power supply)</a:t>
            </a:r>
          </a:p>
          <a:p>
            <a:r>
              <a:rPr lang="en-US" dirty="0" smtClean="0">
                <a:sym typeface="Wingdings" pitchFamily="2" charset="2"/>
              </a:rPr>
              <a:t>Full consolidation requires hardware upgrade (new board)</a:t>
            </a:r>
          </a:p>
          <a:p>
            <a:pPr lvl="1"/>
            <a:r>
              <a:rPr lang="en-US" dirty="0" smtClean="0">
                <a:sym typeface="Wingdings" pitchFamily="2" charset="2"/>
              </a:rPr>
              <a:t>Incriminated chip is located on quench detection board type DQQDL</a:t>
            </a:r>
          </a:p>
          <a:p>
            <a:pPr lvl="2"/>
            <a:r>
              <a:rPr lang="en-US" dirty="0" smtClean="0">
                <a:sym typeface="Wingdings" pitchFamily="2" charset="2"/>
              </a:rPr>
              <a:t>Replacement already successfully exploited with DQQDS board </a:t>
            </a:r>
          </a:p>
          <a:p>
            <a:pPr lvl="1"/>
            <a:r>
              <a:rPr lang="en-US" dirty="0" smtClean="0">
                <a:sym typeface="Wingdings" pitchFamily="2" charset="2"/>
              </a:rPr>
              <a:t>Design completed, prototype testing phase started</a:t>
            </a:r>
          </a:p>
          <a:p>
            <a:pPr lvl="1"/>
            <a:r>
              <a:rPr lang="en-US" dirty="0" smtClean="0">
                <a:sym typeface="Wingdings" pitchFamily="2" charset="2"/>
              </a:rPr>
              <a:t>Production covering DS areas 02/2012, procurement of components started</a:t>
            </a:r>
          </a:p>
          <a:p>
            <a:r>
              <a:rPr lang="en-US" dirty="0" smtClean="0">
                <a:sym typeface="Wingdings" pitchFamily="2" charset="2"/>
              </a:rPr>
              <a:t>Replacement of </a:t>
            </a:r>
            <a:r>
              <a:rPr lang="en-GB" dirty="0" smtClean="0"/>
              <a:t>the fieldbus coupler chip (MicroFip™) by NanoFip</a:t>
            </a:r>
            <a:r>
              <a:rPr lang="en-GB" baseline="30000" dirty="0" smtClean="0"/>
              <a:t>CERN</a:t>
            </a:r>
          </a:p>
          <a:p>
            <a:pPr lvl="1"/>
            <a:r>
              <a:rPr lang="en-GB" dirty="0" smtClean="0">
                <a:sym typeface="Wingdings" pitchFamily="2" charset="2"/>
              </a:rPr>
              <a:t>Significant </a:t>
            </a:r>
            <a:r>
              <a:rPr lang="en-GB" dirty="0" smtClean="0">
                <a:sym typeface="Wingdings" pitchFamily="2" charset="2"/>
              </a:rPr>
              <a:t>development and integration work to be done</a:t>
            </a:r>
          </a:p>
          <a:p>
            <a:pPr lvl="1"/>
            <a:r>
              <a:rPr lang="en-GB" dirty="0" smtClean="0">
                <a:sym typeface="Wingdings" pitchFamily="2" charset="2"/>
              </a:rPr>
              <a:t>First  fieldbus segments to be upgraded during </a:t>
            </a:r>
            <a:r>
              <a:rPr lang="en-GB" dirty="0" smtClean="0">
                <a:sym typeface="Wingdings" pitchFamily="2" charset="2"/>
              </a:rPr>
              <a:t>LS1</a:t>
            </a:r>
          </a:p>
          <a:p>
            <a:pPr lvl="1"/>
            <a:r>
              <a:rPr lang="en-GB" dirty="0" smtClean="0">
                <a:sym typeface="Wingdings" pitchFamily="2" charset="2"/>
              </a:rPr>
              <a:t>Auto power-cycle option for </a:t>
            </a:r>
            <a:r>
              <a:rPr lang="en-GB" dirty="0" err="1" smtClean="0"/>
              <a:t>MicroFip</a:t>
            </a:r>
            <a:r>
              <a:rPr lang="en-GB" dirty="0" smtClean="0"/>
              <a:t>™ currently being evaluated as intermediate solution</a:t>
            </a:r>
            <a:endParaRPr lang="en-US" dirty="0" smtClean="0">
              <a:sym typeface="Wingdings" pitchFamily="2" charset="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762000"/>
            <a:ext cx="8686800" cy="5867400"/>
          </a:xfrm>
        </p:spPr>
        <p:txBody>
          <a:bodyPr/>
          <a:lstStyle/>
          <a:p>
            <a:pPr algn="just"/>
            <a:r>
              <a:rPr lang="en-GB" dirty="0" smtClean="0"/>
              <a:t>Firmware upgrade</a:t>
            </a:r>
          </a:p>
          <a:p>
            <a:pPr lvl="1" algn="just"/>
            <a:r>
              <a:rPr lang="en-GB" dirty="0" smtClean="0"/>
              <a:t>Triplication of digital filters and other modifications</a:t>
            </a:r>
          </a:p>
          <a:p>
            <a:pPr lvl="1" algn="just"/>
            <a:r>
              <a:rPr lang="en-GB" dirty="0" smtClean="0"/>
              <a:t>Expected to</a:t>
            </a:r>
            <a:r>
              <a:rPr lang="en-GB" dirty="0" smtClean="0">
                <a:sym typeface="Wingdings" pitchFamily="2" charset="2"/>
              </a:rPr>
              <a:t> cure a significant amount but not all faults</a:t>
            </a:r>
          </a:p>
          <a:p>
            <a:pPr lvl="1" algn="just"/>
            <a:r>
              <a:rPr lang="en-GB" dirty="0" smtClean="0">
                <a:sym typeface="Wingdings" pitchFamily="2" charset="2"/>
              </a:rPr>
              <a:t>Development completed - type tests to be completed</a:t>
            </a:r>
          </a:p>
          <a:p>
            <a:pPr lvl="1" algn="just"/>
            <a:r>
              <a:rPr lang="en-GB" dirty="0" smtClean="0">
                <a:sym typeface="Wingdings" pitchFamily="2" charset="2"/>
              </a:rPr>
              <a:t>Partial </a:t>
            </a:r>
            <a:r>
              <a:rPr lang="en-GB" dirty="0" smtClean="0">
                <a:sym typeface="Wingdings" pitchFamily="2" charset="2"/>
              </a:rPr>
              <a:t>deployment during Xmas break (half cells 8 to 11 around IP1, 2, 5, and 8)</a:t>
            </a:r>
          </a:p>
          <a:p>
            <a:pPr algn="just"/>
            <a:r>
              <a:rPr lang="en-GB" dirty="0" smtClean="0"/>
              <a:t>Hardware upgrade</a:t>
            </a:r>
          </a:p>
          <a:p>
            <a:pPr lvl="1" algn="just"/>
            <a:r>
              <a:rPr lang="en-GB" dirty="0" smtClean="0"/>
              <a:t>Technology evaluated – two possible options</a:t>
            </a:r>
          </a:p>
          <a:p>
            <a:pPr lvl="2" algn="just"/>
            <a:r>
              <a:rPr lang="en-GB" dirty="0" smtClean="0"/>
              <a:t>FPGA based version using high resolution ADC </a:t>
            </a:r>
          </a:p>
          <a:p>
            <a:pPr lvl="3" algn="just"/>
            <a:r>
              <a:rPr lang="en-GB" dirty="0" smtClean="0"/>
              <a:t>Additional radiation test campaign for ADC wishful</a:t>
            </a:r>
          </a:p>
          <a:p>
            <a:pPr lvl="2" algn="just"/>
            <a:r>
              <a:rPr lang="en-GB" dirty="0" smtClean="0"/>
              <a:t>Standard technology with optimised firmware and modified evaluation logic</a:t>
            </a:r>
          </a:p>
          <a:p>
            <a:pPr lvl="3" algn="just"/>
            <a:r>
              <a:rPr lang="en-GB" dirty="0" smtClean="0"/>
              <a:t>Using three instead of two redundant processors and majority voting</a:t>
            </a:r>
          </a:p>
          <a:p>
            <a:pPr lvl="3" algn="just"/>
            <a:r>
              <a:rPr lang="en-GB" dirty="0" smtClean="0"/>
              <a:t>This option could be implemented on a relatively short timescale but requires a more detailed study</a:t>
            </a:r>
          </a:p>
          <a:p>
            <a:pPr lvl="1" algn="just"/>
            <a:r>
              <a:rPr lang="en-GB" dirty="0" smtClean="0"/>
              <a:t>Design in 2012 </a:t>
            </a:r>
            <a:r>
              <a:rPr lang="en-GB" dirty="0" smtClean="0">
                <a:sym typeface="Wingdings" pitchFamily="2" charset="2"/>
              </a:rPr>
              <a:t> installation in hot zones during </a:t>
            </a:r>
            <a:r>
              <a:rPr lang="en-GB" dirty="0" smtClean="0">
                <a:sym typeface="Wingdings" pitchFamily="2" charset="2"/>
              </a:rPr>
              <a:t>LS1</a:t>
            </a:r>
            <a:endParaRPr lang="en-GB" dirty="0" smtClean="0"/>
          </a:p>
        </p:txBody>
      </p:sp>
      <p:sp>
        <p:nvSpPr>
          <p:cNvPr id="72706" name="Rectangle 2"/>
          <p:cNvSpPr>
            <a:spLocks noGrp="1" noChangeArrowheads="1"/>
          </p:cNvSpPr>
          <p:nvPr>
            <p:ph type="title"/>
          </p:nvPr>
        </p:nvSpPr>
        <p:spPr>
          <a:xfrm>
            <a:off x="914400" y="0"/>
            <a:ext cx="7391400" cy="685800"/>
          </a:xfrm>
        </p:spPr>
        <p:txBody>
          <a:bodyPr/>
          <a:lstStyle/>
          <a:p>
            <a:r>
              <a:rPr lang="en-US" sz="1800" dirty="0" smtClean="0"/>
              <a:t>Mitigation and consolidation measures – nQPS splice protection</a:t>
            </a:r>
            <a:endParaRPr lang="en-US"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543800" cy="685800"/>
          </a:xfrm>
        </p:spPr>
        <p:txBody>
          <a:bodyPr/>
          <a:lstStyle/>
          <a:p>
            <a:r>
              <a:rPr lang="en-US" sz="1800" dirty="0" smtClean="0"/>
              <a:t>Mitigation and consolidation measures – IPQ, IPD and IT protection</a:t>
            </a:r>
            <a:endParaRPr lang="en-US" sz="1800" dirty="0"/>
          </a:p>
        </p:txBody>
      </p:sp>
      <p:sp>
        <p:nvSpPr>
          <p:cNvPr id="4" name="Content Placeholder 3"/>
          <p:cNvSpPr>
            <a:spLocks noGrp="1"/>
          </p:cNvSpPr>
          <p:nvPr>
            <p:ph idx="1"/>
          </p:nvPr>
        </p:nvSpPr>
        <p:spPr>
          <a:xfrm>
            <a:off x="228600" y="762000"/>
            <a:ext cx="8229600" cy="3276600"/>
          </a:xfrm>
        </p:spPr>
        <p:txBody>
          <a:bodyPr/>
          <a:lstStyle/>
          <a:p>
            <a:pPr algn="just"/>
            <a:r>
              <a:rPr lang="en-GB" dirty="0" smtClean="0"/>
              <a:t>New digital quench detection systems type nDQQDI</a:t>
            </a:r>
          </a:p>
          <a:p>
            <a:pPr lvl="1" algn="just"/>
            <a:r>
              <a:rPr lang="en-GB" dirty="0" smtClean="0"/>
              <a:t>Similar to symmetric quench detection board developed for nQPS</a:t>
            </a:r>
          </a:p>
          <a:p>
            <a:pPr lvl="2" algn="just"/>
            <a:r>
              <a:rPr lang="en-GB" dirty="0" smtClean="0"/>
              <a:t>Core is flash based FPGA ProAsic</a:t>
            </a:r>
            <a:r>
              <a:rPr lang="en-GB" baseline="30000" dirty="0" smtClean="0"/>
              <a:t>TM</a:t>
            </a:r>
            <a:r>
              <a:rPr lang="en-GB" dirty="0" smtClean="0"/>
              <a:t> A3PE1500</a:t>
            </a:r>
          </a:p>
          <a:p>
            <a:pPr lvl="1" algn="just"/>
            <a:r>
              <a:rPr lang="en-GB" dirty="0" smtClean="0"/>
              <a:t>Board design and firmware development by J. Steckert</a:t>
            </a:r>
          </a:p>
          <a:p>
            <a:pPr lvl="1" algn="just"/>
            <a:r>
              <a:rPr lang="en-GB" dirty="0" smtClean="0"/>
              <a:t>New board is (of course) not fully compatible with previous version</a:t>
            </a:r>
          </a:p>
          <a:p>
            <a:pPr lvl="2" algn="just"/>
            <a:r>
              <a:rPr lang="en-GB" dirty="0" smtClean="0"/>
              <a:t>Some specialist work required to integrate it into QPS supervision</a:t>
            </a:r>
          </a:p>
          <a:p>
            <a:pPr lvl="1" algn="just"/>
            <a:r>
              <a:rPr lang="en-GB" dirty="0" smtClean="0"/>
              <a:t>200 boards including spares required for consolidation </a:t>
            </a:r>
            <a:r>
              <a:rPr lang="en-GB" dirty="0" smtClean="0"/>
              <a:t>(starting 2012)</a:t>
            </a:r>
            <a:endParaRPr lang="en-GB" dirty="0" smtClean="0"/>
          </a:p>
          <a:p>
            <a:pPr lvl="2" algn="just"/>
            <a:r>
              <a:rPr lang="en-GB" dirty="0" smtClean="0"/>
              <a:t>UJ14,16,56, RR13,17,53,57</a:t>
            </a:r>
          </a:p>
          <a:p>
            <a:pPr lvl="1" algn="just">
              <a:buNone/>
            </a:pPr>
            <a:endParaRPr lang="en-GB" dirty="0" smtClean="0"/>
          </a:p>
        </p:txBody>
      </p:sp>
      <p:pic>
        <p:nvPicPr>
          <p:cNvPr id="5125" name="Picture 5"/>
          <p:cNvPicPr>
            <a:picLocks noChangeAspect="1" noChangeArrowheads="1"/>
          </p:cNvPicPr>
          <p:nvPr/>
        </p:nvPicPr>
        <p:blipFill>
          <a:blip r:embed="rId2" cstate="print"/>
          <a:stretch>
            <a:fillRect/>
          </a:stretch>
        </p:blipFill>
        <p:spPr bwMode="auto">
          <a:xfrm>
            <a:off x="533400" y="4114800"/>
            <a:ext cx="5181600" cy="2533455"/>
          </a:xfrm>
          <a:prstGeom prst="rect">
            <a:avLst/>
          </a:prstGeom>
          <a:noFill/>
          <a:ln>
            <a:noFill/>
          </a:ln>
        </p:spPr>
      </p:pic>
      <p:sp>
        <p:nvSpPr>
          <p:cNvPr id="5" name="TextBox 4"/>
          <p:cNvSpPr txBox="1"/>
          <p:nvPr/>
        </p:nvSpPr>
        <p:spPr>
          <a:xfrm>
            <a:off x="5791200" y="4114800"/>
            <a:ext cx="3200400" cy="738664"/>
          </a:xfrm>
          <a:prstGeom prst="rect">
            <a:avLst/>
          </a:prstGeom>
          <a:solidFill>
            <a:schemeClr val="accent1"/>
          </a:solidFill>
        </p:spPr>
        <p:txBody>
          <a:bodyPr wrap="square" rtlCol="0">
            <a:spAutoFit/>
          </a:bodyPr>
          <a:lstStyle/>
          <a:p>
            <a:pPr algn="just"/>
            <a:r>
              <a:rPr lang="en-US" sz="1400" dirty="0" smtClean="0"/>
              <a:t>Prototypes are currently under test and the series production will be launched early 2012.</a:t>
            </a:r>
            <a:endParaRPr 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543800" cy="685800"/>
          </a:xfrm>
        </p:spPr>
        <p:txBody>
          <a:bodyPr/>
          <a:lstStyle/>
          <a:p>
            <a:r>
              <a:rPr lang="en-US" sz="1800" dirty="0" smtClean="0"/>
              <a:t>Mitigation and consolidation measures – 600 A protection</a:t>
            </a:r>
            <a:endParaRPr lang="en-US" sz="1800" dirty="0"/>
          </a:p>
        </p:txBody>
      </p:sp>
      <p:sp>
        <p:nvSpPr>
          <p:cNvPr id="4" name="Content Placeholder 3"/>
          <p:cNvSpPr>
            <a:spLocks noGrp="1"/>
          </p:cNvSpPr>
          <p:nvPr>
            <p:ph idx="1"/>
          </p:nvPr>
        </p:nvSpPr>
        <p:spPr>
          <a:xfrm>
            <a:off x="228600" y="762000"/>
            <a:ext cx="8686800" cy="5867400"/>
          </a:xfrm>
        </p:spPr>
        <p:txBody>
          <a:bodyPr/>
          <a:lstStyle/>
          <a:p>
            <a:pPr algn="just"/>
            <a:r>
              <a:rPr lang="en-GB" dirty="0" smtClean="0"/>
              <a:t>New digital quench detection systems type nDQQDG</a:t>
            </a:r>
          </a:p>
          <a:p>
            <a:pPr lvl="1" algn="just"/>
            <a:r>
              <a:rPr lang="en-GB" dirty="0" smtClean="0"/>
              <a:t>Similar to nDQQDI board developed for nQPS</a:t>
            </a:r>
          </a:p>
          <a:p>
            <a:pPr lvl="2" algn="just"/>
            <a:r>
              <a:rPr lang="en-GB" dirty="0" smtClean="0"/>
              <a:t>Core is flash based FPGA </a:t>
            </a:r>
            <a:r>
              <a:rPr lang="en-GB" dirty="0" err="1" smtClean="0"/>
              <a:t>ProAsic</a:t>
            </a:r>
            <a:r>
              <a:rPr lang="en-GB" baseline="30000" dirty="0" err="1" smtClean="0"/>
              <a:t>TM</a:t>
            </a:r>
            <a:r>
              <a:rPr lang="en-GB" dirty="0" smtClean="0"/>
              <a:t> </a:t>
            </a:r>
            <a:r>
              <a:rPr lang="en-GB" dirty="0" smtClean="0"/>
              <a:t> A3PE3000</a:t>
            </a:r>
            <a:endParaRPr lang="en-GB" dirty="0" smtClean="0"/>
          </a:p>
          <a:p>
            <a:pPr lvl="1" algn="just"/>
            <a:r>
              <a:rPr lang="en-GB" dirty="0" smtClean="0"/>
              <a:t>High dynamic range of the current reading requires a high resolution ADC or a complex digital to analog feedback circuit</a:t>
            </a:r>
          </a:p>
          <a:p>
            <a:pPr lvl="2" algn="just"/>
            <a:r>
              <a:rPr lang="en-GB" dirty="0" smtClean="0"/>
              <a:t>Fast high resolution 24 bit ∑</a:t>
            </a:r>
            <a:r>
              <a:rPr lang="el-GR" dirty="0" smtClean="0"/>
              <a:t>Δ</a:t>
            </a:r>
            <a:r>
              <a:rPr lang="en-US" dirty="0" smtClean="0"/>
              <a:t> ADC TI ADS1271</a:t>
            </a:r>
          </a:p>
          <a:p>
            <a:pPr lvl="2" algn="just"/>
            <a:r>
              <a:rPr lang="en-US" dirty="0" smtClean="0"/>
              <a:t>Modulator part successfully radiation tested by TE-EPC</a:t>
            </a:r>
          </a:p>
          <a:p>
            <a:pPr lvl="1" algn="just"/>
            <a:r>
              <a:rPr lang="en-US" dirty="0" smtClean="0"/>
              <a:t>Firmware is by far more complex than for nDQQDI</a:t>
            </a:r>
          </a:p>
          <a:p>
            <a:pPr lvl="2" algn="just"/>
            <a:r>
              <a:rPr lang="en-US" dirty="0" smtClean="0"/>
              <a:t>Complex digital filter system including non-linear filters</a:t>
            </a:r>
          </a:p>
          <a:p>
            <a:pPr lvl="2" algn="just"/>
            <a:r>
              <a:rPr lang="en-US" dirty="0" smtClean="0"/>
              <a:t>Numerical derivative of current, look-up tables for circuit inductance</a:t>
            </a:r>
            <a:endParaRPr lang="en-GB" dirty="0" smtClean="0"/>
          </a:p>
          <a:p>
            <a:pPr lvl="2" algn="just"/>
            <a:r>
              <a:rPr lang="en-GB" dirty="0" smtClean="0"/>
              <a:t>Algorithms well known but transfer to FPGA not trivial</a:t>
            </a:r>
          </a:p>
          <a:p>
            <a:pPr lvl="1" algn="just"/>
            <a:r>
              <a:rPr lang="en-GB" dirty="0" smtClean="0"/>
              <a:t>300 boards including spares required for consolidation </a:t>
            </a:r>
            <a:r>
              <a:rPr lang="en-GB" dirty="0" smtClean="0"/>
              <a:t>(starting mid 2012)</a:t>
            </a:r>
            <a:endParaRPr lang="en-GB" dirty="0" smtClean="0"/>
          </a:p>
          <a:p>
            <a:pPr lvl="2" algn="just"/>
            <a:r>
              <a:rPr lang="en-GB" dirty="0" smtClean="0"/>
              <a:t>UJ14,16,56, </a:t>
            </a:r>
            <a:r>
              <a:rPr lang="en-GB" dirty="0" smtClean="0"/>
              <a:t>RR13,17,53,57,73,77</a:t>
            </a:r>
          </a:p>
          <a:p>
            <a:pPr lvl="2" algn="just"/>
            <a:r>
              <a:rPr lang="en-GB" dirty="0" smtClean="0"/>
              <a:t>1</a:t>
            </a:r>
            <a:r>
              <a:rPr lang="en-GB" baseline="30000" dirty="0" smtClean="0"/>
              <a:t>st</a:t>
            </a:r>
            <a:r>
              <a:rPr lang="en-GB" dirty="0" smtClean="0"/>
              <a:t> prototype to be delivered before the end of the year</a:t>
            </a:r>
            <a:endParaRPr lang="en-GB" dirty="0" smtClean="0"/>
          </a:p>
          <a:p>
            <a:pPr lvl="2" algn="just">
              <a:buNone/>
            </a:pPr>
            <a:endParaRPr lang="en-GB" dirty="0" smtClean="0"/>
          </a:p>
          <a:p>
            <a:pPr lvl="1" algn="just"/>
            <a:endParaRPr lang="en-GB" dirty="0" smtClean="0"/>
          </a:p>
          <a:p>
            <a:pPr marL="800100" lvl="1" indent="-342900" algn="just">
              <a:buFont typeface="+mj-lt"/>
              <a:buAutoNum type="arabicPeriod"/>
            </a:pPr>
            <a:endParaRPr lang="en-GB" dirty="0" smtClean="0"/>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5"/>
          <p:cNvPicPr>
            <a:picLocks noChangeAspect="1" noChangeArrowheads="1"/>
          </p:cNvPicPr>
          <p:nvPr/>
        </p:nvPicPr>
        <p:blipFill>
          <a:blip r:embed="rId2" cstate="print"/>
          <a:srcRect/>
          <a:stretch>
            <a:fillRect/>
          </a:stretch>
        </p:blipFill>
        <p:spPr bwMode="auto">
          <a:xfrm>
            <a:off x="228600" y="3543300"/>
            <a:ext cx="4591050" cy="3314700"/>
          </a:xfrm>
          <a:prstGeom prst="rect">
            <a:avLst/>
          </a:prstGeom>
          <a:noFill/>
          <a:ln w="9525">
            <a:noFill/>
            <a:miter lim="800000"/>
            <a:headEnd/>
            <a:tailEnd/>
          </a:ln>
        </p:spPr>
      </p:pic>
      <p:pic>
        <p:nvPicPr>
          <p:cNvPr id="18" name="Picture 6"/>
          <p:cNvPicPr>
            <a:picLocks noChangeAspect="1" noChangeArrowheads="1"/>
          </p:cNvPicPr>
          <p:nvPr/>
        </p:nvPicPr>
        <p:blipFill>
          <a:blip r:embed="rId3" cstate="print"/>
          <a:srcRect/>
          <a:stretch>
            <a:fillRect/>
          </a:stretch>
        </p:blipFill>
        <p:spPr bwMode="auto">
          <a:xfrm>
            <a:off x="4495801" y="2971800"/>
            <a:ext cx="4648199" cy="2774939"/>
          </a:xfrm>
          <a:prstGeom prst="rect">
            <a:avLst/>
          </a:prstGeom>
          <a:noFill/>
          <a:ln w="9525">
            <a:noFill/>
            <a:miter lim="800000"/>
            <a:headEnd/>
            <a:tailEnd/>
          </a:ln>
        </p:spPr>
      </p:pic>
      <p:sp>
        <p:nvSpPr>
          <p:cNvPr id="72706" name="Rectangle 2"/>
          <p:cNvSpPr>
            <a:spLocks noGrp="1" noChangeArrowheads="1"/>
          </p:cNvSpPr>
          <p:nvPr>
            <p:ph type="title"/>
          </p:nvPr>
        </p:nvSpPr>
        <p:spPr>
          <a:xfrm>
            <a:off x="914400" y="0"/>
            <a:ext cx="7391400" cy="685800"/>
          </a:xfrm>
        </p:spPr>
        <p:txBody>
          <a:bodyPr/>
          <a:lstStyle/>
          <a:p>
            <a:r>
              <a:rPr lang="en-US" sz="1800" dirty="0" smtClean="0"/>
              <a:t>Interventions – MPE stand-by service</a:t>
            </a:r>
            <a:endParaRPr lang="en-US" sz="1800" dirty="0"/>
          </a:p>
        </p:txBody>
      </p:sp>
      <p:sp>
        <p:nvSpPr>
          <p:cNvPr id="4" name="Content Placeholder 3"/>
          <p:cNvSpPr>
            <a:spLocks noGrp="1"/>
          </p:cNvSpPr>
          <p:nvPr>
            <p:ph idx="1"/>
          </p:nvPr>
        </p:nvSpPr>
        <p:spPr>
          <a:xfrm>
            <a:off x="228600" y="762001"/>
            <a:ext cx="8229600" cy="2286000"/>
          </a:xfrm>
        </p:spPr>
        <p:txBody>
          <a:bodyPr/>
          <a:lstStyle/>
          <a:p>
            <a:r>
              <a:rPr lang="en-US" dirty="0" smtClean="0">
                <a:sym typeface="Wingdings" pitchFamily="2" charset="2"/>
              </a:rPr>
              <a:t>During </a:t>
            </a:r>
            <a:r>
              <a:rPr lang="en-US" dirty="0" smtClean="0">
                <a:sym typeface="Wingdings" pitchFamily="2" charset="2"/>
              </a:rPr>
              <a:t>the LHC exploitation a round-the-clock </a:t>
            </a:r>
            <a:r>
              <a:rPr lang="en-US" dirty="0" smtClean="0">
                <a:sym typeface="Wingdings" pitchFamily="2" charset="2"/>
              </a:rPr>
              <a:t>support to </a:t>
            </a:r>
            <a:r>
              <a:rPr lang="en-US" dirty="0" smtClean="0">
                <a:sym typeface="Wingdings" pitchFamily="2" charset="2"/>
              </a:rPr>
              <a:t>operation in case of system faults is ensured by a </a:t>
            </a:r>
            <a:r>
              <a:rPr lang="en-US" dirty="0" smtClean="0">
                <a:sym typeface="Wingdings" pitchFamily="2" charset="2"/>
              </a:rPr>
              <a:t>standby service </a:t>
            </a:r>
            <a:r>
              <a:rPr lang="en-US" dirty="0" smtClean="0">
                <a:sym typeface="Wingdings" pitchFamily="2" charset="2"/>
              </a:rPr>
              <a:t>team formed by equipment specialists. In </a:t>
            </a:r>
            <a:r>
              <a:rPr lang="en-US" dirty="0" smtClean="0">
                <a:sym typeface="Wingdings" pitchFamily="2" charset="2"/>
              </a:rPr>
              <a:t>the event </a:t>
            </a:r>
            <a:r>
              <a:rPr lang="en-US" dirty="0" smtClean="0">
                <a:sym typeface="Wingdings" pitchFamily="2" charset="2"/>
              </a:rPr>
              <a:t>of a hardware fault the performance of the </a:t>
            </a:r>
            <a:r>
              <a:rPr lang="en-US" dirty="0" smtClean="0">
                <a:sym typeface="Wingdings" pitchFamily="2" charset="2"/>
              </a:rPr>
              <a:t>stand-by service </a:t>
            </a:r>
            <a:r>
              <a:rPr lang="en-US" dirty="0" smtClean="0">
                <a:sym typeface="Wingdings" pitchFamily="2" charset="2"/>
              </a:rPr>
              <a:t>is crucial in order to minimize the </a:t>
            </a:r>
            <a:r>
              <a:rPr lang="en-US" dirty="0" smtClean="0">
                <a:sym typeface="Wingdings" pitchFamily="2" charset="2"/>
              </a:rPr>
              <a:t>machine downtime</a:t>
            </a:r>
            <a:r>
              <a:rPr lang="en-US" dirty="0" smtClean="0">
                <a:sym typeface="Wingdings" pitchFamily="2" charset="2"/>
              </a:rPr>
              <a:t>.</a:t>
            </a:r>
          </a:p>
          <a:p>
            <a:r>
              <a:rPr lang="en-US" dirty="0" smtClean="0">
                <a:sym typeface="Wingdings" pitchFamily="2" charset="2"/>
              </a:rPr>
              <a:t>Intensive training and growing experience of the </a:t>
            </a:r>
            <a:r>
              <a:rPr lang="en-US" dirty="0" smtClean="0">
                <a:sym typeface="Wingdings" pitchFamily="2" charset="2"/>
              </a:rPr>
              <a:t>team members </a:t>
            </a:r>
            <a:r>
              <a:rPr lang="en-US" dirty="0" smtClean="0">
                <a:sym typeface="Wingdings" pitchFamily="2" charset="2"/>
              </a:rPr>
              <a:t>allowed to reduce the average time for </a:t>
            </a:r>
            <a:r>
              <a:rPr lang="en-US" dirty="0" smtClean="0">
                <a:sym typeface="Wingdings" pitchFamily="2" charset="2"/>
              </a:rPr>
              <a:t>an intervention in the LHC </a:t>
            </a:r>
            <a:r>
              <a:rPr lang="en-US" dirty="0" smtClean="0">
                <a:sym typeface="Wingdings" pitchFamily="2" charset="2"/>
              </a:rPr>
              <a:t>from 2.3 hours in 2010 to </a:t>
            </a:r>
            <a:r>
              <a:rPr lang="en-US" dirty="0" smtClean="0">
                <a:sym typeface="Wingdings" pitchFamily="2" charset="2"/>
              </a:rPr>
              <a:t>1.3 </a:t>
            </a:r>
            <a:r>
              <a:rPr lang="en-US" dirty="0" smtClean="0">
                <a:sym typeface="Wingdings" pitchFamily="2" charset="2"/>
              </a:rPr>
              <a:t>hours in 2011</a:t>
            </a:r>
            <a:endParaRPr lang="en-US" dirty="0" smtClean="0">
              <a:sym typeface="Wingdings" pitchFamily="2" charset="2"/>
            </a:endParaRPr>
          </a:p>
        </p:txBody>
      </p:sp>
      <p:pic>
        <p:nvPicPr>
          <p:cNvPr id="2051" name="Picture 3"/>
          <p:cNvPicPr>
            <a:picLocks noChangeAspect="1" noChangeArrowheads="1"/>
          </p:cNvPicPr>
          <p:nvPr/>
        </p:nvPicPr>
        <p:blipFill>
          <a:blip r:embed="rId4" cstate="print"/>
          <a:srcRect/>
          <a:stretch>
            <a:fillRect/>
          </a:stretch>
        </p:blipFill>
        <p:spPr bwMode="auto">
          <a:xfrm>
            <a:off x="914400" y="1143000"/>
            <a:ext cx="7018970" cy="525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770" decel="100000"/>
                                        <p:tgtEl>
                                          <p:spTgt spid="2051"/>
                                        </p:tgtEl>
                                      </p:cBhvr>
                                    </p:animEffect>
                                    <p:animScale>
                                      <p:cBhvr>
                                        <p:cTn id="8" dur="770" decel="100000"/>
                                        <p:tgtEl>
                                          <p:spTgt spid="2051"/>
                                        </p:tgtEl>
                                      </p:cBhvr>
                                      <p:from x="10000" y="10000"/>
                                      <p:to x="200000" y="450000"/>
                                    </p:animScale>
                                    <p:animScale>
                                      <p:cBhvr>
                                        <p:cTn id="9" dur="1230" accel="100000" fill="hold">
                                          <p:stCondLst>
                                            <p:cond delay="770"/>
                                          </p:stCondLst>
                                        </p:cTn>
                                        <p:tgtEl>
                                          <p:spTgt spid="2051"/>
                                        </p:tgtEl>
                                      </p:cBhvr>
                                      <p:from x="200000" y="450000"/>
                                      <p:to x="100000" y="100000"/>
                                    </p:animScale>
                                    <p:set>
                                      <p:cBhvr>
                                        <p:cTn id="10" dur="770" fill="hold"/>
                                        <p:tgtEl>
                                          <p:spTgt spid="2051"/>
                                        </p:tgtEl>
                                        <p:attrNameLst>
                                          <p:attrName>ppt_x</p:attrName>
                                        </p:attrNameLst>
                                      </p:cBhvr>
                                      <p:to>
                                        <p:strVal val="(0.5)"/>
                                      </p:to>
                                    </p:set>
                                    <p:anim from="(0.5)" to="(#ppt_x)" calcmode="lin" valueType="num">
                                      <p:cBhvr>
                                        <p:cTn id="11" dur="1230" accel="100000" fill="hold">
                                          <p:stCondLst>
                                            <p:cond delay="770"/>
                                          </p:stCondLst>
                                        </p:cTn>
                                        <p:tgtEl>
                                          <p:spTgt spid="2051"/>
                                        </p:tgtEl>
                                        <p:attrNameLst>
                                          <p:attrName>ppt_x</p:attrName>
                                        </p:attrNameLst>
                                      </p:cBhvr>
                                    </p:anim>
                                    <p:set>
                                      <p:cBhvr>
                                        <p:cTn id="12" dur="770" fill="hold"/>
                                        <p:tgtEl>
                                          <p:spTgt spid="2051"/>
                                        </p:tgtEl>
                                        <p:attrNameLst>
                                          <p:attrName>ppt_y</p:attrName>
                                        </p:attrNameLst>
                                      </p:cBhvr>
                                      <p:to>
                                        <p:strVal val="(#ppt_y+0.4)"/>
                                      </p:to>
                                    </p:set>
                                    <p:anim from="(#ppt_y+0.4)" to="(#ppt_y)" calcmode="lin" valueType="num">
                                      <p:cBhvr>
                                        <p:cTn id="13" dur="1230" accel="100000" fill="hold">
                                          <p:stCondLst>
                                            <p:cond delay="770"/>
                                          </p:stCondLst>
                                        </p:cTn>
                                        <p:tgtEl>
                                          <p:spTgt spid="205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391400" cy="685800"/>
          </a:xfrm>
        </p:spPr>
        <p:txBody>
          <a:bodyPr/>
          <a:lstStyle/>
          <a:p>
            <a:r>
              <a:rPr lang="en-US" sz="1800" dirty="0" smtClean="0"/>
              <a:t>Outline</a:t>
            </a:r>
            <a:endParaRPr lang="en-US" sz="1800" dirty="0"/>
          </a:p>
        </p:txBody>
      </p:sp>
      <p:sp>
        <p:nvSpPr>
          <p:cNvPr id="4" name="Content Placeholder 3"/>
          <p:cNvSpPr>
            <a:spLocks noGrp="1"/>
          </p:cNvSpPr>
          <p:nvPr>
            <p:ph idx="1"/>
          </p:nvPr>
        </p:nvSpPr>
        <p:spPr>
          <a:xfrm>
            <a:off x="228600" y="914400"/>
            <a:ext cx="8686800" cy="4983163"/>
          </a:xfrm>
        </p:spPr>
        <p:txBody>
          <a:bodyPr/>
          <a:lstStyle/>
          <a:p>
            <a:r>
              <a:rPr lang="en-US" dirty="0" smtClean="0"/>
              <a:t>Introduction</a:t>
            </a:r>
          </a:p>
          <a:p>
            <a:r>
              <a:rPr lang="en-US" dirty="0" smtClean="0"/>
              <a:t>Basic fault statistics</a:t>
            </a:r>
            <a:endParaRPr lang="en-US" dirty="0" smtClean="0"/>
          </a:p>
          <a:p>
            <a:r>
              <a:rPr lang="en-US" dirty="0" smtClean="0"/>
              <a:t>Teething problems &amp; EMC related problems</a:t>
            </a:r>
            <a:endParaRPr lang="en-US" dirty="0" smtClean="0"/>
          </a:p>
          <a:p>
            <a:r>
              <a:rPr lang="en-US" dirty="0" smtClean="0"/>
              <a:t>Tune feedback compatibility</a:t>
            </a:r>
          </a:p>
          <a:p>
            <a:r>
              <a:rPr lang="en-US" dirty="0" smtClean="0"/>
              <a:t>Quench </a:t>
            </a:r>
            <a:r>
              <a:rPr lang="en-US" dirty="0" smtClean="0"/>
              <a:t>heater power supplies</a:t>
            </a:r>
          </a:p>
          <a:p>
            <a:r>
              <a:rPr lang="en-US" dirty="0" smtClean="0"/>
              <a:t>Circuit breakers</a:t>
            </a:r>
          </a:p>
          <a:p>
            <a:r>
              <a:rPr lang="en-US" dirty="0" smtClean="0"/>
              <a:t>Radiation induced </a:t>
            </a:r>
            <a:r>
              <a:rPr lang="en-US" dirty="0" smtClean="0"/>
              <a:t>faults</a:t>
            </a:r>
          </a:p>
          <a:p>
            <a:r>
              <a:rPr lang="en-US" dirty="0" smtClean="0"/>
              <a:t>Interventions</a:t>
            </a:r>
            <a:endParaRPr lang="en-US" dirty="0" smtClean="0"/>
          </a:p>
          <a:p>
            <a:r>
              <a:rPr lang="en-US" dirty="0" smtClean="0"/>
              <a:t>Summary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391400" cy="685800"/>
          </a:xfrm>
        </p:spPr>
        <p:txBody>
          <a:bodyPr/>
          <a:lstStyle/>
          <a:p>
            <a:r>
              <a:rPr lang="en-US" sz="1800" dirty="0" smtClean="0"/>
              <a:t>Summary</a:t>
            </a:r>
            <a:endParaRPr lang="en-US" sz="1800" dirty="0"/>
          </a:p>
        </p:txBody>
      </p:sp>
      <p:sp>
        <p:nvSpPr>
          <p:cNvPr id="4" name="Content Placeholder 3"/>
          <p:cNvSpPr>
            <a:spLocks noGrp="1"/>
          </p:cNvSpPr>
          <p:nvPr>
            <p:ph idx="1"/>
          </p:nvPr>
        </p:nvSpPr>
        <p:spPr>
          <a:xfrm>
            <a:off x="228600" y="762000"/>
            <a:ext cx="8229600" cy="4983163"/>
          </a:xfrm>
        </p:spPr>
        <p:txBody>
          <a:bodyPr/>
          <a:lstStyle/>
          <a:p>
            <a:pPr algn="just"/>
            <a:r>
              <a:rPr lang="en-US" dirty="0" smtClean="0"/>
              <a:t>During </a:t>
            </a:r>
            <a:r>
              <a:rPr lang="en-US" dirty="0" smtClean="0"/>
              <a:t>the LHC exploitation in 2010 and 2011 </a:t>
            </a:r>
            <a:r>
              <a:rPr lang="en-US" dirty="0" smtClean="0"/>
              <a:t>the protection </a:t>
            </a:r>
            <a:r>
              <a:rPr lang="en-US" dirty="0" smtClean="0"/>
              <a:t>system for superconducting circuits of the </a:t>
            </a:r>
            <a:r>
              <a:rPr lang="en-US" dirty="0" smtClean="0"/>
              <a:t>LHC demonstrated </a:t>
            </a:r>
            <a:r>
              <a:rPr lang="en-US" dirty="0" smtClean="0"/>
              <a:t>its reliability and capability to ensure </a:t>
            </a:r>
            <a:r>
              <a:rPr lang="en-US" dirty="0" smtClean="0"/>
              <a:t>the integrity </a:t>
            </a:r>
            <a:r>
              <a:rPr lang="en-US" dirty="0" smtClean="0"/>
              <a:t>of the protected superconducting elements. </a:t>
            </a:r>
            <a:endParaRPr lang="en-US" dirty="0" smtClean="0"/>
          </a:p>
          <a:p>
            <a:r>
              <a:rPr lang="en-US" dirty="0" smtClean="0">
                <a:sym typeface="Wingdings" pitchFamily="2" charset="2"/>
              </a:rPr>
              <a:t>While most of the radiation induced faults are transparent to LHC operation, the number of beam dumps caused by spurious triggers is close to reach the  maximum admissible limit.</a:t>
            </a:r>
          </a:p>
          <a:p>
            <a:pPr lvl="1"/>
            <a:r>
              <a:rPr lang="en-US" dirty="0" smtClean="0">
                <a:sym typeface="Wingdings" pitchFamily="2" charset="2"/>
              </a:rPr>
              <a:t>Some consolidation measures to be applied already during Xmas break </a:t>
            </a:r>
            <a:r>
              <a:rPr lang="en-US" dirty="0" smtClean="0">
                <a:sym typeface="Wingdings" pitchFamily="2" charset="2"/>
              </a:rPr>
              <a:t>2011/2012</a:t>
            </a:r>
          </a:p>
          <a:p>
            <a:pPr lvl="1"/>
            <a:r>
              <a:rPr lang="en-US" dirty="0" smtClean="0">
                <a:sym typeface="Wingdings" pitchFamily="2" charset="2"/>
              </a:rPr>
              <a:t>The proposed measures will not lead to zero radiation induced trips but allow to limit the number of faults despite increasing </a:t>
            </a:r>
            <a:r>
              <a:rPr lang="en-US" dirty="0" smtClean="0">
                <a:sym typeface="Wingdings" pitchFamily="2" charset="2"/>
              </a:rPr>
              <a:t>luminosity</a:t>
            </a:r>
            <a:endParaRPr lang="en-US" dirty="0" smtClean="0"/>
          </a:p>
          <a:p>
            <a:pPr algn="just"/>
            <a:r>
              <a:rPr lang="en-US" dirty="0" smtClean="0"/>
              <a:t>The </a:t>
            </a:r>
            <a:r>
              <a:rPr lang="en-US" dirty="0" smtClean="0"/>
              <a:t>maintenance of the system </a:t>
            </a:r>
            <a:r>
              <a:rPr lang="en-US" dirty="0" smtClean="0"/>
              <a:t>will require </a:t>
            </a:r>
            <a:r>
              <a:rPr lang="en-US" dirty="0" smtClean="0"/>
              <a:t>a continuous effort and further developments </a:t>
            </a:r>
            <a:r>
              <a:rPr lang="en-US" dirty="0" smtClean="0"/>
              <a:t>will be </a:t>
            </a:r>
            <a:r>
              <a:rPr lang="en-US" dirty="0" smtClean="0"/>
              <a:t>necessary to adapt the system to the evolution of </a:t>
            </a:r>
            <a:r>
              <a:rPr lang="en-US" dirty="0" smtClean="0"/>
              <a:t>the LHC.</a:t>
            </a:r>
          </a:p>
          <a:p>
            <a:pPr algn="just"/>
            <a:r>
              <a:rPr lang="en-GB" dirty="0" smtClean="0"/>
              <a:t>None of the observed </a:t>
            </a:r>
            <a:r>
              <a:rPr lang="en-GB" dirty="0" smtClean="0"/>
              <a:t>faults </a:t>
            </a:r>
            <a:r>
              <a:rPr lang="en-GB" dirty="0" smtClean="0"/>
              <a:t>caused a </a:t>
            </a:r>
            <a:r>
              <a:rPr lang="en-US" dirty="0" smtClean="0"/>
              <a:t>total loss of magnet and/or circuit </a:t>
            </a:r>
            <a:r>
              <a:rPr lang="en-US" dirty="0" smtClean="0"/>
              <a:t>protection.</a:t>
            </a:r>
            <a:endParaRPr lang="en-US" dirty="0" smtClean="0"/>
          </a:p>
          <a:p>
            <a:pPr lvl="1" algn="just"/>
            <a:r>
              <a:rPr lang="en-US" dirty="0" smtClean="0"/>
              <a:t>Redundancy of the protection systems is essential</a:t>
            </a:r>
          </a:p>
          <a:p>
            <a:pPr algn="just"/>
            <a:endParaRPr lang="en-US" dirty="0" smtClean="0"/>
          </a:p>
          <a:p>
            <a:pPr lvl="2"/>
            <a:endParaRPr lang="en-US" dirty="0" smtClean="0">
              <a:sym typeface="Wingdings" pitchFamily="2" charset="2"/>
            </a:endParaRPr>
          </a:p>
          <a:p>
            <a:endParaRPr lang="en-US" dirty="0" smtClean="0">
              <a:sym typeface="Wingdings" pitchFamily="2" charset="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391400" cy="685800"/>
          </a:xfrm>
        </p:spPr>
        <p:txBody>
          <a:bodyPr/>
          <a:lstStyle/>
          <a:p>
            <a:r>
              <a:rPr lang="en-US" sz="1800" dirty="0" smtClean="0"/>
              <a:t>QPS - protection of superconducting elements in the LHC</a:t>
            </a:r>
            <a:endParaRPr lang="en-US" sz="1800" dirty="0"/>
          </a:p>
        </p:txBody>
      </p:sp>
      <p:graphicFrame>
        <p:nvGraphicFramePr>
          <p:cNvPr id="5" name="Table 4"/>
          <p:cNvGraphicFramePr>
            <a:graphicFrameLocks noGrp="1"/>
          </p:cNvGraphicFramePr>
          <p:nvPr/>
        </p:nvGraphicFramePr>
        <p:xfrm>
          <a:off x="457200" y="838200"/>
          <a:ext cx="4724400" cy="2225040"/>
        </p:xfrm>
        <a:graphic>
          <a:graphicData uri="http://schemas.openxmlformats.org/drawingml/2006/table">
            <a:tbl>
              <a:tblPr firstRow="1" bandRow="1">
                <a:tableStyleId>{5C22544A-7EE6-4342-B048-85BDC9FD1C3A}</a:tableStyleId>
              </a:tblPr>
              <a:tblGrid>
                <a:gridCol w="3089031"/>
                <a:gridCol w="1635369"/>
              </a:tblGrid>
              <a:tr h="370840">
                <a:tc>
                  <a:txBody>
                    <a:bodyPr/>
                    <a:lstStyle/>
                    <a:p>
                      <a:r>
                        <a:rPr lang="en-US" dirty="0" smtClean="0"/>
                        <a:t>Circuit type</a:t>
                      </a:r>
                      <a:endParaRPr lang="en-US" dirty="0"/>
                    </a:p>
                  </a:txBody>
                  <a:tcPr/>
                </a:tc>
                <a:tc>
                  <a:txBody>
                    <a:bodyPr/>
                    <a:lstStyle/>
                    <a:p>
                      <a:r>
                        <a:rPr lang="en-US" dirty="0" smtClean="0"/>
                        <a:t>Quantity</a:t>
                      </a:r>
                      <a:endParaRPr lang="en-US" dirty="0"/>
                    </a:p>
                  </a:txBody>
                  <a:tcPr/>
                </a:tc>
              </a:tr>
              <a:tr h="370840">
                <a:tc>
                  <a:txBody>
                    <a:bodyPr/>
                    <a:lstStyle/>
                    <a:p>
                      <a:r>
                        <a:rPr lang="en-US" dirty="0" smtClean="0"/>
                        <a:t>Main bends and quads</a:t>
                      </a:r>
                      <a:endParaRPr lang="en-US" dirty="0"/>
                    </a:p>
                  </a:txBody>
                  <a:tcPr/>
                </a:tc>
                <a:tc>
                  <a:txBody>
                    <a:bodyPr/>
                    <a:lstStyle/>
                    <a:p>
                      <a:r>
                        <a:rPr lang="en-US" dirty="0" smtClean="0"/>
                        <a:t>24</a:t>
                      </a:r>
                      <a:endParaRPr lang="en-US" dirty="0"/>
                    </a:p>
                  </a:txBody>
                  <a:tcPr/>
                </a:tc>
              </a:tr>
              <a:tr h="370840">
                <a:tc>
                  <a:txBody>
                    <a:bodyPr/>
                    <a:lstStyle/>
                    <a:p>
                      <a:r>
                        <a:rPr lang="en-US" dirty="0" smtClean="0"/>
                        <a:t>Inner triplets</a:t>
                      </a:r>
                      <a:endParaRPr lang="en-US" dirty="0"/>
                    </a:p>
                  </a:txBody>
                  <a:tcPr/>
                </a:tc>
                <a:tc>
                  <a:txBody>
                    <a:bodyPr/>
                    <a:lstStyle/>
                    <a:p>
                      <a:r>
                        <a:rPr lang="en-US" dirty="0" smtClean="0"/>
                        <a:t>8</a:t>
                      </a:r>
                      <a:endParaRPr lang="en-US" dirty="0"/>
                    </a:p>
                  </a:txBody>
                  <a:tcPr/>
                </a:tc>
              </a:tr>
              <a:tr h="370840">
                <a:tc>
                  <a:txBody>
                    <a:bodyPr/>
                    <a:lstStyle/>
                    <a:p>
                      <a:r>
                        <a:rPr lang="en-US" dirty="0" smtClean="0"/>
                        <a:t>Insertion region magnets</a:t>
                      </a:r>
                      <a:endParaRPr lang="en-US" dirty="0"/>
                    </a:p>
                  </a:txBody>
                  <a:tcPr/>
                </a:tc>
                <a:tc>
                  <a:txBody>
                    <a:bodyPr/>
                    <a:lstStyle/>
                    <a:p>
                      <a:r>
                        <a:rPr lang="en-US" dirty="0" smtClean="0"/>
                        <a:t>94</a:t>
                      </a:r>
                      <a:endParaRPr lang="en-US" dirty="0"/>
                    </a:p>
                  </a:txBody>
                  <a:tcPr/>
                </a:tc>
              </a:tr>
              <a:tr h="370840">
                <a:tc>
                  <a:txBody>
                    <a:bodyPr/>
                    <a:lstStyle/>
                    <a:p>
                      <a:r>
                        <a:rPr lang="en-US" dirty="0" smtClean="0"/>
                        <a:t>Corrector circuits 600 A</a:t>
                      </a:r>
                      <a:endParaRPr lang="en-US" dirty="0"/>
                    </a:p>
                  </a:txBody>
                  <a:tcPr/>
                </a:tc>
                <a:tc>
                  <a:txBody>
                    <a:bodyPr/>
                    <a:lstStyle/>
                    <a:p>
                      <a:r>
                        <a:rPr lang="en-US" dirty="0" smtClean="0"/>
                        <a:t>418</a:t>
                      </a:r>
                      <a:endParaRPr lang="en-US" dirty="0"/>
                    </a:p>
                  </a:txBody>
                  <a:tcPr/>
                </a:tc>
              </a:tr>
              <a:tr h="370840">
                <a:tc>
                  <a:txBody>
                    <a:bodyPr/>
                    <a:lstStyle/>
                    <a:p>
                      <a:r>
                        <a:rPr lang="en-US" dirty="0" smtClean="0"/>
                        <a:t>Total</a:t>
                      </a:r>
                      <a:endParaRPr lang="en-US" dirty="0"/>
                    </a:p>
                  </a:txBody>
                  <a:tcPr/>
                </a:tc>
                <a:tc>
                  <a:txBody>
                    <a:bodyPr/>
                    <a:lstStyle/>
                    <a:p>
                      <a:r>
                        <a:rPr lang="en-US" dirty="0" smtClean="0"/>
                        <a:t>544</a:t>
                      </a:r>
                      <a:endParaRPr lang="en-US" dirty="0"/>
                    </a:p>
                  </a:txBody>
                  <a:tcPr/>
                </a:tc>
              </a:tr>
            </a:tbl>
          </a:graphicData>
        </a:graphic>
      </p:graphicFrame>
      <p:graphicFrame>
        <p:nvGraphicFramePr>
          <p:cNvPr id="9" name="Table 8"/>
          <p:cNvGraphicFramePr>
            <a:graphicFrameLocks noGrp="1"/>
          </p:cNvGraphicFramePr>
          <p:nvPr/>
        </p:nvGraphicFramePr>
        <p:xfrm>
          <a:off x="1905000" y="3657600"/>
          <a:ext cx="6477000" cy="2595880"/>
        </p:xfrm>
        <a:graphic>
          <a:graphicData uri="http://schemas.openxmlformats.org/drawingml/2006/table">
            <a:tbl>
              <a:tblPr firstRow="1" bandRow="1">
                <a:tableStyleId>{5C22544A-7EE6-4342-B048-85BDC9FD1C3A}</a:tableStyleId>
              </a:tblPr>
              <a:tblGrid>
                <a:gridCol w="4495800"/>
                <a:gridCol w="1981200"/>
              </a:tblGrid>
              <a:tr h="370840">
                <a:tc>
                  <a:txBody>
                    <a:bodyPr/>
                    <a:lstStyle/>
                    <a:p>
                      <a:r>
                        <a:rPr lang="en-US" dirty="0" smtClean="0"/>
                        <a:t>Protection</a:t>
                      </a:r>
                      <a:r>
                        <a:rPr lang="en-US" baseline="0" dirty="0" smtClean="0"/>
                        <a:t> system</a:t>
                      </a:r>
                      <a:r>
                        <a:rPr lang="en-US" dirty="0" smtClean="0"/>
                        <a:t> type</a:t>
                      </a:r>
                      <a:endParaRPr lang="en-US" dirty="0"/>
                    </a:p>
                  </a:txBody>
                  <a:tcPr/>
                </a:tc>
                <a:tc>
                  <a:txBody>
                    <a:bodyPr/>
                    <a:lstStyle/>
                    <a:p>
                      <a:r>
                        <a:rPr lang="en-US" dirty="0" smtClean="0"/>
                        <a:t>Quantity</a:t>
                      </a:r>
                      <a:endParaRPr lang="en-US" dirty="0"/>
                    </a:p>
                  </a:txBody>
                  <a:tcPr/>
                </a:tc>
              </a:tr>
              <a:tr h="370840">
                <a:tc>
                  <a:txBody>
                    <a:bodyPr/>
                    <a:lstStyle/>
                    <a:p>
                      <a:r>
                        <a:rPr lang="en-US" dirty="0" smtClean="0"/>
                        <a:t>Quench detection systems</a:t>
                      </a:r>
                      <a:endParaRPr lang="en-US" dirty="0"/>
                    </a:p>
                  </a:txBody>
                  <a:tcPr/>
                </a:tc>
                <a:tc>
                  <a:txBody>
                    <a:bodyPr/>
                    <a:lstStyle/>
                    <a:p>
                      <a:r>
                        <a:rPr lang="en-US" dirty="0" smtClean="0"/>
                        <a:t>7568</a:t>
                      </a:r>
                      <a:endParaRPr lang="en-US" dirty="0"/>
                    </a:p>
                  </a:txBody>
                  <a:tcPr/>
                </a:tc>
              </a:tr>
              <a:tr h="370840">
                <a:tc>
                  <a:txBody>
                    <a:bodyPr/>
                    <a:lstStyle/>
                    <a:p>
                      <a:r>
                        <a:rPr lang="en-US" dirty="0" smtClean="0"/>
                        <a:t>Quench heater discharge</a:t>
                      </a:r>
                      <a:r>
                        <a:rPr lang="en-US" baseline="0" dirty="0" smtClean="0"/>
                        <a:t> power supplies</a:t>
                      </a:r>
                      <a:endParaRPr lang="en-US" dirty="0"/>
                    </a:p>
                  </a:txBody>
                  <a:tcPr/>
                </a:tc>
                <a:tc>
                  <a:txBody>
                    <a:bodyPr/>
                    <a:lstStyle/>
                    <a:p>
                      <a:r>
                        <a:rPr lang="en-US" dirty="0" smtClean="0"/>
                        <a:t>6076</a:t>
                      </a:r>
                      <a:endParaRPr lang="en-US" dirty="0"/>
                    </a:p>
                  </a:txBody>
                  <a:tcPr/>
                </a:tc>
              </a:tr>
              <a:tr h="370840">
                <a:tc>
                  <a:txBody>
                    <a:bodyPr/>
                    <a:lstStyle/>
                    <a:p>
                      <a:r>
                        <a:rPr lang="en-US" dirty="0" smtClean="0"/>
                        <a:t>Energy extraction systems 13 kA</a:t>
                      </a:r>
                      <a:endParaRPr lang="en-US" dirty="0"/>
                    </a:p>
                  </a:txBody>
                  <a:tcPr/>
                </a:tc>
                <a:tc>
                  <a:txBody>
                    <a:bodyPr/>
                    <a:lstStyle/>
                    <a:p>
                      <a:r>
                        <a:rPr lang="en-US" dirty="0" smtClean="0"/>
                        <a:t>32</a:t>
                      </a:r>
                      <a:endParaRPr lang="en-US" dirty="0"/>
                    </a:p>
                  </a:txBody>
                  <a:tcPr/>
                </a:tc>
              </a:tr>
              <a:tr h="370840">
                <a:tc>
                  <a:txBody>
                    <a:bodyPr/>
                    <a:lstStyle/>
                    <a:p>
                      <a:r>
                        <a:rPr lang="en-US" dirty="0" smtClean="0"/>
                        <a:t>Energy extraction systems 600</a:t>
                      </a:r>
                      <a:r>
                        <a:rPr lang="en-US" baseline="0" dirty="0" smtClean="0"/>
                        <a:t> </a:t>
                      </a:r>
                      <a:r>
                        <a:rPr lang="en-US" dirty="0" smtClean="0"/>
                        <a:t>A</a:t>
                      </a:r>
                      <a:endParaRPr lang="en-US" dirty="0"/>
                    </a:p>
                  </a:txBody>
                  <a:tcPr/>
                </a:tc>
                <a:tc>
                  <a:txBody>
                    <a:bodyPr/>
                    <a:lstStyle/>
                    <a:p>
                      <a:r>
                        <a:rPr lang="en-US" dirty="0" smtClean="0"/>
                        <a:t>202</a:t>
                      </a:r>
                      <a:endParaRPr lang="en-US" dirty="0"/>
                    </a:p>
                  </a:txBody>
                  <a:tcPr/>
                </a:tc>
              </a:tr>
              <a:tr h="370840">
                <a:tc>
                  <a:txBody>
                    <a:bodyPr/>
                    <a:lstStyle/>
                    <a:p>
                      <a:r>
                        <a:rPr lang="en-US" dirty="0" smtClean="0"/>
                        <a:t>Data</a:t>
                      </a:r>
                      <a:r>
                        <a:rPr lang="en-US" baseline="0" dirty="0" smtClean="0"/>
                        <a:t> acquisition systems</a:t>
                      </a:r>
                      <a:endParaRPr lang="en-US" dirty="0"/>
                    </a:p>
                  </a:txBody>
                  <a:tcPr/>
                </a:tc>
                <a:tc>
                  <a:txBody>
                    <a:bodyPr/>
                    <a:lstStyle/>
                    <a:p>
                      <a:r>
                        <a:rPr lang="en-US" dirty="0" smtClean="0"/>
                        <a:t>2532</a:t>
                      </a:r>
                      <a:endParaRPr lang="en-US" dirty="0"/>
                    </a:p>
                  </a:txBody>
                  <a:tcPr/>
                </a:tc>
              </a:tr>
              <a:tr h="370840">
                <a:tc>
                  <a:txBody>
                    <a:bodyPr/>
                    <a:lstStyle/>
                    <a:p>
                      <a:r>
                        <a:rPr lang="en-US" dirty="0" smtClean="0"/>
                        <a:t>System</a:t>
                      </a:r>
                      <a:r>
                        <a:rPr lang="en-US" baseline="0" dirty="0" smtClean="0"/>
                        <a:t> interlocks (hardwired)</a:t>
                      </a:r>
                      <a:endParaRPr lang="en-US" dirty="0"/>
                    </a:p>
                  </a:txBody>
                  <a:tcPr/>
                </a:tc>
                <a:tc>
                  <a:txBody>
                    <a:bodyPr/>
                    <a:lstStyle/>
                    <a:p>
                      <a:r>
                        <a:rPr lang="en-US" b="1" dirty="0" smtClean="0"/>
                        <a:t>13722</a:t>
                      </a:r>
                      <a:endParaRPr lang="en-US" b="1" dirty="0"/>
                    </a:p>
                  </a:txBody>
                  <a:tcPr/>
                </a:tc>
              </a:tr>
            </a:tbl>
          </a:graphicData>
        </a:graphic>
      </p:graphicFrame>
      <p:sp>
        <p:nvSpPr>
          <p:cNvPr id="6" name="Rectangle 5"/>
          <p:cNvSpPr/>
          <p:nvPr/>
        </p:nvSpPr>
        <p:spPr bwMode="auto">
          <a:xfrm>
            <a:off x="1828800" y="3048000"/>
            <a:ext cx="914400" cy="914400"/>
          </a:xfrm>
          <a:prstGeom prst="rect">
            <a:avLst/>
          </a:prstGeom>
          <a:noFill/>
          <a:ln w="9525" cap="flat" cmpd="sng" algn="ctr">
            <a:no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bg2"/>
              </a:solidFill>
              <a:effectLst/>
              <a:latin typeface="Arial" charset="0"/>
            </a:endParaRPr>
          </a:p>
        </p:txBody>
      </p:sp>
      <p:sp>
        <p:nvSpPr>
          <p:cNvPr id="7" name="TextBox 6"/>
          <p:cNvSpPr txBox="1"/>
          <p:nvPr/>
        </p:nvSpPr>
        <p:spPr>
          <a:xfrm>
            <a:off x="1066800" y="2895600"/>
            <a:ext cx="7010400" cy="1200329"/>
          </a:xfrm>
          <a:prstGeom prst="rect">
            <a:avLst/>
          </a:prstGeom>
          <a:solidFill>
            <a:schemeClr val="accent1">
              <a:lumMod val="75000"/>
            </a:schemeClr>
          </a:solidFill>
        </p:spPr>
        <p:txBody>
          <a:bodyPr wrap="square" rtlCol="0">
            <a:spAutoFit/>
          </a:bodyPr>
          <a:lstStyle/>
          <a:p>
            <a:pPr algn="just"/>
            <a:r>
              <a:rPr lang="en-US" sz="1800" dirty="0" smtClean="0"/>
              <a:t>The size of the system is the principal problem as it asks for very low failure rates not always easily to achieve. Due to the same reason mitigation and consolidation measures are normally not straightforward to implement. </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3874220" y="3047999"/>
            <a:ext cx="5041180" cy="3810001"/>
          </a:xfrm>
          <a:prstGeom prst="rect">
            <a:avLst/>
          </a:prstGeom>
          <a:noFill/>
          <a:ln w="9525">
            <a:noFill/>
            <a:miter lim="800000"/>
            <a:headEnd/>
            <a:tailEnd/>
          </a:ln>
        </p:spPr>
      </p:pic>
      <p:sp>
        <p:nvSpPr>
          <p:cNvPr id="72706" name="Rectangle 2"/>
          <p:cNvSpPr>
            <a:spLocks noGrp="1" noChangeArrowheads="1"/>
          </p:cNvSpPr>
          <p:nvPr>
            <p:ph type="title"/>
          </p:nvPr>
        </p:nvSpPr>
        <p:spPr>
          <a:xfrm>
            <a:off x="914400" y="0"/>
            <a:ext cx="7391400" cy="685800"/>
          </a:xfrm>
        </p:spPr>
        <p:txBody>
          <a:bodyPr/>
          <a:lstStyle/>
          <a:p>
            <a:r>
              <a:rPr lang="en-US" sz="1800" dirty="0" smtClean="0"/>
              <a:t>QPS </a:t>
            </a:r>
            <a:r>
              <a:rPr lang="en-US" sz="1800" dirty="0" smtClean="0"/>
              <a:t>– basic fault statistics</a:t>
            </a:r>
            <a:endParaRPr lang="en-US" sz="1800" dirty="0"/>
          </a:p>
        </p:txBody>
      </p:sp>
      <p:pic>
        <p:nvPicPr>
          <p:cNvPr id="3074" name="Picture 2"/>
          <p:cNvPicPr>
            <a:picLocks noChangeAspect="1" noChangeArrowheads="1"/>
          </p:cNvPicPr>
          <p:nvPr/>
        </p:nvPicPr>
        <p:blipFill>
          <a:blip r:embed="rId3" cstate="print"/>
          <a:srcRect/>
          <a:stretch>
            <a:fillRect/>
          </a:stretch>
        </p:blipFill>
        <p:spPr bwMode="auto">
          <a:xfrm>
            <a:off x="228600" y="761999"/>
            <a:ext cx="4800600" cy="2888327"/>
          </a:xfrm>
          <a:prstGeom prst="rect">
            <a:avLst/>
          </a:prstGeom>
          <a:noFill/>
          <a:ln w="9525">
            <a:noFill/>
            <a:miter lim="800000"/>
            <a:headEnd/>
            <a:tailEnd/>
          </a:ln>
        </p:spPr>
      </p:pic>
      <p:sp>
        <p:nvSpPr>
          <p:cNvPr id="6" name="TextBox 5"/>
          <p:cNvSpPr txBox="1"/>
          <p:nvPr/>
        </p:nvSpPr>
        <p:spPr>
          <a:xfrm>
            <a:off x="381000" y="762000"/>
            <a:ext cx="6596678" cy="307777"/>
          </a:xfrm>
          <a:prstGeom prst="rect">
            <a:avLst/>
          </a:prstGeom>
          <a:noFill/>
        </p:spPr>
        <p:txBody>
          <a:bodyPr wrap="none" rtlCol="0">
            <a:spAutoFit/>
          </a:bodyPr>
          <a:lstStyle/>
          <a:p>
            <a:r>
              <a:rPr lang="en-US" sz="1400" b="1" dirty="0" smtClean="0"/>
              <a:t>QPS and QPS related hardware faults causing interventions (54 outside TS).</a:t>
            </a:r>
            <a:endParaRPr lang="en-US" sz="1400" b="1" dirty="0"/>
          </a:p>
        </p:txBody>
      </p:sp>
      <p:sp>
        <p:nvSpPr>
          <p:cNvPr id="10" name="TextBox 9"/>
          <p:cNvSpPr txBox="1"/>
          <p:nvPr/>
        </p:nvSpPr>
        <p:spPr>
          <a:xfrm>
            <a:off x="4038600" y="6248400"/>
            <a:ext cx="3244799" cy="307777"/>
          </a:xfrm>
          <a:prstGeom prst="rect">
            <a:avLst/>
          </a:prstGeom>
          <a:noFill/>
        </p:spPr>
        <p:txBody>
          <a:bodyPr wrap="none" rtlCol="0">
            <a:spAutoFit/>
          </a:bodyPr>
          <a:lstStyle/>
          <a:p>
            <a:r>
              <a:rPr lang="en-US" sz="1400" b="1" dirty="0" smtClean="0"/>
              <a:t>QPS radiation induced faults (190).</a:t>
            </a:r>
            <a:endParaRPr lang="en-US"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1000" fill="hold"/>
                                        <p:tgtEl>
                                          <p:spTgt spid="3076"/>
                                        </p:tgtEl>
                                        <p:attrNameLst>
                                          <p:attrName>ppt_w</p:attrName>
                                        </p:attrNameLst>
                                      </p:cBhvr>
                                      <p:tavLst>
                                        <p:tav tm="0">
                                          <p:val>
                                            <p:strVal val="#ppt_w*0.70"/>
                                          </p:val>
                                        </p:tav>
                                        <p:tav tm="100000">
                                          <p:val>
                                            <p:strVal val="#ppt_w"/>
                                          </p:val>
                                        </p:tav>
                                      </p:tavLst>
                                    </p:anim>
                                    <p:anim calcmode="lin" valueType="num">
                                      <p:cBhvr>
                                        <p:cTn id="8" dur="1000" fill="hold"/>
                                        <p:tgtEl>
                                          <p:spTgt spid="3076"/>
                                        </p:tgtEl>
                                        <p:attrNameLst>
                                          <p:attrName>ppt_h</p:attrName>
                                        </p:attrNameLst>
                                      </p:cBhvr>
                                      <p:tavLst>
                                        <p:tav tm="0">
                                          <p:val>
                                            <p:strVal val="#ppt_h"/>
                                          </p:val>
                                        </p:tav>
                                        <p:tav tm="100000">
                                          <p:val>
                                            <p:strVal val="#ppt_h"/>
                                          </p:val>
                                        </p:tav>
                                      </p:tavLst>
                                    </p:anim>
                                    <p:animEffect transition="in" filter="fade">
                                      <p:cBhvr>
                                        <p:cTn id="9" dur="1000"/>
                                        <p:tgtEl>
                                          <p:spTgt spid="3076"/>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linds(horizontal)">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685800"/>
            <a:ext cx="8229600" cy="5791200"/>
          </a:xfrm>
        </p:spPr>
        <p:txBody>
          <a:bodyPr/>
          <a:lstStyle/>
          <a:p>
            <a:r>
              <a:rPr lang="en-US" dirty="0" smtClean="0"/>
              <a:t>C</a:t>
            </a:r>
            <a:r>
              <a:rPr lang="en-US" dirty="0" smtClean="0"/>
              <a:t>ommunication </a:t>
            </a:r>
            <a:r>
              <a:rPr lang="en-US" dirty="0" smtClean="0"/>
              <a:t>problems, local bus </a:t>
            </a:r>
            <a:r>
              <a:rPr lang="en-US" dirty="0" smtClean="0"/>
              <a:t>instabilities, </a:t>
            </a:r>
            <a:r>
              <a:rPr lang="en-US" dirty="0" smtClean="0"/>
              <a:t>bad </a:t>
            </a:r>
            <a:r>
              <a:rPr lang="en-US" dirty="0" smtClean="0"/>
              <a:t>connections, noisy boards, corrupted data … </a:t>
            </a:r>
            <a:r>
              <a:rPr lang="en-US" dirty="0" smtClean="0">
                <a:sym typeface="Wingdings" pitchFamily="2" charset="2"/>
              </a:rPr>
              <a:t> almost </a:t>
            </a:r>
            <a:r>
              <a:rPr lang="en-US" dirty="0" smtClean="0"/>
              <a:t> completely resolved</a:t>
            </a:r>
          </a:p>
          <a:p>
            <a:pPr lvl="1"/>
            <a:r>
              <a:rPr lang="en-US" dirty="0" smtClean="0"/>
              <a:t>Tedious process basically in 2009 and 2010</a:t>
            </a:r>
          </a:p>
          <a:p>
            <a:pPr lvl="1"/>
            <a:r>
              <a:rPr lang="en-US" dirty="0" smtClean="0"/>
              <a:t>Exercise partially to be repeated after LS1  </a:t>
            </a:r>
          </a:p>
          <a:p>
            <a:r>
              <a:rPr lang="en-US" dirty="0" smtClean="0"/>
              <a:t>Frequent trips of protection systems  for insertion region magnets during thunderstorms and general perturbations of the electrical network</a:t>
            </a:r>
          </a:p>
          <a:p>
            <a:pPr lvl="1"/>
            <a:r>
              <a:rPr lang="en-US" dirty="0" smtClean="0"/>
              <a:t>Concerns basically Q9 and Q10 and u</a:t>
            </a:r>
            <a:r>
              <a:rPr lang="en-US" dirty="0" smtClean="0"/>
              <a:t>sually does not dump the beam (anyhow gone) but fires quench heaters</a:t>
            </a:r>
          </a:p>
          <a:p>
            <a:pPr lvl="1"/>
            <a:r>
              <a:rPr lang="en-US" dirty="0" smtClean="0"/>
              <a:t>Problem is related to the warm instrumentation cable length and routing</a:t>
            </a:r>
          </a:p>
          <a:p>
            <a:pPr lvl="2"/>
            <a:r>
              <a:rPr lang="en-US" dirty="0" smtClean="0"/>
              <a:t>To be modified and protection systems upgraded within LS1</a:t>
            </a:r>
          </a:p>
          <a:p>
            <a:pPr lvl="1"/>
            <a:r>
              <a:rPr lang="en-US" dirty="0" smtClean="0"/>
              <a:t>As a temporary resolution it is proposed to raise the voltage detection threshold for these circuits</a:t>
            </a:r>
          </a:p>
          <a:p>
            <a:pPr lvl="2"/>
            <a:r>
              <a:rPr lang="en-US" dirty="0" smtClean="0"/>
              <a:t>U</a:t>
            </a:r>
            <a:r>
              <a:rPr lang="en-US" baseline="-25000" dirty="0" smtClean="0"/>
              <a:t>TH</a:t>
            </a:r>
            <a:r>
              <a:rPr lang="en-US" dirty="0" smtClean="0"/>
              <a:t> = ± 400 mV safe up to 4 kA </a:t>
            </a:r>
            <a:r>
              <a:rPr lang="en-US" dirty="0" smtClean="0">
                <a:sym typeface="Wingdings" pitchFamily="2" charset="2"/>
              </a:rPr>
              <a:t> ECR issued for implementation during Xmas break</a:t>
            </a:r>
            <a:endParaRPr lang="en-US" dirty="0" smtClean="0"/>
          </a:p>
          <a:p>
            <a:pPr lvl="2"/>
            <a:endParaRPr lang="en-US" dirty="0" smtClean="0"/>
          </a:p>
        </p:txBody>
      </p:sp>
      <p:sp>
        <p:nvSpPr>
          <p:cNvPr id="72706" name="Rectangle 2"/>
          <p:cNvSpPr>
            <a:spLocks noGrp="1" noChangeArrowheads="1"/>
          </p:cNvSpPr>
          <p:nvPr>
            <p:ph type="title"/>
          </p:nvPr>
        </p:nvSpPr>
        <p:spPr>
          <a:xfrm>
            <a:off x="914400" y="0"/>
            <a:ext cx="7391400" cy="685800"/>
          </a:xfrm>
        </p:spPr>
        <p:txBody>
          <a:bodyPr/>
          <a:lstStyle/>
          <a:p>
            <a:r>
              <a:rPr lang="en-US" sz="1800" dirty="0" smtClean="0"/>
              <a:t>Teething </a:t>
            </a:r>
            <a:r>
              <a:rPr lang="en-US" sz="1800" dirty="0" smtClean="0"/>
              <a:t>problems &amp; EMC related faults</a:t>
            </a:r>
            <a:endParaRPr lang="en-US"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04800" y="685800"/>
            <a:ext cx="8686800" cy="5791200"/>
          </a:xfrm>
        </p:spPr>
        <p:txBody>
          <a:bodyPr/>
          <a:lstStyle/>
          <a:p>
            <a:pPr algn="just"/>
            <a:r>
              <a:rPr lang="en-GB" dirty="0" smtClean="0"/>
              <a:t>The tune feedback applies only small changes in current but creates a voltage signal, which QPS cannot distinguish from a real quench</a:t>
            </a:r>
          </a:p>
          <a:p>
            <a:pPr algn="just"/>
            <a:r>
              <a:rPr lang="en-US" dirty="0" smtClean="0"/>
              <a:t>As first mitigation measure the discrimination time of the detection systems has been increased to </a:t>
            </a:r>
            <a:r>
              <a:rPr lang="en-US" dirty="0" err="1" smtClean="0"/>
              <a:t>t</a:t>
            </a:r>
            <a:r>
              <a:rPr lang="en-US" baseline="-25000" dirty="0" err="1" smtClean="0"/>
              <a:t>EVAL</a:t>
            </a:r>
            <a:r>
              <a:rPr lang="en-US" dirty="0" smtClean="0"/>
              <a:t> = 190 ms</a:t>
            </a:r>
            <a:endParaRPr lang="en-US" dirty="0" smtClean="0"/>
          </a:p>
          <a:p>
            <a:r>
              <a:rPr lang="en-US" dirty="0" smtClean="0"/>
              <a:t>In 2011 there were still a significant number of trips e.g. during squeeze</a:t>
            </a:r>
          </a:p>
          <a:p>
            <a:pPr lvl="1"/>
            <a:r>
              <a:rPr lang="en-US" dirty="0" smtClean="0">
                <a:sym typeface="Wingdings" pitchFamily="2" charset="2"/>
              </a:rPr>
              <a:t>re-evaluation of detection settings has been launched</a:t>
            </a:r>
            <a:r>
              <a:rPr lang="en-US" dirty="0" smtClean="0"/>
              <a:t> (</a:t>
            </a:r>
            <a:r>
              <a:rPr lang="en-US" dirty="0" smtClean="0">
                <a:sym typeface="Wingdings" pitchFamily="2" charset="2"/>
              </a:rPr>
              <a:t> A. Verweij)</a:t>
            </a:r>
            <a:endParaRPr lang="en-US" dirty="0" smtClean="0"/>
          </a:p>
          <a:p>
            <a:r>
              <a:rPr lang="en-US" dirty="0" smtClean="0"/>
              <a:t>Detection settings for 2012 run (ECR in preparation)</a:t>
            </a:r>
          </a:p>
          <a:p>
            <a:pPr lvl="1"/>
            <a:r>
              <a:rPr lang="en-US" dirty="0" smtClean="0"/>
              <a:t>±2V, </a:t>
            </a:r>
            <a:r>
              <a:rPr lang="en-US" dirty="0" err="1" smtClean="0"/>
              <a:t>t</a:t>
            </a:r>
            <a:r>
              <a:rPr lang="en-US" baseline="-25000" dirty="0" err="1" smtClean="0"/>
              <a:t>EVAL</a:t>
            </a:r>
            <a:r>
              <a:rPr lang="en-US" dirty="0" smtClean="0"/>
              <a:t> = 190 </a:t>
            </a:r>
            <a:r>
              <a:rPr lang="en-US" dirty="0" smtClean="0"/>
              <a:t>ms, </a:t>
            </a:r>
            <a:r>
              <a:rPr lang="en-US" dirty="0" smtClean="0"/>
              <a:t>|I| &lt; 100 </a:t>
            </a:r>
            <a:r>
              <a:rPr lang="en-US" dirty="0" smtClean="0"/>
              <a:t>A</a:t>
            </a:r>
          </a:p>
          <a:p>
            <a:pPr lvl="1"/>
            <a:r>
              <a:rPr lang="en-US" dirty="0" smtClean="0"/>
              <a:t>±100 </a:t>
            </a:r>
            <a:r>
              <a:rPr lang="en-US" dirty="0" smtClean="0"/>
              <a:t>mV, </a:t>
            </a:r>
            <a:r>
              <a:rPr lang="en-US" dirty="0" err="1" smtClean="0"/>
              <a:t>t</a:t>
            </a:r>
            <a:r>
              <a:rPr lang="en-US" baseline="-25000" dirty="0" err="1" smtClean="0"/>
              <a:t>EVAL</a:t>
            </a:r>
            <a:r>
              <a:rPr lang="en-US" dirty="0" smtClean="0"/>
              <a:t> = 190 ms, 100 A </a:t>
            </a:r>
            <a:r>
              <a:rPr lang="en-US" dirty="0" smtClean="0"/>
              <a:t>≤ |</a:t>
            </a:r>
            <a:r>
              <a:rPr lang="en-US" dirty="0" smtClean="0"/>
              <a:t>I| ≤ 200 </a:t>
            </a:r>
            <a:r>
              <a:rPr lang="en-US" dirty="0" smtClean="0"/>
              <a:t>A, |I</a:t>
            </a:r>
            <a:r>
              <a:rPr lang="en-US" baseline="-25000" dirty="0" smtClean="0"/>
              <a:t>MAX</a:t>
            </a:r>
            <a:r>
              <a:rPr lang="en-US" dirty="0" smtClean="0"/>
              <a:t>| </a:t>
            </a:r>
            <a:r>
              <a:rPr lang="en-US" dirty="0" smtClean="0"/>
              <a:t>≤ 200 A</a:t>
            </a:r>
            <a:r>
              <a:rPr lang="en-US" dirty="0" smtClean="0"/>
              <a:t> </a:t>
            </a:r>
            <a:endParaRPr lang="en-US" dirty="0" smtClean="0"/>
          </a:p>
          <a:p>
            <a:pPr lvl="1"/>
            <a:endParaRPr lang="en-US" dirty="0" smtClean="0"/>
          </a:p>
          <a:p>
            <a:endParaRPr lang="en-US" dirty="0" smtClean="0"/>
          </a:p>
          <a:p>
            <a:endParaRPr lang="en-US" dirty="0" smtClean="0"/>
          </a:p>
        </p:txBody>
      </p:sp>
      <p:sp>
        <p:nvSpPr>
          <p:cNvPr id="72706" name="Rectangle 2"/>
          <p:cNvSpPr>
            <a:spLocks noGrp="1" noChangeArrowheads="1"/>
          </p:cNvSpPr>
          <p:nvPr>
            <p:ph type="title"/>
          </p:nvPr>
        </p:nvSpPr>
        <p:spPr>
          <a:xfrm>
            <a:off x="914400" y="0"/>
            <a:ext cx="7391400" cy="685800"/>
          </a:xfrm>
        </p:spPr>
        <p:txBody>
          <a:bodyPr/>
          <a:lstStyle/>
          <a:p>
            <a:r>
              <a:rPr lang="en-US" sz="1800" dirty="0" smtClean="0"/>
              <a:t>Tune feedback compatibility</a:t>
            </a:r>
            <a:endParaRPr lang="en-US" sz="1800" dirty="0"/>
          </a:p>
        </p:txBody>
      </p:sp>
      <p:pic>
        <p:nvPicPr>
          <p:cNvPr id="5" name="Picture 3"/>
          <p:cNvPicPr>
            <a:picLocks noChangeAspect="1" noChangeArrowheads="1"/>
          </p:cNvPicPr>
          <p:nvPr/>
        </p:nvPicPr>
        <p:blipFill>
          <a:blip r:embed="rId2" cstate="print"/>
          <a:srcRect/>
          <a:stretch>
            <a:fillRect/>
          </a:stretch>
        </p:blipFill>
        <p:spPr bwMode="auto">
          <a:xfrm>
            <a:off x="4876800" y="4572000"/>
            <a:ext cx="3581400" cy="1975603"/>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685800" y="4267200"/>
            <a:ext cx="3391760" cy="2438400"/>
          </a:xfrm>
          <a:prstGeom prst="rect">
            <a:avLst/>
          </a:prstGeom>
          <a:noFill/>
          <a:ln w="9525">
            <a:noFill/>
            <a:miter lim="800000"/>
            <a:headEnd/>
            <a:tailEnd/>
          </a:ln>
        </p:spPr>
      </p:pic>
      <p:sp>
        <p:nvSpPr>
          <p:cNvPr id="7" name="TextBox 6"/>
          <p:cNvSpPr txBox="1"/>
          <p:nvPr/>
        </p:nvSpPr>
        <p:spPr>
          <a:xfrm>
            <a:off x="1981200" y="4572000"/>
            <a:ext cx="1855444" cy="276999"/>
          </a:xfrm>
          <a:prstGeom prst="rect">
            <a:avLst/>
          </a:prstGeom>
          <a:noFill/>
        </p:spPr>
        <p:txBody>
          <a:bodyPr wrap="none" rtlCol="0">
            <a:spAutoFit/>
          </a:bodyPr>
          <a:lstStyle/>
          <a:p>
            <a:r>
              <a:rPr lang="en-US" dirty="0" smtClean="0"/>
              <a:t>Plot courtesy H. Thiesen</a:t>
            </a:r>
            <a:endParaRPr lang="en-US" dirty="0"/>
          </a:p>
        </p:txBody>
      </p:sp>
      <p:sp>
        <p:nvSpPr>
          <p:cNvPr id="8" name="TextBox 7"/>
          <p:cNvSpPr txBox="1"/>
          <p:nvPr/>
        </p:nvSpPr>
        <p:spPr>
          <a:xfrm>
            <a:off x="838200" y="2667000"/>
            <a:ext cx="7239000" cy="646331"/>
          </a:xfrm>
          <a:prstGeom prst="rect">
            <a:avLst/>
          </a:prstGeom>
          <a:solidFill>
            <a:schemeClr val="accent1"/>
          </a:solidFill>
        </p:spPr>
        <p:txBody>
          <a:bodyPr wrap="square" rtlCol="0">
            <a:spAutoFit/>
          </a:bodyPr>
          <a:lstStyle/>
          <a:p>
            <a:r>
              <a:rPr lang="en-US" sz="1800" dirty="0" smtClean="0"/>
              <a:t>If the tune feedback is applied with |I| &gt; 100 A (e.g. after LS1) further mitigation and consolidation measures will become necessary.</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09550" y="666750"/>
            <a:ext cx="8248650" cy="6191250"/>
          </a:xfrm>
          <a:prstGeom prst="rect">
            <a:avLst/>
          </a:prstGeom>
          <a:noFill/>
          <a:ln w="9525">
            <a:noFill/>
            <a:miter lim="800000"/>
            <a:headEnd/>
            <a:tailEnd/>
          </a:ln>
        </p:spPr>
      </p:pic>
      <p:sp>
        <p:nvSpPr>
          <p:cNvPr id="4" name="Content Placeholder 3"/>
          <p:cNvSpPr>
            <a:spLocks noGrp="1"/>
          </p:cNvSpPr>
          <p:nvPr>
            <p:ph idx="1"/>
          </p:nvPr>
        </p:nvSpPr>
        <p:spPr>
          <a:xfrm>
            <a:off x="228600" y="685800"/>
            <a:ext cx="8229600" cy="6172200"/>
          </a:xfrm>
        </p:spPr>
        <p:txBody>
          <a:bodyPr/>
          <a:lstStyle/>
          <a:p>
            <a:r>
              <a:rPr lang="en-US" dirty="0" smtClean="0"/>
              <a:t>The principal cause of failure of the quench </a:t>
            </a:r>
            <a:r>
              <a:rPr lang="en-US" dirty="0" smtClean="0"/>
              <a:t>heater discharge power </a:t>
            </a:r>
            <a:r>
              <a:rPr lang="en-US" dirty="0" smtClean="0"/>
              <a:t>supplies is related to a malfunction of </a:t>
            </a:r>
            <a:r>
              <a:rPr lang="en-US" dirty="0" smtClean="0"/>
              <a:t>the mains switch</a:t>
            </a:r>
            <a:r>
              <a:rPr lang="en-US" dirty="0" smtClean="0"/>
              <a:t>. </a:t>
            </a:r>
          </a:p>
          <a:p>
            <a:r>
              <a:rPr lang="en-US" dirty="0" smtClean="0"/>
              <a:t>The </a:t>
            </a:r>
            <a:r>
              <a:rPr lang="en-US" dirty="0" smtClean="0"/>
              <a:t>fault </a:t>
            </a:r>
            <a:r>
              <a:rPr lang="en-US" dirty="0" smtClean="0"/>
              <a:t>is caused </a:t>
            </a:r>
            <a:r>
              <a:rPr lang="en-US" dirty="0" smtClean="0"/>
              <a:t>by the mechanical breakdown of one of the </a:t>
            </a:r>
            <a:r>
              <a:rPr lang="en-US" dirty="0" smtClean="0"/>
              <a:t>plastic materials </a:t>
            </a:r>
            <a:r>
              <a:rPr lang="en-US" dirty="0" smtClean="0"/>
              <a:t>used for the construction of the switch, </a:t>
            </a:r>
            <a:r>
              <a:rPr lang="en-US" dirty="0" smtClean="0"/>
              <a:t>most likely due to an </a:t>
            </a:r>
            <a:r>
              <a:rPr lang="en-US" dirty="0" smtClean="0"/>
              <a:t>excess of hardener in its </a:t>
            </a:r>
            <a:r>
              <a:rPr lang="en-US" dirty="0" smtClean="0"/>
              <a:t>composition. </a:t>
            </a:r>
          </a:p>
          <a:p>
            <a:r>
              <a:rPr lang="en-US" dirty="0" smtClean="0"/>
              <a:t>Repair campaign has </a:t>
            </a:r>
            <a:r>
              <a:rPr lang="en-US" dirty="0" smtClean="0"/>
              <a:t>been launched in 2010 with the objective to </a:t>
            </a:r>
            <a:r>
              <a:rPr lang="en-US" dirty="0" smtClean="0"/>
              <a:t>replace all </a:t>
            </a:r>
            <a:r>
              <a:rPr lang="en-US" dirty="0" smtClean="0"/>
              <a:t>6076 faulty switches during technical stops of the </a:t>
            </a:r>
            <a:r>
              <a:rPr lang="en-US" dirty="0" smtClean="0"/>
              <a:t>LHC until </a:t>
            </a:r>
            <a:r>
              <a:rPr lang="en-US" dirty="0" smtClean="0"/>
              <a:t>spring 2012</a:t>
            </a:r>
            <a:r>
              <a:rPr lang="en-US" dirty="0" smtClean="0"/>
              <a:t>.</a:t>
            </a:r>
          </a:p>
          <a:p>
            <a:pPr lvl="1"/>
            <a:r>
              <a:rPr lang="en-US" dirty="0" smtClean="0"/>
              <a:t>In addition implementation of the </a:t>
            </a:r>
            <a:r>
              <a:rPr lang="en-US" dirty="0" smtClean="0">
                <a:sym typeface="Wingdings" pitchFamily="2" charset="2"/>
              </a:rPr>
              <a:t>3 </a:t>
            </a:r>
            <a:r>
              <a:rPr lang="en-US" dirty="0" smtClean="0">
                <a:sym typeface="Wingdings" pitchFamily="2" charset="2"/>
              </a:rPr>
              <a:t>out of 4 condition for </a:t>
            </a:r>
            <a:r>
              <a:rPr lang="en-US" dirty="0" smtClean="0">
                <a:sym typeface="Wingdings" pitchFamily="2" charset="2"/>
              </a:rPr>
              <a:t>the MB </a:t>
            </a:r>
            <a:r>
              <a:rPr lang="en-US" dirty="0" smtClean="0">
                <a:sym typeface="Wingdings" pitchFamily="2" charset="2"/>
              </a:rPr>
              <a:t>quench heater power supply availability (no injection inhibit in case of loss of </a:t>
            </a:r>
            <a:r>
              <a:rPr lang="en-US" dirty="0" smtClean="0">
                <a:sym typeface="Wingdings" pitchFamily="2" charset="2"/>
              </a:rPr>
              <a:t>one </a:t>
            </a:r>
            <a:r>
              <a:rPr lang="en-US" dirty="0" smtClean="0">
                <a:sym typeface="Wingdings" pitchFamily="2" charset="2"/>
              </a:rPr>
              <a:t>power supply</a:t>
            </a:r>
            <a:r>
              <a:rPr lang="en-US" dirty="0" smtClean="0">
                <a:sym typeface="Wingdings" pitchFamily="2" charset="2"/>
              </a:rPr>
              <a:t>) within the R2E firmware upgrade for MB DAQ systems</a:t>
            </a:r>
          </a:p>
          <a:p>
            <a:r>
              <a:rPr lang="en-US" dirty="0" smtClean="0">
                <a:sym typeface="Wingdings" pitchFamily="2" charset="2"/>
              </a:rPr>
              <a:t>Still 29 interventions necessary in 2011 but</a:t>
            </a:r>
          </a:p>
          <a:p>
            <a:pPr lvl="1"/>
            <a:r>
              <a:rPr lang="en-US" dirty="0" smtClean="0">
                <a:sym typeface="Wingdings" pitchFamily="2" charset="2"/>
              </a:rPr>
              <a:t>23 in the shadow of other machine accesses; only 3 outside normal working errors</a:t>
            </a:r>
          </a:p>
          <a:p>
            <a:r>
              <a:rPr lang="en-US" dirty="0" smtClean="0">
                <a:sym typeface="Wingdings" pitchFamily="2" charset="2"/>
              </a:rPr>
              <a:t>Many thanks to BE-OP for their continuous support during the repair campaign!!!</a:t>
            </a:r>
            <a:endParaRPr lang="en-US" dirty="0" smtClean="0">
              <a:sym typeface="Wingdings" pitchFamily="2" charset="2"/>
            </a:endParaRPr>
          </a:p>
          <a:p>
            <a:pPr lvl="1"/>
            <a:endParaRPr lang="en-US" dirty="0" smtClean="0"/>
          </a:p>
        </p:txBody>
      </p:sp>
      <p:sp>
        <p:nvSpPr>
          <p:cNvPr id="72706" name="Rectangle 2"/>
          <p:cNvSpPr>
            <a:spLocks noGrp="1" noChangeArrowheads="1"/>
          </p:cNvSpPr>
          <p:nvPr>
            <p:ph type="title"/>
          </p:nvPr>
        </p:nvSpPr>
        <p:spPr>
          <a:xfrm>
            <a:off x="914400" y="0"/>
            <a:ext cx="7391400" cy="685800"/>
          </a:xfrm>
        </p:spPr>
        <p:txBody>
          <a:bodyPr/>
          <a:lstStyle/>
          <a:p>
            <a:r>
              <a:rPr lang="en-US" sz="1800" dirty="0" smtClean="0"/>
              <a:t>Quench heater discharge power supplies</a:t>
            </a:r>
            <a:endParaRPr lang="en-US" sz="1800" dirty="0"/>
          </a:p>
        </p:txBody>
      </p:sp>
      <p:graphicFrame>
        <p:nvGraphicFramePr>
          <p:cNvPr id="6" name="Table 5"/>
          <p:cNvGraphicFramePr>
            <a:graphicFrameLocks noGrp="1"/>
          </p:cNvGraphicFramePr>
          <p:nvPr/>
        </p:nvGraphicFramePr>
        <p:xfrm>
          <a:off x="1219200" y="2133600"/>
          <a:ext cx="6096000" cy="2966720"/>
        </p:xfrm>
        <a:graphic>
          <a:graphicData uri="http://schemas.openxmlformats.org/drawingml/2006/table">
            <a:tbl>
              <a:tblPr firstRow="1" bandRow="1">
                <a:tableStyleId>{5C22544A-7EE6-4342-B048-85BDC9FD1C3A}</a:tableStyleId>
              </a:tblPr>
              <a:tblGrid>
                <a:gridCol w="3733800"/>
                <a:gridCol w="990600"/>
                <a:gridCol w="1371600"/>
              </a:tblGrid>
              <a:tr h="370840">
                <a:tc>
                  <a:txBody>
                    <a:bodyPr/>
                    <a:lstStyle/>
                    <a:p>
                      <a:r>
                        <a:rPr lang="en-US" dirty="0" smtClean="0"/>
                        <a:t>Period</a:t>
                      </a:r>
                    </a:p>
                  </a:txBody>
                  <a:tcPr/>
                </a:tc>
                <a:tc>
                  <a:txBody>
                    <a:bodyPr/>
                    <a:lstStyle/>
                    <a:p>
                      <a:r>
                        <a:rPr lang="en-US" dirty="0" smtClean="0"/>
                        <a:t>Qty.</a:t>
                      </a:r>
                      <a:endParaRPr lang="en-US" dirty="0"/>
                    </a:p>
                  </a:txBody>
                  <a:tcPr/>
                </a:tc>
                <a:tc>
                  <a:txBody>
                    <a:bodyPr/>
                    <a:lstStyle/>
                    <a:p>
                      <a:r>
                        <a:rPr lang="en-US" dirty="0" smtClean="0"/>
                        <a:t>Total</a:t>
                      </a:r>
                      <a:endParaRPr lang="en-US" dirty="0"/>
                    </a:p>
                  </a:txBody>
                  <a:tcPr/>
                </a:tc>
              </a:tr>
              <a:tr h="370840">
                <a:tc>
                  <a:txBody>
                    <a:bodyPr/>
                    <a:lstStyle/>
                    <a:p>
                      <a:r>
                        <a:rPr lang="en-US" dirty="0" smtClean="0"/>
                        <a:t>Xmas</a:t>
                      </a:r>
                      <a:r>
                        <a:rPr lang="en-US" baseline="0" dirty="0" smtClean="0"/>
                        <a:t> break 2010/2011</a:t>
                      </a:r>
                      <a:endParaRPr lang="en-US" dirty="0"/>
                    </a:p>
                  </a:txBody>
                  <a:tcPr/>
                </a:tc>
                <a:tc>
                  <a:txBody>
                    <a:bodyPr/>
                    <a:lstStyle/>
                    <a:p>
                      <a:r>
                        <a:rPr lang="en-US" dirty="0" smtClean="0"/>
                        <a:t>916</a:t>
                      </a:r>
                      <a:endParaRPr lang="en-US" dirty="0"/>
                    </a:p>
                  </a:txBody>
                  <a:tcPr/>
                </a:tc>
                <a:tc>
                  <a:txBody>
                    <a:bodyPr/>
                    <a:lstStyle/>
                    <a:p>
                      <a:r>
                        <a:rPr lang="en-US" dirty="0" smtClean="0"/>
                        <a:t>916</a:t>
                      </a:r>
                      <a:endParaRPr lang="en-US" dirty="0"/>
                    </a:p>
                  </a:txBody>
                  <a:tcPr/>
                </a:tc>
              </a:tr>
              <a:tr h="370840">
                <a:tc>
                  <a:txBody>
                    <a:bodyPr/>
                    <a:lstStyle/>
                    <a:p>
                      <a:r>
                        <a:rPr lang="en-US" dirty="0" smtClean="0"/>
                        <a:t>2011 TS #1</a:t>
                      </a:r>
                      <a:endParaRPr lang="en-US" dirty="0"/>
                    </a:p>
                  </a:txBody>
                  <a:tcPr/>
                </a:tc>
                <a:tc>
                  <a:txBody>
                    <a:bodyPr/>
                    <a:lstStyle/>
                    <a:p>
                      <a:r>
                        <a:rPr lang="en-US" dirty="0" smtClean="0"/>
                        <a:t>268</a:t>
                      </a:r>
                      <a:endParaRPr lang="en-US" dirty="0"/>
                    </a:p>
                  </a:txBody>
                  <a:tcPr/>
                </a:tc>
                <a:tc>
                  <a:txBody>
                    <a:bodyPr/>
                    <a:lstStyle/>
                    <a:p>
                      <a:r>
                        <a:rPr lang="en-US" dirty="0" smtClean="0"/>
                        <a:t>1184</a:t>
                      </a:r>
                      <a:endParaRPr lang="en-US" dirty="0"/>
                    </a:p>
                  </a:txBody>
                  <a:tcPr/>
                </a:tc>
              </a:tr>
              <a:tr h="370840">
                <a:tc>
                  <a:txBody>
                    <a:bodyPr/>
                    <a:lstStyle/>
                    <a:p>
                      <a:r>
                        <a:rPr lang="en-US" dirty="0" smtClean="0"/>
                        <a:t>2011 TS #2</a:t>
                      </a:r>
                      <a:endParaRPr lang="en-US" dirty="0"/>
                    </a:p>
                  </a:txBody>
                  <a:tcPr/>
                </a:tc>
                <a:tc>
                  <a:txBody>
                    <a:bodyPr/>
                    <a:lstStyle/>
                    <a:p>
                      <a:r>
                        <a:rPr lang="en-US" dirty="0" smtClean="0"/>
                        <a:t>316</a:t>
                      </a:r>
                      <a:endParaRPr lang="en-US" dirty="0"/>
                    </a:p>
                  </a:txBody>
                  <a:tcPr/>
                </a:tc>
                <a:tc>
                  <a:txBody>
                    <a:bodyPr/>
                    <a:lstStyle/>
                    <a:p>
                      <a:r>
                        <a:rPr lang="en-US" dirty="0" smtClean="0"/>
                        <a:t>1500</a:t>
                      </a:r>
                      <a:endParaRPr lang="en-US" dirty="0"/>
                    </a:p>
                  </a:txBody>
                  <a:tcPr/>
                </a:tc>
              </a:tr>
              <a:tr h="370840">
                <a:tc>
                  <a:txBody>
                    <a:bodyPr/>
                    <a:lstStyle/>
                    <a:p>
                      <a:r>
                        <a:rPr lang="en-US" dirty="0" smtClean="0"/>
                        <a:t>2011 TS #3</a:t>
                      </a:r>
                      <a:endParaRPr lang="en-US" dirty="0"/>
                    </a:p>
                  </a:txBody>
                  <a:tcPr/>
                </a:tc>
                <a:tc>
                  <a:txBody>
                    <a:bodyPr/>
                    <a:lstStyle/>
                    <a:p>
                      <a:r>
                        <a:rPr lang="en-US" dirty="0" smtClean="0"/>
                        <a:t>396</a:t>
                      </a:r>
                      <a:endParaRPr lang="en-US" dirty="0"/>
                    </a:p>
                  </a:txBody>
                  <a:tcPr/>
                </a:tc>
                <a:tc>
                  <a:txBody>
                    <a:bodyPr/>
                    <a:lstStyle/>
                    <a:p>
                      <a:r>
                        <a:rPr lang="en-US" dirty="0" smtClean="0"/>
                        <a:t>1896</a:t>
                      </a:r>
                      <a:endParaRPr lang="en-US" dirty="0"/>
                    </a:p>
                  </a:txBody>
                  <a:tcPr/>
                </a:tc>
              </a:tr>
              <a:tr h="370840">
                <a:tc>
                  <a:txBody>
                    <a:bodyPr/>
                    <a:lstStyle/>
                    <a:p>
                      <a:r>
                        <a:rPr lang="en-US" dirty="0" smtClean="0"/>
                        <a:t>2011 TS #4</a:t>
                      </a:r>
                      <a:endParaRPr lang="en-US" dirty="0"/>
                    </a:p>
                  </a:txBody>
                  <a:tcPr/>
                </a:tc>
                <a:tc>
                  <a:txBody>
                    <a:bodyPr/>
                    <a:lstStyle/>
                    <a:p>
                      <a:r>
                        <a:rPr lang="en-US" dirty="0" smtClean="0"/>
                        <a:t>392</a:t>
                      </a:r>
                      <a:endParaRPr lang="en-US" dirty="0"/>
                    </a:p>
                  </a:txBody>
                  <a:tcPr/>
                </a:tc>
                <a:tc>
                  <a:txBody>
                    <a:bodyPr/>
                    <a:lstStyle/>
                    <a:p>
                      <a:r>
                        <a:rPr lang="en-US" dirty="0" smtClean="0"/>
                        <a:t>2288</a:t>
                      </a:r>
                      <a:endParaRPr lang="en-US" dirty="0"/>
                    </a:p>
                  </a:txBody>
                  <a:tcPr/>
                </a:tc>
              </a:tr>
              <a:tr h="370840">
                <a:tc>
                  <a:txBody>
                    <a:bodyPr/>
                    <a:lstStyle/>
                    <a:p>
                      <a:r>
                        <a:rPr lang="en-US" dirty="0" smtClean="0"/>
                        <a:t>2011 TS #5</a:t>
                      </a:r>
                      <a:endParaRPr lang="en-US" dirty="0"/>
                    </a:p>
                  </a:txBody>
                  <a:tcPr/>
                </a:tc>
                <a:tc>
                  <a:txBody>
                    <a:bodyPr/>
                    <a:lstStyle/>
                    <a:p>
                      <a:r>
                        <a:rPr lang="en-US" dirty="0" smtClean="0"/>
                        <a:t>412</a:t>
                      </a:r>
                      <a:endParaRPr lang="en-US" dirty="0"/>
                    </a:p>
                  </a:txBody>
                  <a:tcPr/>
                </a:tc>
                <a:tc>
                  <a:txBody>
                    <a:bodyPr/>
                    <a:lstStyle/>
                    <a:p>
                      <a:r>
                        <a:rPr lang="en-US" dirty="0" smtClean="0"/>
                        <a:t>2700</a:t>
                      </a:r>
                      <a:endParaRPr lang="en-US" dirty="0"/>
                    </a:p>
                  </a:txBody>
                  <a:tcPr/>
                </a:tc>
              </a:tr>
              <a:tr h="370840">
                <a:tc>
                  <a:txBody>
                    <a:bodyPr/>
                    <a:lstStyle/>
                    <a:p>
                      <a:r>
                        <a:rPr lang="en-US" dirty="0" smtClean="0"/>
                        <a:t>Xmas break 2011/2012 (planned)</a:t>
                      </a:r>
                      <a:endParaRPr lang="en-US" dirty="0"/>
                    </a:p>
                  </a:txBody>
                  <a:tcPr/>
                </a:tc>
                <a:tc>
                  <a:txBody>
                    <a:bodyPr/>
                    <a:lstStyle/>
                    <a:p>
                      <a:r>
                        <a:rPr lang="en-US" dirty="0" smtClean="0"/>
                        <a:t>3376</a:t>
                      </a:r>
                      <a:endParaRPr lang="en-US" dirty="0"/>
                    </a:p>
                  </a:txBody>
                  <a:tcPr/>
                </a:tc>
                <a:tc>
                  <a:txBody>
                    <a:bodyPr/>
                    <a:lstStyle/>
                    <a:p>
                      <a:r>
                        <a:rPr lang="en-US" dirty="0" smtClean="0"/>
                        <a:t>6076</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685800"/>
            <a:ext cx="8686800" cy="5791200"/>
          </a:xfrm>
        </p:spPr>
        <p:txBody>
          <a:bodyPr/>
          <a:lstStyle/>
          <a:p>
            <a:r>
              <a:rPr lang="en-US" dirty="0" smtClean="0"/>
              <a:t>Spurious opening of F3 circuit breakers without obvious reason</a:t>
            </a:r>
          </a:p>
          <a:p>
            <a:pPr lvl="1"/>
            <a:r>
              <a:rPr lang="en-US" dirty="0" smtClean="0"/>
              <a:t>F3 and F4 circuit breakers are used to protect the distribution lines powering the QPS racks installed in the LHC tunnel</a:t>
            </a:r>
          </a:p>
          <a:p>
            <a:pPr lvl="1"/>
            <a:r>
              <a:rPr lang="en-US" dirty="0" smtClean="0"/>
              <a:t>Any spurious trip causes </a:t>
            </a:r>
            <a:r>
              <a:rPr lang="en-US" dirty="0" smtClean="0"/>
              <a:t>a fast power abort of the concerned </a:t>
            </a:r>
            <a:r>
              <a:rPr lang="en-US" dirty="0" smtClean="0"/>
              <a:t>sector and requires an access for re-arming</a:t>
            </a:r>
          </a:p>
          <a:p>
            <a:pPr lvl="2"/>
            <a:r>
              <a:rPr lang="en-US" dirty="0" smtClean="0"/>
              <a:t>F4 circuit breakers do not show this kind of problem but are a different make and have a higher </a:t>
            </a:r>
            <a:r>
              <a:rPr lang="en-US" dirty="0" smtClean="0"/>
              <a:t>rating</a:t>
            </a:r>
          </a:p>
          <a:p>
            <a:pPr lvl="1"/>
            <a:r>
              <a:rPr lang="en-US" b="1" dirty="0" smtClean="0"/>
              <a:t>12</a:t>
            </a:r>
            <a:r>
              <a:rPr lang="en-US" dirty="0" smtClean="0"/>
              <a:t> trips in 2011 causing </a:t>
            </a:r>
            <a:r>
              <a:rPr lang="en-US" b="1" dirty="0" smtClean="0"/>
              <a:t>4</a:t>
            </a:r>
            <a:r>
              <a:rPr lang="en-US" dirty="0" smtClean="0"/>
              <a:t> dumps out of stable beam conditions</a:t>
            </a:r>
            <a:endParaRPr lang="en-US" dirty="0" smtClean="0"/>
          </a:p>
          <a:p>
            <a:r>
              <a:rPr lang="en-US" dirty="0" smtClean="0"/>
              <a:t>Fault is frequent enough to cause trouble and ask for remedy but too rare to be traced down easily or to be reproduced in the lab</a:t>
            </a:r>
          </a:p>
          <a:p>
            <a:pPr lvl="1"/>
            <a:r>
              <a:rPr lang="en-US" dirty="0" smtClean="0"/>
              <a:t>Measurements and fault analysis done in close collaboration with EN-EL</a:t>
            </a:r>
          </a:p>
          <a:p>
            <a:r>
              <a:rPr lang="en-US" dirty="0" smtClean="0"/>
              <a:t>In order to come to a conclusion prior to LS1 a proposal has been made to swap the F3/F4 circuit breakers on concerned QPS racks</a:t>
            </a:r>
          </a:p>
          <a:p>
            <a:pPr lvl="1"/>
            <a:r>
              <a:rPr lang="en-US" dirty="0" smtClean="0"/>
              <a:t>One </a:t>
            </a:r>
            <a:r>
              <a:rPr lang="en-US" dirty="0" smtClean="0"/>
              <a:t>sector </a:t>
            </a:r>
            <a:r>
              <a:rPr lang="en-US" dirty="0" smtClean="0"/>
              <a:t>swapped during TS#5, more to come during Xmas </a:t>
            </a:r>
            <a:r>
              <a:rPr lang="en-US" dirty="0" smtClean="0"/>
              <a:t>break 2011/2012</a:t>
            </a:r>
          </a:p>
          <a:p>
            <a:pPr lvl="1"/>
            <a:r>
              <a:rPr lang="en-US" dirty="0" smtClean="0"/>
              <a:t>In the best case the problem will disappear; in case the F3 breakers continue to trip these devices must be replaced during LS1</a:t>
            </a:r>
          </a:p>
          <a:p>
            <a:pPr lvl="1"/>
            <a:endParaRPr lang="en-US" dirty="0" smtClean="0"/>
          </a:p>
          <a:p>
            <a:pPr lvl="1">
              <a:buNone/>
            </a:pPr>
            <a:r>
              <a:rPr lang="en-US" sz="1600" dirty="0" smtClean="0"/>
              <a:t>  </a:t>
            </a:r>
            <a:endParaRPr lang="en-US" dirty="0" smtClean="0"/>
          </a:p>
        </p:txBody>
      </p:sp>
      <p:sp>
        <p:nvSpPr>
          <p:cNvPr id="72706" name="Rectangle 2"/>
          <p:cNvSpPr>
            <a:spLocks noGrp="1" noChangeArrowheads="1"/>
          </p:cNvSpPr>
          <p:nvPr>
            <p:ph type="title"/>
          </p:nvPr>
        </p:nvSpPr>
        <p:spPr>
          <a:xfrm>
            <a:off x="914400" y="0"/>
            <a:ext cx="7391400" cy="685800"/>
          </a:xfrm>
        </p:spPr>
        <p:txBody>
          <a:bodyPr/>
          <a:lstStyle/>
          <a:p>
            <a:r>
              <a:rPr lang="en-US" sz="1800" dirty="0" smtClean="0"/>
              <a:t>Circuit breakers</a:t>
            </a:r>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685800"/>
            <a:ext cx="8686800" cy="5791200"/>
          </a:xfrm>
        </p:spPr>
        <p:txBody>
          <a:bodyPr/>
          <a:lstStyle/>
          <a:p>
            <a:r>
              <a:rPr lang="en-US" dirty="0" smtClean="0"/>
              <a:t>Due to functional requirements a significant amount of QPS and EE equipment is exposed to radiation during LHC </a:t>
            </a:r>
            <a:r>
              <a:rPr lang="en-US" dirty="0" smtClean="0"/>
              <a:t>operation</a:t>
            </a:r>
          </a:p>
          <a:p>
            <a:pPr lvl="1"/>
            <a:r>
              <a:rPr lang="en-US" dirty="0" smtClean="0"/>
              <a:t>LHC </a:t>
            </a:r>
            <a:r>
              <a:rPr lang="en-US" dirty="0" smtClean="0"/>
              <a:t>tunnel</a:t>
            </a:r>
            <a:endParaRPr lang="en-US" dirty="0" smtClean="0"/>
          </a:p>
          <a:p>
            <a:pPr lvl="2"/>
            <a:r>
              <a:rPr lang="en-US" dirty="0" smtClean="0"/>
              <a:t>Main magnet protection, nQPS, some 13kA EE systems (e.g. point 3)</a:t>
            </a:r>
          </a:p>
          <a:p>
            <a:pPr lvl="1"/>
            <a:r>
              <a:rPr lang="en-US" dirty="0" smtClean="0"/>
              <a:t>Partly </a:t>
            </a:r>
            <a:r>
              <a:rPr lang="en-US" dirty="0" smtClean="0"/>
              <a:t>shielded areas (</a:t>
            </a:r>
            <a:r>
              <a:rPr lang="en-US" dirty="0" smtClean="0"/>
              <a:t>RR13, 17, 53, 57, 73, 77</a:t>
            </a:r>
            <a:r>
              <a:rPr lang="en-US" dirty="0" smtClean="0"/>
              <a:t>, UJ14, 16, 56)</a:t>
            </a:r>
          </a:p>
          <a:p>
            <a:pPr lvl="2"/>
            <a:r>
              <a:rPr lang="en-US" dirty="0" smtClean="0"/>
              <a:t>IPQ, IPD, IT, 600 A protection, EE 600 A, EE 13 kA</a:t>
            </a:r>
          </a:p>
          <a:p>
            <a:r>
              <a:rPr lang="en-US" dirty="0" smtClean="0"/>
              <a:t>Fault </a:t>
            </a:r>
            <a:r>
              <a:rPr lang="en-US" dirty="0" smtClean="0"/>
              <a:t>analysis has to be done very carefully as not all problems are related to radiation</a:t>
            </a:r>
          </a:p>
          <a:p>
            <a:pPr lvl="1"/>
            <a:r>
              <a:rPr lang="en-US" dirty="0" smtClean="0"/>
              <a:t>Equipment faults, EMC, bad connections, circuit breakers, real triggers (very rare but not excluded)</a:t>
            </a:r>
          </a:p>
          <a:p>
            <a:r>
              <a:rPr lang="en-US" dirty="0" smtClean="0"/>
              <a:t>Radiation </a:t>
            </a:r>
            <a:r>
              <a:rPr lang="en-US" dirty="0" smtClean="0"/>
              <a:t>induced faults are responsible for most of the QPS triggers in stable beam conditions </a:t>
            </a:r>
          </a:p>
          <a:p>
            <a:pPr lvl="1"/>
            <a:r>
              <a:rPr lang="en-US" dirty="0" smtClean="0"/>
              <a:t>Consolidation measures prior to LS1 necessary</a:t>
            </a:r>
          </a:p>
          <a:p>
            <a:r>
              <a:rPr lang="en-US" b="1" dirty="0" smtClean="0"/>
              <a:t>Confirmed</a:t>
            </a:r>
            <a:r>
              <a:rPr lang="en-US" dirty="0" smtClean="0"/>
              <a:t> </a:t>
            </a:r>
            <a:r>
              <a:rPr lang="en-US" dirty="0" smtClean="0"/>
              <a:t>radiation induced faults are transmitted regularly to the R2E project to be included in their statistics</a:t>
            </a:r>
          </a:p>
          <a:p>
            <a:pPr>
              <a:buNone/>
            </a:pPr>
            <a:endParaRPr lang="en-US" dirty="0" smtClean="0"/>
          </a:p>
        </p:txBody>
      </p:sp>
      <p:sp>
        <p:nvSpPr>
          <p:cNvPr id="72706" name="Rectangle 2"/>
          <p:cNvSpPr>
            <a:spLocks noGrp="1" noChangeArrowheads="1"/>
          </p:cNvSpPr>
          <p:nvPr>
            <p:ph type="title"/>
          </p:nvPr>
        </p:nvSpPr>
        <p:spPr>
          <a:xfrm>
            <a:off x="914400" y="0"/>
            <a:ext cx="7391400" cy="685800"/>
          </a:xfrm>
        </p:spPr>
        <p:txBody>
          <a:bodyPr/>
          <a:lstStyle/>
          <a:p>
            <a:r>
              <a:rPr lang="en-US" sz="1800" dirty="0" smtClean="0"/>
              <a:t>Radiation induced faults</a:t>
            </a:r>
            <a:endParaRPr lang="en-US"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T-MEL_template">
  <a:themeElements>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T-MEL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lnDef>
  </a:objectDefaults>
  <a:extraClrSchemeLst>
    <a:extraClrScheme>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T-MEL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T-MEL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T-MEL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T-MEL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T-MEL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T-MEL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T-MEL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T-MEL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T-MEL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T-MEL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T-MEL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AT-MEL_template</Template>
  <TotalTime>116027</TotalTime>
  <Words>1963</Words>
  <Application>Microsoft Office PowerPoint</Application>
  <PresentationFormat>On-screen Show (4:3)</PresentationFormat>
  <Paragraphs>228</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AT-MEL_template</vt:lpstr>
      <vt:lpstr>QPS - analysis of main problems, areas to target, possible improvements</vt:lpstr>
      <vt:lpstr>Outline</vt:lpstr>
      <vt:lpstr>QPS - protection of superconducting elements in the LHC</vt:lpstr>
      <vt:lpstr>QPS – basic fault statistics</vt:lpstr>
      <vt:lpstr>Teething problems &amp; EMC related faults</vt:lpstr>
      <vt:lpstr>Tune feedback compatibility</vt:lpstr>
      <vt:lpstr>Quench heater discharge power supplies</vt:lpstr>
      <vt:lpstr>Circuit breakers</vt:lpstr>
      <vt:lpstr>Radiation induced faults</vt:lpstr>
      <vt:lpstr>Radiation induced fault statistics 2011  - proton run </vt:lpstr>
      <vt:lpstr>Radiation induced fault statistics 2011 - distribution </vt:lpstr>
      <vt:lpstr>Radiation induced fault statistics 2011 – spurious triggers</vt:lpstr>
      <vt:lpstr>Radiation induced fault statistics 2011 – ion run </vt:lpstr>
      <vt:lpstr>Radiation induced fault statistics 2011 – spurious triggers</vt:lpstr>
      <vt:lpstr>Mitigation and consolidation measures – DAQ systems</vt:lpstr>
      <vt:lpstr>Mitigation and consolidation measures – nQPS splice protection</vt:lpstr>
      <vt:lpstr>Mitigation and consolidation measures – IPQ, IPD and IT protection</vt:lpstr>
      <vt:lpstr>Mitigation and consolidation measures – 600 A protection</vt:lpstr>
      <vt:lpstr>Interventions – MPE stand-by service</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auchmann</dc:creator>
  <cp:lastModifiedBy>rdenz</cp:lastModifiedBy>
  <cp:revision>2561</cp:revision>
  <dcterms:created xsi:type="dcterms:W3CDTF">2003-10-02T10:03:25Z</dcterms:created>
  <dcterms:modified xsi:type="dcterms:W3CDTF">2011-12-09T14:46:46Z</dcterms:modified>
</cp:coreProperties>
</file>