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16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661-1836-44F7-8FAF-35E8F866ECD3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F71CE-B899-4B2B-848D-9F12F0C901B6}" type="datetimeFigureOut">
              <a:rPr lang="en-US" smtClean="0"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7606D-E5C4-4C2F-8241-EC2663EF1C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CF1CA-F464-4B29-B867-EAF8A9B936E3}" type="datetime1">
              <a:rPr lang="en-US" smtClean="0"/>
              <a:pPr/>
              <a:t>10/10/11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B357-51B9-47D2-A71D-0D06CB03185D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CB827-F132-4DF6-9FB9-4035A4C798EF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2A601-7D32-4ED7-AD1A-974B6DDBDCDC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7B41-4A0C-4639-A132-E5C8F99A4BE8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967FD-6084-4075-993E-77EC8038773F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988B47-74BA-4873-ADAE-EB0120124E83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F52C1-9A39-494C-9977-BBEFAB872C1F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EACE2-EA00-4376-9A66-47ABB8B02CF5}" type="datetime1">
              <a:rPr lang="en-US" smtClean="0"/>
              <a:pPr/>
              <a:t>10/10/11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A47DADC-55EA-4839-91C8-5BCC0EC06F5C}" type="datetime1">
              <a:rPr lang="en-US" smtClean="0"/>
              <a:pPr/>
              <a:t>10/10/11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2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58216"/>
            <a:ext cx="7315200" cy="2595025"/>
          </a:xfrm>
        </p:spPr>
        <p:txBody>
          <a:bodyPr/>
          <a:lstStyle/>
          <a:p>
            <a:r>
              <a:rPr lang="en-US" dirty="0" smtClean="0"/>
              <a:t>ROOT’s graphics on </a:t>
            </a:r>
            <a:r>
              <a:rPr lang="en-US" dirty="0" err="1" smtClean="0"/>
              <a:t>iOS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125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72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ROOT’s applications for </a:t>
            </a:r>
            <a:r>
              <a:rPr lang="en-US" dirty="0" err="1" smtClean="0"/>
              <a:t>iOS</a:t>
            </a:r>
            <a:r>
              <a:rPr lang="en-US" dirty="0" smtClean="0"/>
              <a:t> - “</a:t>
            </a:r>
            <a:r>
              <a:rPr lang="en-US" dirty="0" err="1" smtClean="0"/>
              <a:t>Tutorals</a:t>
            </a:r>
            <a:r>
              <a:rPr lang="en-US" dirty="0" smtClean="0"/>
              <a:t>” app:</a:t>
            </a:r>
            <a:endParaRPr lang="en-US" dirty="0"/>
          </a:p>
        </p:txBody>
      </p:sp>
      <p:pic>
        <p:nvPicPr>
          <p:cNvPr id="4" name="Picture 4" descr="tut_la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491" y="2166543"/>
            <a:ext cx="5286225" cy="3966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tut_p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350" y="1428769"/>
            <a:ext cx="3952206" cy="5270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7327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334"/>
            <a:ext cx="7315200" cy="1154097"/>
          </a:xfrm>
        </p:spPr>
        <p:txBody>
          <a:bodyPr/>
          <a:lstStyle/>
          <a:p>
            <a:pPr algn="ctr"/>
            <a:r>
              <a:rPr lang="en-US" dirty="0"/>
              <a:t>"Tutorials":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15571"/>
            <a:ext cx="7315200" cy="4693790"/>
          </a:xfrm>
        </p:spPr>
        <p:txBody>
          <a:bodyPr/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Split-view based application.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Has </a:t>
            </a:r>
            <a:r>
              <a:rPr lang="en-US" dirty="0" smtClean="0"/>
              <a:t>several demos.</a:t>
            </a:r>
            <a:endParaRPr lang="en-US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Supports zooming and scrolling (pinch gesture, taps, pan)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Supports picking (initial version</a:t>
            </a:r>
            <a:r>
              <a:rPr lang="en-US" dirty="0" smtClean="0"/>
              <a:t>).</a:t>
            </a:r>
            <a:endParaRPr lang="en-US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Has </a:t>
            </a:r>
            <a:r>
              <a:rPr lang="en-US" dirty="0" err="1" smtClean="0"/>
              <a:t>TCanvas</a:t>
            </a:r>
            <a:r>
              <a:rPr lang="en-US" dirty="0" smtClean="0"/>
              <a:t> editor </a:t>
            </a:r>
            <a:r>
              <a:rPr lang="en-US" dirty="0"/>
              <a:t>prototype - in a popover window.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3D objects can be rotated with </a:t>
            </a:r>
            <a:r>
              <a:rPr lang="en-US" dirty="0" smtClean="0"/>
              <a:t>a pan gesture.</a:t>
            </a:r>
            <a:endParaRPr lang="en-US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Has different </a:t>
            </a:r>
            <a:r>
              <a:rPr lang="en-US" dirty="0"/>
              <a:t>animations.</a:t>
            </a:r>
          </a:p>
          <a:p>
            <a:pPr marL="431800" indent="-323850"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Mainly </a:t>
            </a:r>
            <a:r>
              <a:rPr lang="en-US" dirty="0" smtClean="0"/>
              <a:t>was </a:t>
            </a:r>
            <a:r>
              <a:rPr lang="en-US" dirty="0"/>
              <a:t>a </a:t>
            </a:r>
            <a:r>
              <a:rPr lang="en-US" dirty="0" err="1"/>
              <a:t>testbed</a:t>
            </a:r>
            <a:r>
              <a:rPr lang="en-US" dirty="0"/>
              <a:t> for different features.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6022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7979"/>
            <a:ext cx="7315200" cy="1154097"/>
          </a:xfrm>
        </p:spPr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dirty="0" err="1" smtClean="0"/>
              <a:t>RootBrowser</a:t>
            </a:r>
            <a:r>
              <a:rPr lang="en-US" dirty="0" smtClean="0"/>
              <a:t>” application: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62263"/>
            <a:ext cx="7315200" cy="4647098"/>
          </a:xfrm>
        </p:spPr>
        <p:txBody>
          <a:bodyPr/>
          <a:lstStyle/>
          <a:p>
            <a:pPr marL="45720" indent="0">
              <a:buNone/>
            </a:pPr>
            <a:r>
              <a:rPr lang="en-US" dirty="0" smtClean="0"/>
              <a:t>Based on navigation controller and view hierarchy: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top view to open/</a:t>
            </a:r>
            <a:r>
              <a:rPr lang="en-US" dirty="0" smtClean="0"/>
              <a:t>close/select </a:t>
            </a:r>
            <a:r>
              <a:rPr lang="en-US" dirty="0"/>
              <a:t>ROOT files (using </a:t>
            </a:r>
            <a:r>
              <a:rPr lang="en-US" dirty="0" err="1"/>
              <a:t>TFile</a:t>
            </a:r>
            <a:r>
              <a:rPr lang="en-US" dirty="0"/>
              <a:t> and </a:t>
            </a:r>
            <a:r>
              <a:rPr lang="en-US" dirty="0" err="1"/>
              <a:t>TWebFile</a:t>
            </a:r>
            <a:r>
              <a:rPr lang="en-US" dirty="0"/>
              <a:t>)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view with file contents (with thumbnails for objects, contained in a file)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detailed object view with </a:t>
            </a:r>
            <a:r>
              <a:rPr lang="en-US" dirty="0" err="1"/>
              <a:t>IOSPad</a:t>
            </a:r>
            <a:r>
              <a:rPr lang="en-US" dirty="0"/>
              <a:t> to draw </a:t>
            </a:r>
            <a:r>
              <a:rPr lang="en-US" dirty="0" smtClean="0"/>
              <a:t>object, selected from file; editor (“object inspector”) </a:t>
            </a:r>
            <a:r>
              <a:rPr lang="en-US" dirty="0"/>
              <a:t>to modify </a:t>
            </a:r>
            <a:r>
              <a:rPr lang="en-US" dirty="0" smtClean="0"/>
              <a:t>object’s properties.</a:t>
            </a:r>
          </a:p>
        </p:txBody>
      </p:sp>
    </p:spTree>
    <p:extLst>
      <p:ext uri="{BB962C8B-B14F-4D97-AF65-F5344CB8AC3E}">
        <p14:creationId xmlns:p14="http://schemas.microsoft.com/office/powerpoint/2010/main" val="636848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1365"/>
            <a:ext cx="7315200" cy="836616"/>
          </a:xfrm>
        </p:spPr>
        <p:txBody>
          <a:bodyPr/>
          <a:lstStyle/>
          <a:p>
            <a:pPr algn="ctr"/>
            <a:r>
              <a:rPr lang="en-US" dirty="0" smtClean="0"/>
              <a:t>Top level view:</a:t>
            </a:r>
            <a:endParaRPr lang="en-US" dirty="0"/>
          </a:p>
        </p:txBody>
      </p:sp>
      <p:pic>
        <p:nvPicPr>
          <p:cNvPr id="4" name="Picture 1" descr="photo (5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07" y="1396238"/>
            <a:ext cx="3752850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photo (7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357" y="1396238"/>
            <a:ext cx="3778250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74274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2687"/>
            <a:ext cx="7315200" cy="1154097"/>
          </a:xfrm>
        </p:spPr>
        <p:txBody>
          <a:bodyPr/>
          <a:lstStyle/>
          <a:p>
            <a:pPr algn="ctr"/>
            <a:r>
              <a:rPr lang="en-US" dirty="0" smtClean="0"/>
              <a:t>File contents:</a:t>
            </a:r>
            <a:endParaRPr lang="en-US" dirty="0"/>
          </a:p>
        </p:txBody>
      </p:sp>
      <p:pic>
        <p:nvPicPr>
          <p:cNvPr id="4" name="Picture 1" descr="photo (9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40" y="2093902"/>
            <a:ext cx="4895850" cy="367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photo (8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106" y="1366539"/>
            <a:ext cx="3914775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0864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09302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Detailed view with editor:</a:t>
            </a:r>
            <a:endParaRPr lang="en-US" dirty="0"/>
          </a:p>
        </p:txBody>
      </p:sp>
      <p:pic>
        <p:nvPicPr>
          <p:cNvPr id="5" name="Picture 4" descr="photo (2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43" y="2185221"/>
            <a:ext cx="5105076" cy="3828807"/>
          </a:xfrm>
          <a:prstGeom prst="rect">
            <a:avLst/>
          </a:prstGeom>
        </p:spPr>
      </p:pic>
      <p:pic>
        <p:nvPicPr>
          <p:cNvPr id="4" name="Picture 3" descr="photo (1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" y="1849004"/>
            <a:ext cx="3487972" cy="465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358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1365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3. OpenGL to </a:t>
            </a:r>
            <a:r>
              <a:rPr lang="en-US" dirty="0" err="1" smtClean="0"/>
              <a:t>OpenGLES</a:t>
            </a:r>
            <a:r>
              <a:rPr lang="en-US" dirty="0" smtClean="0"/>
              <a:t> (plans)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96893"/>
            <a:ext cx="7315200" cy="4712467"/>
          </a:xfrm>
        </p:spPr>
        <p:txBody>
          <a:bodyPr/>
          <a:lstStyle/>
          <a:p>
            <a:r>
              <a:rPr lang="en-US" dirty="0" smtClean="0"/>
              <a:t>Port GL-based 3D plots (</a:t>
            </a:r>
            <a:r>
              <a:rPr lang="en-US" dirty="0" err="1" smtClean="0"/>
              <a:t>TGLHistPainter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Simplified version of EVE (“EVE for </a:t>
            </a:r>
            <a:r>
              <a:rPr lang="en-US" dirty="0" err="1" smtClean="0"/>
              <a:t>iPad</a:t>
            </a:r>
            <a:r>
              <a:rPr lang="en-US" dirty="0" smtClean="0"/>
              <a:t>”).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160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2220"/>
            <a:ext cx="7315200" cy="728377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/>
              <a:t>ROOT’s graphics (general scheme):</a:t>
            </a:r>
            <a:endParaRPr lang="en-US" sz="3200" dirty="0"/>
          </a:p>
        </p:txBody>
      </p:sp>
      <p:pic>
        <p:nvPicPr>
          <p:cNvPr id="6" name="Picture 5" descr="root_graphic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651" y="1363399"/>
            <a:ext cx="7628949" cy="534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244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90618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en-US" dirty="0" err="1" smtClean="0"/>
              <a:t>iOS</a:t>
            </a:r>
            <a:r>
              <a:rPr lang="en-US" dirty="0" smtClean="0"/>
              <a:t> features: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95900"/>
            <a:ext cx="7315200" cy="4514238"/>
          </a:xfrm>
        </p:spPr>
        <p:txBody>
          <a:bodyPr>
            <a:normAutofit/>
          </a:bodyPr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Typical application has one window (takes the full device’s screen), uses views (views are not windows) to arrange its contents.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No X11, so no full </a:t>
            </a:r>
            <a:r>
              <a:rPr lang="en-US" dirty="0" err="1" smtClean="0"/>
              <a:t>TVirtualX</a:t>
            </a:r>
            <a:r>
              <a:rPr lang="en-US" dirty="0" smtClean="0"/>
              <a:t> implementation possible, </a:t>
            </a:r>
            <a:r>
              <a:rPr lang="en-US" dirty="0"/>
              <a:t>no </a:t>
            </a:r>
            <a:r>
              <a:rPr lang="en-US" dirty="0" smtClean="0"/>
              <a:t>ROOT’s GUI.</a:t>
            </a:r>
            <a:endParaRPr lang="en-US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Rich </a:t>
            </a:r>
            <a:r>
              <a:rPr lang="en-US" dirty="0"/>
              <a:t>set of libraries and frameworks: </a:t>
            </a:r>
            <a:r>
              <a:rPr lang="en-US" dirty="0" err="1"/>
              <a:t>CoreGraphics</a:t>
            </a:r>
            <a:r>
              <a:rPr lang="en-US" dirty="0"/>
              <a:t>, </a:t>
            </a:r>
            <a:r>
              <a:rPr lang="en-US" dirty="0" err="1" smtClean="0"/>
              <a:t>CoreFoundations</a:t>
            </a:r>
            <a:r>
              <a:rPr lang="en-US" dirty="0"/>
              <a:t>, </a:t>
            </a:r>
            <a:r>
              <a:rPr lang="en-US" dirty="0" err="1"/>
              <a:t>CoreText</a:t>
            </a:r>
            <a:r>
              <a:rPr lang="en-US" dirty="0"/>
              <a:t>, </a:t>
            </a:r>
            <a:r>
              <a:rPr lang="en-US" dirty="0" err="1"/>
              <a:t>CoreAnimation</a:t>
            </a:r>
            <a:r>
              <a:rPr lang="en-US" dirty="0"/>
              <a:t>, </a:t>
            </a:r>
            <a:r>
              <a:rPr lang="en-US" dirty="0" err="1"/>
              <a:t>UIKit</a:t>
            </a:r>
            <a:r>
              <a:rPr lang="en-US" dirty="0"/>
              <a:t>, GLES, </a:t>
            </a:r>
            <a:r>
              <a:rPr lang="en-US" dirty="0" smtClean="0"/>
              <a:t>etc.</a:t>
            </a:r>
            <a:endParaRPr lang="en-US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Very specific GUI, different from Windows/X11/</a:t>
            </a:r>
            <a:r>
              <a:rPr lang="en-US" dirty="0" err="1"/>
              <a:t>MacOS</a:t>
            </a:r>
            <a:r>
              <a:rPr lang="en-US" dirty="0"/>
              <a:t> X.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Touches </a:t>
            </a:r>
            <a:r>
              <a:rPr lang="en-US" dirty="0"/>
              <a:t>instead of </a:t>
            </a:r>
            <a:r>
              <a:rPr lang="en-US" dirty="0" smtClean="0"/>
              <a:t>mouse event (this affects how user can interact with ROOT’s objects).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Objective-C/Objective-C++ to create native GUI</a:t>
            </a:r>
            <a:r>
              <a:rPr lang="en-US" dirty="0" smtClean="0"/>
              <a:t>.</a:t>
            </a:r>
            <a:endParaRPr lang="en-US" dirty="0"/>
          </a:p>
          <a:p>
            <a:pPr marL="4572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521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65334"/>
            <a:ext cx="7315200" cy="1154097"/>
          </a:xfrm>
        </p:spPr>
        <p:txBody>
          <a:bodyPr/>
          <a:lstStyle/>
          <a:p>
            <a:pPr algn="ctr"/>
            <a:r>
              <a:rPr lang="en-US" dirty="0" smtClean="0"/>
              <a:t>1. Non-</a:t>
            </a:r>
            <a:r>
              <a:rPr lang="en-US" dirty="0" err="1" smtClean="0"/>
              <a:t>gui</a:t>
            </a:r>
            <a:r>
              <a:rPr lang="en-US" dirty="0" smtClean="0"/>
              <a:t> graphics’ 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87555"/>
            <a:ext cx="7315200" cy="4721806"/>
          </a:xfrm>
        </p:spPr>
        <p:txBody>
          <a:bodyPr>
            <a:normAutofit/>
          </a:bodyPr>
          <a:lstStyle/>
          <a:p>
            <a:pPr marL="107950" indent="0">
              <a:buSzPct val="45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/>
              <a:t>Non-GUI graphics is mainly </a:t>
            </a:r>
            <a:r>
              <a:rPr lang="en-US" sz="2400" dirty="0"/>
              <a:t>based on </a:t>
            </a:r>
            <a:r>
              <a:rPr lang="en-US" sz="2400" dirty="0" err="1"/>
              <a:t>TVirtualPad</a:t>
            </a:r>
            <a:r>
              <a:rPr lang="en-US" sz="2400" dirty="0"/>
              <a:t> interface </a:t>
            </a:r>
            <a:r>
              <a:rPr lang="en-US" sz="2400" dirty="0" smtClean="0"/>
              <a:t>(works via </a:t>
            </a:r>
            <a:r>
              <a:rPr lang="en-US" sz="2400" dirty="0" err="1" smtClean="0"/>
              <a:t>gPad</a:t>
            </a:r>
            <a:r>
              <a:rPr lang="en-US" sz="2400" dirty="0"/>
              <a:t>). </a:t>
            </a:r>
            <a:r>
              <a:rPr lang="en-US" sz="2400" dirty="0" err="1"/>
              <a:t>TPad</a:t>
            </a:r>
            <a:r>
              <a:rPr lang="en-US" sz="2400" dirty="0"/>
              <a:t>/</a:t>
            </a:r>
            <a:r>
              <a:rPr lang="en-US" sz="2400" dirty="0" err="1"/>
              <a:t>TCanvas</a:t>
            </a:r>
            <a:r>
              <a:rPr lang="en-US" sz="2400" dirty="0"/>
              <a:t> internally calls </a:t>
            </a:r>
            <a:r>
              <a:rPr lang="en-US" sz="2400" dirty="0" err="1"/>
              <a:t>TVirtualPadPainter</a:t>
            </a:r>
            <a:r>
              <a:rPr lang="en-US" sz="2400" dirty="0"/>
              <a:t> methods </a:t>
            </a:r>
            <a:r>
              <a:rPr lang="en-US" sz="2400" dirty="0" smtClean="0"/>
              <a:t>(which has X11</a:t>
            </a:r>
            <a:r>
              <a:rPr lang="en-US" sz="2400" dirty="0"/>
              <a:t>/Win32 GDI/OpenGL </a:t>
            </a:r>
            <a:r>
              <a:rPr lang="en-US" sz="2400" dirty="0" smtClean="0"/>
              <a:t>implementations). Implemented:</a:t>
            </a:r>
            <a:endParaRPr lang="en-US" sz="2400" dirty="0"/>
          </a:p>
          <a:p>
            <a:pPr marL="450850" indent="-34290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/>
              <a:t>IOSPad</a:t>
            </a:r>
            <a:r>
              <a:rPr lang="en-US" sz="2400" dirty="0" smtClean="0"/>
              <a:t> (I had to add </a:t>
            </a:r>
            <a:r>
              <a:rPr lang="en-US" sz="2400" dirty="0" err="1" smtClean="0"/>
              <a:t>iOS</a:t>
            </a:r>
            <a:r>
              <a:rPr lang="en-US" sz="2400" dirty="0" smtClean="0"/>
              <a:t>-specific </a:t>
            </a:r>
            <a:r>
              <a:rPr lang="en-US" sz="2400" dirty="0" err="1" smtClean="0"/>
              <a:t>extentions</a:t>
            </a:r>
            <a:r>
              <a:rPr lang="en-US" sz="2400" dirty="0" smtClean="0"/>
              <a:t> to standard </a:t>
            </a:r>
            <a:r>
              <a:rPr lang="en-US" sz="2400" dirty="0" err="1" smtClean="0"/>
              <a:t>TPad</a:t>
            </a:r>
            <a:r>
              <a:rPr lang="en-US" sz="2400" dirty="0" smtClean="0"/>
              <a:t>). </a:t>
            </a:r>
          </a:p>
          <a:p>
            <a:pPr marL="450850" indent="-342900"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err="1" smtClean="0"/>
              <a:t>IOSPainter</a:t>
            </a:r>
            <a:r>
              <a:rPr lang="en-US" sz="2400" dirty="0" smtClean="0"/>
              <a:t> </a:t>
            </a:r>
            <a:r>
              <a:rPr lang="en-US" sz="2400" dirty="0"/>
              <a:t>to do actual </a:t>
            </a:r>
            <a:r>
              <a:rPr lang="en-US" sz="2400" dirty="0" smtClean="0"/>
              <a:t>painting.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6321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48251"/>
            <a:ext cx="7315200" cy="9244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Non-GUI graphics: implementation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38137"/>
            <a:ext cx="7315200" cy="4871223"/>
          </a:xfrm>
        </p:spPr>
        <p:txBody>
          <a:bodyPr/>
          <a:lstStyle/>
          <a:p>
            <a:r>
              <a:rPr lang="en-US" dirty="0" smtClean="0"/>
              <a:t>2D graphics (lines, polygons, fill patterns, etc.) – done by </a:t>
            </a:r>
            <a:r>
              <a:rPr lang="en-US" dirty="0" err="1" smtClean="0"/>
              <a:t>CoreGraphics</a:t>
            </a:r>
            <a:r>
              <a:rPr lang="en-US" dirty="0" smtClean="0"/>
              <a:t> (Quartz 2D API): </a:t>
            </a:r>
          </a:p>
          <a:p>
            <a:pPr marL="1452880" indent="-573088">
              <a:buSzPct val="75000"/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rich </a:t>
            </a:r>
            <a:r>
              <a:rPr lang="en-US" dirty="0"/>
              <a:t>2D API (paths, strokes, blending, gradients, etc.)</a:t>
            </a:r>
          </a:p>
          <a:p>
            <a:pPr marL="1452880" indent="-573088">
              <a:buSzPct val="75000"/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a</a:t>
            </a:r>
            <a:r>
              <a:rPr lang="en-US" dirty="0" smtClean="0"/>
              <a:t>dvanced </a:t>
            </a:r>
            <a:r>
              <a:rPr lang="en-US" dirty="0"/>
              <a:t>text rendering</a:t>
            </a:r>
          </a:p>
          <a:p>
            <a:pPr marL="1452880" indent="-573088">
              <a:buSzPct val="75000"/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anti</a:t>
            </a:r>
            <a:r>
              <a:rPr lang="en-US" dirty="0"/>
              <a:t>-aliasing</a:t>
            </a:r>
          </a:p>
          <a:p>
            <a:pPr marL="1452880" indent="-573088">
              <a:buSzPct val="75000"/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/>
              <a:t>t</a:t>
            </a:r>
            <a:r>
              <a:rPr lang="en-US" dirty="0" smtClean="0"/>
              <a:t>he same code can </a:t>
            </a:r>
            <a:r>
              <a:rPr lang="en-US" dirty="0"/>
              <a:t>draw to a window, to </a:t>
            </a:r>
            <a:r>
              <a:rPr lang="en-US" dirty="0" smtClean="0"/>
              <a:t>a bitmap</a:t>
            </a:r>
            <a:r>
              <a:rPr lang="en-US" dirty="0"/>
              <a:t>, to </a:t>
            </a:r>
            <a:r>
              <a:rPr lang="en-US" dirty="0" smtClean="0"/>
              <a:t>a PDF file.</a:t>
            </a:r>
            <a:endParaRPr lang="en-US" dirty="0"/>
          </a:p>
          <a:p>
            <a:pPr marL="1452880" indent="-573088">
              <a:buSzPct val="75000"/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Etc.</a:t>
            </a:r>
            <a:endParaRPr lang="en-US" dirty="0"/>
          </a:p>
          <a:p>
            <a:r>
              <a:rPr lang="en-US" dirty="0" smtClean="0"/>
              <a:t>Text is done by </a:t>
            </a:r>
            <a:r>
              <a:rPr lang="en-US" dirty="0" err="1" smtClean="0"/>
              <a:t>CoreText</a:t>
            </a:r>
            <a:r>
              <a:rPr lang="en-US" dirty="0" smtClean="0"/>
              <a:t> framework (ROOT needs font metrics, and Quartz 2D does not support them).</a:t>
            </a:r>
          </a:p>
          <a:p>
            <a:r>
              <a:rPr lang="en-US" dirty="0" err="1" smtClean="0"/>
              <a:t>CoreFoundation</a:t>
            </a:r>
            <a:r>
              <a:rPr lang="en-US" dirty="0" smtClean="0"/>
              <a:t> (different data structures used both by Quartz and </a:t>
            </a:r>
            <a:r>
              <a:rPr lang="en-US" dirty="0" err="1" smtClean="0"/>
              <a:t>CoreText</a:t>
            </a:r>
            <a:r>
              <a:rPr lang="en-US" dirty="0" smtClean="0"/>
              <a:t>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322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93349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ROOT’s graphics on </a:t>
            </a:r>
            <a:r>
              <a:rPr lang="en-US" dirty="0" err="1" smtClean="0"/>
              <a:t>iPad</a:t>
            </a:r>
            <a:r>
              <a:rPr lang="en-US" dirty="0" smtClean="0"/>
              <a:t> (screenshots from device):</a:t>
            </a:r>
            <a:endParaRPr lang="en-US" dirty="0"/>
          </a:p>
        </p:txBody>
      </p:sp>
      <p:pic>
        <p:nvPicPr>
          <p:cNvPr id="4" name="Picture 3" descr="font_m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42" y="1676394"/>
            <a:ext cx="3990975" cy="39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font_m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749" y="2779713"/>
            <a:ext cx="4070350" cy="407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font_m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117" y="1676394"/>
            <a:ext cx="3917950" cy="392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492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12026"/>
            <a:ext cx="7315200" cy="115409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GUI on </a:t>
            </a:r>
            <a:r>
              <a:rPr lang="en-US" dirty="0" err="1" smtClean="0"/>
              <a:t>iOS</a:t>
            </a:r>
            <a:endParaRPr lang="en-US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13770" y="1781356"/>
            <a:ext cx="8855075" cy="4394200"/>
          </a:xfrm>
          <a:prstGeom prst="rect">
            <a:avLst/>
          </a:prstGeom>
        </p:spPr>
        <p:txBody>
          <a:bodyPr vert="horz" lIns="91440" tIns="21168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292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00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288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/>
              <a:t>1. ROOT’s GUI classes can not be ported on </a:t>
            </a:r>
            <a:r>
              <a:rPr lang="en-US" sz="2400" dirty="0" err="1" smtClean="0"/>
              <a:t>iOS</a:t>
            </a:r>
            <a:r>
              <a:rPr lang="en-US" sz="2400" dirty="0" smtClean="0"/>
              <a:t> – no X11 or similar window management system.</a:t>
            </a:r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/>
              <a:t>2. To develop GUI for </a:t>
            </a:r>
            <a:r>
              <a:rPr lang="en-US" sz="2400" dirty="0" err="1" smtClean="0"/>
              <a:t>iOS</a:t>
            </a:r>
            <a:r>
              <a:rPr lang="en-US" sz="2400" dirty="0" smtClean="0"/>
              <a:t> you have to use </a:t>
            </a:r>
            <a:r>
              <a:rPr lang="en-US" sz="2400" dirty="0" err="1" smtClean="0"/>
              <a:t>UIKit</a:t>
            </a:r>
            <a:r>
              <a:rPr lang="en-US" sz="2400" dirty="0" smtClean="0"/>
              <a:t> - object oriented framework, written in Objective-C, which can be used from Objective-C or Objective-C++. </a:t>
            </a:r>
            <a:r>
              <a:rPr lang="en-US" sz="2400" dirty="0" err="1" smtClean="0"/>
              <a:t>UIKit</a:t>
            </a:r>
            <a:r>
              <a:rPr lang="en-US" sz="2400" dirty="0" smtClean="0"/>
              <a:t> strongly relies on MVC pattern.</a:t>
            </a:r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400" dirty="0" smtClean="0"/>
              <a:t>3. You can use </a:t>
            </a:r>
            <a:r>
              <a:rPr lang="en-US" sz="2400" dirty="0" err="1" smtClean="0"/>
              <a:t>InterfaceBuilder</a:t>
            </a:r>
            <a:r>
              <a:rPr lang="en-US" sz="2400" dirty="0" smtClean="0"/>
              <a:t> to create user interface (Apple's analogue for QT-builder or ROOT's GUI builder) or create UI programmatically.</a:t>
            </a:r>
          </a:p>
          <a:p>
            <a:pPr marL="431800" indent="-323850">
              <a:buSzPct val="45000"/>
              <a:buFont typeface="Wingdings" charset="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663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37318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Native </a:t>
            </a:r>
            <a:r>
              <a:rPr lang="en-US" dirty="0" err="1" smtClean="0"/>
              <a:t>iOS</a:t>
            </a:r>
            <a:r>
              <a:rPr lang="en-US" dirty="0" smtClean="0"/>
              <a:t> application consists of: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78215"/>
            <a:ext cx="7315200" cy="4731145"/>
          </a:xfrm>
        </p:spPr>
        <p:txBody>
          <a:bodyPr>
            <a:normAutofit/>
          </a:bodyPr>
          <a:lstStyle/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800" dirty="0" smtClean="0"/>
              <a:t>Run </a:t>
            </a:r>
            <a:r>
              <a:rPr lang="en-US" sz="2800" dirty="0"/>
              <a:t>loop (done by </a:t>
            </a:r>
            <a:r>
              <a:rPr lang="en-US" sz="2800" dirty="0" err="1"/>
              <a:t>UIKit</a:t>
            </a:r>
            <a:r>
              <a:rPr lang="en-US" sz="2800" dirty="0"/>
              <a:t>)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800" dirty="0" smtClean="0"/>
              <a:t>Main window</a:t>
            </a:r>
            <a:endParaRPr lang="en-US" sz="2800" dirty="0"/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800" dirty="0"/>
              <a:t>One or </a:t>
            </a:r>
            <a:r>
              <a:rPr lang="en-US" sz="2800" dirty="0" smtClean="0"/>
              <a:t>more </a:t>
            </a:r>
            <a:r>
              <a:rPr lang="en-US" sz="2800" dirty="0"/>
              <a:t>controller objects</a:t>
            </a:r>
          </a:p>
          <a:p>
            <a:pPr marL="431800" indent="-323850">
              <a:buSzPct val="45000"/>
              <a:buFont typeface="Wingdings" charset="0"/>
              <a:buChar char="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US" sz="2800" dirty="0"/>
              <a:t>Views, managed by controllers (views are rectangular areas, roughly speaking similar to </a:t>
            </a:r>
            <a:r>
              <a:rPr lang="en-US" sz="2800" dirty="0" err="1"/>
              <a:t>TPad</a:t>
            </a:r>
            <a:r>
              <a:rPr lang="en-US" sz="2800" dirty="0"/>
              <a:t>, but they contain not </a:t>
            </a:r>
            <a:r>
              <a:rPr lang="en-US" sz="2800" dirty="0" err="1"/>
              <a:t>TObjects</a:t>
            </a:r>
            <a:r>
              <a:rPr lang="en-US" sz="2800" dirty="0"/>
              <a:t>, but other views - widgets or sub-views)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63967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5133"/>
            <a:ext cx="7315200" cy="1154097"/>
          </a:xfrm>
        </p:spPr>
        <p:txBody>
          <a:bodyPr>
            <a:normAutofit/>
          </a:bodyPr>
          <a:lstStyle/>
          <a:p>
            <a:r>
              <a:rPr lang="en-US" dirty="0" smtClean="0"/>
              <a:t>2. ROOT’s </a:t>
            </a:r>
            <a:r>
              <a:rPr lang="en-US" dirty="0" smtClean="0"/>
              <a:t>apps </a:t>
            </a:r>
            <a:r>
              <a:rPr lang="en-US" dirty="0" smtClean="0"/>
              <a:t>for </a:t>
            </a:r>
            <a:r>
              <a:rPr lang="en-US" dirty="0" err="1" smtClean="0"/>
              <a:t>iOS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80941"/>
            <a:ext cx="7315200" cy="4628420"/>
          </a:xfrm>
        </p:spPr>
        <p:txBody>
          <a:bodyPr/>
          <a:lstStyle/>
          <a:p>
            <a:r>
              <a:rPr lang="en-US" dirty="0" smtClean="0"/>
              <a:t>“Tutorials” – small application, demonstrates how to use </a:t>
            </a:r>
            <a:r>
              <a:rPr lang="en-US" dirty="0" err="1" smtClean="0"/>
              <a:t>IOSPad</a:t>
            </a:r>
            <a:r>
              <a:rPr lang="en-US" dirty="0" smtClean="0"/>
              <a:t> and </a:t>
            </a:r>
            <a:r>
              <a:rPr lang="en-US" dirty="0" err="1" smtClean="0"/>
              <a:t>UIKit</a:t>
            </a:r>
            <a:r>
              <a:rPr lang="en-US" dirty="0" smtClean="0"/>
              <a:t>, simplified version of $ROOTSYS/tutorials/</a:t>
            </a:r>
            <a:r>
              <a:rPr lang="en-US" dirty="0" err="1" smtClean="0"/>
              <a:t>demos.C</a:t>
            </a:r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RootBrowser</a:t>
            </a:r>
            <a:r>
              <a:rPr lang="en-US" dirty="0" smtClean="0"/>
              <a:t>” – mixture of simplified </a:t>
            </a:r>
            <a:r>
              <a:rPr lang="en-US" dirty="0" err="1" smtClean="0"/>
              <a:t>TBrowser</a:t>
            </a:r>
            <a:r>
              <a:rPr lang="en-US" dirty="0" smtClean="0"/>
              <a:t> and </a:t>
            </a:r>
            <a:r>
              <a:rPr lang="en-US" dirty="0" err="1" smtClean="0"/>
              <a:t>TCanvas</a:t>
            </a:r>
            <a:r>
              <a:rPr lang="en-US" dirty="0" smtClean="0"/>
              <a:t>, to browser ROOT files’ content and visualize objects like histograms (similar to Photos application, but works with ROOT’s objects, not pictures).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4085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Perspective.thmx</Template>
  <TotalTime>191</TotalTime>
  <Words>704</Words>
  <Application>Microsoft Macintosh PowerPoint</Application>
  <PresentationFormat>On-screen Show (4:3)</PresentationFormat>
  <Paragraphs>57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Perspective</vt:lpstr>
      <vt:lpstr>ROOT’s graphics on iOS</vt:lpstr>
      <vt:lpstr>ROOT’s graphics (general scheme):</vt:lpstr>
      <vt:lpstr>iOS features:</vt:lpstr>
      <vt:lpstr>1. Non-gui graphics’ port</vt:lpstr>
      <vt:lpstr>Non-GUI graphics: implementation details</vt:lpstr>
      <vt:lpstr>ROOT’s graphics on iPad (screenshots from device):</vt:lpstr>
      <vt:lpstr>GUI on iOS</vt:lpstr>
      <vt:lpstr>Native iOS application consists of:</vt:lpstr>
      <vt:lpstr>2. ROOT’s apps for iOS:</vt:lpstr>
      <vt:lpstr>ROOT’s applications for iOS - “Tutorals” app:</vt:lpstr>
      <vt:lpstr>"Tutorials":</vt:lpstr>
      <vt:lpstr>“RootBrowser” application:</vt:lpstr>
      <vt:lpstr>Top level view:</vt:lpstr>
      <vt:lpstr>File contents:</vt:lpstr>
      <vt:lpstr>Detailed view with editor:</vt:lpstr>
      <vt:lpstr>3. OpenGL to OpenGLES (plans)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ROOT’s graphics on iOS</dc:title>
  <dc:creator>Timur Pocheptsov</dc:creator>
  <cp:lastModifiedBy>Timur Pocheptsov</cp:lastModifiedBy>
  <cp:revision>18</cp:revision>
  <dcterms:created xsi:type="dcterms:W3CDTF">2011-10-09T12:58:00Z</dcterms:created>
  <dcterms:modified xsi:type="dcterms:W3CDTF">2011-10-10T06:49:45Z</dcterms:modified>
</cp:coreProperties>
</file>