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8"/>
  </p:notesMasterIdLst>
  <p:sldIdLst>
    <p:sldId id="256" r:id="rId2"/>
    <p:sldId id="257" r:id="rId3"/>
    <p:sldId id="352" r:id="rId4"/>
    <p:sldId id="353" r:id="rId5"/>
    <p:sldId id="359" r:id="rId6"/>
    <p:sldId id="354" r:id="rId7"/>
    <p:sldId id="382" r:id="rId8"/>
    <p:sldId id="383" r:id="rId9"/>
    <p:sldId id="388" r:id="rId10"/>
    <p:sldId id="355" r:id="rId11"/>
    <p:sldId id="384" r:id="rId12"/>
    <p:sldId id="356" r:id="rId13"/>
    <p:sldId id="324" r:id="rId14"/>
    <p:sldId id="358" r:id="rId15"/>
    <p:sldId id="360" r:id="rId16"/>
    <p:sldId id="258" r:id="rId17"/>
    <p:sldId id="385" r:id="rId18"/>
    <p:sldId id="386" r:id="rId19"/>
    <p:sldId id="330" r:id="rId20"/>
    <p:sldId id="328" r:id="rId21"/>
    <p:sldId id="374" r:id="rId22"/>
    <p:sldId id="387" r:id="rId23"/>
    <p:sldId id="329" r:id="rId24"/>
    <p:sldId id="361" r:id="rId25"/>
    <p:sldId id="349" r:id="rId26"/>
    <p:sldId id="375" r:id="rId27"/>
    <p:sldId id="331" r:id="rId28"/>
    <p:sldId id="280" r:id="rId29"/>
    <p:sldId id="281" r:id="rId30"/>
    <p:sldId id="282" r:id="rId31"/>
    <p:sldId id="295" r:id="rId32"/>
    <p:sldId id="283" r:id="rId33"/>
    <p:sldId id="285" r:id="rId34"/>
    <p:sldId id="288" r:id="rId35"/>
    <p:sldId id="376" r:id="rId36"/>
    <p:sldId id="299" r:id="rId37"/>
    <p:sldId id="377" r:id="rId38"/>
    <p:sldId id="391" r:id="rId39"/>
    <p:sldId id="392" r:id="rId40"/>
    <p:sldId id="378" r:id="rId41"/>
    <p:sldId id="301" r:id="rId42"/>
    <p:sldId id="333" r:id="rId43"/>
    <p:sldId id="394" r:id="rId44"/>
    <p:sldId id="395" r:id="rId45"/>
    <p:sldId id="396" r:id="rId46"/>
    <p:sldId id="397" r:id="rId47"/>
    <p:sldId id="398" r:id="rId48"/>
    <p:sldId id="399" r:id="rId49"/>
    <p:sldId id="400" r:id="rId50"/>
    <p:sldId id="380" r:id="rId51"/>
    <p:sldId id="379" r:id="rId52"/>
    <p:sldId id="335" r:id="rId53"/>
    <p:sldId id="393" r:id="rId54"/>
    <p:sldId id="334" r:id="rId55"/>
    <p:sldId id="337" r:id="rId56"/>
    <p:sldId id="294" r:id="rId57"/>
  </p:sldIdLst>
  <p:sldSz cx="9144000" cy="6858000" type="screen4x3"/>
  <p:notesSz cx="6858000" cy="9144000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PMingLiU" pitchFamily="18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PMingLiU" pitchFamily="18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PMingLiU" pitchFamily="18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PMingLiU" pitchFamily="18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PMingLiU" pitchFamily="18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PMingLiU" pitchFamily="18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PMingLiU" pitchFamily="18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PMingLiU" pitchFamily="18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PMingLiU" pitchFamily="18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6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6" Type="http://schemas.openxmlformats.org/officeDocument/2006/relationships/image" Target="../media/image19.wmf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58.wmf"/><Relationship Id="rId7" Type="http://schemas.openxmlformats.org/officeDocument/2006/relationships/image" Target="../media/image62.wmf"/><Relationship Id="rId2" Type="http://schemas.openxmlformats.org/officeDocument/2006/relationships/image" Target="../media/image57.wmf"/><Relationship Id="rId1" Type="http://schemas.openxmlformats.org/officeDocument/2006/relationships/image" Target="../media/image56.wmf"/><Relationship Id="rId6" Type="http://schemas.openxmlformats.org/officeDocument/2006/relationships/image" Target="../media/image61.wmf"/><Relationship Id="rId5" Type="http://schemas.openxmlformats.org/officeDocument/2006/relationships/image" Target="../media/image60.wmf"/><Relationship Id="rId4" Type="http://schemas.openxmlformats.org/officeDocument/2006/relationships/image" Target="../media/image5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A6D8617-4A50-4091-8365-466023815B68}" type="datetimeFigureOut">
              <a:rPr lang="zh-TW" altLang="en-US"/>
              <a:pPr/>
              <a:t>2012/10/26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TW" altLang="en-US" noProof="0" smtClean="0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5FAA639-4C03-434C-9778-555DA2BC019E}" type="slidenum">
              <a:rPr lang="zh-TW" altLang="en-US"/>
              <a:pPr/>
              <a:t>&lt;#&gt;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PMingLiU" pitchFamily="18" charset="-12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PMingLiU" pitchFamily="18" charset="-12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PMingLiU" pitchFamily="18" charset="-12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PMingLiU" pitchFamily="18" charset="-12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PMingLiU" pitchFamily="18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100D65-28C8-4C04-9643-113DCD3D8635}" type="slidenum">
              <a:rPr lang="en-US" altLang="zh-TW"/>
              <a:pPr/>
              <a:t>&lt;#&gt;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75B4907-98BF-4300-B34C-DC1DE99EA6D8}" type="slidenum">
              <a:rPr lang="en-US" altLang="zh-TW"/>
              <a:pPr/>
              <a:t>&lt;#&gt;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AE2A8D0-09AD-4146-99D2-D9C03693764A}" type="slidenum">
              <a:rPr lang="en-US" altLang="zh-TW"/>
              <a:pPr/>
              <a:t>&lt;#&gt;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DBE3182-55A9-46B4-ABD0-0995A54614A9}" type="slidenum">
              <a:rPr lang="en-US" altLang="zh-TW"/>
              <a:pPr/>
              <a:t>&lt;#&gt;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39E56E-2885-441B-94BD-7A248D0EFCE1}" type="slidenum">
              <a:rPr lang="en-US" altLang="zh-TW"/>
              <a:pPr/>
              <a:t>&lt;#&gt;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5DC050-C44B-410A-BC3A-EAA2A6CBCE61}" type="slidenum">
              <a:rPr lang="en-US" altLang="zh-TW"/>
              <a:pPr/>
              <a:t>&lt;#&gt;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5302E0-EB28-4448-92B4-C213CB8F4F20}" type="slidenum">
              <a:rPr lang="en-US" altLang="zh-TW"/>
              <a:pPr/>
              <a:t>&lt;#&gt;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FBE10FB-F209-4FA2-A8BB-10570BE1EBDC}" type="slidenum">
              <a:rPr lang="en-US" altLang="zh-TW"/>
              <a:pPr/>
              <a:t>&lt;#&gt;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017B91-8495-48A2-A335-F30B1D65D340}" type="slidenum">
              <a:rPr lang="en-US" altLang="zh-TW"/>
              <a:pPr/>
              <a:t>&lt;#&gt;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3E36564-8B6E-4229-B0A8-3F585BB56BE2}" type="slidenum">
              <a:rPr lang="en-US" altLang="zh-TW"/>
              <a:pPr/>
              <a:t>&lt;#&gt;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322D2CC-8FA6-4E07-A460-67A847BA716A}" type="slidenum">
              <a:rPr lang="en-US" altLang="zh-TW"/>
              <a:pPr/>
              <a:t>&lt;#&gt;</a:t>
            </a:fld>
            <a:endParaRPr lang="en-US" altLang="zh-TW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zh-TW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zh-TW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BE18764-04FF-4CF7-99E0-BC85D78A5848}" type="slidenum">
              <a:rPr lang="en-US" altLang="zh-TW"/>
              <a:pPr/>
              <a:t>&lt;#&gt;</a:t>
            </a:fld>
            <a:endParaRPr lang="en-US" altLang="zh-TW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PMingLiU" pitchFamily="18" charset="-12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PMingLiU" pitchFamily="18" charset="-12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PMingLiU" pitchFamily="18" charset="-12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PMingLiU" pitchFamily="18" charset="-12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PMingLiU" pitchFamily="18" charset="-12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charset="-12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charset="-12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charset="-12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PMingLiU" pitchFamily="18" charset="-12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PMingLiU" pitchFamily="18" charset="-12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PMingLiU" pitchFamily="18" charset="-12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PMingLiU" pitchFamily="18" charset="-12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PMingLiU" pitchFamily="18" charset="-12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9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11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13.bin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0.bin"/><Relationship Id="rId3" Type="http://schemas.openxmlformats.org/officeDocument/2006/relationships/oleObject" Target="../embeddings/oleObject15.bin"/><Relationship Id="rId7" Type="http://schemas.openxmlformats.org/officeDocument/2006/relationships/oleObject" Target="../embeddings/oleObject1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8.bin"/><Relationship Id="rId5" Type="http://schemas.openxmlformats.org/officeDocument/2006/relationships/oleObject" Target="../embeddings/oleObject17.bin"/><Relationship Id="rId4" Type="http://schemas.openxmlformats.org/officeDocument/2006/relationships/oleObject" Target="../embeddings/oleObject16.bin"/><Relationship Id="rId9" Type="http://schemas.openxmlformats.org/officeDocument/2006/relationships/oleObject" Target="../embeddings/oleObject21.bin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1628775"/>
            <a:ext cx="7772400" cy="1470025"/>
          </a:xfrm>
        </p:spPr>
        <p:txBody>
          <a:bodyPr/>
          <a:lstStyle/>
          <a:p>
            <a:pPr eaLnBrk="1" hangingPunct="1"/>
            <a:r>
              <a:rPr lang="en-US" altLang="zh-TW" smtClean="0"/>
              <a:t>Lecture 4</a:t>
            </a:r>
            <a:br>
              <a:rPr lang="en-US" altLang="zh-TW" smtClean="0"/>
            </a:br>
            <a:r>
              <a:rPr lang="en-US" altLang="zh-TW" smtClean="0"/>
              <a:t>Hadronic heavy-quark decays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9750" y="3500438"/>
            <a:ext cx="8064500" cy="1584325"/>
          </a:xfrm>
        </p:spPr>
        <p:txBody>
          <a:bodyPr/>
          <a:lstStyle/>
          <a:p>
            <a:pPr eaLnBrk="1" hangingPunct="1"/>
            <a:r>
              <a:rPr lang="en-US" altLang="zh-TW" smtClean="0"/>
              <a:t>Hsiang-nan Li</a:t>
            </a:r>
          </a:p>
          <a:p>
            <a:pPr eaLnBrk="1" hangingPunct="1"/>
            <a:r>
              <a:rPr lang="en-US" altLang="zh-TW" smtClean="0"/>
              <a:t>Oct. 22, 2012</a:t>
            </a:r>
          </a:p>
          <a:p>
            <a:pPr eaLnBrk="1" hangingPunct="1"/>
            <a:r>
              <a:rPr lang="en-US" altLang="zh-TW" smtClean="0"/>
              <a:t> </a:t>
            </a:r>
          </a:p>
        </p:txBody>
      </p:sp>
      <p:sp>
        <p:nvSpPr>
          <p:cNvPr id="10244" name="投影片編號版面配置區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343B8A2-2F26-476B-9471-C2C9491C9AC7}" type="slidenum">
              <a:rPr lang="en-US" altLang="zh-TW"/>
              <a:pPr/>
              <a:t>1</a:t>
            </a:fld>
            <a:endParaRPr lang="en-US" altLang="zh-TW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 txBox="1">
            <a:spLocks noChangeArrowheads="1"/>
          </p:cNvSpPr>
          <p:nvPr/>
        </p:nvSpPr>
        <p:spPr bwMode="auto">
          <a:xfrm>
            <a:off x="457200" y="333375"/>
            <a:ext cx="82296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en-US" altLang="zh-TW" sz="4400">
                <a:solidFill>
                  <a:schemeClr val="tx2"/>
                </a:solidFill>
              </a:rPr>
              <a:t>Effective Hamiltonian</a:t>
            </a:r>
          </a:p>
        </p:txBody>
      </p:sp>
      <p:sp>
        <p:nvSpPr>
          <p:cNvPr id="19459" name="Rectangle 3"/>
          <p:cNvSpPr txBox="1">
            <a:spLocks noChangeArrowheads="1"/>
          </p:cNvSpPr>
          <p:nvPr/>
        </p:nvSpPr>
        <p:spPr bwMode="auto">
          <a:xfrm>
            <a:off x="457200" y="1052513"/>
            <a:ext cx="8229600" cy="554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US" altLang="zh-TW" sz="3200"/>
              <a:t>First step, derive effective weak Hamiltonian by integrating out m</a:t>
            </a:r>
            <a:r>
              <a:rPr lang="en-US" altLang="zh-TW" sz="3200" baseline="-25000"/>
              <a:t>W</a:t>
            </a:r>
            <a:endParaRPr lang="en-US" altLang="zh-TW" sz="3200"/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US" altLang="zh-TW" sz="3200"/>
              <a:t>Dynamics with scale m</a:t>
            </a:r>
            <a:r>
              <a:rPr lang="en-US" altLang="zh-TW" sz="3200" baseline="-25000"/>
              <a:t>W</a:t>
            </a:r>
            <a:r>
              <a:rPr lang="en-US" altLang="zh-TW" sz="3200"/>
              <a:t> is organized into Wilson coefficient C</a:t>
            </a:r>
            <a:r>
              <a:rPr lang="en-US" altLang="zh-TW" sz="3200" baseline="-25000"/>
              <a:t>i</a:t>
            </a:r>
            <a:endParaRPr lang="en-US" altLang="zh-TW" sz="3200"/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US" altLang="zh-TW" sz="3200"/>
              <a:t>The rest dynamics lower than m</a:t>
            </a:r>
            <a:r>
              <a:rPr lang="en-US" altLang="zh-TW" sz="3200" baseline="-25000"/>
              <a:t>W</a:t>
            </a:r>
            <a:r>
              <a:rPr lang="en-US" altLang="zh-TW" sz="3200"/>
              <a:t> goes into 4-fermion operators O</a:t>
            </a:r>
            <a:r>
              <a:rPr lang="en-US" altLang="zh-TW" sz="3200" baseline="-25000"/>
              <a:t>i</a:t>
            </a:r>
            <a:endParaRPr lang="en-US" altLang="zh-TW" sz="3200"/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US" altLang="zh-TW" sz="3200">
                <a:solidFill>
                  <a:srgbClr val="006600"/>
                </a:solidFill>
              </a:rPr>
              <a:t>H=V</a:t>
            </a:r>
            <a:r>
              <a:rPr lang="en-US" altLang="zh-TW" sz="3200" baseline="-25000">
                <a:solidFill>
                  <a:srgbClr val="006600"/>
                </a:solidFill>
              </a:rPr>
              <a:t>CKM</a:t>
            </a:r>
            <a:r>
              <a:rPr lang="en-US" altLang="zh-TW" sz="3200">
                <a:solidFill>
                  <a:srgbClr val="006600"/>
                </a:solidFill>
                <a:latin typeface="Symbol" pitchFamily="18" charset="2"/>
                <a:sym typeface="Symbol" pitchFamily="18" charset="2"/>
              </a:rPr>
              <a:t></a:t>
            </a:r>
            <a:r>
              <a:rPr lang="en-US" altLang="zh-TW" sz="3200" baseline="-25000">
                <a:solidFill>
                  <a:srgbClr val="006600"/>
                </a:solidFill>
                <a:sym typeface="Symbol" pitchFamily="18" charset="2"/>
              </a:rPr>
              <a:t>i</a:t>
            </a:r>
            <a:r>
              <a:rPr lang="en-US" altLang="zh-TW" sz="3200">
                <a:solidFill>
                  <a:srgbClr val="006600"/>
                </a:solidFill>
              </a:rPr>
              <a:t>C</a:t>
            </a:r>
            <a:r>
              <a:rPr lang="en-US" altLang="zh-TW" sz="3200" baseline="-25000">
                <a:solidFill>
                  <a:srgbClr val="006600"/>
                </a:solidFill>
              </a:rPr>
              <a:t>i</a:t>
            </a:r>
            <a:r>
              <a:rPr lang="en-US" altLang="zh-TW" sz="3200">
                <a:solidFill>
                  <a:srgbClr val="006600"/>
                </a:solidFill>
              </a:rPr>
              <a:t>(</a:t>
            </a:r>
            <a:r>
              <a:rPr lang="en-US" altLang="zh-TW" sz="3200">
                <a:solidFill>
                  <a:srgbClr val="006600"/>
                </a:solidFill>
                <a:latin typeface="Symbol" pitchFamily="18" charset="2"/>
                <a:sym typeface="Symbol" pitchFamily="18" charset="2"/>
              </a:rPr>
              <a:t></a:t>
            </a:r>
            <a:r>
              <a:rPr lang="en-US" altLang="zh-TW" sz="3200">
                <a:solidFill>
                  <a:srgbClr val="006600"/>
                </a:solidFill>
              </a:rPr>
              <a:t>)O</a:t>
            </a:r>
            <a:r>
              <a:rPr lang="en-US" altLang="zh-TW" sz="3200" baseline="-25000">
                <a:solidFill>
                  <a:srgbClr val="006600"/>
                </a:solidFill>
              </a:rPr>
              <a:t>i</a:t>
            </a:r>
            <a:r>
              <a:rPr lang="en-US" altLang="zh-TW" sz="3200">
                <a:solidFill>
                  <a:srgbClr val="006600"/>
                </a:solidFill>
              </a:rPr>
              <a:t>(</a:t>
            </a:r>
            <a:r>
              <a:rPr lang="en-US" altLang="zh-TW" sz="3200">
                <a:solidFill>
                  <a:srgbClr val="006600"/>
                </a:solidFill>
                <a:latin typeface="Symbol" pitchFamily="18" charset="2"/>
                <a:sym typeface="Symbol" pitchFamily="18" charset="2"/>
              </a:rPr>
              <a:t></a:t>
            </a:r>
            <a:r>
              <a:rPr lang="en-US" altLang="zh-TW" sz="3200">
                <a:solidFill>
                  <a:srgbClr val="006600"/>
                </a:solidFill>
              </a:rPr>
              <a:t>)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endParaRPr lang="en-US" altLang="zh-TW" sz="3200">
              <a:solidFill>
                <a:srgbClr val="FF0000"/>
              </a:solidFill>
            </a:endParaRP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US" altLang="zh-TW" sz="3200">
                <a:solidFill>
                  <a:srgbClr val="FF0000"/>
                </a:solidFill>
              </a:rPr>
              <a:t>Their </a:t>
            </a:r>
            <a:r>
              <a:rPr lang="en-US" altLang="zh-TW" sz="3200">
                <a:solidFill>
                  <a:srgbClr val="FF0000"/>
                </a:solidFill>
                <a:latin typeface="Symbol" pitchFamily="18" charset="2"/>
                <a:sym typeface="Symbol" pitchFamily="18" charset="2"/>
              </a:rPr>
              <a:t></a:t>
            </a:r>
            <a:r>
              <a:rPr lang="en-US" altLang="zh-TW" sz="3200">
                <a:solidFill>
                  <a:srgbClr val="FF0000"/>
                </a:solidFill>
              </a:rPr>
              <a:t> (factorization scale) dependence cancels.</a:t>
            </a:r>
            <a:r>
              <a:rPr lang="en-US" altLang="zh-TW" sz="3200">
                <a:solidFill>
                  <a:srgbClr val="006600"/>
                </a:solidFill>
              </a:rPr>
              <a:t>                               </a:t>
            </a:r>
          </a:p>
        </p:txBody>
      </p:sp>
      <p:pic>
        <p:nvPicPr>
          <p:cNvPr id="19460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4941888"/>
            <a:ext cx="3579812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3800" y="5013325"/>
            <a:ext cx="347027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2" name="投影片編號版面配置區 1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791CA05-BD5D-40AA-AD40-4FE968A38338}" type="slidenum">
              <a:rPr lang="en-US" altLang="zh-TW"/>
              <a:pPr/>
              <a:t>10</a:t>
            </a:fld>
            <a:endParaRPr lang="en-US" altLang="zh-TW"/>
          </a:p>
        </p:txBody>
      </p:sp>
      <p:sp>
        <p:nvSpPr>
          <p:cNvPr id="19463" name="文字方塊 6"/>
          <p:cNvSpPr txBox="1">
            <a:spLocks noChangeArrowheads="1"/>
          </p:cNvSpPr>
          <p:nvPr/>
        </p:nvSpPr>
        <p:spPr bwMode="auto">
          <a:xfrm>
            <a:off x="5003800" y="4292600"/>
            <a:ext cx="31130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/>
              <a:t>Buras,Buchalla, 1995</a:t>
            </a:r>
            <a:endParaRPr lang="zh-TW" altLang="en-US" sz="24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Diagrams at </a:t>
            </a:r>
            <a:r>
              <a:rPr lang="en-US" altLang="zh-TW" smtClean="0">
                <a:solidFill>
                  <a:schemeClr val="tx1"/>
                </a:solidFill>
              </a:rPr>
              <a:t>scale m</a:t>
            </a:r>
            <a:r>
              <a:rPr lang="en-US" altLang="zh-TW" baseline="-25000" smtClean="0">
                <a:solidFill>
                  <a:schemeClr val="tx1"/>
                </a:solidFill>
              </a:rPr>
              <a:t>W</a:t>
            </a:r>
            <a:r>
              <a:rPr lang="en-US" altLang="zh-TW" smtClean="0">
                <a:solidFill>
                  <a:schemeClr val="tx1"/>
                </a:solidFill>
              </a:rPr>
              <a:t> </a:t>
            </a:r>
            <a:endParaRPr lang="zh-TW" altLang="en-US" smtClean="0">
              <a:solidFill>
                <a:schemeClr val="tx1"/>
              </a:solidFill>
            </a:endParaRPr>
          </a:p>
        </p:txBody>
      </p:sp>
      <p:pic>
        <p:nvPicPr>
          <p:cNvPr id="2048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713" y="1557338"/>
            <a:ext cx="5545137" cy="475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文字方塊 4"/>
          <p:cNvSpPr txBox="1">
            <a:spLocks noChangeArrowheads="1"/>
          </p:cNvSpPr>
          <p:nvPr/>
        </p:nvSpPr>
        <p:spPr bwMode="auto">
          <a:xfrm>
            <a:off x="1403350" y="1557338"/>
            <a:ext cx="35718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/>
              <a:t>b</a:t>
            </a:r>
            <a:endParaRPr lang="zh-TW" altLang="en-US" sz="2400"/>
          </a:p>
        </p:txBody>
      </p:sp>
      <p:sp>
        <p:nvSpPr>
          <p:cNvPr id="20485" name="文字方塊 5"/>
          <p:cNvSpPr txBox="1">
            <a:spLocks noChangeArrowheads="1"/>
          </p:cNvSpPr>
          <p:nvPr/>
        </p:nvSpPr>
        <p:spPr bwMode="auto">
          <a:xfrm>
            <a:off x="1331913" y="4652963"/>
            <a:ext cx="12827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/>
              <a:t>penguin</a:t>
            </a:r>
            <a:endParaRPr lang="zh-TW" altLang="en-US" sz="2400"/>
          </a:p>
        </p:txBody>
      </p:sp>
      <p:sp>
        <p:nvSpPr>
          <p:cNvPr id="20486" name="文字方塊 6"/>
          <p:cNvSpPr txBox="1">
            <a:spLocks noChangeArrowheads="1"/>
          </p:cNvSpPr>
          <p:nvPr/>
        </p:nvSpPr>
        <p:spPr bwMode="auto">
          <a:xfrm>
            <a:off x="6443663" y="4365625"/>
            <a:ext cx="246221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/>
              <a:t>box</a:t>
            </a:r>
          </a:p>
          <a:p>
            <a:r>
              <a:rPr lang="en-US" altLang="zh-TW" sz="2400"/>
              <a:t>also contributing</a:t>
            </a:r>
          </a:p>
          <a:p>
            <a:r>
              <a:rPr lang="en-US" altLang="zh-TW" sz="2400"/>
              <a:t>to B-Bbar mixing</a:t>
            </a:r>
            <a:endParaRPr lang="zh-TW" altLang="en-US" sz="2400"/>
          </a:p>
        </p:txBody>
      </p:sp>
      <p:sp>
        <p:nvSpPr>
          <p:cNvPr id="20487" name="投影片編號版面配置區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F434FC-CD69-4977-8AF1-51E7658F15E4}" type="slidenum">
              <a:rPr lang="en-US" altLang="zh-TW"/>
              <a:pPr/>
              <a:t>11</a:t>
            </a:fld>
            <a:endParaRPr lang="en-US" altLang="zh-TW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4"/>
          <p:cNvSpPr>
            <a:spLocks noChangeArrowheads="1"/>
          </p:cNvSpPr>
          <p:nvPr/>
        </p:nvSpPr>
        <p:spPr bwMode="auto">
          <a:xfrm>
            <a:off x="457200" y="274638"/>
            <a:ext cx="8229600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altLang="zh-TW" sz="4400">
                <a:solidFill>
                  <a:schemeClr val="tx2"/>
                </a:solidFill>
              </a:rPr>
              <a:t>Factorization assumption </a:t>
            </a:r>
          </a:p>
        </p:txBody>
      </p:sp>
      <p:sp>
        <p:nvSpPr>
          <p:cNvPr id="1033" name="Text Box 5"/>
          <p:cNvSpPr txBox="1">
            <a:spLocks noChangeArrowheads="1"/>
          </p:cNvSpPr>
          <p:nvPr/>
        </p:nvSpPr>
        <p:spPr bwMode="auto">
          <a:xfrm>
            <a:off x="1474788" y="2152650"/>
            <a:ext cx="184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altLang="zh-TW" sz="2000">
              <a:latin typeface="cmsy10" pitchFamily="34" charset="0"/>
            </a:endParaRPr>
          </a:p>
          <a:p>
            <a:endParaRPr lang="en-US" altLang="zh-TW" sz="2000">
              <a:latin typeface="cmsy10" pitchFamily="34" charset="0"/>
            </a:endParaRPr>
          </a:p>
        </p:txBody>
      </p:sp>
      <p:sp>
        <p:nvSpPr>
          <p:cNvPr id="1034" name="Text Box 6"/>
          <p:cNvSpPr txBox="1">
            <a:spLocks noChangeArrowheads="1"/>
          </p:cNvSpPr>
          <p:nvPr/>
        </p:nvSpPr>
        <p:spPr bwMode="auto">
          <a:xfrm>
            <a:off x="1763713" y="1125538"/>
            <a:ext cx="58515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800"/>
              <a:t>A=</a:t>
            </a:r>
            <a:r>
              <a:rPr lang="en-US" altLang="zh-TW"/>
              <a:t> </a:t>
            </a:r>
            <a:r>
              <a:rPr lang="en-US" altLang="zh-TW" sz="2800">
                <a:latin typeface="cmsy10" pitchFamily="34" charset="0"/>
              </a:rPr>
              <a:t>&lt; </a:t>
            </a:r>
            <a:r>
              <a:rPr lang="en-US" altLang="zh-TW" sz="2800"/>
              <a:t>D</a:t>
            </a:r>
            <a:r>
              <a:rPr lang="en-US" altLang="zh-TW" sz="2800">
                <a:latin typeface="Symbol" pitchFamily="18" charset="2"/>
                <a:sym typeface="Symbol" pitchFamily="18" charset="2"/>
              </a:rPr>
              <a:t></a:t>
            </a:r>
            <a:r>
              <a:rPr lang="en-US" altLang="zh-TW" sz="2800"/>
              <a:t>|H</a:t>
            </a:r>
            <a:r>
              <a:rPr lang="en-US" altLang="zh-TW" sz="2800" baseline="-25000"/>
              <a:t>eff</a:t>
            </a:r>
            <a:r>
              <a:rPr lang="en-US" altLang="zh-TW" sz="2800"/>
              <a:t>|B</a:t>
            </a:r>
            <a:r>
              <a:rPr lang="en-US" altLang="zh-TW" sz="2800">
                <a:latin typeface="cmsy10" pitchFamily="34" charset="0"/>
              </a:rPr>
              <a:t>&gt;</a:t>
            </a:r>
            <a:r>
              <a:rPr lang="zh-TW" altLang="en-US" sz="2800">
                <a:latin typeface="cmsy10" pitchFamily="34" charset="0"/>
              </a:rPr>
              <a:t> </a:t>
            </a:r>
            <a:r>
              <a:rPr lang="en-US" altLang="zh-TW" sz="2800">
                <a:latin typeface="cmsy10" pitchFamily="34" charset="0"/>
              </a:rPr>
              <a:t>~</a:t>
            </a:r>
            <a:r>
              <a:rPr lang="en-US" altLang="zh-TW" sz="2800"/>
              <a:t> C(</a:t>
            </a:r>
            <a:r>
              <a:rPr lang="en-US" altLang="zh-TW" sz="2800">
                <a:latin typeface="Symbol" pitchFamily="18" charset="2"/>
                <a:sym typeface="Symbol" pitchFamily="18" charset="2"/>
              </a:rPr>
              <a:t></a:t>
            </a:r>
            <a:r>
              <a:rPr lang="en-US" altLang="zh-TW" sz="2800"/>
              <a:t>) </a:t>
            </a:r>
            <a:r>
              <a:rPr lang="en-US" altLang="zh-TW" sz="2800">
                <a:latin typeface="cmsy10" pitchFamily="34" charset="0"/>
              </a:rPr>
              <a:t>&lt;</a:t>
            </a:r>
            <a:r>
              <a:rPr lang="en-US" altLang="zh-TW" sz="2800"/>
              <a:t>D</a:t>
            </a:r>
            <a:r>
              <a:rPr lang="en-US" altLang="zh-TW" sz="2800">
                <a:latin typeface="Symbol" pitchFamily="18" charset="2"/>
                <a:sym typeface="Symbol" pitchFamily="18" charset="2"/>
              </a:rPr>
              <a:t></a:t>
            </a:r>
            <a:r>
              <a:rPr lang="en-US" altLang="zh-TW" sz="2800"/>
              <a:t>|O(</a:t>
            </a:r>
            <a:r>
              <a:rPr lang="en-US" altLang="zh-TW" sz="2800">
                <a:latin typeface="Symbol" pitchFamily="18" charset="2"/>
                <a:sym typeface="Symbol" pitchFamily="18" charset="2"/>
              </a:rPr>
              <a:t></a:t>
            </a:r>
            <a:r>
              <a:rPr lang="en-US" altLang="zh-TW" sz="2800"/>
              <a:t>)|B</a:t>
            </a:r>
            <a:r>
              <a:rPr lang="en-US" altLang="zh-TW" sz="2800">
                <a:latin typeface="cmsy10" pitchFamily="34" charset="0"/>
              </a:rPr>
              <a:t>&gt;</a:t>
            </a:r>
          </a:p>
        </p:txBody>
      </p:sp>
      <p:sp>
        <p:nvSpPr>
          <p:cNvPr id="1035" name="Text Box 7"/>
          <p:cNvSpPr txBox="1">
            <a:spLocks noChangeArrowheads="1"/>
          </p:cNvSpPr>
          <p:nvPr/>
        </p:nvSpPr>
        <p:spPr bwMode="auto">
          <a:xfrm>
            <a:off x="1763713" y="2276475"/>
            <a:ext cx="2825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800"/>
              <a:t> </a:t>
            </a:r>
          </a:p>
        </p:txBody>
      </p:sp>
      <p:sp>
        <p:nvSpPr>
          <p:cNvPr id="1036" name="Text Box 8"/>
          <p:cNvSpPr txBox="1">
            <a:spLocks noChangeArrowheads="1"/>
          </p:cNvSpPr>
          <p:nvPr/>
        </p:nvSpPr>
        <p:spPr bwMode="auto">
          <a:xfrm>
            <a:off x="4284663" y="2205038"/>
            <a:ext cx="2825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800"/>
              <a:t> </a:t>
            </a:r>
          </a:p>
        </p:txBody>
      </p:sp>
      <p:sp>
        <p:nvSpPr>
          <p:cNvPr id="1037" name="Text Box 9"/>
          <p:cNvSpPr txBox="1">
            <a:spLocks noChangeArrowheads="1"/>
          </p:cNvSpPr>
          <p:nvPr/>
        </p:nvSpPr>
        <p:spPr bwMode="auto">
          <a:xfrm>
            <a:off x="539750" y="1700213"/>
            <a:ext cx="8135938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TW" sz="2800">
                <a:solidFill>
                  <a:srgbClr val="FF0000"/>
                </a:solidFill>
              </a:rPr>
              <a:t>FA was proposed to deal with the hadronic matrix element</a:t>
            </a:r>
            <a:r>
              <a:rPr lang="en-US" altLang="zh-TW"/>
              <a:t> </a:t>
            </a:r>
            <a:r>
              <a:rPr lang="en-US" altLang="zh-TW" sz="2800">
                <a:solidFill>
                  <a:srgbClr val="FF0000"/>
                </a:solidFill>
              </a:rPr>
              <a:t> (Bauer, Stech, Wirbel 85). </a:t>
            </a:r>
          </a:p>
        </p:txBody>
      </p:sp>
      <p:graphicFrame>
        <p:nvGraphicFramePr>
          <p:cNvPr id="1026" name="Object 18"/>
          <p:cNvGraphicFramePr>
            <a:graphicFrameLocks noChangeAspect="1"/>
          </p:cNvGraphicFramePr>
          <p:nvPr/>
        </p:nvGraphicFramePr>
        <p:xfrm>
          <a:off x="4787900" y="2708275"/>
          <a:ext cx="3097213" cy="2371725"/>
        </p:xfrm>
        <a:graphic>
          <a:graphicData uri="http://schemas.openxmlformats.org/presentationml/2006/ole">
            <p:oleObj spid="_x0000_s1026" name="圖片" r:id="rId3" imgW="2746243" imgH="1827279" progId="Word.Picture.8">
              <p:embed/>
            </p:oleObj>
          </a:graphicData>
        </a:graphic>
      </p:graphicFrame>
      <p:graphicFrame>
        <p:nvGraphicFramePr>
          <p:cNvPr id="1027" name="Object 19"/>
          <p:cNvGraphicFramePr>
            <a:graphicFrameLocks noChangeAspect="1"/>
          </p:cNvGraphicFramePr>
          <p:nvPr/>
        </p:nvGraphicFramePr>
        <p:xfrm>
          <a:off x="1547813" y="2781300"/>
          <a:ext cx="3311525" cy="2273300"/>
        </p:xfrm>
        <a:graphic>
          <a:graphicData uri="http://schemas.openxmlformats.org/presentationml/2006/ole">
            <p:oleObj spid="_x0000_s1027" name="圖片" r:id="rId4" imgW="2746243" imgH="1827279" progId="Word.Picture.8">
              <p:embed/>
            </p:oleObj>
          </a:graphicData>
        </a:graphic>
      </p:graphicFrame>
      <p:graphicFrame>
        <p:nvGraphicFramePr>
          <p:cNvPr id="1028" name="Object 20"/>
          <p:cNvGraphicFramePr>
            <a:graphicFrameLocks noChangeAspect="1"/>
          </p:cNvGraphicFramePr>
          <p:nvPr/>
        </p:nvGraphicFramePr>
        <p:xfrm>
          <a:off x="1258888" y="5300663"/>
          <a:ext cx="6186487" cy="576262"/>
        </p:xfrm>
        <a:graphic>
          <a:graphicData uri="http://schemas.openxmlformats.org/presentationml/2006/ole">
            <p:oleObj spid="_x0000_s1028" name="方程式" r:id="rId5" imgW="2146300" imgH="241300" progId="Equation.3">
              <p:embed/>
            </p:oleObj>
          </a:graphicData>
        </a:graphic>
      </p:graphicFrame>
      <p:graphicFrame>
        <p:nvGraphicFramePr>
          <p:cNvPr id="1029" name="Object 21"/>
          <p:cNvGraphicFramePr>
            <a:graphicFrameLocks noChangeAspect="1"/>
          </p:cNvGraphicFramePr>
          <p:nvPr/>
        </p:nvGraphicFramePr>
        <p:xfrm>
          <a:off x="755650" y="5876925"/>
          <a:ext cx="2487613" cy="533400"/>
        </p:xfrm>
        <a:graphic>
          <a:graphicData uri="http://schemas.openxmlformats.org/presentationml/2006/ole">
            <p:oleObj spid="_x0000_s1029" name="Equation" r:id="rId6" imgW="1079280" imgH="228600" progId="Equation.3">
              <p:embed/>
            </p:oleObj>
          </a:graphicData>
        </a:graphic>
      </p:graphicFrame>
      <p:sp>
        <p:nvSpPr>
          <p:cNvPr id="1038" name="Text Box 23"/>
          <p:cNvSpPr txBox="1">
            <a:spLocks noChangeArrowheads="1"/>
          </p:cNvSpPr>
          <p:nvPr/>
        </p:nvSpPr>
        <p:spPr bwMode="auto">
          <a:xfrm>
            <a:off x="1403350" y="4868863"/>
            <a:ext cx="2160588" cy="46672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TW" sz="2400">
                <a:solidFill>
                  <a:srgbClr val="006600"/>
                </a:solidFill>
              </a:rPr>
              <a:t>Color-allowed</a:t>
            </a:r>
          </a:p>
        </p:txBody>
      </p:sp>
      <p:sp>
        <p:nvSpPr>
          <p:cNvPr id="1039" name="Text Box 24"/>
          <p:cNvSpPr txBox="1">
            <a:spLocks noChangeArrowheads="1"/>
          </p:cNvSpPr>
          <p:nvPr/>
        </p:nvSpPr>
        <p:spPr bwMode="auto">
          <a:xfrm>
            <a:off x="4859338" y="4868863"/>
            <a:ext cx="2879725" cy="46672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TW" sz="2400">
                <a:solidFill>
                  <a:srgbClr val="006600"/>
                </a:solidFill>
              </a:rPr>
              <a:t>Color-suppressed</a:t>
            </a:r>
          </a:p>
        </p:txBody>
      </p:sp>
      <p:graphicFrame>
        <p:nvGraphicFramePr>
          <p:cNvPr id="1030" name="Object 25"/>
          <p:cNvGraphicFramePr>
            <a:graphicFrameLocks noChangeAspect="1"/>
          </p:cNvGraphicFramePr>
          <p:nvPr/>
        </p:nvGraphicFramePr>
        <p:xfrm>
          <a:off x="3419475" y="5876925"/>
          <a:ext cx="2436813" cy="533400"/>
        </p:xfrm>
        <a:graphic>
          <a:graphicData uri="http://schemas.openxmlformats.org/presentationml/2006/ole">
            <p:oleObj spid="_x0000_s1030" name="Equation" r:id="rId7" imgW="1041120" imgH="228600" progId="Equation.3">
              <p:embed/>
            </p:oleObj>
          </a:graphicData>
        </a:graphic>
      </p:graphicFrame>
      <p:sp>
        <p:nvSpPr>
          <p:cNvPr id="1040" name="Line 26"/>
          <p:cNvSpPr>
            <a:spLocks noChangeShapeType="1"/>
          </p:cNvSpPr>
          <p:nvPr/>
        </p:nvSpPr>
        <p:spPr bwMode="auto">
          <a:xfrm flipH="1" flipV="1">
            <a:off x="6300788" y="1628775"/>
            <a:ext cx="1008062" cy="2159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041" name="Text Box 27"/>
          <p:cNvSpPr txBox="1">
            <a:spLocks noChangeArrowheads="1"/>
          </p:cNvSpPr>
          <p:nvPr/>
        </p:nvSpPr>
        <p:spPr bwMode="auto">
          <a:xfrm>
            <a:off x="2392363" y="2749550"/>
            <a:ext cx="4143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800">
                <a:solidFill>
                  <a:schemeClr val="accent2"/>
                </a:solidFill>
              </a:rPr>
              <a:t>f</a:t>
            </a:r>
            <a:r>
              <a:rPr lang="en-US" altLang="zh-TW" sz="2800" baseline="-25000">
                <a:solidFill>
                  <a:schemeClr val="accent2"/>
                </a:solidFill>
                <a:latin typeface="Symbol" pitchFamily="18" charset="2"/>
                <a:sym typeface="Symbol" pitchFamily="18" charset="2"/>
              </a:rPr>
              <a:t></a:t>
            </a:r>
          </a:p>
        </p:txBody>
      </p:sp>
      <p:sp>
        <p:nvSpPr>
          <p:cNvPr id="1042" name="Text Box 28"/>
          <p:cNvSpPr txBox="1">
            <a:spLocks noChangeArrowheads="1"/>
          </p:cNvSpPr>
          <p:nvPr/>
        </p:nvSpPr>
        <p:spPr bwMode="auto">
          <a:xfrm>
            <a:off x="2319338" y="3973513"/>
            <a:ext cx="7366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800">
                <a:solidFill>
                  <a:schemeClr val="accent2"/>
                </a:solidFill>
              </a:rPr>
              <a:t>F</a:t>
            </a:r>
            <a:r>
              <a:rPr lang="en-US" altLang="zh-TW" sz="2800" baseline="30000">
                <a:solidFill>
                  <a:schemeClr val="accent2"/>
                </a:solidFill>
              </a:rPr>
              <a:t>BD</a:t>
            </a:r>
          </a:p>
        </p:txBody>
      </p:sp>
      <p:sp>
        <p:nvSpPr>
          <p:cNvPr id="1043" name="Text Box 29"/>
          <p:cNvSpPr txBox="1">
            <a:spLocks noChangeArrowheads="1"/>
          </p:cNvSpPr>
          <p:nvPr/>
        </p:nvSpPr>
        <p:spPr bwMode="auto">
          <a:xfrm>
            <a:off x="5580063" y="2708275"/>
            <a:ext cx="457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800">
                <a:solidFill>
                  <a:schemeClr val="accent2"/>
                </a:solidFill>
              </a:rPr>
              <a:t>f</a:t>
            </a:r>
            <a:r>
              <a:rPr lang="en-US" altLang="zh-TW" sz="2800" baseline="-25000">
                <a:solidFill>
                  <a:schemeClr val="accent2"/>
                </a:solidFill>
              </a:rPr>
              <a:t>D</a:t>
            </a:r>
          </a:p>
        </p:txBody>
      </p:sp>
      <p:sp>
        <p:nvSpPr>
          <p:cNvPr id="1044" name="Text Box 30"/>
          <p:cNvSpPr txBox="1">
            <a:spLocks noChangeArrowheads="1"/>
          </p:cNvSpPr>
          <p:nvPr/>
        </p:nvSpPr>
        <p:spPr bwMode="auto">
          <a:xfrm>
            <a:off x="5487988" y="3973513"/>
            <a:ext cx="6937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800">
                <a:solidFill>
                  <a:schemeClr val="accent2"/>
                </a:solidFill>
              </a:rPr>
              <a:t>F</a:t>
            </a:r>
            <a:r>
              <a:rPr lang="en-US" altLang="zh-TW" sz="2800" baseline="30000">
                <a:solidFill>
                  <a:schemeClr val="accent2"/>
                </a:solidFill>
              </a:rPr>
              <a:t>B</a:t>
            </a:r>
            <a:r>
              <a:rPr lang="en-US" altLang="zh-TW" sz="2800" baseline="30000">
                <a:solidFill>
                  <a:schemeClr val="accent2"/>
                </a:solidFill>
                <a:latin typeface="Symbol" pitchFamily="18" charset="2"/>
                <a:sym typeface="Symbol" pitchFamily="18" charset="2"/>
              </a:rPr>
              <a:t></a:t>
            </a:r>
          </a:p>
        </p:txBody>
      </p:sp>
      <p:sp>
        <p:nvSpPr>
          <p:cNvPr id="1045" name="文字方塊 20"/>
          <p:cNvSpPr txBox="1">
            <a:spLocks noChangeArrowheads="1"/>
          </p:cNvSpPr>
          <p:nvPr/>
        </p:nvSpPr>
        <p:spPr bwMode="auto">
          <a:xfrm>
            <a:off x="6732588" y="3357563"/>
            <a:ext cx="20701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/>
              <a:t>form factor</a:t>
            </a:r>
          </a:p>
          <a:p>
            <a:r>
              <a:rPr lang="en-US" altLang="zh-TW" sz="2400"/>
              <a:t>not calculable</a:t>
            </a:r>
            <a:endParaRPr lang="zh-TW" altLang="en-US" sz="2400"/>
          </a:p>
        </p:txBody>
      </p:sp>
      <p:graphicFrame>
        <p:nvGraphicFramePr>
          <p:cNvPr id="1031" name="Object 25"/>
          <p:cNvGraphicFramePr>
            <a:graphicFrameLocks noChangeAspect="1"/>
          </p:cNvGraphicFramePr>
          <p:nvPr/>
        </p:nvGraphicFramePr>
        <p:xfrm>
          <a:off x="6084888" y="5876925"/>
          <a:ext cx="2465387" cy="504825"/>
        </p:xfrm>
        <a:graphic>
          <a:graphicData uri="http://schemas.openxmlformats.org/presentationml/2006/ole">
            <p:oleObj spid="_x0000_s1031" name="Equation" r:id="rId8" imgW="1054080" imgH="215640" progId="Equation.3">
              <p:embed/>
            </p:oleObj>
          </a:graphicData>
        </a:graphic>
      </p:graphicFrame>
      <p:sp>
        <p:nvSpPr>
          <p:cNvPr id="1046" name="投影片編號版面配置區 2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73620D1-7DEB-4974-AC70-E951B0C26C75}" type="slidenum">
              <a:rPr lang="en-US" altLang="zh-TW"/>
              <a:pPr/>
              <a:t>12</a:t>
            </a:fld>
            <a:endParaRPr lang="en-US" altLang="zh-TW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Oval 4"/>
          <p:cNvSpPr>
            <a:spLocks noChangeArrowheads="1"/>
          </p:cNvSpPr>
          <p:nvPr/>
        </p:nvSpPr>
        <p:spPr bwMode="auto">
          <a:xfrm>
            <a:off x="3995738" y="1773238"/>
            <a:ext cx="936625" cy="9350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TW" sz="2000"/>
              <a:t>B</a:t>
            </a:r>
          </a:p>
        </p:txBody>
      </p:sp>
      <p:sp>
        <p:nvSpPr>
          <p:cNvPr id="2052" name="Oval 5"/>
          <p:cNvSpPr>
            <a:spLocks noChangeArrowheads="1"/>
          </p:cNvSpPr>
          <p:nvPr/>
        </p:nvSpPr>
        <p:spPr bwMode="auto">
          <a:xfrm>
            <a:off x="6156325" y="1730375"/>
            <a:ext cx="1008063" cy="10128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TW" sz="2000"/>
              <a:t>D</a:t>
            </a:r>
          </a:p>
        </p:txBody>
      </p:sp>
      <p:sp>
        <p:nvSpPr>
          <p:cNvPr id="2053" name="Oval 6"/>
          <p:cNvSpPr>
            <a:spLocks noChangeArrowheads="1"/>
          </p:cNvSpPr>
          <p:nvPr/>
        </p:nvSpPr>
        <p:spPr bwMode="auto">
          <a:xfrm>
            <a:off x="2051050" y="1773238"/>
            <a:ext cx="504825" cy="9350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zh-TW" altLang="zh-TW"/>
          </a:p>
        </p:txBody>
      </p:sp>
      <p:sp>
        <p:nvSpPr>
          <p:cNvPr id="2054" name="Rectangle 8"/>
          <p:cNvSpPr>
            <a:spLocks noChangeArrowheads="1"/>
          </p:cNvSpPr>
          <p:nvPr/>
        </p:nvSpPr>
        <p:spPr bwMode="auto">
          <a:xfrm>
            <a:off x="1042988" y="4005263"/>
            <a:ext cx="691356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TW" sz="2400"/>
              <a:t>Nonfactorizable corrections negligible for </a:t>
            </a:r>
          </a:p>
          <a:p>
            <a:r>
              <a:rPr lang="en-US" altLang="zh-TW" sz="2400"/>
              <a:t>color-allowed amplitudes.</a:t>
            </a:r>
          </a:p>
        </p:txBody>
      </p:sp>
      <p:sp>
        <p:nvSpPr>
          <p:cNvPr id="2055" name="Text Box 9"/>
          <p:cNvSpPr txBox="1">
            <a:spLocks noChangeArrowheads="1"/>
          </p:cNvSpPr>
          <p:nvPr/>
        </p:nvSpPr>
        <p:spPr bwMode="auto">
          <a:xfrm>
            <a:off x="755650" y="3141663"/>
            <a:ext cx="27781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/>
              <a:t>Lorentz contraction</a:t>
            </a:r>
          </a:p>
          <a:p>
            <a:r>
              <a:rPr lang="en-US" altLang="zh-TW" sz="2400"/>
              <a:t>small color dipole</a:t>
            </a:r>
          </a:p>
        </p:txBody>
      </p:sp>
      <p:sp>
        <p:nvSpPr>
          <p:cNvPr id="2056" name="AutoShape 10"/>
          <p:cNvSpPr>
            <a:spLocks noChangeArrowheads="1"/>
          </p:cNvSpPr>
          <p:nvPr/>
        </p:nvSpPr>
        <p:spPr bwMode="auto">
          <a:xfrm>
            <a:off x="3779838" y="3357563"/>
            <a:ext cx="647700" cy="431800"/>
          </a:xfrm>
          <a:prstGeom prst="rightArrow">
            <a:avLst>
              <a:gd name="adj1" fmla="val 50000"/>
              <a:gd name="adj2" fmla="val 37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2057" name="Text Box 11"/>
          <p:cNvSpPr txBox="1">
            <a:spLocks noChangeArrowheads="1"/>
          </p:cNvSpPr>
          <p:nvPr/>
        </p:nvSpPr>
        <p:spPr bwMode="auto">
          <a:xfrm>
            <a:off x="4859338" y="3213100"/>
            <a:ext cx="38163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TW" sz="2400"/>
              <a:t>decoupling in space-time</a:t>
            </a:r>
          </a:p>
          <a:p>
            <a:r>
              <a:rPr lang="en-US" altLang="zh-TW" sz="2400"/>
              <a:t>from the BD system</a:t>
            </a:r>
          </a:p>
        </p:txBody>
      </p:sp>
      <p:sp>
        <p:nvSpPr>
          <p:cNvPr id="2058" name="Line 12"/>
          <p:cNvSpPr>
            <a:spLocks noChangeShapeType="1"/>
          </p:cNvSpPr>
          <p:nvPr/>
        </p:nvSpPr>
        <p:spPr bwMode="auto">
          <a:xfrm>
            <a:off x="3348038" y="1557338"/>
            <a:ext cx="0" cy="1295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graphicFrame>
        <p:nvGraphicFramePr>
          <p:cNvPr id="2050" name="Object 13"/>
          <p:cNvGraphicFramePr>
            <a:graphicFrameLocks noChangeAspect="1"/>
          </p:cNvGraphicFramePr>
          <p:nvPr/>
        </p:nvGraphicFramePr>
        <p:xfrm>
          <a:off x="2124075" y="2060575"/>
          <a:ext cx="360363" cy="360363"/>
        </p:xfrm>
        <a:graphic>
          <a:graphicData uri="http://schemas.openxmlformats.org/presentationml/2006/ole">
            <p:oleObj spid="_x0000_s2050" name="方程式" r:id="rId3" imgW="139700" imgH="139700" progId="Equation.3">
              <p:embed/>
            </p:oleObj>
          </a:graphicData>
        </a:graphic>
      </p:graphicFrame>
      <p:sp>
        <p:nvSpPr>
          <p:cNvPr id="2059" name="Text Box 14"/>
          <p:cNvSpPr txBox="1">
            <a:spLocks noChangeArrowheads="1"/>
          </p:cNvSpPr>
          <p:nvPr/>
        </p:nvSpPr>
        <p:spPr bwMode="auto">
          <a:xfrm>
            <a:off x="1042988" y="4797425"/>
            <a:ext cx="705802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TW" sz="2400">
                <a:solidFill>
                  <a:srgbClr val="006600"/>
                </a:solidFill>
              </a:rPr>
              <a:t>Expect large corrections in color-suppressed modes due to heavy D, large color dipole.</a:t>
            </a:r>
          </a:p>
          <a:p>
            <a:r>
              <a:rPr lang="en-US" altLang="zh-TW" sz="2400">
                <a:solidFill>
                  <a:srgbClr val="006600"/>
                </a:solidFill>
              </a:rPr>
              <a:t>No strong phase.</a:t>
            </a:r>
          </a:p>
          <a:p>
            <a:r>
              <a:rPr lang="en-US" altLang="zh-TW" sz="2400">
                <a:solidFill>
                  <a:srgbClr val="006600"/>
                </a:solidFill>
              </a:rPr>
              <a:t>No systematic improvement of precision</a:t>
            </a:r>
          </a:p>
        </p:txBody>
      </p:sp>
      <p:sp>
        <p:nvSpPr>
          <p:cNvPr id="2060" name="Text Box 14"/>
          <p:cNvSpPr txBox="1">
            <a:spLocks noChangeArrowheads="1"/>
          </p:cNvSpPr>
          <p:nvPr/>
        </p:nvSpPr>
        <p:spPr bwMode="auto">
          <a:xfrm>
            <a:off x="2268538" y="404813"/>
            <a:ext cx="44783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4000"/>
              <a:t>Color transparency</a:t>
            </a:r>
          </a:p>
        </p:txBody>
      </p:sp>
      <p:sp>
        <p:nvSpPr>
          <p:cNvPr id="2061" name="投影片編號版面配置區 1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B300AD8-4625-4F66-857C-2479B1940C6B}" type="slidenum">
              <a:rPr lang="en-US" altLang="zh-TW"/>
              <a:pPr/>
              <a:t>13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 txBox="1">
            <a:spLocks noChangeArrowheads="1"/>
          </p:cNvSpPr>
          <p:nvPr/>
        </p:nvSpPr>
        <p:spPr bwMode="auto">
          <a:xfrm>
            <a:off x="457200" y="274638"/>
            <a:ext cx="8229600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en-US" altLang="zh-TW" sz="4000">
                <a:solidFill>
                  <a:schemeClr val="tx2"/>
                </a:solidFill>
              </a:rPr>
              <a:t>Incompleteness of FA</a:t>
            </a:r>
          </a:p>
        </p:txBody>
      </p:sp>
      <p:sp>
        <p:nvSpPr>
          <p:cNvPr id="21507" name="Rectangle 3"/>
          <p:cNvSpPr txBox="1">
            <a:spLocks noChangeArrowheads="1"/>
          </p:cNvSpPr>
          <p:nvPr/>
        </p:nvSpPr>
        <p:spPr bwMode="auto">
          <a:xfrm>
            <a:off x="457200" y="1052513"/>
            <a:ext cx="8229600" cy="561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altLang="zh-TW" sz="3200">
                <a:solidFill>
                  <a:srgbClr val="FF0000"/>
                </a:solidFill>
              </a:rPr>
              <a:t>FA cannot be complete</a:t>
            </a:r>
            <a:r>
              <a:rPr lang="en-US" altLang="zh-TW" sz="3200"/>
              <a:t>: form factor and decay constant are physical, independent of </a:t>
            </a:r>
            <a:r>
              <a:rPr lang="en-US" altLang="zh-TW" sz="3200">
                <a:latin typeface="Symbol" pitchFamily="18" charset="2"/>
                <a:sym typeface="Symbol" pitchFamily="18" charset="2"/>
              </a:rPr>
              <a:t></a:t>
            </a:r>
            <a:r>
              <a:rPr lang="en-US" altLang="zh-TW" sz="3200"/>
              <a:t>. </a:t>
            </a:r>
            <a:r>
              <a:rPr lang="en-US" altLang="zh-TW" sz="3200">
                <a:solidFill>
                  <a:srgbClr val="006600"/>
                </a:solidFill>
              </a:rPr>
              <a:t>Predictions depend on </a:t>
            </a:r>
            <a:r>
              <a:rPr lang="en-US" altLang="zh-TW" sz="3200">
                <a:solidFill>
                  <a:srgbClr val="006600"/>
                </a:solidFill>
                <a:latin typeface="Symbol" pitchFamily="18" charset="2"/>
                <a:sym typeface="Symbol" pitchFamily="18" charset="2"/>
              </a:rPr>
              <a:t></a:t>
            </a:r>
            <a:r>
              <a:rPr lang="en-US" altLang="zh-TW" sz="3200">
                <a:solidFill>
                  <a:srgbClr val="006600"/>
                </a:solidFill>
              </a:rPr>
              <a:t> via C(</a:t>
            </a:r>
            <a:r>
              <a:rPr lang="en-US" altLang="zh-TW" sz="3200">
                <a:solidFill>
                  <a:srgbClr val="006600"/>
                </a:solidFill>
                <a:latin typeface="Symbol" pitchFamily="18" charset="2"/>
                <a:sym typeface="Symbol" pitchFamily="18" charset="2"/>
              </a:rPr>
              <a:t></a:t>
            </a:r>
            <a:r>
              <a:rPr lang="en-US" altLang="zh-TW" sz="3200">
                <a:solidFill>
                  <a:srgbClr val="006600"/>
                </a:solidFill>
              </a:rPr>
              <a:t>).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altLang="zh-TW" sz="3200">
                <a:solidFill>
                  <a:srgbClr val="FF0000"/>
                </a:solidFill>
              </a:rPr>
              <a:t>Nonfactorizable contributions must exist, especially in color-suppressed modes.</a:t>
            </a:r>
            <a:r>
              <a:rPr lang="en-US" altLang="zh-TW" sz="3200"/>
              <a:t> They may be small in color-allowed decays, which are insensitive to </a:t>
            </a:r>
            <a:r>
              <a:rPr lang="en-US" altLang="zh-TW" sz="3200">
                <a:latin typeface="Symbol" pitchFamily="18" charset="2"/>
                <a:sym typeface="Symbol" pitchFamily="18" charset="2"/>
              </a:rPr>
              <a:t></a:t>
            </a:r>
            <a:r>
              <a:rPr lang="en-US" altLang="zh-TW" sz="3200"/>
              <a:t>.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altLang="zh-TW" sz="3200">
                <a:solidFill>
                  <a:srgbClr val="FF0000"/>
                </a:solidFill>
              </a:rPr>
              <a:t>Power corrections, like strong phases, are crucial for CP violation.</a:t>
            </a:r>
            <a:r>
              <a:rPr lang="en-US" altLang="zh-TW" sz="3200"/>
              <a:t> 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altLang="zh-TW" sz="3200">
                <a:solidFill>
                  <a:schemeClr val="accent2"/>
                </a:solidFill>
              </a:rPr>
              <a:t>FA was used for decades</a:t>
            </a:r>
            <a:r>
              <a:rPr lang="en-US" altLang="zh-TW" sz="3200"/>
              <a:t> due to slow experimental and theoretical progress. </a:t>
            </a:r>
          </a:p>
        </p:txBody>
      </p:sp>
      <p:sp>
        <p:nvSpPr>
          <p:cNvPr id="21508" name="投影片編號版面配置區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3E27FD6-A022-4F37-AA8E-C10FC6C9AAB1}" type="slidenum">
              <a:rPr lang="en-US" altLang="zh-TW"/>
              <a:pPr/>
              <a:t>14</a:t>
            </a:fld>
            <a:endParaRPr lang="en-US" altLang="zh-TW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 txBox="1">
            <a:spLocks noChangeArrowheads="1"/>
          </p:cNvSpPr>
          <p:nvPr/>
        </p:nvSpPr>
        <p:spPr bwMode="auto">
          <a:xfrm>
            <a:off x="457200" y="274638"/>
            <a:ext cx="8229600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en-US" altLang="zh-TW" sz="4400">
                <a:solidFill>
                  <a:schemeClr val="tx2"/>
                </a:solidFill>
              </a:rPr>
              <a:t>Go beyond FA</a:t>
            </a:r>
          </a:p>
        </p:txBody>
      </p:sp>
      <p:sp>
        <p:nvSpPr>
          <p:cNvPr id="22531" name="Rectangle 3"/>
          <p:cNvSpPr txBox="1">
            <a:spLocks noChangeArrowheads="1"/>
          </p:cNvSpPr>
          <p:nvPr/>
        </p:nvSpPr>
        <p:spPr bwMode="auto">
          <a:xfrm>
            <a:off x="457200" y="1268413"/>
            <a:ext cx="8229600" cy="525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US" altLang="zh-TW" sz="3200"/>
              <a:t>Great experimental (Babar, Belle) and theoretical (factorization approaches) progress around 2000.</a:t>
            </a:r>
            <a:r>
              <a:rPr lang="en-US" altLang="zh-TW" sz="3200">
                <a:solidFill>
                  <a:srgbClr val="006600"/>
                </a:solidFill>
              </a:rPr>
              <a:t> 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US" altLang="zh-TW" sz="3200">
                <a:solidFill>
                  <a:srgbClr val="006600"/>
                </a:solidFill>
              </a:rPr>
              <a:t>Rare (including color-suppressed) decays with BR down to 10</a:t>
            </a:r>
            <a:r>
              <a:rPr lang="en-US" altLang="zh-TW" sz="3200" baseline="30000">
                <a:solidFill>
                  <a:srgbClr val="006600"/>
                </a:solidFill>
              </a:rPr>
              <a:t>-6</a:t>
            </a:r>
            <a:r>
              <a:rPr lang="en-US" altLang="zh-TW" sz="3200">
                <a:solidFill>
                  <a:srgbClr val="006600"/>
                </a:solidFill>
              </a:rPr>
              <a:t> and CP asymmetries can be measured precisely at B factories.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US" altLang="zh-TW" sz="3200"/>
              <a:t>Explore nonfactorizable and power corrections, or even </a:t>
            </a:r>
            <a:r>
              <a:rPr lang="en-US" altLang="zh-TW" sz="3200">
                <a:solidFill>
                  <a:srgbClr val="FF0000"/>
                </a:solidFill>
              </a:rPr>
              <a:t>new physics</a:t>
            </a:r>
            <a:r>
              <a:rPr lang="en-US" altLang="zh-TW" sz="3200"/>
              <a:t>.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US" altLang="zh-TW" sz="3200">
                <a:solidFill>
                  <a:srgbClr val="FF0000"/>
                </a:solidFill>
              </a:rPr>
              <a:t>Theorists need to go beyond FA.</a:t>
            </a:r>
            <a:endParaRPr lang="en-US" altLang="zh-TW" sz="3200"/>
          </a:p>
        </p:txBody>
      </p:sp>
      <p:sp>
        <p:nvSpPr>
          <p:cNvPr id="22532" name="投影片編號版面配置區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BE52C34-CE9C-4C83-BBE1-B6C52C46EA37}" type="slidenum">
              <a:rPr lang="en-US" altLang="zh-TW"/>
              <a:pPr/>
              <a:t>15</a:t>
            </a:fld>
            <a:endParaRPr lang="en-US" altLang="zh-TW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93775"/>
          </a:xfrm>
        </p:spPr>
        <p:txBody>
          <a:bodyPr/>
          <a:lstStyle/>
          <a:p>
            <a:pPr eaLnBrk="1" hangingPunct="1"/>
            <a:r>
              <a:rPr lang="en-US" altLang="zh-TW" smtClean="0"/>
              <a:t>Theoretical approaches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41438"/>
            <a:ext cx="8229600" cy="5111750"/>
          </a:xfrm>
        </p:spPr>
        <p:txBody>
          <a:bodyPr/>
          <a:lstStyle/>
          <a:p>
            <a:pPr eaLnBrk="1" hangingPunct="1"/>
            <a:r>
              <a:rPr lang="en-US" altLang="zh-TW" smtClean="0">
                <a:solidFill>
                  <a:srgbClr val="006600"/>
                </a:solidFill>
              </a:rPr>
              <a:t>Hadronic B decays involve abundant QCD dynamics of heavy quarks.</a:t>
            </a:r>
          </a:p>
          <a:p>
            <a:pPr eaLnBrk="1" hangingPunct="1"/>
            <a:r>
              <a:rPr lang="en-US" altLang="zh-TW" smtClean="0"/>
              <a:t>Complexity of B decays dragged theoretical progress till year 2000, when we could really go beyond naïve factorization.</a:t>
            </a:r>
          </a:p>
          <a:p>
            <a:pPr eaLnBrk="1" hangingPunct="1"/>
            <a:r>
              <a:rPr lang="en-US" altLang="zh-TW" smtClean="0">
                <a:solidFill>
                  <a:srgbClr val="FF0000"/>
                </a:solidFill>
              </a:rPr>
              <a:t>Different approaches developed: PQCD, QCDF, SCET.</a:t>
            </a:r>
            <a:r>
              <a:rPr lang="en-US" altLang="zh-TW" smtClean="0"/>
              <a:t> </a:t>
            </a:r>
          </a:p>
          <a:p>
            <a:pPr eaLnBrk="1" hangingPunct="1"/>
            <a:r>
              <a:rPr lang="en-US" altLang="zh-TW" smtClean="0"/>
              <a:t>Predictive power and data discriminate different approaches.</a:t>
            </a:r>
            <a:endParaRPr lang="en-US" altLang="zh-TW" smtClean="0">
              <a:solidFill>
                <a:srgbClr val="FF0000"/>
              </a:solidFill>
            </a:endParaRPr>
          </a:p>
        </p:txBody>
      </p:sp>
      <p:sp>
        <p:nvSpPr>
          <p:cNvPr id="23556" name="投影片編號版面配置區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10B17EF-7B63-4B2A-A1CC-B821A624AD41}" type="slidenum">
              <a:rPr lang="en-US" altLang="zh-TW"/>
              <a:pPr/>
              <a:t>16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smtClean="0"/>
              <a:t>QCD-improved factorization</a:t>
            </a:r>
            <a:endParaRPr lang="zh-TW" altLang="en-US" smtClean="0"/>
          </a:p>
        </p:txBody>
      </p:sp>
      <p:sp>
        <p:nvSpPr>
          <p:cNvPr id="24579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smtClean="0"/>
              <a:t>Beneke, Buchalla, Neubert, Sachrajda, 1999</a:t>
            </a:r>
            <a:endParaRPr lang="zh-TW" altLang="en-US" smtClean="0"/>
          </a:p>
        </p:txBody>
      </p:sp>
      <p:sp>
        <p:nvSpPr>
          <p:cNvPr id="24580" name="投影片編號版面配置區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F4F27C9-8739-4151-A0D8-BD43930BA956}" type="slidenum">
              <a:rPr lang="en-US" altLang="zh-TW"/>
              <a:pPr/>
              <a:t>17</a:t>
            </a:fld>
            <a:endParaRPr lang="en-US" altLang="zh-TW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r>
              <a:rPr lang="en-US" altLang="zh-TW" smtClean="0"/>
              <a:t>QCD corrections to FA</a:t>
            </a:r>
            <a:endParaRPr lang="zh-TW" altLang="en-US" smtClean="0"/>
          </a:p>
        </p:txBody>
      </p:sp>
      <p:sp>
        <p:nvSpPr>
          <p:cNvPr id="3077" name="內容版面配置區 2"/>
          <p:cNvSpPr>
            <a:spLocks noGrp="1"/>
          </p:cNvSpPr>
          <p:nvPr>
            <p:ph idx="1"/>
          </p:nvPr>
        </p:nvSpPr>
        <p:spPr>
          <a:xfrm>
            <a:off x="468313" y="1196975"/>
            <a:ext cx="8229600" cy="4525963"/>
          </a:xfrm>
        </p:spPr>
        <p:txBody>
          <a:bodyPr/>
          <a:lstStyle/>
          <a:p>
            <a:r>
              <a:rPr lang="en-US" altLang="zh-TW" smtClean="0"/>
              <a:t>Add gluons to FA</a:t>
            </a:r>
          </a:p>
          <a:p>
            <a:endParaRPr lang="en-US" altLang="zh-TW" smtClean="0"/>
          </a:p>
          <a:p>
            <a:endParaRPr lang="en-US" altLang="zh-TW" smtClean="0"/>
          </a:p>
          <a:p>
            <a:endParaRPr lang="en-US" altLang="zh-TW" smtClean="0"/>
          </a:p>
          <a:p>
            <a:r>
              <a:rPr lang="en-US" altLang="zh-TW" smtClean="0"/>
              <a:t>Nonfactorizable corrections appear at this order</a:t>
            </a:r>
            <a:endParaRPr lang="zh-TW" altLang="en-US" smtClean="0"/>
          </a:p>
        </p:txBody>
      </p:sp>
      <p:graphicFrame>
        <p:nvGraphicFramePr>
          <p:cNvPr id="3074" name="Object 19"/>
          <p:cNvGraphicFramePr>
            <a:graphicFrameLocks noChangeAspect="1"/>
          </p:cNvGraphicFramePr>
          <p:nvPr/>
        </p:nvGraphicFramePr>
        <p:xfrm>
          <a:off x="4725988" y="1512888"/>
          <a:ext cx="3311525" cy="2273300"/>
        </p:xfrm>
        <a:graphic>
          <a:graphicData uri="http://schemas.openxmlformats.org/presentationml/2006/ole">
            <p:oleObj spid="_x0000_s3074" name="圖片" r:id="rId3" imgW="2746243" imgH="1827279" progId="Word.Picture.8">
              <p:embed/>
            </p:oleObj>
          </a:graphicData>
        </a:graphic>
      </p:graphicFrame>
      <p:sp>
        <p:nvSpPr>
          <p:cNvPr id="5" name="弧形 4"/>
          <p:cNvSpPr/>
          <p:nvPr/>
        </p:nvSpPr>
        <p:spPr>
          <a:xfrm>
            <a:off x="5807075" y="1944688"/>
            <a:ext cx="719138" cy="1296987"/>
          </a:xfrm>
          <a:prstGeom prst="arc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TW" altLang="en-US"/>
          </a:p>
        </p:txBody>
      </p:sp>
      <p:graphicFrame>
        <p:nvGraphicFramePr>
          <p:cNvPr id="3075" name="Object 19"/>
          <p:cNvGraphicFramePr>
            <a:graphicFrameLocks noChangeAspect="1"/>
          </p:cNvGraphicFramePr>
          <p:nvPr/>
        </p:nvGraphicFramePr>
        <p:xfrm>
          <a:off x="4643438" y="4221163"/>
          <a:ext cx="3311525" cy="2273300"/>
        </p:xfrm>
        <a:graphic>
          <a:graphicData uri="http://schemas.openxmlformats.org/presentationml/2006/ole">
            <p:oleObj spid="_x0000_s3075" name="圖片" r:id="rId4" imgW="2746243" imgH="1827279" progId="Word.Picture.8">
              <p:embed/>
            </p:oleObj>
          </a:graphicData>
        </a:graphic>
      </p:graphicFrame>
      <p:cxnSp>
        <p:nvCxnSpPr>
          <p:cNvPr id="8" name="直線接點 7"/>
          <p:cNvCxnSpPr/>
          <p:nvPr/>
        </p:nvCxnSpPr>
        <p:spPr>
          <a:xfrm>
            <a:off x="6084888" y="4797425"/>
            <a:ext cx="0" cy="1295400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80" name="投影片編號版面配置區 9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FF82A27-3081-41B0-9F32-7BB9055BC804}" type="slidenum">
              <a:rPr lang="en-US" altLang="zh-TW"/>
              <a:pPr/>
              <a:t>18</a:t>
            </a:fld>
            <a:endParaRPr lang="en-US" altLang="zh-TW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4"/>
          <p:cNvSpPr>
            <a:spLocks noChangeArrowheads="1"/>
          </p:cNvSpPr>
          <p:nvPr/>
        </p:nvSpPr>
        <p:spPr bwMode="auto">
          <a:xfrm>
            <a:off x="457200" y="274638"/>
            <a:ext cx="8229600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altLang="zh-TW" sz="4000">
                <a:solidFill>
                  <a:schemeClr val="tx2"/>
                </a:solidFill>
              </a:rPr>
              <a:t>Hard kernels </a:t>
            </a:r>
          </a:p>
        </p:txBody>
      </p:sp>
      <p:sp>
        <p:nvSpPr>
          <p:cNvPr id="25603" name="Rectangle 5"/>
          <p:cNvSpPr>
            <a:spLocks noChangeArrowheads="1"/>
          </p:cNvSpPr>
          <p:nvPr/>
        </p:nvSpPr>
        <p:spPr bwMode="auto">
          <a:xfrm>
            <a:off x="457200" y="1052513"/>
            <a:ext cx="8229600" cy="554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US" altLang="zh-TW" sz="3200"/>
              <a:t>T</a:t>
            </a:r>
            <a:r>
              <a:rPr lang="en-US" altLang="zh-TW" sz="3200" baseline="30000"/>
              <a:t>I</a:t>
            </a:r>
            <a:r>
              <a:rPr lang="en-US" altLang="zh-TW" sz="3200"/>
              <a:t> comes from vertex corrections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endParaRPr lang="en-US" altLang="zh-TW" sz="3200"/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endParaRPr lang="en-US" altLang="zh-TW" sz="3200"/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endParaRPr lang="en-US" altLang="zh-TW" sz="3200"/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endParaRPr lang="en-US" altLang="zh-TW" sz="3200"/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US" altLang="zh-TW" sz="3200"/>
              <a:t> T</a:t>
            </a:r>
            <a:r>
              <a:rPr lang="en-US" altLang="zh-TW" sz="3200" baseline="30000"/>
              <a:t>II</a:t>
            </a:r>
            <a:r>
              <a:rPr lang="en-US" altLang="zh-TW" sz="3200"/>
              <a:t> comes from spectator diagrams</a:t>
            </a:r>
          </a:p>
        </p:txBody>
      </p:sp>
      <p:pic>
        <p:nvPicPr>
          <p:cNvPr id="2560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913" y="1773238"/>
            <a:ext cx="5761037" cy="1839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5" name="Oval 7"/>
          <p:cNvSpPr>
            <a:spLocks noChangeArrowheads="1"/>
          </p:cNvSpPr>
          <p:nvPr/>
        </p:nvSpPr>
        <p:spPr bwMode="auto">
          <a:xfrm>
            <a:off x="5292725" y="2708275"/>
            <a:ext cx="1944688" cy="936625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25606" name="Text Box 8"/>
          <p:cNvSpPr txBox="1">
            <a:spLocks noChangeArrowheads="1"/>
          </p:cNvSpPr>
          <p:nvPr/>
        </p:nvSpPr>
        <p:spPr bwMode="auto">
          <a:xfrm>
            <a:off x="4860925" y="3644900"/>
            <a:ext cx="3140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>
                <a:solidFill>
                  <a:srgbClr val="006600"/>
                </a:solidFill>
              </a:rPr>
              <a:t>Magnetic penguin O</a:t>
            </a:r>
            <a:r>
              <a:rPr lang="en-US" altLang="zh-TW" sz="2400" baseline="-25000">
                <a:solidFill>
                  <a:srgbClr val="006600"/>
                </a:solidFill>
              </a:rPr>
              <a:t>8g</a:t>
            </a:r>
          </a:p>
        </p:txBody>
      </p:sp>
      <p:sp>
        <p:nvSpPr>
          <p:cNvPr id="25607" name="Text Box 9"/>
          <p:cNvSpPr txBox="1">
            <a:spLocks noChangeArrowheads="1"/>
          </p:cNvSpPr>
          <p:nvPr/>
        </p:nvSpPr>
        <p:spPr bwMode="auto">
          <a:xfrm>
            <a:off x="4192588" y="2847975"/>
            <a:ext cx="3254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000"/>
              <a:t>q</a:t>
            </a:r>
          </a:p>
        </p:txBody>
      </p:sp>
      <p:sp>
        <p:nvSpPr>
          <p:cNvPr id="25608" name="Text Box 10"/>
          <p:cNvSpPr txBox="1">
            <a:spLocks noChangeArrowheads="1"/>
          </p:cNvSpPr>
          <p:nvPr/>
        </p:nvSpPr>
        <p:spPr bwMode="auto">
          <a:xfrm>
            <a:off x="4768850" y="2990850"/>
            <a:ext cx="3254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000"/>
              <a:t>1</a:t>
            </a:r>
          </a:p>
        </p:txBody>
      </p:sp>
      <p:sp>
        <p:nvSpPr>
          <p:cNvPr id="25609" name="Text Box 11"/>
          <p:cNvSpPr txBox="1">
            <a:spLocks noChangeArrowheads="1"/>
          </p:cNvSpPr>
          <p:nvPr/>
        </p:nvSpPr>
        <p:spPr bwMode="auto">
          <a:xfrm>
            <a:off x="4552950" y="2559050"/>
            <a:ext cx="311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000"/>
              <a:t>x</a:t>
            </a:r>
          </a:p>
        </p:txBody>
      </p:sp>
      <p:pic>
        <p:nvPicPr>
          <p:cNvPr id="25610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875" y="4724400"/>
            <a:ext cx="4248150" cy="127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11" name="文字方塊 10"/>
          <p:cNvSpPr txBox="1">
            <a:spLocks noChangeArrowheads="1"/>
          </p:cNvSpPr>
          <p:nvPr/>
        </p:nvSpPr>
        <p:spPr bwMode="auto">
          <a:xfrm>
            <a:off x="827088" y="6092825"/>
            <a:ext cx="46529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>
                <a:solidFill>
                  <a:srgbClr val="FF0000"/>
                </a:solidFill>
              </a:rPr>
              <a:t>soft divergences cancel in pairs</a:t>
            </a:r>
            <a:endParaRPr lang="zh-TW" altLang="en-US" sz="2400">
              <a:solidFill>
                <a:srgbClr val="FF0000"/>
              </a:solidFill>
            </a:endParaRPr>
          </a:p>
        </p:txBody>
      </p:sp>
      <p:sp>
        <p:nvSpPr>
          <p:cNvPr id="25612" name="投影片編號版面配置區 1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F4CD746-08D0-4737-BB96-24BB3C55FE34}" type="slidenum">
              <a:rPr lang="en-US" altLang="zh-TW"/>
              <a:pPr/>
              <a:t>19</a:t>
            </a:fld>
            <a:endParaRPr lang="en-US" altLang="zh-TW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 smtClean="0"/>
              <a:t>Outlines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zh-TW" smtClean="0"/>
              <a:t>Naïve factorization</a:t>
            </a:r>
          </a:p>
          <a:p>
            <a:pPr eaLnBrk="1" hangingPunct="1"/>
            <a:r>
              <a:rPr lang="en-US" altLang="zh-TW" smtClean="0"/>
              <a:t>QCD-improved factorization</a:t>
            </a:r>
          </a:p>
          <a:p>
            <a:pPr eaLnBrk="1" hangingPunct="1"/>
            <a:r>
              <a:rPr lang="en-US" altLang="zh-TW" smtClean="0"/>
              <a:t>Perturbative QCD approach</a:t>
            </a:r>
          </a:p>
          <a:p>
            <a:pPr eaLnBrk="1" hangingPunct="1"/>
            <a:r>
              <a:rPr lang="en-US" altLang="zh-TW" smtClean="0"/>
              <a:t>Strong phases and CP asymmetries</a:t>
            </a:r>
          </a:p>
          <a:p>
            <a:pPr eaLnBrk="1" hangingPunct="1"/>
            <a:r>
              <a:rPr lang="en-US" altLang="zh-TW" smtClean="0"/>
              <a:t>Puzzles in B decays</a:t>
            </a:r>
          </a:p>
          <a:p>
            <a:pPr eaLnBrk="1" hangingPunct="1"/>
            <a:endParaRPr lang="en-US" altLang="zh-TW" smtClean="0"/>
          </a:p>
        </p:txBody>
      </p:sp>
      <p:sp>
        <p:nvSpPr>
          <p:cNvPr id="11268" name="投影片編號版面配置區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4738F4D-9161-4CA6-B7A2-29E57F60529D}" type="slidenum">
              <a:rPr lang="en-US" altLang="zh-TW"/>
              <a:pPr/>
              <a:t>2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4"/>
          <p:cNvSpPr>
            <a:spLocks noChangeArrowheads="1"/>
          </p:cNvSpPr>
          <p:nvPr/>
        </p:nvSpPr>
        <p:spPr bwMode="auto">
          <a:xfrm>
            <a:off x="457200" y="274638"/>
            <a:ext cx="8229600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altLang="zh-TW" sz="4400">
                <a:solidFill>
                  <a:schemeClr val="tx2"/>
                </a:solidFill>
              </a:rPr>
              <a:t>QCDF </a:t>
            </a:r>
          </a:p>
        </p:txBody>
      </p:sp>
      <p:sp>
        <p:nvSpPr>
          <p:cNvPr id="26627" name="Rectangle 5"/>
          <p:cNvSpPr>
            <a:spLocks noChangeArrowheads="1"/>
          </p:cNvSpPr>
          <p:nvPr/>
        </p:nvSpPr>
        <p:spPr bwMode="auto">
          <a:xfrm>
            <a:off x="457200" y="908050"/>
            <a:ext cx="8229600" cy="576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US" altLang="zh-TW" sz="3200"/>
              <a:t>Based on collinear  factorization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US" altLang="zh-TW" sz="3200">
                <a:solidFill>
                  <a:schemeClr val="accent2"/>
                </a:solidFill>
              </a:rPr>
              <a:t>Compute corrections to FA, ie., the heavy-quark limit.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endParaRPr lang="en-US" altLang="zh-TW" sz="2800">
              <a:solidFill>
                <a:schemeClr val="accent2"/>
              </a:solidFill>
            </a:endParaRP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endParaRPr lang="en-US" altLang="zh-TW" sz="2800">
              <a:solidFill>
                <a:srgbClr val="006600"/>
              </a:solidFill>
            </a:endParaRP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endParaRPr lang="en-US" altLang="zh-TW" sz="2800">
              <a:solidFill>
                <a:srgbClr val="006600"/>
              </a:solidFill>
            </a:endParaRP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endParaRPr lang="en-US" altLang="zh-TW" sz="2800">
              <a:solidFill>
                <a:srgbClr val="006600"/>
              </a:solidFill>
            </a:endParaRP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endParaRPr lang="en-US" altLang="zh-TW" sz="2800">
              <a:solidFill>
                <a:srgbClr val="006600"/>
              </a:solidFill>
            </a:endParaRP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US" altLang="zh-TW" sz="3200"/>
              <a:t>Due to end-point singularity in collinear factorization</a:t>
            </a:r>
            <a:endParaRPr lang="en-US" altLang="zh-TW" sz="2800"/>
          </a:p>
        </p:txBody>
      </p:sp>
      <p:pic>
        <p:nvPicPr>
          <p:cNvPr id="26628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613" y="2852738"/>
            <a:ext cx="5616575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9" name="Text Box 7"/>
          <p:cNvSpPr txBox="1">
            <a:spLocks noChangeArrowheads="1"/>
          </p:cNvSpPr>
          <p:nvPr/>
        </p:nvSpPr>
        <p:spPr bwMode="auto">
          <a:xfrm>
            <a:off x="4375150" y="4491038"/>
            <a:ext cx="23050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>
                <a:solidFill>
                  <a:srgbClr val="FF0000"/>
                </a:solidFill>
              </a:rPr>
              <a:t>nonperturbative</a:t>
            </a:r>
          </a:p>
        </p:txBody>
      </p:sp>
      <p:sp>
        <p:nvSpPr>
          <p:cNvPr id="26630" name="Text Box 8"/>
          <p:cNvSpPr txBox="1">
            <a:spLocks noChangeArrowheads="1"/>
          </p:cNvSpPr>
          <p:nvPr/>
        </p:nvSpPr>
        <p:spPr bwMode="auto">
          <a:xfrm>
            <a:off x="1258888" y="2997200"/>
            <a:ext cx="17954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>
                <a:solidFill>
                  <a:srgbClr val="FF0000"/>
                </a:solidFill>
              </a:rPr>
              <a:t>perturbative</a:t>
            </a:r>
          </a:p>
        </p:txBody>
      </p:sp>
      <p:sp>
        <p:nvSpPr>
          <p:cNvPr id="26631" name="Line 9"/>
          <p:cNvSpPr>
            <a:spLocks noChangeShapeType="1"/>
          </p:cNvSpPr>
          <p:nvPr/>
        </p:nvSpPr>
        <p:spPr bwMode="auto">
          <a:xfrm flipH="1">
            <a:off x="3727450" y="4633913"/>
            <a:ext cx="719138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26632" name="Line 10"/>
          <p:cNvSpPr>
            <a:spLocks noChangeShapeType="1"/>
          </p:cNvSpPr>
          <p:nvPr/>
        </p:nvSpPr>
        <p:spPr bwMode="auto">
          <a:xfrm flipV="1">
            <a:off x="5599113" y="4202113"/>
            <a:ext cx="0" cy="360362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26633" name="Line 11"/>
          <p:cNvSpPr>
            <a:spLocks noChangeShapeType="1"/>
          </p:cNvSpPr>
          <p:nvPr/>
        </p:nvSpPr>
        <p:spPr bwMode="auto">
          <a:xfrm>
            <a:off x="3006725" y="3338513"/>
            <a:ext cx="288925" cy="144462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26634" name="Line 12"/>
          <p:cNvSpPr>
            <a:spLocks noChangeShapeType="1"/>
          </p:cNvSpPr>
          <p:nvPr/>
        </p:nvSpPr>
        <p:spPr bwMode="auto">
          <a:xfrm flipV="1">
            <a:off x="2484438" y="4437063"/>
            <a:ext cx="358775" cy="6477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26635" name="文字方塊 10"/>
          <p:cNvSpPr txBox="1">
            <a:spLocks noChangeArrowheads="1"/>
          </p:cNvSpPr>
          <p:nvPr/>
        </p:nvSpPr>
        <p:spPr bwMode="auto">
          <a:xfrm>
            <a:off x="5580063" y="2276475"/>
            <a:ext cx="3097212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>
                <a:solidFill>
                  <a:srgbClr val="006600"/>
                </a:solidFill>
              </a:rPr>
              <a:t>distribution amplitude</a:t>
            </a:r>
          </a:p>
          <a:p>
            <a:r>
              <a:rPr lang="en-US" altLang="zh-TW" sz="2400">
                <a:solidFill>
                  <a:srgbClr val="006600"/>
                </a:solidFill>
              </a:rPr>
              <a:t>like PDF in DIS</a:t>
            </a:r>
            <a:endParaRPr lang="zh-TW" altLang="en-US" sz="2400">
              <a:solidFill>
                <a:srgbClr val="006600"/>
              </a:solidFill>
            </a:endParaRPr>
          </a:p>
        </p:txBody>
      </p:sp>
      <p:sp>
        <p:nvSpPr>
          <p:cNvPr id="26636" name="投影片編號版面配置區 1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A9C68DA-1626-4E46-973A-DEC1718612AB}" type="slidenum">
              <a:rPr lang="en-US" altLang="zh-TW"/>
              <a:pPr/>
              <a:t>20</a:t>
            </a:fld>
            <a:endParaRPr lang="en-US" altLang="zh-TW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 txBox="1">
            <a:spLocks noChangeArrowheads="1"/>
          </p:cNvSpPr>
          <p:nvPr/>
        </p:nvSpPr>
        <p:spPr bwMode="auto">
          <a:xfrm>
            <a:off x="457200" y="404813"/>
            <a:ext cx="822960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en-US" altLang="zh-TW" sz="4000">
                <a:solidFill>
                  <a:schemeClr val="tx2"/>
                </a:solidFill>
              </a:rPr>
              <a:t>B</a:t>
            </a:r>
            <a:r>
              <a:rPr lang="en-US" altLang="zh-TW" sz="4000">
                <a:solidFill>
                  <a:schemeClr val="tx2"/>
                </a:solidFill>
                <a:latin typeface="cmsy10" pitchFamily="34" charset="0"/>
              </a:rPr>
              <a:t> -&gt; </a:t>
            </a:r>
            <a:r>
              <a:rPr lang="en-US" altLang="zh-TW" sz="4000">
                <a:solidFill>
                  <a:schemeClr val="tx2"/>
                </a:solidFill>
                <a:latin typeface="Symbol" pitchFamily="18" charset="2"/>
                <a:sym typeface="Symbol" pitchFamily="18" charset="2"/>
              </a:rPr>
              <a:t></a:t>
            </a:r>
            <a:r>
              <a:rPr lang="en-US" altLang="zh-TW" sz="4000">
                <a:solidFill>
                  <a:schemeClr val="tx2"/>
                </a:solidFill>
              </a:rPr>
              <a:t> form factors</a:t>
            </a:r>
          </a:p>
        </p:txBody>
      </p:sp>
      <p:sp>
        <p:nvSpPr>
          <p:cNvPr id="4100" name="Rectangle 3"/>
          <p:cNvSpPr txBox="1">
            <a:spLocks noChangeArrowheads="1"/>
          </p:cNvSpPr>
          <p:nvPr/>
        </p:nvSpPr>
        <p:spPr bwMode="auto">
          <a:xfrm>
            <a:off x="457200" y="1196975"/>
            <a:ext cx="8229600" cy="532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US" altLang="zh-TW" sz="3200"/>
              <a:t>x runs from 0 to 1. The end-point region is unavoidable.</a:t>
            </a:r>
            <a:endParaRPr lang="en-US" altLang="zh-TW" sz="3200">
              <a:solidFill>
                <a:srgbClr val="006600"/>
              </a:solidFill>
            </a:endParaRP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US" altLang="zh-TW" sz="3200">
                <a:solidFill>
                  <a:srgbClr val="FF0000"/>
                </a:solidFill>
              </a:rPr>
              <a:t>Collinear factorization gives end-point singularity. Form factors not calculable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endParaRPr lang="en-US" altLang="zh-TW" sz="3200"/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endParaRPr lang="en-US" altLang="zh-TW" sz="3200"/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endParaRPr lang="en-US" altLang="zh-TW" sz="3200"/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endParaRPr lang="en-US" altLang="zh-TW" sz="3200"/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endParaRPr lang="en-US" altLang="zh-TW" sz="3200"/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endParaRPr lang="en-US" altLang="zh-TW" sz="3200">
              <a:solidFill>
                <a:srgbClr val="006600"/>
              </a:solidFill>
            </a:endParaRPr>
          </a:p>
        </p:txBody>
      </p:sp>
      <p:graphicFrame>
        <p:nvGraphicFramePr>
          <p:cNvPr id="4098" name="Object 4"/>
          <p:cNvGraphicFramePr>
            <a:graphicFrameLocks noChangeAspect="1"/>
          </p:cNvGraphicFramePr>
          <p:nvPr/>
        </p:nvGraphicFramePr>
        <p:xfrm>
          <a:off x="1652588" y="5310188"/>
          <a:ext cx="5321300" cy="939800"/>
        </p:xfrm>
        <a:graphic>
          <a:graphicData uri="http://schemas.openxmlformats.org/presentationml/2006/ole">
            <p:oleObj spid="_x0000_s4098" name="方程式" r:id="rId3" imgW="2336800" imgH="393700" progId="Equation.3">
              <p:embed/>
            </p:oleObj>
          </a:graphicData>
        </a:graphic>
      </p:graphicFrame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32088" y="3294063"/>
            <a:ext cx="4824412" cy="159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3792538" y="4826000"/>
            <a:ext cx="650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/>
              <a:t>xP</a:t>
            </a:r>
            <a:r>
              <a:rPr lang="en-US" altLang="zh-TW" sz="2400" baseline="-25000">
                <a:latin typeface="Symbol" pitchFamily="18" charset="2"/>
                <a:sym typeface="Symbol" pitchFamily="18" charset="2"/>
              </a:rPr>
              <a:t></a:t>
            </a: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795463" y="3367088"/>
            <a:ext cx="10906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/>
              <a:t>P</a:t>
            </a:r>
            <a:r>
              <a:rPr lang="en-US" altLang="zh-TW" sz="2400" baseline="-25000"/>
              <a:t>B</a:t>
            </a:r>
            <a:r>
              <a:rPr lang="en-US" altLang="zh-TW" sz="2400"/>
              <a:t>-</a:t>
            </a:r>
            <a:r>
              <a:rPr lang="en-US" altLang="zh-TW" sz="2400">
                <a:solidFill>
                  <a:srgbClr val="FF0000"/>
                </a:solidFill>
              </a:rPr>
              <a:t>x</a:t>
            </a:r>
            <a:r>
              <a:rPr lang="en-US" altLang="zh-TW" sz="2400"/>
              <a:t>P</a:t>
            </a:r>
            <a:r>
              <a:rPr lang="en-US" altLang="zh-TW" sz="2400" baseline="-25000">
                <a:latin typeface="Symbol" pitchFamily="18" charset="2"/>
                <a:sym typeface="Symbol" pitchFamily="18" charset="2"/>
              </a:rPr>
              <a:t></a:t>
            </a:r>
          </a:p>
        </p:txBody>
      </p:sp>
      <p:sp>
        <p:nvSpPr>
          <p:cNvPr id="4104" name="Line 8"/>
          <p:cNvSpPr>
            <a:spLocks noChangeShapeType="1"/>
          </p:cNvSpPr>
          <p:nvPr/>
        </p:nvSpPr>
        <p:spPr bwMode="auto">
          <a:xfrm>
            <a:off x="2876550" y="3582988"/>
            <a:ext cx="719138" cy="3587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3595688" y="4159250"/>
            <a:ext cx="904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/>
              <a:t>k-</a:t>
            </a:r>
            <a:r>
              <a:rPr lang="en-US" altLang="zh-TW" sz="2400">
                <a:solidFill>
                  <a:srgbClr val="FF0000"/>
                </a:solidFill>
              </a:rPr>
              <a:t>x</a:t>
            </a:r>
            <a:r>
              <a:rPr lang="en-US" altLang="zh-TW" sz="2400"/>
              <a:t>P</a:t>
            </a:r>
            <a:r>
              <a:rPr lang="en-US" altLang="zh-TW" sz="2400" baseline="-25000">
                <a:latin typeface="Symbol" pitchFamily="18" charset="2"/>
                <a:sym typeface="Symbol" pitchFamily="18" charset="2"/>
              </a:rPr>
              <a:t></a:t>
            </a:r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2732088" y="4878388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/>
              <a:t>k</a:t>
            </a:r>
          </a:p>
        </p:txBody>
      </p:sp>
      <p:sp>
        <p:nvSpPr>
          <p:cNvPr id="4107" name="投影片編號版面配置區 10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F3B64BA-3160-40E3-BB9D-2919224FCA33}" type="slidenum">
              <a:rPr lang="en-US" altLang="zh-TW"/>
              <a:pPr/>
              <a:t>21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Breakthrough and challenge </a:t>
            </a:r>
            <a:endParaRPr lang="zh-TW" altLang="en-US" smtClean="0"/>
          </a:p>
        </p:txBody>
      </p:sp>
      <p:sp>
        <p:nvSpPr>
          <p:cNvPr id="27651" name="內容版面配置區 2"/>
          <p:cNvSpPr>
            <a:spLocks noGrp="1"/>
          </p:cNvSpPr>
          <p:nvPr>
            <p:ph idx="1"/>
          </p:nvPr>
        </p:nvSpPr>
        <p:spPr>
          <a:xfrm>
            <a:off x="457200" y="1341438"/>
            <a:ext cx="8229600" cy="4784725"/>
          </a:xfrm>
        </p:spPr>
        <p:txBody>
          <a:bodyPr/>
          <a:lstStyle/>
          <a:p>
            <a:r>
              <a:rPr lang="en-US" altLang="zh-TW" smtClean="0"/>
              <a:t>It is amazing that higher-order corrections to FA are calculable!</a:t>
            </a:r>
          </a:p>
          <a:p>
            <a:r>
              <a:rPr lang="en-US" altLang="zh-TW" smtClean="0"/>
              <a:t>Study of two-body hadrnic B decays can be improved systematically </a:t>
            </a:r>
          </a:p>
          <a:p>
            <a:r>
              <a:rPr lang="en-US" altLang="zh-TW" smtClean="0"/>
              <a:t>But, when going to higher powers, challenge appeared….</a:t>
            </a:r>
          </a:p>
          <a:p>
            <a:r>
              <a:rPr lang="en-US" altLang="zh-TW" smtClean="0"/>
              <a:t>End-point singularity avoided by absorbing it into form factors, but reappeared at higher powers</a:t>
            </a:r>
            <a:endParaRPr lang="zh-TW" altLang="en-US" smtClean="0"/>
          </a:p>
        </p:txBody>
      </p:sp>
      <p:sp>
        <p:nvSpPr>
          <p:cNvPr id="27652" name="投影片編號版面配置區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9DFDFE3-44B6-45B7-A1DA-C5B3106B4B5B}" type="slidenum">
              <a:rPr lang="en-US" altLang="zh-TW"/>
              <a:pPr/>
              <a:t>22</a:t>
            </a:fld>
            <a:endParaRPr lang="en-US" altLang="zh-TW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4"/>
          <p:cNvSpPr>
            <a:spLocks noChangeArrowheads="1"/>
          </p:cNvSpPr>
          <p:nvPr/>
        </p:nvSpPr>
        <p:spPr bwMode="auto">
          <a:xfrm>
            <a:off x="457200" y="274638"/>
            <a:ext cx="8229600" cy="6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altLang="zh-TW" sz="4400">
                <a:solidFill>
                  <a:schemeClr val="tx2"/>
                </a:solidFill>
              </a:rPr>
              <a:t>End-point singularity </a:t>
            </a:r>
          </a:p>
        </p:txBody>
      </p:sp>
      <p:sp>
        <p:nvSpPr>
          <p:cNvPr id="28675" name="Rectangle 5"/>
          <p:cNvSpPr>
            <a:spLocks noChangeArrowheads="1"/>
          </p:cNvSpPr>
          <p:nvPr/>
        </p:nvSpPr>
        <p:spPr bwMode="auto">
          <a:xfrm>
            <a:off x="323850" y="908050"/>
            <a:ext cx="8435975" cy="568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US" altLang="zh-TW" sz="3200">
                <a:solidFill>
                  <a:schemeClr val="accent2"/>
                </a:solidFill>
              </a:rPr>
              <a:t>Singularity appears at O(1/m</a:t>
            </a:r>
            <a:r>
              <a:rPr lang="en-US" altLang="zh-TW" sz="3200" baseline="-25000">
                <a:solidFill>
                  <a:schemeClr val="accent2"/>
                </a:solidFill>
              </a:rPr>
              <a:t>b</a:t>
            </a:r>
            <a:r>
              <a:rPr lang="en-US" altLang="zh-TW" sz="3200">
                <a:solidFill>
                  <a:schemeClr val="accent2"/>
                </a:solidFill>
              </a:rPr>
              <a:t>), twist-3 spectator and annihilation amplitudes, parameterized as X=(1+</a:t>
            </a:r>
            <a:r>
              <a:rPr lang="en-US" altLang="zh-TW" sz="3200">
                <a:solidFill>
                  <a:schemeClr val="accent2"/>
                </a:solidFill>
                <a:latin typeface="Symbol" pitchFamily="18" charset="2"/>
                <a:sym typeface="Symbol" pitchFamily="18" charset="2"/>
              </a:rPr>
              <a:t></a:t>
            </a:r>
            <a:r>
              <a:rPr lang="en-US" altLang="zh-TW" sz="3200">
                <a:solidFill>
                  <a:schemeClr val="accent2"/>
                </a:solidFill>
              </a:rPr>
              <a:t> e</a:t>
            </a:r>
            <a:r>
              <a:rPr lang="en-US" altLang="zh-TW" sz="3200" baseline="30000">
                <a:solidFill>
                  <a:schemeClr val="accent2"/>
                </a:solidFill>
              </a:rPr>
              <a:t>i</a:t>
            </a:r>
            <a:r>
              <a:rPr lang="en-US" altLang="zh-TW" sz="3200" baseline="30000">
                <a:solidFill>
                  <a:schemeClr val="accent2"/>
                </a:solidFill>
                <a:latin typeface="Symbol" pitchFamily="18" charset="2"/>
                <a:sym typeface="Symbol" pitchFamily="18" charset="2"/>
              </a:rPr>
              <a:t></a:t>
            </a:r>
            <a:r>
              <a:rPr lang="en-US" altLang="zh-TW" sz="3200">
                <a:solidFill>
                  <a:schemeClr val="accent2"/>
                </a:solidFill>
              </a:rPr>
              <a:t>)ln(m</a:t>
            </a:r>
            <a:r>
              <a:rPr lang="en-US" altLang="zh-TW" sz="3200" baseline="-25000">
                <a:solidFill>
                  <a:schemeClr val="accent2"/>
                </a:solidFill>
              </a:rPr>
              <a:t>b</a:t>
            </a:r>
            <a:r>
              <a:rPr lang="en-US" altLang="zh-TW" sz="3200">
                <a:solidFill>
                  <a:schemeClr val="accent2"/>
                </a:solidFill>
              </a:rPr>
              <a:t>/</a:t>
            </a:r>
            <a:r>
              <a:rPr lang="en-US" altLang="zh-TW" sz="3200">
                <a:solidFill>
                  <a:schemeClr val="accent2"/>
                </a:solidFill>
                <a:latin typeface="Symbol" pitchFamily="18" charset="2"/>
                <a:sym typeface="Symbol" pitchFamily="18" charset="2"/>
              </a:rPr>
              <a:t></a:t>
            </a:r>
            <a:r>
              <a:rPr lang="en-US" altLang="zh-TW" sz="3200">
                <a:solidFill>
                  <a:schemeClr val="accent2"/>
                </a:solidFill>
              </a:rPr>
              <a:t>)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endParaRPr lang="en-US" altLang="zh-TW" sz="3200">
              <a:solidFill>
                <a:schemeClr val="accent2"/>
              </a:solidFill>
            </a:endParaRP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endParaRPr lang="en-US" altLang="zh-TW" sz="3200"/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endParaRPr lang="en-US" altLang="zh-TW" sz="3200"/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US" altLang="zh-TW" sz="3200"/>
              <a:t>For QCDF to be predictive, O(1/m</a:t>
            </a:r>
            <a:r>
              <a:rPr lang="en-US" altLang="zh-TW" sz="3200" baseline="-25000"/>
              <a:t>b</a:t>
            </a:r>
            <a:r>
              <a:rPr lang="en-US" altLang="zh-TW" sz="3200"/>
              <a:t>) corrections are better to be small </a:t>
            </a:r>
            <a:r>
              <a:rPr lang="en-US" altLang="zh-TW" sz="3200">
                <a:solidFill>
                  <a:schemeClr val="accent2"/>
                </a:solidFill>
                <a:latin typeface="cmsy10" pitchFamily="34" charset="0"/>
              </a:rPr>
              <a:t>~</a:t>
            </a:r>
            <a:r>
              <a:rPr lang="en-US" altLang="zh-TW" sz="3200">
                <a:solidFill>
                  <a:schemeClr val="accent2"/>
                </a:solidFill>
              </a:rPr>
              <a:t> FA</a:t>
            </a:r>
            <a:r>
              <a:rPr lang="en-US" altLang="zh-TW" sz="3200"/>
              <a:t>.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US" altLang="zh-TW" sz="3200">
                <a:solidFill>
                  <a:srgbClr val="FF0000"/>
                </a:solidFill>
              </a:rPr>
              <a:t>Data show important O(1/m</a:t>
            </a:r>
            <a:r>
              <a:rPr lang="en-US" altLang="zh-TW" sz="3200" baseline="-25000">
                <a:solidFill>
                  <a:srgbClr val="FF0000"/>
                </a:solidFill>
              </a:rPr>
              <a:t>b</a:t>
            </a:r>
            <a:r>
              <a:rPr lang="en-US" altLang="zh-TW" sz="3200">
                <a:solidFill>
                  <a:srgbClr val="FF0000"/>
                </a:solidFill>
              </a:rPr>
              <a:t>). Different free (</a:t>
            </a:r>
            <a:r>
              <a:rPr lang="en-US" altLang="zh-TW" sz="3200">
                <a:solidFill>
                  <a:srgbClr val="FF0000"/>
                </a:solidFill>
                <a:latin typeface="Symbol" pitchFamily="18" charset="2"/>
                <a:sym typeface="Symbol" pitchFamily="18" charset="2"/>
              </a:rPr>
              <a:t></a:t>
            </a:r>
            <a:r>
              <a:rPr lang="en-US" altLang="zh-TW" sz="3200">
                <a:solidFill>
                  <a:srgbClr val="FF0000"/>
                </a:solidFill>
              </a:rPr>
              <a:t>,</a:t>
            </a:r>
            <a:r>
              <a:rPr lang="en-US" altLang="zh-TW" sz="3200">
                <a:solidFill>
                  <a:srgbClr val="FF0000"/>
                </a:solidFill>
                <a:latin typeface="Symbol" pitchFamily="18" charset="2"/>
                <a:sym typeface="Symbol" pitchFamily="18" charset="2"/>
              </a:rPr>
              <a:t></a:t>
            </a:r>
            <a:r>
              <a:rPr lang="en-US" altLang="zh-TW" sz="3200">
                <a:solidFill>
                  <a:srgbClr val="FF0000"/>
                </a:solidFill>
              </a:rPr>
              <a:t>) must be chosen for B</a:t>
            </a:r>
            <a:r>
              <a:rPr lang="en-US" altLang="zh-TW" sz="3200">
                <a:solidFill>
                  <a:srgbClr val="FF0000"/>
                </a:solidFill>
                <a:latin typeface="cmsy10" pitchFamily="34" charset="0"/>
              </a:rPr>
              <a:t>-&gt;</a:t>
            </a:r>
            <a:r>
              <a:rPr lang="en-US" altLang="zh-TW" sz="3200">
                <a:solidFill>
                  <a:srgbClr val="FF0000"/>
                </a:solidFill>
              </a:rPr>
              <a:t> PP, PV, VP.</a:t>
            </a:r>
          </a:p>
        </p:txBody>
      </p:sp>
      <p:pic>
        <p:nvPicPr>
          <p:cNvPr id="2867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713" y="2613025"/>
            <a:ext cx="5761037" cy="152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7" name="投影片編號版面配置區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47A8475-3FC7-40B0-98A6-8D232A7FA0F1}" type="slidenum">
              <a:rPr lang="en-US" altLang="zh-TW"/>
              <a:pPr/>
              <a:t>23</a:t>
            </a:fld>
            <a:endParaRPr lang="en-US" altLang="zh-TW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smtClean="0"/>
              <a:t>Perturbative QCD approach</a:t>
            </a:r>
            <a:endParaRPr lang="zh-TW" altLang="en-US" smtClean="0"/>
          </a:p>
        </p:txBody>
      </p:sp>
      <p:sp>
        <p:nvSpPr>
          <p:cNvPr id="29699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smtClean="0"/>
              <a:t>Keum, Li, Sanda, 2000</a:t>
            </a:r>
            <a:endParaRPr lang="zh-TW" altLang="en-US" smtClean="0"/>
          </a:p>
        </p:txBody>
      </p:sp>
      <p:sp>
        <p:nvSpPr>
          <p:cNvPr id="29700" name="投影片編號版面配置區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F01706-0BBD-472A-B7BA-AE0DD71494BF}" type="slidenum">
              <a:rPr lang="en-US" altLang="zh-TW"/>
              <a:pPr/>
              <a:t>24</a:t>
            </a:fld>
            <a:endParaRPr lang="en-US" altLang="zh-TW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 txBox="1">
            <a:spLocks noChangeArrowheads="1"/>
          </p:cNvSpPr>
          <p:nvPr/>
        </p:nvSpPr>
        <p:spPr bwMode="auto">
          <a:xfrm>
            <a:off x="468313" y="274638"/>
            <a:ext cx="8218487" cy="6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altLang="zh-TW" sz="4000">
                <a:solidFill>
                  <a:schemeClr val="tx2"/>
                </a:solidFill>
              </a:rPr>
              <a:t>kT factorization</a:t>
            </a:r>
          </a:p>
        </p:txBody>
      </p:sp>
      <p:sp>
        <p:nvSpPr>
          <p:cNvPr id="30723" name="Rectangle 3"/>
          <p:cNvSpPr txBox="1">
            <a:spLocks noChangeArrowheads="1"/>
          </p:cNvSpPr>
          <p:nvPr/>
        </p:nvSpPr>
        <p:spPr bwMode="auto">
          <a:xfrm>
            <a:off x="395288" y="1125538"/>
            <a:ext cx="8229600" cy="536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altLang="zh-TW" sz="3200">
                <a:solidFill>
                  <a:srgbClr val="FF0000"/>
                </a:solidFill>
              </a:rPr>
              <a:t>If no end-point singularity, collinear factorization works. If yes, small x region is important, and k</a:t>
            </a:r>
            <a:r>
              <a:rPr lang="en-US" altLang="zh-TW" sz="3200" baseline="-25000">
                <a:solidFill>
                  <a:srgbClr val="FF0000"/>
                </a:solidFill>
              </a:rPr>
              <a:t>T</a:t>
            </a:r>
            <a:r>
              <a:rPr lang="en-US" altLang="zh-TW" sz="3200">
                <a:solidFill>
                  <a:srgbClr val="FF0000"/>
                </a:solidFill>
              </a:rPr>
              <a:t> factorization is more appropriate.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altLang="zh-TW" sz="3200"/>
              <a:t>k</a:t>
            </a:r>
            <a:r>
              <a:rPr lang="en-US" altLang="zh-TW" sz="3200" baseline="-25000"/>
              <a:t>T</a:t>
            </a:r>
            <a:r>
              <a:rPr lang="en-US" altLang="zh-TW" sz="3200"/>
              <a:t> factorization for exclusive processes is basically the same as for inclusive process (small x physics).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altLang="zh-TW" sz="3200">
                <a:solidFill>
                  <a:srgbClr val="006600"/>
                </a:solidFill>
              </a:rPr>
              <a:t>Based on collinear and k</a:t>
            </a:r>
            <a:r>
              <a:rPr lang="en-US" altLang="zh-TW" sz="3200" baseline="-25000">
                <a:solidFill>
                  <a:srgbClr val="006600"/>
                </a:solidFill>
                <a:latin typeface="PMingLiU" pitchFamily="18" charset="-120"/>
              </a:rPr>
              <a:t>T</a:t>
            </a:r>
            <a:r>
              <a:rPr lang="en-US" altLang="zh-TW" sz="3200">
                <a:solidFill>
                  <a:srgbClr val="006600"/>
                </a:solidFill>
              </a:rPr>
              <a:t> factorizations, QCDF and PQCD have been developed for exclusive B decays.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altLang="zh-TW" sz="3200"/>
          </a:p>
        </p:txBody>
      </p:sp>
      <p:sp>
        <p:nvSpPr>
          <p:cNvPr id="30724" name="投影片編號版面配置區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45A933E-0127-4E28-9B1C-D720D7139699}" type="slidenum">
              <a:rPr lang="en-US" altLang="zh-TW"/>
              <a:pPr/>
              <a:t>25</a:t>
            </a:fld>
            <a:endParaRPr lang="en-US" altLang="zh-TW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 txBox="1">
            <a:spLocks noChangeArrowheads="1"/>
          </p:cNvSpPr>
          <p:nvPr/>
        </p:nvSpPr>
        <p:spPr bwMode="auto">
          <a:xfrm>
            <a:off x="457200" y="47625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en-US" altLang="zh-TW" sz="4000">
                <a:solidFill>
                  <a:schemeClr val="tx2"/>
                </a:solidFill>
              </a:rPr>
              <a:t>Smearing of end-point singularity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68313" y="1412875"/>
            <a:ext cx="8229600" cy="5229225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US" altLang="zh-TW" sz="3200"/>
              <a:t>Including </a:t>
            </a:r>
            <a:r>
              <a:rPr lang="en-US" altLang="zh-TW" sz="3200">
                <a:solidFill>
                  <a:srgbClr val="FF0000"/>
                </a:solidFill>
              </a:rPr>
              <a:t>parton k</a:t>
            </a:r>
            <a:r>
              <a:rPr lang="en-US" altLang="zh-TW" sz="3200" baseline="-25000">
                <a:solidFill>
                  <a:srgbClr val="FF0000"/>
                </a:solidFill>
              </a:rPr>
              <a:t>T</a:t>
            </a:r>
            <a:r>
              <a:rPr lang="en-US" altLang="zh-TW" sz="3200">
                <a:solidFill>
                  <a:srgbClr val="FF0000"/>
                </a:solidFill>
              </a:rPr>
              <a:t> </a:t>
            </a:r>
            <a:r>
              <a:rPr lang="en-US" altLang="zh-TW" sz="3200"/>
              <a:t>accumulated through gluon emissions</a:t>
            </a:r>
            <a:endParaRPr lang="en-US" altLang="zh-TW" sz="3200">
              <a:solidFill>
                <a:srgbClr val="FF0000"/>
              </a:solidFill>
            </a:endParaRP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endParaRPr lang="en-US" altLang="zh-TW" sz="3200">
              <a:solidFill>
                <a:srgbClr val="FF0000"/>
              </a:solidFill>
            </a:endParaRP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endParaRPr lang="en-US" altLang="zh-TW" sz="3200"/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endParaRPr lang="en-US" altLang="zh-TW" sz="3200"/>
          </a:p>
          <a:p>
            <a:pPr marL="342900" indent="-342900" eaLnBrk="0" hangingPunct="0">
              <a:spcBef>
                <a:spcPct val="20000"/>
              </a:spcBef>
            </a:pPr>
            <a:endParaRPr lang="en-US" altLang="zh-TW" sz="3200"/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endParaRPr lang="en-US" altLang="zh-TW" sz="3200"/>
          </a:p>
        </p:txBody>
      </p:sp>
      <p:pic>
        <p:nvPicPr>
          <p:cNvPr id="512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9338" y="2636838"/>
            <a:ext cx="2952750" cy="197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6" name="Oval 5"/>
          <p:cNvSpPr>
            <a:spLocks noChangeArrowheads="1"/>
          </p:cNvSpPr>
          <p:nvPr/>
        </p:nvSpPr>
        <p:spPr bwMode="auto">
          <a:xfrm>
            <a:off x="2266950" y="3500438"/>
            <a:ext cx="503238" cy="865187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5127" name="Text Box 6"/>
          <p:cNvSpPr txBox="1">
            <a:spLocks noChangeArrowheads="1"/>
          </p:cNvSpPr>
          <p:nvPr/>
        </p:nvSpPr>
        <p:spPr bwMode="auto">
          <a:xfrm>
            <a:off x="2319338" y="3663950"/>
            <a:ext cx="38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/>
              <a:t>B</a:t>
            </a:r>
          </a:p>
        </p:txBody>
      </p:sp>
      <p:sp>
        <p:nvSpPr>
          <p:cNvPr id="5128" name="Line 7"/>
          <p:cNvSpPr>
            <a:spLocks noChangeShapeType="1"/>
          </p:cNvSpPr>
          <p:nvPr/>
        </p:nvSpPr>
        <p:spPr bwMode="auto">
          <a:xfrm>
            <a:off x="2554288" y="3500438"/>
            <a:ext cx="151288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5129" name="Line 8"/>
          <p:cNvSpPr>
            <a:spLocks noChangeShapeType="1"/>
          </p:cNvSpPr>
          <p:nvPr/>
        </p:nvSpPr>
        <p:spPr bwMode="auto">
          <a:xfrm>
            <a:off x="2482850" y="4365625"/>
            <a:ext cx="15113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5130" name="Freeform 9"/>
          <p:cNvSpPr>
            <a:spLocks/>
          </p:cNvSpPr>
          <p:nvPr/>
        </p:nvSpPr>
        <p:spPr bwMode="auto">
          <a:xfrm rot="-2386152">
            <a:off x="2914650" y="3644900"/>
            <a:ext cx="638175" cy="638175"/>
          </a:xfrm>
          <a:custGeom>
            <a:avLst/>
            <a:gdLst>
              <a:gd name="T0" fmla="*/ 2147483647 w 402"/>
              <a:gd name="T1" fmla="*/ 0 h 402"/>
              <a:gd name="T2" fmla="*/ 2147483647 w 402"/>
              <a:gd name="T3" fmla="*/ 2147483647 h 402"/>
              <a:gd name="T4" fmla="*/ 2147483647 w 402"/>
              <a:gd name="T5" fmla="*/ 2147483647 h 402"/>
              <a:gd name="T6" fmla="*/ 2147483647 w 402"/>
              <a:gd name="T7" fmla="*/ 2147483647 h 402"/>
              <a:gd name="T8" fmla="*/ 2147483647 w 402"/>
              <a:gd name="T9" fmla="*/ 2147483647 h 402"/>
              <a:gd name="T10" fmla="*/ 2147483647 w 402"/>
              <a:gd name="T11" fmla="*/ 2147483647 h 402"/>
              <a:gd name="T12" fmla="*/ 2147483647 w 402"/>
              <a:gd name="T13" fmla="*/ 2147483647 h 402"/>
              <a:gd name="T14" fmla="*/ 2147483647 w 402"/>
              <a:gd name="T15" fmla="*/ 2147483647 h 402"/>
              <a:gd name="T16" fmla="*/ 2147483647 w 402"/>
              <a:gd name="T17" fmla="*/ 2147483647 h 402"/>
              <a:gd name="T18" fmla="*/ 2147483647 w 402"/>
              <a:gd name="T19" fmla="*/ 2147483647 h 402"/>
              <a:gd name="T20" fmla="*/ 2147483647 w 402"/>
              <a:gd name="T21" fmla="*/ 2147483647 h 402"/>
              <a:gd name="T22" fmla="*/ 2147483647 w 402"/>
              <a:gd name="T23" fmla="*/ 2147483647 h 402"/>
              <a:gd name="T24" fmla="*/ 0 w 402"/>
              <a:gd name="T25" fmla="*/ 2147483647 h 40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402"/>
              <a:gd name="T40" fmla="*/ 0 h 402"/>
              <a:gd name="T41" fmla="*/ 402 w 402"/>
              <a:gd name="T42" fmla="*/ 402 h 402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402" h="402">
                <a:moveTo>
                  <a:pt x="402" y="0"/>
                </a:moveTo>
                <a:cubicBezTo>
                  <a:pt x="353" y="3"/>
                  <a:pt x="304" y="2"/>
                  <a:pt x="256" y="9"/>
                </a:cubicBezTo>
                <a:cubicBezTo>
                  <a:pt x="228" y="13"/>
                  <a:pt x="210" y="82"/>
                  <a:pt x="210" y="82"/>
                </a:cubicBezTo>
                <a:cubicBezTo>
                  <a:pt x="220" y="170"/>
                  <a:pt x="200" y="190"/>
                  <a:pt x="283" y="174"/>
                </a:cubicBezTo>
                <a:cubicBezTo>
                  <a:pt x="321" y="134"/>
                  <a:pt x="321" y="114"/>
                  <a:pt x="274" y="82"/>
                </a:cubicBezTo>
                <a:cubicBezTo>
                  <a:pt x="167" y="90"/>
                  <a:pt x="138" y="62"/>
                  <a:pt x="119" y="155"/>
                </a:cubicBezTo>
                <a:cubicBezTo>
                  <a:pt x="129" y="308"/>
                  <a:pt x="100" y="310"/>
                  <a:pt x="228" y="292"/>
                </a:cubicBezTo>
                <a:cubicBezTo>
                  <a:pt x="218" y="251"/>
                  <a:pt x="215" y="232"/>
                  <a:pt x="173" y="219"/>
                </a:cubicBezTo>
                <a:cubicBezTo>
                  <a:pt x="152" y="222"/>
                  <a:pt x="129" y="221"/>
                  <a:pt x="109" y="228"/>
                </a:cubicBezTo>
                <a:cubicBezTo>
                  <a:pt x="97" y="232"/>
                  <a:pt x="79" y="268"/>
                  <a:pt x="73" y="274"/>
                </a:cubicBezTo>
                <a:cubicBezTo>
                  <a:pt x="65" y="282"/>
                  <a:pt x="54" y="285"/>
                  <a:pt x="45" y="292"/>
                </a:cubicBezTo>
                <a:cubicBezTo>
                  <a:pt x="38" y="297"/>
                  <a:pt x="33" y="305"/>
                  <a:pt x="27" y="311"/>
                </a:cubicBezTo>
                <a:cubicBezTo>
                  <a:pt x="13" y="352"/>
                  <a:pt x="0" y="357"/>
                  <a:pt x="0" y="40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5131" name="Freeform 10"/>
          <p:cNvSpPr>
            <a:spLocks/>
          </p:cNvSpPr>
          <p:nvPr/>
        </p:nvSpPr>
        <p:spPr bwMode="auto">
          <a:xfrm rot="-2386152">
            <a:off x="3275013" y="3644900"/>
            <a:ext cx="638175" cy="638175"/>
          </a:xfrm>
          <a:custGeom>
            <a:avLst/>
            <a:gdLst>
              <a:gd name="T0" fmla="*/ 2147483647 w 402"/>
              <a:gd name="T1" fmla="*/ 0 h 402"/>
              <a:gd name="T2" fmla="*/ 2147483647 w 402"/>
              <a:gd name="T3" fmla="*/ 2147483647 h 402"/>
              <a:gd name="T4" fmla="*/ 2147483647 w 402"/>
              <a:gd name="T5" fmla="*/ 2147483647 h 402"/>
              <a:gd name="T6" fmla="*/ 2147483647 w 402"/>
              <a:gd name="T7" fmla="*/ 2147483647 h 402"/>
              <a:gd name="T8" fmla="*/ 2147483647 w 402"/>
              <a:gd name="T9" fmla="*/ 2147483647 h 402"/>
              <a:gd name="T10" fmla="*/ 2147483647 w 402"/>
              <a:gd name="T11" fmla="*/ 2147483647 h 402"/>
              <a:gd name="T12" fmla="*/ 2147483647 w 402"/>
              <a:gd name="T13" fmla="*/ 2147483647 h 402"/>
              <a:gd name="T14" fmla="*/ 2147483647 w 402"/>
              <a:gd name="T15" fmla="*/ 2147483647 h 402"/>
              <a:gd name="T16" fmla="*/ 2147483647 w 402"/>
              <a:gd name="T17" fmla="*/ 2147483647 h 402"/>
              <a:gd name="T18" fmla="*/ 2147483647 w 402"/>
              <a:gd name="T19" fmla="*/ 2147483647 h 402"/>
              <a:gd name="T20" fmla="*/ 2147483647 w 402"/>
              <a:gd name="T21" fmla="*/ 2147483647 h 402"/>
              <a:gd name="T22" fmla="*/ 2147483647 w 402"/>
              <a:gd name="T23" fmla="*/ 2147483647 h 402"/>
              <a:gd name="T24" fmla="*/ 0 w 402"/>
              <a:gd name="T25" fmla="*/ 2147483647 h 40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402"/>
              <a:gd name="T40" fmla="*/ 0 h 402"/>
              <a:gd name="T41" fmla="*/ 402 w 402"/>
              <a:gd name="T42" fmla="*/ 402 h 402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402" h="402">
                <a:moveTo>
                  <a:pt x="402" y="0"/>
                </a:moveTo>
                <a:cubicBezTo>
                  <a:pt x="353" y="3"/>
                  <a:pt x="304" y="2"/>
                  <a:pt x="256" y="9"/>
                </a:cubicBezTo>
                <a:cubicBezTo>
                  <a:pt x="228" y="13"/>
                  <a:pt x="210" y="82"/>
                  <a:pt x="210" y="82"/>
                </a:cubicBezTo>
                <a:cubicBezTo>
                  <a:pt x="220" y="170"/>
                  <a:pt x="200" y="190"/>
                  <a:pt x="283" y="174"/>
                </a:cubicBezTo>
                <a:cubicBezTo>
                  <a:pt x="321" y="134"/>
                  <a:pt x="321" y="114"/>
                  <a:pt x="274" y="82"/>
                </a:cubicBezTo>
                <a:cubicBezTo>
                  <a:pt x="167" y="90"/>
                  <a:pt x="138" y="62"/>
                  <a:pt x="119" y="155"/>
                </a:cubicBezTo>
                <a:cubicBezTo>
                  <a:pt x="129" y="308"/>
                  <a:pt x="100" y="310"/>
                  <a:pt x="228" y="292"/>
                </a:cubicBezTo>
                <a:cubicBezTo>
                  <a:pt x="218" y="251"/>
                  <a:pt x="215" y="232"/>
                  <a:pt x="173" y="219"/>
                </a:cubicBezTo>
                <a:cubicBezTo>
                  <a:pt x="152" y="222"/>
                  <a:pt x="129" y="221"/>
                  <a:pt x="109" y="228"/>
                </a:cubicBezTo>
                <a:cubicBezTo>
                  <a:pt x="97" y="232"/>
                  <a:pt x="79" y="268"/>
                  <a:pt x="73" y="274"/>
                </a:cubicBezTo>
                <a:cubicBezTo>
                  <a:pt x="65" y="282"/>
                  <a:pt x="54" y="285"/>
                  <a:pt x="45" y="292"/>
                </a:cubicBezTo>
                <a:cubicBezTo>
                  <a:pt x="38" y="297"/>
                  <a:pt x="33" y="305"/>
                  <a:pt x="27" y="311"/>
                </a:cubicBezTo>
                <a:cubicBezTo>
                  <a:pt x="13" y="352"/>
                  <a:pt x="0" y="357"/>
                  <a:pt x="0" y="40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5132" name="Oval 11"/>
          <p:cNvSpPr>
            <a:spLocks noChangeArrowheads="1"/>
          </p:cNvSpPr>
          <p:nvPr/>
        </p:nvSpPr>
        <p:spPr bwMode="auto">
          <a:xfrm>
            <a:off x="4210050" y="3860800"/>
            <a:ext cx="144463" cy="14446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5133" name="Oval 12"/>
          <p:cNvSpPr>
            <a:spLocks noChangeArrowheads="1"/>
          </p:cNvSpPr>
          <p:nvPr/>
        </p:nvSpPr>
        <p:spPr bwMode="auto">
          <a:xfrm>
            <a:off x="4427538" y="3860800"/>
            <a:ext cx="144462" cy="14446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5134" name="Oval 13"/>
          <p:cNvSpPr>
            <a:spLocks noChangeArrowheads="1"/>
          </p:cNvSpPr>
          <p:nvPr/>
        </p:nvSpPr>
        <p:spPr bwMode="auto">
          <a:xfrm>
            <a:off x="4643438" y="3860800"/>
            <a:ext cx="144462" cy="14446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5135" name="Text Box 14"/>
          <p:cNvSpPr txBox="1">
            <a:spLocks noChangeArrowheads="1"/>
          </p:cNvSpPr>
          <p:nvPr/>
        </p:nvSpPr>
        <p:spPr bwMode="auto">
          <a:xfrm>
            <a:off x="2339975" y="4437063"/>
            <a:ext cx="866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>
                <a:solidFill>
                  <a:srgbClr val="FF0000"/>
                </a:solidFill>
              </a:rPr>
              <a:t>x’, 0</a:t>
            </a:r>
            <a:r>
              <a:rPr lang="en-US" altLang="zh-TW" sz="2400" baseline="-25000">
                <a:solidFill>
                  <a:srgbClr val="FF0000"/>
                </a:solidFill>
              </a:rPr>
              <a:t>T</a:t>
            </a:r>
          </a:p>
        </p:txBody>
      </p:sp>
      <p:sp>
        <p:nvSpPr>
          <p:cNvPr id="5136" name="Text Box 15"/>
          <p:cNvSpPr txBox="1">
            <a:spLocks noChangeArrowheads="1"/>
          </p:cNvSpPr>
          <p:nvPr/>
        </p:nvSpPr>
        <p:spPr bwMode="auto">
          <a:xfrm>
            <a:off x="4356100" y="4365625"/>
            <a:ext cx="7810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>
                <a:solidFill>
                  <a:srgbClr val="FF0000"/>
                </a:solidFill>
              </a:rPr>
              <a:t>x, k</a:t>
            </a:r>
            <a:r>
              <a:rPr lang="en-US" altLang="zh-TW" sz="2400" baseline="-25000">
                <a:solidFill>
                  <a:srgbClr val="FF0000"/>
                </a:solidFill>
              </a:rPr>
              <a:t>T</a:t>
            </a:r>
          </a:p>
        </p:txBody>
      </p:sp>
      <p:sp>
        <p:nvSpPr>
          <p:cNvPr id="5137" name="Text Box 16"/>
          <p:cNvSpPr txBox="1">
            <a:spLocks noChangeArrowheads="1"/>
          </p:cNvSpPr>
          <p:nvPr/>
        </p:nvSpPr>
        <p:spPr bwMode="auto">
          <a:xfrm>
            <a:off x="4191000" y="2800350"/>
            <a:ext cx="18621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>
                <a:solidFill>
                  <a:srgbClr val="FF0000"/>
                </a:solidFill>
              </a:rPr>
              <a:t>1/(xm</a:t>
            </a:r>
            <a:r>
              <a:rPr lang="en-US" altLang="zh-TW" sz="2400" baseline="-25000">
                <a:solidFill>
                  <a:srgbClr val="FF0000"/>
                </a:solidFill>
              </a:rPr>
              <a:t>B</a:t>
            </a:r>
            <a:r>
              <a:rPr lang="en-US" altLang="zh-TW" sz="2400" baseline="30000">
                <a:solidFill>
                  <a:srgbClr val="FF0000"/>
                </a:solidFill>
              </a:rPr>
              <a:t>2</a:t>
            </a:r>
            <a:r>
              <a:rPr lang="en-US" altLang="zh-TW" sz="2400">
                <a:solidFill>
                  <a:srgbClr val="FF0000"/>
                </a:solidFill>
              </a:rPr>
              <a:t>+k</a:t>
            </a:r>
            <a:r>
              <a:rPr lang="en-US" altLang="zh-TW" sz="2400" baseline="-25000">
                <a:solidFill>
                  <a:srgbClr val="FF0000"/>
                </a:solidFill>
              </a:rPr>
              <a:t>T</a:t>
            </a:r>
            <a:r>
              <a:rPr lang="en-US" altLang="zh-TW" sz="2400" baseline="30000">
                <a:solidFill>
                  <a:srgbClr val="FF0000"/>
                </a:solidFill>
              </a:rPr>
              <a:t>2</a:t>
            </a:r>
            <a:r>
              <a:rPr lang="en-US" altLang="zh-TW" sz="240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5138" name="Line 17"/>
          <p:cNvSpPr>
            <a:spLocks noChangeShapeType="1"/>
          </p:cNvSpPr>
          <p:nvPr/>
        </p:nvSpPr>
        <p:spPr bwMode="auto">
          <a:xfrm>
            <a:off x="5435600" y="3213100"/>
            <a:ext cx="503238" cy="287338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graphicFrame>
        <p:nvGraphicFramePr>
          <p:cNvPr id="5122" name="Object 6"/>
          <p:cNvGraphicFramePr>
            <a:graphicFrameLocks noChangeAspect="1"/>
          </p:cNvGraphicFramePr>
          <p:nvPr/>
        </p:nvGraphicFramePr>
        <p:xfrm>
          <a:off x="3700463" y="5016500"/>
          <a:ext cx="2343150" cy="1031875"/>
        </p:xfrm>
        <a:graphic>
          <a:graphicData uri="http://schemas.openxmlformats.org/presentationml/2006/ole">
            <p:oleObj spid="_x0000_s5122" name="Equation" r:id="rId4" imgW="1028520" imgH="431640" progId="Equation.3">
              <p:embed/>
            </p:oleObj>
          </a:graphicData>
        </a:graphic>
      </p:graphicFrame>
      <p:sp>
        <p:nvSpPr>
          <p:cNvPr id="5139" name="文字方塊 19"/>
          <p:cNvSpPr txBox="1">
            <a:spLocks noChangeArrowheads="1"/>
          </p:cNvSpPr>
          <p:nvPr/>
        </p:nvSpPr>
        <p:spPr bwMode="auto">
          <a:xfrm>
            <a:off x="6227763" y="5300663"/>
            <a:ext cx="11430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/>
              <a:t>is finite</a:t>
            </a:r>
            <a:endParaRPr lang="zh-TW" altLang="en-US" sz="2400"/>
          </a:p>
        </p:txBody>
      </p:sp>
      <p:sp>
        <p:nvSpPr>
          <p:cNvPr id="5140" name="投影片編號版面配置區 20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BA420C8-57DD-4FC0-A910-5E6599F4D0B7}" type="slidenum">
              <a:rPr lang="en-US" altLang="zh-TW"/>
              <a:pPr/>
              <a:t>26</a:t>
            </a:fld>
            <a:endParaRPr lang="en-US" altLang="zh-TW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457200" y="274638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altLang="zh-TW" sz="4400">
                <a:solidFill>
                  <a:schemeClr val="tx2"/>
                </a:solidFill>
              </a:rPr>
              <a:t>Factorization of form factor</a:t>
            </a:r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457200" y="1412875"/>
            <a:ext cx="8229600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US" altLang="zh-TW" sz="3200"/>
              <a:t>Form factors are calculable, if TMD is known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endParaRPr lang="en-US" altLang="zh-TW" sz="3200"/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endParaRPr lang="en-US" altLang="zh-TW" sz="3200"/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endParaRPr lang="en-US" altLang="zh-TW" sz="3200"/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endParaRPr lang="en-US" altLang="zh-TW" sz="3200"/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endParaRPr lang="en-US" altLang="zh-TW" sz="3200"/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US" altLang="zh-TW" sz="3200"/>
              <a:t>Factorization of two-body hadronic B decays changed!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endParaRPr lang="en-US" altLang="zh-TW" sz="3200">
              <a:solidFill>
                <a:srgbClr val="FF0000"/>
              </a:solidFill>
            </a:endParaRPr>
          </a:p>
        </p:txBody>
      </p:sp>
      <p:graphicFrame>
        <p:nvGraphicFramePr>
          <p:cNvPr id="6146" name="Object 7"/>
          <p:cNvGraphicFramePr>
            <a:graphicFrameLocks noChangeAspect="1"/>
          </p:cNvGraphicFramePr>
          <p:nvPr/>
        </p:nvGraphicFramePr>
        <p:xfrm>
          <a:off x="5003800" y="2924175"/>
          <a:ext cx="3073400" cy="2587625"/>
        </p:xfrm>
        <a:graphic>
          <a:graphicData uri="http://schemas.openxmlformats.org/presentationml/2006/ole">
            <p:oleObj spid="_x0000_s6146" name="圖片" r:id="rId3" imgW="2746243" imgH="1827279" progId="Word.Picture.8">
              <p:embed/>
            </p:oleObj>
          </a:graphicData>
        </a:graphic>
      </p:graphicFrame>
      <p:graphicFrame>
        <p:nvGraphicFramePr>
          <p:cNvPr id="6147" name="Object 8"/>
          <p:cNvGraphicFramePr>
            <a:graphicFrameLocks noChangeAspect="1"/>
          </p:cNvGraphicFramePr>
          <p:nvPr/>
        </p:nvGraphicFramePr>
        <p:xfrm>
          <a:off x="1619250" y="2565400"/>
          <a:ext cx="3073400" cy="2586038"/>
        </p:xfrm>
        <a:graphic>
          <a:graphicData uri="http://schemas.openxmlformats.org/presentationml/2006/ole">
            <p:oleObj spid="_x0000_s6147" name="圖片" r:id="rId4" imgW="2746243" imgH="1827279" progId="Word.Picture.8">
              <p:embed/>
            </p:oleObj>
          </a:graphicData>
        </a:graphic>
      </p:graphicFrame>
      <p:sp>
        <p:nvSpPr>
          <p:cNvPr id="6150" name="AutoShape 9"/>
          <p:cNvSpPr>
            <a:spLocks noChangeArrowheads="1"/>
          </p:cNvSpPr>
          <p:nvPr/>
        </p:nvSpPr>
        <p:spPr bwMode="auto">
          <a:xfrm>
            <a:off x="3924300" y="4076700"/>
            <a:ext cx="611188" cy="301625"/>
          </a:xfrm>
          <a:prstGeom prst="rightArrow">
            <a:avLst>
              <a:gd name="adj1" fmla="val 50000"/>
              <a:gd name="adj2" fmla="val 4991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6151" name="Oval 10"/>
          <p:cNvSpPr>
            <a:spLocks noChangeArrowheads="1"/>
          </p:cNvSpPr>
          <p:nvPr/>
        </p:nvSpPr>
        <p:spPr bwMode="auto">
          <a:xfrm>
            <a:off x="4787900" y="3860800"/>
            <a:ext cx="409575" cy="80327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6152" name="Oval 11"/>
          <p:cNvSpPr>
            <a:spLocks noChangeArrowheads="1"/>
          </p:cNvSpPr>
          <p:nvPr/>
        </p:nvSpPr>
        <p:spPr bwMode="auto">
          <a:xfrm>
            <a:off x="5364163" y="2781300"/>
            <a:ext cx="1120775" cy="5016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6153" name="Oval 12"/>
          <p:cNvSpPr>
            <a:spLocks noChangeArrowheads="1"/>
          </p:cNvSpPr>
          <p:nvPr/>
        </p:nvSpPr>
        <p:spPr bwMode="auto">
          <a:xfrm>
            <a:off x="6732588" y="3860800"/>
            <a:ext cx="407987" cy="80327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6154" name="文字方塊 10"/>
          <p:cNvSpPr txBox="1">
            <a:spLocks noChangeArrowheads="1"/>
          </p:cNvSpPr>
          <p:nvPr/>
        </p:nvSpPr>
        <p:spPr bwMode="auto">
          <a:xfrm>
            <a:off x="6443663" y="5157788"/>
            <a:ext cx="85248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>
                <a:solidFill>
                  <a:srgbClr val="006600"/>
                </a:solidFill>
              </a:rPr>
              <a:t>TMD</a:t>
            </a:r>
            <a:endParaRPr lang="zh-TW" altLang="en-US" sz="2400">
              <a:solidFill>
                <a:srgbClr val="006600"/>
              </a:solidFill>
            </a:endParaRPr>
          </a:p>
        </p:txBody>
      </p:sp>
      <p:cxnSp>
        <p:nvCxnSpPr>
          <p:cNvPr id="13" name="直線單箭頭接點 12"/>
          <p:cNvCxnSpPr/>
          <p:nvPr/>
        </p:nvCxnSpPr>
        <p:spPr>
          <a:xfrm flipV="1">
            <a:off x="6948488" y="4508500"/>
            <a:ext cx="6350" cy="649288"/>
          </a:xfrm>
          <a:prstGeom prst="straightConnector1">
            <a:avLst/>
          </a:prstGeom>
          <a:ln>
            <a:solidFill>
              <a:srgbClr val="00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56" name="投影片編號版面配置區 1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D51B0EE-5F6C-4988-B0E2-90EB3A1C929A}" type="slidenum">
              <a:rPr lang="en-US" altLang="zh-TW"/>
              <a:pPr/>
              <a:t>27</a:t>
            </a:fld>
            <a:endParaRPr lang="en-US" altLang="zh-TW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22337"/>
          </a:xfrm>
        </p:spPr>
        <p:txBody>
          <a:bodyPr/>
          <a:lstStyle/>
          <a:p>
            <a:pPr eaLnBrk="1" hangingPunct="1"/>
            <a:r>
              <a:rPr lang="en-US" altLang="zh-TW" smtClean="0"/>
              <a:t>Three scales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41438"/>
            <a:ext cx="8229600" cy="5327650"/>
          </a:xfrm>
        </p:spPr>
        <p:txBody>
          <a:bodyPr/>
          <a:lstStyle/>
          <a:p>
            <a:pPr eaLnBrk="1" hangingPunct="1"/>
            <a:r>
              <a:rPr lang="en-US" altLang="zh-TW" smtClean="0"/>
              <a:t>Start with lowest order diagram for            B</a:t>
            </a:r>
            <a:r>
              <a:rPr lang="en-US" altLang="zh-TW" smtClean="0">
                <a:latin typeface="cmsy10" pitchFamily="34" charset="0"/>
              </a:rPr>
              <a:t> -&gt;</a:t>
            </a:r>
            <a:r>
              <a:rPr lang="en-US" altLang="zh-TW" smtClean="0"/>
              <a:t> D</a:t>
            </a:r>
            <a:r>
              <a:rPr lang="en-US" altLang="zh-TW" smtClean="0">
                <a:latin typeface="Symbol" pitchFamily="18" charset="2"/>
                <a:sym typeface="Symbol" pitchFamily="18" charset="2"/>
              </a:rPr>
              <a:t>p</a:t>
            </a:r>
            <a:endParaRPr lang="en-US" altLang="zh-TW" smtClean="0"/>
          </a:p>
          <a:p>
            <a:pPr eaLnBrk="1" hangingPunct="1"/>
            <a:r>
              <a:rPr lang="en-US" altLang="zh-TW" smtClean="0"/>
              <a:t>This amplitude                                 involves three                             dramatically different                             scales: m</a:t>
            </a:r>
            <a:r>
              <a:rPr lang="en-US" altLang="zh-TW" baseline="-25000" smtClean="0"/>
              <a:t>W</a:t>
            </a:r>
            <a:r>
              <a:rPr lang="en-US" altLang="zh-TW" smtClean="0">
                <a:solidFill>
                  <a:srgbClr val="FF0000"/>
                </a:solidFill>
              </a:rPr>
              <a:t>, m</a:t>
            </a:r>
            <a:r>
              <a:rPr lang="en-US" altLang="zh-TW" baseline="-25000" smtClean="0">
                <a:solidFill>
                  <a:srgbClr val="FF0000"/>
                </a:solidFill>
              </a:rPr>
              <a:t>b</a:t>
            </a:r>
            <a:r>
              <a:rPr lang="en-US" altLang="zh-TW" smtClean="0">
                <a:solidFill>
                  <a:srgbClr val="FF0000"/>
                </a:solidFill>
              </a:rPr>
              <a:t>, and </a:t>
            </a:r>
            <a:r>
              <a:rPr lang="en-US" altLang="zh-TW" smtClean="0">
                <a:solidFill>
                  <a:schemeClr val="hlink"/>
                </a:solidFill>
                <a:latin typeface="Symbol" pitchFamily="18" charset="2"/>
                <a:sym typeface="Symbol" pitchFamily="18" charset="2"/>
              </a:rPr>
              <a:t></a:t>
            </a:r>
          </a:p>
          <a:p>
            <a:pPr eaLnBrk="1" hangingPunct="1"/>
            <a:r>
              <a:rPr lang="en-US" altLang="zh-TW" smtClean="0"/>
              <a:t>Radiative corrections generate large logs ln(m</a:t>
            </a:r>
            <a:r>
              <a:rPr lang="en-US" altLang="zh-TW" baseline="-25000" smtClean="0"/>
              <a:t>W</a:t>
            </a:r>
            <a:r>
              <a:rPr lang="en-US" altLang="zh-TW" smtClean="0"/>
              <a:t>/m</a:t>
            </a:r>
            <a:r>
              <a:rPr lang="en-US" altLang="zh-TW" baseline="-25000" smtClean="0"/>
              <a:t>b</a:t>
            </a:r>
            <a:r>
              <a:rPr lang="en-US" altLang="zh-TW" smtClean="0"/>
              <a:t>), ln(m</a:t>
            </a:r>
            <a:r>
              <a:rPr lang="en-US" altLang="zh-TW" baseline="-25000" smtClean="0"/>
              <a:t>b</a:t>
            </a:r>
            <a:r>
              <a:rPr lang="en-US" altLang="zh-TW" smtClean="0"/>
              <a:t>/</a:t>
            </a:r>
            <a:r>
              <a:rPr lang="en-US" altLang="zh-TW" smtClean="0">
                <a:latin typeface="Symbol" pitchFamily="18" charset="2"/>
                <a:sym typeface="Symbol" pitchFamily="18" charset="2"/>
              </a:rPr>
              <a:t></a:t>
            </a:r>
            <a:r>
              <a:rPr lang="en-US" altLang="zh-TW" smtClean="0"/>
              <a:t>), which must be summed to all orders to improve perturbation. </a:t>
            </a:r>
          </a:p>
        </p:txBody>
      </p:sp>
      <p:sp>
        <p:nvSpPr>
          <p:cNvPr id="31748" name="Line 4"/>
          <p:cNvSpPr>
            <a:spLocks noChangeShapeType="1"/>
          </p:cNvSpPr>
          <p:nvPr/>
        </p:nvSpPr>
        <p:spPr bwMode="auto">
          <a:xfrm>
            <a:off x="5508625" y="3357563"/>
            <a:ext cx="22320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1749" name="Line 5"/>
          <p:cNvSpPr>
            <a:spLocks noChangeShapeType="1"/>
          </p:cNvSpPr>
          <p:nvPr/>
        </p:nvSpPr>
        <p:spPr bwMode="auto">
          <a:xfrm>
            <a:off x="5508625" y="4221163"/>
            <a:ext cx="22320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1750" name="Line 6"/>
          <p:cNvSpPr>
            <a:spLocks noChangeShapeType="1"/>
          </p:cNvSpPr>
          <p:nvPr/>
        </p:nvSpPr>
        <p:spPr bwMode="auto">
          <a:xfrm>
            <a:off x="6229350" y="3357563"/>
            <a:ext cx="0" cy="8636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1751" name="Line 7"/>
          <p:cNvSpPr>
            <a:spLocks noChangeShapeType="1"/>
          </p:cNvSpPr>
          <p:nvPr/>
        </p:nvSpPr>
        <p:spPr bwMode="auto">
          <a:xfrm flipV="1">
            <a:off x="7019925" y="2852738"/>
            <a:ext cx="360363" cy="504825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1752" name="Line 8"/>
          <p:cNvSpPr>
            <a:spLocks noChangeShapeType="1"/>
          </p:cNvSpPr>
          <p:nvPr/>
        </p:nvSpPr>
        <p:spPr bwMode="auto">
          <a:xfrm>
            <a:off x="7380288" y="2276475"/>
            <a:ext cx="0" cy="5762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1753" name="Line 9"/>
          <p:cNvSpPr>
            <a:spLocks noChangeShapeType="1"/>
          </p:cNvSpPr>
          <p:nvPr/>
        </p:nvSpPr>
        <p:spPr bwMode="auto">
          <a:xfrm flipV="1">
            <a:off x="7380288" y="2565400"/>
            <a:ext cx="720725" cy="2873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1754" name="Text Box 10"/>
          <p:cNvSpPr txBox="1">
            <a:spLocks noChangeArrowheads="1"/>
          </p:cNvSpPr>
          <p:nvPr/>
        </p:nvSpPr>
        <p:spPr bwMode="auto">
          <a:xfrm>
            <a:off x="5056188" y="3087688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/>
              <a:t>b</a:t>
            </a:r>
          </a:p>
        </p:txBody>
      </p:sp>
      <p:sp>
        <p:nvSpPr>
          <p:cNvPr id="31755" name="Text Box 11"/>
          <p:cNvSpPr txBox="1">
            <a:spLocks noChangeArrowheads="1"/>
          </p:cNvSpPr>
          <p:nvPr/>
        </p:nvSpPr>
        <p:spPr bwMode="auto">
          <a:xfrm>
            <a:off x="7812088" y="3068638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/>
              <a:t>u</a:t>
            </a:r>
          </a:p>
        </p:txBody>
      </p:sp>
      <p:sp>
        <p:nvSpPr>
          <p:cNvPr id="31756" name="Text Box 12"/>
          <p:cNvSpPr txBox="1">
            <a:spLocks noChangeArrowheads="1"/>
          </p:cNvSpPr>
          <p:nvPr/>
        </p:nvSpPr>
        <p:spPr bwMode="auto">
          <a:xfrm>
            <a:off x="6640513" y="2727325"/>
            <a:ext cx="539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/>
              <a:t>W</a:t>
            </a:r>
            <a:r>
              <a:rPr lang="en-US" altLang="zh-TW" sz="2400" baseline="30000"/>
              <a:t>-</a:t>
            </a:r>
          </a:p>
        </p:txBody>
      </p:sp>
      <p:sp>
        <p:nvSpPr>
          <p:cNvPr id="31757" name="Text Box 13"/>
          <p:cNvSpPr txBox="1">
            <a:spLocks noChangeArrowheads="1"/>
          </p:cNvSpPr>
          <p:nvPr/>
        </p:nvSpPr>
        <p:spPr bwMode="auto">
          <a:xfrm>
            <a:off x="8296275" y="2224088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/>
              <a:t>u</a:t>
            </a:r>
          </a:p>
        </p:txBody>
      </p:sp>
      <p:sp>
        <p:nvSpPr>
          <p:cNvPr id="31758" name="Text Box 14"/>
          <p:cNvSpPr txBox="1">
            <a:spLocks noChangeArrowheads="1"/>
          </p:cNvSpPr>
          <p:nvPr/>
        </p:nvSpPr>
        <p:spPr bwMode="auto">
          <a:xfrm>
            <a:off x="7504113" y="1935163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/>
              <a:t>d</a:t>
            </a:r>
          </a:p>
        </p:txBody>
      </p:sp>
      <p:sp>
        <p:nvSpPr>
          <p:cNvPr id="31759" name="Text Box 15"/>
          <p:cNvSpPr txBox="1">
            <a:spLocks noChangeArrowheads="1"/>
          </p:cNvSpPr>
          <p:nvPr/>
        </p:nvSpPr>
        <p:spPr bwMode="auto">
          <a:xfrm>
            <a:off x="6351588" y="3519488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>
                <a:solidFill>
                  <a:srgbClr val="FF0000"/>
                </a:solidFill>
              </a:rPr>
              <a:t>g</a:t>
            </a:r>
          </a:p>
        </p:txBody>
      </p:sp>
      <p:sp>
        <p:nvSpPr>
          <p:cNvPr id="31760" name="Oval 17"/>
          <p:cNvSpPr>
            <a:spLocks noChangeArrowheads="1"/>
          </p:cNvSpPr>
          <p:nvPr/>
        </p:nvSpPr>
        <p:spPr bwMode="auto">
          <a:xfrm>
            <a:off x="5364163" y="3357563"/>
            <a:ext cx="358775" cy="863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31761" name="投影片編號版面配置區 1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29670AB-504C-4C3B-864F-ED343369DDC8}" type="slidenum">
              <a:rPr lang="en-US" altLang="zh-TW"/>
              <a:pPr/>
              <a:t>28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5613" y="333375"/>
            <a:ext cx="8229600" cy="719138"/>
          </a:xfrm>
        </p:spPr>
        <p:txBody>
          <a:bodyPr/>
          <a:lstStyle/>
          <a:p>
            <a:pPr eaLnBrk="1" hangingPunct="1"/>
            <a:r>
              <a:rPr lang="en-US" altLang="zh-TW" sz="4000" smtClean="0"/>
              <a:t>Two clusters of corrections</a:t>
            </a:r>
            <a:endParaRPr lang="zh-TW" altLang="zh-TW" sz="4000" smtClean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68413"/>
            <a:ext cx="8229600" cy="525621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zh-TW" sz="2800" smtClean="0"/>
              <a:t>Two clusters</a:t>
            </a:r>
          </a:p>
          <a:p>
            <a:pPr eaLnBrk="1" hangingPunct="1">
              <a:lnSpc>
                <a:spcPct val="80000"/>
              </a:lnSpc>
            </a:pPr>
            <a:endParaRPr lang="en-US" altLang="zh-TW" sz="2800" smtClean="0"/>
          </a:p>
          <a:p>
            <a:pPr eaLnBrk="1" hangingPunct="1">
              <a:lnSpc>
                <a:spcPct val="80000"/>
              </a:lnSpc>
            </a:pPr>
            <a:endParaRPr lang="en-US" altLang="zh-TW" sz="2800" smtClean="0"/>
          </a:p>
          <a:p>
            <a:pPr eaLnBrk="1" hangingPunct="1">
              <a:lnSpc>
                <a:spcPct val="80000"/>
              </a:lnSpc>
            </a:pPr>
            <a:endParaRPr lang="en-US" altLang="zh-TW" sz="2800" smtClean="0"/>
          </a:p>
          <a:p>
            <a:pPr eaLnBrk="1" hangingPunct="1">
              <a:lnSpc>
                <a:spcPct val="80000"/>
              </a:lnSpc>
            </a:pPr>
            <a:endParaRPr lang="en-US" altLang="zh-TW" sz="2800" smtClean="0"/>
          </a:p>
          <a:p>
            <a:pPr eaLnBrk="1" hangingPunct="1">
              <a:lnSpc>
                <a:spcPct val="80000"/>
              </a:lnSpc>
            </a:pPr>
            <a:endParaRPr lang="en-US" altLang="zh-TW" sz="280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80000"/>
              </a:lnSpc>
            </a:pPr>
            <a:endParaRPr lang="en-US" altLang="zh-TW" sz="280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zh-TW" sz="2800" smtClean="0">
                <a:solidFill>
                  <a:srgbClr val="FF0000"/>
                </a:solidFill>
              </a:rPr>
              <a:t>Sum ln(m</a:t>
            </a:r>
            <a:r>
              <a:rPr lang="en-US" altLang="zh-TW" sz="2800" baseline="-25000" smtClean="0">
                <a:solidFill>
                  <a:srgbClr val="FF0000"/>
                </a:solidFill>
              </a:rPr>
              <a:t>W</a:t>
            </a:r>
            <a:r>
              <a:rPr lang="en-US" altLang="zh-TW" sz="2800" smtClean="0">
                <a:solidFill>
                  <a:srgbClr val="FF0000"/>
                </a:solidFill>
              </a:rPr>
              <a:t>/m</a:t>
            </a:r>
            <a:r>
              <a:rPr lang="en-US" altLang="zh-TW" sz="2800" baseline="-25000" smtClean="0">
                <a:solidFill>
                  <a:srgbClr val="FF0000"/>
                </a:solidFill>
              </a:rPr>
              <a:t>b</a:t>
            </a:r>
            <a:r>
              <a:rPr lang="en-US" altLang="zh-TW" sz="2800" smtClean="0">
                <a:solidFill>
                  <a:srgbClr val="FF0000"/>
                </a:solidFill>
              </a:rPr>
              <a:t>) first (integrating out W boson), giving effective weak Hamiltonian, and then sum ln(m</a:t>
            </a:r>
            <a:r>
              <a:rPr lang="en-US" altLang="zh-TW" sz="2800" baseline="-25000" smtClean="0">
                <a:solidFill>
                  <a:srgbClr val="FF0000"/>
                </a:solidFill>
              </a:rPr>
              <a:t>b</a:t>
            </a:r>
            <a:r>
              <a:rPr lang="en-US" altLang="zh-TW" sz="2800" smtClean="0">
                <a:solidFill>
                  <a:srgbClr val="FF0000"/>
                </a:solidFill>
              </a:rPr>
              <a:t>/</a:t>
            </a:r>
            <a:r>
              <a:rPr lang="en-US" altLang="zh-TW" sz="2800" smtClean="0">
                <a:solidFill>
                  <a:srgbClr val="FF0000"/>
                </a:solidFill>
                <a:latin typeface="Symbol" pitchFamily="18" charset="2"/>
                <a:sym typeface="Symbol" pitchFamily="18" charset="2"/>
              </a:rPr>
              <a:t></a:t>
            </a:r>
            <a:r>
              <a:rPr lang="en-US" altLang="zh-TW" sz="2800" smtClean="0">
                <a:solidFill>
                  <a:srgbClr val="FF0000"/>
                </a:solidFill>
              </a:rPr>
              <a:t>), giving Sudakov and RG evolutions.</a:t>
            </a:r>
          </a:p>
          <a:p>
            <a:pPr eaLnBrk="1" hangingPunct="1">
              <a:lnSpc>
                <a:spcPct val="80000"/>
              </a:lnSpc>
            </a:pPr>
            <a:r>
              <a:rPr lang="en-US" altLang="zh-TW" sz="2800" smtClean="0"/>
              <a:t>PQCD approach incorporates factorizations of effective weak Hamiltonian and IR divergences.</a:t>
            </a:r>
          </a:p>
        </p:txBody>
      </p:sp>
      <p:sp>
        <p:nvSpPr>
          <p:cNvPr id="32772" name="Line 4"/>
          <p:cNvSpPr>
            <a:spLocks noChangeShapeType="1"/>
          </p:cNvSpPr>
          <p:nvPr/>
        </p:nvSpPr>
        <p:spPr bwMode="auto">
          <a:xfrm>
            <a:off x="5221288" y="2995613"/>
            <a:ext cx="22320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2773" name="Line 5"/>
          <p:cNvSpPr>
            <a:spLocks noChangeShapeType="1"/>
          </p:cNvSpPr>
          <p:nvPr/>
        </p:nvSpPr>
        <p:spPr bwMode="auto">
          <a:xfrm>
            <a:off x="5221288" y="3859213"/>
            <a:ext cx="22320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2774" name="Line 6"/>
          <p:cNvSpPr>
            <a:spLocks noChangeShapeType="1"/>
          </p:cNvSpPr>
          <p:nvPr/>
        </p:nvSpPr>
        <p:spPr bwMode="auto">
          <a:xfrm>
            <a:off x="5942013" y="2995613"/>
            <a:ext cx="0" cy="8636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2775" name="Line 7"/>
          <p:cNvSpPr>
            <a:spLocks noChangeShapeType="1"/>
          </p:cNvSpPr>
          <p:nvPr/>
        </p:nvSpPr>
        <p:spPr bwMode="auto">
          <a:xfrm flipV="1">
            <a:off x="6732588" y="2490788"/>
            <a:ext cx="360362" cy="504825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2776" name="Line 8"/>
          <p:cNvSpPr>
            <a:spLocks noChangeShapeType="1"/>
          </p:cNvSpPr>
          <p:nvPr/>
        </p:nvSpPr>
        <p:spPr bwMode="auto">
          <a:xfrm>
            <a:off x="7092950" y="1914525"/>
            <a:ext cx="0" cy="5762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2777" name="Line 9"/>
          <p:cNvSpPr>
            <a:spLocks noChangeShapeType="1"/>
          </p:cNvSpPr>
          <p:nvPr/>
        </p:nvSpPr>
        <p:spPr bwMode="auto">
          <a:xfrm flipV="1">
            <a:off x="7092950" y="2203450"/>
            <a:ext cx="720725" cy="2873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2778" name="Text Box 10"/>
          <p:cNvSpPr txBox="1">
            <a:spLocks noChangeArrowheads="1"/>
          </p:cNvSpPr>
          <p:nvPr/>
        </p:nvSpPr>
        <p:spPr bwMode="auto">
          <a:xfrm>
            <a:off x="4768850" y="2725738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/>
              <a:t>b</a:t>
            </a:r>
          </a:p>
        </p:txBody>
      </p:sp>
      <p:sp>
        <p:nvSpPr>
          <p:cNvPr id="32779" name="Text Box 11"/>
          <p:cNvSpPr txBox="1">
            <a:spLocks noChangeArrowheads="1"/>
          </p:cNvSpPr>
          <p:nvPr/>
        </p:nvSpPr>
        <p:spPr bwMode="auto">
          <a:xfrm>
            <a:off x="7524750" y="2706688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/>
              <a:t>u</a:t>
            </a:r>
          </a:p>
        </p:txBody>
      </p:sp>
      <p:sp>
        <p:nvSpPr>
          <p:cNvPr id="32780" name="Text Box 12"/>
          <p:cNvSpPr txBox="1">
            <a:spLocks noChangeArrowheads="1"/>
          </p:cNvSpPr>
          <p:nvPr/>
        </p:nvSpPr>
        <p:spPr bwMode="auto">
          <a:xfrm>
            <a:off x="6353175" y="2365375"/>
            <a:ext cx="539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/>
              <a:t>W</a:t>
            </a:r>
            <a:r>
              <a:rPr lang="en-US" altLang="zh-TW" sz="2400" baseline="30000"/>
              <a:t>-</a:t>
            </a:r>
          </a:p>
        </p:txBody>
      </p:sp>
      <p:sp>
        <p:nvSpPr>
          <p:cNvPr id="32781" name="Text Box 13"/>
          <p:cNvSpPr txBox="1">
            <a:spLocks noChangeArrowheads="1"/>
          </p:cNvSpPr>
          <p:nvPr/>
        </p:nvSpPr>
        <p:spPr bwMode="auto">
          <a:xfrm>
            <a:off x="8008938" y="1862138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/>
              <a:t>u</a:t>
            </a:r>
          </a:p>
        </p:txBody>
      </p:sp>
      <p:sp>
        <p:nvSpPr>
          <p:cNvPr id="32782" name="Text Box 14"/>
          <p:cNvSpPr txBox="1">
            <a:spLocks noChangeArrowheads="1"/>
          </p:cNvSpPr>
          <p:nvPr/>
        </p:nvSpPr>
        <p:spPr bwMode="auto">
          <a:xfrm>
            <a:off x="7216775" y="1573213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/>
              <a:t>d</a:t>
            </a:r>
          </a:p>
        </p:txBody>
      </p:sp>
      <p:sp>
        <p:nvSpPr>
          <p:cNvPr id="32783" name="Text Box 15"/>
          <p:cNvSpPr txBox="1">
            <a:spLocks noChangeArrowheads="1"/>
          </p:cNvSpPr>
          <p:nvPr/>
        </p:nvSpPr>
        <p:spPr bwMode="auto">
          <a:xfrm>
            <a:off x="6064250" y="3157538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>
                <a:solidFill>
                  <a:srgbClr val="FF0000"/>
                </a:solidFill>
              </a:rPr>
              <a:t>g</a:t>
            </a:r>
          </a:p>
        </p:txBody>
      </p:sp>
      <p:sp>
        <p:nvSpPr>
          <p:cNvPr id="32784" name="Oval 16"/>
          <p:cNvSpPr>
            <a:spLocks noChangeArrowheads="1"/>
          </p:cNvSpPr>
          <p:nvPr/>
        </p:nvSpPr>
        <p:spPr bwMode="auto">
          <a:xfrm>
            <a:off x="6372225" y="2203450"/>
            <a:ext cx="1081088" cy="1079500"/>
          </a:xfrm>
          <a:prstGeom prst="ellipse">
            <a:avLst/>
          </a:prstGeom>
          <a:noFill/>
          <a:ln w="28575">
            <a:solidFill>
              <a:srgbClr val="0066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32785" name="Oval 17"/>
          <p:cNvSpPr>
            <a:spLocks noChangeArrowheads="1"/>
          </p:cNvSpPr>
          <p:nvPr/>
        </p:nvSpPr>
        <p:spPr bwMode="auto">
          <a:xfrm>
            <a:off x="5653088" y="2635250"/>
            <a:ext cx="1366837" cy="1584325"/>
          </a:xfrm>
          <a:prstGeom prst="ellipse">
            <a:avLst/>
          </a:prstGeom>
          <a:noFill/>
          <a:ln w="28575">
            <a:solidFill>
              <a:srgbClr val="0066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32786" name="Text Box 18"/>
          <p:cNvSpPr txBox="1">
            <a:spLocks noChangeArrowheads="1"/>
          </p:cNvSpPr>
          <p:nvPr/>
        </p:nvSpPr>
        <p:spPr bwMode="auto">
          <a:xfrm>
            <a:off x="2700338" y="2060575"/>
            <a:ext cx="28781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>
                <a:solidFill>
                  <a:srgbClr val="006600"/>
                </a:solidFill>
              </a:rPr>
              <a:t>Generate ln(m</a:t>
            </a:r>
            <a:r>
              <a:rPr lang="en-US" altLang="zh-TW" sz="2400" baseline="-25000">
                <a:solidFill>
                  <a:srgbClr val="006600"/>
                </a:solidFill>
              </a:rPr>
              <a:t>W</a:t>
            </a:r>
            <a:r>
              <a:rPr lang="en-US" altLang="zh-TW" sz="2400">
                <a:solidFill>
                  <a:srgbClr val="006600"/>
                </a:solidFill>
              </a:rPr>
              <a:t>/m</a:t>
            </a:r>
            <a:r>
              <a:rPr lang="en-US" altLang="zh-TW" sz="2400" baseline="-25000">
                <a:solidFill>
                  <a:srgbClr val="006600"/>
                </a:solidFill>
              </a:rPr>
              <a:t>b</a:t>
            </a:r>
            <a:r>
              <a:rPr lang="en-US" altLang="zh-TW" sz="2400">
                <a:solidFill>
                  <a:srgbClr val="006600"/>
                </a:solidFill>
              </a:rPr>
              <a:t>)</a:t>
            </a:r>
          </a:p>
        </p:txBody>
      </p:sp>
      <p:sp>
        <p:nvSpPr>
          <p:cNvPr id="32787" name="Text Box 19"/>
          <p:cNvSpPr txBox="1">
            <a:spLocks noChangeArrowheads="1"/>
          </p:cNvSpPr>
          <p:nvPr/>
        </p:nvSpPr>
        <p:spPr bwMode="auto">
          <a:xfrm>
            <a:off x="2052638" y="3211513"/>
            <a:ext cx="264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>
                <a:solidFill>
                  <a:srgbClr val="006600"/>
                </a:solidFill>
              </a:rPr>
              <a:t>Generate ln(m</a:t>
            </a:r>
            <a:r>
              <a:rPr lang="en-US" altLang="zh-TW" sz="2400" baseline="-25000">
                <a:solidFill>
                  <a:srgbClr val="006600"/>
                </a:solidFill>
              </a:rPr>
              <a:t>b</a:t>
            </a:r>
            <a:r>
              <a:rPr lang="en-US" altLang="zh-TW" sz="2400">
                <a:solidFill>
                  <a:srgbClr val="006600"/>
                </a:solidFill>
              </a:rPr>
              <a:t>/</a:t>
            </a:r>
            <a:r>
              <a:rPr lang="en-US" altLang="zh-TW" sz="2400">
                <a:solidFill>
                  <a:srgbClr val="006600"/>
                </a:solidFill>
                <a:latin typeface="Symbol" pitchFamily="18" charset="2"/>
                <a:sym typeface="Symbol" pitchFamily="18" charset="2"/>
              </a:rPr>
              <a:t></a:t>
            </a:r>
            <a:r>
              <a:rPr lang="en-US" altLang="zh-TW" sz="2400">
                <a:solidFill>
                  <a:srgbClr val="006600"/>
                </a:solidFill>
              </a:rPr>
              <a:t>)</a:t>
            </a:r>
          </a:p>
        </p:txBody>
      </p:sp>
      <p:sp>
        <p:nvSpPr>
          <p:cNvPr id="32788" name="Line 20"/>
          <p:cNvSpPr>
            <a:spLocks noChangeShapeType="1"/>
          </p:cNvSpPr>
          <p:nvPr/>
        </p:nvSpPr>
        <p:spPr bwMode="auto">
          <a:xfrm>
            <a:off x="5580063" y="2347913"/>
            <a:ext cx="865187" cy="0"/>
          </a:xfrm>
          <a:prstGeom prst="line">
            <a:avLst/>
          </a:prstGeom>
          <a:noFill/>
          <a:ln w="28575">
            <a:solidFill>
              <a:srgbClr val="00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2789" name="Line 21"/>
          <p:cNvSpPr>
            <a:spLocks noChangeShapeType="1"/>
          </p:cNvSpPr>
          <p:nvPr/>
        </p:nvSpPr>
        <p:spPr bwMode="auto">
          <a:xfrm>
            <a:off x="4787900" y="3427413"/>
            <a:ext cx="649288" cy="0"/>
          </a:xfrm>
          <a:prstGeom prst="line">
            <a:avLst/>
          </a:prstGeom>
          <a:noFill/>
          <a:ln w="28575">
            <a:solidFill>
              <a:srgbClr val="00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2790" name="投影片編號版面配置區 2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819411F-B656-4FE4-96A6-C56785880865}" type="slidenum">
              <a:rPr lang="en-US" altLang="zh-TW"/>
              <a:pPr/>
              <a:t>29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ChangeArrowheads="1"/>
          </p:cNvSpPr>
          <p:nvPr/>
        </p:nvSpPr>
        <p:spPr bwMode="auto">
          <a:xfrm>
            <a:off x="457200" y="274638"/>
            <a:ext cx="8229600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altLang="zh-TW" sz="4400">
                <a:solidFill>
                  <a:schemeClr val="tx2"/>
                </a:solidFill>
              </a:rPr>
              <a:t>Introduction</a:t>
            </a:r>
          </a:p>
        </p:txBody>
      </p:sp>
      <p:sp>
        <p:nvSpPr>
          <p:cNvPr id="12291" name="Rectangle 5"/>
          <p:cNvSpPr>
            <a:spLocks noChangeArrowheads="1"/>
          </p:cNvSpPr>
          <p:nvPr/>
        </p:nvSpPr>
        <p:spPr bwMode="auto">
          <a:xfrm>
            <a:off x="395288" y="1125538"/>
            <a:ext cx="8424862" cy="539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altLang="zh-TW" sz="3200"/>
              <a:t>Why B physics?</a:t>
            </a:r>
          </a:p>
          <a:p>
            <a:pPr marL="342900" indent="-342900">
              <a:spcBef>
                <a:spcPct val="20000"/>
              </a:spcBef>
            </a:pPr>
            <a:r>
              <a:rPr lang="en-US" altLang="zh-TW" sz="3200"/>
              <a:t>   </a:t>
            </a:r>
            <a:r>
              <a:rPr lang="en-US" altLang="zh-TW" sz="3200">
                <a:solidFill>
                  <a:srgbClr val="006600"/>
                </a:solidFill>
              </a:rPr>
              <a:t>Constrain standard-model parameters</a:t>
            </a:r>
          </a:p>
          <a:p>
            <a:pPr marL="342900" indent="-342900">
              <a:spcBef>
                <a:spcPct val="20000"/>
              </a:spcBef>
            </a:pPr>
            <a:r>
              <a:rPr lang="en-US" altLang="zh-TW" sz="3200">
                <a:solidFill>
                  <a:srgbClr val="006600"/>
                </a:solidFill>
              </a:rPr>
              <a:t>     </a:t>
            </a:r>
            <a:r>
              <a:rPr lang="en-US" altLang="zh-TW" sz="3200">
                <a:solidFill>
                  <a:schemeClr val="accent2"/>
                </a:solidFill>
              </a:rPr>
              <a:t>CKM matrix elements, weak phases</a:t>
            </a:r>
          </a:p>
          <a:p>
            <a:pPr marL="342900" indent="-342900">
              <a:spcBef>
                <a:spcPct val="20000"/>
              </a:spcBef>
            </a:pPr>
            <a:r>
              <a:rPr lang="en-US" altLang="zh-TW" sz="3200">
                <a:solidFill>
                  <a:srgbClr val="006600"/>
                </a:solidFill>
              </a:rPr>
              <a:t>   Explore heavy quark dynamics</a:t>
            </a:r>
          </a:p>
          <a:p>
            <a:pPr marL="342900" indent="-342900">
              <a:spcBef>
                <a:spcPct val="20000"/>
              </a:spcBef>
            </a:pPr>
            <a:r>
              <a:rPr lang="en-US" altLang="zh-TW" sz="3200">
                <a:solidFill>
                  <a:srgbClr val="006600"/>
                </a:solidFill>
              </a:rPr>
              <a:t>     </a:t>
            </a:r>
            <a:r>
              <a:rPr lang="en-US" altLang="zh-TW" sz="3200">
                <a:solidFill>
                  <a:schemeClr val="accent2"/>
                </a:solidFill>
              </a:rPr>
              <a:t>Form factors,</a:t>
            </a:r>
            <a:r>
              <a:rPr lang="en-US" altLang="zh-TW" sz="3200">
                <a:solidFill>
                  <a:srgbClr val="006600"/>
                </a:solidFill>
              </a:rPr>
              <a:t> </a:t>
            </a:r>
            <a:r>
              <a:rPr lang="en-US" altLang="zh-TW" sz="3200">
                <a:solidFill>
                  <a:schemeClr val="accent2"/>
                </a:solidFill>
              </a:rPr>
              <a:t>penguins, strong phases</a:t>
            </a:r>
          </a:p>
          <a:p>
            <a:pPr marL="342900" indent="-342900">
              <a:spcBef>
                <a:spcPct val="20000"/>
              </a:spcBef>
            </a:pPr>
            <a:r>
              <a:rPr lang="en-US" altLang="zh-TW" sz="3200">
                <a:solidFill>
                  <a:srgbClr val="006600"/>
                </a:solidFill>
              </a:rPr>
              <a:t>   Search for new physics</a:t>
            </a:r>
          </a:p>
          <a:p>
            <a:pPr marL="342900" indent="-342900">
              <a:spcBef>
                <a:spcPct val="20000"/>
              </a:spcBef>
            </a:pPr>
            <a:r>
              <a:rPr lang="en-US" altLang="zh-TW" sz="3200">
                <a:solidFill>
                  <a:srgbClr val="006600"/>
                </a:solidFill>
              </a:rPr>
              <a:t>     </a:t>
            </a:r>
            <a:r>
              <a:rPr lang="en-US" altLang="zh-TW" sz="3200">
                <a:solidFill>
                  <a:schemeClr val="accent2"/>
                </a:solidFill>
              </a:rPr>
              <a:t>SUSY, 4th generation, Z’…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altLang="zh-TW" sz="3200">
                <a:solidFill>
                  <a:srgbClr val="FF0000"/>
                </a:solidFill>
              </a:rPr>
              <a:t>Need B factories and critical comparison between data and QCD theories.</a:t>
            </a:r>
            <a:r>
              <a:rPr lang="en-US" altLang="zh-TW" sz="3200"/>
              <a:t>                                 </a:t>
            </a:r>
          </a:p>
        </p:txBody>
      </p:sp>
      <p:sp>
        <p:nvSpPr>
          <p:cNvPr id="12292" name="投影片編號版面配置區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0666453-8F40-4281-8715-1D85F50CCE61}" type="slidenum">
              <a:rPr lang="en-US" altLang="zh-TW"/>
              <a:pPr/>
              <a:t>3</a:t>
            </a:fld>
            <a:endParaRPr lang="en-US" altLang="zh-TW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90537"/>
          </a:xfrm>
        </p:spPr>
        <p:txBody>
          <a:bodyPr/>
          <a:lstStyle/>
          <a:p>
            <a:pPr eaLnBrk="1" hangingPunct="1"/>
            <a:r>
              <a:rPr lang="en-US" altLang="zh-TW" sz="4000" smtClean="0"/>
              <a:t>Effective Hamiltonian</a:t>
            </a:r>
            <a:endParaRPr lang="zh-TW" altLang="zh-TW" sz="4000" smtClean="0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765175"/>
            <a:ext cx="8229600" cy="5360988"/>
          </a:xfrm>
        </p:spPr>
        <p:txBody>
          <a:bodyPr/>
          <a:lstStyle/>
          <a:p>
            <a:pPr eaLnBrk="1" hangingPunct="1"/>
            <a:r>
              <a:rPr lang="en-US" altLang="zh-TW" smtClean="0"/>
              <a:t>also a kind of factorization theorem.</a:t>
            </a:r>
          </a:p>
          <a:p>
            <a:pPr eaLnBrk="1" hangingPunct="1"/>
            <a:endParaRPr lang="en-US" altLang="zh-TW" smtClean="0"/>
          </a:p>
          <a:p>
            <a:pPr eaLnBrk="1" hangingPunct="1"/>
            <a:endParaRPr lang="en-US" altLang="zh-TW" smtClean="0"/>
          </a:p>
          <a:p>
            <a:pPr eaLnBrk="1" hangingPunct="1"/>
            <a:endParaRPr lang="en-US" altLang="zh-TW" smtClean="0"/>
          </a:p>
          <a:p>
            <a:pPr eaLnBrk="1" hangingPunct="1"/>
            <a:endParaRPr lang="en-US" altLang="zh-TW" smtClean="0"/>
          </a:p>
          <a:p>
            <a:pPr eaLnBrk="1" hangingPunct="1"/>
            <a:r>
              <a:rPr lang="en-US" altLang="zh-TW" smtClean="0"/>
              <a:t>Radiative corrections give new operators (operator mixing) O</a:t>
            </a:r>
            <a:r>
              <a:rPr lang="en-US" altLang="zh-TW" baseline="-25000" smtClean="0"/>
              <a:t>1</a:t>
            </a:r>
            <a:r>
              <a:rPr lang="en-US" altLang="zh-TW" smtClean="0"/>
              <a:t> -&gt; O</a:t>
            </a:r>
            <a:r>
              <a:rPr lang="en-US" altLang="zh-TW" baseline="-25000" smtClean="0"/>
              <a:t>1</a:t>
            </a:r>
            <a:r>
              <a:rPr lang="en-US" altLang="zh-TW" smtClean="0"/>
              <a:t>,O</a:t>
            </a:r>
            <a:r>
              <a:rPr lang="en-US" altLang="zh-TW" baseline="-25000" smtClean="0"/>
              <a:t>2</a:t>
            </a:r>
          </a:p>
          <a:p>
            <a:pPr eaLnBrk="1" hangingPunct="1"/>
            <a:r>
              <a:rPr lang="en-US" altLang="zh-TW" smtClean="0"/>
              <a:t>Effective Hamiltonian</a:t>
            </a:r>
          </a:p>
        </p:txBody>
      </p:sp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8888" y="1412875"/>
            <a:ext cx="6119812" cy="151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7" name="Text Box 5"/>
          <p:cNvSpPr txBox="1">
            <a:spLocks noChangeArrowheads="1"/>
          </p:cNvSpPr>
          <p:nvPr/>
        </p:nvSpPr>
        <p:spPr bwMode="auto">
          <a:xfrm>
            <a:off x="468313" y="2708275"/>
            <a:ext cx="2208212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>
                <a:solidFill>
                  <a:srgbClr val="006600"/>
                </a:solidFill>
              </a:rPr>
              <a:t>Full diagram</a:t>
            </a:r>
          </a:p>
          <a:p>
            <a:endParaRPr lang="en-US" altLang="zh-TW" sz="2400">
              <a:solidFill>
                <a:srgbClr val="006600"/>
              </a:solidFill>
            </a:endParaRPr>
          </a:p>
          <a:p>
            <a:r>
              <a:rPr lang="en-US" altLang="zh-TW" sz="2400">
                <a:solidFill>
                  <a:srgbClr val="006600"/>
                </a:solidFill>
                <a:latin typeface="Symbol" pitchFamily="18" charset="2"/>
                <a:sym typeface="Symbol" pitchFamily="18" charset="2"/>
              </a:rPr>
              <a:t></a:t>
            </a:r>
            <a:r>
              <a:rPr lang="en-US" altLang="zh-TW" sz="2400">
                <a:solidFill>
                  <a:srgbClr val="006600"/>
                </a:solidFill>
                <a:latin typeface="Symbol" pitchFamily="18" charset="2"/>
              </a:rPr>
              <a:t>-</a:t>
            </a:r>
            <a:r>
              <a:rPr lang="en-US" altLang="zh-TW" sz="2400">
                <a:solidFill>
                  <a:srgbClr val="006600"/>
                </a:solidFill>
              </a:rPr>
              <a:t>independent</a:t>
            </a:r>
            <a:endParaRPr lang="en-US" altLang="zh-TW" sz="2400" baseline="-25000">
              <a:solidFill>
                <a:srgbClr val="006600"/>
              </a:solidFill>
            </a:endParaRPr>
          </a:p>
        </p:txBody>
      </p:sp>
      <p:sp>
        <p:nvSpPr>
          <p:cNvPr id="33798" name="Text Box 6"/>
          <p:cNvSpPr txBox="1">
            <a:spLocks noChangeArrowheads="1"/>
          </p:cNvSpPr>
          <p:nvPr/>
        </p:nvSpPr>
        <p:spPr bwMode="auto">
          <a:xfrm>
            <a:off x="2771775" y="2708275"/>
            <a:ext cx="3335338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>
                <a:solidFill>
                  <a:srgbClr val="006600"/>
                </a:solidFill>
              </a:rPr>
              <a:t>Soft (effective) diagram</a:t>
            </a:r>
          </a:p>
          <a:p>
            <a:r>
              <a:rPr lang="en-US" altLang="zh-TW" sz="2400">
                <a:solidFill>
                  <a:srgbClr val="006600"/>
                </a:solidFill>
              </a:rPr>
              <a:t>4-fermion operator O</a:t>
            </a:r>
            <a:r>
              <a:rPr lang="en-US" altLang="zh-TW" sz="2400" baseline="-25000">
                <a:solidFill>
                  <a:srgbClr val="006600"/>
                </a:solidFill>
              </a:rPr>
              <a:t>2</a:t>
            </a:r>
            <a:endParaRPr lang="en-US" altLang="zh-TW" sz="2400">
              <a:solidFill>
                <a:srgbClr val="006600"/>
              </a:solidFill>
            </a:endParaRPr>
          </a:p>
          <a:p>
            <a:r>
              <a:rPr lang="en-US" altLang="zh-TW" sz="2400">
                <a:solidFill>
                  <a:srgbClr val="006600"/>
                </a:solidFill>
                <a:latin typeface="Symbol" pitchFamily="18" charset="2"/>
                <a:sym typeface="Symbol" pitchFamily="18" charset="2"/>
              </a:rPr>
              <a:t></a:t>
            </a:r>
            <a:r>
              <a:rPr lang="en-US" altLang="zh-TW" sz="2400">
                <a:solidFill>
                  <a:srgbClr val="006600"/>
                </a:solidFill>
                <a:latin typeface="Symbol" pitchFamily="18" charset="2"/>
              </a:rPr>
              <a:t>-</a:t>
            </a:r>
            <a:r>
              <a:rPr lang="en-US" altLang="zh-TW" sz="2400">
                <a:solidFill>
                  <a:srgbClr val="006600"/>
                </a:solidFill>
              </a:rPr>
              <a:t>dependent</a:t>
            </a:r>
          </a:p>
        </p:txBody>
      </p:sp>
      <p:sp>
        <p:nvSpPr>
          <p:cNvPr id="33799" name="Text Box 7"/>
          <p:cNvSpPr txBox="1">
            <a:spLocks noChangeArrowheads="1"/>
          </p:cNvSpPr>
          <p:nvPr/>
        </p:nvSpPr>
        <p:spPr bwMode="auto">
          <a:xfrm>
            <a:off x="6208713" y="2876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zh-TW" altLang="zh-TW"/>
          </a:p>
        </p:txBody>
      </p:sp>
      <p:sp>
        <p:nvSpPr>
          <p:cNvPr id="33800" name="Text Box 8"/>
          <p:cNvSpPr txBox="1">
            <a:spLocks noChangeArrowheads="1"/>
          </p:cNvSpPr>
          <p:nvPr/>
        </p:nvSpPr>
        <p:spPr bwMode="auto">
          <a:xfrm>
            <a:off x="6372225" y="2708275"/>
            <a:ext cx="2557463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>
                <a:solidFill>
                  <a:srgbClr val="006600"/>
                </a:solidFill>
              </a:rPr>
              <a:t>Hard part </a:t>
            </a:r>
          </a:p>
          <a:p>
            <a:r>
              <a:rPr lang="en-US" altLang="zh-TW" sz="2400">
                <a:solidFill>
                  <a:srgbClr val="006600"/>
                </a:solidFill>
              </a:rPr>
              <a:t>Wilson coefficient</a:t>
            </a:r>
          </a:p>
          <a:p>
            <a:r>
              <a:rPr lang="en-US" altLang="zh-TW" sz="2400">
                <a:solidFill>
                  <a:srgbClr val="006600"/>
                </a:solidFill>
                <a:latin typeface="Symbol" pitchFamily="18" charset="2"/>
                <a:sym typeface="Symbol" pitchFamily="18" charset="2"/>
              </a:rPr>
              <a:t></a:t>
            </a:r>
            <a:r>
              <a:rPr lang="en-US" altLang="zh-TW" sz="2400">
                <a:solidFill>
                  <a:srgbClr val="006600"/>
                </a:solidFill>
                <a:latin typeface="Symbol" pitchFamily="18" charset="2"/>
              </a:rPr>
              <a:t>-</a:t>
            </a:r>
            <a:r>
              <a:rPr lang="en-US" altLang="zh-TW" sz="2400">
                <a:solidFill>
                  <a:srgbClr val="006600"/>
                </a:solidFill>
              </a:rPr>
              <a:t>dependent</a:t>
            </a:r>
          </a:p>
        </p:txBody>
      </p:sp>
      <p:sp>
        <p:nvSpPr>
          <p:cNvPr id="33801" name="Text Box 9"/>
          <p:cNvSpPr txBox="1">
            <a:spLocks noChangeArrowheads="1"/>
          </p:cNvSpPr>
          <p:nvPr/>
        </p:nvSpPr>
        <p:spPr bwMode="auto">
          <a:xfrm>
            <a:off x="1023938" y="2295525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/>
              <a:t>b</a:t>
            </a:r>
          </a:p>
        </p:txBody>
      </p:sp>
      <p:pic>
        <p:nvPicPr>
          <p:cNvPr id="33802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088" y="5516563"/>
            <a:ext cx="3313112" cy="83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3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463" y="5516563"/>
            <a:ext cx="4103687" cy="78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04" name="Text Box 12"/>
          <p:cNvSpPr txBox="1">
            <a:spLocks noChangeArrowheads="1"/>
          </p:cNvSpPr>
          <p:nvPr/>
        </p:nvSpPr>
        <p:spPr bwMode="auto">
          <a:xfrm>
            <a:off x="4192588" y="5702300"/>
            <a:ext cx="4667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>
                <a:latin typeface="cmsy10" pitchFamily="34" charset="0"/>
              </a:rPr>
              <a:t>-&gt;</a:t>
            </a:r>
          </a:p>
        </p:txBody>
      </p:sp>
      <p:sp>
        <p:nvSpPr>
          <p:cNvPr id="33805" name="Text Box 13"/>
          <p:cNvSpPr txBox="1">
            <a:spLocks noChangeArrowheads="1"/>
          </p:cNvSpPr>
          <p:nvPr/>
        </p:nvSpPr>
        <p:spPr bwMode="auto">
          <a:xfrm>
            <a:off x="5508625" y="4941888"/>
            <a:ext cx="28622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>
                <a:solidFill>
                  <a:srgbClr val="FF0000"/>
                </a:solidFill>
              </a:rPr>
              <a:t>Different color flows</a:t>
            </a:r>
          </a:p>
        </p:txBody>
      </p:sp>
      <p:sp>
        <p:nvSpPr>
          <p:cNvPr id="33806" name="Line 14"/>
          <p:cNvSpPr>
            <a:spLocks noChangeShapeType="1"/>
          </p:cNvSpPr>
          <p:nvPr/>
        </p:nvSpPr>
        <p:spPr bwMode="auto">
          <a:xfrm flipH="1" flipV="1">
            <a:off x="6227763" y="4724400"/>
            <a:ext cx="792162" cy="28892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3807" name="Text Box 15"/>
          <p:cNvSpPr txBox="1">
            <a:spLocks noChangeArrowheads="1"/>
          </p:cNvSpPr>
          <p:nvPr/>
        </p:nvSpPr>
        <p:spPr bwMode="auto">
          <a:xfrm>
            <a:off x="5219700" y="1125538"/>
            <a:ext cx="36258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>
                <a:solidFill>
                  <a:srgbClr val="FF0000"/>
                </a:solidFill>
                <a:latin typeface="Symbol" pitchFamily="18" charset="2"/>
                <a:sym typeface="Symbol" pitchFamily="18" charset="2"/>
              </a:rPr>
              <a:t></a:t>
            </a:r>
            <a:r>
              <a:rPr lang="en-US" altLang="zh-TW" sz="2400">
                <a:solidFill>
                  <a:srgbClr val="FF0000"/>
                </a:solidFill>
                <a:latin typeface="Symbol" pitchFamily="18" charset="2"/>
              </a:rPr>
              <a:t> </a:t>
            </a:r>
            <a:r>
              <a:rPr lang="en-US" altLang="zh-TW" sz="2400">
                <a:solidFill>
                  <a:srgbClr val="FF0000"/>
                </a:solidFill>
              </a:rPr>
              <a:t>is renormalization scale</a:t>
            </a:r>
          </a:p>
        </p:txBody>
      </p:sp>
      <p:sp>
        <p:nvSpPr>
          <p:cNvPr id="33808" name="Text Box 16"/>
          <p:cNvSpPr txBox="1">
            <a:spLocks noChangeArrowheads="1"/>
          </p:cNvSpPr>
          <p:nvPr/>
        </p:nvSpPr>
        <p:spPr bwMode="auto">
          <a:xfrm>
            <a:off x="2339975" y="6237288"/>
            <a:ext cx="3098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>
                <a:solidFill>
                  <a:srgbClr val="FF0000"/>
                </a:solidFill>
              </a:rPr>
              <a:t>CKM matrix elements</a:t>
            </a:r>
          </a:p>
        </p:txBody>
      </p:sp>
      <p:sp>
        <p:nvSpPr>
          <p:cNvPr id="33809" name="Oval 17"/>
          <p:cNvSpPr>
            <a:spLocks noChangeArrowheads="1"/>
          </p:cNvSpPr>
          <p:nvPr/>
        </p:nvSpPr>
        <p:spPr bwMode="auto">
          <a:xfrm>
            <a:off x="1763713" y="5661025"/>
            <a:ext cx="865187" cy="576263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33810" name="投影片編號版面配置區 1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8390008-8CE4-47C6-988D-4F7FD5B2C9C6}" type="slidenum">
              <a:rPr lang="en-US" altLang="zh-TW"/>
              <a:pPr/>
              <a:t>30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74638"/>
            <a:ext cx="8291512" cy="706437"/>
          </a:xfrm>
        </p:spPr>
        <p:txBody>
          <a:bodyPr/>
          <a:lstStyle/>
          <a:p>
            <a:pPr eaLnBrk="1" hangingPunct="1"/>
            <a:r>
              <a:rPr lang="zh-TW" altLang="en-US" sz="4000" smtClean="0"/>
              <a:t>Q</a:t>
            </a:r>
            <a:r>
              <a:rPr lang="en-US" altLang="zh-TW" sz="4000" smtClean="0"/>
              <a:t>CD and EM penguins</a:t>
            </a:r>
            <a:endParaRPr lang="zh-TW" altLang="zh-TW" sz="4000" smtClean="0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81075"/>
            <a:ext cx="8229600" cy="5145088"/>
          </a:xfrm>
        </p:spPr>
        <p:txBody>
          <a:bodyPr/>
          <a:lstStyle/>
          <a:p>
            <a:pPr eaLnBrk="1" hangingPunct="1"/>
            <a:r>
              <a:rPr lang="en-US" altLang="zh-TW" smtClean="0"/>
              <a:t>Radiative corrections also introduce QCD and electroweak penguins</a:t>
            </a:r>
          </a:p>
        </p:txBody>
      </p:sp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2133600"/>
            <a:ext cx="7559675" cy="78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213" y="2997200"/>
            <a:ext cx="8280400" cy="3281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2" name="投影片編號版面配置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EB07551-AC0D-4A3E-9818-764CD2E8D3FB}" type="slidenum">
              <a:rPr lang="en-US" altLang="zh-TW"/>
              <a:pPr/>
              <a:t>31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18487" cy="719137"/>
          </a:xfrm>
        </p:spPr>
        <p:txBody>
          <a:bodyPr/>
          <a:lstStyle/>
          <a:p>
            <a:pPr eaLnBrk="1" hangingPunct="1"/>
            <a:r>
              <a:rPr lang="en-US" altLang="zh-TW" sz="4000" smtClean="0"/>
              <a:t>Factorization of IR divergence</a:t>
            </a:r>
            <a:endParaRPr lang="zh-TW" altLang="zh-TW" sz="4000" smtClean="0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36613"/>
            <a:ext cx="8229600" cy="5289550"/>
          </a:xfrm>
        </p:spPr>
        <p:txBody>
          <a:bodyPr/>
          <a:lstStyle/>
          <a:p>
            <a:pPr eaLnBrk="1" hangingPunct="1"/>
            <a:r>
              <a:rPr lang="en-US" altLang="zh-TW" smtClean="0"/>
              <a:t>Use soft divergence for demonstration.</a:t>
            </a:r>
          </a:p>
          <a:p>
            <a:pPr eaLnBrk="1" hangingPunct="1"/>
            <a:endParaRPr lang="en-US" altLang="zh-TW" smtClean="0"/>
          </a:p>
          <a:p>
            <a:pPr eaLnBrk="1" hangingPunct="1"/>
            <a:endParaRPr lang="en-US" altLang="zh-TW" smtClean="0"/>
          </a:p>
          <a:p>
            <a:pPr eaLnBrk="1" hangingPunct="1"/>
            <a:endParaRPr lang="en-US" altLang="zh-TW" smtClean="0"/>
          </a:p>
          <a:p>
            <a:pPr eaLnBrk="1" hangingPunct="1"/>
            <a:endParaRPr lang="en-US" altLang="zh-TW" smtClean="0"/>
          </a:p>
          <a:p>
            <a:pPr eaLnBrk="1" hangingPunct="1"/>
            <a:r>
              <a:rPr lang="en-US" altLang="zh-TW" smtClean="0"/>
              <a:t>Factorization formula</a:t>
            </a:r>
          </a:p>
        </p:txBody>
      </p:sp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450" y="1341438"/>
            <a:ext cx="6121400" cy="140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468313" y="2565400"/>
            <a:ext cx="2947987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>
                <a:solidFill>
                  <a:srgbClr val="006600"/>
                </a:solidFill>
              </a:rPr>
              <a:t>full diagram</a:t>
            </a:r>
          </a:p>
          <a:p>
            <a:r>
              <a:rPr lang="en-US" altLang="zh-TW" sz="2400">
                <a:solidFill>
                  <a:srgbClr val="006600"/>
                </a:solidFill>
              </a:rPr>
              <a:t>current conservation</a:t>
            </a:r>
          </a:p>
          <a:p>
            <a:r>
              <a:rPr lang="en-US" altLang="zh-TW" sz="2400">
                <a:solidFill>
                  <a:srgbClr val="006600"/>
                </a:solidFill>
                <a:latin typeface="Symbol" pitchFamily="18" charset="2"/>
                <a:sym typeface="Symbol" pitchFamily="18" charset="2"/>
              </a:rPr>
              <a:t></a:t>
            </a:r>
            <a:r>
              <a:rPr lang="en-US" altLang="zh-TW" sz="2400" baseline="-25000">
                <a:solidFill>
                  <a:srgbClr val="006600"/>
                </a:solidFill>
                <a:sym typeface="Symbol" pitchFamily="18" charset="2"/>
              </a:rPr>
              <a:t>f</a:t>
            </a:r>
            <a:r>
              <a:rPr lang="en-US" altLang="zh-TW" sz="2400">
                <a:solidFill>
                  <a:srgbClr val="006600"/>
                </a:solidFill>
              </a:rPr>
              <a:t>-independent</a:t>
            </a:r>
          </a:p>
        </p:txBody>
      </p:sp>
      <p:sp>
        <p:nvSpPr>
          <p:cNvPr id="35846" name="Text Box 6"/>
          <p:cNvSpPr txBox="1">
            <a:spLocks noChangeArrowheads="1"/>
          </p:cNvSpPr>
          <p:nvPr/>
        </p:nvSpPr>
        <p:spPr bwMode="auto">
          <a:xfrm>
            <a:off x="3759200" y="2511425"/>
            <a:ext cx="196215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>
                <a:solidFill>
                  <a:srgbClr val="006600"/>
                </a:solidFill>
              </a:rPr>
              <a:t>soft diagram</a:t>
            </a:r>
          </a:p>
          <a:p>
            <a:r>
              <a:rPr lang="en-US" altLang="zh-TW" sz="2400">
                <a:solidFill>
                  <a:srgbClr val="006600"/>
                </a:solidFill>
              </a:rPr>
              <a:t>eikonalized</a:t>
            </a:r>
          </a:p>
          <a:p>
            <a:r>
              <a:rPr lang="en-US" altLang="zh-TW" sz="2400">
                <a:solidFill>
                  <a:srgbClr val="006600"/>
                </a:solidFill>
                <a:latin typeface="Symbol" pitchFamily="18" charset="2"/>
                <a:sym typeface="Symbol" pitchFamily="18" charset="2"/>
              </a:rPr>
              <a:t></a:t>
            </a:r>
            <a:r>
              <a:rPr lang="en-US" altLang="zh-TW" sz="2400" baseline="-25000">
                <a:solidFill>
                  <a:srgbClr val="006600"/>
                </a:solidFill>
                <a:sym typeface="Symbol" pitchFamily="18" charset="2"/>
              </a:rPr>
              <a:t>f</a:t>
            </a:r>
            <a:r>
              <a:rPr lang="en-US" altLang="zh-TW" sz="2400">
                <a:solidFill>
                  <a:srgbClr val="006600"/>
                </a:solidFill>
              </a:rPr>
              <a:t>-dependent</a:t>
            </a:r>
          </a:p>
        </p:txBody>
      </p:sp>
      <p:sp>
        <p:nvSpPr>
          <p:cNvPr id="35847" name="Text Box 7"/>
          <p:cNvSpPr txBox="1">
            <a:spLocks noChangeArrowheads="1"/>
          </p:cNvSpPr>
          <p:nvPr/>
        </p:nvSpPr>
        <p:spPr bwMode="auto">
          <a:xfrm>
            <a:off x="6208713" y="2511425"/>
            <a:ext cx="19621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>
                <a:solidFill>
                  <a:srgbClr val="006600"/>
                </a:solidFill>
              </a:rPr>
              <a:t>hard part</a:t>
            </a:r>
          </a:p>
          <a:p>
            <a:r>
              <a:rPr lang="en-US" altLang="zh-TW" sz="2400">
                <a:solidFill>
                  <a:srgbClr val="006600"/>
                </a:solidFill>
                <a:latin typeface="Symbol" pitchFamily="18" charset="2"/>
                <a:sym typeface="Symbol" pitchFamily="18" charset="2"/>
              </a:rPr>
              <a:t></a:t>
            </a:r>
            <a:r>
              <a:rPr lang="en-US" altLang="zh-TW" sz="2400" baseline="-25000">
                <a:solidFill>
                  <a:srgbClr val="006600"/>
                </a:solidFill>
                <a:sym typeface="Symbol" pitchFamily="18" charset="2"/>
              </a:rPr>
              <a:t>f</a:t>
            </a:r>
            <a:r>
              <a:rPr lang="en-US" altLang="zh-TW" sz="2400">
                <a:solidFill>
                  <a:srgbClr val="006600"/>
                </a:solidFill>
              </a:rPr>
              <a:t>-dependent</a:t>
            </a:r>
          </a:p>
        </p:txBody>
      </p:sp>
      <p:pic>
        <p:nvPicPr>
          <p:cNvPr id="35848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713" y="4292600"/>
            <a:ext cx="6624637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9" name="Text Box 9"/>
          <p:cNvSpPr txBox="1">
            <a:spLocks noChangeArrowheads="1"/>
          </p:cNvSpPr>
          <p:nvPr/>
        </p:nvSpPr>
        <p:spPr bwMode="auto">
          <a:xfrm>
            <a:off x="6011863" y="4941888"/>
            <a:ext cx="282098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>
                <a:solidFill>
                  <a:srgbClr val="FF0000"/>
                </a:solidFill>
              </a:rPr>
              <a:t>TMD wave function</a:t>
            </a:r>
          </a:p>
        </p:txBody>
      </p:sp>
      <p:sp>
        <p:nvSpPr>
          <p:cNvPr id="35850" name="Text Box 10"/>
          <p:cNvSpPr txBox="1">
            <a:spLocks noChangeArrowheads="1"/>
          </p:cNvSpPr>
          <p:nvPr/>
        </p:nvSpPr>
        <p:spPr bwMode="auto">
          <a:xfrm>
            <a:off x="592138" y="5608638"/>
            <a:ext cx="1016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>
                <a:solidFill>
                  <a:srgbClr val="FF0000"/>
                </a:solidFill>
              </a:rPr>
              <a:t>hard</a:t>
            </a:r>
          </a:p>
          <a:p>
            <a:r>
              <a:rPr lang="en-US" altLang="zh-TW" sz="2400">
                <a:solidFill>
                  <a:srgbClr val="FF0000"/>
                </a:solidFill>
              </a:rPr>
              <a:t>kernel</a:t>
            </a:r>
          </a:p>
        </p:txBody>
      </p:sp>
      <p:sp>
        <p:nvSpPr>
          <p:cNvPr id="35851" name="Text Box 11"/>
          <p:cNvSpPr txBox="1">
            <a:spLocks noChangeArrowheads="1"/>
          </p:cNvSpPr>
          <p:nvPr/>
        </p:nvSpPr>
        <p:spPr bwMode="auto">
          <a:xfrm>
            <a:off x="5580063" y="3644900"/>
            <a:ext cx="3248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>
                <a:solidFill>
                  <a:srgbClr val="FF0000"/>
                </a:solidFill>
                <a:latin typeface="Symbol" pitchFamily="18" charset="2"/>
                <a:sym typeface="Symbol" pitchFamily="18" charset="2"/>
              </a:rPr>
              <a:t></a:t>
            </a:r>
            <a:r>
              <a:rPr lang="en-US" altLang="zh-TW" sz="2400" baseline="-25000">
                <a:solidFill>
                  <a:srgbClr val="FF0000"/>
                </a:solidFill>
                <a:sym typeface="Symbol" pitchFamily="18" charset="2"/>
              </a:rPr>
              <a:t>f</a:t>
            </a:r>
            <a:r>
              <a:rPr lang="en-US" altLang="zh-TW" sz="2400">
                <a:solidFill>
                  <a:srgbClr val="FF0000"/>
                </a:solidFill>
              </a:rPr>
              <a:t> is factorization scale</a:t>
            </a:r>
          </a:p>
        </p:txBody>
      </p:sp>
      <p:sp>
        <p:nvSpPr>
          <p:cNvPr id="35852" name="投影片編號版面配置區 1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FD85F22-BFA0-4421-AD6A-F3AE83348A8A}" type="slidenum">
              <a:rPr lang="en-US" altLang="zh-TW"/>
              <a:pPr/>
              <a:t>32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274638"/>
            <a:ext cx="8362950" cy="633412"/>
          </a:xfrm>
        </p:spPr>
        <p:txBody>
          <a:bodyPr/>
          <a:lstStyle/>
          <a:p>
            <a:pPr eaLnBrk="1" hangingPunct="1"/>
            <a:r>
              <a:rPr lang="en-US" altLang="zh-TW" sz="4000" smtClean="0"/>
              <a:t>Three-scale factorization</a:t>
            </a:r>
            <a:endParaRPr lang="zh-TW" altLang="zh-TW" sz="4000" smtClean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36613"/>
            <a:ext cx="8229600" cy="5832475"/>
          </a:xfrm>
        </p:spPr>
        <p:txBody>
          <a:bodyPr/>
          <a:lstStyle/>
          <a:p>
            <a:pPr eaLnBrk="1" hangingPunct="1"/>
            <a:endParaRPr lang="en-US" altLang="zh-TW" sz="2800" smtClean="0"/>
          </a:p>
          <a:p>
            <a:pPr eaLnBrk="1" hangingPunct="1"/>
            <a:endParaRPr lang="en-US" altLang="zh-TW" sz="2800" smtClean="0"/>
          </a:p>
          <a:p>
            <a:pPr eaLnBrk="1" hangingPunct="1"/>
            <a:endParaRPr lang="en-US" altLang="zh-TW" sz="2800" smtClean="0"/>
          </a:p>
          <a:p>
            <a:pPr eaLnBrk="1" hangingPunct="1"/>
            <a:endParaRPr lang="en-US" altLang="zh-TW" sz="2800" smtClean="0"/>
          </a:p>
          <a:p>
            <a:pPr eaLnBrk="1" hangingPunct="1"/>
            <a:endParaRPr lang="en-US" altLang="zh-TW" sz="2800" smtClean="0"/>
          </a:p>
          <a:p>
            <a:pPr eaLnBrk="1" hangingPunct="1"/>
            <a:endParaRPr lang="en-US" altLang="zh-TW" sz="2800" smtClean="0"/>
          </a:p>
          <a:p>
            <a:pPr eaLnBrk="1" hangingPunct="1"/>
            <a:endParaRPr lang="en-US" altLang="zh-TW" sz="2800" smtClean="0"/>
          </a:p>
          <a:p>
            <a:pPr eaLnBrk="1" hangingPunct="1"/>
            <a:endParaRPr lang="en-US" altLang="zh-TW" sz="2800" smtClean="0"/>
          </a:p>
          <a:p>
            <a:pPr eaLnBrk="1" hangingPunct="1"/>
            <a:endParaRPr lang="en-US" altLang="zh-TW" sz="2800" smtClean="0"/>
          </a:p>
          <a:p>
            <a:pPr eaLnBrk="1" hangingPunct="1"/>
            <a:endParaRPr lang="en-US" altLang="zh-TW" sz="2800" smtClean="0"/>
          </a:p>
          <a:p>
            <a:pPr eaLnBrk="1" hangingPunct="1"/>
            <a:r>
              <a:rPr lang="en-US" altLang="zh-TW" sz="2800" smtClean="0"/>
              <a:t>A=C(m</a:t>
            </a:r>
            <a:r>
              <a:rPr lang="en-US" altLang="zh-TW" sz="2800" baseline="-25000" smtClean="0"/>
              <a:t>W</a:t>
            </a:r>
            <a:r>
              <a:rPr lang="en-US" altLang="zh-TW" sz="2800" smtClean="0"/>
              <a:t>,</a:t>
            </a:r>
            <a:r>
              <a:rPr lang="en-US" altLang="zh-TW" sz="2800" smtClean="0">
                <a:latin typeface="Symbol" pitchFamily="18" charset="2"/>
                <a:sym typeface="Symbol" pitchFamily="18" charset="2"/>
              </a:rPr>
              <a:t></a:t>
            </a:r>
            <a:r>
              <a:rPr lang="en-US" altLang="zh-TW" sz="2800" smtClean="0"/>
              <a:t>) * H(t,</a:t>
            </a:r>
            <a:r>
              <a:rPr lang="en-US" altLang="zh-TW" sz="2800" smtClean="0">
                <a:latin typeface="Symbol" pitchFamily="18" charset="2"/>
                <a:sym typeface="Symbol" pitchFamily="18" charset="2"/>
              </a:rPr>
              <a:t></a:t>
            </a:r>
            <a:r>
              <a:rPr lang="en-US" altLang="zh-TW" sz="2800" smtClean="0"/>
              <a:t>,</a:t>
            </a:r>
            <a:r>
              <a:rPr lang="en-US" altLang="zh-TW" sz="2800" smtClean="0">
                <a:latin typeface="Symbol" pitchFamily="18" charset="2"/>
                <a:sym typeface="Symbol" pitchFamily="18" charset="2"/>
              </a:rPr>
              <a:t></a:t>
            </a:r>
            <a:r>
              <a:rPr lang="en-US" altLang="zh-TW" sz="2800" baseline="-25000" smtClean="0">
                <a:sym typeface="Symbol" pitchFamily="18" charset="2"/>
              </a:rPr>
              <a:t>f</a:t>
            </a:r>
            <a:r>
              <a:rPr lang="en-US" altLang="zh-TW" sz="2800" smtClean="0"/>
              <a:t>)</a:t>
            </a:r>
            <a:r>
              <a:rPr lang="en-US" altLang="zh-TW" sz="2800" smtClean="0">
                <a:latin typeface="cmsy10" pitchFamily="34" charset="0"/>
              </a:rPr>
              <a:t> *</a:t>
            </a:r>
            <a:r>
              <a:rPr lang="en-US" altLang="zh-TW" sz="2800" smtClean="0"/>
              <a:t> </a:t>
            </a:r>
            <a:r>
              <a:rPr lang="en-US" altLang="zh-TW" sz="2800" smtClean="0">
                <a:latin typeface="Symbol" pitchFamily="18" charset="2"/>
                <a:sym typeface="Symbol" pitchFamily="18" charset="2"/>
              </a:rPr>
              <a:t></a:t>
            </a:r>
            <a:r>
              <a:rPr lang="en-US" altLang="zh-TW" sz="2800" smtClean="0"/>
              <a:t>(</a:t>
            </a:r>
            <a:r>
              <a:rPr lang="en-US" altLang="zh-TW" sz="2800" smtClean="0">
                <a:latin typeface="Symbol" pitchFamily="18" charset="2"/>
                <a:sym typeface="Symbol" pitchFamily="18" charset="2"/>
              </a:rPr>
              <a:t></a:t>
            </a:r>
            <a:r>
              <a:rPr lang="en-US" altLang="zh-TW" sz="2800" baseline="-25000" smtClean="0">
                <a:sym typeface="Symbol" pitchFamily="18" charset="2"/>
              </a:rPr>
              <a:t>f</a:t>
            </a:r>
            <a:r>
              <a:rPr lang="en-US" altLang="zh-TW" sz="2800" smtClean="0"/>
              <a:t>,1/b)</a:t>
            </a:r>
          </a:p>
        </p:txBody>
      </p:sp>
      <p:pic>
        <p:nvPicPr>
          <p:cNvPr id="3686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550" y="908050"/>
            <a:ext cx="6048375" cy="2312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550" y="3141663"/>
            <a:ext cx="4321175" cy="268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70" name="Text Box 6"/>
          <p:cNvSpPr txBox="1">
            <a:spLocks noChangeArrowheads="1"/>
          </p:cNvSpPr>
          <p:nvPr/>
        </p:nvSpPr>
        <p:spPr bwMode="auto">
          <a:xfrm>
            <a:off x="4695825" y="1071563"/>
            <a:ext cx="30829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>
                <a:solidFill>
                  <a:srgbClr val="FF0000"/>
                </a:solidFill>
              </a:rPr>
              <a:t>for any gluon, isolate </a:t>
            </a:r>
          </a:p>
          <a:p>
            <a:r>
              <a:rPr lang="en-US" altLang="zh-TW" sz="2400">
                <a:solidFill>
                  <a:srgbClr val="FF0000"/>
                </a:solidFill>
              </a:rPr>
              <a:t>IR divergence first</a:t>
            </a:r>
          </a:p>
        </p:txBody>
      </p:sp>
      <p:sp>
        <p:nvSpPr>
          <p:cNvPr id="36871" name="Text Box 8"/>
          <p:cNvSpPr txBox="1">
            <a:spLocks noChangeArrowheads="1"/>
          </p:cNvSpPr>
          <p:nvPr/>
        </p:nvSpPr>
        <p:spPr bwMode="auto">
          <a:xfrm>
            <a:off x="5553075" y="4365625"/>
            <a:ext cx="35909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TW" sz="2400">
                <a:solidFill>
                  <a:srgbClr val="FF0000"/>
                </a:solidFill>
              </a:rPr>
              <a:t>then shrink W line to </a:t>
            </a:r>
          </a:p>
          <a:p>
            <a:r>
              <a:rPr lang="en-US" altLang="zh-TW" sz="2400">
                <a:solidFill>
                  <a:srgbClr val="FF0000"/>
                </a:solidFill>
              </a:rPr>
              <a:t>get effective Hamiltonian</a:t>
            </a:r>
            <a:endParaRPr lang="en-US" altLang="zh-TW"/>
          </a:p>
        </p:txBody>
      </p:sp>
      <p:sp>
        <p:nvSpPr>
          <p:cNvPr id="36872" name="Line 9"/>
          <p:cNvSpPr>
            <a:spLocks noChangeShapeType="1"/>
          </p:cNvSpPr>
          <p:nvPr/>
        </p:nvSpPr>
        <p:spPr bwMode="auto">
          <a:xfrm flipH="1" flipV="1">
            <a:off x="3419475" y="2997200"/>
            <a:ext cx="2160588" cy="136842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6873" name="Line 10"/>
          <p:cNvSpPr>
            <a:spLocks noChangeShapeType="1"/>
          </p:cNvSpPr>
          <p:nvPr/>
        </p:nvSpPr>
        <p:spPr bwMode="auto">
          <a:xfrm flipV="1">
            <a:off x="2411413" y="4724400"/>
            <a:ext cx="0" cy="1081088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6874" name="Line 11"/>
          <p:cNvSpPr>
            <a:spLocks noChangeShapeType="1"/>
          </p:cNvSpPr>
          <p:nvPr/>
        </p:nvSpPr>
        <p:spPr bwMode="auto">
          <a:xfrm flipH="1" flipV="1">
            <a:off x="5219700" y="5557838"/>
            <a:ext cx="773113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6875" name="Text Box 12"/>
          <p:cNvSpPr txBox="1">
            <a:spLocks noChangeArrowheads="1"/>
          </p:cNvSpPr>
          <p:nvPr/>
        </p:nvSpPr>
        <p:spPr bwMode="auto">
          <a:xfrm>
            <a:off x="5243513" y="3213100"/>
            <a:ext cx="38322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>
                <a:solidFill>
                  <a:srgbClr val="006600"/>
                </a:solidFill>
              </a:rPr>
              <a:t>Precisely speaking, it is </a:t>
            </a:r>
          </a:p>
          <a:p>
            <a:r>
              <a:rPr lang="en-US" altLang="zh-TW" sz="2400">
                <a:solidFill>
                  <a:srgbClr val="006600"/>
                </a:solidFill>
              </a:rPr>
              <a:t>cancelled by another gluon</a:t>
            </a:r>
          </a:p>
        </p:txBody>
      </p:sp>
      <p:sp>
        <p:nvSpPr>
          <p:cNvPr id="36876" name="Line 13"/>
          <p:cNvSpPr>
            <a:spLocks noChangeShapeType="1"/>
          </p:cNvSpPr>
          <p:nvPr/>
        </p:nvSpPr>
        <p:spPr bwMode="auto">
          <a:xfrm flipV="1">
            <a:off x="6300788" y="2852738"/>
            <a:ext cx="0" cy="360362"/>
          </a:xfrm>
          <a:prstGeom prst="line">
            <a:avLst/>
          </a:prstGeom>
          <a:noFill/>
          <a:ln w="28575">
            <a:solidFill>
              <a:srgbClr val="00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6877" name="Text Box 14"/>
          <p:cNvSpPr txBox="1">
            <a:spLocks noChangeArrowheads="1"/>
          </p:cNvSpPr>
          <p:nvPr/>
        </p:nvSpPr>
        <p:spPr bwMode="auto">
          <a:xfrm>
            <a:off x="5992813" y="5327650"/>
            <a:ext cx="27368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>
                <a:solidFill>
                  <a:srgbClr val="FF0000"/>
                </a:solidFill>
              </a:rPr>
              <a:t>hard scale t</a:t>
            </a:r>
            <a:r>
              <a:rPr lang="en-US" altLang="zh-TW" sz="2400" baseline="30000">
                <a:solidFill>
                  <a:srgbClr val="FF0000"/>
                </a:solidFill>
              </a:rPr>
              <a:t>2</a:t>
            </a:r>
            <a:r>
              <a:rPr lang="en-US" altLang="zh-TW" sz="2400">
                <a:solidFill>
                  <a:srgbClr val="FF0000"/>
                </a:solidFill>
              </a:rPr>
              <a:t> ~</a:t>
            </a:r>
            <a:r>
              <a:rPr lang="en-US" altLang="zh-TW" sz="2400">
                <a:solidFill>
                  <a:srgbClr val="FF0000"/>
                </a:solidFill>
                <a:latin typeface="Symbol" pitchFamily="18" charset="2"/>
                <a:sym typeface="Symbol" pitchFamily="18" charset="2"/>
              </a:rPr>
              <a:t></a:t>
            </a:r>
            <a:r>
              <a:rPr lang="en-US" altLang="zh-TW" sz="2400">
                <a:solidFill>
                  <a:srgbClr val="FF0000"/>
                </a:solidFill>
              </a:rPr>
              <a:t>m</a:t>
            </a:r>
            <a:r>
              <a:rPr lang="en-US" altLang="zh-TW" sz="2400" baseline="-25000">
                <a:solidFill>
                  <a:srgbClr val="FF0000"/>
                </a:solidFill>
              </a:rPr>
              <a:t>b</a:t>
            </a:r>
            <a:endParaRPr lang="en-US" altLang="zh-TW" sz="2400">
              <a:solidFill>
                <a:srgbClr val="FF0000"/>
              </a:solidFill>
            </a:endParaRPr>
          </a:p>
        </p:txBody>
      </p:sp>
      <p:sp>
        <p:nvSpPr>
          <p:cNvPr id="36878" name="Text Box 15"/>
          <p:cNvSpPr txBox="1">
            <a:spLocks noChangeArrowheads="1"/>
          </p:cNvSpPr>
          <p:nvPr/>
        </p:nvSpPr>
        <p:spPr bwMode="auto">
          <a:xfrm>
            <a:off x="5951538" y="6162675"/>
            <a:ext cx="24161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>
                <a:solidFill>
                  <a:srgbClr val="FF0000"/>
                </a:solidFill>
              </a:rPr>
              <a:t>can choose </a:t>
            </a:r>
            <a:r>
              <a:rPr lang="en-US" altLang="zh-TW" sz="2400">
                <a:solidFill>
                  <a:srgbClr val="FF0000"/>
                </a:solidFill>
                <a:latin typeface="Symbol" pitchFamily="18" charset="2"/>
                <a:sym typeface="Symbol" pitchFamily="18" charset="2"/>
              </a:rPr>
              <a:t></a:t>
            </a:r>
            <a:r>
              <a:rPr lang="en-US" altLang="zh-TW" sz="2400">
                <a:solidFill>
                  <a:srgbClr val="FF0000"/>
                </a:solidFill>
              </a:rPr>
              <a:t>=</a:t>
            </a:r>
            <a:r>
              <a:rPr lang="en-US" altLang="zh-TW" sz="2400">
                <a:solidFill>
                  <a:srgbClr val="FF0000"/>
                </a:solidFill>
                <a:latin typeface="Symbol" pitchFamily="18" charset="2"/>
                <a:sym typeface="Symbol" pitchFamily="18" charset="2"/>
              </a:rPr>
              <a:t></a:t>
            </a:r>
            <a:r>
              <a:rPr lang="en-US" altLang="zh-TW" sz="2400" baseline="-25000">
                <a:solidFill>
                  <a:srgbClr val="FF0000"/>
                </a:solidFill>
                <a:sym typeface="Symbol" pitchFamily="18" charset="2"/>
              </a:rPr>
              <a:t>f</a:t>
            </a:r>
            <a:endParaRPr lang="en-US" altLang="zh-TW" sz="2400" baseline="-25000">
              <a:solidFill>
                <a:srgbClr val="FF0000"/>
              </a:solidFill>
            </a:endParaRPr>
          </a:p>
        </p:txBody>
      </p:sp>
      <p:sp>
        <p:nvSpPr>
          <p:cNvPr id="36879" name="投影片編號版面配置區 1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A3C56F1-7AA8-4478-9788-EBB3788F40B9}" type="slidenum">
              <a:rPr lang="en-US" altLang="zh-TW"/>
              <a:pPr/>
              <a:t>33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60350"/>
            <a:ext cx="8218487" cy="865188"/>
          </a:xfrm>
        </p:spPr>
        <p:txBody>
          <a:bodyPr/>
          <a:lstStyle/>
          <a:p>
            <a:pPr eaLnBrk="1" hangingPunct="1"/>
            <a:r>
              <a:rPr lang="en-US" altLang="zh-TW" sz="4000" smtClean="0"/>
              <a:t>Four scales actually 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052513"/>
            <a:ext cx="8229600" cy="5184775"/>
          </a:xfrm>
        </p:spPr>
        <p:txBody>
          <a:bodyPr/>
          <a:lstStyle/>
          <a:p>
            <a:pPr eaLnBrk="1" hangingPunct="1"/>
            <a:r>
              <a:rPr lang="en-US" altLang="zh-TW" smtClean="0"/>
              <a:t>Strictly speaking, there are 4 scales: m</a:t>
            </a:r>
            <a:r>
              <a:rPr lang="en-US" altLang="zh-TW" baseline="-25000" smtClean="0"/>
              <a:t>W</a:t>
            </a:r>
            <a:r>
              <a:rPr lang="en-US" altLang="zh-TW" smtClean="0"/>
              <a:t>, m</a:t>
            </a:r>
            <a:r>
              <a:rPr lang="en-US" altLang="zh-TW" baseline="-25000" smtClean="0"/>
              <a:t>b</a:t>
            </a:r>
            <a:r>
              <a:rPr lang="en-US" altLang="zh-TW" smtClean="0"/>
              <a:t>, </a:t>
            </a:r>
            <a:r>
              <a:rPr lang="en-US" altLang="zh-TW" smtClean="0">
                <a:solidFill>
                  <a:srgbClr val="FF0000"/>
                </a:solidFill>
              </a:rPr>
              <a:t>t ~ (</a:t>
            </a:r>
            <a:r>
              <a:rPr lang="en-US" altLang="zh-TW" smtClean="0">
                <a:solidFill>
                  <a:srgbClr val="FF0000"/>
                </a:solidFill>
                <a:latin typeface="Symbol" pitchFamily="18" charset="2"/>
                <a:sym typeface="Symbol" pitchFamily="18" charset="2"/>
              </a:rPr>
              <a:t></a:t>
            </a:r>
            <a:r>
              <a:rPr lang="en-US" altLang="zh-TW" smtClean="0">
                <a:solidFill>
                  <a:srgbClr val="FF0000"/>
                </a:solidFill>
              </a:rPr>
              <a:t>m</a:t>
            </a:r>
            <a:r>
              <a:rPr lang="en-US" altLang="zh-TW" baseline="-25000" smtClean="0">
                <a:solidFill>
                  <a:srgbClr val="FF0000"/>
                </a:solidFill>
              </a:rPr>
              <a:t>b</a:t>
            </a:r>
            <a:r>
              <a:rPr lang="en-US" altLang="zh-TW" smtClean="0">
                <a:solidFill>
                  <a:srgbClr val="FF0000"/>
                </a:solidFill>
              </a:rPr>
              <a:t>)^(1/2),</a:t>
            </a:r>
            <a:r>
              <a:rPr lang="en-US" altLang="zh-TW" smtClean="0"/>
              <a:t> </a:t>
            </a:r>
            <a:r>
              <a:rPr lang="en-US" altLang="zh-TW" smtClean="0">
                <a:solidFill>
                  <a:schemeClr val="hlink"/>
                </a:solidFill>
                <a:latin typeface="Symbol" pitchFamily="18" charset="2"/>
                <a:sym typeface="Symbol" pitchFamily="18" charset="2"/>
              </a:rPr>
              <a:t></a:t>
            </a:r>
            <a:r>
              <a:rPr lang="en-US" altLang="zh-TW" smtClean="0"/>
              <a:t>.</a:t>
            </a:r>
          </a:p>
          <a:p>
            <a:pPr eaLnBrk="1" hangingPunct="1"/>
            <a:r>
              <a:rPr lang="en-US" altLang="zh-TW" smtClean="0"/>
              <a:t>There are 3 clusters. The                       cluster of hard kernel                                  splits into one for </a:t>
            </a:r>
            <a:r>
              <a:rPr lang="en-US" altLang="zh-TW" smtClean="0">
                <a:solidFill>
                  <a:schemeClr val="accent2"/>
                </a:solidFill>
              </a:rPr>
              <a:t>                                     weak b -&gt;u vertex, and                                 another for hard gluon.</a:t>
            </a:r>
            <a:endParaRPr lang="en-US" altLang="zh-TW" smtClean="0">
              <a:solidFill>
                <a:srgbClr val="006600"/>
              </a:solidFill>
            </a:endParaRPr>
          </a:p>
          <a:p>
            <a:pPr eaLnBrk="1" hangingPunct="1"/>
            <a:r>
              <a:rPr lang="en-US" altLang="zh-TW" smtClean="0"/>
              <a:t>The above are scales in                                         Soft-Collinear Effective                                             Theory</a:t>
            </a:r>
          </a:p>
        </p:txBody>
      </p:sp>
      <p:sp>
        <p:nvSpPr>
          <p:cNvPr id="37892" name="Line 4"/>
          <p:cNvSpPr>
            <a:spLocks noChangeShapeType="1"/>
          </p:cNvSpPr>
          <p:nvPr/>
        </p:nvSpPr>
        <p:spPr bwMode="auto">
          <a:xfrm>
            <a:off x="5651500" y="2924175"/>
            <a:ext cx="22320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7893" name="Line 5"/>
          <p:cNvSpPr>
            <a:spLocks noChangeShapeType="1"/>
          </p:cNvSpPr>
          <p:nvPr/>
        </p:nvSpPr>
        <p:spPr bwMode="auto">
          <a:xfrm>
            <a:off x="5651500" y="3787775"/>
            <a:ext cx="22320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7894" name="Line 6"/>
          <p:cNvSpPr>
            <a:spLocks noChangeShapeType="1"/>
          </p:cNvSpPr>
          <p:nvPr/>
        </p:nvSpPr>
        <p:spPr bwMode="auto">
          <a:xfrm>
            <a:off x="6372225" y="2924175"/>
            <a:ext cx="0" cy="8636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7895" name="Line 7"/>
          <p:cNvSpPr>
            <a:spLocks noChangeShapeType="1"/>
          </p:cNvSpPr>
          <p:nvPr/>
        </p:nvSpPr>
        <p:spPr bwMode="auto">
          <a:xfrm flipV="1">
            <a:off x="7162800" y="2419350"/>
            <a:ext cx="360363" cy="504825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7896" name="Line 8"/>
          <p:cNvSpPr>
            <a:spLocks noChangeShapeType="1"/>
          </p:cNvSpPr>
          <p:nvPr/>
        </p:nvSpPr>
        <p:spPr bwMode="auto">
          <a:xfrm>
            <a:off x="7523163" y="1843088"/>
            <a:ext cx="0" cy="5762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7897" name="Line 9"/>
          <p:cNvSpPr>
            <a:spLocks noChangeShapeType="1"/>
          </p:cNvSpPr>
          <p:nvPr/>
        </p:nvSpPr>
        <p:spPr bwMode="auto">
          <a:xfrm flipV="1">
            <a:off x="7523163" y="2132013"/>
            <a:ext cx="720725" cy="2873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7898" name="Text Box 10"/>
          <p:cNvSpPr txBox="1">
            <a:spLocks noChangeArrowheads="1"/>
          </p:cNvSpPr>
          <p:nvPr/>
        </p:nvSpPr>
        <p:spPr bwMode="auto">
          <a:xfrm>
            <a:off x="5199063" y="26543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/>
              <a:t>b</a:t>
            </a:r>
          </a:p>
        </p:txBody>
      </p:sp>
      <p:sp>
        <p:nvSpPr>
          <p:cNvPr id="37899" name="Text Box 11"/>
          <p:cNvSpPr txBox="1">
            <a:spLocks noChangeArrowheads="1"/>
          </p:cNvSpPr>
          <p:nvPr/>
        </p:nvSpPr>
        <p:spPr bwMode="auto">
          <a:xfrm>
            <a:off x="7954963" y="263525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/>
              <a:t>u</a:t>
            </a:r>
          </a:p>
        </p:txBody>
      </p:sp>
      <p:sp>
        <p:nvSpPr>
          <p:cNvPr id="37900" name="Text Box 12"/>
          <p:cNvSpPr txBox="1">
            <a:spLocks noChangeArrowheads="1"/>
          </p:cNvSpPr>
          <p:nvPr/>
        </p:nvSpPr>
        <p:spPr bwMode="auto">
          <a:xfrm>
            <a:off x="6783388" y="2293938"/>
            <a:ext cx="539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/>
              <a:t>W</a:t>
            </a:r>
            <a:r>
              <a:rPr lang="en-US" altLang="zh-TW" sz="2400" baseline="30000"/>
              <a:t>-</a:t>
            </a:r>
          </a:p>
        </p:txBody>
      </p:sp>
      <p:sp>
        <p:nvSpPr>
          <p:cNvPr id="37901" name="Text Box 13"/>
          <p:cNvSpPr txBox="1">
            <a:spLocks noChangeArrowheads="1"/>
          </p:cNvSpPr>
          <p:nvPr/>
        </p:nvSpPr>
        <p:spPr bwMode="auto">
          <a:xfrm>
            <a:off x="8439150" y="1790700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/>
              <a:t>u</a:t>
            </a:r>
          </a:p>
        </p:txBody>
      </p:sp>
      <p:sp>
        <p:nvSpPr>
          <p:cNvPr id="37902" name="Text Box 14"/>
          <p:cNvSpPr txBox="1">
            <a:spLocks noChangeArrowheads="1"/>
          </p:cNvSpPr>
          <p:nvPr/>
        </p:nvSpPr>
        <p:spPr bwMode="auto">
          <a:xfrm>
            <a:off x="7646988" y="1501775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/>
              <a:t>d</a:t>
            </a:r>
          </a:p>
        </p:txBody>
      </p:sp>
      <p:sp>
        <p:nvSpPr>
          <p:cNvPr id="37903" name="Text Box 15"/>
          <p:cNvSpPr txBox="1">
            <a:spLocks noChangeArrowheads="1"/>
          </p:cNvSpPr>
          <p:nvPr/>
        </p:nvSpPr>
        <p:spPr bwMode="auto">
          <a:xfrm>
            <a:off x="6494463" y="30861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>
                <a:solidFill>
                  <a:srgbClr val="FF0000"/>
                </a:solidFill>
              </a:rPr>
              <a:t>g</a:t>
            </a:r>
          </a:p>
        </p:txBody>
      </p:sp>
      <p:sp>
        <p:nvSpPr>
          <p:cNvPr id="37904" name="Oval 16"/>
          <p:cNvSpPr>
            <a:spLocks noChangeArrowheads="1"/>
          </p:cNvSpPr>
          <p:nvPr/>
        </p:nvSpPr>
        <p:spPr bwMode="auto">
          <a:xfrm>
            <a:off x="6802438" y="2276475"/>
            <a:ext cx="1081087" cy="719138"/>
          </a:xfrm>
          <a:prstGeom prst="ellipse">
            <a:avLst/>
          </a:prstGeom>
          <a:noFill/>
          <a:ln w="28575">
            <a:solidFill>
              <a:srgbClr val="0066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37905" name="Oval 19"/>
          <p:cNvSpPr>
            <a:spLocks noChangeArrowheads="1"/>
          </p:cNvSpPr>
          <p:nvPr/>
        </p:nvSpPr>
        <p:spPr bwMode="auto">
          <a:xfrm>
            <a:off x="6154738" y="2635250"/>
            <a:ext cx="504825" cy="1368425"/>
          </a:xfrm>
          <a:prstGeom prst="ellipse">
            <a:avLst/>
          </a:prstGeom>
          <a:noFill/>
          <a:ln w="28575">
            <a:solidFill>
              <a:srgbClr val="0066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37906" name="Oval 20"/>
          <p:cNvSpPr>
            <a:spLocks noChangeArrowheads="1"/>
          </p:cNvSpPr>
          <p:nvPr/>
        </p:nvSpPr>
        <p:spPr bwMode="auto">
          <a:xfrm>
            <a:off x="6659563" y="2708275"/>
            <a:ext cx="1008062" cy="576263"/>
          </a:xfrm>
          <a:prstGeom prst="ellips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37907" name="Oval 20"/>
          <p:cNvSpPr>
            <a:spLocks noChangeArrowheads="1"/>
          </p:cNvSpPr>
          <p:nvPr/>
        </p:nvSpPr>
        <p:spPr bwMode="auto">
          <a:xfrm>
            <a:off x="5414963" y="2941638"/>
            <a:ext cx="360362" cy="863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pic>
        <p:nvPicPr>
          <p:cNvPr id="3790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163" y="4076700"/>
            <a:ext cx="3465512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909" name="投影片編號版面配置區 20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139AECA-AA4C-4224-B0E6-C28DA4CB4B0C}" type="slidenum">
              <a:rPr lang="en-US" altLang="zh-TW"/>
              <a:pPr/>
              <a:t>34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標題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Feynman diagrams</a:t>
            </a:r>
            <a:endParaRPr lang="zh-TW" altLang="en-US" smtClean="0"/>
          </a:p>
        </p:txBody>
      </p:sp>
      <p:pic>
        <p:nvPicPr>
          <p:cNvPr id="3891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1628775"/>
            <a:ext cx="4103688" cy="391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35525" y="1619250"/>
            <a:ext cx="3967163" cy="393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7" name="文字方塊 4"/>
          <p:cNvSpPr txBox="1">
            <a:spLocks noChangeArrowheads="1"/>
          </p:cNvSpPr>
          <p:nvPr/>
        </p:nvSpPr>
        <p:spPr bwMode="auto">
          <a:xfrm>
            <a:off x="900113" y="5732463"/>
            <a:ext cx="275431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>
                <a:solidFill>
                  <a:srgbClr val="006600"/>
                </a:solidFill>
              </a:rPr>
              <a:t>emission diagrams</a:t>
            </a:r>
            <a:endParaRPr lang="zh-TW" altLang="en-US" sz="2400">
              <a:solidFill>
                <a:srgbClr val="006600"/>
              </a:solidFill>
            </a:endParaRPr>
          </a:p>
        </p:txBody>
      </p:sp>
      <p:sp>
        <p:nvSpPr>
          <p:cNvPr id="38918" name="文字方塊 5"/>
          <p:cNvSpPr txBox="1">
            <a:spLocks noChangeArrowheads="1"/>
          </p:cNvSpPr>
          <p:nvPr/>
        </p:nvSpPr>
        <p:spPr bwMode="auto">
          <a:xfrm>
            <a:off x="5435600" y="5805488"/>
            <a:ext cx="30988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>
                <a:solidFill>
                  <a:srgbClr val="006600"/>
                </a:solidFill>
              </a:rPr>
              <a:t>annihilation diagrams</a:t>
            </a:r>
            <a:endParaRPr lang="zh-TW" altLang="en-US" sz="2400">
              <a:solidFill>
                <a:srgbClr val="006600"/>
              </a:solidFill>
            </a:endParaRPr>
          </a:p>
        </p:txBody>
      </p:sp>
      <p:sp>
        <p:nvSpPr>
          <p:cNvPr id="38919" name="投影片編號版面配置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F08FFFD-0A5E-4E2E-9C52-9A1A1E7B7A5E}" type="slidenum">
              <a:rPr lang="en-US" altLang="zh-TW"/>
              <a:pPr/>
              <a:t>35</a:t>
            </a:fld>
            <a:endParaRPr lang="en-US" altLang="zh-TW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4"/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altLang="zh-TW" sz="4000">
                <a:solidFill>
                  <a:schemeClr val="tx2"/>
                </a:solidFill>
              </a:rPr>
              <a:t/>
            </a:r>
            <a:br>
              <a:rPr lang="en-US" altLang="zh-TW" sz="4000">
                <a:solidFill>
                  <a:schemeClr val="tx2"/>
                </a:solidFill>
              </a:rPr>
            </a:br>
            <a:endParaRPr lang="en-US" altLang="zh-TW" sz="4000">
              <a:solidFill>
                <a:schemeClr val="tx2"/>
              </a:solidFill>
            </a:endParaRPr>
          </a:p>
        </p:txBody>
      </p:sp>
      <p:sp>
        <p:nvSpPr>
          <p:cNvPr id="39939" name="Rectangle 5"/>
          <p:cNvSpPr>
            <a:spLocks noChangeArrowheads="1"/>
          </p:cNvSpPr>
          <p:nvPr/>
        </p:nvSpPr>
        <p:spPr bwMode="auto">
          <a:xfrm>
            <a:off x="457200" y="836613"/>
            <a:ext cx="8229600" cy="568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altLang="zh-TW" sz="320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altLang="zh-TW" sz="320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altLang="zh-TW" sz="320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altLang="zh-TW" sz="320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altLang="zh-TW" sz="320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altLang="zh-TW" sz="320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altLang="zh-TW" sz="3200">
                <a:solidFill>
                  <a:srgbClr val="006600"/>
                </a:solidFill>
              </a:rPr>
              <a:t>Physical picture: large b means large color dipole. Large dipole tends to radiate during hard scattering. No radiation in exclusive processes. Small b configuration preferred.</a:t>
            </a:r>
          </a:p>
        </p:txBody>
      </p:sp>
      <p:pic>
        <p:nvPicPr>
          <p:cNvPr id="3994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550" y="1054100"/>
            <a:ext cx="4248150" cy="296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1" name="Text Box 7"/>
          <p:cNvSpPr txBox="1">
            <a:spLocks noChangeArrowheads="1"/>
          </p:cNvSpPr>
          <p:nvPr/>
        </p:nvSpPr>
        <p:spPr bwMode="auto">
          <a:xfrm>
            <a:off x="5292725" y="1125538"/>
            <a:ext cx="3186113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>
                <a:solidFill>
                  <a:srgbClr val="FF0000"/>
                </a:solidFill>
              </a:rPr>
              <a:t>suppression at large b</a:t>
            </a:r>
          </a:p>
          <a:p>
            <a:r>
              <a:rPr lang="en-US" altLang="zh-TW" sz="2400">
                <a:solidFill>
                  <a:srgbClr val="FF0000"/>
                </a:solidFill>
              </a:rPr>
              <a:t>becomes stronger at </a:t>
            </a:r>
          </a:p>
          <a:p>
            <a:r>
              <a:rPr lang="en-US" altLang="zh-TW" sz="2400">
                <a:solidFill>
                  <a:srgbClr val="FF0000"/>
                </a:solidFill>
              </a:rPr>
              <a:t>larger energy</a:t>
            </a:r>
          </a:p>
        </p:txBody>
      </p:sp>
      <p:pic>
        <p:nvPicPr>
          <p:cNvPr id="39942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588" y="2565400"/>
            <a:ext cx="1439862" cy="133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3" name="Line 9"/>
          <p:cNvSpPr>
            <a:spLocks noChangeShapeType="1"/>
          </p:cNvSpPr>
          <p:nvPr/>
        </p:nvSpPr>
        <p:spPr bwMode="auto">
          <a:xfrm>
            <a:off x="6804025" y="2278063"/>
            <a:ext cx="360363" cy="287337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9944" name="Text Box 10"/>
          <p:cNvSpPr txBox="1">
            <a:spLocks noChangeArrowheads="1"/>
          </p:cNvSpPr>
          <p:nvPr/>
        </p:nvSpPr>
        <p:spPr bwMode="auto">
          <a:xfrm>
            <a:off x="5559425" y="3232150"/>
            <a:ext cx="1184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>
                <a:solidFill>
                  <a:schemeClr val="accent2"/>
                </a:solidFill>
              </a:rPr>
              <a:t>Small x</a:t>
            </a:r>
          </a:p>
        </p:txBody>
      </p:sp>
      <p:sp>
        <p:nvSpPr>
          <p:cNvPr id="39945" name="Line 11"/>
          <p:cNvSpPr>
            <a:spLocks noChangeShapeType="1"/>
          </p:cNvSpPr>
          <p:nvPr/>
        </p:nvSpPr>
        <p:spPr bwMode="auto">
          <a:xfrm>
            <a:off x="6732588" y="3502025"/>
            <a:ext cx="431800" cy="144463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9946" name="Text Box 11"/>
          <p:cNvSpPr txBox="1">
            <a:spLocks noChangeArrowheads="1"/>
          </p:cNvSpPr>
          <p:nvPr/>
        </p:nvSpPr>
        <p:spPr bwMode="auto">
          <a:xfrm>
            <a:off x="1042988" y="188913"/>
            <a:ext cx="70564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TW" sz="4000"/>
              <a:t>Sudakov effect increases kT</a:t>
            </a:r>
            <a:endParaRPr lang="zh-TW" altLang="en-US" sz="4000"/>
          </a:p>
        </p:txBody>
      </p:sp>
      <p:sp>
        <p:nvSpPr>
          <p:cNvPr id="39947" name="投影片編號版面配置區 10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5C7A98C-FE26-4B03-B3D1-51C0A8D236AC}" type="slidenum">
              <a:rPr lang="en-US" altLang="zh-TW"/>
              <a:pPr/>
              <a:t>36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smtClean="0"/>
              <a:t>Strong phase and CP violation</a:t>
            </a:r>
            <a:endParaRPr lang="zh-TW" altLang="en-US" smtClean="0"/>
          </a:p>
        </p:txBody>
      </p:sp>
      <p:sp>
        <p:nvSpPr>
          <p:cNvPr id="4096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smtClean="0"/>
              <a:t> annihilation marks most crucial difference between                            QCD and PQCD</a:t>
            </a:r>
            <a:endParaRPr lang="zh-TW" altLang="en-US" smtClean="0"/>
          </a:p>
        </p:txBody>
      </p:sp>
      <p:sp>
        <p:nvSpPr>
          <p:cNvPr id="40964" name="投影片編號版面配置區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A9B6A1A-E5F5-4DE9-B98E-88E1BCC7672B}" type="slidenum">
              <a:rPr lang="en-US" altLang="zh-TW"/>
              <a:pPr/>
              <a:t>37</a:t>
            </a:fld>
            <a:endParaRPr lang="en-US" altLang="zh-TW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4"/>
          <p:cNvSpPr>
            <a:spLocks noChangeArrowheads="1"/>
          </p:cNvSpPr>
          <p:nvPr/>
        </p:nvSpPr>
        <p:spPr bwMode="auto">
          <a:xfrm>
            <a:off x="468313" y="346075"/>
            <a:ext cx="82296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TW" altLang="zh-TW" sz="4000">
              <a:solidFill>
                <a:schemeClr val="tx2"/>
              </a:solidFill>
            </a:endParaRPr>
          </a:p>
        </p:txBody>
      </p:sp>
      <p:sp>
        <p:nvSpPr>
          <p:cNvPr id="41987" name="Rectangle 5"/>
          <p:cNvSpPr>
            <a:spLocks noChangeArrowheads="1"/>
          </p:cNvSpPr>
          <p:nvPr/>
        </p:nvSpPr>
        <p:spPr bwMode="auto">
          <a:xfrm>
            <a:off x="468313" y="1196975"/>
            <a:ext cx="8229600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altLang="zh-TW" sz="3200"/>
              <a:t>For (V-A)(V-A), left-handed current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altLang="zh-TW" sz="320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altLang="zh-TW" sz="320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altLang="zh-TW" sz="320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altLang="zh-TW" sz="3200"/>
              <a:t>Pseudo-scalar B requires spins in opposite directions, namely, </a:t>
            </a:r>
            <a:r>
              <a:rPr lang="en-US" altLang="zh-TW" sz="3200">
                <a:solidFill>
                  <a:srgbClr val="FF0000"/>
                </a:solidFill>
              </a:rPr>
              <a:t>helicity conservation </a:t>
            </a:r>
            <a:r>
              <a:rPr lang="en-US" altLang="zh-TW" sz="3200">
                <a:solidFill>
                  <a:srgbClr val="FF0000"/>
                </a:solidFill>
                <a:latin typeface="Symbol" pitchFamily="18" charset="2"/>
                <a:sym typeface="Symbol" pitchFamily="18" charset="2"/>
              </a:rPr>
              <a:t></a:t>
            </a:r>
            <a:r>
              <a:rPr lang="en-US" altLang="zh-TW" sz="3200" baseline="-25000">
                <a:solidFill>
                  <a:srgbClr val="FF0000"/>
                </a:solidFill>
                <a:sym typeface="Symbol" pitchFamily="18" charset="2"/>
              </a:rPr>
              <a:t>1</a:t>
            </a:r>
            <a:r>
              <a:rPr lang="en-US" altLang="zh-TW" sz="3200">
                <a:solidFill>
                  <a:srgbClr val="FF0000"/>
                </a:solidFill>
              </a:rPr>
              <a:t>=s</a:t>
            </a:r>
            <a:r>
              <a:rPr lang="en-US" altLang="zh-TW" sz="3200" baseline="-25000">
                <a:solidFill>
                  <a:srgbClr val="FF0000"/>
                </a:solidFill>
              </a:rPr>
              <a:t>1</a:t>
            </a:r>
            <a:r>
              <a:rPr lang="en-US" altLang="zh-TW" sz="3200">
                <a:solidFill>
                  <a:srgbClr val="FF0000"/>
                </a:solidFill>
                <a:latin typeface="cmsy10" pitchFamily="34" charset="0"/>
              </a:rPr>
              <a:t>.</a:t>
            </a:r>
            <a:r>
              <a:rPr lang="en-US" altLang="zh-TW" sz="3200">
                <a:solidFill>
                  <a:srgbClr val="FF0000"/>
                </a:solidFill>
              </a:rPr>
              <a:t> p</a:t>
            </a:r>
            <a:r>
              <a:rPr lang="en-US" altLang="zh-TW" sz="3200" baseline="-25000">
                <a:solidFill>
                  <a:srgbClr val="FF0000"/>
                </a:solidFill>
              </a:rPr>
              <a:t>1</a:t>
            </a:r>
            <a:r>
              <a:rPr lang="en-US" altLang="zh-TW" sz="3200">
                <a:solidFill>
                  <a:srgbClr val="FF0000"/>
                </a:solidFill>
              </a:rPr>
              <a:t>=(-s</a:t>
            </a:r>
            <a:r>
              <a:rPr lang="en-US" altLang="zh-TW" sz="3200" baseline="-25000">
                <a:solidFill>
                  <a:srgbClr val="FF0000"/>
                </a:solidFill>
              </a:rPr>
              <a:t>2 </a:t>
            </a:r>
            <a:r>
              <a:rPr lang="en-US" altLang="zh-TW" sz="3200">
                <a:solidFill>
                  <a:srgbClr val="FF0000"/>
                </a:solidFill>
              </a:rPr>
              <a:t>)</a:t>
            </a:r>
            <a:r>
              <a:rPr lang="en-US" altLang="zh-TW" sz="3200" baseline="-25000">
                <a:solidFill>
                  <a:srgbClr val="FF0000"/>
                </a:solidFill>
              </a:rPr>
              <a:t> </a:t>
            </a:r>
            <a:r>
              <a:rPr lang="en-US" altLang="zh-TW" sz="3200">
                <a:solidFill>
                  <a:srgbClr val="FF0000"/>
                </a:solidFill>
                <a:latin typeface="cmsy10" pitchFamily="34" charset="0"/>
              </a:rPr>
              <a:t>.</a:t>
            </a:r>
            <a:r>
              <a:rPr lang="en-US" altLang="zh-TW" sz="3200">
                <a:solidFill>
                  <a:srgbClr val="FF0000"/>
                </a:solidFill>
              </a:rPr>
              <a:t>(-p</a:t>
            </a:r>
            <a:r>
              <a:rPr lang="en-US" altLang="zh-TW" sz="3200" baseline="-25000">
                <a:solidFill>
                  <a:srgbClr val="FF0000"/>
                </a:solidFill>
              </a:rPr>
              <a:t>2 </a:t>
            </a:r>
            <a:r>
              <a:rPr lang="en-US" altLang="zh-TW" sz="3200">
                <a:solidFill>
                  <a:srgbClr val="FF0000"/>
                </a:solidFill>
              </a:rPr>
              <a:t>)</a:t>
            </a:r>
            <a:r>
              <a:rPr lang="en-US" altLang="zh-TW" sz="3200" baseline="-25000">
                <a:solidFill>
                  <a:srgbClr val="FF0000"/>
                </a:solidFill>
              </a:rPr>
              <a:t> </a:t>
            </a:r>
            <a:r>
              <a:rPr lang="en-US" altLang="zh-TW" sz="3200">
                <a:solidFill>
                  <a:srgbClr val="FF0000"/>
                </a:solidFill>
              </a:rPr>
              <a:t>=</a:t>
            </a:r>
            <a:r>
              <a:rPr lang="en-US" altLang="zh-TW" sz="3200">
                <a:solidFill>
                  <a:srgbClr val="FF0000"/>
                </a:solidFill>
                <a:latin typeface="Symbol" pitchFamily="18" charset="2"/>
                <a:sym typeface="Symbol" pitchFamily="18" charset="2"/>
              </a:rPr>
              <a:t></a:t>
            </a:r>
            <a:r>
              <a:rPr lang="en-US" altLang="zh-TW" sz="3200" baseline="-25000">
                <a:solidFill>
                  <a:srgbClr val="FF0000"/>
                </a:solidFill>
                <a:sym typeface="Symbol" pitchFamily="18" charset="2"/>
              </a:rPr>
              <a:t>2 </a:t>
            </a:r>
            <a:r>
              <a:rPr lang="en-US" altLang="zh-TW" sz="3200">
                <a:solidFill>
                  <a:srgbClr val="FF0000"/>
                </a:solidFill>
              </a:rPr>
              <a:t>.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altLang="zh-TW" sz="3200"/>
              <a:t>For (V-A)(V+A)=(S-P)(</a:t>
            </a:r>
            <a:r>
              <a:rPr lang="en-US" altLang="zh-TW" sz="3200">
                <a:solidFill>
                  <a:srgbClr val="FF0000"/>
                </a:solidFill>
              </a:rPr>
              <a:t>S</a:t>
            </a:r>
            <a:r>
              <a:rPr lang="en-US" altLang="zh-TW" sz="3200"/>
              <a:t>+P), scalar current</a:t>
            </a:r>
          </a:p>
        </p:txBody>
      </p:sp>
      <p:sp>
        <p:nvSpPr>
          <p:cNvPr id="41988" name="Line 6"/>
          <p:cNvSpPr>
            <a:spLocks noChangeShapeType="1"/>
          </p:cNvSpPr>
          <p:nvPr/>
        </p:nvSpPr>
        <p:spPr bwMode="auto">
          <a:xfrm>
            <a:off x="838200" y="2563813"/>
            <a:ext cx="12969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41989" name="Line 7"/>
          <p:cNvSpPr>
            <a:spLocks noChangeShapeType="1"/>
          </p:cNvSpPr>
          <p:nvPr/>
        </p:nvSpPr>
        <p:spPr bwMode="auto">
          <a:xfrm>
            <a:off x="2279650" y="2563813"/>
            <a:ext cx="12239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41990" name="Oval 8"/>
          <p:cNvSpPr>
            <a:spLocks noChangeArrowheads="1"/>
          </p:cNvSpPr>
          <p:nvPr/>
        </p:nvSpPr>
        <p:spPr bwMode="auto">
          <a:xfrm>
            <a:off x="2135188" y="2419350"/>
            <a:ext cx="287337" cy="2889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41991" name="Line 9"/>
          <p:cNvSpPr>
            <a:spLocks noChangeShapeType="1"/>
          </p:cNvSpPr>
          <p:nvPr/>
        </p:nvSpPr>
        <p:spPr bwMode="auto">
          <a:xfrm>
            <a:off x="2711450" y="2779713"/>
            <a:ext cx="503238" cy="0"/>
          </a:xfrm>
          <a:prstGeom prst="line">
            <a:avLst/>
          </a:prstGeom>
          <a:noFill/>
          <a:ln w="28575">
            <a:solidFill>
              <a:srgbClr val="00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41992" name="Line 10"/>
          <p:cNvSpPr>
            <a:spLocks noChangeShapeType="1"/>
          </p:cNvSpPr>
          <p:nvPr/>
        </p:nvSpPr>
        <p:spPr bwMode="auto">
          <a:xfrm flipH="1">
            <a:off x="1271588" y="2779713"/>
            <a:ext cx="431800" cy="0"/>
          </a:xfrm>
          <a:prstGeom prst="line">
            <a:avLst/>
          </a:prstGeom>
          <a:noFill/>
          <a:ln w="28575">
            <a:solidFill>
              <a:srgbClr val="00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41993" name="Text Box 11"/>
          <p:cNvSpPr txBox="1">
            <a:spLocks noChangeArrowheads="1"/>
          </p:cNvSpPr>
          <p:nvPr/>
        </p:nvSpPr>
        <p:spPr bwMode="auto">
          <a:xfrm>
            <a:off x="3359150" y="2779713"/>
            <a:ext cx="17097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>
                <a:solidFill>
                  <a:srgbClr val="006600"/>
                </a:solidFill>
              </a:rPr>
              <a:t>momentum</a:t>
            </a:r>
          </a:p>
        </p:txBody>
      </p:sp>
      <p:sp>
        <p:nvSpPr>
          <p:cNvPr id="41994" name="Text Box 12"/>
          <p:cNvSpPr txBox="1">
            <a:spLocks noChangeArrowheads="1"/>
          </p:cNvSpPr>
          <p:nvPr/>
        </p:nvSpPr>
        <p:spPr bwMode="auto">
          <a:xfrm>
            <a:off x="2063750" y="1916113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>
                <a:solidFill>
                  <a:schemeClr val="accent2"/>
                </a:solidFill>
              </a:rPr>
              <a:t>b</a:t>
            </a:r>
          </a:p>
        </p:txBody>
      </p:sp>
      <p:sp>
        <p:nvSpPr>
          <p:cNvPr id="41995" name="Text Box 13"/>
          <p:cNvSpPr txBox="1">
            <a:spLocks noChangeArrowheads="1"/>
          </p:cNvSpPr>
          <p:nvPr/>
        </p:nvSpPr>
        <p:spPr bwMode="auto">
          <a:xfrm>
            <a:off x="3719513" y="2276475"/>
            <a:ext cx="1828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/>
              <a:t>fermion flow</a:t>
            </a:r>
          </a:p>
        </p:txBody>
      </p:sp>
      <p:sp>
        <p:nvSpPr>
          <p:cNvPr id="41996" name="Line 14"/>
          <p:cNvSpPr>
            <a:spLocks noChangeShapeType="1"/>
          </p:cNvSpPr>
          <p:nvPr/>
        </p:nvSpPr>
        <p:spPr bwMode="auto">
          <a:xfrm flipH="1">
            <a:off x="1271588" y="2347913"/>
            <a:ext cx="4318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41997" name="Line 15"/>
          <p:cNvSpPr>
            <a:spLocks noChangeShapeType="1"/>
          </p:cNvSpPr>
          <p:nvPr/>
        </p:nvSpPr>
        <p:spPr bwMode="auto">
          <a:xfrm flipH="1">
            <a:off x="2711450" y="2347913"/>
            <a:ext cx="4318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41998" name="Text Box 16"/>
          <p:cNvSpPr txBox="1">
            <a:spLocks noChangeArrowheads="1"/>
          </p:cNvSpPr>
          <p:nvPr/>
        </p:nvSpPr>
        <p:spPr bwMode="auto">
          <a:xfrm>
            <a:off x="3430588" y="1844675"/>
            <a:ext cx="52720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>
                <a:solidFill>
                  <a:srgbClr val="FF0000"/>
                </a:solidFill>
              </a:rPr>
              <a:t>spin (this configuration is not allowed)</a:t>
            </a:r>
          </a:p>
        </p:txBody>
      </p:sp>
      <p:sp>
        <p:nvSpPr>
          <p:cNvPr id="41999" name="Line 17"/>
          <p:cNvSpPr>
            <a:spLocks noChangeShapeType="1"/>
          </p:cNvSpPr>
          <p:nvPr/>
        </p:nvSpPr>
        <p:spPr bwMode="auto">
          <a:xfrm>
            <a:off x="909638" y="6308725"/>
            <a:ext cx="129698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42000" name="Line 18"/>
          <p:cNvSpPr>
            <a:spLocks noChangeShapeType="1"/>
          </p:cNvSpPr>
          <p:nvPr/>
        </p:nvSpPr>
        <p:spPr bwMode="auto">
          <a:xfrm>
            <a:off x="2351088" y="6308725"/>
            <a:ext cx="12239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42001" name="Oval 19"/>
          <p:cNvSpPr>
            <a:spLocks noChangeArrowheads="1"/>
          </p:cNvSpPr>
          <p:nvPr/>
        </p:nvSpPr>
        <p:spPr bwMode="auto">
          <a:xfrm>
            <a:off x="2206625" y="6164263"/>
            <a:ext cx="287338" cy="2889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42002" name="Line 20"/>
          <p:cNvSpPr>
            <a:spLocks noChangeShapeType="1"/>
          </p:cNvSpPr>
          <p:nvPr/>
        </p:nvSpPr>
        <p:spPr bwMode="auto">
          <a:xfrm>
            <a:off x="2782888" y="6524625"/>
            <a:ext cx="503237" cy="0"/>
          </a:xfrm>
          <a:prstGeom prst="line">
            <a:avLst/>
          </a:prstGeom>
          <a:noFill/>
          <a:ln w="28575">
            <a:solidFill>
              <a:srgbClr val="00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42003" name="Line 21"/>
          <p:cNvSpPr>
            <a:spLocks noChangeShapeType="1"/>
          </p:cNvSpPr>
          <p:nvPr/>
        </p:nvSpPr>
        <p:spPr bwMode="auto">
          <a:xfrm flipH="1">
            <a:off x="1343025" y="6524625"/>
            <a:ext cx="431800" cy="0"/>
          </a:xfrm>
          <a:prstGeom prst="line">
            <a:avLst/>
          </a:prstGeom>
          <a:noFill/>
          <a:ln w="28575">
            <a:solidFill>
              <a:srgbClr val="00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42004" name="Text Box 22"/>
          <p:cNvSpPr txBox="1">
            <a:spLocks noChangeArrowheads="1"/>
          </p:cNvSpPr>
          <p:nvPr/>
        </p:nvSpPr>
        <p:spPr bwMode="auto">
          <a:xfrm>
            <a:off x="2135188" y="5661025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>
                <a:solidFill>
                  <a:schemeClr val="accent2"/>
                </a:solidFill>
              </a:rPr>
              <a:t>b</a:t>
            </a:r>
          </a:p>
        </p:txBody>
      </p:sp>
      <p:sp>
        <p:nvSpPr>
          <p:cNvPr id="42005" name="Line 23"/>
          <p:cNvSpPr>
            <a:spLocks noChangeShapeType="1"/>
          </p:cNvSpPr>
          <p:nvPr/>
        </p:nvSpPr>
        <p:spPr bwMode="auto">
          <a:xfrm>
            <a:off x="1343025" y="6092825"/>
            <a:ext cx="4318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42006" name="Line 24"/>
          <p:cNvSpPr>
            <a:spLocks noChangeShapeType="1"/>
          </p:cNvSpPr>
          <p:nvPr/>
        </p:nvSpPr>
        <p:spPr bwMode="auto">
          <a:xfrm flipH="1">
            <a:off x="2782888" y="6092825"/>
            <a:ext cx="4318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42007" name="Text Box 25"/>
          <p:cNvSpPr txBox="1">
            <a:spLocks noChangeArrowheads="1"/>
          </p:cNvSpPr>
          <p:nvPr/>
        </p:nvSpPr>
        <p:spPr bwMode="auto">
          <a:xfrm>
            <a:off x="2690813" y="2798763"/>
            <a:ext cx="466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>
                <a:solidFill>
                  <a:srgbClr val="006600"/>
                </a:solidFill>
              </a:rPr>
              <a:t>p</a:t>
            </a:r>
            <a:r>
              <a:rPr lang="en-US" altLang="zh-TW" sz="2400" baseline="-25000">
                <a:solidFill>
                  <a:srgbClr val="006600"/>
                </a:solidFill>
              </a:rPr>
              <a:t>1</a:t>
            </a:r>
          </a:p>
        </p:txBody>
      </p:sp>
      <p:sp>
        <p:nvSpPr>
          <p:cNvPr id="42008" name="Text Box 26"/>
          <p:cNvSpPr txBox="1">
            <a:spLocks noChangeArrowheads="1"/>
          </p:cNvSpPr>
          <p:nvPr/>
        </p:nvSpPr>
        <p:spPr bwMode="auto">
          <a:xfrm>
            <a:off x="1250950" y="2798763"/>
            <a:ext cx="466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>
                <a:solidFill>
                  <a:srgbClr val="006600"/>
                </a:solidFill>
              </a:rPr>
              <a:t>p</a:t>
            </a:r>
            <a:r>
              <a:rPr lang="en-US" altLang="zh-TW" sz="2400" baseline="-25000">
                <a:solidFill>
                  <a:srgbClr val="006600"/>
                </a:solidFill>
              </a:rPr>
              <a:t>2</a:t>
            </a:r>
          </a:p>
        </p:txBody>
      </p:sp>
      <p:sp>
        <p:nvSpPr>
          <p:cNvPr id="42009" name="Text Box 27"/>
          <p:cNvSpPr txBox="1">
            <a:spLocks noChangeArrowheads="1"/>
          </p:cNvSpPr>
          <p:nvPr/>
        </p:nvSpPr>
        <p:spPr bwMode="auto">
          <a:xfrm>
            <a:off x="3924300" y="5805488"/>
            <a:ext cx="41560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>
                <a:solidFill>
                  <a:srgbClr val="FF0000"/>
                </a:solidFill>
              </a:rPr>
              <a:t>Survive helicity conservation,</a:t>
            </a:r>
          </a:p>
        </p:txBody>
      </p:sp>
      <p:sp>
        <p:nvSpPr>
          <p:cNvPr id="42010" name="矩形 25"/>
          <p:cNvSpPr>
            <a:spLocks noChangeArrowheads="1"/>
          </p:cNvSpPr>
          <p:nvPr/>
        </p:nvSpPr>
        <p:spPr bwMode="auto">
          <a:xfrm>
            <a:off x="1619250" y="260350"/>
            <a:ext cx="6408738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en-US" altLang="zh-TW" sz="4400"/>
              <a:t>(V-A) and (V+A) currents</a:t>
            </a:r>
          </a:p>
        </p:txBody>
      </p:sp>
      <p:sp>
        <p:nvSpPr>
          <p:cNvPr id="42011" name="投影片編號版面配置區 2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F070F02-5EA8-459D-B07D-FC94D97FF206}" type="slidenum">
              <a:rPr lang="en-US" altLang="zh-TW"/>
              <a:pPr/>
              <a:t>38</a:t>
            </a:fld>
            <a:endParaRPr lang="en-US" altLang="zh-TW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Small annihilation?</a:t>
            </a:r>
            <a:endParaRPr lang="zh-TW" altLang="en-US" smtClean="0"/>
          </a:p>
        </p:txBody>
      </p:sp>
      <p:sp>
        <p:nvSpPr>
          <p:cNvPr id="7172" name="內容版面配置區 2"/>
          <p:cNvSpPr>
            <a:spLocks noGrp="1"/>
          </p:cNvSpPr>
          <p:nvPr>
            <p:ph idx="1"/>
          </p:nvPr>
        </p:nvSpPr>
        <p:spPr>
          <a:xfrm>
            <a:off x="468313" y="1268413"/>
            <a:ext cx="8229600" cy="5256212"/>
          </a:xfrm>
        </p:spPr>
        <p:txBody>
          <a:bodyPr/>
          <a:lstStyle/>
          <a:p>
            <a:r>
              <a:rPr lang="en-US" altLang="zh-TW" smtClean="0"/>
              <a:t>Annihilation is of higher power</a:t>
            </a:r>
          </a:p>
          <a:p>
            <a:r>
              <a:rPr lang="en-US" altLang="zh-TW" smtClean="0"/>
              <a:t>But what is the power suppression factor?</a:t>
            </a:r>
          </a:p>
          <a:p>
            <a:r>
              <a:rPr lang="en-US" altLang="zh-TW" smtClean="0"/>
              <a:t>If </a:t>
            </a:r>
            <a:r>
              <a:rPr lang="en-US" altLang="zh-TW" smtClean="0">
                <a:latin typeface="Symbol" pitchFamily="18" charset="2"/>
                <a:sym typeface="Symbol" pitchFamily="18" charset="2"/>
              </a:rPr>
              <a:t>/</a:t>
            </a:r>
            <a:r>
              <a:rPr lang="en-US" altLang="zh-TW" smtClean="0"/>
              <a:t>m</a:t>
            </a:r>
            <a:r>
              <a:rPr lang="en-US" altLang="zh-TW" baseline="-25000" smtClean="0"/>
              <a:t>B </a:t>
            </a:r>
            <a:r>
              <a:rPr lang="en-US" altLang="zh-TW" smtClean="0"/>
              <a:t>, annihilation is negligible</a:t>
            </a:r>
          </a:p>
          <a:p>
            <a:r>
              <a:rPr lang="en-US" altLang="zh-TW" smtClean="0"/>
              <a:t>But it turns out to be 2m</a:t>
            </a:r>
            <a:r>
              <a:rPr lang="en-US" altLang="zh-TW" baseline="-25000" smtClean="0"/>
              <a:t>0</a:t>
            </a:r>
            <a:r>
              <a:rPr lang="en-US" altLang="zh-TW" smtClean="0"/>
              <a:t>/m</a:t>
            </a:r>
            <a:r>
              <a:rPr lang="en-US" altLang="zh-TW" baseline="-25000" smtClean="0"/>
              <a:t>B</a:t>
            </a:r>
            <a:r>
              <a:rPr lang="en-US" altLang="zh-TW" smtClean="0"/>
              <a:t> ~ 0.6 for </a:t>
            </a:r>
          </a:p>
          <a:p>
            <a:endParaRPr lang="en-US" altLang="zh-TW" smtClean="0"/>
          </a:p>
          <a:p>
            <a:endParaRPr lang="en-US" altLang="zh-TW" smtClean="0"/>
          </a:p>
          <a:p>
            <a:r>
              <a:rPr lang="en-US" altLang="zh-TW" smtClean="0"/>
              <a:t>Introduced by pseudoscalar-current matrix element (for twist-3 DA </a:t>
            </a:r>
            <a:r>
              <a:rPr lang="en-US" altLang="zh-TW" smtClean="0">
                <a:latin typeface="Symbol" pitchFamily="18" charset="2"/>
                <a:sym typeface="Symbol" pitchFamily="18" charset="2"/>
              </a:rPr>
              <a:t></a:t>
            </a:r>
            <a:r>
              <a:rPr lang="en-US" altLang="zh-TW" baseline="30000" smtClean="0">
                <a:sym typeface="Symbol" pitchFamily="18" charset="2"/>
              </a:rPr>
              <a:t>S</a:t>
            </a:r>
            <a:r>
              <a:rPr lang="en-US" altLang="zh-TW" smtClean="0"/>
              <a:t>)</a:t>
            </a:r>
          </a:p>
          <a:p>
            <a:r>
              <a:rPr lang="en-US" altLang="zh-TW" smtClean="0"/>
              <a:t>What is impact of sizable annihilation?</a:t>
            </a:r>
            <a:endParaRPr lang="en-US" altLang="zh-TW" baseline="-25000" smtClean="0"/>
          </a:p>
          <a:p>
            <a:endParaRPr lang="zh-TW" altLang="en-US" smtClean="0"/>
          </a:p>
        </p:txBody>
      </p:sp>
      <p:graphicFrame>
        <p:nvGraphicFramePr>
          <p:cNvPr id="7170" name="Object 2"/>
          <p:cNvGraphicFramePr>
            <a:graphicFrameLocks noChangeAspect="1"/>
          </p:cNvGraphicFramePr>
          <p:nvPr/>
        </p:nvGraphicFramePr>
        <p:xfrm>
          <a:off x="2195513" y="3644900"/>
          <a:ext cx="3846512" cy="1152525"/>
        </p:xfrm>
        <a:graphic>
          <a:graphicData uri="http://schemas.openxmlformats.org/presentationml/2006/ole">
            <p:oleObj spid="_x0000_s7170" name="Equation" r:id="rId3" imgW="1523880" imgH="457200" progId="Equation.3">
              <p:embed/>
            </p:oleObj>
          </a:graphicData>
        </a:graphic>
      </p:graphicFrame>
      <p:sp>
        <p:nvSpPr>
          <p:cNvPr id="7173" name="投影片編號版面配置區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5D47F64-6C7C-4FE1-921B-62E39F98F885}" type="slidenum">
              <a:rPr lang="en-US" altLang="zh-TW"/>
              <a:pPr/>
              <a:t>39</a:t>
            </a:fld>
            <a:endParaRPr lang="en-US" altLang="zh-TW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 txBox="1">
            <a:spLocks noChangeArrowheads="1"/>
          </p:cNvSpPr>
          <p:nvPr/>
        </p:nvSpPr>
        <p:spPr bwMode="auto">
          <a:xfrm>
            <a:off x="457200" y="274638"/>
            <a:ext cx="8229600" cy="6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en-US" altLang="zh-TW" sz="3600">
                <a:solidFill>
                  <a:schemeClr val="tx2"/>
                </a:solidFill>
              </a:rPr>
              <a:t>Cabbibo-Kobayashi-Maskawa Matrix</a:t>
            </a:r>
          </a:p>
        </p:txBody>
      </p:sp>
      <p:pic>
        <p:nvPicPr>
          <p:cNvPr id="1331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981075"/>
            <a:ext cx="5040312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2997200"/>
            <a:ext cx="8642350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Text Box 14"/>
          <p:cNvSpPr txBox="1">
            <a:spLocks noChangeArrowheads="1"/>
          </p:cNvSpPr>
          <p:nvPr/>
        </p:nvSpPr>
        <p:spPr bwMode="auto">
          <a:xfrm>
            <a:off x="6227763" y="4724400"/>
            <a:ext cx="24717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>
                <a:solidFill>
                  <a:srgbClr val="FF0000"/>
                </a:solidFill>
              </a:rPr>
              <a:t>Weak phase, CP</a:t>
            </a:r>
          </a:p>
        </p:txBody>
      </p:sp>
      <p:sp>
        <p:nvSpPr>
          <p:cNvPr id="13318" name="Line 15"/>
          <p:cNvSpPr>
            <a:spLocks noChangeShapeType="1"/>
          </p:cNvSpPr>
          <p:nvPr/>
        </p:nvSpPr>
        <p:spPr bwMode="auto">
          <a:xfrm flipH="1" flipV="1">
            <a:off x="7235825" y="3644900"/>
            <a:ext cx="0" cy="1081088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pic>
        <p:nvPicPr>
          <p:cNvPr id="13319" name="Picture 16" descr="cabibb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825" y="4625975"/>
            <a:ext cx="1909763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0" name="Picture 1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00913" y="908050"/>
            <a:ext cx="1843087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1" name="Picture 1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35600" y="908050"/>
            <a:ext cx="1906588" cy="223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2" name="Line 20"/>
          <p:cNvSpPr>
            <a:spLocks noChangeShapeType="1"/>
          </p:cNvSpPr>
          <p:nvPr/>
        </p:nvSpPr>
        <p:spPr bwMode="auto">
          <a:xfrm flipH="1">
            <a:off x="8172450" y="4724400"/>
            <a:ext cx="431800" cy="360363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3323" name="投影片編號版面配置區 10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F936B13-1590-4352-AFD6-9A764C6FB528}" type="slidenum">
              <a:rPr lang="en-US" altLang="zh-TW"/>
              <a:pPr/>
              <a:t>4</a:t>
            </a:fld>
            <a:endParaRPr lang="en-US" altLang="zh-TW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4"/>
          <p:cNvSpPr txBox="1">
            <a:spLocks noChangeArrowheads="1"/>
          </p:cNvSpPr>
          <p:nvPr/>
        </p:nvSpPr>
        <p:spPr bwMode="auto">
          <a:xfrm>
            <a:off x="5580063" y="4416425"/>
            <a:ext cx="3424237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>
                <a:solidFill>
                  <a:srgbClr val="FF0000"/>
                </a:solidFill>
              </a:rPr>
              <a:t>Bander-Silverman-Soni </a:t>
            </a:r>
          </a:p>
          <a:p>
            <a:r>
              <a:rPr lang="en-US" altLang="zh-TW" sz="2400">
                <a:solidFill>
                  <a:srgbClr val="FF0000"/>
                </a:solidFill>
              </a:rPr>
              <a:t>mechanism, strong</a:t>
            </a:r>
          </a:p>
          <a:p>
            <a:r>
              <a:rPr lang="en-US" altLang="zh-TW" sz="2400">
                <a:solidFill>
                  <a:srgbClr val="FF0000"/>
                </a:solidFill>
              </a:rPr>
              <a:t>phase source in FA</a:t>
            </a:r>
          </a:p>
        </p:txBody>
      </p:sp>
      <p:sp>
        <p:nvSpPr>
          <p:cNvPr id="43011" name="Line 5"/>
          <p:cNvSpPr>
            <a:spLocks noChangeShapeType="1"/>
          </p:cNvSpPr>
          <p:nvPr/>
        </p:nvSpPr>
        <p:spPr bwMode="auto">
          <a:xfrm flipV="1">
            <a:off x="2144713" y="2278063"/>
            <a:ext cx="1943100" cy="13684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43012" name="Line 6"/>
          <p:cNvSpPr>
            <a:spLocks noChangeShapeType="1"/>
          </p:cNvSpPr>
          <p:nvPr/>
        </p:nvSpPr>
        <p:spPr bwMode="auto">
          <a:xfrm>
            <a:off x="2144713" y="3646488"/>
            <a:ext cx="2592387" cy="18716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43013" name="Line 7"/>
          <p:cNvSpPr>
            <a:spLocks noChangeShapeType="1"/>
          </p:cNvSpPr>
          <p:nvPr/>
        </p:nvSpPr>
        <p:spPr bwMode="auto">
          <a:xfrm flipV="1">
            <a:off x="3584575" y="2782888"/>
            <a:ext cx="1079500" cy="7921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43014" name="Line 8"/>
          <p:cNvSpPr>
            <a:spLocks noChangeShapeType="1"/>
          </p:cNvSpPr>
          <p:nvPr/>
        </p:nvSpPr>
        <p:spPr bwMode="auto">
          <a:xfrm>
            <a:off x="3584575" y="3575050"/>
            <a:ext cx="1655763" cy="12239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43015" name="Freeform 9"/>
          <p:cNvSpPr>
            <a:spLocks/>
          </p:cNvSpPr>
          <p:nvPr/>
        </p:nvSpPr>
        <p:spPr bwMode="auto">
          <a:xfrm>
            <a:off x="2943225" y="3032125"/>
            <a:ext cx="633413" cy="641350"/>
          </a:xfrm>
          <a:custGeom>
            <a:avLst/>
            <a:gdLst>
              <a:gd name="T0" fmla="*/ 2147483647 w 399"/>
              <a:gd name="T1" fmla="*/ 0 h 404"/>
              <a:gd name="T2" fmla="*/ 2147483647 w 399"/>
              <a:gd name="T3" fmla="*/ 2147483647 h 404"/>
              <a:gd name="T4" fmla="*/ 2147483647 w 399"/>
              <a:gd name="T5" fmla="*/ 2147483647 h 404"/>
              <a:gd name="T6" fmla="*/ 2147483647 w 399"/>
              <a:gd name="T7" fmla="*/ 2147483647 h 404"/>
              <a:gd name="T8" fmla="*/ 2147483647 w 399"/>
              <a:gd name="T9" fmla="*/ 2147483647 h 404"/>
              <a:gd name="T10" fmla="*/ 2147483647 w 399"/>
              <a:gd name="T11" fmla="*/ 2147483647 h 404"/>
              <a:gd name="T12" fmla="*/ 2147483647 w 399"/>
              <a:gd name="T13" fmla="*/ 2147483647 h 404"/>
              <a:gd name="T14" fmla="*/ 2147483647 w 399"/>
              <a:gd name="T15" fmla="*/ 2147483647 h 404"/>
              <a:gd name="T16" fmla="*/ 2147483647 w 399"/>
              <a:gd name="T17" fmla="*/ 2147483647 h 404"/>
              <a:gd name="T18" fmla="*/ 2147483647 w 399"/>
              <a:gd name="T19" fmla="*/ 2147483647 h 404"/>
              <a:gd name="T20" fmla="*/ 2147483647 w 399"/>
              <a:gd name="T21" fmla="*/ 2147483647 h 404"/>
              <a:gd name="T22" fmla="*/ 2147483647 w 399"/>
              <a:gd name="T23" fmla="*/ 2147483647 h 404"/>
              <a:gd name="T24" fmla="*/ 2147483647 w 399"/>
              <a:gd name="T25" fmla="*/ 2147483647 h 404"/>
              <a:gd name="T26" fmla="*/ 2147483647 w 399"/>
              <a:gd name="T27" fmla="*/ 2147483647 h 404"/>
              <a:gd name="T28" fmla="*/ 2147483647 w 399"/>
              <a:gd name="T29" fmla="*/ 2147483647 h 40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399"/>
              <a:gd name="T46" fmla="*/ 0 h 404"/>
              <a:gd name="T47" fmla="*/ 399 w 399"/>
              <a:gd name="T48" fmla="*/ 404 h 404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399" h="404">
                <a:moveTo>
                  <a:pt x="33" y="0"/>
                </a:moveTo>
                <a:cubicBezTo>
                  <a:pt x="0" y="98"/>
                  <a:pt x="14" y="35"/>
                  <a:pt x="24" y="192"/>
                </a:cubicBezTo>
                <a:cubicBezTo>
                  <a:pt x="70" y="189"/>
                  <a:pt x="119" y="199"/>
                  <a:pt x="161" y="182"/>
                </a:cubicBezTo>
                <a:cubicBezTo>
                  <a:pt x="179" y="175"/>
                  <a:pt x="180" y="128"/>
                  <a:pt x="180" y="128"/>
                </a:cubicBezTo>
                <a:cubicBezTo>
                  <a:pt x="174" y="122"/>
                  <a:pt x="169" y="113"/>
                  <a:pt x="161" y="109"/>
                </a:cubicBezTo>
                <a:cubicBezTo>
                  <a:pt x="144" y="100"/>
                  <a:pt x="106" y="91"/>
                  <a:pt x="106" y="91"/>
                </a:cubicBezTo>
                <a:cubicBezTo>
                  <a:pt x="94" y="94"/>
                  <a:pt x="78" y="91"/>
                  <a:pt x="70" y="100"/>
                </a:cubicBezTo>
                <a:cubicBezTo>
                  <a:pt x="58" y="115"/>
                  <a:pt x="52" y="155"/>
                  <a:pt x="52" y="155"/>
                </a:cubicBezTo>
                <a:cubicBezTo>
                  <a:pt x="58" y="220"/>
                  <a:pt x="56" y="279"/>
                  <a:pt x="125" y="301"/>
                </a:cubicBezTo>
                <a:cubicBezTo>
                  <a:pt x="169" y="347"/>
                  <a:pt x="201" y="326"/>
                  <a:pt x="271" y="320"/>
                </a:cubicBezTo>
                <a:cubicBezTo>
                  <a:pt x="277" y="314"/>
                  <a:pt x="285" y="309"/>
                  <a:pt x="289" y="301"/>
                </a:cubicBezTo>
                <a:cubicBezTo>
                  <a:pt x="298" y="284"/>
                  <a:pt x="308" y="246"/>
                  <a:pt x="308" y="246"/>
                </a:cubicBezTo>
                <a:cubicBezTo>
                  <a:pt x="281" y="174"/>
                  <a:pt x="213" y="230"/>
                  <a:pt x="180" y="265"/>
                </a:cubicBezTo>
                <a:cubicBezTo>
                  <a:pt x="160" y="320"/>
                  <a:pt x="167" y="383"/>
                  <a:pt x="225" y="402"/>
                </a:cubicBezTo>
                <a:cubicBezTo>
                  <a:pt x="321" y="395"/>
                  <a:pt x="342" y="404"/>
                  <a:pt x="399" y="347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43016" name="Freeform 10"/>
          <p:cNvSpPr>
            <a:spLocks/>
          </p:cNvSpPr>
          <p:nvPr/>
        </p:nvSpPr>
        <p:spPr bwMode="auto">
          <a:xfrm>
            <a:off x="3751263" y="4178300"/>
            <a:ext cx="638175" cy="638175"/>
          </a:xfrm>
          <a:custGeom>
            <a:avLst/>
            <a:gdLst>
              <a:gd name="T0" fmla="*/ 2147483647 w 402"/>
              <a:gd name="T1" fmla="*/ 0 h 402"/>
              <a:gd name="T2" fmla="*/ 2147483647 w 402"/>
              <a:gd name="T3" fmla="*/ 2147483647 h 402"/>
              <a:gd name="T4" fmla="*/ 2147483647 w 402"/>
              <a:gd name="T5" fmla="*/ 2147483647 h 402"/>
              <a:gd name="T6" fmla="*/ 2147483647 w 402"/>
              <a:gd name="T7" fmla="*/ 2147483647 h 402"/>
              <a:gd name="T8" fmla="*/ 2147483647 w 402"/>
              <a:gd name="T9" fmla="*/ 2147483647 h 402"/>
              <a:gd name="T10" fmla="*/ 2147483647 w 402"/>
              <a:gd name="T11" fmla="*/ 2147483647 h 402"/>
              <a:gd name="T12" fmla="*/ 2147483647 w 402"/>
              <a:gd name="T13" fmla="*/ 2147483647 h 402"/>
              <a:gd name="T14" fmla="*/ 2147483647 w 402"/>
              <a:gd name="T15" fmla="*/ 2147483647 h 402"/>
              <a:gd name="T16" fmla="*/ 2147483647 w 402"/>
              <a:gd name="T17" fmla="*/ 2147483647 h 402"/>
              <a:gd name="T18" fmla="*/ 2147483647 w 402"/>
              <a:gd name="T19" fmla="*/ 2147483647 h 402"/>
              <a:gd name="T20" fmla="*/ 2147483647 w 402"/>
              <a:gd name="T21" fmla="*/ 2147483647 h 402"/>
              <a:gd name="T22" fmla="*/ 2147483647 w 402"/>
              <a:gd name="T23" fmla="*/ 2147483647 h 402"/>
              <a:gd name="T24" fmla="*/ 0 w 402"/>
              <a:gd name="T25" fmla="*/ 2147483647 h 40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402"/>
              <a:gd name="T40" fmla="*/ 0 h 402"/>
              <a:gd name="T41" fmla="*/ 402 w 402"/>
              <a:gd name="T42" fmla="*/ 402 h 402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402" h="402">
                <a:moveTo>
                  <a:pt x="402" y="0"/>
                </a:moveTo>
                <a:cubicBezTo>
                  <a:pt x="353" y="3"/>
                  <a:pt x="304" y="2"/>
                  <a:pt x="256" y="9"/>
                </a:cubicBezTo>
                <a:cubicBezTo>
                  <a:pt x="228" y="13"/>
                  <a:pt x="210" y="82"/>
                  <a:pt x="210" y="82"/>
                </a:cubicBezTo>
                <a:cubicBezTo>
                  <a:pt x="220" y="170"/>
                  <a:pt x="200" y="190"/>
                  <a:pt x="283" y="174"/>
                </a:cubicBezTo>
                <a:cubicBezTo>
                  <a:pt x="321" y="134"/>
                  <a:pt x="321" y="114"/>
                  <a:pt x="274" y="82"/>
                </a:cubicBezTo>
                <a:cubicBezTo>
                  <a:pt x="167" y="90"/>
                  <a:pt x="138" y="62"/>
                  <a:pt x="119" y="155"/>
                </a:cubicBezTo>
                <a:cubicBezTo>
                  <a:pt x="129" y="308"/>
                  <a:pt x="100" y="310"/>
                  <a:pt x="228" y="292"/>
                </a:cubicBezTo>
                <a:cubicBezTo>
                  <a:pt x="218" y="251"/>
                  <a:pt x="215" y="232"/>
                  <a:pt x="173" y="219"/>
                </a:cubicBezTo>
                <a:cubicBezTo>
                  <a:pt x="152" y="222"/>
                  <a:pt x="129" y="221"/>
                  <a:pt x="109" y="228"/>
                </a:cubicBezTo>
                <a:cubicBezTo>
                  <a:pt x="97" y="232"/>
                  <a:pt x="79" y="268"/>
                  <a:pt x="73" y="274"/>
                </a:cubicBezTo>
                <a:cubicBezTo>
                  <a:pt x="65" y="282"/>
                  <a:pt x="54" y="285"/>
                  <a:pt x="45" y="292"/>
                </a:cubicBezTo>
                <a:cubicBezTo>
                  <a:pt x="38" y="297"/>
                  <a:pt x="33" y="305"/>
                  <a:pt x="27" y="311"/>
                </a:cubicBezTo>
                <a:cubicBezTo>
                  <a:pt x="13" y="352"/>
                  <a:pt x="0" y="357"/>
                  <a:pt x="0" y="402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43017" name="Freeform 11"/>
          <p:cNvSpPr>
            <a:spLocks/>
          </p:cNvSpPr>
          <p:nvPr/>
        </p:nvSpPr>
        <p:spPr bwMode="auto">
          <a:xfrm>
            <a:off x="4025900" y="4359275"/>
            <a:ext cx="711200" cy="650875"/>
          </a:xfrm>
          <a:custGeom>
            <a:avLst/>
            <a:gdLst>
              <a:gd name="T0" fmla="*/ 2147483647 w 448"/>
              <a:gd name="T1" fmla="*/ 2147483647 h 410"/>
              <a:gd name="T2" fmla="*/ 2147483647 w 448"/>
              <a:gd name="T3" fmla="*/ 2147483647 h 410"/>
              <a:gd name="T4" fmla="*/ 2147483647 w 448"/>
              <a:gd name="T5" fmla="*/ 2147483647 h 410"/>
              <a:gd name="T6" fmla="*/ 2147483647 w 448"/>
              <a:gd name="T7" fmla="*/ 2147483647 h 410"/>
              <a:gd name="T8" fmla="*/ 2147483647 w 448"/>
              <a:gd name="T9" fmla="*/ 2147483647 h 410"/>
              <a:gd name="T10" fmla="*/ 2147483647 w 448"/>
              <a:gd name="T11" fmla="*/ 2147483647 h 410"/>
              <a:gd name="T12" fmla="*/ 2147483647 w 448"/>
              <a:gd name="T13" fmla="*/ 2147483647 h 410"/>
              <a:gd name="T14" fmla="*/ 2147483647 w 448"/>
              <a:gd name="T15" fmla="*/ 2147483647 h 410"/>
              <a:gd name="T16" fmla="*/ 2147483647 w 448"/>
              <a:gd name="T17" fmla="*/ 2147483647 h 410"/>
              <a:gd name="T18" fmla="*/ 2147483647 w 448"/>
              <a:gd name="T19" fmla="*/ 2147483647 h 410"/>
              <a:gd name="T20" fmla="*/ 2147483647 w 448"/>
              <a:gd name="T21" fmla="*/ 2147483647 h 410"/>
              <a:gd name="T22" fmla="*/ 2147483647 w 448"/>
              <a:gd name="T23" fmla="*/ 2147483647 h 410"/>
              <a:gd name="T24" fmla="*/ 0 w 448"/>
              <a:gd name="T25" fmla="*/ 2147483647 h 41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448"/>
              <a:gd name="T40" fmla="*/ 0 h 410"/>
              <a:gd name="T41" fmla="*/ 448 w 448"/>
              <a:gd name="T42" fmla="*/ 410 h 41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448" h="410">
                <a:moveTo>
                  <a:pt x="448" y="32"/>
                </a:moveTo>
                <a:cubicBezTo>
                  <a:pt x="329" y="39"/>
                  <a:pt x="288" y="0"/>
                  <a:pt x="256" y="87"/>
                </a:cubicBezTo>
                <a:cubicBezTo>
                  <a:pt x="259" y="127"/>
                  <a:pt x="244" y="173"/>
                  <a:pt x="266" y="206"/>
                </a:cubicBezTo>
                <a:cubicBezTo>
                  <a:pt x="278" y="224"/>
                  <a:pt x="316" y="213"/>
                  <a:pt x="330" y="197"/>
                </a:cubicBezTo>
                <a:cubicBezTo>
                  <a:pt x="342" y="183"/>
                  <a:pt x="323" y="160"/>
                  <a:pt x="320" y="142"/>
                </a:cubicBezTo>
                <a:cubicBezTo>
                  <a:pt x="293" y="145"/>
                  <a:pt x="216" y="152"/>
                  <a:pt x="183" y="160"/>
                </a:cubicBezTo>
                <a:cubicBezTo>
                  <a:pt x="164" y="165"/>
                  <a:pt x="128" y="178"/>
                  <a:pt x="128" y="178"/>
                </a:cubicBezTo>
                <a:cubicBezTo>
                  <a:pt x="97" y="211"/>
                  <a:pt x="113" y="189"/>
                  <a:pt x="92" y="252"/>
                </a:cubicBezTo>
                <a:cubicBezTo>
                  <a:pt x="89" y="261"/>
                  <a:pt x="83" y="279"/>
                  <a:pt x="83" y="279"/>
                </a:cubicBezTo>
                <a:cubicBezTo>
                  <a:pt x="86" y="300"/>
                  <a:pt x="73" y="333"/>
                  <a:pt x="92" y="343"/>
                </a:cubicBezTo>
                <a:cubicBezTo>
                  <a:pt x="214" y="410"/>
                  <a:pt x="181" y="324"/>
                  <a:pt x="174" y="288"/>
                </a:cubicBezTo>
                <a:cubicBezTo>
                  <a:pt x="128" y="299"/>
                  <a:pt x="82" y="310"/>
                  <a:pt x="37" y="325"/>
                </a:cubicBezTo>
                <a:cubicBezTo>
                  <a:pt x="10" y="352"/>
                  <a:pt x="0" y="368"/>
                  <a:pt x="0" y="407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43018" name="Freeform 12"/>
          <p:cNvSpPr>
            <a:spLocks/>
          </p:cNvSpPr>
          <p:nvPr/>
        </p:nvSpPr>
        <p:spPr bwMode="auto">
          <a:xfrm>
            <a:off x="4338638" y="4672013"/>
            <a:ext cx="674687" cy="595312"/>
          </a:xfrm>
          <a:custGeom>
            <a:avLst/>
            <a:gdLst>
              <a:gd name="T0" fmla="*/ 2147483647 w 425"/>
              <a:gd name="T1" fmla="*/ 0 h 375"/>
              <a:gd name="T2" fmla="*/ 2147483647 w 425"/>
              <a:gd name="T3" fmla="*/ 2147483647 h 375"/>
              <a:gd name="T4" fmla="*/ 2147483647 w 425"/>
              <a:gd name="T5" fmla="*/ 2147483647 h 375"/>
              <a:gd name="T6" fmla="*/ 2147483647 w 425"/>
              <a:gd name="T7" fmla="*/ 2147483647 h 375"/>
              <a:gd name="T8" fmla="*/ 2147483647 w 425"/>
              <a:gd name="T9" fmla="*/ 2147483647 h 375"/>
              <a:gd name="T10" fmla="*/ 2147483647 w 425"/>
              <a:gd name="T11" fmla="*/ 2147483647 h 375"/>
              <a:gd name="T12" fmla="*/ 2147483647 w 425"/>
              <a:gd name="T13" fmla="*/ 2147483647 h 375"/>
              <a:gd name="T14" fmla="*/ 2147483647 w 425"/>
              <a:gd name="T15" fmla="*/ 2147483647 h 375"/>
              <a:gd name="T16" fmla="*/ 2147483647 w 425"/>
              <a:gd name="T17" fmla="*/ 2147483647 h 375"/>
              <a:gd name="T18" fmla="*/ 2147483647 w 425"/>
              <a:gd name="T19" fmla="*/ 2147483647 h 375"/>
              <a:gd name="T20" fmla="*/ 2147483647 w 425"/>
              <a:gd name="T21" fmla="*/ 2147483647 h 375"/>
              <a:gd name="T22" fmla="*/ 2147483647 w 425"/>
              <a:gd name="T23" fmla="*/ 2147483647 h 375"/>
              <a:gd name="T24" fmla="*/ 2147483647 w 425"/>
              <a:gd name="T25" fmla="*/ 2147483647 h 375"/>
              <a:gd name="T26" fmla="*/ 2147483647 w 425"/>
              <a:gd name="T27" fmla="*/ 2147483647 h 375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425"/>
              <a:gd name="T43" fmla="*/ 0 h 375"/>
              <a:gd name="T44" fmla="*/ 425 w 425"/>
              <a:gd name="T45" fmla="*/ 375 h 375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425" h="375">
                <a:moveTo>
                  <a:pt x="425" y="0"/>
                </a:moveTo>
                <a:cubicBezTo>
                  <a:pt x="402" y="2"/>
                  <a:pt x="332" y="1"/>
                  <a:pt x="297" y="18"/>
                </a:cubicBezTo>
                <a:cubicBezTo>
                  <a:pt x="225" y="53"/>
                  <a:pt x="313" y="22"/>
                  <a:pt x="242" y="45"/>
                </a:cubicBezTo>
                <a:cubicBezTo>
                  <a:pt x="245" y="85"/>
                  <a:pt x="240" y="126"/>
                  <a:pt x="251" y="164"/>
                </a:cubicBezTo>
                <a:cubicBezTo>
                  <a:pt x="259" y="191"/>
                  <a:pt x="334" y="155"/>
                  <a:pt x="334" y="155"/>
                </a:cubicBezTo>
                <a:cubicBezTo>
                  <a:pt x="314" y="77"/>
                  <a:pt x="299" y="101"/>
                  <a:pt x="206" y="109"/>
                </a:cubicBezTo>
                <a:cubicBezTo>
                  <a:pt x="174" y="120"/>
                  <a:pt x="175" y="116"/>
                  <a:pt x="151" y="146"/>
                </a:cubicBezTo>
                <a:cubicBezTo>
                  <a:pt x="137" y="163"/>
                  <a:pt x="114" y="201"/>
                  <a:pt x="114" y="201"/>
                </a:cubicBezTo>
                <a:cubicBezTo>
                  <a:pt x="105" y="228"/>
                  <a:pt x="100" y="278"/>
                  <a:pt x="123" y="301"/>
                </a:cubicBezTo>
                <a:cubicBezTo>
                  <a:pt x="130" y="308"/>
                  <a:pt x="142" y="308"/>
                  <a:pt x="151" y="311"/>
                </a:cubicBezTo>
                <a:cubicBezTo>
                  <a:pt x="169" y="308"/>
                  <a:pt x="195" y="316"/>
                  <a:pt x="206" y="301"/>
                </a:cubicBezTo>
                <a:cubicBezTo>
                  <a:pt x="217" y="286"/>
                  <a:pt x="213" y="256"/>
                  <a:pt x="197" y="247"/>
                </a:cubicBezTo>
                <a:cubicBezTo>
                  <a:pt x="172" y="234"/>
                  <a:pt x="80" y="264"/>
                  <a:pt x="50" y="274"/>
                </a:cubicBezTo>
                <a:cubicBezTo>
                  <a:pt x="0" y="307"/>
                  <a:pt x="23" y="281"/>
                  <a:pt x="23" y="375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43019" name="Line 14"/>
          <p:cNvSpPr>
            <a:spLocks noChangeShapeType="1"/>
          </p:cNvSpPr>
          <p:nvPr/>
        </p:nvSpPr>
        <p:spPr bwMode="auto">
          <a:xfrm>
            <a:off x="2576513" y="2493963"/>
            <a:ext cx="0" cy="2376487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43020" name="Text Box 15"/>
          <p:cNvSpPr txBox="1">
            <a:spLocks noChangeArrowheads="1"/>
          </p:cNvSpPr>
          <p:nvPr/>
        </p:nvSpPr>
        <p:spPr bwMode="auto">
          <a:xfrm>
            <a:off x="395288" y="1989138"/>
            <a:ext cx="153352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TW" sz="2400"/>
              <a:t>Loop line</a:t>
            </a:r>
          </a:p>
          <a:p>
            <a:r>
              <a:rPr lang="en-US" altLang="zh-TW" sz="2400"/>
              <a:t>can go on-shell </a:t>
            </a:r>
            <a:endParaRPr lang="en-US" altLang="zh-TW" sz="2000"/>
          </a:p>
        </p:txBody>
      </p:sp>
      <p:sp>
        <p:nvSpPr>
          <p:cNvPr id="43021" name="Line 16"/>
          <p:cNvSpPr>
            <a:spLocks noChangeShapeType="1"/>
          </p:cNvSpPr>
          <p:nvPr/>
        </p:nvSpPr>
        <p:spPr bwMode="auto">
          <a:xfrm>
            <a:off x="1692275" y="2708275"/>
            <a:ext cx="739775" cy="57785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43022" name="Text Box 17"/>
          <p:cNvSpPr txBox="1">
            <a:spLocks noChangeArrowheads="1"/>
          </p:cNvSpPr>
          <p:nvPr/>
        </p:nvSpPr>
        <p:spPr bwMode="auto">
          <a:xfrm>
            <a:off x="3060700" y="4006850"/>
            <a:ext cx="7905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TW" sz="2400"/>
              <a:t>k</a:t>
            </a:r>
            <a:r>
              <a:rPr lang="en-US" altLang="zh-TW" sz="2400" baseline="-25000"/>
              <a:t>T</a:t>
            </a:r>
          </a:p>
        </p:txBody>
      </p:sp>
      <p:sp>
        <p:nvSpPr>
          <p:cNvPr id="43023" name="Text Box 18"/>
          <p:cNvSpPr txBox="1">
            <a:spLocks noChangeArrowheads="1"/>
          </p:cNvSpPr>
          <p:nvPr/>
        </p:nvSpPr>
        <p:spPr bwMode="auto">
          <a:xfrm>
            <a:off x="395288" y="5516563"/>
            <a:ext cx="47529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TW" sz="2400"/>
              <a:t>loop with the weight factor from </a:t>
            </a:r>
          </a:p>
          <a:p>
            <a:r>
              <a:rPr lang="en-US" altLang="zh-TW" sz="2400"/>
              <a:t>k</a:t>
            </a:r>
            <a:r>
              <a:rPr lang="en-US" altLang="zh-TW" sz="2400" baseline="-25000"/>
              <a:t>T</a:t>
            </a:r>
            <a:r>
              <a:rPr lang="en-US" altLang="zh-TW" sz="2400"/>
              <a:t> distribution function (TMD)</a:t>
            </a:r>
          </a:p>
        </p:txBody>
      </p:sp>
      <p:pic>
        <p:nvPicPr>
          <p:cNvPr id="43024" name="Picture 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625" y="2133600"/>
            <a:ext cx="2881313" cy="2024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25" name="AutoShape 20"/>
          <p:cNvSpPr>
            <a:spLocks noChangeArrowheads="1"/>
          </p:cNvSpPr>
          <p:nvPr/>
        </p:nvSpPr>
        <p:spPr bwMode="auto">
          <a:xfrm>
            <a:off x="755650" y="3429000"/>
            <a:ext cx="360363" cy="576263"/>
          </a:xfrm>
          <a:prstGeom prst="downArrow">
            <a:avLst>
              <a:gd name="adj1" fmla="val 50000"/>
              <a:gd name="adj2" fmla="val 3997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zh-TW" altLang="en-US"/>
          </a:p>
        </p:txBody>
      </p:sp>
      <p:sp>
        <p:nvSpPr>
          <p:cNvPr id="43026" name="Text Box 21"/>
          <p:cNvSpPr txBox="1">
            <a:spLocks noChangeArrowheads="1"/>
          </p:cNvSpPr>
          <p:nvPr/>
        </p:nvSpPr>
        <p:spPr bwMode="auto">
          <a:xfrm>
            <a:off x="250825" y="4221163"/>
            <a:ext cx="19986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>
                <a:solidFill>
                  <a:srgbClr val="FF0000"/>
                </a:solidFill>
              </a:rPr>
              <a:t>Strong phase</a:t>
            </a:r>
          </a:p>
        </p:txBody>
      </p:sp>
      <p:pic>
        <p:nvPicPr>
          <p:cNvPr id="43027" name="Picture 2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2275" y="981075"/>
            <a:ext cx="5832475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28" name="Rectangle 23"/>
          <p:cNvSpPr txBox="1">
            <a:spLocks noChangeArrowheads="1"/>
          </p:cNvSpPr>
          <p:nvPr/>
        </p:nvSpPr>
        <p:spPr bwMode="auto">
          <a:xfrm>
            <a:off x="457200" y="274638"/>
            <a:ext cx="8229600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en-US" altLang="zh-TW" sz="4400">
                <a:solidFill>
                  <a:schemeClr val="tx2"/>
                </a:solidFill>
              </a:rPr>
              <a:t>Principle value</a:t>
            </a:r>
          </a:p>
        </p:txBody>
      </p:sp>
      <p:sp>
        <p:nvSpPr>
          <p:cNvPr id="43029" name="Oval 24"/>
          <p:cNvSpPr>
            <a:spLocks noChangeArrowheads="1"/>
          </p:cNvSpPr>
          <p:nvPr/>
        </p:nvSpPr>
        <p:spPr bwMode="auto">
          <a:xfrm>
            <a:off x="1619250" y="3213100"/>
            <a:ext cx="504825" cy="8636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43030" name="Text Box 25"/>
          <p:cNvSpPr txBox="1">
            <a:spLocks noChangeArrowheads="1"/>
          </p:cNvSpPr>
          <p:nvPr/>
        </p:nvSpPr>
        <p:spPr bwMode="auto">
          <a:xfrm>
            <a:off x="1692275" y="3357563"/>
            <a:ext cx="4206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800"/>
              <a:t>B</a:t>
            </a:r>
          </a:p>
        </p:txBody>
      </p:sp>
      <p:sp>
        <p:nvSpPr>
          <p:cNvPr id="43031" name="投影片編號版面配置區 2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9F5E994-753D-47A0-9A3C-7B564639E67F}" type="slidenum">
              <a:rPr lang="en-US" altLang="zh-TW"/>
              <a:pPr/>
              <a:t>40</a:t>
            </a:fld>
            <a:endParaRPr lang="en-US" altLang="zh-TW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550" y="1341438"/>
            <a:ext cx="7272338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5" name="Rectangle 5"/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altLang="zh-TW" sz="4400">
                <a:solidFill>
                  <a:schemeClr val="tx2"/>
                </a:solidFill>
              </a:rPr>
              <a:t>Sources of strong phase  </a:t>
            </a:r>
          </a:p>
        </p:txBody>
      </p:sp>
      <p:sp>
        <p:nvSpPr>
          <p:cNvPr id="44036" name="Text Box 6"/>
          <p:cNvSpPr txBox="1">
            <a:spLocks noChangeArrowheads="1"/>
          </p:cNvSpPr>
          <p:nvPr/>
        </p:nvSpPr>
        <p:spPr bwMode="auto">
          <a:xfrm>
            <a:off x="684213" y="4221163"/>
            <a:ext cx="79629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TW" sz="2800">
                <a:solidFill>
                  <a:srgbClr val="FF0000"/>
                </a:solidFill>
              </a:rPr>
              <a:t>Annihilation is assumed to be small, down by </a:t>
            </a:r>
            <a:r>
              <a:rPr lang="en-US" altLang="zh-TW" sz="2800">
                <a:solidFill>
                  <a:srgbClr val="FF0000"/>
                </a:solidFill>
                <a:latin typeface="Symbol" pitchFamily="18" charset="2"/>
                <a:sym typeface="Symbol" pitchFamily="18" charset="2"/>
              </a:rPr>
              <a:t></a:t>
            </a:r>
            <a:r>
              <a:rPr lang="en-US" altLang="zh-TW" sz="2800" baseline="-25000">
                <a:solidFill>
                  <a:srgbClr val="FF0000"/>
                </a:solidFill>
                <a:sym typeface="Symbol" pitchFamily="18" charset="2"/>
              </a:rPr>
              <a:t>s</a:t>
            </a:r>
            <a:r>
              <a:rPr lang="en-US" altLang="zh-TW" sz="2800">
                <a:solidFill>
                  <a:srgbClr val="FF0000"/>
                </a:solidFill>
              </a:rPr>
              <a:t>/m</a:t>
            </a:r>
            <a:r>
              <a:rPr lang="en-US" altLang="zh-TW" sz="2800" baseline="-25000">
                <a:solidFill>
                  <a:srgbClr val="FF0000"/>
                </a:solidFill>
              </a:rPr>
              <a:t>b</a:t>
            </a:r>
            <a:r>
              <a:rPr lang="en-US" altLang="zh-TW" sz="2800">
                <a:solidFill>
                  <a:srgbClr val="FF0000"/>
                </a:solidFill>
              </a:rPr>
              <a:t> in QCDF, </a:t>
            </a:r>
          </a:p>
          <a:p>
            <a:r>
              <a:rPr lang="en-US" altLang="zh-TW" sz="2800">
                <a:solidFill>
                  <a:srgbClr val="FF0000"/>
                </a:solidFill>
              </a:rPr>
              <a:t>but calculable and sizable in PQCD </a:t>
            </a:r>
          </a:p>
          <a:p>
            <a:r>
              <a:rPr lang="en-US" altLang="zh-TW" sz="2800">
                <a:solidFill>
                  <a:srgbClr val="FF0000"/>
                </a:solidFill>
              </a:rPr>
              <a:t>Different sources lead to different direct CP asy.</a:t>
            </a:r>
          </a:p>
        </p:txBody>
      </p:sp>
      <p:sp>
        <p:nvSpPr>
          <p:cNvPr id="44037" name="投影片編號版面配置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6E9AF57-086D-4E88-98AB-B1A45E9A7217}" type="slidenum">
              <a:rPr lang="en-US" altLang="zh-TW"/>
              <a:pPr/>
              <a:t>41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4"/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altLang="zh-TW" sz="4400">
                <a:solidFill>
                  <a:schemeClr val="tx2"/>
                </a:solidFill>
              </a:rPr>
              <a:t>Large strong phase</a:t>
            </a:r>
          </a:p>
        </p:txBody>
      </p:sp>
      <p:sp>
        <p:nvSpPr>
          <p:cNvPr id="45059" name="Rectangle 5"/>
          <p:cNvSpPr>
            <a:spLocks noChangeArrowheads="1"/>
          </p:cNvSpPr>
          <p:nvPr/>
        </p:nvSpPr>
        <p:spPr bwMode="auto">
          <a:xfrm>
            <a:off x="457200" y="1341438"/>
            <a:ext cx="8229600" cy="478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US" altLang="zh-TW" sz="3200">
                <a:solidFill>
                  <a:srgbClr val="FF0000"/>
                </a:solidFill>
              </a:rPr>
              <a:t>A</a:t>
            </a:r>
            <a:r>
              <a:rPr lang="en-US" altLang="zh-TW" sz="3200" baseline="-25000">
                <a:solidFill>
                  <a:srgbClr val="FF0000"/>
                </a:solidFill>
              </a:rPr>
              <a:t>CP</a:t>
            </a:r>
            <a:r>
              <a:rPr lang="en-US" altLang="zh-TW" sz="3200">
                <a:solidFill>
                  <a:srgbClr val="FF0000"/>
                </a:solidFill>
              </a:rPr>
              <a:t>(K</a:t>
            </a:r>
            <a:r>
              <a:rPr lang="en-US" altLang="zh-TW" sz="3200" baseline="30000">
                <a:solidFill>
                  <a:srgbClr val="FF0000"/>
                </a:solidFill>
              </a:rPr>
              <a:t>+</a:t>
            </a:r>
            <a:r>
              <a:rPr lang="en-US" altLang="zh-TW" sz="3200">
                <a:solidFill>
                  <a:srgbClr val="FF0000"/>
                </a:solidFill>
                <a:latin typeface="Symbol" pitchFamily="18" charset="2"/>
                <a:sym typeface="Symbol" pitchFamily="18" charset="2"/>
              </a:rPr>
              <a:t></a:t>
            </a:r>
            <a:r>
              <a:rPr lang="en-US" altLang="zh-TW" sz="3200" baseline="15000">
                <a:solidFill>
                  <a:srgbClr val="FF0000"/>
                </a:solidFill>
                <a:sym typeface="Symbol" pitchFamily="18" charset="2"/>
              </a:rPr>
              <a:t>-</a:t>
            </a:r>
            <a:r>
              <a:rPr lang="en-US" altLang="zh-TW" sz="3200">
                <a:solidFill>
                  <a:srgbClr val="FF0000"/>
                </a:solidFill>
              </a:rPr>
              <a:t>)</a:t>
            </a:r>
            <a:r>
              <a:rPr lang="en-US" altLang="zh-TW" sz="3200">
                <a:solidFill>
                  <a:srgbClr val="FF0000"/>
                </a:solidFill>
                <a:latin typeface="cmsy10" pitchFamily="34" charset="0"/>
              </a:rPr>
              <a:t>~</a:t>
            </a:r>
            <a:r>
              <a:rPr lang="en-US" altLang="zh-TW" sz="3200">
                <a:solidFill>
                  <a:srgbClr val="FF0000"/>
                </a:solidFill>
              </a:rPr>
              <a:t> -0.1 implies sizable </a:t>
            </a:r>
            <a:r>
              <a:rPr lang="en-US" altLang="zh-TW" sz="3200">
                <a:solidFill>
                  <a:srgbClr val="FF0000"/>
                </a:solidFill>
                <a:latin typeface="Symbol" pitchFamily="18" charset="2"/>
                <a:sym typeface="Symbol" pitchFamily="18" charset="2"/>
              </a:rPr>
              <a:t></a:t>
            </a:r>
            <a:r>
              <a:rPr lang="en-US" altLang="zh-TW" sz="3200" baseline="-25000">
                <a:solidFill>
                  <a:srgbClr val="FF0000"/>
                </a:solidFill>
                <a:latin typeface="Symbol" pitchFamily="18" charset="2"/>
                <a:sym typeface="Symbol" pitchFamily="18" charset="2"/>
              </a:rPr>
              <a:t>T</a:t>
            </a:r>
            <a:r>
              <a:rPr lang="en-US" altLang="zh-TW" sz="3200" baseline="-50000">
                <a:solidFill>
                  <a:srgbClr val="FF0000"/>
                </a:solidFill>
                <a:sym typeface="Symbol" pitchFamily="18" charset="2"/>
              </a:rPr>
              <a:t> </a:t>
            </a:r>
            <a:r>
              <a:rPr lang="en-US" altLang="zh-TW" sz="3200">
                <a:solidFill>
                  <a:srgbClr val="FF0000"/>
                </a:solidFill>
                <a:latin typeface="cmsy10" pitchFamily="34" charset="0"/>
                <a:sym typeface="Symbol" pitchFamily="18" charset="2"/>
              </a:rPr>
              <a:t> ~</a:t>
            </a:r>
            <a:r>
              <a:rPr lang="en-US" altLang="zh-TW" sz="3200">
                <a:solidFill>
                  <a:srgbClr val="FF0000"/>
                </a:solidFill>
              </a:rPr>
              <a:t> 15</a:t>
            </a:r>
            <a:r>
              <a:rPr lang="en-US" altLang="zh-TW" sz="3200" baseline="30000">
                <a:solidFill>
                  <a:srgbClr val="FF0000"/>
                </a:solidFill>
              </a:rPr>
              <a:t>o</a:t>
            </a:r>
            <a:r>
              <a:rPr lang="en-US" altLang="zh-TW" sz="3200" baseline="-50000">
                <a:sym typeface="Symbol" pitchFamily="18" charset="2"/>
              </a:rPr>
              <a:t> </a:t>
            </a:r>
            <a:r>
              <a:rPr lang="en-US" altLang="zh-TW" sz="3200"/>
              <a:t>between T and P from annihilation (PQCD, 00)</a:t>
            </a:r>
          </a:p>
        </p:txBody>
      </p:sp>
      <p:sp>
        <p:nvSpPr>
          <p:cNvPr id="45060" name="Line 6"/>
          <p:cNvSpPr>
            <a:spLocks noChangeShapeType="1"/>
          </p:cNvSpPr>
          <p:nvPr/>
        </p:nvSpPr>
        <p:spPr bwMode="auto">
          <a:xfrm flipH="1">
            <a:off x="1906588" y="4654550"/>
            <a:ext cx="23764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45061" name="Line 7"/>
          <p:cNvSpPr>
            <a:spLocks noChangeShapeType="1"/>
          </p:cNvSpPr>
          <p:nvPr/>
        </p:nvSpPr>
        <p:spPr bwMode="auto">
          <a:xfrm flipH="1" flipV="1">
            <a:off x="1114425" y="3933825"/>
            <a:ext cx="812800" cy="7000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45062" name="Line 8"/>
          <p:cNvSpPr>
            <a:spLocks noChangeShapeType="1"/>
          </p:cNvSpPr>
          <p:nvPr/>
        </p:nvSpPr>
        <p:spPr bwMode="auto">
          <a:xfrm flipH="1">
            <a:off x="1042988" y="4654550"/>
            <a:ext cx="86360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45063" name="Text Box 9"/>
          <p:cNvSpPr txBox="1">
            <a:spLocks noChangeArrowheads="1"/>
          </p:cNvSpPr>
          <p:nvPr/>
        </p:nvSpPr>
        <p:spPr bwMode="auto">
          <a:xfrm>
            <a:off x="503238" y="3429000"/>
            <a:ext cx="1489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/>
              <a:t>T exp(i</a:t>
            </a:r>
            <a:r>
              <a:rPr lang="en-US" altLang="zh-TW" sz="2400">
                <a:latin typeface="Symbol" pitchFamily="18" charset="2"/>
                <a:sym typeface="Symbol" pitchFamily="18" charset="2"/>
              </a:rPr>
              <a:t></a:t>
            </a:r>
            <a:r>
              <a:rPr lang="en-US" altLang="zh-TW" sz="2400" baseline="-25000">
                <a:sym typeface="Symbol" pitchFamily="18" charset="2"/>
              </a:rPr>
              <a:t>3</a:t>
            </a:r>
            <a:r>
              <a:rPr lang="en-US" altLang="zh-TW" sz="2400"/>
              <a:t>)</a:t>
            </a:r>
            <a:endParaRPr lang="en-US" altLang="zh-TW" sz="2400">
              <a:latin typeface="Symbol" pitchFamily="18" charset="2"/>
              <a:sym typeface="Symbol" pitchFamily="18" charset="2"/>
            </a:endParaRPr>
          </a:p>
        </p:txBody>
      </p:sp>
      <p:sp>
        <p:nvSpPr>
          <p:cNvPr id="45064" name="Text Box 10"/>
          <p:cNvSpPr txBox="1">
            <a:spLocks noChangeArrowheads="1"/>
          </p:cNvSpPr>
          <p:nvPr/>
        </p:nvSpPr>
        <p:spPr bwMode="auto">
          <a:xfrm>
            <a:off x="4498975" y="4292600"/>
            <a:ext cx="38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/>
              <a:t>P</a:t>
            </a:r>
          </a:p>
        </p:txBody>
      </p:sp>
      <p:sp>
        <p:nvSpPr>
          <p:cNvPr id="45065" name="Text Box 11"/>
          <p:cNvSpPr txBox="1">
            <a:spLocks noChangeArrowheads="1"/>
          </p:cNvSpPr>
          <p:nvPr/>
        </p:nvSpPr>
        <p:spPr bwMode="auto">
          <a:xfrm>
            <a:off x="503238" y="5321300"/>
            <a:ext cx="15906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/>
              <a:t>T exp(-i</a:t>
            </a:r>
            <a:r>
              <a:rPr lang="en-US" altLang="zh-TW" sz="2400">
                <a:latin typeface="Symbol" pitchFamily="18" charset="2"/>
                <a:sym typeface="Symbol" pitchFamily="18" charset="2"/>
              </a:rPr>
              <a:t></a:t>
            </a:r>
            <a:r>
              <a:rPr lang="en-US" altLang="zh-TW" sz="2400" baseline="-25000">
                <a:sym typeface="Symbol" pitchFamily="18" charset="2"/>
              </a:rPr>
              <a:t>3</a:t>
            </a:r>
            <a:r>
              <a:rPr lang="en-US" altLang="zh-TW" sz="2400"/>
              <a:t>)</a:t>
            </a:r>
          </a:p>
        </p:txBody>
      </p:sp>
      <p:sp>
        <p:nvSpPr>
          <p:cNvPr id="45066" name="Line 12"/>
          <p:cNvSpPr>
            <a:spLocks noChangeShapeType="1"/>
          </p:cNvSpPr>
          <p:nvPr/>
        </p:nvSpPr>
        <p:spPr bwMode="auto">
          <a:xfrm flipH="1" flipV="1">
            <a:off x="6227763" y="4652963"/>
            <a:ext cx="19446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45067" name="Line 13"/>
          <p:cNvSpPr>
            <a:spLocks noChangeShapeType="1"/>
          </p:cNvSpPr>
          <p:nvPr/>
        </p:nvSpPr>
        <p:spPr bwMode="auto">
          <a:xfrm flipH="1" flipV="1">
            <a:off x="5527675" y="3914775"/>
            <a:ext cx="720725" cy="7191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45068" name="Line 14"/>
          <p:cNvSpPr>
            <a:spLocks noChangeShapeType="1"/>
          </p:cNvSpPr>
          <p:nvPr/>
        </p:nvSpPr>
        <p:spPr bwMode="auto">
          <a:xfrm flipH="1">
            <a:off x="5240338" y="4633913"/>
            <a:ext cx="1008062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45069" name="Text Box 15"/>
          <p:cNvSpPr txBox="1">
            <a:spLocks noChangeArrowheads="1"/>
          </p:cNvSpPr>
          <p:nvPr/>
        </p:nvSpPr>
        <p:spPr bwMode="auto">
          <a:xfrm>
            <a:off x="4859338" y="3357563"/>
            <a:ext cx="1489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/>
              <a:t>T exp(i</a:t>
            </a:r>
            <a:r>
              <a:rPr lang="en-US" altLang="zh-TW" sz="2400">
                <a:latin typeface="Symbol" pitchFamily="18" charset="2"/>
                <a:sym typeface="Symbol" pitchFamily="18" charset="2"/>
              </a:rPr>
              <a:t></a:t>
            </a:r>
            <a:r>
              <a:rPr lang="en-US" altLang="zh-TW" sz="2400" baseline="-25000">
                <a:sym typeface="Symbol" pitchFamily="18" charset="2"/>
              </a:rPr>
              <a:t>3</a:t>
            </a:r>
            <a:r>
              <a:rPr lang="en-US" altLang="zh-TW" sz="2400"/>
              <a:t>)</a:t>
            </a:r>
          </a:p>
        </p:txBody>
      </p:sp>
      <p:sp>
        <p:nvSpPr>
          <p:cNvPr id="45070" name="Text Box 16"/>
          <p:cNvSpPr txBox="1">
            <a:spLocks noChangeArrowheads="1"/>
          </p:cNvSpPr>
          <p:nvPr/>
        </p:nvSpPr>
        <p:spPr bwMode="auto">
          <a:xfrm>
            <a:off x="8243888" y="4365625"/>
            <a:ext cx="38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/>
              <a:t>P</a:t>
            </a:r>
          </a:p>
        </p:txBody>
      </p:sp>
      <p:sp>
        <p:nvSpPr>
          <p:cNvPr id="45071" name="Text Box 17"/>
          <p:cNvSpPr txBox="1">
            <a:spLocks noChangeArrowheads="1"/>
          </p:cNvSpPr>
          <p:nvPr/>
        </p:nvSpPr>
        <p:spPr bwMode="auto">
          <a:xfrm>
            <a:off x="4859338" y="5086350"/>
            <a:ext cx="15906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/>
              <a:t>T exp(-i</a:t>
            </a:r>
            <a:r>
              <a:rPr lang="en-US" altLang="zh-TW" sz="2400">
                <a:latin typeface="Symbol" pitchFamily="18" charset="2"/>
                <a:sym typeface="Symbol" pitchFamily="18" charset="2"/>
              </a:rPr>
              <a:t></a:t>
            </a:r>
            <a:r>
              <a:rPr lang="en-US" altLang="zh-TW" sz="2400" baseline="-25000">
                <a:sym typeface="Symbol" pitchFamily="18" charset="2"/>
              </a:rPr>
              <a:t>3</a:t>
            </a:r>
            <a:r>
              <a:rPr lang="en-US" altLang="zh-TW" sz="2400"/>
              <a:t>)</a:t>
            </a:r>
          </a:p>
        </p:txBody>
      </p:sp>
      <p:sp>
        <p:nvSpPr>
          <p:cNvPr id="45072" name="Text Box 18"/>
          <p:cNvSpPr txBox="1">
            <a:spLocks noChangeArrowheads="1"/>
          </p:cNvSpPr>
          <p:nvPr/>
        </p:nvSpPr>
        <p:spPr bwMode="auto">
          <a:xfrm>
            <a:off x="2411413" y="3284538"/>
            <a:ext cx="10588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>
                <a:solidFill>
                  <a:srgbClr val="FF0000"/>
                </a:solidFill>
              </a:rPr>
              <a:t>If </a:t>
            </a:r>
            <a:r>
              <a:rPr lang="en-US" altLang="zh-TW" sz="2400">
                <a:solidFill>
                  <a:srgbClr val="FF0000"/>
                </a:solidFill>
                <a:latin typeface="Symbol" pitchFamily="18" charset="2"/>
                <a:sym typeface="Symbol" pitchFamily="18" charset="2"/>
              </a:rPr>
              <a:t></a:t>
            </a:r>
            <a:r>
              <a:rPr lang="en-US" altLang="zh-TW" sz="2400" baseline="-25000">
                <a:solidFill>
                  <a:srgbClr val="FF0000"/>
                </a:solidFill>
                <a:sym typeface="Symbol" pitchFamily="18" charset="2"/>
              </a:rPr>
              <a:t>T</a:t>
            </a:r>
            <a:r>
              <a:rPr lang="en-US" altLang="zh-TW" sz="2400">
                <a:solidFill>
                  <a:srgbClr val="FF0000"/>
                </a:solidFill>
              </a:rPr>
              <a:t>=0</a:t>
            </a:r>
          </a:p>
        </p:txBody>
      </p:sp>
      <p:sp>
        <p:nvSpPr>
          <p:cNvPr id="45073" name="Line 19"/>
          <p:cNvSpPr>
            <a:spLocks noChangeShapeType="1"/>
          </p:cNvSpPr>
          <p:nvPr/>
        </p:nvSpPr>
        <p:spPr bwMode="auto">
          <a:xfrm flipH="1" flipV="1">
            <a:off x="1114425" y="3933825"/>
            <a:ext cx="3168650" cy="72072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45074" name="Text Box 20"/>
          <p:cNvSpPr txBox="1">
            <a:spLocks noChangeArrowheads="1"/>
          </p:cNvSpPr>
          <p:nvPr/>
        </p:nvSpPr>
        <p:spPr bwMode="auto">
          <a:xfrm>
            <a:off x="3995738" y="40782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zh-TW" altLang="en-US"/>
          </a:p>
        </p:txBody>
      </p:sp>
      <p:sp>
        <p:nvSpPr>
          <p:cNvPr id="45075" name="Text Box 21"/>
          <p:cNvSpPr txBox="1">
            <a:spLocks noChangeArrowheads="1"/>
          </p:cNvSpPr>
          <p:nvPr/>
        </p:nvSpPr>
        <p:spPr bwMode="auto">
          <a:xfrm>
            <a:off x="3130550" y="3933825"/>
            <a:ext cx="488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>
                <a:solidFill>
                  <a:srgbClr val="FF0000"/>
                </a:solidFill>
              </a:rPr>
              <a:t>Br</a:t>
            </a:r>
          </a:p>
        </p:txBody>
      </p:sp>
      <p:sp>
        <p:nvSpPr>
          <p:cNvPr id="45076" name="Line 22"/>
          <p:cNvSpPr>
            <a:spLocks noChangeShapeType="1"/>
          </p:cNvSpPr>
          <p:nvPr/>
        </p:nvSpPr>
        <p:spPr bwMode="auto">
          <a:xfrm flipH="1">
            <a:off x="1114425" y="4654550"/>
            <a:ext cx="3097213" cy="6477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45077" name="Text Box 23"/>
          <p:cNvSpPr txBox="1">
            <a:spLocks noChangeArrowheads="1"/>
          </p:cNvSpPr>
          <p:nvPr/>
        </p:nvSpPr>
        <p:spPr bwMode="auto">
          <a:xfrm>
            <a:off x="3059113" y="5086350"/>
            <a:ext cx="1139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>
                <a:solidFill>
                  <a:srgbClr val="FF0000"/>
                </a:solidFill>
              </a:rPr>
              <a:t>Br = Br</a:t>
            </a:r>
          </a:p>
        </p:txBody>
      </p:sp>
      <p:sp>
        <p:nvSpPr>
          <p:cNvPr id="45078" name="Line 24"/>
          <p:cNvSpPr>
            <a:spLocks noChangeShapeType="1"/>
          </p:cNvSpPr>
          <p:nvPr/>
        </p:nvSpPr>
        <p:spPr bwMode="auto">
          <a:xfrm>
            <a:off x="3130550" y="5157788"/>
            <a:ext cx="288925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45079" name="Rectangle 25"/>
          <p:cNvSpPr>
            <a:spLocks noChangeArrowheads="1"/>
          </p:cNvSpPr>
          <p:nvPr/>
        </p:nvSpPr>
        <p:spPr bwMode="auto">
          <a:xfrm>
            <a:off x="6875463" y="3286125"/>
            <a:ext cx="10588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>
                <a:solidFill>
                  <a:srgbClr val="FF0000"/>
                </a:solidFill>
              </a:rPr>
              <a:t>If </a:t>
            </a:r>
            <a:r>
              <a:rPr lang="en-US" altLang="zh-TW" sz="2400">
                <a:solidFill>
                  <a:srgbClr val="FF0000"/>
                </a:solidFill>
                <a:sym typeface="Symbol" pitchFamily="18" charset="2"/>
              </a:rPr>
              <a:t></a:t>
            </a:r>
            <a:r>
              <a:rPr lang="en-US" altLang="zh-TW" sz="2400" baseline="-25000">
                <a:solidFill>
                  <a:srgbClr val="FF0000"/>
                </a:solidFill>
                <a:sym typeface="Symbol" pitchFamily="18" charset="2"/>
              </a:rPr>
              <a:t>T</a:t>
            </a:r>
            <a:r>
              <a:rPr lang="en-US" altLang="zh-TW" sz="2400">
                <a:solidFill>
                  <a:srgbClr val="FF0000"/>
                </a:solidFill>
              </a:rPr>
              <a:t>=0</a:t>
            </a:r>
          </a:p>
        </p:txBody>
      </p:sp>
      <p:sp>
        <p:nvSpPr>
          <p:cNvPr id="45080" name="Text Box 26"/>
          <p:cNvSpPr txBox="1">
            <a:spLocks noChangeArrowheads="1"/>
          </p:cNvSpPr>
          <p:nvPr/>
        </p:nvSpPr>
        <p:spPr bwMode="auto">
          <a:xfrm>
            <a:off x="7235825" y="5157788"/>
            <a:ext cx="14890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>
                <a:solidFill>
                  <a:srgbClr val="FF0000"/>
                </a:solidFill>
              </a:rPr>
              <a:t>Br = Br</a:t>
            </a:r>
          </a:p>
          <a:p>
            <a:r>
              <a:rPr lang="en-US" altLang="zh-TW" sz="2400">
                <a:solidFill>
                  <a:srgbClr val="FF0000"/>
                </a:solidFill>
              </a:rPr>
              <a:t>Direct CP</a:t>
            </a:r>
          </a:p>
        </p:txBody>
      </p:sp>
      <p:sp>
        <p:nvSpPr>
          <p:cNvPr id="45081" name="Line 27"/>
          <p:cNvSpPr>
            <a:spLocks noChangeShapeType="1"/>
          </p:cNvSpPr>
          <p:nvPr/>
        </p:nvSpPr>
        <p:spPr bwMode="auto">
          <a:xfrm>
            <a:off x="7307263" y="5229225"/>
            <a:ext cx="288925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45082" name="Line 28"/>
          <p:cNvSpPr>
            <a:spLocks noChangeShapeType="1"/>
          </p:cNvSpPr>
          <p:nvPr/>
        </p:nvSpPr>
        <p:spPr bwMode="auto">
          <a:xfrm flipH="1">
            <a:off x="7739063" y="5229225"/>
            <a:ext cx="144462" cy="287338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45083" name="Line 29"/>
          <p:cNvSpPr>
            <a:spLocks noChangeShapeType="1"/>
          </p:cNvSpPr>
          <p:nvPr/>
        </p:nvSpPr>
        <p:spPr bwMode="auto">
          <a:xfrm flipH="1">
            <a:off x="7523163" y="3357563"/>
            <a:ext cx="144462" cy="287337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45084" name="Line 30"/>
          <p:cNvSpPr>
            <a:spLocks noChangeShapeType="1"/>
          </p:cNvSpPr>
          <p:nvPr/>
        </p:nvSpPr>
        <p:spPr bwMode="auto">
          <a:xfrm flipH="1">
            <a:off x="8243888" y="5516563"/>
            <a:ext cx="360362" cy="4318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45085" name="Line 31"/>
          <p:cNvSpPr>
            <a:spLocks noChangeShapeType="1"/>
          </p:cNvSpPr>
          <p:nvPr/>
        </p:nvSpPr>
        <p:spPr bwMode="auto">
          <a:xfrm flipH="1">
            <a:off x="755650" y="4652963"/>
            <a:ext cx="1150938" cy="0"/>
          </a:xfrm>
          <a:prstGeom prst="line">
            <a:avLst/>
          </a:prstGeom>
          <a:noFill/>
          <a:ln w="9525">
            <a:solidFill>
              <a:srgbClr val="0066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45086" name="Line 32"/>
          <p:cNvSpPr>
            <a:spLocks noChangeShapeType="1"/>
          </p:cNvSpPr>
          <p:nvPr/>
        </p:nvSpPr>
        <p:spPr bwMode="auto">
          <a:xfrm flipH="1">
            <a:off x="5075238" y="4652963"/>
            <a:ext cx="1152525" cy="0"/>
          </a:xfrm>
          <a:prstGeom prst="line">
            <a:avLst/>
          </a:prstGeom>
          <a:noFill/>
          <a:ln w="9525">
            <a:solidFill>
              <a:srgbClr val="0066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45087" name="投影片編號版面配置區 30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AD565CB-AB82-4FB7-9E30-E610B785CBCE}" type="slidenum">
              <a:rPr lang="en-US" altLang="zh-TW"/>
              <a:pPr/>
              <a:t>42</a:t>
            </a:fld>
            <a:endParaRPr lang="en-US" altLang="zh-TW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8975" y="476250"/>
            <a:ext cx="7956550" cy="604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3" name="投影片編號版面配置區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A0D8C23-195D-456A-8CFA-9BD337840574}" type="slidenum">
              <a:rPr lang="en-US" altLang="zh-TW"/>
              <a:pPr/>
              <a:t>43</a:t>
            </a:fld>
            <a:endParaRPr lang="en-US" altLang="zh-TW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188913"/>
            <a:ext cx="8701088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63713" y="4437063"/>
            <a:ext cx="5314950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288" y="5084763"/>
            <a:ext cx="6526212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10" name="文字方塊 5"/>
          <p:cNvSpPr txBox="1">
            <a:spLocks noChangeArrowheads="1"/>
          </p:cNvSpPr>
          <p:nvPr/>
        </p:nvSpPr>
        <p:spPr bwMode="auto">
          <a:xfrm>
            <a:off x="7008813" y="5589588"/>
            <a:ext cx="21351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/>
              <a:t>Ali et al., 2007</a:t>
            </a:r>
            <a:endParaRPr lang="zh-TW" altLang="en-US" sz="2400"/>
          </a:p>
        </p:txBody>
      </p:sp>
      <p:sp>
        <p:nvSpPr>
          <p:cNvPr id="47111" name="文字方塊 6"/>
          <p:cNvSpPr txBox="1">
            <a:spLocks noChangeArrowheads="1"/>
          </p:cNvSpPr>
          <p:nvPr/>
        </p:nvSpPr>
        <p:spPr bwMode="auto">
          <a:xfrm>
            <a:off x="1187450" y="6092825"/>
            <a:ext cx="70659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/>
              <a:t>QCDF prediction smaller by an order of magnitude</a:t>
            </a:r>
            <a:endParaRPr lang="zh-TW" altLang="en-US" sz="2400"/>
          </a:p>
        </p:txBody>
      </p:sp>
      <p:sp>
        <p:nvSpPr>
          <p:cNvPr id="47112" name="投影片編號版面配置區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54F0D6F-EBC4-47C8-97A2-C5BB9A81E232}" type="slidenum">
              <a:rPr lang="en-US" altLang="zh-TW"/>
              <a:pPr/>
              <a:t>44</a:t>
            </a:fld>
            <a:endParaRPr lang="en-US" altLang="zh-TW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196850"/>
            <a:ext cx="8507413" cy="647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1" name="投影片編號版面配置區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C6D72D0-DE46-4C78-92A9-00E3FA22A836}" type="slidenum">
              <a:rPr lang="en-US" altLang="zh-TW"/>
              <a:pPr/>
              <a:t>45</a:t>
            </a:fld>
            <a:endParaRPr lang="en-US" altLang="zh-TW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163" y="765175"/>
            <a:ext cx="8289925" cy="546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5" name="投影片編號版面配置區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1285B1A-8007-47A6-8836-44CE6712E5BA}" type="slidenum">
              <a:rPr lang="en-US" altLang="zh-TW"/>
              <a:pPr/>
              <a:t>46</a:t>
            </a:fld>
            <a:endParaRPr lang="en-US" altLang="zh-TW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2425" y="1052513"/>
            <a:ext cx="8567738" cy="482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79" name="投影片編號版面配置區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7CEE61A-190B-46F0-A534-BF6318815BF1}" type="slidenum">
              <a:rPr lang="en-US" altLang="zh-TW"/>
              <a:pPr/>
              <a:t>47</a:t>
            </a:fld>
            <a:endParaRPr lang="en-US" altLang="zh-TW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標題 1"/>
          <p:cNvSpPr>
            <a:spLocks noGrp="1"/>
          </p:cNvSpPr>
          <p:nvPr>
            <p:ph type="ctrTitle"/>
          </p:nvPr>
        </p:nvSpPr>
        <p:spPr>
          <a:xfrm>
            <a:off x="685800" y="1341438"/>
            <a:ext cx="7772400" cy="2951162"/>
          </a:xfrm>
        </p:spPr>
        <p:txBody>
          <a:bodyPr/>
          <a:lstStyle/>
          <a:p>
            <a:r>
              <a:rPr lang="en-US" altLang="zh-TW" smtClean="0"/>
              <a:t>Direct CP asymmetries, pure annihilation branching ratios,</a:t>
            </a:r>
            <a:br>
              <a:rPr lang="en-US" altLang="zh-TW" smtClean="0"/>
            </a:br>
            <a:r>
              <a:rPr lang="en-US" altLang="zh-TW" smtClean="0"/>
              <a:t>B-&gt;VV polarizations </a:t>
            </a:r>
            <a:br>
              <a:rPr lang="en-US" altLang="zh-TW" smtClean="0"/>
            </a:br>
            <a:r>
              <a:rPr lang="en-US" altLang="zh-TW" smtClean="0"/>
              <a:t>all indicate sizable annihilation </a:t>
            </a:r>
            <a:endParaRPr lang="zh-TW" altLang="en-US" smtClean="0"/>
          </a:p>
        </p:txBody>
      </p:sp>
      <p:sp>
        <p:nvSpPr>
          <p:cNvPr id="51203" name="副標題 2"/>
          <p:cNvSpPr>
            <a:spLocks noGrp="1"/>
          </p:cNvSpPr>
          <p:nvPr>
            <p:ph type="subTitle" idx="1"/>
          </p:nvPr>
        </p:nvSpPr>
        <p:spPr>
          <a:xfrm>
            <a:off x="1403350" y="4292600"/>
            <a:ext cx="6400800" cy="1752600"/>
          </a:xfrm>
        </p:spPr>
        <p:txBody>
          <a:bodyPr/>
          <a:lstStyle/>
          <a:p>
            <a:endParaRPr lang="zh-TW" altLang="en-US" smtClean="0"/>
          </a:p>
        </p:txBody>
      </p:sp>
      <p:sp>
        <p:nvSpPr>
          <p:cNvPr id="51204" name="投影片編號版面配置區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058971E-6239-471F-A986-1E4479B959AB}" type="slidenum">
              <a:rPr lang="en-US" altLang="zh-TW"/>
              <a:pPr/>
              <a:t>48</a:t>
            </a:fld>
            <a:endParaRPr lang="en-US" altLang="zh-TW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smtClean="0"/>
              <a:t>Puzzles in B decays</a:t>
            </a:r>
            <a:endParaRPr lang="zh-TW" altLang="en-US" smtClean="0"/>
          </a:p>
        </p:txBody>
      </p:sp>
      <p:sp>
        <p:nvSpPr>
          <p:cNvPr id="52227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 smtClean="0"/>
          </a:p>
        </p:txBody>
      </p:sp>
      <p:sp>
        <p:nvSpPr>
          <p:cNvPr id="52228" name="投影片編號版面配置區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873B780-F870-4FC2-92F8-CA3030E5B790}" type="slidenum">
              <a:rPr lang="en-US" altLang="zh-TW"/>
              <a:pPr/>
              <a:t>49</a:t>
            </a:fld>
            <a:endParaRPr lang="en-US" altLang="zh-TW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ChangeArrowheads="1"/>
          </p:cNvSpPr>
          <p:nvPr/>
        </p:nvSpPr>
        <p:spPr bwMode="auto">
          <a:xfrm>
            <a:off x="457200" y="274638"/>
            <a:ext cx="8229600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altLang="zh-TW" sz="4400">
                <a:solidFill>
                  <a:schemeClr val="tx2"/>
                </a:solidFill>
              </a:rPr>
              <a:t>CP violation</a:t>
            </a:r>
            <a:endParaRPr lang="en-US" altLang="zh-TW" sz="3600">
              <a:solidFill>
                <a:schemeClr val="tx2"/>
              </a:solidFill>
            </a:endParaRPr>
          </a:p>
        </p:txBody>
      </p:sp>
      <p:sp>
        <p:nvSpPr>
          <p:cNvPr id="14339" name="Rectangle 5"/>
          <p:cNvSpPr>
            <a:spLocks noChangeArrowheads="1"/>
          </p:cNvSpPr>
          <p:nvPr/>
        </p:nvSpPr>
        <p:spPr bwMode="auto">
          <a:xfrm>
            <a:off x="468313" y="981075"/>
            <a:ext cx="8229600" cy="492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altLang="zh-TW" sz="3200"/>
              <a:t>Thumb only on the right---P violation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altLang="zh-TW" sz="3200"/>
              <a:t>Thumbs on the right of right hand, and on the left of left hand---CP conservation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altLang="zh-TW" sz="3200">
                <a:solidFill>
                  <a:srgbClr val="006600"/>
                </a:solidFill>
              </a:rPr>
              <a:t>God is fair: He gives L to particle and R to antiparticle.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altLang="zh-TW" sz="3200"/>
              <a:t>CP conserved                                        here?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altLang="zh-TW" sz="3200">
                <a:solidFill>
                  <a:srgbClr val="CC0000"/>
                </a:solidFill>
              </a:rPr>
              <a:t>If she loses one                                      arm, CP at 10</a:t>
            </a:r>
            <a:r>
              <a:rPr lang="en-US" altLang="zh-TW" sz="3200" baseline="30000">
                <a:solidFill>
                  <a:srgbClr val="CC0000"/>
                </a:solidFill>
              </a:rPr>
              <a:t>-3</a:t>
            </a:r>
          </a:p>
        </p:txBody>
      </p:sp>
      <p:pic>
        <p:nvPicPr>
          <p:cNvPr id="14340" name="Picture 6" descr="xin_3121103041318187221997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275" y="3540125"/>
            <a:ext cx="2481263" cy="331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7" descr="182471SD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750" y="0"/>
            <a:ext cx="1439863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8" descr="182499SD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7050" y="3213100"/>
            <a:ext cx="1763713" cy="176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3" name="Line 9"/>
          <p:cNvSpPr>
            <a:spLocks noChangeShapeType="1"/>
          </p:cNvSpPr>
          <p:nvPr/>
        </p:nvSpPr>
        <p:spPr bwMode="auto">
          <a:xfrm flipH="1">
            <a:off x="1763713" y="5300663"/>
            <a:ext cx="647700" cy="504825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4344" name="Text Box 10"/>
          <p:cNvSpPr txBox="1">
            <a:spLocks noChangeArrowheads="1"/>
          </p:cNvSpPr>
          <p:nvPr/>
        </p:nvSpPr>
        <p:spPr bwMode="auto">
          <a:xfrm>
            <a:off x="6516688" y="5013325"/>
            <a:ext cx="23844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>
                <a:solidFill>
                  <a:schemeClr val="accent2"/>
                </a:solidFill>
              </a:rPr>
              <a:t>Anti-       particle</a:t>
            </a:r>
          </a:p>
          <a:p>
            <a:r>
              <a:rPr lang="en-US" altLang="zh-TW" sz="2400">
                <a:solidFill>
                  <a:schemeClr val="accent2"/>
                </a:solidFill>
              </a:rPr>
              <a:t>particle</a:t>
            </a:r>
          </a:p>
        </p:txBody>
      </p:sp>
      <p:sp>
        <p:nvSpPr>
          <p:cNvPr id="14345" name="Text Box 11"/>
          <p:cNvSpPr txBox="1">
            <a:spLocks noChangeArrowheads="1"/>
          </p:cNvSpPr>
          <p:nvPr/>
        </p:nvSpPr>
        <p:spPr bwMode="auto">
          <a:xfrm>
            <a:off x="6516688" y="5829300"/>
            <a:ext cx="24066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>
                <a:solidFill>
                  <a:srgbClr val="FF0000"/>
                </a:solidFill>
              </a:rPr>
              <a:t>Thousand-hand </a:t>
            </a:r>
          </a:p>
          <a:p>
            <a:r>
              <a:rPr lang="en-US" altLang="zh-TW" sz="2400">
                <a:solidFill>
                  <a:srgbClr val="FF0000"/>
                </a:solidFill>
              </a:rPr>
              <a:t>Guan Yin</a:t>
            </a:r>
          </a:p>
        </p:txBody>
      </p:sp>
      <p:sp>
        <p:nvSpPr>
          <p:cNvPr id="14346" name="Line 12"/>
          <p:cNvSpPr>
            <a:spLocks noChangeShapeType="1"/>
          </p:cNvSpPr>
          <p:nvPr/>
        </p:nvSpPr>
        <p:spPr bwMode="auto">
          <a:xfrm>
            <a:off x="2051050" y="4508500"/>
            <a:ext cx="15128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4347" name="投影片編號版面配置區 10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A6787A9-FBAB-4E0F-ACE8-7BED8B289648}" type="slidenum">
              <a:rPr lang="en-US" altLang="zh-TW"/>
              <a:pPr/>
              <a:t>5</a:t>
            </a:fld>
            <a:endParaRPr lang="en-US" altLang="zh-TW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1" name="Rectangle 2"/>
          <p:cNvSpPr txBox="1">
            <a:spLocks noChangeArrowheads="1"/>
          </p:cNvSpPr>
          <p:nvPr/>
        </p:nvSpPr>
        <p:spPr bwMode="auto">
          <a:xfrm>
            <a:off x="457200" y="274638"/>
            <a:ext cx="8229600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altLang="zh-TW" sz="4000">
                <a:solidFill>
                  <a:schemeClr val="tx2"/>
                </a:solidFill>
              </a:rPr>
              <a:t>Puzzles in B physics</a:t>
            </a:r>
          </a:p>
        </p:txBody>
      </p:sp>
      <p:sp>
        <p:nvSpPr>
          <p:cNvPr id="8202" name="Rectangle 3"/>
          <p:cNvSpPr txBox="1">
            <a:spLocks noChangeArrowheads="1"/>
          </p:cNvSpPr>
          <p:nvPr/>
        </p:nvSpPr>
        <p:spPr bwMode="auto">
          <a:xfrm>
            <a:off x="428625" y="1125538"/>
            <a:ext cx="8401050" cy="527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altLang="zh-TW" sz="2800"/>
              <a:t>                                  </a:t>
            </a:r>
            <a:r>
              <a:rPr lang="en-US" altLang="zh-TW" sz="3200"/>
              <a:t>much larger than predictions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altLang="zh-TW" sz="3200"/>
              <a:t>                  much different from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altLang="zh-TW" sz="3200"/>
              <a:t>               lower than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altLang="zh-TW" sz="3200"/>
              <a:t>New physics or QCD effect? 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altLang="zh-TW" sz="3200"/>
              <a:t>If new physics, how about                           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altLang="zh-TW" sz="3200"/>
              <a:t>If QCD, but                 is normal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altLang="zh-TW" sz="3200"/>
              <a:t>How to resolve these puzzles?</a:t>
            </a:r>
          </a:p>
        </p:txBody>
      </p:sp>
      <p:graphicFrame>
        <p:nvGraphicFramePr>
          <p:cNvPr id="8194" name="Object 4"/>
          <p:cNvGraphicFramePr>
            <a:graphicFrameLocks noChangeAspect="1"/>
          </p:cNvGraphicFramePr>
          <p:nvPr/>
        </p:nvGraphicFramePr>
        <p:xfrm>
          <a:off x="900113" y="1125538"/>
          <a:ext cx="3095625" cy="596900"/>
        </p:xfrm>
        <a:graphic>
          <a:graphicData uri="http://schemas.openxmlformats.org/presentationml/2006/ole">
            <p:oleObj spid="_x0000_s8194" name="方程式" r:id="rId3" imgW="1181100" imgH="228600" progId="Equation.3">
              <p:embed/>
            </p:oleObj>
          </a:graphicData>
        </a:graphic>
      </p:graphicFrame>
      <p:graphicFrame>
        <p:nvGraphicFramePr>
          <p:cNvPr id="8195" name="Object 6"/>
          <p:cNvGraphicFramePr>
            <a:graphicFrameLocks noChangeAspect="1"/>
          </p:cNvGraphicFramePr>
          <p:nvPr/>
        </p:nvGraphicFramePr>
        <p:xfrm>
          <a:off x="827088" y="2205038"/>
          <a:ext cx="1825625" cy="598487"/>
        </p:xfrm>
        <a:graphic>
          <a:graphicData uri="http://schemas.openxmlformats.org/presentationml/2006/ole">
            <p:oleObj spid="_x0000_s8195" name="方程式" r:id="rId4" imgW="736600" imgH="241300" progId="Equation.3">
              <p:embed/>
            </p:oleObj>
          </a:graphicData>
        </a:graphic>
      </p:graphicFrame>
      <p:graphicFrame>
        <p:nvGraphicFramePr>
          <p:cNvPr id="8196" name="Object 8"/>
          <p:cNvGraphicFramePr>
            <a:graphicFrameLocks noChangeAspect="1"/>
          </p:cNvGraphicFramePr>
          <p:nvPr/>
        </p:nvGraphicFramePr>
        <p:xfrm>
          <a:off x="6372225" y="2205038"/>
          <a:ext cx="1800225" cy="579437"/>
        </p:xfrm>
        <a:graphic>
          <a:graphicData uri="http://schemas.openxmlformats.org/presentationml/2006/ole">
            <p:oleObj spid="_x0000_s8196" name="方程式" r:id="rId5" imgW="748975" imgH="241195" progId="Equation.3">
              <p:embed/>
            </p:oleObj>
          </a:graphicData>
        </a:graphic>
      </p:graphicFrame>
      <p:graphicFrame>
        <p:nvGraphicFramePr>
          <p:cNvPr id="8197" name="Object 9"/>
          <p:cNvGraphicFramePr>
            <a:graphicFrameLocks noChangeAspect="1"/>
          </p:cNvGraphicFramePr>
          <p:nvPr/>
        </p:nvGraphicFramePr>
        <p:xfrm>
          <a:off x="971550" y="2852738"/>
          <a:ext cx="1439863" cy="593725"/>
        </p:xfrm>
        <a:graphic>
          <a:graphicData uri="http://schemas.openxmlformats.org/presentationml/2006/ole">
            <p:oleObj spid="_x0000_s8197" name="方程式" r:id="rId6" imgW="583947" imgH="241195" progId="Equation.3">
              <p:embed/>
            </p:oleObj>
          </a:graphicData>
        </a:graphic>
      </p:graphicFrame>
      <p:graphicFrame>
        <p:nvGraphicFramePr>
          <p:cNvPr id="8198" name="Object 10"/>
          <p:cNvGraphicFramePr>
            <a:graphicFrameLocks noChangeAspect="1"/>
          </p:cNvGraphicFramePr>
          <p:nvPr/>
        </p:nvGraphicFramePr>
        <p:xfrm>
          <a:off x="4568825" y="2852738"/>
          <a:ext cx="1150938" cy="511175"/>
        </p:xfrm>
        <a:graphic>
          <a:graphicData uri="http://schemas.openxmlformats.org/presentationml/2006/ole">
            <p:oleObj spid="_x0000_s8198" name="方程式" r:id="rId7" imgW="457002" imgH="203112" progId="Equation.3">
              <p:embed/>
            </p:oleObj>
          </a:graphicData>
        </a:graphic>
      </p:graphicFrame>
      <p:graphicFrame>
        <p:nvGraphicFramePr>
          <p:cNvPr id="8199" name="Object 11"/>
          <p:cNvGraphicFramePr>
            <a:graphicFrameLocks noChangeAspect="1"/>
          </p:cNvGraphicFramePr>
          <p:nvPr/>
        </p:nvGraphicFramePr>
        <p:xfrm>
          <a:off x="5597525" y="4005263"/>
          <a:ext cx="3095625" cy="598487"/>
        </p:xfrm>
        <a:graphic>
          <a:graphicData uri="http://schemas.openxmlformats.org/presentationml/2006/ole">
            <p:oleObj spid="_x0000_s8199" name="方程式" r:id="rId8" imgW="1181100" imgH="228600" progId="Equation.3">
              <p:embed/>
            </p:oleObj>
          </a:graphicData>
        </a:graphic>
      </p:graphicFrame>
      <p:graphicFrame>
        <p:nvGraphicFramePr>
          <p:cNvPr id="8200" name="Object 12"/>
          <p:cNvGraphicFramePr>
            <a:graphicFrameLocks noChangeAspect="1"/>
          </p:cNvGraphicFramePr>
          <p:nvPr/>
        </p:nvGraphicFramePr>
        <p:xfrm>
          <a:off x="2974975" y="4508500"/>
          <a:ext cx="1655763" cy="647700"/>
        </p:xfrm>
        <a:graphic>
          <a:graphicData uri="http://schemas.openxmlformats.org/presentationml/2006/ole">
            <p:oleObj spid="_x0000_s8200" name="方程式" r:id="rId9" imgW="583947" imgH="228501" progId="Equation.3">
              <p:embed/>
            </p:oleObj>
          </a:graphicData>
        </a:graphic>
      </p:graphicFrame>
      <p:sp>
        <p:nvSpPr>
          <p:cNvPr id="8203" name="投影片編號版面配置區 10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7C9E0A5-59E3-4934-AACD-DBACBD68090D}" type="slidenum">
              <a:rPr lang="en-US" altLang="zh-TW"/>
              <a:pPr/>
              <a:t>50</a:t>
            </a:fld>
            <a:endParaRPr lang="en-US" altLang="zh-TW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4"/>
          <p:cNvSpPr>
            <a:spLocks noChangeArrowheads="1"/>
          </p:cNvSpPr>
          <p:nvPr/>
        </p:nvSpPr>
        <p:spPr bwMode="auto">
          <a:xfrm>
            <a:off x="539750" y="333375"/>
            <a:ext cx="8229600" cy="93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altLang="zh-TW" sz="4400">
                <a:solidFill>
                  <a:schemeClr val="tx2"/>
                </a:solidFill>
              </a:rPr>
              <a:t>Quark amplitudes</a:t>
            </a:r>
          </a:p>
        </p:txBody>
      </p:sp>
      <p:sp>
        <p:nvSpPr>
          <p:cNvPr id="53251" name="Line 5"/>
          <p:cNvSpPr>
            <a:spLocks noChangeShapeType="1"/>
          </p:cNvSpPr>
          <p:nvPr/>
        </p:nvSpPr>
        <p:spPr bwMode="auto">
          <a:xfrm>
            <a:off x="1979613" y="2492375"/>
            <a:ext cx="9366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53252" name="Line 6"/>
          <p:cNvSpPr>
            <a:spLocks noChangeShapeType="1"/>
          </p:cNvSpPr>
          <p:nvPr/>
        </p:nvSpPr>
        <p:spPr bwMode="auto">
          <a:xfrm>
            <a:off x="2916238" y="2492375"/>
            <a:ext cx="792162" cy="3603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53253" name="Line 7"/>
          <p:cNvSpPr>
            <a:spLocks noChangeShapeType="1"/>
          </p:cNvSpPr>
          <p:nvPr/>
        </p:nvSpPr>
        <p:spPr bwMode="auto">
          <a:xfrm>
            <a:off x="1979613" y="3213100"/>
            <a:ext cx="172878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53254" name="Line 8"/>
          <p:cNvSpPr>
            <a:spLocks noChangeShapeType="1"/>
          </p:cNvSpPr>
          <p:nvPr/>
        </p:nvSpPr>
        <p:spPr bwMode="auto">
          <a:xfrm flipV="1">
            <a:off x="3132138" y="1844675"/>
            <a:ext cx="576262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53255" name="Line 9"/>
          <p:cNvSpPr>
            <a:spLocks noChangeShapeType="1"/>
          </p:cNvSpPr>
          <p:nvPr/>
        </p:nvSpPr>
        <p:spPr bwMode="auto">
          <a:xfrm>
            <a:off x="3132138" y="2276475"/>
            <a:ext cx="6477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53256" name="Line 10"/>
          <p:cNvSpPr>
            <a:spLocks noChangeShapeType="1"/>
          </p:cNvSpPr>
          <p:nvPr/>
        </p:nvSpPr>
        <p:spPr bwMode="auto">
          <a:xfrm>
            <a:off x="4932363" y="2492375"/>
            <a:ext cx="10080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53257" name="Line 11"/>
          <p:cNvSpPr>
            <a:spLocks noChangeShapeType="1"/>
          </p:cNvSpPr>
          <p:nvPr/>
        </p:nvSpPr>
        <p:spPr bwMode="auto">
          <a:xfrm flipV="1">
            <a:off x="5940425" y="1916113"/>
            <a:ext cx="936625" cy="5762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53258" name="Line 12"/>
          <p:cNvSpPr>
            <a:spLocks noChangeShapeType="1"/>
          </p:cNvSpPr>
          <p:nvPr/>
        </p:nvSpPr>
        <p:spPr bwMode="auto">
          <a:xfrm flipV="1">
            <a:off x="6516688" y="2276475"/>
            <a:ext cx="43180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53259" name="Line 13"/>
          <p:cNvSpPr>
            <a:spLocks noChangeShapeType="1"/>
          </p:cNvSpPr>
          <p:nvPr/>
        </p:nvSpPr>
        <p:spPr bwMode="auto">
          <a:xfrm>
            <a:off x="6516688" y="2565400"/>
            <a:ext cx="431800" cy="2873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53260" name="Line 14"/>
          <p:cNvSpPr>
            <a:spLocks noChangeShapeType="1"/>
          </p:cNvSpPr>
          <p:nvPr/>
        </p:nvSpPr>
        <p:spPr bwMode="auto">
          <a:xfrm>
            <a:off x="4932363" y="3213100"/>
            <a:ext cx="20161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53261" name="Line 15"/>
          <p:cNvSpPr>
            <a:spLocks noChangeShapeType="1"/>
          </p:cNvSpPr>
          <p:nvPr/>
        </p:nvSpPr>
        <p:spPr bwMode="auto">
          <a:xfrm>
            <a:off x="1835150" y="5084763"/>
            <a:ext cx="7921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53262" name="Line 16"/>
          <p:cNvSpPr>
            <a:spLocks noChangeShapeType="1"/>
          </p:cNvSpPr>
          <p:nvPr/>
        </p:nvSpPr>
        <p:spPr bwMode="auto">
          <a:xfrm flipV="1">
            <a:off x="2627313" y="4364038"/>
            <a:ext cx="1152525" cy="7207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53263" name="Line 17"/>
          <p:cNvSpPr>
            <a:spLocks noChangeShapeType="1"/>
          </p:cNvSpPr>
          <p:nvPr/>
        </p:nvSpPr>
        <p:spPr bwMode="auto">
          <a:xfrm flipV="1">
            <a:off x="3275013" y="4795838"/>
            <a:ext cx="504825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53264" name="Line 18"/>
          <p:cNvSpPr>
            <a:spLocks noChangeShapeType="1"/>
          </p:cNvSpPr>
          <p:nvPr/>
        </p:nvSpPr>
        <p:spPr bwMode="auto">
          <a:xfrm>
            <a:off x="3275013" y="5084763"/>
            <a:ext cx="576262" cy="2873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53265" name="Line 19"/>
          <p:cNvSpPr>
            <a:spLocks noChangeShapeType="1"/>
          </p:cNvSpPr>
          <p:nvPr/>
        </p:nvSpPr>
        <p:spPr bwMode="auto">
          <a:xfrm>
            <a:off x="1835150" y="5732463"/>
            <a:ext cx="20161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53266" name="Line 20"/>
          <p:cNvSpPr>
            <a:spLocks noChangeShapeType="1"/>
          </p:cNvSpPr>
          <p:nvPr/>
        </p:nvSpPr>
        <p:spPr bwMode="auto">
          <a:xfrm flipH="1">
            <a:off x="2916238" y="2276475"/>
            <a:ext cx="215900" cy="21590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53267" name="Oval 21"/>
          <p:cNvSpPr>
            <a:spLocks noChangeArrowheads="1"/>
          </p:cNvSpPr>
          <p:nvPr/>
        </p:nvSpPr>
        <p:spPr bwMode="auto">
          <a:xfrm>
            <a:off x="2771775" y="5011738"/>
            <a:ext cx="144463" cy="2159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53268" name="Oval 22"/>
          <p:cNvSpPr>
            <a:spLocks noChangeArrowheads="1"/>
          </p:cNvSpPr>
          <p:nvPr/>
        </p:nvSpPr>
        <p:spPr bwMode="auto">
          <a:xfrm>
            <a:off x="2987675" y="5011738"/>
            <a:ext cx="144463" cy="2159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53269" name="Arc 23"/>
          <p:cNvSpPr>
            <a:spLocks/>
          </p:cNvSpPr>
          <p:nvPr/>
        </p:nvSpPr>
        <p:spPr bwMode="auto">
          <a:xfrm flipV="1">
            <a:off x="3059113" y="5084763"/>
            <a:ext cx="217487" cy="142875"/>
          </a:xfrm>
          <a:custGeom>
            <a:avLst/>
            <a:gdLst>
              <a:gd name="T0" fmla="*/ 0 w 21600"/>
              <a:gd name="T1" fmla="*/ 0 h 21600"/>
              <a:gd name="T2" fmla="*/ 222009602 w 21600"/>
              <a:gd name="T3" fmla="*/ 41348870 h 21600"/>
              <a:gd name="T4" fmla="*/ 0 w 21600"/>
              <a:gd name="T5" fmla="*/ 4134887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0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0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3270" name="Arc 24"/>
          <p:cNvSpPr>
            <a:spLocks/>
          </p:cNvSpPr>
          <p:nvPr/>
        </p:nvSpPr>
        <p:spPr bwMode="auto">
          <a:xfrm flipH="1" flipV="1">
            <a:off x="2627313" y="5084763"/>
            <a:ext cx="215900" cy="144462"/>
          </a:xfrm>
          <a:custGeom>
            <a:avLst/>
            <a:gdLst>
              <a:gd name="T0" fmla="*/ 0 w 21600"/>
              <a:gd name="T1" fmla="*/ 0 h 21600"/>
              <a:gd name="T2" fmla="*/ 215600141 w 21600"/>
              <a:gd name="T3" fmla="*/ 43216848 h 21600"/>
              <a:gd name="T4" fmla="*/ 0 w 21600"/>
              <a:gd name="T5" fmla="*/ 43216848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0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0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3271" name="Line 25"/>
          <p:cNvSpPr>
            <a:spLocks noChangeShapeType="1"/>
          </p:cNvSpPr>
          <p:nvPr/>
        </p:nvSpPr>
        <p:spPr bwMode="auto">
          <a:xfrm>
            <a:off x="2843213" y="5227638"/>
            <a:ext cx="2159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53272" name="Line 26"/>
          <p:cNvSpPr>
            <a:spLocks noChangeShapeType="1"/>
          </p:cNvSpPr>
          <p:nvPr/>
        </p:nvSpPr>
        <p:spPr bwMode="auto">
          <a:xfrm>
            <a:off x="5940425" y="2492375"/>
            <a:ext cx="576263" cy="73025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53273" name="Arc 27"/>
          <p:cNvSpPr>
            <a:spLocks/>
          </p:cNvSpPr>
          <p:nvPr/>
        </p:nvSpPr>
        <p:spPr bwMode="auto">
          <a:xfrm>
            <a:off x="2627313" y="4652963"/>
            <a:ext cx="360362" cy="215900"/>
          </a:xfrm>
          <a:custGeom>
            <a:avLst/>
            <a:gdLst>
              <a:gd name="T0" fmla="*/ 0 w 21600"/>
              <a:gd name="T1" fmla="*/ 0 h 21600"/>
              <a:gd name="T2" fmla="*/ 1673380115 w 21600"/>
              <a:gd name="T3" fmla="*/ 215600141 h 21600"/>
              <a:gd name="T4" fmla="*/ 0 w 21600"/>
              <a:gd name="T5" fmla="*/ 215600141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0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0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3274" name="Arc 28"/>
          <p:cNvSpPr>
            <a:spLocks/>
          </p:cNvSpPr>
          <p:nvPr/>
        </p:nvSpPr>
        <p:spPr bwMode="auto">
          <a:xfrm flipH="1">
            <a:off x="2266950" y="4652963"/>
            <a:ext cx="358775" cy="431800"/>
          </a:xfrm>
          <a:custGeom>
            <a:avLst/>
            <a:gdLst>
              <a:gd name="T0" fmla="*/ 0 w 21600"/>
              <a:gd name="T1" fmla="*/ 0 h 21600"/>
              <a:gd name="T2" fmla="*/ 164409620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0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0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3275" name="Line 29"/>
          <p:cNvSpPr>
            <a:spLocks noChangeShapeType="1"/>
          </p:cNvSpPr>
          <p:nvPr/>
        </p:nvSpPr>
        <p:spPr bwMode="auto">
          <a:xfrm>
            <a:off x="5003800" y="5084763"/>
            <a:ext cx="7921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53276" name="Line 30"/>
          <p:cNvSpPr>
            <a:spLocks noChangeShapeType="1"/>
          </p:cNvSpPr>
          <p:nvPr/>
        </p:nvSpPr>
        <p:spPr bwMode="auto">
          <a:xfrm flipV="1">
            <a:off x="5795963" y="4364038"/>
            <a:ext cx="1152525" cy="7207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53277" name="Line 31"/>
          <p:cNvSpPr>
            <a:spLocks noChangeShapeType="1"/>
          </p:cNvSpPr>
          <p:nvPr/>
        </p:nvSpPr>
        <p:spPr bwMode="auto">
          <a:xfrm flipV="1">
            <a:off x="6443663" y="4795838"/>
            <a:ext cx="504825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53278" name="Line 32"/>
          <p:cNvSpPr>
            <a:spLocks noChangeShapeType="1"/>
          </p:cNvSpPr>
          <p:nvPr/>
        </p:nvSpPr>
        <p:spPr bwMode="auto">
          <a:xfrm>
            <a:off x="6443663" y="5084763"/>
            <a:ext cx="576262" cy="2873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53279" name="Line 33"/>
          <p:cNvSpPr>
            <a:spLocks noChangeShapeType="1"/>
          </p:cNvSpPr>
          <p:nvPr/>
        </p:nvSpPr>
        <p:spPr bwMode="auto">
          <a:xfrm>
            <a:off x="5003800" y="5732463"/>
            <a:ext cx="20161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53280" name="Arc 34"/>
          <p:cNvSpPr>
            <a:spLocks/>
          </p:cNvSpPr>
          <p:nvPr/>
        </p:nvSpPr>
        <p:spPr bwMode="auto">
          <a:xfrm>
            <a:off x="5795963" y="4652963"/>
            <a:ext cx="360362" cy="215900"/>
          </a:xfrm>
          <a:custGeom>
            <a:avLst/>
            <a:gdLst>
              <a:gd name="T0" fmla="*/ 0 w 21600"/>
              <a:gd name="T1" fmla="*/ 0 h 21600"/>
              <a:gd name="T2" fmla="*/ 1673380115 w 21600"/>
              <a:gd name="T3" fmla="*/ 215600141 h 21600"/>
              <a:gd name="T4" fmla="*/ 0 w 21600"/>
              <a:gd name="T5" fmla="*/ 215600141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0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0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3281" name="Arc 35"/>
          <p:cNvSpPr>
            <a:spLocks/>
          </p:cNvSpPr>
          <p:nvPr/>
        </p:nvSpPr>
        <p:spPr bwMode="auto">
          <a:xfrm flipH="1">
            <a:off x="5435600" y="4652963"/>
            <a:ext cx="358775" cy="431800"/>
          </a:xfrm>
          <a:custGeom>
            <a:avLst/>
            <a:gdLst>
              <a:gd name="T0" fmla="*/ 0 w 21600"/>
              <a:gd name="T1" fmla="*/ 0 h 21600"/>
              <a:gd name="T2" fmla="*/ 164409620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0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0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3282" name="Line 36"/>
          <p:cNvSpPr>
            <a:spLocks noChangeShapeType="1"/>
          </p:cNvSpPr>
          <p:nvPr/>
        </p:nvSpPr>
        <p:spPr bwMode="auto">
          <a:xfrm>
            <a:off x="5795963" y="5084763"/>
            <a:ext cx="647700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53283" name="Text Box 37"/>
          <p:cNvSpPr txBox="1">
            <a:spLocks noChangeArrowheads="1"/>
          </p:cNvSpPr>
          <p:nvPr/>
        </p:nvSpPr>
        <p:spPr bwMode="auto">
          <a:xfrm>
            <a:off x="2195513" y="21336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/>
              <a:t>b</a:t>
            </a:r>
          </a:p>
        </p:txBody>
      </p:sp>
      <p:sp>
        <p:nvSpPr>
          <p:cNvPr id="53284" name="Text Box 38"/>
          <p:cNvSpPr txBox="1">
            <a:spLocks noChangeArrowheads="1"/>
          </p:cNvSpPr>
          <p:nvPr/>
        </p:nvSpPr>
        <p:spPr bwMode="auto">
          <a:xfrm>
            <a:off x="3779838" y="2636838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/>
              <a:t>u</a:t>
            </a:r>
          </a:p>
        </p:txBody>
      </p:sp>
      <p:sp>
        <p:nvSpPr>
          <p:cNvPr id="53285" name="Text Box 39"/>
          <p:cNvSpPr txBox="1">
            <a:spLocks noChangeArrowheads="1"/>
          </p:cNvSpPr>
          <p:nvPr/>
        </p:nvSpPr>
        <p:spPr bwMode="auto">
          <a:xfrm>
            <a:off x="3779838" y="1628775"/>
            <a:ext cx="488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/>
              <a:t>d,s</a:t>
            </a:r>
          </a:p>
        </p:txBody>
      </p:sp>
      <p:sp>
        <p:nvSpPr>
          <p:cNvPr id="53286" name="Text Box 40"/>
          <p:cNvSpPr txBox="1">
            <a:spLocks noChangeArrowheads="1"/>
          </p:cNvSpPr>
          <p:nvPr/>
        </p:nvSpPr>
        <p:spPr bwMode="auto">
          <a:xfrm>
            <a:off x="3779838" y="2060575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/>
              <a:t>u</a:t>
            </a:r>
          </a:p>
        </p:txBody>
      </p:sp>
      <p:sp>
        <p:nvSpPr>
          <p:cNvPr id="53287" name="Text Box 41"/>
          <p:cNvSpPr txBox="1">
            <a:spLocks noChangeArrowheads="1"/>
          </p:cNvSpPr>
          <p:nvPr/>
        </p:nvSpPr>
        <p:spPr bwMode="auto">
          <a:xfrm>
            <a:off x="1403350" y="3429000"/>
            <a:ext cx="29321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/>
              <a:t>Color-allowed tree T</a:t>
            </a:r>
          </a:p>
        </p:txBody>
      </p:sp>
      <p:sp>
        <p:nvSpPr>
          <p:cNvPr id="53288" name="Text Box 42"/>
          <p:cNvSpPr txBox="1">
            <a:spLocks noChangeArrowheads="1"/>
          </p:cNvSpPr>
          <p:nvPr/>
        </p:nvSpPr>
        <p:spPr bwMode="auto">
          <a:xfrm>
            <a:off x="4787900" y="3429000"/>
            <a:ext cx="3508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>
                <a:solidFill>
                  <a:srgbClr val="FF0000"/>
                </a:solidFill>
              </a:rPr>
              <a:t>Color-suppressed tree C</a:t>
            </a:r>
          </a:p>
        </p:txBody>
      </p:sp>
      <p:sp>
        <p:nvSpPr>
          <p:cNvPr id="53289" name="Text Box 43"/>
          <p:cNvSpPr txBox="1">
            <a:spLocks noChangeArrowheads="1"/>
          </p:cNvSpPr>
          <p:nvPr/>
        </p:nvSpPr>
        <p:spPr bwMode="auto">
          <a:xfrm>
            <a:off x="1547813" y="5876925"/>
            <a:ext cx="23209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/>
              <a:t>QCD penguin P</a:t>
            </a:r>
          </a:p>
        </p:txBody>
      </p:sp>
      <p:sp>
        <p:nvSpPr>
          <p:cNvPr id="53290" name="Text Box 44"/>
          <p:cNvSpPr txBox="1">
            <a:spLocks noChangeArrowheads="1"/>
          </p:cNvSpPr>
          <p:nvPr/>
        </p:nvSpPr>
        <p:spPr bwMode="auto">
          <a:xfrm>
            <a:off x="4643438" y="5876925"/>
            <a:ext cx="35639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/>
              <a:t>Electroweak penguin P</a:t>
            </a:r>
            <a:r>
              <a:rPr lang="en-US" altLang="zh-TW" sz="2400" baseline="-25000"/>
              <a:t>ew</a:t>
            </a:r>
          </a:p>
        </p:txBody>
      </p:sp>
      <p:sp>
        <p:nvSpPr>
          <p:cNvPr id="53291" name="Text Box 45"/>
          <p:cNvSpPr txBox="1">
            <a:spLocks noChangeArrowheads="1"/>
          </p:cNvSpPr>
          <p:nvPr/>
        </p:nvSpPr>
        <p:spPr bwMode="auto">
          <a:xfrm>
            <a:off x="7000875" y="2655888"/>
            <a:ext cx="488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/>
              <a:t>d,s</a:t>
            </a:r>
          </a:p>
        </p:txBody>
      </p:sp>
      <p:sp>
        <p:nvSpPr>
          <p:cNvPr id="53292" name="Text Box 46"/>
          <p:cNvSpPr txBox="1">
            <a:spLocks noChangeArrowheads="1"/>
          </p:cNvSpPr>
          <p:nvPr/>
        </p:nvSpPr>
        <p:spPr bwMode="auto">
          <a:xfrm>
            <a:off x="7000875" y="1647825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/>
              <a:t>u</a:t>
            </a:r>
          </a:p>
        </p:txBody>
      </p:sp>
      <p:sp>
        <p:nvSpPr>
          <p:cNvPr id="53293" name="Text Box 47"/>
          <p:cNvSpPr txBox="1">
            <a:spLocks noChangeArrowheads="1"/>
          </p:cNvSpPr>
          <p:nvPr/>
        </p:nvSpPr>
        <p:spPr bwMode="auto">
          <a:xfrm>
            <a:off x="7000875" y="20812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/>
              <a:t>u</a:t>
            </a:r>
          </a:p>
        </p:txBody>
      </p:sp>
      <p:sp>
        <p:nvSpPr>
          <p:cNvPr id="53294" name="Text Box 48"/>
          <p:cNvSpPr txBox="1">
            <a:spLocks noChangeArrowheads="1"/>
          </p:cNvSpPr>
          <p:nvPr/>
        </p:nvSpPr>
        <p:spPr bwMode="auto">
          <a:xfrm>
            <a:off x="3832225" y="4097338"/>
            <a:ext cx="488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/>
              <a:t>d,s</a:t>
            </a:r>
          </a:p>
        </p:txBody>
      </p:sp>
      <p:sp>
        <p:nvSpPr>
          <p:cNvPr id="53295" name="Text Box 49"/>
          <p:cNvSpPr txBox="1">
            <a:spLocks noChangeArrowheads="1"/>
          </p:cNvSpPr>
          <p:nvPr/>
        </p:nvSpPr>
        <p:spPr bwMode="auto">
          <a:xfrm>
            <a:off x="3832225" y="4600575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/>
              <a:t>u</a:t>
            </a:r>
          </a:p>
        </p:txBody>
      </p:sp>
      <p:sp>
        <p:nvSpPr>
          <p:cNvPr id="53296" name="Text Box 50"/>
          <p:cNvSpPr txBox="1">
            <a:spLocks noChangeArrowheads="1"/>
          </p:cNvSpPr>
          <p:nvPr/>
        </p:nvSpPr>
        <p:spPr bwMode="auto">
          <a:xfrm>
            <a:off x="3832225" y="5176838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/>
              <a:t>u</a:t>
            </a:r>
          </a:p>
        </p:txBody>
      </p:sp>
      <p:sp>
        <p:nvSpPr>
          <p:cNvPr id="53297" name="Text Box 51"/>
          <p:cNvSpPr txBox="1">
            <a:spLocks noChangeArrowheads="1"/>
          </p:cNvSpPr>
          <p:nvPr/>
        </p:nvSpPr>
        <p:spPr bwMode="auto">
          <a:xfrm>
            <a:off x="7019925" y="4149725"/>
            <a:ext cx="488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/>
              <a:t>d,s</a:t>
            </a:r>
          </a:p>
        </p:txBody>
      </p:sp>
      <p:sp>
        <p:nvSpPr>
          <p:cNvPr id="53298" name="Text Box 52"/>
          <p:cNvSpPr txBox="1">
            <a:spLocks noChangeArrowheads="1"/>
          </p:cNvSpPr>
          <p:nvPr/>
        </p:nvSpPr>
        <p:spPr bwMode="auto">
          <a:xfrm>
            <a:off x="7000875" y="4600575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/>
              <a:t>u</a:t>
            </a:r>
          </a:p>
        </p:txBody>
      </p:sp>
      <p:sp>
        <p:nvSpPr>
          <p:cNvPr id="53299" name="Text Box 53"/>
          <p:cNvSpPr txBox="1">
            <a:spLocks noChangeArrowheads="1"/>
          </p:cNvSpPr>
          <p:nvPr/>
        </p:nvSpPr>
        <p:spPr bwMode="auto">
          <a:xfrm>
            <a:off x="7000875" y="5176838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/>
              <a:t>u</a:t>
            </a:r>
          </a:p>
        </p:txBody>
      </p:sp>
      <p:sp>
        <p:nvSpPr>
          <p:cNvPr id="53300" name="Text Box 54"/>
          <p:cNvSpPr txBox="1">
            <a:spLocks noChangeArrowheads="1"/>
          </p:cNvSpPr>
          <p:nvPr/>
        </p:nvSpPr>
        <p:spPr bwMode="auto">
          <a:xfrm>
            <a:off x="2751138" y="5248275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/>
              <a:t>g</a:t>
            </a:r>
          </a:p>
        </p:txBody>
      </p:sp>
      <p:sp>
        <p:nvSpPr>
          <p:cNvPr id="53301" name="Text Box 55"/>
          <p:cNvSpPr txBox="1">
            <a:spLocks noChangeArrowheads="1"/>
          </p:cNvSpPr>
          <p:nvPr/>
        </p:nvSpPr>
        <p:spPr bwMode="auto">
          <a:xfrm>
            <a:off x="5919788" y="5102225"/>
            <a:ext cx="5381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>
                <a:latin typeface="Symbol" pitchFamily="18" charset="2"/>
                <a:sym typeface="Symbol" pitchFamily="18" charset="2"/>
              </a:rPr>
              <a:t></a:t>
            </a:r>
            <a:r>
              <a:rPr lang="en-US" altLang="zh-TW">
                <a:latin typeface="Symbol" pitchFamily="18" charset="2"/>
              </a:rPr>
              <a:t>,</a:t>
            </a:r>
            <a:r>
              <a:rPr lang="en-US" altLang="zh-TW"/>
              <a:t> Z</a:t>
            </a:r>
          </a:p>
        </p:txBody>
      </p:sp>
      <p:sp>
        <p:nvSpPr>
          <p:cNvPr id="53302" name="Text Box 56"/>
          <p:cNvSpPr txBox="1">
            <a:spLocks noChangeArrowheads="1"/>
          </p:cNvSpPr>
          <p:nvPr/>
        </p:nvSpPr>
        <p:spPr bwMode="auto">
          <a:xfrm>
            <a:off x="2679700" y="2081213"/>
            <a:ext cx="400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/>
              <a:t>W</a:t>
            </a:r>
          </a:p>
        </p:txBody>
      </p:sp>
      <p:sp>
        <p:nvSpPr>
          <p:cNvPr id="53303" name="Text Box 57"/>
          <p:cNvSpPr txBox="1">
            <a:spLocks noChangeArrowheads="1"/>
          </p:cNvSpPr>
          <p:nvPr/>
        </p:nvSpPr>
        <p:spPr bwMode="auto">
          <a:xfrm>
            <a:off x="323850" y="1268413"/>
            <a:ext cx="2917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/>
              <a:t>2 color traces </a:t>
            </a:r>
            <a:r>
              <a:rPr kumimoji="0" lang="en-US" altLang="zh-TW" sz="2400">
                <a:sym typeface="Symbol" pitchFamily="18" charset="2"/>
              </a:rPr>
              <a:t></a:t>
            </a:r>
            <a:r>
              <a:rPr lang="en-US" altLang="zh-TW" sz="2400"/>
              <a:t> N</a:t>
            </a:r>
            <a:r>
              <a:rPr lang="en-US" altLang="zh-TW" sz="2400" baseline="-25000"/>
              <a:t>c</a:t>
            </a:r>
            <a:r>
              <a:rPr lang="en-US" altLang="zh-TW" sz="2400" baseline="30000"/>
              <a:t>2</a:t>
            </a:r>
          </a:p>
        </p:txBody>
      </p:sp>
      <p:sp>
        <p:nvSpPr>
          <p:cNvPr id="53304" name="Text Box 58"/>
          <p:cNvSpPr txBox="1">
            <a:spLocks noChangeArrowheads="1"/>
          </p:cNvSpPr>
          <p:nvPr/>
        </p:nvSpPr>
        <p:spPr bwMode="auto">
          <a:xfrm>
            <a:off x="4859338" y="1268413"/>
            <a:ext cx="26527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>
                <a:solidFill>
                  <a:srgbClr val="FF0000"/>
                </a:solidFill>
              </a:rPr>
              <a:t>1 color trace </a:t>
            </a:r>
            <a:r>
              <a:rPr kumimoji="0" lang="en-US" altLang="zh-TW" sz="2400">
                <a:solidFill>
                  <a:srgbClr val="FF0000"/>
                </a:solidFill>
                <a:sym typeface="Symbol" pitchFamily="18" charset="2"/>
              </a:rPr>
              <a:t></a:t>
            </a:r>
            <a:r>
              <a:rPr lang="en-US" altLang="zh-TW" sz="2400">
                <a:solidFill>
                  <a:srgbClr val="FF0000"/>
                </a:solidFill>
              </a:rPr>
              <a:t> N</a:t>
            </a:r>
            <a:r>
              <a:rPr lang="en-US" altLang="zh-TW" sz="2400" baseline="-25000">
                <a:solidFill>
                  <a:srgbClr val="FF0000"/>
                </a:solidFill>
              </a:rPr>
              <a:t>c</a:t>
            </a:r>
          </a:p>
        </p:txBody>
      </p:sp>
      <p:sp>
        <p:nvSpPr>
          <p:cNvPr id="53305" name="投影片編號版面配置區 5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BEE4F01-AA51-48A5-9031-3C63F535595D}" type="slidenum">
              <a:rPr lang="en-US" altLang="zh-TW"/>
              <a:pPr/>
              <a:t>51</a:t>
            </a:fld>
            <a:endParaRPr lang="en-US" altLang="zh-TW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4"/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altLang="zh-TW" sz="4400">
                <a:solidFill>
                  <a:schemeClr val="tx2"/>
                </a:solidFill>
              </a:rPr>
              <a:t>K</a:t>
            </a:r>
            <a:r>
              <a:rPr lang="en-US" altLang="zh-TW" sz="4400">
                <a:solidFill>
                  <a:schemeClr val="tx2"/>
                </a:solidFill>
                <a:latin typeface="Symbol" pitchFamily="18" charset="2"/>
                <a:sym typeface="Symbol" pitchFamily="18" charset="2"/>
              </a:rPr>
              <a:t></a:t>
            </a:r>
            <a:r>
              <a:rPr lang="en-US" altLang="zh-TW" sz="4400">
                <a:solidFill>
                  <a:schemeClr val="tx2"/>
                </a:solidFill>
              </a:rPr>
              <a:t> parameterization</a:t>
            </a:r>
          </a:p>
        </p:txBody>
      </p:sp>
      <p:pic>
        <p:nvPicPr>
          <p:cNvPr id="5427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1557338"/>
            <a:ext cx="822960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7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150" y="4581525"/>
            <a:ext cx="4897438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77" name="Text Box 7"/>
          <p:cNvSpPr txBox="1">
            <a:spLocks noChangeArrowheads="1"/>
          </p:cNvSpPr>
          <p:nvPr/>
        </p:nvSpPr>
        <p:spPr bwMode="auto">
          <a:xfrm>
            <a:off x="684213" y="5876925"/>
            <a:ext cx="63674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800">
                <a:solidFill>
                  <a:srgbClr val="FF0000"/>
                </a:solidFill>
              </a:rPr>
              <a:t>(C</a:t>
            </a:r>
            <a:r>
              <a:rPr lang="en-US" altLang="zh-TW" sz="2800" baseline="-25000">
                <a:solidFill>
                  <a:srgbClr val="FF0000"/>
                </a:solidFill>
              </a:rPr>
              <a:t>2</a:t>
            </a:r>
            <a:r>
              <a:rPr lang="en-US" altLang="zh-TW" sz="2800">
                <a:solidFill>
                  <a:srgbClr val="FF0000"/>
                </a:solidFill>
              </a:rPr>
              <a:t>/C</a:t>
            </a:r>
            <a:r>
              <a:rPr lang="en-US" altLang="zh-TW" sz="2800" baseline="-25000">
                <a:solidFill>
                  <a:srgbClr val="FF0000"/>
                </a:solidFill>
              </a:rPr>
              <a:t>4</a:t>
            </a:r>
            <a:r>
              <a:rPr lang="en-US" altLang="zh-TW" sz="2800">
                <a:solidFill>
                  <a:srgbClr val="FF0000"/>
                </a:solidFill>
              </a:rPr>
              <a:t>)(V</a:t>
            </a:r>
            <a:r>
              <a:rPr lang="en-US" altLang="zh-TW" sz="2800" baseline="-25000">
                <a:solidFill>
                  <a:srgbClr val="FF0000"/>
                </a:solidFill>
              </a:rPr>
              <a:t>us</a:t>
            </a:r>
            <a:r>
              <a:rPr lang="en-US" altLang="zh-TW" sz="2800">
                <a:solidFill>
                  <a:srgbClr val="FF0000"/>
                </a:solidFill>
              </a:rPr>
              <a:t>V</a:t>
            </a:r>
            <a:r>
              <a:rPr lang="en-US" altLang="zh-TW" sz="2800" baseline="-25000">
                <a:solidFill>
                  <a:srgbClr val="FF0000"/>
                </a:solidFill>
              </a:rPr>
              <a:t>ub</a:t>
            </a:r>
            <a:r>
              <a:rPr lang="en-US" altLang="zh-TW" sz="2800">
                <a:solidFill>
                  <a:srgbClr val="FF0000"/>
                </a:solidFill>
              </a:rPr>
              <a:t>/V</a:t>
            </a:r>
            <a:r>
              <a:rPr lang="en-US" altLang="zh-TW" sz="2800" baseline="-25000">
                <a:solidFill>
                  <a:srgbClr val="FF0000"/>
                </a:solidFill>
              </a:rPr>
              <a:t>ts</a:t>
            </a:r>
            <a:r>
              <a:rPr lang="en-US" altLang="zh-TW" sz="2800">
                <a:solidFill>
                  <a:srgbClr val="FF0000"/>
                </a:solidFill>
              </a:rPr>
              <a:t>V</a:t>
            </a:r>
            <a:r>
              <a:rPr lang="en-US" altLang="zh-TW" sz="2800" baseline="-25000">
                <a:solidFill>
                  <a:srgbClr val="FF0000"/>
                </a:solidFill>
              </a:rPr>
              <a:t>tb</a:t>
            </a:r>
            <a:r>
              <a:rPr lang="en-US" altLang="zh-TW" sz="2800">
                <a:solidFill>
                  <a:srgbClr val="FF0000"/>
                </a:solidFill>
              </a:rPr>
              <a:t>)</a:t>
            </a:r>
            <a:r>
              <a:rPr lang="en-US" altLang="zh-TW" sz="2800">
                <a:solidFill>
                  <a:srgbClr val="FF0000"/>
                </a:solidFill>
                <a:latin typeface="cmsy10" pitchFamily="34" charset="0"/>
              </a:rPr>
              <a:t> ~</a:t>
            </a:r>
            <a:r>
              <a:rPr lang="en-US" altLang="zh-TW" sz="2800">
                <a:solidFill>
                  <a:srgbClr val="FF0000"/>
                </a:solidFill>
              </a:rPr>
              <a:t> (1/</a:t>
            </a:r>
            <a:r>
              <a:rPr lang="en-US" altLang="zh-TW" sz="2800">
                <a:solidFill>
                  <a:srgbClr val="FF0000"/>
                </a:solidFill>
                <a:latin typeface="Symbol" pitchFamily="18" charset="2"/>
                <a:sym typeface="Symbol" pitchFamily="18" charset="2"/>
              </a:rPr>
              <a:t></a:t>
            </a:r>
            <a:r>
              <a:rPr lang="en-US" altLang="zh-TW" sz="2800" baseline="30000">
                <a:solidFill>
                  <a:srgbClr val="FF0000"/>
                </a:solidFill>
                <a:sym typeface="Symbol" pitchFamily="18" charset="2"/>
              </a:rPr>
              <a:t>2</a:t>
            </a:r>
            <a:r>
              <a:rPr lang="en-US" altLang="zh-TW" sz="2800">
                <a:solidFill>
                  <a:srgbClr val="FF0000"/>
                </a:solidFill>
              </a:rPr>
              <a:t>)(</a:t>
            </a:r>
            <a:r>
              <a:rPr lang="en-US" altLang="zh-TW" sz="2800">
                <a:solidFill>
                  <a:srgbClr val="FF0000"/>
                </a:solidFill>
                <a:latin typeface="Symbol" pitchFamily="18" charset="2"/>
                <a:sym typeface="Symbol" pitchFamily="18" charset="2"/>
              </a:rPr>
              <a:t></a:t>
            </a:r>
            <a:r>
              <a:rPr lang="en-US" altLang="zh-TW" sz="2800" baseline="30000">
                <a:solidFill>
                  <a:srgbClr val="FF0000"/>
                </a:solidFill>
                <a:sym typeface="Symbol" pitchFamily="18" charset="2"/>
              </a:rPr>
              <a:t>5</a:t>
            </a:r>
            <a:r>
              <a:rPr lang="en-US" altLang="zh-TW" sz="2800">
                <a:solidFill>
                  <a:srgbClr val="FF0000"/>
                </a:solidFill>
              </a:rPr>
              <a:t>/</a:t>
            </a:r>
            <a:r>
              <a:rPr lang="en-US" altLang="zh-TW" sz="2800">
                <a:solidFill>
                  <a:srgbClr val="FF0000"/>
                </a:solidFill>
                <a:latin typeface="Symbol" pitchFamily="18" charset="2"/>
                <a:sym typeface="Symbol" pitchFamily="18" charset="2"/>
              </a:rPr>
              <a:t></a:t>
            </a:r>
            <a:r>
              <a:rPr lang="en-US" altLang="zh-TW" sz="2800" baseline="30000">
                <a:solidFill>
                  <a:srgbClr val="FF0000"/>
                </a:solidFill>
                <a:sym typeface="Symbol" pitchFamily="18" charset="2"/>
              </a:rPr>
              <a:t>2</a:t>
            </a:r>
            <a:r>
              <a:rPr lang="en-US" altLang="zh-TW" sz="2800">
                <a:solidFill>
                  <a:srgbClr val="FF0000"/>
                </a:solidFill>
              </a:rPr>
              <a:t>)</a:t>
            </a:r>
            <a:r>
              <a:rPr lang="en-US" altLang="zh-TW" sz="2800">
                <a:solidFill>
                  <a:srgbClr val="FF0000"/>
                </a:solidFill>
                <a:latin typeface="cmsy10" pitchFamily="34" charset="0"/>
              </a:rPr>
              <a:t> ~</a:t>
            </a:r>
            <a:r>
              <a:rPr lang="en-US" altLang="zh-TW" sz="2800">
                <a:solidFill>
                  <a:srgbClr val="FF0000"/>
                </a:solidFill>
              </a:rPr>
              <a:t> </a:t>
            </a:r>
            <a:r>
              <a:rPr lang="en-US" altLang="zh-TW" sz="2800">
                <a:solidFill>
                  <a:srgbClr val="FF0000"/>
                </a:solidFill>
                <a:latin typeface="Symbol" pitchFamily="18" charset="2"/>
                <a:sym typeface="Symbol" pitchFamily="18" charset="2"/>
              </a:rPr>
              <a:t></a:t>
            </a:r>
          </a:p>
        </p:txBody>
      </p:sp>
      <p:sp>
        <p:nvSpPr>
          <p:cNvPr id="54278" name="AutoShape 8"/>
          <p:cNvSpPr>
            <a:spLocks noChangeArrowheads="1"/>
          </p:cNvSpPr>
          <p:nvPr/>
        </p:nvSpPr>
        <p:spPr bwMode="auto">
          <a:xfrm>
            <a:off x="2843213" y="5373688"/>
            <a:ext cx="215900" cy="433387"/>
          </a:xfrm>
          <a:prstGeom prst="upArrow">
            <a:avLst>
              <a:gd name="adj1" fmla="val 50000"/>
              <a:gd name="adj2" fmla="val 5018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zh-TW" altLang="en-US"/>
          </a:p>
        </p:txBody>
      </p:sp>
      <p:sp>
        <p:nvSpPr>
          <p:cNvPr id="54279" name="Rectangle 9"/>
          <p:cNvSpPr>
            <a:spLocks noChangeArrowheads="1"/>
          </p:cNvSpPr>
          <p:nvPr/>
        </p:nvSpPr>
        <p:spPr bwMode="auto">
          <a:xfrm>
            <a:off x="395288" y="2060575"/>
            <a:ext cx="8208962" cy="1655763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54280" name="投影片編號版面配置區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B7A1306-B758-401A-AF7E-5384F1853A61}" type="slidenum">
              <a:rPr lang="en-US" altLang="zh-TW"/>
              <a:pPr/>
              <a:t>52</a:t>
            </a:fld>
            <a:endParaRPr lang="en-US" altLang="zh-TW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5" y="836613"/>
            <a:ext cx="7824788" cy="511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299" name="投影片編號版面配置區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E1579FA-BB8B-4BBD-AE95-F26AC0E58B8F}" type="slidenum">
              <a:rPr lang="en-US" altLang="zh-TW"/>
              <a:pPr/>
              <a:t>53</a:t>
            </a:fld>
            <a:endParaRPr lang="en-US" altLang="zh-TW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4"/>
          <p:cNvSpPr>
            <a:spLocks noChangeArrowheads="1"/>
          </p:cNvSpPr>
          <p:nvPr/>
        </p:nvSpPr>
        <p:spPr bwMode="auto">
          <a:xfrm>
            <a:off x="457200" y="274638"/>
            <a:ext cx="8229600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altLang="zh-TW" sz="4400">
                <a:solidFill>
                  <a:schemeClr val="tx2"/>
                </a:solidFill>
              </a:rPr>
              <a:t>Explanation 1</a:t>
            </a:r>
          </a:p>
        </p:txBody>
      </p:sp>
      <p:sp>
        <p:nvSpPr>
          <p:cNvPr id="56323" name="Rectangle 5"/>
          <p:cNvSpPr>
            <a:spLocks noChangeArrowheads="1"/>
          </p:cNvSpPr>
          <p:nvPr/>
        </p:nvSpPr>
        <p:spPr bwMode="auto">
          <a:xfrm>
            <a:off x="457200" y="1268413"/>
            <a:ext cx="8229600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US" altLang="zh-TW" sz="3200"/>
              <a:t>How to understand positive A</a:t>
            </a:r>
            <a:r>
              <a:rPr lang="en-US" altLang="zh-TW" sz="3200" baseline="-25000"/>
              <a:t>CP</a:t>
            </a:r>
            <a:r>
              <a:rPr lang="en-US" altLang="zh-TW" sz="3200"/>
              <a:t>(K</a:t>
            </a:r>
            <a:r>
              <a:rPr lang="en-US" altLang="zh-TW" sz="3200" baseline="30000"/>
              <a:t>+</a:t>
            </a:r>
            <a:r>
              <a:rPr lang="en-US" altLang="zh-TW" sz="3200">
                <a:latin typeface="Symbol" pitchFamily="18" charset="2"/>
                <a:sym typeface="Symbol" pitchFamily="18" charset="2"/>
              </a:rPr>
              <a:t></a:t>
            </a:r>
            <a:r>
              <a:rPr lang="en-US" altLang="zh-TW" sz="3200" baseline="30000">
                <a:sym typeface="Symbol" pitchFamily="18" charset="2"/>
              </a:rPr>
              <a:t>0</a:t>
            </a:r>
            <a:r>
              <a:rPr lang="en-US" altLang="zh-TW" sz="3200"/>
              <a:t>)?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US" altLang="zh-TW" sz="3200">
                <a:solidFill>
                  <a:srgbClr val="FF0000"/>
                </a:solidFill>
              </a:rPr>
              <a:t>Large P</a:t>
            </a:r>
            <a:r>
              <a:rPr lang="en-US" altLang="zh-TW" sz="3200" baseline="-25000">
                <a:solidFill>
                  <a:srgbClr val="FF0000"/>
                </a:solidFill>
              </a:rPr>
              <a:t>EW </a:t>
            </a:r>
            <a:r>
              <a:rPr lang="en-US" altLang="zh-TW" sz="3200">
                <a:solidFill>
                  <a:srgbClr val="FF0000"/>
                </a:solidFill>
              </a:rPr>
              <a:t>to rotate P</a:t>
            </a:r>
            <a:r>
              <a:rPr lang="en-US" altLang="zh-TW" sz="3200"/>
              <a:t> (Buras et al.; Yoshikawa; Gronau and Rosner; Ciuchini et al., Kundu and Nandi)                              </a:t>
            </a:r>
          </a:p>
          <a:p>
            <a:pPr marL="342900" indent="-342900" eaLnBrk="0" hangingPunct="0">
              <a:spcBef>
                <a:spcPct val="20000"/>
              </a:spcBef>
            </a:pPr>
            <a:r>
              <a:rPr lang="en-US" altLang="zh-TW" sz="3200">
                <a:latin typeface="cmsy10" pitchFamily="34" charset="0"/>
              </a:rPr>
              <a:t>    </a:t>
            </a:r>
            <a:r>
              <a:rPr lang="en-US" altLang="zh-TW" sz="3200">
                <a:solidFill>
                  <a:srgbClr val="FF0000"/>
                </a:solidFill>
              </a:rPr>
              <a:t>new physics?</a:t>
            </a:r>
            <a:r>
              <a:rPr lang="en-US" altLang="zh-TW" sz="3200"/>
              <a:t> </a:t>
            </a:r>
            <a:endParaRPr lang="en-US" altLang="zh-TW" sz="3200">
              <a:solidFill>
                <a:schemeClr val="accent2"/>
              </a:solidFill>
            </a:endParaRP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endParaRPr lang="zh-TW" altLang="en-US" sz="3200"/>
          </a:p>
        </p:txBody>
      </p:sp>
      <p:sp>
        <p:nvSpPr>
          <p:cNvPr id="56324" name="Line 6"/>
          <p:cNvSpPr>
            <a:spLocks noChangeShapeType="1"/>
          </p:cNvSpPr>
          <p:nvPr/>
        </p:nvSpPr>
        <p:spPr bwMode="auto">
          <a:xfrm>
            <a:off x="4232275" y="4926013"/>
            <a:ext cx="2374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56325" name="Line 7"/>
          <p:cNvSpPr>
            <a:spLocks noChangeShapeType="1"/>
          </p:cNvSpPr>
          <p:nvPr/>
        </p:nvSpPr>
        <p:spPr bwMode="auto">
          <a:xfrm flipH="1" flipV="1">
            <a:off x="3511550" y="4206875"/>
            <a:ext cx="720725" cy="7191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56326" name="Line 8"/>
          <p:cNvSpPr>
            <a:spLocks noChangeShapeType="1"/>
          </p:cNvSpPr>
          <p:nvPr/>
        </p:nvSpPr>
        <p:spPr bwMode="auto">
          <a:xfrm flipH="1">
            <a:off x="3224213" y="4926013"/>
            <a:ext cx="1008062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56327" name="Text Box 9"/>
          <p:cNvSpPr txBox="1">
            <a:spLocks noChangeArrowheads="1"/>
          </p:cNvSpPr>
          <p:nvPr/>
        </p:nvSpPr>
        <p:spPr bwMode="auto">
          <a:xfrm>
            <a:off x="3995738" y="4076700"/>
            <a:ext cx="1489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/>
              <a:t>T exp(i</a:t>
            </a:r>
            <a:r>
              <a:rPr lang="en-US" altLang="zh-TW" sz="2400">
                <a:latin typeface="Symbol" pitchFamily="18" charset="2"/>
                <a:sym typeface="Symbol" pitchFamily="18" charset="2"/>
              </a:rPr>
              <a:t></a:t>
            </a:r>
            <a:r>
              <a:rPr lang="en-US" altLang="zh-TW" sz="2400" baseline="-25000">
                <a:sym typeface="Symbol" pitchFamily="18" charset="2"/>
              </a:rPr>
              <a:t>3</a:t>
            </a:r>
            <a:r>
              <a:rPr lang="en-US" altLang="zh-TW" sz="2400"/>
              <a:t>)</a:t>
            </a:r>
          </a:p>
        </p:txBody>
      </p:sp>
      <p:sp>
        <p:nvSpPr>
          <p:cNvPr id="56328" name="Text Box 10"/>
          <p:cNvSpPr txBox="1">
            <a:spLocks noChangeArrowheads="1"/>
          </p:cNvSpPr>
          <p:nvPr/>
        </p:nvSpPr>
        <p:spPr bwMode="auto">
          <a:xfrm>
            <a:off x="6804025" y="4584700"/>
            <a:ext cx="38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/>
              <a:t>P</a:t>
            </a:r>
          </a:p>
        </p:txBody>
      </p:sp>
      <p:sp>
        <p:nvSpPr>
          <p:cNvPr id="56329" name="Text Box 11"/>
          <p:cNvSpPr txBox="1">
            <a:spLocks noChangeArrowheads="1"/>
          </p:cNvSpPr>
          <p:nvPr/>
        </p:nvSpPr>
        <p:spPr bwMode="auto">
          <a:xfrm>
            <a:off x="3635375" y="5156200"/>
            <a:ext cx="15906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/>
              <a:t>T exp(-i</a:t>
            </a:r>
            <a:r>
              <a:rPr lang="en-US" altLang="zh-TW" sz="2400">
                <a:latin typeface="Symbol" pitchFamily="18" charset="2"/>
                <a:sym typeface="Symbol" pitchFamily="18" charset="2"/>
              </a:rPr>
              <a:t></a:t>
            </a:r>
            <a:r>
              <a:rPr lang="en-US" altLang="zh-TW" sz="2400" baseline="-25000">
                <a:sym typeface="Symbol" pitchFamily="18" charset="2"/>
              </a:rPr>
              <a:t>3</a:t>
            </a:r>
            <a:r>
              <a:rPr lang="en-US" altLang="zh-TW" sz="2400"/>
              <a:t>)</a:t>
            </a:r>
          </a:p>
        </p:txBody>
      </p:sp>
      <p:sp>
        <p:nvSpPr>
          <p:cNvPr id="56330" name="Line 12"/>
          <p:cNvSpPr>
            <a:spLocks noChangeShapeType="1"/>
          </p:cNvSpPr>
          <p:nvPr/>
        </p:nvSpPr>
        <p:spPr bwMode="auto">
          <a:xfrm flipH="1">
            <a:off x="6516688" y="4926013"/>
            <a:ext cx="19050" cy="66357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56331" name="Text Box 13"/>
          <p:cNvSpPr txBox="1">
            <a:spLocks noChangeArrowheads="1"/>
          </p:cNvSpPr>
          <p:nvPr/>
        </p:nvSpPr>
        <p:spPr bwMode="auto">
          <a:xfrm>
            <a:off x="6227763" y="5521325"/>
            <a:ext cx="714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>
                <a:solidFill>
                  <a:srgbClr val="FF0000"/>
                </a:solidFill>
              </a:rPr>
              <a:t>P</a:t>
            </a:r>
            <a:r>
              <a:rPr lang="en-US" altLang="zh-TW" sz="2400" baseline="-25000">
                <a:solidFill>
                  <a:srgbClr val="FF0000"/>
                </a:solidFill>
              </a:rPr>
              <a:t>EW</a:t>
            </a:r>
          </a:p>
        </p:txBody>
      </p:sp>
      <p:sp>
        <p:nvSpPr>
          <p:cNvPr id="56332" name="Line 14"/>
          <p:cNvSpPr>
            <a:spLocks noChangeShapeType="1"/>
          </p:cNvSpPr>
          <p:nvPr/>
        </p:nvSpPr>
        <p:spPr bwMode="auto">
          <a:xfrm>
            <a:off x="2987675" y="4581525"/>
            <a:ext cx="3600450" cy="1008063"/>
          </a:xfrm>
          <a:prstGeom prst="line">
            <a:avLst/>
          </a:prstGeom>
          <a:noFill/>
          <a:ln w="9525">
            <a:solidFill>
              <a:srgbClr val="0066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56333" name="投影片編號版面配置區 1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9BDE9FA-16E3-4BB7-A350-B218F0F22D55}" type="slidenum">
              <a:rPr lang="en-US" altLang="zh-TW"/>
              <a:pPr/>
              <a:t>54</a:t>
            </a:fld>
            <a:endParaRPr lang="en-US" altLang="zh-TW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4"/>
          <p:cNvSpPr>
            <a:spLocks noChangeArrowheads="1"/>
          </p:cNvSpPr>
          <p:nvPr/>
        </p:nvSpPr>
        <p:spPr bwMode="auto">
          <a:xfrm>
            <a:off x="395288" y="333375"/>
            <a:ext cx="8229600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altLang="zh-TW" sz="4400">
                <a:solidFill>
                  <a:schemeClr val="tx2"/>
                </a:solidFill>
              </a:rPr>
              <a:t>Explanation 2</a:t>
            </a:r>
          </a:p>
        </p:txBody>
      </p:sp>
      <p:sp>
        <p:nvSpPr>
          <p:cNvPr id="57347" name="Rectangle 5"/>
          <p:cNvSpPr>
            <a:spLocks noChangeArrowheads="1"/>
          </p:cNvSpPr>
          <p:nvPr/>
        </p:nvSpPr>
        <p:spPr bwMode="auto">
          <a:xfrm>
            <a:off x="457200" y="1125538"/>
            <a:ext cx="8229600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US" altLang="zh-TW" sz="3200">
                <a:solidFill>
                  <a:srgbClr val="FF0000"/>
                </a:solidFill>
              </a:rPr>
              <a:t>Large C to rotate T</a:t>
            </a:r>
            <a:r>
              <a:rPr lang="en-US" altLang="zh-TW" sz="3200"/>
              <a:t> (Charng and Li; He and McKellar). </a:t>
            </a:r>
            <a:r>
              <a:rPr lang="en-US" altLang="zh-TW" sz="3200">
                <a:solidFill>
                  <a:srgbClr val="FF0000"/>
                </a:solidFill>
              </a:rPr>
              <a:t>mechanism missed in naïve power counting?</a:t>
            </a:r>
            <a:r>
              <a:rPr lang="en-US" altLang="zh-TW" sz="3200"/>
              <a:t> 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US" altLang="zh-TW" sz="3200">
                <a:solidFill>
                  <a:schemeClr val="accent2"/>
                </a:solidFill>
              </a:rPr>
              <a:t>C is subleading by itself. Try NLO…. An not-yet-finished story</a:t>
            </a:r>
          </a:p>
        </p:txBody>
      </p:sp>
      <p:sp>
        <p:nvSpPr>
          <p:cNvPr id="57348" name="Line 6"/>
          <p:cNvSpPr>
            <a:spLocks noChangeShapeType="1"/>
          </p:cNvSpPr>
          <p:nvPr/>
        </p:nvSpPr>
        <p:spPr bwMode="auto">
          <a:xfrm>
            <a:off x="4716463" y="5013325"/>
            <a:ext cx="22320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57349" name="Line 7"/>
          <p:cNvSpPr>
            <a:spLocks noChangeShapeType="1"/>
          </p:cNvSpPr>
          <p:nvPr/>
        </p:nvSpPr>
        <p:spPr bwMode="auto">
          <a:xfrm flipH="1" flipV="1">
            <a:off x="3636963" y="4364038"/>
            <a:ext cx="1079500" cy="64928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57350" name="Line 8"/>
          <p:cNvSpPr>
            <a:spLocks noChangeShapeType="1"/>
          </p:cNvSpPr>
          <p:nvPr/>
        </p:nvSpPr>
        <p:spPr bwMode="auto">
          <a:xfrm flipH="1">
            <a:off x="3636963" y="5013325"/>
            <a:ext cx="1079500" cy="57626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57351" name="Text Box 9"/>
          <p:cNvSpPr txBox="1">
            <a:spLocks noChangeArrowheads="1"/>
          </p:cNvSpPr>
          <p:nvPr/>
        </p:nvSpPr>
        <p:spPr bwMode="auto">
          <a:xfrm>
            <a:off x="1457325" y="4235450"/>
            <a:ext cx="20907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>
                <a:solidFill>
                  <a:srgbClr val="FF0000"/>
                </a:solidFill>
              </a:rPr>
              <a:t>(T+C) exp(i</a:t>
            </a:r>
            <a:r>
              <a:rPr lang="en-US" altLang="zh-TW" sz="2400">
                <a:solidFill>
                  <a:srgbClr val="FF0000"/>
                </a:solidFill>
                <a:latin typeface="Symbol" pitchFamily="18" charset="2"/>
                <a:sym typeface="Symbol" pitchFamily="18" charset="2"/>
              </a:rPr>
              <a:t></a:t>
            </a:r>
            <a:r>
              <a:rPr lang="en-US" altLang="zh-TW" sz="2400" baseline="-25000">
                <a:solidFill>
                  <a:srgbClr val="FF0000"/>
                </a:solidFill>
                <a:sym typeface="Symbol" pitchFamily="18" charset="2"/>
              </a:rPr>
              <a:t>3</a:t>
            </a:r>
            <a:r>
              <a:rPr lang="en-US" altLang="zh-TW" sz="240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57352" name="Text Box 10"/>
          <p:cNvSpPr txBox="1">
            <a:spLocks noChangeArrowheads="1"/>
          </p:cNvSpPr>
          <p:nvPr/>
        </p:nvSpPr>
        <p:spPr bwMode="auto">
          <a:xfrm>
            <a:off x="1817688" y="5678488"/>
            <a:ext cx="21923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>
                <a:solidFill>
                  <a:srgbClr val="FF0000"/>
                </a:solidFill>
              </a:rPr>
              <a:t>(T+C) exp(-i</a:t>
            </a:r>
            <a:r>
              <a:rPr lang="en-US" altLang="zh-TW" sz="2400">
                <a:solidFill>
                  <a:srgbClr val="FF0000"/>
                </a:solidFill>
                <a:latin typeface="Symbol" pitchFamily="18" charset="2"/>
                <a:sym typeface="Symbol" pitchFamily="18" charset="2"/>
              </a:rPr>
              <a:t></a:t>
            </a:r>
            <a:r>
              <a:rPr lang="en-US" altLang="zh-TW" sz="2400" baseline="-25000">
                <a:solidFill>
                  <a:srgbClr val="FF0000"/>
                </a:solidFill>
                <a:sym typeface="Symbol" pitchFamily="18" charset="2"/>
              </a:rPr>
              <a:t>3</a:t>
            </a:r>
            <a:r>
              <a:rPr lang="en-US" altLang="zh-TW" sz="240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57353" name="Line 11"/>
          <p:cNvSpPr>
            <a:spLocks noChangeShapeType="1"/>
          </p:cNvSpPr>
          <p:nvPr/>
        </p:nvSpPr>
        <p:spPr bwMode="auto">
          <a:xfrm flipH="1" flipV="1">
            <a:off x="3976688" y="4095750"/>
            <a:ext cx="720725" cy="9350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57354" name="Line 12"/>
          <p:cNvSpPr>
            <a:spLocks noChangeShapeType="1"/>
          </p:cNvSpPr>
          <p:nvPr/>
        </p:nvSpPr>
        <p:spPr bwMode="auto">
          <a:xfrm flipH="1">
            <a:off x="3544888" y="5030788"/>
            <a:ext cx="1152525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57355" name="Rectangle 13"/>
          <p:cNvSpPr>
            <a:spLocks noChangeArrowheads="1"/>
          </p:cNvSpPr>
          <p:nvPr/>
        </p:nvSpPr>
        <p:spPr bwMode="auto">
          <a:xfrm>
            <a:off x="4408488" y="4019550"/>
            <a:ext cx="1546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/>
              <a:t>T exp(i</a:t>
            </a:r>
            <a:r>
              <a:rPr lang="en-US" altLang="zh-TW" sz="2400">
                <a:sym typeface="Symbol" pitchFamily="18" charset="2"/>
              </a:rPr>
              <a:t>3</a:t>
            </a:r>
            <a:r>
              <a:rPr lang="en-US" altLang="zh-TW" sz="2400"/>
              <a:t>)</a:t>
            </a:r>
          </a:p>
        </p:txBody>
      </p:sp>
      <p:sp>
        <p:nvSpPr>
          <p:cNvPr id="57356" name="Text Box 14"/>
          <p:cNvSpPr txBox="1">
            <a:spLocks noChangeArrowheads="1"/>
          </p:cNvSpPr>
          <p:nvPr/>
        </p:nvSpPr>
        <p:spPr bwMode="auto">
          <a:xfrm>
            <a:off x="7269163" y="4762500"/>
            <a:ext cx="38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/>
              <a:t>P</a:t>
            </a:r>
          </a:p>
        </p:txBody>
      </p:sp>
      <p:sp>
        <p:nvSpPr>
          <p:cNvPr id="57357" name="Line 17"/>
          <p:cNvSpPr>
            <a:spLocks noChangeShapeType="1"/>
          </p:cNvSpPr>
          <p:nvPr/>
        </p:nvSpPr>
        <p:spPr bwMode="auto">
          <a:xfrm flipH="1">
            <a:off x="3617913" y="4090988"/>
            <a:ext cx="358775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57358" name="Line 18"/>
          <p:cNvSpPr>
            <a:spLocks noChangeShapeType="1"/>
          </p:cNvSpPr>
          <p:nvPr/>
        </p:nvSpPr>
        <p:spPr bwMode="auto">
          <a:xfrm>
            <a:off x="3617913" y="5243513"/>
            <a:ext cx="71437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57359" name="Line 19"/>
          <p:cNvSpPr>
            <a:spLocks noChangeShapeType="1"/>
          </p:cNvSpPr>
          <p:nvPr/>
        </p:nvSpPr>
        <p:spPr bwMode="auto">
          <a:xfrm flipH="1">
            <a:off x="2681288" y="5027613"/>
            <a:ext cx="2016125" cy="0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57360" name="投影片編號版面配置區 1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7B53D29-CA93-4571-93A1-4E42FB3C0C13}" type="slidenum">
              <a:rPr lang="en-US" altLang="zh-TW"/>
              <a:pPr/>
              <a:t>55</a:t>
            </a:fld>
            <a:endParaRPr lang="en-US" altLang="zh-TW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pPr eaLnBrk="1" hangingPunct="1"/>
            <a:r>
              <a:rPr lang="en-US" altLang="zh-TW" smtClean="0"/>
              <a:t>Summary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25538"/>
            <a:ext cx="8229600" cy="5327650"/>
          </a:xfrm>
        </p:spPr>
        <p:txBody>
          <a:bodyPr/>
          <a:lstStyle/>
          <a:p>
            <a:pPr eaLnBrk="1" hangingPunct="1"/>
            <a:r>
              <a:rPr lang="en-US" altLang="zh-TW" smtClean="0"/>
              <a:t>Naïve factorization of hadronic B decays relies only on color transparency.</a:t>
            </a:r>
          </a:p>
          <a:p>
            <a:pPr eaLnBrk="1" hangingPunct="1"/>
            <a:r>
              <a:rPr lang="en-US" altLang="zh-TW" smtClean="0">
                <a:solidFill>
                  <a:srgbClr val="006600"/>
                </a:solidFill>
              </a:rPr>
              <a:t>Fully utilize heavy-quark expansion. Combine effective Hamiltonian (separation of m</a:t>
            </a:r>
            <a:r>
              <a:rPr lang="en-US" altLang="zh-TW" baseline="-25000" smtClean="0">
                <a:solidFill>
                  <a:srgbClr val="006600"/>
                </a:solidFill>
              </a:rPr>
              <a:t>W</a:t>
            </a:r>
            <a:r>
              <a:rPr lang="en-US" altLang="zh-TW" smtClean="0">
                <a:solidFill>
                  <a:srgbClr val="006600"/>
                </a:solidFill>
              </a:rPr>
              <a:t> and m</a:t>
            </a:r>
            <a:r>
              <a:rPr lang="en-US" altLang="zh-TW" baseline="-25000" smtClean="0">
                <a:solidFill>
                  <a:srgbClr val="006600"/>
                </a:solidFill>
              </a:rPr>
              <a:t>b</a:t>
            </a:r>
            <a:r>
              <a:rPr lang="en-US" altLang="zh-TW" smtClean="0">
                <a:solidFill>
                  <a:srgbClr val="006600"/>
                </a:solidFill>
              </a:rPr>
              <a:t>) and IR divergence factorization (separation of m</a:t>
            </a:r>
            <a:r>
              <a:rPr lang="en-US" altLang="zh-TW" baseline="-25000" smtClean="0">
                <a:solidFill>
                  <a:srgbClr val="006600"/>
                </a:solidFill>
              </a:rPr>
              <a:t>b</a:t>
            </a:r>
            <a:r>
              <a:rPr lang="en-US" altLang="zh-TW" smtClean="0">
                <a:solidFill>
                  <a:srgbClr val="006600"/>
                </a:solidFill>
              </a:rPr>
              <a:t> and </a:t>
            </a:r>
            <a:r>
              <a:rPr lang="en-US" altLang="zh-TW" smtClean="0">
                <a:solidFill>
                  <a:srgbClr val="006600"/>
                </a:solidFill>
                <a:latin typeface="Symbol" pitchFamily="18" charset="2"/>
                <a:sym typeface="Symbol" pitchFamily="18" charset="2"/>
              </a:rPr>
              <a:t></a:t>
            </a:r>
            <a:r>
              <a:rPr lang="en-US" altLang="zh-TW" smtClean="0">
                <a:solidFill>
                  <a:srgbClr val="006600"/>
                </a:solidFill>
              </a:rPr>
              <a:t>).</a:t>
            </a:r>
          </a:p>
          <a:p>
            <a:pPr eaLnBrk="1" hangingPunct="1"/>
            <a:r>
              <a:rPr lang="en-US" altLang="zh-TW" smtClean="0"/>
              <a:t>Factorization theorem can explain many data, but some puzzles remain </a:t>
            </a:r>
          </a:p>
          <a:p>
            <a:pPr eaLnBrk="1" hangingPunct="1"/>
            <a:r>
              <a:rPr lang="en-US" altLang="zh-TW" smtClean="0"/>
              <a:t>New physics or complicated QCD dynamics?  More hard working is needed</a:t>
            </a:r>
          </a:p>
        </p:txBody>
      </p:sp>
      <p:sp>
        <p:nvSpPr>
          <p:cNvPr id="58372" name="投影片編號版面配置區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626AD9F-4F1D-4781-951F-56A2172EBA63}" type="slidenum">
              <a:rPr lang="en-US" altLang="zh-TW"/>
              <a:pPr/>
              <a:t>56</a:t>
            </a:fld>
            <a:endParaRPr lang="en-US" altLang="zh-TW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 txBox="1">
            <a:spLocks noChangeArrowheads="1"/>
          </p:cNvSpPr>
          <p:nvPr/>
        </p:nvSpPr>
        <p:spPr bwMode="auto">
          <a:xfrm>
            <a:off x="457200" y="274638"/>
            <a:ext cx="8229600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en-US" altLang="zh-TW" sz="4400">
                <a:solidFill>
                  <a:schemeClr val="tx2"/>
                </a:solidFill>
              </a:rPr>
              <a:t>B transition form factors</a:t>
            </a:r>
          </a:p>
        </p:txBody>
      </p:sp>
      <p:pic>
        <p:nvPicPr>
          <p:cNvPr id="1536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000125"/>
            <a:ext cx="8655050" cy="566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投影片編號版面配置區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D659C62-DB95-4567-BCFD-7848BE0479EC}" type="slidenum">
              <a:rPr lang="en-US" altLang="zh-TW"/>
              <a:pPr/>
              <a:t>6</a:t>
            </a:fld>
            <a:endParaRPr lang="en-US" altLang="zh-TW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r>
              <a:rPr lang="en-US" altLang="zh-TW" smtClean="0"/>
              <a:t>Form factors</a:t>
            </a:r>
            <a:endParaRPr lang="zh-TW" altLang="en-US" smtClean="0"/>
          </a:p>
        </p:txBody>
      </p:sp>
      <p:sp>
        <p:nvSpPr>
          <p:cNvPr id="16387" name="內容版面配置區 2"/>
          <p:cNvSpPr>
            <a:spLocks noGrp="1"/>
          </p:cNvSpPr>
          <p:nvPr>
            <p:ph idx="1"/>
          </p:nvPr>
        </p:nvSpPr>
        <p:spPr>
          <a:xfrm>
            <a:off x="468313" y="1196975"/>
            <a:ext cx="8229600" cy="5184775"/>
          </a:xfrm>
        </p:spPr>
        <p:txBody>
          <a:bodyPr/>
          <a:lstStyle/>
          <a:p>
            <a:r>
              <a:rPr lang="en-US" altLang="zh-TW" smtClean="0"/>
              <a:t>Measurement of structure of a bound state</a:t>
            </a:r>
          </a:p>
          <a:p>
            <a:endParaRPr lang="en-US" altLang="zh-TW" smtClean="0"/>
          </a:p>
          <a:p>
            <a:endParaRPr lang="en-US" altLang="zh-TW" smtClean="0"/>
          </a:p>
          <a:p>
            <a:endParaRPr lang="en-US" altLang="zh-TW" smtClean="0"/>
          </a:p>
          <a:p>
            <a:endParaRPr lang="en-US" altLang="zh-TW" smtClean="0"/>
          </a:p>
          <a:p>
            <a:r>
              <a:rPr lang="en-US" altLang="zh-TW" smtClean="0"/>
              <a:t>If bound state, effective strength dependent on momentum transfer</a:t>
            </a:r>
          </a:p>
          <a:p>
            <a:r>
              <a:rPr lang="en-US" altLang="zh-TW" smtClean="0"/>
              <a:t>It is like structure functions in DIS</a:t>
            </a:r>
          </a:p>
          <a:p>
            <a:r>
              <a:rPr lang="en-US" altLang="zh-TW" smtClean="0"/>
              <a:t>Are form factors calculable?  </a:t>
            </a:r>
            <a:endParaRPr lang="zh-TW" altLang="en-US" smtClean="0"/>
          </a:p>
        </p:txBody>
      </p:sp>
      <p:cxnSp>
        <p:nvCxnSpPr>
          <p:cNvPr id="5" name="直線單箭頭接點 4"/>
          <p:cNvCxnSpPr/>
          <p:nvPr/>
        </p:nvCxnSpPr>
        <p:spPr>
          <a:xfrm>
            <a:off x="2422525" y="3141663"/>
            <a:ext cx="381635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接點 6"/>
          <p:cNvCxnSpPr/>
          <p:nvPr/>
        </p:nvCxnSpPr>
        <p:spPr>
          <a:xfrm flipV="1">
            <a:off x="3790950" y="2565400"/>
            <a:ext cx="503238" cy="57626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單箭頭接點 8"/>
          <p:cNvCxnSpPr/>
          <p:nvPr/>
        </p:nvCxnSpPr>
        <p:spPr>
          <a:xfrm>
            <a:off x="4365625" y="2492375"/>
            <a:ext cx="1225550" cy="2159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單箭頭接點 10"/>
          <p:cNvCxnSpPr/>
          <p:nvPr/>
        </p:nvCxnSpPr>
        <p:spPr>
          <a:xfrm flipV="1">
            <a:off x="4365625" y="1916113"/>
            <a:ext cx="1081088" cy="57626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92" name="文字方塊 12"/>
          <p:cNvSpPr txBox="1">
            <a:spLocks noChangeArrowheads="1"/>
          </p:cNvSpPr>
          <p:nvPr/>
        </p:nvSpPr>
        <p:spPr bwMode="auto">
          <a:xfrm>
            <a:off x="2133600" y="2636838"/>
            <a:ext cx="3571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/>
              <a:t>b</a:t>
            </a:r>
            <a:endParaRPr lang="zh-TW" altLang="en-US" sz="2400"/>
          </a:p>
        </p:txBody>
      </p:sp>
      <p:sp>
        <p:nvSpPr>
          <p:cNvPr id="16393" name="文字方塊 13"/>
          <p:cNvSpPr txBox="1">
            <a:spLocks noChangeArrowheads="1"/>
          </p:cNvSpPr>
          <p:nvPr/>
        </p:nvSpPr>
        <p:spPr bwMode="auto">
          <a:xfrm>
            <a:off x="1485900" y="3573463"/>
            <a:ext cx="47450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2400">
                <a:solidFill>
                  <a:srgbClr val="006600"/>
                </a:solidFill>
              </a:rPr>
              <a:t>point particle -&gt; constant strength</a:t>
            </a:r>
            <a:endParaRPr lang="zh-TW" altLang="en-US" sz="2400">
              <a:solidFill>
                <a:srgbClr val="006600"/>
              </a:solidFill>
            </a:endParaRPr>
          </a:p>
        </p:txBody>
      </p:sp>
      <p:cxnSp>
        <p:nvCxnSpPr>
          <p:cNvPr id="16" name="直線單箭頭接點 15"/>
          <p:cNvCxnSpPr/>
          <p:nvPr/>
        </p:nvCxnSpPr>
        <p:spPr>
          <a:xfrm flipH="1" flipV="1">
            <a:off x="3862388" y="3213100"/>
            <a:ext cx="360362" cy="360363"/>
          </a:xfrm>
          <a:prstGeom prst="straightConnector1">
            <a:avLst/>
          </a:prstGeom>
          <a:ln>
            <a:solidFill>
              <a:srgbClr val="00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95" name="投影片編號版面配置區 1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9488427-C040-4C21-B766-3E0DA50DC57E}" type="slidenum">
              <a:rPr lang="en-US" altLang="zh-TW"/>
              <a:pPr/>
              <a:t>7</a:t>
            </a:fld>
            <a:endParaRPr lang="en-US" altLang="zh-TW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 txBox="1">
            <a:spLocks noChangeArrowheads="1"/>
          </p:cNvSpPr>
          <p:nvPr/>
        </p:nvSpPr>
        <p:spPr bwMode="auto">
          <a:xfrm>
            <a:off x="457200" y="274638"/>
            <a:ext cx="8229600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en-US" altLang="zh-TW" sz="4400">
                <a:solidFill>
                  <a:schemeClr val="tx2"/>
                </a:solidFill>
              </a:rPr>
              <a:t>Nonleptonic decays</a:t>
            </a:r>
          </a:p>
        </p:txBody>
      </p:sp>
      <p:sp>
        <p:nvSpPr>
          <p:cNvPr id="17411" name="Rectangle 3"/>
          <p:cNvSpPr txBox="1">
            <a:spLocks noChangeArrowheads="1"/>
          </p:cNvSpPr>
          <p:nvPr/>
        </p:nvSpPr>
        <p:spPr bwMode="auto">
          <a:xfrm>
            <a:off x="457200" y="1125538"/>
            <a:ext cx="8229600" cy="547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US" altLang="zh-TW" sz="3200"/>
              <a:t>Much more complicated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US" altLang="zh-TW" sz="3200"/>
              <a:t>Involve scales </a:t>
            </a:r>
            <a:r>
              <a:rPr lang="en-US" altLang="zh-TW" sz="3200">
                <a:solidFill>
                  <a:srgbClr val="FF0000"/>
                </a:solidFill>
              </a:rPr>
              <a:t>m</a:t>
            </a:r>
            <a:r>
              <a:rPr lang="en-US" altLang="zh-TW" sz="3200" baseline="-25000">
                <a:solidFill>
                  <a:srgbClr val="FF0000"/>
                </a:solidFill>
              </a:rPr>
              <a:t>W</a:t>
            </a:r>
            <a:r>
              <a:rPr lang="en-US" altLang="zh-TW" sz="3200">
                <a:solidFill>
                  <a:srgbClr val="FF0000"/>
                </a:solidFill>
              </a:rPr>
              <a:t>, m</a:t>
            </a:r>
            <a:r>
              <a:rPr lang="en-US" altLang="zh-TW" sz="3200" baseline="-25000">
                <a:solidFill>
                  <a:srgbClr val="FF0000"/>
                </a:solidFill>
              </a:rPr>
              <a:t>b</a:t>
            </a:r>
            <a:r>
              <a:rPr lang="en-US" altLang="zh-TW" sz="3200">
                <a:solidFill>
                  <a:srgbClr val="FF0000"/>
                </a:solidFill>
              </a:rPr>
              <a:t>~Q, and </a:t>
            </a:r>
            <a:r>
              <a:rPr lang="en-US" altLang="zh-TW" sz="3200">
                <a:solidFill>
                  <a:srgbClr val="FF0000"/>
                </a:solidFill>
                <a:latin typeface="Symbol" pitchFamily="18" charset="2"/>
                <a:sym typeface="Symbol" pitchFamily="18" charset="2"/>
              </a:rPr>
              <a:t>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US" altLang="zh-TW" sz="3200">
                <a:solidFill>
                  <a:srgbClr val="006600"/>
                </a:solidFill>
              </a:rPr>
              <a:t>Are they calculable?</a:t>
            </a:r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513" y="2911475"/>
            <a:ext cx="4833937" cy="368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投影片編號版面配置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0ECDB0F-D2A5-423A-A24F-FEBB453DB3F5}" type="slidenum">
              <a:rPr lang="en-US" altLang="zh-TW"/>
              <a:pPr/>
              <a:t>8</a:t>
            </a:fld>
            <a:endParaRPr lang="en-US" altLang="zh-TW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smtClean="0"/>
              <a:t>Naïve factorization</a:t>
            </a:r>
            <a:endParaRPr lang="zh-TW" altLang="en-US" smtClean="0"/>
          </a:p>
        </p:txBody>
      </p:sp>
      <p:sp>
        <p:nvSpPr>
          <p:cNvPr id="18435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 smtClean="0"/>
          </a:p>
        </p:txBody>
      </p:sp>
      <p:sp>
        <p:nvSpPr>
          <p:cNvPr id="18436" name="投影片編號版面配置區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67DB3EF-5C86-4DEC-B0C9-E132D96646CE}" type="slidenum">
              <a:rPr lang="en-US" altLang="zh-TW"/>
              <a:pPr/>
              <a:t>9</a:t>
            </a:fld>
            <a:endParaRPr lang="en-US" altLang="zh-TW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預設簡報設計">
  <a:themeElements>
    <a:clrScheme name="預設簡報設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預設簡報設計">
      <a:majorFont>
        <a:latin typeface="Arial"/>
        <a:ea typeface="新細明體"/>
        <a:cs typeface=""/>
      </a:majorFont>
      <a:minorFont>
        <a:latin typeface="Arial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預設簡報設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4695</TotalTime>
  <Words>1946</Words>
  <Application>Microsoft Office PowerPoint</Application>
  <PresentationFormat>画面に合わせる (4:3)</PresentationFormat>
  <Paragraphs>468</Paragraphs>
  <Slides>56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3</vt:i4>
      </vt:variant>
      <vt:variant>
        <vt:lpstr>スライド タイトル</vt:lpstr>
      </vt:variant>
      <vt:variant>
        <vt:i4>56</vt:i4>
      </vt:variant>
    </vt:vector>
  </HeadingPairs>
  <TitlesOfParts>
    <vt:vector size="65" baseType="lpstr">
      <vt:lpstr>Arial</vt:lpstr>
      <vt:lpstr>PMingLiU</vt:lpstr>
      <vt:lpstr>Calibri</vt:lpstr>
      <vt:lpstr>Symbol</vt:lpstr>
      <vt:lpstr>cmsy10</vt:lpstr>
      <vt:lpstr>預設簡報設計</vt:lpstr>
      <vt:lpstr>Microsoft Word 圖片</vt:lpstr>
      <vt:lpstr>Microsoft 方程式編輯器 3.0</vt:lpstr>
      <vt:lpstr>Microsoft Equation 3.0</vt:lpstr>
      <vt:lpstr>Lecture 4 Hadronic heavy-quark decays</vt:lpstr>
      <vt:lpstr>Outlines</vt:lpstr>
      <vt:lpstr>スライド 3</vt:lpstr>
      <vt:lpstr>スライド 4</vt:lpstr>
      <vt:lpstr>スライド 5</vt:lpstr>
      <vt:lpstr>スライド 6</vt:lpstr>
      <vt:lpstr>Form factors</vt:lpstr>
      <vt:lpstr>スライド 8</vt:lpstr>
      <vt:lpstr>Naïve factorization</vt:lpstr>
      <vt:lpstr>スライド 10</vt:lpstr>
      <vt:lpstr>Diagrams at scale mW </vt:lpstr>
      <vt:lpstr>スライド 12</vt:lpstr>
      <vt:lpstr>スライド 13</vt:lpstr>
      <vt:lpstr>スライド 14</vt:lpstr>
      <vt:lpstr>スライド 15</vt:lpstr>
      <vt:lpstr>Theoretical approaches</vt:lpstr>
      <vt:lpstr>QCD-improved factorization</vt:lpstr>
      <vt:lpstr>QCD corrections to FA</vt:lpstr>
      <vt:lpstr>スライド 19</vt:lpstr>
      <vt:lpstr>スライド 20</vt:lpstr>
      <vt:lpstr>スライド 21</vt:lpstr>
      <vt:lpstr>Breakthrough and challenge </vt:lpstr>
      <vt:lpstr>スライド 23</vt:lpstr>
      <vt:lpstr>Perturbative QCD approach</vt:lpstr>
      <vt:lpstr>スライド 25</vt:lpstr>
      <vt:lpstr>スライド 26</vt:lpstr>
      <vt:lpstr>スライド 27</vt:lpstr>
      <vt:lpstr>Three scales</vt:lpstr>
      <vt:lpstr>Two clusters of corrections</vt:lpstr>
      <vt:lpstr>Effective Hamiltonian</vt:lpstr>
      <vt:lpstr>QCD and EM penguins</vt:lpstr>
      <vt:lpstr>Factorization of IR divergence</vt:lpstr>
      <vt:lpstr>Three-scale factorization</vt:lpstr>
      <vt:lpstr>Four scales actually </vt:lpstr>
      <vt:lpstr>Feynman diagrams</vt:lpstr>
      <vt:lpstr>スライド 36</vt:lpstr>
      <vt:lpstr>Strong phase and CP violation</vt:lpstr>
      <vt:lpstr>スライド 38</vt:lpstr>
      <vt:lpstr>Small annihilation?</vt:lpstr>
      <vt:lpstr>スライド 40</vt:lpstr>
      <vt:lpstr>スライド 41</vt:lpstr>
      <vt:lpstr>スライド 42</vt:lpstr>
      <vt:lpstr>スライド 43</vt:lpstr>
      <vt:lpstr>スライド 44</vt:lpstr>
      <vt:lpstr>スライド 45</vt:lpstr>
      <vt:lpstr>スライド 46</vt:lpstr>
      <vt:lpstr>スライド 47</vt:lpstr>
      <vt:lpstr>Direct CP asymmetries, pure annihilation branching ratios, B-&gt;VV polarizations  all indicate sizable annihilation </vt:lpstr>
      <vt:lpstr>Puzzles in B decays</vt:lpstr>
      <vt:lpstr>スライド 50</vt:lpstr>
      <vt:lpstr>スライド 51</vt:lpstr>
      <vt:lpstr>スライド 52</vt:lpstr>
      <vt:lpstr>スライド 53</vt:lpstr>
      <vt:lpstr>スライド 54</vt:lpstr>
      <vt:lpstr>スライド 55</vt:lpstr>
      <vt:lpstr>Summary</vt:lpstr>
    </vt:vector>
  </TitlesOfParts>
  <Company>Academia Sinica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V. Semileptonic B Decays</dc:title>
  <dc:creator>hnli</dc:creator>
  <cp:lastModifiedBy>Masami Yokoyama</cp:lastModifiedBy>
  <cp:revision>349</cp:revision>
  <dcterms:created xsi:type="dcterms:W3CDTF">2005-08-08T01:34:12Z</dcterms:created>
  <dcterms:modified xsi:type="dcterms:W3CDTF">2012-10-25T19:59:01Z</dcterms:modified>
</cp:coreProperties>
</file>