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</p:sldMasterIdLst>
  <p:sldIdLst>
    <p:sldId id="276" r:id="rId19"/>
    <p:sldId id="260" r:id="rId20"/>
    <p:sldId id="278" r:id="rId21"/>
    <p:sldId id="292" r:id="rId22"/>
    <p:sldId id="261" r:id="rId23"/>
    <p:sldId id="277" r:id="rId24"/>
    <p:sldId id="264" r:id="rId25"/>
    <p:sldId id="265" r:id="rId26"/>
    <p:sldId id="298" r:id="rId27"/>
    <p:sldId id="305" r:id="rId28"/>
    <p:sldId id="302" r:id="rId29"/>
    <p:sldId id="266" r:id="rId30"/>
    <p:sldId id="297" r:id="rId31"/>
    <p:sldId id="315" r:id="rId32"/>
    <p:sldId id="262" r:id="rId33"/>
    <p:sldId id="257" r:id="rId34"/>
    <p:sldId id="294" r:id="rId35"/>
    <p:sldId id="293" r:id="rId36"/>
    <p:sldId id="280" r:id="rId37"/>
    <p:sldId id="258" r:id="rId38"/>
    <p:sldId id="287" r:id="rId39"/>
    <p:sldId id="259" r:id="rId40"/>
    <p:sldId id="284" r:id="rId41"/>
    <p:sldId id="291" r:id="rId42"/>
    <p:sldId id="267" r:id="rId43"/>
    <p:sldId id="269" r:id="rId44"/>
    <p:sldId id="288" r:id="rId45"/>
    <p:sldId id="316" r:id="rId46"/>
    <p:sldId id="263" r:id="rId47"/>
  </p:sldIdLst>
  <p:sldSz cx="10160000" cy="7620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800" kern="1200">
        <a:solidFill>
          <a:srgbClr val="44422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oefler Text" charset="0"/>
        <a:ea typeface="ヒラギノ明朝 ProN W3" charset="0"/>
        <a:cs typeface="ヒラギノ明朝 ProN W3" charset="0"/>
        <a:sym typeface="Hoefler Text" charset="0"/>
      </a:defRPr>
    </a:lvl1pPr>
    <a:lvl2pPr marL="457200" algn="ctr" rtl="0" fontAlgn="base">
      <a:spcBef>
        <a:spcPct val="0"/>
      </a:spcBef>
      <a:spcAft>
        <a:spcPct val="0"/>
      </a:spcAft>
      <a:defRPr sz="2800" kern="1200">
        <a:solidFill>
          <a:srgbClr val="44422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oefler Text" charset="0"/>
        <a:ea typeface="ヒラギノ明朝 ProN W3" charset="0"/>
        <a:cs typeface="ヒラギノ明朝 ProN W3" charset="0"/>
        <a:sym typeface="Hoefler Text" charset="0"/>
      </a:defRPr>
    </a:lvl2pPr>
    <a:lvl3pPr marL="914400" algn="ctr" rtl="0" fontAlgn="base">
      <a:spcBef>
        <a:spcPct val="0"/>
      </a:spcBef>
      <a:spcAft>
        <a:spcPct val="0"/>
      </a:spcAft>
      <a:defRPr sz="2800" kern="1200">
        <a:solidFill>
          <a:srgbClr val="44422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oefler Text" charset="0"/>
        <a:ea typeface="ヒラギノ明朝 ProN W3" charset="0"/>
        <a:cs typeface="ヒラギノ明朝 ProN W3" charset="0"/>
        <a:sym typeface="Hoefler Text" charset="0"/>
      </a:defRPr>
    </a:lvl3pPr>
    <a:lvl4pPr marL="1371600" algn="ctr" rtl="0" fontAlgn="base">
      <a:spcBef>
        <a:spcPct val="0"/>
      </a:spcBef>
      <a:spcAft>
        <a:spcPct val="0"/>
      </a:spcAft>
      <a:defRPr sz="2800" kern="1200">
        <a:solidFill>
          <a:srgbClr val="44422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oefler Text" charset="0"/>
        <a:ea typeface="ヒラギノ明朝 ProN W3" charset="0"/>
        <a:cs typeface="ヒラギノ明朝 ProN W3" charset="0"/>
        <a:sym typeface="Hoefler Text" charset="0"/>
      </a:defRPr>
    </a:lvl4pPr>
    <a:lvl5pPr marL="1828800" algn="ctr" rtl="0" fontAlgn="base">
      <a:spcBef>
        <a:spcPct val="0"/>
      </a:spcBef>
      <a:spcAft>
        <a:spcPct val="0"/>
      </a:spcAft>
      <a:defRPr sz="2800" kern="1200">
        <a:solidFill>
          <a:srgbClr val="44422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oefler Text" charset="0"/>
        <a:ea typeface="ヒラギノ明朝 ProN W3" charset="0"/>
        <a:cs typeface="ヒラギノ明朝 ProN W3" charset="0"/>
        <a:sym typeface="Hoefler Text" charset="0"/>
      </a:defRPr>
    </a:lvl5pPr>
    <a:lvl6pPr marL="2286000" algn="l" defTabSz="457200" rtl="0" eaLnBrk="1" latinLnBrk="0" hangingPunct="1">
      <a:defRPr sz="2800" kern="1200">
        <a:solidFill>
          <a:srgbClr val="44422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oefler Text" charset="0"/>
        <a:ea typeface="ヒラギノ明朝 ProN W3" charset="0"/>
        <a:cs typeface="ヒラギノ明朝 ProN W3" charset="0"/>
        <a:sym typeface="Hoefler Text" charset="0"/>
      </a:defRPr>
    </a:lvl6pPr>
    <a:lvl7pPr marL="2743200" algn="l" defTabSz="457200" rtl="0" eaLnBrk="1" latinLnBrk="0" hangingPunct="1">
      <a:defRPr sz="2800" kern="1200">
        <a:solidFill>
          <a:srgbClr val="44422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oefler Text" charset="0"/>
        <a:ea typeface="ヒラギノ明朝 ProN W3" charset="0"/>
        <a:cs typeface="ヒラギノ明朝 ProN W3" charset="0"/>
        <a:sym typeface="Hoefler Text" charset="0"/>
      </a:defRPr>
    </a:lvl7pPr>
    <a:lvl8pPr marL="3200400" algn="l" defTabSz="457200" rtl="0" eaLnBrk="1" latinLnBrk="0" hangingPunct="1">
      <a:defRPr sz="2800" kern="1200">
        <a:solidFill>
          <a:srgbClr val="44422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oefler Text" charset="0"/>
        <a:ea typeface="ヒラギノ明朝 ProN W3" charset="0"/>
        <a:cs typeface="ヒラギノ明朝 ProN W3" charset="0"/>
        <a:sym typeface="Hoefler Text" charset="0"/>
      </a:defRPr>
    </a:lvl8pPr>
    <a:lvl9pPr marL="3657600" algn="l" defTabSz="457200" rtl="0" eaLnBrk="1" latinLnBrk="0" hangingPunct="1">
      <a:defRPr sz="2800" kern="1200">
        <a:solidFill>
          <a:srgbClr val="44422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oefler Text" charset="0"/>
        <a:ea typeface="ヒラギノ明朝 ProN W3" charset="0"/>
        <a:cs typeface="ヒラギノ明朝 ProN W3" charset="0"/>
        <a:sym typeface="Hoefler Tex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56" y="-104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28.xml"/><Relationship Id="rId47" Type="http://schemas.openxmlformats.org/officeDocument/2006/relationships/slide" Target="slides/slide29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2.xml"/><Relationship Id="rId21" Type="http://schemas.openxmlformats.org/officeDocument/2006/relationships/slide" Target="slides/slide3.xml"/><Relationship Id="rId22" Type="http://schemas.openxmlformats.org/officeDocument/2006/relationships/slide" Target="slides/slide4.xml"/><Relationship Id="rId23" Type="http://schemas.openxmlformats.org/officeDocument/2006/relationships/slide" Target="slides/slide5.xml"/><Relationship Id="rId24" Type="http://schemas.openxmlformats.org/officeDocument/2006/relationships/slide" Target="slides/slide6.xml"/><Relationship Id="rId25" Type="http://schemas.openxmlformats.org/officeDocument/2006/relationships/slide" Target="slides/slide7.xml"/><Relationship Id="rId26" Type="http://schemas.openxmlformats.org/officeDocument/2006/relationships/slide" Target="slides/slide8.xml"/><Relationship Id="rId27" Type="http://schemas.openxmlformats.org/officeDocument/2006/relationships/slide" Target="slides/slide9.xml"/><Relationship Id="rId28" Type="http://schemas.openxmlformats.org/officeDocument/2006/relationships/slide" Target="slides/slide10.xml"/><Relationship Id="rId29" Type="http://schemas.openxmlformats.org/officeDocument/2006/relationships/slide" Target="slides/slide11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2.xml"/><Relationship Id="rId31" Type="http://schemas.openxmlformats.org/officeDocument/2006/relationships/slide" Target="slides/slide13.xml"/><Relationship Id="rId32" Type="http://schemas.openxmlformats.org/officeDocument/2006/relationships/slide" Target="slides/slide14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15.xml"/><Relationship Id="rId34" Type="http://schemas.openxmlformats.org/officeDocument/2006/relationships/slide" Target="slides/slide16.xml"/><Relationship Id="rId35" Type="http://schemas.openxmlformats.org/officeDocument/2006/relationships/slide" Target="slides/slide17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" Target="slides/slide1.xml"/><Relationship Id="rId37" Type="http://schemas.openxmlformats.org/officeDocument/2006/relationships/slide" Target="slides/slide19.xml"/><Relationship Id="rId38" Type="http://schemas.openxmlformats.org/officeDocument/2006/relationships/slide" Target="slides/slide20.xml"/><Relationship Id="rId39" Type="http://schemas.openxmlformats.org/officeDocument/2006/relationships/slide" Target="slides/slide21.xml"/><Relationship Id="rId40" Type="http://schemas.openxmlformats.org/officeDocument/2006/relationships/slide" Target="slides/slide22.xml"/><Relationship Id="rId41" Type="http://schemas.openxmlformats.org/officeDocument/2006/relationships/slide" Target="slides/slide23.xml"/><Relationship Id="rId42" Type="http://schemas.openxmlformats.org/officeDocument/2006/relationships/slide" Target="slides/slide24.xml"/><Relationship Id="rId43" Type="http://schemas.openxmlformats.org/officeDocument/2006/relationships/slide" Target="slides/slide25.xml"/><Relationship Id="rId44" Type="http://schemas.openxmlformats.org/officeDocument/2006/relationships/slide" Target="slides/slide26.xml"/><Relationship Id="rId45" Type="http://schemas.openxmlformats.org/officeDocument/2006/relationships/slide" Target="slides/slide2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80066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63772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157010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92297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1824360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32953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36368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50557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8318769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9750000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1492365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07214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46061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10029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1443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79636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0486072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58372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308275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795710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3925477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1244219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1641176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241753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9944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448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4483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27381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7420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833990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8695033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4051300"/>
            <a:ext cx="2222500" cy="238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500" y="4051300"/>
            <a:ext cx="2222500" cy="238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92676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53865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85291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6740262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3599289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28047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1518224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59235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0650" y="1270000"/>
            <a:ext cx="1149350" cy="5168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2600" y="1270000"/>
            <a:ext cx="3295650" cy="5168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82482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61283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92126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1933234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43100"/>
            <a:ext cx="1841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4500" y="1943100"/>
            <a:ext cx="1841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44441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47894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086114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711432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095300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9499645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8877404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77270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98456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25346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814018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2595504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43100"/>
            <a:ext cx="40132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943100"/>
            <a:ext cx="40132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130001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87617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46599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631898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3551528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8202309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3996665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44040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518679"/>
      </p:ext>
    </p:extLst>
  </p:cSld>
  <p:clrMapOvr>
    <a:masterClrMapping/>
  </p:clrMapOvr>
  <p:transition xmlns:p14="http://schemas.microsoft.com/office/powerpoint/2010/main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62772"/>
      </p:ext>
    </p:extLst>
  </p:cSld>
  <p:clrMapOvr>
    <a:masterClrMapping/>
  </p:clrMapOvr>
  <p:transition xmlns:p14="http://schemas.microsoft.com/office/powerpoint/2010/main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86259"/>
      </p:ext>
    </p:extLst>
  </p:cSld>
  <p:clrMapOvr>
    <a:masterClrMapping/>
  </p:clrMapOvr>
  <p:transition xmlns:p14="http://schemas.microsoft.com/office/powerpoint/2010/main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1311577"/>
      </p:ext>
    </p:extLst>
  </p:cSld>
  <p:clrMapOvr>
    <a:masterClrMapping/>
  </p:clrMapOvr>
  <p:transition xmlns:p14="http://schemas.microsoft.com/office/powerpoint/2010/main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80100" y="1943100"/>
            <a:ext cx="156845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00950" y="1943100"/>
            <a:ext cx="156845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20873"/>
      </p:ext>
    </p:extLst>
  </p:cSld>
  <p:clrMapOvr>
    <a:masterClrMapping/>
  </p:clrMapOvr>
  <p:transition xmlns:p14="http://schemas.microsoft.com/office/powerpoint/2010/main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3141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94397"/>
      </p:ext>
    </p:extLst>
  </p:cSld>
  <p:clrMapOvr>
    <a:masterClrMapping/>
  </p:clrMapOvr>
  <p:transition xmlns:p14="http://schemas.microsoft.com/office/powerpoint/2010/main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767407"/>
      </p:ext>
    </p:extLst>
  </p:cSld>
  <p:clrMapOvr>
    <a:masterClrMapping/>
  </p:clrMapOvr>
  <p:transition xmlns:p14="http://schemas.microsoft.com/office/powerpoint/2010/main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948434"/>
      </p:ext>
    </p:extLst>
  </p:cSld>
  <p:clrMapOvr>
    <a:masterClrMapping/>
  </p:clrMapOvr>
  <p:transition xmlns:p14="http://schemas.microsoft.com/office/powerpoint/2010/main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1337215"/>
      </p:ext>
    </p:extLst>
  </p:cSld>
  <p:clrMapOvr>
    <a:masterClrMapping/>
  </p:clrMapOvr>
  <p:transition xmlns:p14="http://schemas.microsoft.com/office/powerpoint/2010/main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7601452"/>
      </p:ext>
    </p:extLst>
  </p:cSld>
  <p:clrMapOvr>
    <a:masterClrMapping/>
  </p:clrMapOvr>
  <p:transition xmlns:p14="http://schemas.microsoft.com/office/powerpoint/2010/main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452446"/>
      </p:ext>
    </p:extLst>
  </p:cSld>
  <p:clrMapOvr>
    <a:masterClrMapping/>
  </p:clrMapOvr>
  <p:transition xmlns:p14="http://schemas.microsoft.com/office/powerpoint/2010/main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87616"/>
      </p:ext>
    </p:extLst>
  </p:cSld>
  <p:clrMapOvr>
    <a:masterClrMapping/>
  </p:clrMapOvr>
  <p:transition xmlns:p14="http://schemas.microsoft.com/office/powerpoint/2010/main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357467"/>
      </p:ext>
    </p:extLst>
  </p:cSld>
  <p:clrMapOvr>
    <a:masterClrMapping/>
  </p:clrMapOvr>
  <p:transition xmlns:p14="http://schemas.microsoft.com/office/powerpoint/2010/main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418339"/>
      </p:ext>
    </p:extLst>
  </p:cSld>
  <p:clrMapOvr>
    <a:masterClrMapping/>
  </p:clrMapOvr>
  <p:transition xmlns:p14="http://schemas.microsoft.com/office/powerpoint/2010/main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6793770"/>
      </p:ext>
    </p:extLst>
  </p:cSld>
  <p:clrMapOvr>
    <a:masterClrMapping/>
  </p:clrMapOvr>
  <p:transition xmlns:p14="http://schemas.microsoft.com/office/powerpoint/2010/main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43100"/>
            <a:ext cx="40132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943100"/>
            <a:ext cx="40132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007464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922663"/>
      </p:ext>
    </p:extLst>
  </p:cSld>
  <p:clrMapOvr>
    <a:masterClrMapping/>
  </p:clrMapOvr>
  <p:transition xmlns:p14="http://schemas.microsoft.com/office/powerpoint/2010/main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38890"/>
      </p:ext>
    </p:extLst>
  </p:cSld>
  <p:clrMapOvr>
    <a:masterClrMapping/>
  </p:clrMapOvr>
  <p:transition xmlns:p14="http://schemas.microsoft.com/office/powerpoint/2010/main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64535"/>
      </p:ext>
    </p:extLst>
  </p:cSld>
  <p:clrMapOvr>
    <a:masterClrMapping/>
  </p:clrMapOvr>
  <p:transition xmlns:p14="http://schemas.microsoft.com/office/powerpoint/2010/main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7729861"/>
      </p:ext>
    </p:extLst>
  </p:cSld>
  <p:clrMapOvr>
    <a:masterClrMapping/>
  </p:clrMapOvr>
  <p:transition xmlns:p14="http://schemas.microsoft.com/office/powerpoint/2010/main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5327862"/>
      </p:ext>
    </p:extLst>
  </p:cSld>
  <p:clrMapOvr>
    <a:masterClrMapping/>
  </p:clrMapOvr>
  <p:transition xmlns:p14="http://schemas.microsoft.com/office/powerpoint/2010/main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1016390"/>
      </p:ext>
    </p:extLst>
  </p:cSld>
  <p:clrMapOvr>
    <a:masterClrMapping/>
  </p:clrMapOvr>
  <p:transition xmlns:p14="http://schemas.microsoft.com/office/powerpoint/2010/main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44916"/>
      </p:ext>
    </p:extLst>
  </p:cSld>
  <p:clrMapOvr>
    <a:masterClrMapping/>
  </p:clrMapOvr>
  <p:transition xmlns:p14="http://schemas.microsoft.com/office/powerpoint/2010/main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35202"/>
      </p:ext>
    </p:extLst>
  </p:cSld>
  <p:clrMapOvr>
    <a:masterClrMapping/>
  </p:clrMapOvr>
  <p:transition xmlns:p14="http://schemas.microsoft.com/office/powerpoint/2010/main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15686"/>
      </p:ext>
    </p:extLst>
  </p:cSld>
  <p:clrMapOvr>
    <a:masterClrMapping/>
  </p:clrMapOvr>
  <p:transition xmlns:p14="http://schemas.microsoft.com/office/powerpoint/2010/main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226559"/>
      </p:ext>
    </p:extLst>
  </p:cSld>
  <p:clrMapOvr>
    <a:masterClrMapping/>
  </p:clrMapOvr>
  <p:transition xmlns:p14="http://schemas.microsoft.com/office/powerpoint/2010/main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3977629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0965506"/>
      </p:ext>
    </p:extLst>
  </p:cSld>
  <p:clrMapOvr>
    <a:masterClrMapping/>
  </p:clrMapOvr>
  <p:transition xmlns:p14="http://schemas.microsoft.com/office/powerpoint/2010/main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7196"/>
      </p:ext>
    </p:extLst>
  </p:cSld>
  <p:clrMapOvr>
    <a:masterClrMapping/>
  </p:clrMapOvr>
  <p:transition xmlns:p14="http://schemas.microsoft.com/office/powerpoint/2010/main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417654"/>
      </p:ext>
    </p:extLst>
  </p:cSld>
  <p:clrMapOvr>
    <a:masterClrMapping/>
  </p:clrMapOvr>
  <p:transition xmlns:p14="http://schemas.microsoft.com/office/powerpoint/2010/main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483106"/>
      </p:ext>
    </p:extLst>
  </p:cSld>
  <p:clrMapOvr>
    <a:masterClrMapping/>
  </p:clrMapOvr>
  <p:transition xmlns:p14="http://schemas.microsoft.com/office/powerpoint/2010/main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440131"/>
      </p:ext>
    </p:extLst>
  </p:cSld>
  <p:clrMapOvr>
    <a:masterClrMapping/>
  </p:clrMapOvr>
  <p:transition xmlns:p14="http://schemas.microsoft.com/office/powerpoint/2010/main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3981780"/>
      </p:ext>
    </p:extLst>
  </p:cSld>
  <p:clrMapOvr>
    <a:masterClrMapping/>
  </p:clrMapOvr>
  <p:transition xmlns:p14="http://schemas.microsoft.com/office/powerpoint/2010/main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4752427"/>
      </p:ext>
    </p:extLst>
  </p:cSld>
  <p:clrMapOvr>
    <a:masterClrMapping/>
  </p:clrMapOvr>
  <p:transition xmlns:p14="http://schemas.microsoft.com/office/powerpoint/2010/main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04793"/>
      </p:ext>
    </p:extLst>
  </p:cSld>
  <p:clrMapOvr>
    <a:masterClrMapping/>
  </p:clrMapOvr>
  <p:transition xmlns:p14="http://schemas.microsoft.com/office/powerpoint/2010/main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838423"/>
      </p:ext>
    </p:extLst>
  </p:cSld>
  <p:clrMapOvr>
    <a:masterClrMapping/>
  </p:clrMapOvr>
  <p:transition xmlns:p14="http://schemas.microsoft.com/office/powerpoint/2010/main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804221"/>
      </p:ext>
    </p:extLst>
  </p:cSld>
  <p:clrMapOvr>
    <a:masterClrMapping/>
  </p:clrMapOvr>
  <p:transition xmlns:p14="http://schemas.microsoft.com/office/powerpoint/2010/main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67061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6015208"/>
      </p:ext>
    </p:extLst>
  </p:cSld>
  <p:clrMapOvr>
    <a:masterClrMapping/>
  </p:clrMapOvr>
  <p:transition xmlns:p14="http://schemas.microsoft.com/office/powerpoint/2010/main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1140311"/>
      </p:ext>
    </p:extLst>
  </p:cSld>
  <p:clrMapOvr>
    <a:masterClrMapping/>
  </p:clrMapOvr>
  <p:transition xmlns:p14="http://schemas.microsoft.com/office/powerpoint/2010/main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43100"/>
            <a:ext cx="1841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4500" y="1943100"/>
            <a:ext cx="1841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141389"/>
      </p:ext>
    </p:extLst>
  </p:cSld>
  <p:clrMapOvr>
    <a:masterClrMapping/>
  </p:clrMapOvr>
  <p:transition xmlns:p14="http://schemas.microsoft.com/office/powerpoint/2010/main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34806"/>
      </p:ext>
    </p:extLst>
  </p:cSld>
  <p:clrMapOvr>
    <a:masterClrMapping/>
  </p:clrMapOvr>
  <p:transition xmlns:p14="http://schemas.microsoft.com/office/powerpoint/2010/main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89710"/>
      </p:ext>
    </p:extLst>
  </p:cSld>
  <p:clrMapOvr>
    <a:masterClrMapping/>
  </p:clrMapOvr>
  <p:transition xmlns:p14="http://schemas.microsoft.com/office/powerpoint/2010/main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956415"/>
      </p:ext>
    </p:extLst>
  </p:cSld>
  <p:clrMapOvr>
    <a:masterClrMapping/>
  </p:clrMapOvr>
  <p:transition xmlns:p14="http://schemas.microsoft.com/office/powerpoint/2010/main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89117"/>
      </p:ext>
    </p:extLst>
  </p:cSld>
  <p:clrMapOvr>
    <a:masterClrMapping/>
  </p:clrMapOvr>
  <p:transition xmlns:p14="http://schemas.microsoft.com/office/powerpoint/2010/main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1363455"/>
      </p:ext>
    </p:extLst>
  </p:cSld>
  <p:clrMapOvr>
    <a:masterClrMapping/>
  </p:clrMapOvr>
  <p:transition xmlns:p14="http://schemas.microsoft.com/office/powerpoint/2010/main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1175"/>
      </p:ext>
    </p:extLst>
  </p:cSld>
  <p:clrMapOvr>
    <a:masterClrMapping/>
  </p:clrMapOvr>
  <p:transition xmlns:p14="http://schemas.microsoft.com/office/powerpoint/2010/main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04800"/>
            <a:ext cx="20447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9817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244047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74241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3178056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63911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79610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56284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78005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903799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0838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410421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619106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6938002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8207199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8179696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5665094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48110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13434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84955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65522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9817944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072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302693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41720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21459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74943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9985844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144756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24635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928071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708985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58190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2929161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82540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61176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113508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783799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9222415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9324565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2267252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16072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69721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734519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909559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9170784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92091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94221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84925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90451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341448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4923038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9266530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72125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19497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38702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84765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625991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178610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69709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00724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07883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815483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921961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3665820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766407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370427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851475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365051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3852450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1582406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711200"/>
            <a:ext cx="4013200" cy="619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711200"/>
            <a:ext cx="4013200" cy="619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117621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63218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09223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4201093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9044327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2671633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4887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6040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60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694046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76737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1649660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904745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904955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4051300"/>
            <a:ext cx="4013200" cy="127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4051300"/>
            <a:ext cx="4013200" cy="127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647555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40065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60845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246034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1372389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1959966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788350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790700"/>
            <a:ext cx="2044700" cy="353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790700"/>
            <a:ext cx="5981700" cy="353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01176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3" Type="http://schemas.openxmlformats.org/officeDocument/2006/relationships/image" Target="../media/image7.png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3" Type="http://schemas.openxmlformats.org/officeDocument/2006/relationships/image" Target="../media/image8.png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3" Type="http://schemas.openxmlformats.org/officeDocument/2006/relationships/image" Target="../media/image9.png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+mj-lt"/>
          <a:ea typeface="+mj-ea"/>
          <a:cs typeface="+mj-cs"/>
          <a:sym typeface="Chalkboard" charset="0"/>
        </a:defRPr>
      </a:lvl1pPr>
      <a:lvl2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6953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1pPr>
      <a:lvl2pPr marL="11271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2pPr>
      <a:lvl3pPr marL="15462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3pPr>
      <a:lvl4pPr marL="19907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4pPr>
      <a:lvl5pPr marL="24479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5pPr>
      <a:lvl6pPr marL="29051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6pPr>
      <a:lvl7pPr marL="33623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7pPr>
      <a:lvl8pPr marL="38195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8pPr>
      <a:lvl9pPr marL="42767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870200"/>
            <a:ext cx="8178800" cy="18669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676900"/>
            <a:ext cx="8178800" cy="15494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82600" y="1270000"/>
            <a:ext cx="4597400" cy="23876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122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82600" y="4051300"/>
            <a:ext cx="4597400" cy="23876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3746500"/>
            <a:ext cx="3708400" cy="1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1943100"/>
            <a:ext cx="3835400" cy="49657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455613" indent="-269875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1pPr>
      <a:lvl2pPr marL="852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2pPr>
      <a:lvl3pPr marL="125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3pPr>
      <a:lvl4pPr marL="1665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4pPr>
      <a:lvl5pPr marL="20716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5pPr>
      <a:lvl6pPr marL="252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6pPr>
      <a:lvl7pPr marL="29860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7pPr>
      <a:lvl8pPr marL="3443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8pPr>
      <a:lvl9pPr marL="3900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1943100"/>
            <a:ext cx="8178800" cy="49657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455613" indent="-269875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1pPr>
      <a:lvl2pPr marL="852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2pPr>
      <a:lvl3pPr marL="125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3pPr>
      <a:lvl4pPr marL="1665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4pPr>
      <a:lvl5pPr marL="20716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5pPr>
      <a:lvl6pPr marL="252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6pPr>
      <a:lvl7pPr marL="29860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7pPr>
      <a:lvl8pPr marL="3443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8pPr>
      <a:lvl9pPr marL="3900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5880100" y="1943100"/>
            <a:ext cx="3289300" cy="49657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455613" indent="-269875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1pPr>
      <a:lvl2pPr marL="852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2pPr>
      <a:lvl3pPr marL="125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3pPr>
      <a:lvl4pPr marL="1665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4pPr>
      <a:lvl5pPr marL="20716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5pPr>
      <a:lvl6pPr marL="252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6pPr>
      <a:lvl7pPr marL="29860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7pPr>
      <a:lvl8pPr marL="3443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8pPr>
      <a:lvl9pPr marL="3900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1638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1943100"/>
            <a:ext cx="8178800" cy="49657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481013" indent="-295275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1pPr>
      <a:lvl2pPr marL="8778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2pPr>
      <a:lvl3pPr marL="12842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3pPr>
      <a:lvl4pPr marL="16906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4pPr>
      <a:lvl5pPr marL="20970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5pPr>
      <a:lvl6pPr marL="25542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6pPr>
      <a:lvl7pPr marL="30114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7pPr>
      <a:lvl8pPr marL="34686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8pPr>
      <a:lvl9pPr marL="39258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1843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90600" y="1943100"/>
            <a:ext cx="3835400" cy="49657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455613" indent="-269875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1pPr>
      <a:lvl2pPr marL="852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2pPr>
      <a:lvl3pPr marL="125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3pPr>
      <a:lvl4pPr marL="1665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4pPr>
      <a:lvl5pPr marL="20716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5pPr>
      <a:lvl6pPr marL="25288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6pPr>
      <a:lvl7pPr marL="29860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7pPr>
      <a:lvl8pPr marL="34432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8pPr>
      <a:lvl9pPr marL="3900488" indent="-268288" algn="l" rtl="0" fontAlgn="base">
        <a:spcBef>
          <a:spcPts val="3200"/>
        </a:spcBef>
        <a:spcAft>
          <a:spcPct val="0"/>
        </a:spcAft>
        <a:buSzPct val="125000"/>
        <a:buFont typeface="Hoefler Text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/>
          </p:cNvSpPr>
          <p:nvPr/>
        </p:nvSpPr>
        <p:spPr bwMode="auto">
          <a:xfrm>
            <a:off x="0" y="-12700"/>
            <a:ext cx="10210800" cy="838200"/>
          </a:xfrm>
          <a:prstGeom prst="rect">
            <a:avLst/>
          </a:prstGeom>
          <a:solidFill>
            <a:schemeClr val="accent1">
              <a:alpha val="6666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0" name="Rectangle 2"/>
          <p:cNvSpPr>
            <a:spLocks/>
          </p:cNvSpPr>
          <p:nvPr/>
        </p:nvSpPr>
        <p:spPr bwMode="auto">
          <a:xfrm>
            <a:off x="3084513" y="133350"/>
            <a:ext cx="397192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900">
                <a:solidFill>
                  <a:srgbClr val="FFFF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TEILCHENSPEKTRUM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723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66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409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52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209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67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1242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814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304800"/>
            <a:ext cx="8178800" cy="15494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519113" indent="-295275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1pPr>
      <a:lvl2pPr marL="9159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2pPr>
      <a:lvl3pPr marL="13223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3pPr>
      <a:lvl4pPr marL="17287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4pPr>
      <a:lvl5pPr marL="21351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5pPr>
      <a:lvl6pPr marL="25923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6pPr>
      <a:lvl7pPr marL="30495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7pPr>
      <a:lvl8pPr marL="35067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8pPr>
      <a:lvl9pPr marL="39639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519113" indent="-295275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1pPr>
      <a:lvl2pPr marL="9159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2pPr>
      <a:lvl3pPr marL="13223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3pPr>
      <a:lvl4pPr marL="17287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4pPr>
      <a:lvl5pPr marL="21351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5pPr>
      <a:lvl6pPr marL="25923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6pPr>
      <a:lvl7pPr marL="30495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7pPr>
      <a:lvl8pPr marL="35067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8pPr>
      <a:lvl9pPr marL="3963988" indent="-293688" algn="l" rtl="0" fontAlgn="base">
        <a:spcBef>
          <a:spcPts val="2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711200"/>
            <a:ext cx="8178800" cy="61976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marL="481013" indent="-295275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1pPr>
      <a:lvl2pPr marL="8778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2pPr>
      <a:lvl3pPr marL="12842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3pPr>
      <a:lvl4pPr marL="16906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4pPr>
      <a:lvl5pPr marL="20970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5pPr>
      <a:lvl6pPr marL="25542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6pPr>
      <a:lvl7pPr marL="30114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7pPr>
      <a:lvl8pPr marL="34686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8pPr>
      <a:lvl9pPr marL="3925888" indent="-293688" algn="l" rtl="0" fontAlgn="base">
        <a:spcBef>
          <a:spcPts val="4500"/>
        </a:spcBef>
        <a:spcAft>
          <a:spcPct val="0"/>
        </a:spcAft>
        <a:buSzPct val="125000"/>
        <a:buFont typeface="Hoefler Tex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1790700"/>
            <a:ext cx="8178800" cy="18669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title style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4051300"/>
            <a:ext cx="8178800" cy="12700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oefler Text" charset="0"/>
              </a:rPr>
              <a:t>Click to edit Master text styles</a:t>
            </a:r>
          </a:p>
          <a:p>
            <a:pPr lvl="1"/>
            <a:r>
              <a:rPr lang="en-US">
                <a:sym typeface="Hoefler Text" charset="0"/>
              </a:rPr>
              <a:t>Second level</a:t>
            </a:r>
          </a:p>
          <a:p>
            <a:pPr lvl="2"/>
            <a:r>
              <a:rPr lang="en-US">
                <a:sym typeface="Hoefler Text" charset="0"/>
              </a:rPr>
              <a:t>Third level</a:t>
            </a:r>
          </a:p>
          <a:p>
            <a:pPr lvl="3"/>
            <a:r>
              <a:rPr lang="en-US">
                <a:sym typeface="Hoefler Text" charset="0"/>
              </a:rPr>
              <a:t>Fourth level</a:t>
            </a:r>
          </a:p>
          <a:p>
            <a:pPr lvl="4"/>
            <a:r>
              <a:rPr lang="en-US">
                <a:sym typeface="Hoefler Text" charset="0"/>
              </a:rPr>
              <a:t>Fifth level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746500"/>
            <a:ext cx="3708400" cy="1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oefler Text" charset="0"/>
          <a:ea typeface="ヒラギノ明朝 ProN W3" charset="0"/>
          <a:cs typeface="ヒラギノ明朝 ProN W3" charset="0"/>
          <a:sym typeface="Hoefler Tex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Hoefler Tex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0.jpeg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4" Type="http://schemas.openxmlformats.org/officeDocument/2006/relationships/image" Target="../media/image32.jpg"/><Relationship Id="rId5" Type="http://schemas.openxmlformats.org/officeDocument/2006/relationships/image" Target="../media/image33.jp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4" Type="http://schemas.openxmlformats.org/officeDocument/2006/relationships/image" Target="../media/image35.jp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4" Type="http://schemas.openxmlformats.org/officeDocument/2006/relationships/image" Target="../media/image36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1.jpeg"/><Relationship Id="rId3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7" name="Group 1"/>
          <p:cNvGraphicFramePr>
            <a:graphicFrameLocks noGrp="1"/>
          </p:cNvGraphicFramePr>
          <p:nvPr/>
        </p:nvGraphicFramePr>
        <p:xfrm>
          <a:off x="139700" y="977900"/>
          <a:ext cx="9855200" cy="7193280"/>
        </p:xfrm>
        <a:graphic>
          <a:graphicData uri="http://schemas.openxmlformats.org/drawingml/2006/table">
            <a:tbl>
              <a:tblPr/>
              <a:tblGrid>
                <a:gridCol w="9855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9519" name="Group 63"/>
          <p:cNvGrpSpPr>
            <a:grpSpLocks/>
          </p:cNvGrpSpPr>
          <p:nvPr/>
        </p:nvGrpSpPr>
        <p:grpSpPr bwMode="auto">
          <a:xfrm>
            <a:off x="139700" y="977900"/>
            <a:ext cx="9855200" cy="6297613"/>
            <a:chOff x="0" y="0"/>
            <a:chExt cx="6208" cy="3967"/>
          </a:xfrm>
        </p:grpSpPr>
        <p:sp>
          <p:nvSpPr>
            <p:cNvPr id="19507" name="Rectangle 51"/>
            <p:cNvSpPr>
              <a:spLocks/>
            </p:cNvSpPr>
            <p:nvPr/>
          </p:nvSpPr>
          <p:spPr bwMode="auto">
            <a:xfrm>
              <a:off x="93" y="48"/>
              <a:ext cx="37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1900</a:t>
              </a:r>
            </a:p>
          </p:txBody>
        </p:sp>
        <p:sp>
          <p:nvSpPr>
            <p:cNvPr id="19508" name="Rectangle 52"/>
            <p:cNvSpPr>
              <a:spLocks/>
            </p:cNvSpPr>
            <p:nvPr/>
          </p:nvSpPr>
          <p:spPr bwMode="auto">
            <a:xfrm>
              <a:off x="109" y="376"/>
              <a:ext cx="34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1910</a:t>
              </a:r>
            </a:p>
          </p:txBody>
        </p:sp>
        <p:sp>
          <p:nvSpPr>
            <p:cNvPr id="19509" name="Rectangle 53"/>
            <p:cNvSpPr>
              <a:spLocks/>
            </p:cNvSpPr>
            <p:nvPr/>
          </p:nvSpPr>
          <p:spPr bwMode="auto">
            <a:xfrm>
              <a:off x="94" y="71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1920</a:t>
              </a:r>
            </a:p>
          </p:txBody>
        </p:sp>
        <p:sp>
          <p:nvSpPr>
            <p:cNvPr id="19510" name="Rectangle 54"/>
            <p:cNvSpPr>
              <a:spLocks/>
            </p:cNvSpPr>
            <p:nvPr/>
          </p:nvSpPr>
          <p:spPr bwMode="auto">
            <a:xfrm>
              <a:off x="98" y="1040"/>
              <a:ext cx="363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1930</a:t>
              </a:r>
            </a:p>
          </p:txBody>
        </p:sp>
        <p:sp>
          <p:nvSpPr>
            <p:cNvPr id="19511" name="Rectangle 55"/>
            <p:cNvSpPr>
              <a:spLocks/>
            </p:cNvSpPr>
            <p:nvPr/>
          </p:nvSpPr>
          <p:spPr bwMode="auto">
            <a:xfrm>
              <a:off x="94" y="136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1940</a:t>
              </a:r>
            </a:p>
          </p:txBody>
        </p:sp>
        <p:sp>
          <p:nvSpPr>
            <p:cNvPr id="19512" name="Rectangle 56"/>
            <p:cNvSpPr>
              <a:spLocks/>
            </p:cNvSpPr>
            <p:nvPr/>
          </p:nvSpPr>
          <p:spPr bwMode="auto">
            <a:xfrm>
              <a:off x="94" y="166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1950</a:t>
              </a:r>
            </a:p>
          </p:txBody>
        </p:sp>
        <p:sp>
          <p:nvSpPr>
            <p:cNvPr id="19513" name="Rectangle 57"/>
            <p:cNvSpPr>
              <a:spLocks/>
            </p:cNvSpPr>
            <p:nvPr/>
          </p:nvSpPr>
          <p:spPr bwMode="auto">
            <a:xfrm>
              <a:off x="94" y="203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1960</a:t>
              </a:r>
            </a:p>
          </p:txBody>
        </p:sp>
        <p:sp>
          <p:nvSpPr>
            <p:cNvPr id="19514" name="Rectangle 58"/>
            <p:cNvSpPr>
              <a:spLocks/>
            </p:cNvSpPr>
            <p:nvPr/>
          </p:nvSpPr>
          <p:spPr bwMode="auto">
            <a:xfrm>
              <a:off x="96" y="2360"/>
              <a:ext cx="36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1970</a:t>
              </a:r>
            </a:p>
          </p:txBody>
        </p:sp>
        <p:sp>
          <p:nvSpPr>
            <p:cNvPr id="19515" name="Rectangle 59"/>
            <p:cNvSpPr>
              <a:spLocks/>
            </p:cNvSpPr>
            <p:nvPr/>
          </p:nvSpPr>
          <p:spPr bwMode="auto">
            <a:xfrm>
              <a:off x="94" y="2696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1980</a:t>
              </a:r>
            </a:p>
          </p:txBody>
        </p:sp>
        <p:sp>
          <p:nvSpPr>
            <p:cNvPr id="19516" name="Rectangle 60"/>
            <p:cNvSpPr>
              <a:spLocks/>
            </p:cNvSpPr>
            <p:nvPr/>
          </p:nvSpPr>
          <p:spPr bwMode="auto">
            <a:xfrm>
              <a:off x="94" y="302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1990</a:t>
              </a:r>
            </a:p>
          </p:txBody>
        </p:sp>
        <p:sp>
          <p:nvSpPr>
            <p:cNvPr id="19517" name="Rectangle 61"/>
            <p:cNvSpPr>
              <a:spLocks/>
            </p:cNvSpPr>
            <p:nvPr/>
          </p:nvSpPr>
          <p:spPr bwMode="auto">
            <a:xfrm>
              <a:off x="76" y="3352"/>
              <a:ext cx="40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2000</a:t>
              </a:r>
            </a:p>
          </p:txBody>
        </p:sp>
        <p:sp>
          <p:nvSpPr>
            <p:cNvPr id="19518" name="Rectangle 62"/>
            <p:cNvSpPr>
              <a:spLocks/>
            </p:cNvSpPr>
            <p:nvPr/>
          </p:nvSpPr>
          <p:spPr bwMode="auto">
            <a:xfrm>
              <a:off x="94" y="368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2010</a:t>
              </a:r>
            </a:p>
          </p:txBody>
        </p:sp>
      </p:grpSp>
      <p:sp>
        <p:nvSpPr>
          <p:cNvPr id="19520" name="Rectangle 64"/>
          <p:cNvSpPr>
            <a:spLocks/>
          </p:cNvSpPr>
          <p:nvPr/>
        </p:nvSpPr>
        <p:spPr bwMode="auto">
          <a:xfrm>
            <a:off x="3213100" y="431800"/>
            <a:ext cx="2349500" cy="6375400"/>
          </a:xfrm>
          <a:prstGeom prst="rect">
            <a:avLst/>
          </a:prstGeom>
          <a:solidFill>
            <a:srgbClr val="00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Felder</a:t>
            </a:r>
          </a:p>
        </p:txBody>
      </p:sp>
      <p:sp>
        <p:nvSpPr>
          <p:cNvPr id="19521" name="Line 65"/>
          <p:cNvSpPr>
            <a:spLocks noChangeShapeType="1"/>
          </p:cNvSpPr>
          <p:nvPr/>
        </p:nvSpPr>
        <p:spPr bwMode="auto">
          <a:xfrm rot="10800000" flipH="1">
            <a:off x="-63500" y="5149850"/>
            <a:ext cx="9831388" cy="17463"/>
          </a:xfrm>
          <a:prstGeom prst="line">
            <a:avLst/>
          </a:prstGeom>
          <a:noFill/>
          <a:ln w="254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522" name="Rectangle 66"/>
          <p:cNvSpPr>
            <a:spLocks/>
          </p:cNvSpPr>
          <p:nvPr/>
        </p:nvSpPr>
        <p:spPr bwMode="auto">
          <a:xfrm>
            <a:off x="901700" y="431800"/>
            <a:ext cx="2273300" cy="6388100"/>
          </a:xfrm>
          <a:prstGeom prst="rect">
            <a:avLst/>
          </a:prstGeom>
          <a:solidFill>
            <a:srgbClr val="0080FF">
              <a:alpha val="5568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Teilchen</a:t>
            </a:r>
          </a:p>
        </p:txBody>
      </p:sp>
      <p:sp>
        <p:nvSpPr>
          <p:cNvPr id="19523" name="Rectangle 67"/>
          <p:cNvSpPr>
            <a:spLocks/>
          </p:cNvSpPr>
          <p:nvPr/>
        </p:nvSpPr>
        <p:spPr bwMode="auto">
          <a:xfrm>
            <a:off x="3384550" y="673100"/>
            <a:ext cx="7731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Elektro-</a:t>
            </a:r>
          </a:p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magnetismus</a:t>
            </a:r>
          </a:p>
        </p:txBody>
      </p:sp>
      <p:sp>
        <p:nvSpPr>
          <p:cNvPr id="19524" name="AutoShape 68"/>
          <p:cNvSpPr>
            <a:spLocks/>
          </p:cNvSpPr>
          <p:nvPr/>
        </p:nvSpPr>
        <p:spPr bwMode="auto">
          <a:xfrm>
            <a:off x="2565400" y="1460500"/>
            <a:ext cx="10668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Spezielle Relativität</a:t>
            </a:r>
          </a:p>
        </p:txBody>
      </p:sp>
      <p:sp>
        <p:nvSpPr>
          <p:cNvPr id="19525" name="AutoShape 69"/>
          <p:cNvSpPr>
            <a:spLocks/>
          </p:cNvSpPr>
          <p:nvPr/>
        </p:nvSpPr>
        <p:spPr bwMode="auto">
          <a:xfrm>
            <a:off x="2527300" y="1917700"/>
            <a:ext cx="1816100" cy="673100"/>
          </a:xfrm>
          <a:prstGeom prst="roundRect">
            <a:avLst>
              <a:gd name="adj" fmla="val 2830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Quantenmechanik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Welle-Teilchen Dualismus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Spin/Fermion-Boson</a:t>
            </a:r>
          </a:p>
        </p:txBody>
      </p:sp>
      <p:sp>
        <p:nvSpPr>
          <p:cNvPr id="19526" name="AutoShape 70"/>
          <p:cNvSpPr>
            <a:spLocks/>
          </p:cNvSpPr>
          <p:nvPr/>
        </p:nvSpPr>
        <p:spPr bwMode="auto">
          <a:xfrm>
            <a:off x="2819400" y="2578100"/>
            <a:ext cx="9144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Antimaterie</a:t>
            </a:r>
          </a:p>
        </p:txBody>
      </p:sp>
      <p:sp>
        <p:nvSpPr>
          <p:cNvPr id="19527" name="AutoShape 71"/>
          <p:cNvSpPr>
            <a:spLocks/>
          </p:cNvSpPr>
          <p:nvPr/>
        </p:nvSpPr>
        <p:spPr bwMode="auto">
          <a:xfrm>
            <a:off x="3924300" y="4191000"/>
            <a:ext cx="9398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 Bosons</a:t>
            </a:r>
          </a:p>
        </p:txBody>
      </p:sp>
      <p:sp>
        <p:nvSpPr>
          <p:cNvPr id="19528" name="AutoShape 72"/>
          <p:cNvSpPr>
            <a:spLocks/>
          </p:cNvSpPr>
          <p:nvPr/>
        </p:nvSpPr>
        <p:spPr bwMode="auto">
          <a:xfrm>
            <a:off x="3263900" y="3606800"/>
            <a:ext cx="711200" cy="406400"/>
          </a:xfrm>
          <a:prstGeom prst="roundRect">
            <a:avLst>
              <a:gd name="adj" fmla="val 46875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QED</a:t>
            </a:r>
          </a:p>
        </p:txBody>
      </p:sp>
      <p:sp>
        <p:nvSpPr>
          <p:cNvPr id="19529" name="AutoShape 73"/>
          <p:cNvSpPr>
            <a:spLocks/>
          </p:cNvSpPr>
          <p:nvPr/>
        </p:nvSpPr>
        <p:spPr bwMode="auto">
          <a:xfrm>
            <a:off x="3263900" y="25400"/>
            <a:ext cx="6985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Maxwell</a:t>
            </a:r>
          </a:p>
        </p:txBody>
      </p:sp>
      <p:sp>
        <p:nvSpPr>
          <p:cNvPr id="19530" name="AutoShape 74"/>
          <p:cNvSpPr>
            <a:spLocks/>
          </p:cNvSpPr>
          <p:nvPr/>
        </p:nvSpPr>
        <p:spPr bwMode="auto">
          <a:xfrm>
            <a:off x="31750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SUSY</a:t>
            </a:r>
          </a:p>
        </p:txBody>
      </p:sp>
      <p:sp>
        <p:nvSpPr>
          <p:cNvPr id="19531" name="AutoShape 75"/>
          <p:cNvSpPr>
            <a:spLocks/>
          </p:cNvSpPr>
          <p:nvPr/>
        </p:nvSpPr>
        <p:spPr bwMode="auto">
          <a:xfrm>
            <a:off x="3479800" y="42799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chemeClr val="tx1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Higgs</a:t>
            </a:r>
          </a:p>
        </p:txBody>
      </p:sp>
      <p:sp>
        <p:nvSpPr>
          <p:cNvPr id="19532" name="AutoShape 76"/>
          <p:cNvSpPr>
            <a:spLocks/>
          </p:cNvSpPr>
          <p:nvPr/>
        </p:nvSpPr>
        <p:spPr bwMode="auto">
          <a:xfrm>
            <a:off x="3200400" y="52959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Superstrings</a:t>
            </a:r>
          </a:p>
        </p:txBody>
      </p:sp>
      <p:sp>
        <p:nvSpPr>
          <p:cNvPr id="19533" name="Rectangle 77"/>
          <p:cNvSpPr>
            <a:spLocks/>
          </p:cNvSpPr>
          <p:nvPr/>
        </p:nvSpPr>
        <p:spPr bwMode="auto">
          <a:xfrm>
            <a:off x="5600700" y="431800"/>
            <a:ext cx="2235200" cy="6375400"/>
          </a:xfrm>
          <a:prstGeom prst="rect">
            <a:avLst/>
          </a:prstGeom>
          <a:solidFill>
            <a:srgbClr val="191919">
              <a:alpha val="6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Universum</a:t>
            </a:r>
          </a:p>
        </p:txBody>
      </p:sp>
      <p:sp>
        <p:nvSpPr>
          <p:cNvPr id="19534" name="AutoShape 78"/>
          <p:cNvSpPr>
            <a:spLocks/>
          </p:cNvSpPr>
          <p:nvPr/>
        </p:nvSpPr>
        <p:spPr bwMode="auto">
          <a:xfrm>
            <a:off x="7137400" y="50800"/>
            <a:ext cx="825500" cy="2794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Newton</a:t>
            </a:r>
          </a:p>
        </p:txBody>
      </p:sp>
      <p:sp>
        <p:nvSpPr>
          <p:cNvPr id="19535" name="Rectangle 79"/>
          <p:cNvSpPr>
            <a:spLocks/>
          </p:cNvSpPr>
          <p:nvPr/>
        </p:nvSpPr>
        <p:spPr bwMode="auto">
          <a:xfrm>
            <a:off x="1038225" y="25400"/>
            <a:ext cx="63976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Kinetische</a:t>
            </a:r>
          </a:p>
          <a:p>
            <a:r>
              <a:rPr lang="en-US" sz="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Gastheorie</a:t>
            </a:r>
          </a:p>
        </p:txBody>
      </p:sp>
      <p:sp>
        <p:nvSpPr>
          <p:cNvPr id="19536" name="AutoShape 80"/>
          <p:cNvSpPr>
            <a:spLocks/>
          </p:cNvSpPr>
          <p:nvPr/>
        </p:nvSpPr>
        <p:spPr bwMode="auto">
          <a:xfrm>
            <a:off x="2565400" y="952500"/>
            <a:ext cx="10160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Brownsche Bewegung</a:t>
            </a:r>
          </a:p>
        </p:txBody>
      </p:sp>
      <p:sp>
        <p:nvSpPr>
          <p:cNvPr id="19537" name="AutoShape 81"/>
          <p:cNvSpPr>
            <a:spLocks/>
          </p:cNvSpPr>
          <p:nvPr/>
        </p:nvSpPr>
        <p:spPr bwMode="auto">
          <a:xfrm>
            <a:off x="6527800" y="1790700"/>
            <a:ext cx="1066800" cy="457200"/>
          </a:xfrm>
          <a:prstGeom prst="roundRect">
            <a:avLst>
              <a:gd name="adj" fmla="val 4166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Allgemeine Relativität</a:t>
            </a:r>
          </a:p>
        </p:txBody>
      </p:sp>
      <p:sp>
        <p:nvSpPr>
          <p:cNvPr id="19538" name="AutoShape 82"/>
          <p:cNvSpPr>
            <a:spLocks/>
          </p:cNvSpPr>
          <p:nvPr/>
        </p:nvSpPr>
        <p:spPr bwMode="auto">
          <a:xfrm>
            <a:off x="6362700" y="3644900"/>
            <a:ext cx="12446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Big Bang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Nukleosynthese</a:t>
            </a:r>
          </a:p>
        </p:txBody>
      </p:sp>
      <p:sp>
        <p:nvSpPr>
          <p:cNvPr id="19539" name="AutoShape 83"/>
          <p:cNvSpPr>
            <a:spLocks/>
          </p:cNvSpPr>
          <p:nvPr/>
        </p:nvSpPr>
        <p:spPr bwMode="auto">
          <a:xfrm>
            <a:off x="6527800" y="5207000"/>
            <a:ext cx="1066800" cy="279400"/>
          </a:xfrm>
          <a:prstGeom prst="roundRect">
            <a:avLst>
              <a:gd name="adj" fmla="val 50000"/>
            </a:avLst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Inflation</a:t>
            </a:r>
          </a:p>
        </p:txBody>
      </p:sp>
      <p:sp>
        <p:nvSpPr>
          <p:cNvPr id="19540" name="Oval 84"/>
          <p:cNvSpPr>
            <a:spLocks/>
          </p:cNvSpPr>
          <p:nvPr/>
        </p:nvSpPr>
        <p:spPr bwMode="auto">
          <a:xfrm>
            <a:off x="1771650" y="1346200"/>
            <a:ext cx="825500" cy="2794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Atom</a:t>
            </a:r>
          </a:p>
        </p:txBody>
      </p:sp>
      <p:sp>
        <p:nvSpPr>
          <p:cNvPr id="19541" name="Oval 85"/>
          <p:cNvSpPr>
            <a:spLocks/>
          </p:cNvSpPr>
          <p:nvPr/>
        </p:nvSpPr>
        <p:spPr bwMode="auto">
          <a:xfrm>
            <a:off x="1778000" y="1714500"/>
            <a:ext cx="838200" cy="2921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Kern</a:t>
            </a:r>
          </a:p>
        </p:txBody>
      </p:sp>
      <p:sp>
        <p:nvSpPr>
          <p:cNvPr id="19542" name="Oval 86"/>
          <p:cNvSpPr>
            <a:spLocks/>
          </p:cNvSpPr>
          <p:nvPr/>
        </p:nvSpPr>
        <p:spPr bwMode="auto">
          <a:xfrm>
            <a:off x="977900" y="9271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19543" name="Oval 87"/>
          <p:cNvSpPr>
            <a:spLocks/>
          </p:cNvSpPr>
          <p:nvPr/>
        </p:nvSpPr>
        <p:spPr bwMode="auto">
          <a:xfrm>
            <a:off x="1981200" y="2120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</a:t>
            </a:r>
          </a:p>
        </p:txBody>
      </p:sp>
      <p:sp>
        <p:nvSpPr>
          <p:cNvPr id="19544" name="Oval 88"/>
          <p:cNvSpPr>
            <a:spLocks/>
          </p:cNvSpPr>
          <p:nvPr/>
        </p:nvSpPr>
        <p:spPr bwMode="auto">
          <a:xfrm>
            <a:off x="1981200" y="2628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</a:t>
            </a:r>
          </a:p>
        </p:txBody>
      </p:sp>
      <p:sp>
        <p:nvSpPr>
          <p:cNvPr id="19545" name="Oval 89"/>
          <p:cNvSpPr>
            <a:spLocks/>
          </p:cNvSpPr>
          <p:nvPr/>
        </p:nvSpPr>
        <p:spPr bwMode="auto">
          <a:xfrm>
            <a:off x="1689100" y="3505200"/>
            <a:ext cx="977900" cy="1155700"/>
          </a:xfrm>
          <a:prstGeom prst="ellipse">
            <a:avLst/>
          </a:prstGeom>
          <a:solidFill>
            <a:srgbClr val="FF0080">
              <a:alpha val="24361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200" b="1">
                <a:solidFill>
                  <a:schemeClr val="tx1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Teilchen-</a:t>
            </a:r>
          </a:p>
          <a:p>
            <a:r>
              <a:rPr lang="en-US" sz="1200" b="1">
                <a:solidFill>
                  <a:schemeClr val="tx1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zoo</a:t>
            </a:r>
          </a:p>
        </p:txBody>
      </p:sp>
      <p:sp>
        <p:nvSpPr>
          <p:cNvPr id="19546" name="Oval 90"/>
          <p:cNvSpPr>
            <a:spLocks/>
          </p:cNvSpPr>
          <p:nvPr/>
        </p:nvSpPr>
        <p:spPr bwMode="auto">
          <a:xfrm>
            <a:off x="17399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</a:t>
            </a:r>
          </a:p>
        </p:txBody>
      </p:sp>
      <p:sp>
        <p:nvSpPr>
          <p:cNvPr id="19547" name="Oval 91"/>
          <p:cNvSpPr>
            <a:spLocks/>
          </p:cNvSpPr>
          <p:nvPr/>
        </p:nvSpPr>
        <p:spPr bwMode="auto">
          <a:xfrm>
            <a:off x="977900" y="2908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μ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-</a:t>
            </a:r>
          </a:p>
        </p:txBody>
      </p:sp>
      <p:sp>
        <p:nvSpPr>
          <p:cNvPr id="19548" name="Oval 92"/>
          <p:cNvSpPr>
            <a:spLocks/>
          </p:cNvSpPr>
          <p:nvPr/>
        </p:nvSpPr>
        <p:spPr bwMode="auto">
          <a:xfrm>
            <a:off x="1968500" y="34798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</a:p>
        </p:txBody>
      </p:sp>
      <p:sp>
        <p:nvSpPr>
          <p:cNvPr id="19549" name="Oval 93"/>
          <p:cNvSpPr>
            <a:spLocks/>
          </p:cNvSpPr>
          <p:nvPr/>
        </p:nvSpPr>
        <p:spPr bwMode="auto">
          <a:xfrm>
            <a:off x="965200" y="40005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10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</a:p>
        </p:txBody>
      </p:sp>
      <p:sp>
        <p:nvSpPr>
          <p:cNvPr id="19550" name="Oval 94"/>
          <p:cNvSpPr>
            <a:spLocks/>
          </p:cNvSpPr>
          <p:nvPr/>
        </p:nvSpPr>
        <p:spPr bwMode="auto">
          <a:xfrm>
            <a:off x="977900" y="43053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μ</a:t>
            </a:r>
          </a:p>
        </p:txBody>
      </p:sp>
      <p:sp>
        <p:nvSpPr>
          <p:cNvPr id="19551" name="Oval 95"/>
          <p:cNvSpPr>
            <a:spLocks/>
          </p:cNvSpPr>
          <p:nvPr/>
        </p:nvSpPr>
        <p:spPr bwMode="auto">
          <a:xfrm>
            <a:off x="977900" y="62484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</a:p>
        </p:txBody>
      </p:sp>
      <p:sp>
        <p:nvSpPr>
          <p:cNvPr id="19552" name="Oval 96"/>
          <p:cNvSpPr>
            <a:spLocks/>
          </p:cNvSpPr>
          <p:nvPr/>
        </p:nvSpPr>
        <p:spPr bwMode="auto">
          <a:xfrm>
            <a:off x="20193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</a:t>
            </a:r>
          </a:p>
        </p:txBody>
      </p:sp>
      <p:sp>
        <p:nvSpPr>
          <p:cNvPr id="19553" name="Oval 97"/>
          <p:cNvSpPr>
            <a:spLocks/>
          </p:cNvSpPr>
          <p:nvPr/>
        </p:nvSpPr>
        <p:spPr bwMode="auto">
          <a:xfrm>
            <a:off x="22352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</a:t>
            </a:r>
          </a:p>
        </p:txBody>
      </p:sp>
      <p:sp>
        <p:nvSpPr>
          <p:cNvPr id="19554" name="Oval 98"/>
          <p:cNvSpPr>
            <a:spLocks/>
          </p:cNvSpPr>
          <p:nvPr/>
        </p:nvSpPr>
        <p:spPr bwMode="auto">
          <a:xfrm>
            <a:off x="1841500" y="4864100"/>
            <a:ext cx="317500" cy="2540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</a:t>
            </a:r>
          </a:p>
        </p:txBody>
      </p:sp>
      <p:sp>
        <p:nvSpPr>
          <p:cNvPr id="19555" name="Oval 99"/>
          <p:cNvSpPr>
            <a:spLocks/>
          </p:cNvSpPr>
          <p:nvPr/>
        </p:nvSpPr>
        <p:spPr bwMode="auto">
          <a:xfrm>
            <a:off x="977900" y="3670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19556" name="Oval 100"/>
          <p:cNvSpPr>
            <a:spLocks/>
          </p:cNvSpPr>
          <p:nvPr/>
        </p:nvSpPr>
        <p:spPr bwMode="auto">
          <a:xfrm>
            <a:off x="990600" y="50419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19557" name="Oval 101"/>
          <p:cNvSpPr>
            <a:spLocks/>
          </p:cNvSpPr>
          <p:nvPr/>
        </p:nvSpPr>
        <p:spPr bwMode="auto">
          <a:xfrm>
            <a:off x="2235200" y="52070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</a:t>
            </a:r>
          </a:p>
        </p:txBody>
      </p:sp>
      <p:sp>
        <p:nvSpPr>
          <p:cNvPr id="19558" name="Oval 102"/>
          <p:cNvSpPr>
            <a:spLocks/>
          </p:cNvSpPr>
          <p:nvPr/>
        </p:nvSpPr>
        <p:spPr bwMode="auto">
          <a:xfrm>
            <a:off x="2235200" y="60833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</a:t>
            </a:r>
          </a:p>
        </p:txBody>
      </p:sp>
      <p:sp>
        <p:nvSpPr>
          <p:cNvPr id="19559" name="Rectangle 103"/>
          <p:cNvSpPr>
            <a:spLocks/>
          </p:cNvSpPr>
          <p:nvPr/>
        </p:nvSpPr>
        <p:spPr bwMode="auto">
          <a:xfrm>
            <a:off x="5626100" y="2489200"/>
            <a:ext cx="12192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Galaxien;  Ausdehnung des Universums</a:t>
            </a:r>
          </a:p>
        </p:txBody>
      </p:sp>
      <p:sp>
        <p:nvSpPr>
          <p:cNvPr id="19560" name="AutoShape 104"/>
          <p:cNvSpPr>
            <a:spLocks/>
          </p:cNvSpPr>
          <p:nvPr/>
        </p:nvSpPr>
        <p:spPr bwMode="auto">
          <a:xfrm>
            <a:off x="6489700" y="3302000"/>
            <a:ext cx="1130300" cy="2921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Kernfusion</a:t>
            </a:r>
          </a:p>
        </p:txBody>
      </p:sp>
      <p:sp>
        <p:nvSpPr>
          <p:cNvPr id="19561" name="Rectangle 105"/>
          <p:cNvSpPr>
            <a:spLocks/>
          </p:cNvSpPr>
          <p:nvPr/>
        </p:nvSpPr>
        <p:spPr bwMode="auto">
          <a:xfrm>
            <a:off x="5651500" y="4267200"/>
            <a:ext cx="13208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Kosmische</a:t>
            </a:r>
          </a:p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Hintergrundstrahlung</a:t>
            </a:r>
          </a:p>
        </p:txBody>
      </p:sp>
      <p:sp>
        <p:nvSpPr>
          <p:cNvPr id="19562" name="AutoShape 106"/>
          <p:cNvSpPr>
            <a:spLocks/>
          </p:cNvSpPr>
          <p:nvPr/>
        </p:nvSpPr>
        <p:spPr bwMode="auto">
          <a:xfrm>
            <a:off x="3175000" y="4699000"/>
            <a:ext cx="952500" cy="330200"/>
          </a:xfrm>
          <a:prstGeom prst="roundRect">
            <a:avLst>
              <a:gd name="adj" fmla="val 50000"/>
            </a:avLst>
          </a:prstGeom>
          <a:noFill/>
          <a:ln w="38100" cap="flat">
            <a:solidFill>
              <a:srgbClr val="FF8000">
                <a:alpha val="75563"/>
              </a:srgb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GUT</a:t>
            </a:r>
          </a:p>
        </p:txBody>
      </p:sp>
      <p:sp>
        <p:nvSpPr>
          <p:cNvPr id="19563" name="Oval 107"/>
          <p:cNvSpPr>
            <a:spLocks/>
          </p:cNvSpPr>
          <p:nvPr/>
        </p:nvSpPr>
        <p:spPr bwMode="auto">
          <a:xfrm>
            <a:off x="901700" y="6438900"/>
            <a:ext cx="635000" cy="3810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</a:t>
            </a:r>
            <a:r>
              <a:rPr lang="en-US" sz="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Masse</a:t>
            </a:r>
          </a:p>
        </p:txBody>
      </p:sp>
      <p:sp>
        <p:nvSpPr>
          <p:cNvPr id="19564" name="AutoShape 108"/>
          <p:cNvSpPr>
            <a:spLocks/>
          </p:cNvSpPr>
          <p:nvPr/>
        </p:nvSpPr>
        <p:spPr bwMode="auto">
          <a:xfrm>
            <a:off x="4635500" y="4724400"/>
            <a:ext cx="1016000" cy="469900"/>
          </a:xfrm>
          <a:prstGeom prst="roundRect">
            <a:avLst>
              <a:gd name="adj" fmla="val 4053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QCD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Farbladung</a:t>
            </a:r>
          </a:p>
        </p:txBody>
      </p:sp>
      <p:sp>
        <p:nvSpPr>
          <p:cNvPr id="19565" name="Rectangle 109"/>
          <p:cNvSpPr>
            <a:spLocks/>
          </p:cNvSpPr>
          <p:nvPr/>
        </p:nvSpPr>
        <p:spPr bwMode="auto">
          <a:xfrm>
            <a:off x="5816600" y="62738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Dunkle Energie</a:t>
            </a:r>
          </a:p>
        </p:txBody>
      </p:sp>
      <p:sp>
        <p:nvSpPr>
          <p:cNvPr id="19566" name="Rectangle 110"/>
          <p:cNvSpPr>
            <a:spLocks/>
          </p:cNvSpPr>
          <p:nvPr/>
        </p:nvSpPr>
        <p:spPr bwMode="auto">
          <a:xfrm>
            <a:off x="5981700" y="30480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Dunkle Materie</a:t>
            </a:r>
          </a:p>
        </p:txBody>
      </p:sp>
      <p:sp>
        <p:nvSpPr>
          <p:cNvPr id="19567" name="AutoShape 111"/>
          <p:cNvSpPr>
            <a:spLocks/>
          </p:cNvSpPr>
          <p:nvPr/>
        </p:nvSpPr>
        <p:spPr bwMode="auto">
          <a:xfrm>
            <a:off x="41148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W</a:t>
            </a:r>
          </a:p>
        </p:txBody>
      </p:sp>
      <p:sp>
        <p:nvSpPr>
          <p:cNvPr id="19568" name="AutoShape 112"/>
          <p:cNvSpPr>
            <a:spLocks/>
          </p:cNvSpPr>
          <p:nvPr/>
        </p:nvSpPr>
        <p:spPr bwMode="auto">
          <a:xfrm>
            <a:off x="45339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</a:t>
            </a:r>
          </a:p>
        </p:txBody>
      </p:sp>
      <p:sp>
        <p:nvSpPr>
          <p:cNvPr id="19569" name="AutoShape 113"/>
          <p:cNvSpPr>
            <a:spLocks/>
          </p:cNvSpPr>
          <p:nvPr/>
        </p:nvSpPr>
        <p:spPr bwMode="auto">
          <a:xfrm>
            <a:off x="5092700" y="52578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g</a:t>
            </a:r>
          </a:p>
        </p:txBody>
      </p:sp>
      <p:sp>
        <p:nvSpPr>
          <p:cNvPr id="19570" name="AutoShape 114"/>
          <p:cNvSpPr>
            <a:spLocks/>
          </p:cNvSpPr>
          <p:nvPr/>
        </p:nvSpPr>
        <p:spPr bwMode="auto">
          <a:xfrm>
            <a:off x="3517900" y="1092200"/>
            <a:ext cx="914400" cy="4318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800040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19571" name="Rectangle 115"/>
          <p:cNvSpPr>
            <a:spLocks/>
          </p:cNvSpPr>
          <p:nvPr/>
        </p:nvSpPr>
        <p:spPr bwMode="auto">
          <a:xfrm>
            <a:off x="4260850" y="673100"/>
            <a:ext cx="5953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</a:p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WW</a:t>
            </a:r>
          </a:p>
        </p:txBody>
      </p:sp>
      <p:sp>
        <p:nvSpPr>
          <p:cNvPr id="19572" name="Oval 116"/>
          <p:cNvSpPr>
            <a:spLocks/>
          </p:cNvSpPr>
          <p:nvPr/>
        </p:nvSpPr>
        <p:spPr bwMode="auto">
          <a:xfrm>
            <a:off x="1257300" y="26924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</a:t>
            </a:r>
          </a:p>
        </p:txBody>
      </p:sp>
      <p:sp>
        <p:nvSpPr>
          <p:cNvPr id="19573" name="Oval 117"/>
          <p:cNvSpPr>
            <a:spLocks/>
          </p:cNvSpPr>
          <p:nvPr/>
        </p:nvSpPr>
        <p:spPr bwMode="auto">
          <a:xfrm>
            <a:off x="1257300" y="38608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19574" name="AutoShape 118"/>
          <p:cNvSpPr>
            <a:spLocks/>
          </p:cNvSpPr>
          <p:nvPr/>
        </p:nvSpPr>
        <p:spPr bwMode="auto">
          <a:xfrm>
            <a:off x="3810000" y="2578100"/>
            <a:ext cx="8636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Fermi Theorie</a:t>
            </a:r>
          </a:p>
        </p:txBody>
      </p:sp>
      <p:sp>
        <p:nvSpPr>
          <p:cNvPr id="19575" name="AutoShape 119"/>
          <p:cNvSpPr>
            <a:spLocks/>
          </p:cNvSpPr>
          <p:nvPr/>
        </p:nvSpPr>
        <p:spPr bwMode="auto">
          <a:xfrm>
            <a:off x="4660900" y="2781300"/>
            <a:ext cx="9525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Yukawa 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π Austausch</a:t>
            </a:r>
          </a:p>
        </p:txBody>
      </p:sp>
      <p:sp>
        <p:nvSpPr>
          <p:cNvPr id="19576" name="AutoShape 120"/>
          <p:cNvSpPr>
            <a:spLocks/>
          </p:cNvSpPr>
          <p:nvPr/>
        </p:nvSpPr>
        <p:spPr bwMode="auto">
          <a:xfrm>
            <a:off x="2108200" y="25400"/>
            <a:ext cx="8890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Boltzmann</a:t>
            </a:r>
          </a:p>
        </p:txBody>
      </p:sp>
      <p:sp>
        <p:nvSpPr>
          <p:cNvPr id="19577" name="AutoShape 121"/>
          <p:cNvSpPr>
            <a:spLocks/>
          </p:cNvSpPr>
          <p:nvPr/>
        </p:nvSpPr>
        <p:spPr bwMode="auto">
          <a:xfrm>
            <a:off x="4419600" y="952500"/>
            <a:ext cx="8382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Radio-aktivität</a:t>
            </a:r>
          </a:p>
        </p:txBody>
      </p:sp>
      <p:sp>
        <p:nvSpPr>
          <p:cNvPr id="19578" name="Rectangle 122"/>
          <p:cNvSpPr>
            <a:spLocks/>
          </p:cNvSpPr>
          <p:nvPr/>
        </p:nvSpPr>
        <p:spPr bwMode="auto">
          <a:xfrm>
            <a:off x="7874000" y="431800"/>
            <a:ext cx="2095500" cy="6375400"/>
          </a:xfrm>
          <a:prstGeom prst="rect">
            <a:avLst/>
          </a:prstGeom>
          <a:solidFill>
            <a:srgbClr val="FF6FCF">
              <a:alpha val="2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Technologien</a:t>
            </a:r>
          </a:p>
        </p:txBody>
      </p:sp>
      <p:sp>
        <p:nvSpPr>
          <p:cNvPr id="19579" name="Rectangle 123"/>
          <p:cNvSpPr>
            <a:spLocks/>
          </p:cNvSpPr>
          <p:nvPr/>
        </p:nvSpPr>
        <p:spPr bwMode="auto">
          <a:xfrm>
            <a:off x="7912100" y="1587500"/>
            <a:ext cx="5334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Geiger</a:t>
            </a:r>
          </a:p>
        </p:txBody>
      </p:sp>
      <p:sp>
        <p:nvSpPr>
          <p:cNvPr id="19580" name="Rectangle 124"/>
          <p:cNvSpPr>
            <a:spLocks/>
          </p:cNvSpPr>
          <p:nvPr/>
        </p:nvSpPr>
        <p:spPr bwMode="auto">
          <a:xfrm>
            <a:off x="7899400" y="1993900"/>
            <a:ext cx="546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Wolken</a:t>
            </a:r>
          </a:p>
        </p:txBody>
      </p:sp>
      <p:sp>
        <p:nvSpPr>
          <p:cNvPr id="19581" name="Rectangle 125"/>
          <p:cNvSpPr>
            <a:spLocks/>
          </p:cNvSpPr>
          <p:nvPr/>
        </p:nvSpPr>
        <p:spPr bwMode="auto">
          <a:xfrm>
            <a:off x="7899400" y="3784600"/>
            <a:ext cx="9398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Blasenkammer </a:t>
            </a:r>
          </a:p>
        </p:txBody>
      </p:sp>
      <p:sp>
        <p:nvSpPr>
          <p:cNvPr id="19582" name="Rectangle 126"/>
          <p:cNvSpPr>
            <a:spLocks/>
          </p:cNvSpPr>
          <p:nvPr/>
        </p:nvSpPr>
        <p:spPr bwMode="auto">
          <a:xfrm>
            <a:off x="9118600" y="2641600"/>
            <a:ext cx="8763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Zyklotron</a:t>
            </a:r>
          </a:p>
        </p:txBody>
      </p:sp>
      <p:sp>
        <p:nvSpPr>
          <p:cNvPr id="19583" name="Rectangle 127"/>
          <p:cNvSpPr>
            <a:spLocks/>
          </p:cNvSpPr>
          <p:nvPr/>
        </p:nvSpPr>
        <p:spPr bwMode="auto">
          <a:xfrm>
            <a:off x="7856538" y="723900"/>
            <a:ext cx="6445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Detektor</a:t>
            </a:r>
          </a:p>
        </p:txBody>
      </p:sp>
      <p:sp>
        <p:nvSpPr>
          <p:cNvPr id="19584" name="Rectangle 128"/>
          <p:cNvSpPr>
            <a:spLocks/>
          </p:cNvSpPr>
          <p:nvPr/>
        </p:nvSpPr>
        <p:spPr bwMode="auto">
          <a:xfrm>
            <a:off x="9047163" y="723900"/>
            <a:ext cx="97948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Beschleuniger</a:t>
            </a:r>
          </a:p>
        </p:txBody>
      </p:sp>
      <p:sp>
        <p:nvSpPr>
          <p:cNvPr id="19585" name="Rectangle 129"/>
          <p:cNvSpPr>
            <a:spLocks/>
          </p:cNvSpPr>
          <p:nvPr/>
        </p:nvSpPr>
        <p:spPr bwMode="auto">
          <a:xfrm>
            <a:off x="5651500" y="1841500"/>
            <a:ext cx="8128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Höhen-strahlung</a:t>
            </a:r>
          </a:p>
        </p:txBody>
      </p:sp>
      <p:sp>
        <p:nvSpPr>
          <p:cNvPr id="19586" name="Rectangle 130"/>
          <p:cNvSpPr>
            <a:spLocks/>
          </p:cNvSpPr>
          <p:nvPr/>
        </p:nvSpPr>
        <p:spPr bwMode="auto">
          <a:xfrm>
            <a:off x="9144000" y="3492500"/>
            <a:ext cx="800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Synchrotron</a:t>
            </a:r>
          </a:p>
        </p:txBody>
      </p:sp>
      <p:sp>
        <p:nvSpPr>
          <p:cNvPr id="19587" name="Rectangle 131"/>
          <p:cNvSpPr>
            <a:spLocks/>
          </p:cNvSpPr>
          <p:nvPr/>
        </p:nvSpPr>
        <p:spPr bwMode="auto">
          <a:xfrm>
            <a:off x="9144000" y="4203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Ring</a:t>
            </a:r>
          </a:p>
        </p:txBody>
      </p:sp>
      <p:sp>
        <p:nvSpPr>
          <p:cNvPr id="19588" name="Rectangle 132"/>
          <p:cNvSpPr>
            <a:spLocks/>
          </p:cNvSpPr>
          <p:nvPr/>
        </p:nvSpPr>
        <p:spPr bwMode="auto">
          <a:xfrm>
            <a:off x="9144000" y="5219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Ring</a:t>
            </a:r>
          </a:p>
        </p:txBody>
      </p:sp>
      <p:sp>
        <p:nvSpPr>
          <p:cNvPr id="19589" name="Rectangle 133"/>
          <p:cNvSpPr>
            <a:spLocks/>
          </p:cNvSpPr>
          <p:nvPr/>
        </p:nvSpPr>
        <p:spPr bwMode="auto">
          <a:xfrm>
            <a:off x="9080500" y="4635500"/>
            <a:ext cx="901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Strahlkühlung</a:t>
            </a:r>
          </a:p>
        </p:txBody>
      </p:sp>
      <p:sp>
        <p:nvSpPr>
          <p:cNvPr id="19590" name="Rectangle 134"/>
          <p:cNvSpPr>
            <a:spLocks/>
          </p:cNvSpPr>
          <p:nvPr/>
        </p:nvSpPr>
        <p:spPr bwMode="auto">
          <a:xfrm>
            <a:off x="7899400" y="4419600"/>
            <a:ext cx="11049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Vieldrahtkammer</a:t>
            </a:r>
          </a:p>
        </p:txBody>
      </p:sp>
      <p:sp>
        <p:nvSpPr>
          <p:cNvPr id="19591" name="Rectangle 135"/>
          <p:cNvSpPr>
            <a:spLocks/>
          </p:cNvSpPr>
          <p:nvPr/>
        </p:nvSpPr>
        <p:spPr bwMode="auto">
          <a:xfrm>
            <a:off x="7874000" y="4889500"/>
            <a:ext cx="1155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Prozessrechner</a:t>
            </a:r>
          </a:p>
        </p:txBody>
      </p:sp>
      <p:sp>
        <p:nvSpPr>
          <p:cNvPr id="19592" name="Rectangle 136"/>
          <p:cNvSpPr>
            <a:spLocks/>
          </p:cNvSpPr>
          <p:nvPr/>
        </p:nvSpPr>
        <p:spPr bwMode="auto">
          <a:xfrm>
            <a:off x="9245600" y="58801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WWW</a:t>
            </a:r>
          </a:p>
        </p:txBody>
      </p:sp>
      <p:sp>
        <p:nvSpPr>
          <p:cNvPr id="19593" name="Rectangle 137"/>
          <p:cNvSpPr>
            <a:spLocks/>
          </p:cNvSpPr>
          <p:nvPr/>
        </p:nvSpPr>
        <p:spPr bwMode="auto">
          <a:xfrm>
            <a:off x="9245600" y="65024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GRID</a:t>
            </a:r>
          </a:p>
        </p:txBody>
      </p:sp>
      <p:sp>
        <p:nvSpPr>
          <p:cNvPr id="19594" name="Oval 138"/>
          <p:cNvSpPr>
            <a:spLocks/>
          </p:cNvSpPr>
          <p:nvPr/>
        </p:nvSpPr>
        <p:spPr bwMode="auto">
          <a:xfrm>
            <a:off x="7899400" y="5575300"/>
            <a:ext cx="1104900" cy="850900"/>
          </a:xfrm>
          <a:prstGeom prst="ellipse">
            <a:avLst/>
          </a:prstGeom>
          <a:solidFill>
            <a:srgbClr val="0080FF">
              <a:alpha val="91353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Moderne</a:t>
            </a:r>
          </a:p>
          <a:p>
            <a:r>
              <a:rPr lang="en-US" sz="900">
                <a:solidFill>
                  <a:srgbClr val="FFFFFF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Detektoren</a:t>
            </a:r>
          </a:p>
        </p:txBody>
      </p:sp>
      <p:sp>
        <p:nvSpPr>
          <p:cNvPr id="19595" name="AutoShape 139"/>
          <p:cNvSpPr>
            <a:spLocks/>
          </p:cNvSpPr>
          <p:nvPr/>
        </p:nvSpPr>
        <p:spPr bwMode="auto">
          <a:xfrm>
            <a:off x="3937000" y="3543300"/>
            <a:ext cx="9144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P, C, CP Verletzung</a:t>
            </a:r>
          </a:p>
        </p:txBody>
      </p:sp>
      <p:sp>
        <p:nvSpPr>
          <p:cNvPr id="19596" name="Rectangle 140"/>
          <p:cNvSpPr>
            <a:spLocks/>
          </p:cNvSpPr>
          <p:nvPr/>
        </p:nvSpPr>
        <p:spPr bwMode="auto">
          <a:xfrm>
            <a:off x="1711325" y="5054600"/>
            <a:ext cx="13001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rgbClr val="FFFF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STANDARD MODEL</a:t>
            </a:r>
          </a:p>
        </p:txBody>
      </p:sp>
      <p:sp>
        <p:nvSpPr>
          <p:cNvPr id="19597" name="AutoShape 141"/>
          <p:cNvSpPr>
            <a:spLocks/>
          </p:cNvSpPr>
          <p:nvPr/>
        </p:nvSpPr>
        <p:spPr bwMode="auto">
          <a:xfrm>
            <a:off x="3873500" y="4521200"/>
            <a:ext cx="13081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EW Vereinigung</a:t>
            </a:r>
          </a:p>
        </p:txBody>
      </p:sp>
      <p:sp>
        <p:nvSpPr>
          <p:cNvPr id="19598" name="Oval 142"/>
          <p:cNvSpPr>
            <a:spLocks/>
          </p:cNvSpPr>
          <p:nvPr/>
        </p:nvSpPr>
        <p:spPr bwMode="auto">
          <a:xfrm>
            <a:off x="3327400" y="5765800"/>
            <a:ext cx="2120900" cy="4699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3 Teilchenfamilien</a:t>
            </a:r>
          </a:p>
        </p:txBody>
      </p:sp>
      <p:sp>
        <p:nvSpPr>
          <p:cNvPr id="19599" name="Rectangle 143"/>
          <p:cNvSpPr>
            <a:spLocks/>
          </p:cNvSpPr>
          <p:nvPr/>
        </p:nvSpPr>
        <p:spPr bwMode="auto">
          <a:xfrm>
            <a:off x="5664200" y="5638800"/>
            <a:ext cx="13716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Inhomogenität der Hintergrundstrahlung(COBE, WMAP)</a:t>
            </a:r>
          </a:p>
        </p:txBody>
      </p:sp>
      <p:sp>
        <p:nvSpPr>
          <p:cNvPr id="19600" name="Rectangle 144"/>
          <p:cNvSpPr>
            <a:spLocks/>
          </p:cNvSpPr>
          <p:nvPr/>
        </p:nvSpPr>
        <p:spPr bwMode="auto">
          <a:xfrm>
            <a:off x="57150" y="8445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1895</a:t>
            </a:r>
          </a:p>
        </p:txBody>
      </p:sp>
      <p:sp>
        <p:nvSpPr>
          <p:cNvPr id="19601" name="Rectangle 145"/>
          <p:cNvSpPr>
            <a:spLocks/>
          </p:cNvSpPr>
          <p:nvPr/>
        </p:nvSpPr>
        <p:spPr bwMode="auto">
          <a:xfrm>
            <a:off x="57150" y="1365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1905</a:t>
            </a:r>
          </a:p>
        </p:txBody>
      </p:sp>
      <p:sp>
        <p:nvSpPr>
          <p:cNvPr id="19602" name="Rectangle 146"/>
          <p:cNvSpPr>
            <a:spLocks/>
          </p:cNvSpPr>
          <p:nvPr/>
        </p:nvSpPr>
        <p:spPr bwMode="auto">
          <a:xfrm>
            <a:off x="57150" y="5048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1975</a:t>
            </a:r>
          </a:p>
        </p:txBody>
      </p:sp>
      <p:sp>
        <p:nvSpPr>
          <p:cNvPr id="19603" name="Rectangle 147"/>
          <p:cNvSpPr>
            <a:spLocks/>
          </p:cNvSpPr>
          <p:nvPr/>
        </p:nvSpPr>
        <p:spPr bwMode="auto">
          <a:xfrm>
            <a:off x="4183063" y="88900"/>
            <a:ext cx="113188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Elektromagnetismus</a:t>
            </a:r>
          </a:p>
        </p:txBody>
      </p:sp>
      <p:sp>
        <p:nvSpPr>
          <p:cNvPr id="19604" name="Rectangle 148"/>
          <p:cNvSpPr>
            <a:spLocks/>
          </p:cNvSpPr>
          <p:nvPr/>
        </p:nvSpPr>
        <p:spPr bwMode="auto">
          <a:xfrm>
            <a:off x="5046663" y="673100"/>
            <a:ext cx="42227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Starke</a:t>
            </a:r>
          </a:p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WW</a:t>
            </a:r>
          </a:p>
        </p:txBody>
      </p:sp>
      <p:grpSp>
        <p:nvGrpSpPr>
          <p:cNvPr id="19607" name="Group 151"/>
          <p:cNvGrpSpPr>
            <a:grpSpLocks/>
          </p:cNvGrpSpPr>
          <p:nvPr/>
        </p:nvGrpSpPr>
        <p:grpSpPr bwMode="auto">
          <a:xfrm>
            <a:off x="927100" y="4854575"/>
            <a:ext cx="4686300" cy="1981200"/>
            <a:chOff x="0" y="0"/>
            <a:chExt cx="2952" cy="1248"/>
          </a:xfrm>
        </p:grpSpPr>
        <p:sp>
          <p:nvSpPr>
            <p:cNvPr id="19605" name="AutoShape 149"/>
            <p:cNvSpPr>
              <a:spLocks/>
            </p:cNvSpPr>
            <p:nvPr/>
          </p:nvSpPr>
          <p:spPr bwMode="auto">
            <a:xfrm>
              <a:off x="0" y="45"/>
              <a:ext cx="2952" cy="1203"/>
            </a:xfrm>
            <a:prstGeom prst="roundRect">
              <a:avLst>
                <a:gd name="adj" fmla="val 9981"/>
              </a:avLst>
            </a:prstGeom>
            <a:noFill/>
            <a:ln w="63500" cap="flat">
              <a:solidFill>
                <a:srgbClr val="CCCCC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606" name="Rectangle 150"/>
            <p:cNvSpPr>
              <a:spLocks/>
            </p:cNvSpPr>
            <p:nvPr/>
          </p:nvSpPr>
          <p:spPr bwMode="auto">
            <a:xfrm>
              <a:off x="2260" y="0"/>
              <a:ext cx="63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>
                  <a:solidFill>
                    <a:srgbClr val="FFFF00"/>
                  </a:solidFill>
                  <a:effectLst/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3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403225" y="419100"/>
            <a:ext cx="1905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Neutrinos</a:t>
            </a: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1992</a:t>
            </a:r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1096963" y="1066800"/>
            <a:ext cx="74390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Es gibt genau 3 Familien von Neutrinos (mit M &lt; 45 GeV)</a:t>
            </a:r>
          </a:p>
        </p:txBody>
      </p:sp>
      <p:sp>
        <p:nvSpPr>
          <p:cNvPr id="28676" name="Rectangle 4"/>
          <p:cNvSpPr>
            <a:spLocks/>
          </p:cNvSpPr>
          <p:nvPr/>
        </p:nvSpPr>
        <p:spPr bwMode="auto">
          <a:xfrm>
            <a:off x="2025650" y="1714500"/>
            <a:ext cx="5802313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Am LEP wurde die Zerfallsbreite des Z</a:t>
            </a:r>
            <a:r>
              <a:rPr lang="en-US" sz="1800" baseline="32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o</a:t>
            </a:r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gemessen</a:t>
            </a: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84438"/>
            <a:ext cx="4521200" cy="438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/>
          </p:cNvSpPr>
          <p:nvPr/>
        </p:nvSpPr>
        <p:spPr bwMode="auto">
          <a:xfrm>
            <a:off x="8761413" y="419100"/>
            <a:ext cx="13557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1956-1999</a:t>
            </a:r>
          </a:p>
        </p:txBody>
      </p:sp>
      <p:sp>
        <p:nvSpPr>
          <p:cNvPr id="29698" name="Rectangle 2"/>
          <p:cNvSpPr>
            <a:spLocks/>
          </p:cNvSpPr>
          <p:nvPr/>
        </p:nvSpPr>
        <p:spPr bwMode="auto">
          <a:xfrm>
            <a:off x="2003425" y="882650"/>
            <a:ext cx="61722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400">
                <a:solidFill>
                  <a:srgbClr val="80004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Haben Neutrinos eine Ruhemasse ?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44800"/>
            <a:ext cx="20859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705" name="Group 9"/>
          <p:cNvGrpSpPr>
            <a:grpSpLocks/>
          </p:cNvGrpSpPr>
          <p:nvPr/>
        </p:nvGrpSpPr>
        <p:grpSpPr bwMode="auto">
          <a:xfrm>
            <a:off x="3238500" y="1549400"/>
            <a:ext cx="3429000" cy="584200"/>
            <a:chOff x="0" y="0"/>
            <a:chExt cx="2160" cy="368"/>
          </a:xfrm>
        </p:grpSpPr>
        <p:sp>
          <p:nvSpPr>
            <p:cNvPr id="29700" name="Oval 4"/>
            <p:cNvSpPr>
              <a:spLocks/>
            </p:cNvSpPr>
            <p:nvPr/>
          </p:nvSpPr>
          <p:spPr bwMode="auto">
            <a:xfrm>
              <a:off x="0" y="0"/>
              <a:ext cx="376" cy="368"/>
            </a:xfrm>
            <a:prstGeom prst="ellipse">
              <a:avLst/>
            </a:prstGeom>
            <a:solidFill>
              <a:srgbClr val="FF008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26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ν</a:t>
              </a:r>
              <a:r>
                <a:rPr lang="en-US" sz="2600" b="1" baseline="-6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e</a:t>
              </a:r>
            </a:p>
          </p:txBody>
        </p:sp>
        <p:sp>
          <p:nvSpPr>
            <p:cNvPr id="29701" name="Oval 5"/>
            <p:cNvSpPr>
              <a:spLocks/>
            </p:cNvSpPr>
            <p:nvPr/>
          </p:nvSpPr>
          <p:spPr bwMode="auto">
            <a:xfrm>
              <a:off x="904" y="0"/>
              <a:ext cx="376" cy="368"/>
            </a:xfrm>
            <a:prstGeom prst="ellipse">
              <a:avLst/>
            </a:prstGeom>
            <a:solidFill>
              <a:srgbClr val="FF008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26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ν</a:t>
              </a:r>
              <a:r>
                <a:rPr lang="en-US" sz="2000" baseline="-6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μ</a:t>
              </a:r>
            </a:p>
          </p:txBody>
        </p:sp>
        <p:sp>
          <p:nvSpPr>
            <p:cNvPr id="29702" name="Oval 6"/>
            <p:cNvSpPr>
              <a:spLocks/>
            </p:cNvSpPr>
            <p:nvPr/>
          </p:nvSpPr>
          <p:spPr bwMode="auto">
            <a:xfrm>
              <a:off x="1784" y="0"/>
              <a:ext cx="376" cy="368"/>
            </a:xfrm>
            <a:prstGeom prst="ellipse">
              <a:avLst/>
            </a:prstGeom>
            <a:solidFill>
              <a:srgbClr val="FF008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26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ν</a:t>
              </a:r>
              <a:r>
                <a:rPr lang="en-US" sz="2000" baseline="-6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t</a:t>
              </a:r>
            </a:p>
          </p:txBody>
        </p:sp>
        <p:sp>
          <p:nvSpPr>
            <p:cNvPr id="29703" name="Line 7"/>
            <p:cNvSpPr>
              <a:spLocks noChangeShapeType="1"/>
            </p:cNvSpPr>
            <p:nvPr/>
          </p:nvSpPr>
          <p:spPr bwMode="auto">
            <a:xfrm>
              <a:off x="1372" y="176"/>
              <a:ext cx="331" cy="0"/>
            </a:xfrm>
            <a:prstGeom prst="line">
              <a:avLst/>
            </a:prstGeom>
            <a:noFill/>
            <a:ln w="38100" cap="flat">
              <a:solidFill>
                <a:srgbClr val="FF00FF"/>
              </a:solidFill>
              <a:prstDash val="solid"/>
              <a:miter lim="800000"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9704" name="Line 8"/>
            <p:cNvSpPr>
              <a:spLocks noChangeShapeType="1"/>
            </p:cNvSpPr>
            <p:nvPr/>
          </p:nvSpPr>
          <p:spPr bwMode="auto">
            <a:xfrm>
              <a:off x="492" y="176"/>
              <a:ext cx="331" cy="0"/>
            </a:xfrm>
            <a:prstGeom prst="line">
              <a:avLst/>
            </a:prstGeom>
            <a:noFill/>
            <a:ln w="38100" cap="flat">
              <a:solidFill>
                <a:srgbClr val="FF00FF"/>
              </a:solidFill>
              <a:prstDash val="solid"/>
              <a:miter lim="800000"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9706" name="Rectangle 10"/>
          <p:cNvSpPr>
            <a:spLocks/>
          </p:cNvSpPr>
          <p:nvPr/>
        </p:nvSpPr>
        <p:spPr bwMode="auto">
          <a:xfrm>
            <a:off x="3197225" y="2349500"/>
            <a:ext cx="3505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000">
                <a:solidFill>
                  <a:srgbClr val="80004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Neutrino-Oszillationen</a:t>
            </a:r>
          </a:p>
        </p:txBody>
      </p:sp>
      <p:sp>
        <p:nvSpPr>
          <p:cNvPr id="29707" name="Rectangle 11"/>
          <p:cNvSpPr>
            <a:spLocks/>
          </p:cNvSpPr>
          <p:nvPr/>
        </p:nvSpPr>
        <p:spPr bwMode="auto">
          <a:xfrm>
            <a:off x="-1588" y="6070600"/>
            <a:ext cx="9015413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Teilchen werden durch Wellen (mit definierter Frequenz) beschrieben</a:t>
            </a:r>
          </a:p>
        </p:txBody>
      </p:sp>
      <p:grpSp>
        <p:nvGrpSpPr>
          <p:cNvPr id="29711" name="Group 15"/>
          <p:cNvGrpSpPr>
            <a:grpSpLocks/>
          </p:cNvGrpSpPr>
          <p:nvPr/>
        </p:nvGrpSpPr>
        <p:grpSpPr bwMode="auto">
          <a:xfrm>
            <a:off x="2844800" y="2844800"/>
            <a:ext cx="6451600" cy="3200400"/>
            <a:chOff x="0" y="0"/>
            <a:chExt cx="4064" cy="2016"/>
          </a:xfrm>
        </p:grpSpPr>
        <p:pic>
          <p:nvPicPr>
            <p:cNvPr id="29708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064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9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" y="516"/>
              <a:ext cx="132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10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" y="1024"/>
              <a:ext cx="1309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712" name="Rectangle 16"/>
          <p:cNvSpPr>
            <a:spLocks/>
          </p:cNvSpPr>
          <p:nvPr/>
        </p:nvSpPr>
        <p:spPr bwMode="auto">
          <a:xfrm>
            <a:off x="-242888" y="6629400"/>
            <a:ext cx="9739313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Wenn die Frequenz ähnlich ist  entstehen </a:t>
            </a:r>
            <a:r>
              <a:rPr lang="ja-JP" altLang="en-US" sz="18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Schwebungen</a:t>
            </a:r>
            <a:r>
              <a:rPr lang="ja-JP" altLang="en-US" sz="18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8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  <a:p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---&gt; Neutrino-Oszillationen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111125" y="952500"/>
            <a:ext cx="53975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Entdeckung von Neutrino-Oszillationen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1460500"/>
            <a:ext cx="4579937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3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1998</a:t>
            </a:r>
          </a:p>
        </p:txBody>
      </p:sp>
      <p:sp>
        <p:nvSpPr>
          <p:cNvPr id="30724" name="Rectangle 4"/>
          <p:cNvSpPr>
            <a:spLocks/>
          </p:cNvSpPr>
          <p:nvPr/>
        </p:nvSpPr>
        <p:spPr bwMode="auto">
          <a:xfrm>
            <a:off x="5038725" y="3441700"/>
            <a:ext cx="47371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Beobachtung:</a:t>
            </a:r>
          </a:p>
          <a:p>
            <a:pPr algn="l"/>
            <a:endParaRPr lang="en-US" sz="16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ein Defizit von etwa 50% dieser Muon-Neutrinos, die von </a:t>
            </a:r>
            <a:r>
              <a:rPr lang="ja-JP" altLang="en-US" sz="16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Lucida Grande" charset="0"/>
                <a:sym typeface="Verdana" charset="0"/>
              </a:rPr>
              <a:t>“</a:t>
            </a:r>
            <a:r>
              <a:rPr lang="en-US" sz="16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unten</a:t>
            </a:r>
            <a:r>
              <a:rPr lang="ja-JP" altLang="en-US" sz="16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Lucida Grande" charset="0"/>
                <a:sym typeface="Verdana" charset="0"/>
              </a:rPr>
              <a:t>”</a:t>
            </a:r>
            <a:r>
              <a:rPr lang="en-US" sz="16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 kommen sollten</a:t>
            </a:r>
          </a:p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(Erddurchquerer)</a:t>
            </a:r>
          </a:p>
          <a:p>
            <a:pPr algn="l"/>
            <a:endParaRPr lang="en-US" sz="16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endParaRPr lang="en-US" sz="16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endParaRPr lang="en-US" sz="16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Erklärung:</a:t>
            </a:r>
          </a:p>
          <a:p>
            <a:pPr algn="l"/>
            <a:endParaRPr lang="en-US" sz="16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diese Muon-Neutrinos oszillieren in einen</a:t>
            </a:r>
          </a:p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anderen Neutrino-Typ (z.B. Tau-Neutrinos)</a:t>
            </a:r>
          </a:p>
        </p:txBody>
      </p:sp>
      <p:sp>
        <p:nvSpPr>
          <p:cNvPr id="30725" name="Rectangle 5"/>
          <p:cNvSpPr>
            <a:spLocks/>
          </p:cNvSpPr>
          <p:nvPr/>
        </p:nvSpPr>
        <p:spPr bwMode="auto">
          <a:xfrm>
            <a:off x="5038725" y="1765300"/>
            <a:ext cx="47371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Muon-Neutrinos werden von kosmischen</a:t>
            </a:r>
          </a:p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Strahlen in der oberen Atmosphäre und</a:t>
            </a:r>
          </a:p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nachfolgendem Pion- und Muon-Zerfall erzeugt.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207963" y="444500"/>
            <a:ext cx="245427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Neutrino Oscillations</a:t>
            </a:r>
          </a:p>
        </p:txBody>
      </p:sp>
      <p:grpSp>
        <p:nvGrpSpPr>
          <p:cNvPr id="31749" name="Group 5"/>
          <p:cNvGrpSpPr>
            <a:grpSpLocks/>
          </p:cNvGrpSpPr>
          <p:nvPr/>
        </p:nvGrpSpPr>
        <p:grpSpPr bwMode="auto">
          <a:xfrm>
            <a:off x="1536700" y="2984500"/>
            <a:ext cx="6880225" cy="4140200"/>
            <a:chOff x="0" y="0"/>
            <a:chExt cx="4334" cy="2608"/>
          </a:xfrm>
        </p:grpSpPr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224" cy="2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47" name="Rectangle 3"/>
            <p:cNvSpPr>
              <a:spLocks/>
            </p:cNvSpPr>
            <p:nvPr/>
          </p:nvSpPr>
          <p:spPr bwMode="auto">
            <a:xfrm>
              <a:off x="3335" y="2136"/>
              <a:ext cx="902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~8·10</a:t>
              </a:r>
              <a:r>
                <a:rPr lang="en-US" sz="1800" baseline="320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-5</a:t>
              </a:r>
              <a:r>
                <a:rPr lang="en-US" sz="18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eV</a:t>
              </a:r>
              <a:r>
                <a:rPr lang="en-US" sz="1800" baseline="320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2</a:t>
              </a:r>
            </a:p>
          </p:txBody>
        </p:sp>
        <p:sp>
          <p:nvSpPr>
            <p:cNvPr id="31748" name="Rectangle 4"/>
            <p:cNvSpPr>
              <a:spLocks/>
            </p:cNvSpPr>
            <p:nvPr/>
          </p:nvSpPr>
          <p:spPr bwMode="auto">
            <a:xfrm>
              <a:off x="3238" y="1192"/>
              <a:ext cx="1096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~ 2.5·10</a:t>
              </a:r>
              <a:r>
                <a:rPr lang="en-US" sz="1800" baseline="320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-3</a:t>
              </a:r>
              <a:r>
                <a:rPr lang="en-US" sz="18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eV</a:t>
              </a:r>
              <a:r>
                <a:rPr lang="en-US" sz="1800" baseline="320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2</a:t>
              </a:r>
            </a:p>
          </p:txBody>
        </p:sp>
      </p:grpSp>
      <p:sp>
        <p:nvSpPr>
          <p:cNvPr id="31750" name="Rectangle 6"/>
          <p:cNvSpPr>
            <a:spLocks/>
          </p:cNvSpPr>
          <p:nvPr/>
        </p:nvSpPr>
        <p:spPr bwMode="auto">
          <a:xfrm>
            <a:off x="8974138" y="4445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1999</a:t>
            </a:r>
          </a:p>
        </p:txBody>
      </p:sp>
      <p:sp>
        <p:nvSpPr>
          <p:cNvPr id="31751" name="Rectangle 7"/>
          <p:cNvSpPr>
            <a:spLocks/>
          </p:cNvSpPr>
          <p:nvPr/>
        </p:nvSpPr>
        <p:spPr bwMode="auto">
          <a:xfrm>
            <a:off x="1673225" y="1365250"/>
            <a:ext cx="59055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1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Neutrinos besitzen eine Masse</a:t>
            </a:r>
          </a:p>
        </p:txBody>
      </p:sp>
      <p:sp>
        <p:nvSpPr>
          <p:cNvPr id="31752" name="Rectangle 8"/>
          <p:cNvSpPr>
            <a:spLocks/>
          </p:cNvSpPr>
          <p:nvPr/>
        </p:nvSpPr>
        <p:spPr bwMode="auto">
          <a:xfrm>
            <a:off x="657225" y="1955800"/>
            <a:ext cx="88392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Man kennt zwar ihre absolute Masse nicht (der Limit für das Elektron-Neutrino ist ca. 3 eV), aber man kennt die Massendifferenzen.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1601788" y="266700"/>
            <a:ext cx="65151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80004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DAS STANDARD MODEL (heute)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25600"/>
            <a:ext cx="4548188" cy="562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3" name="Group 1"/>
          <p:cNvGraphicFramePr>
            <a:graphicFrameLocks noGrp="1"/>
          </p:cNvGraphicFramePr>
          <p:nvPr/>
        </p:nvGraphicFramePr>
        <p:xfrm>
          <a:off x="139700" y="977900"/>
          <a:ext cx="9855200" cy="7193280"/>
        </p:xfrm>
        <a:graphic>
          <a:graphicData uri="http://schemas.openxmlformats.org/drawingml/2006/table">
            <a:tbl>
              <a:tblPr/>
              <a:tblGrid>
                <a:gridCol w="9855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3855" name="Group 63"/>
          <p:cNvGrpSpPr>
            <a:grpSpLocks/>
          </p:cNvGrpSpPr>
          <p:nvPr/>
        </p:nvGrpSpPr>
        <p:grpSpPr bwMode="auto">
          <a:xfrm>
            <a:off x="139700" y="977900"/>
            <a:ext cx="9855200" cy="6297613"/>
            <a:chOff x="0" y="0"/>
            <a:chExt cx="6208" cy="3967"/>
          </a:xfrm>
        </p:grpSpPr>
        <p:sp>
          <p:nvSpPr>
            <p:cNvPr id="33843" name="Rectangle 51"/>
            <p:cNvSpPr>
              <a:spLocks/>
            </p:cNvSpPr>
            <p:nvPr/>
          </p:nvSpPr>
          <p:spPr bwMode="auto">
            <a:xfrm>
              <a:off x="93" y="48"/>
              <a:ext cx="37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1900</a:t>
              </a:r>
            </a:p>
          </p:txBody>
        </p:sp>
        <p:sp>
          <p:nvSpPr>
            <p:cNvPr id="33844" name="Rectangle 52"/>
            <p:cNvSpPr>
              <a:spLocks/>
            </p:cNvSpPr>
            <p:nvPr/>
          </p:nvSpPr>
          <p:spPr bwMode="auto">
            <a:xfrm>
              <a:off x="109" y="376"/>
              <a:ext cx="34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1910</a:t>
              </a:r>
            </a:p>
          </p:txBody>
        </p:sp>
        <p:sp>
          <p:nvSpPr>
            <p:cNvPr id="33845" name="Rectangle 53"/>
            <p:cNvSpPr>
              <a:spLocks/>
            </p:cNvSpPr>
            <p:nvPr/>
          </p:nvSpPr>
          <p:spPr bwMode="auto">
            <a:xfrm>
              <a:off x="94" y="71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1920</a:t>
              </a:r>
            </a:p>
          </p:txBody>
        </p:sp>
        <p:sp>
          <p:nvSpPr>
            <p:cNvPr id="33846" name="Rectangle 54"/>
            <p:cNvSpPr>
              <a:spLocks/>
            </p:cNvSpPr>
            <p:nvPr/>
          </p:nvSpPr>
          <p:spPr bwMode="auto">
            <a:xfrm>
              <a:off x="98" y="1040"/>
              <a:ext cx="363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1930</a:t>
              </a:r>
            </a:p>
          </p:txBody>
        </p:sp>
        <p:sp>
          <p:nvSpPr>
            <p:cNvPr id="33847" name="Rectangle 55"/>
            <p:cNvSpPr>
              <a:spLocks/>
            </p:cNvSpPr>
            <p:nvPr/>
          </p:nvSpPr>
          <p:spPr bwMode="auto">
            <a:xfrm>
              <a:off x="94" y="136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1940</a:t>
              </a:r>
            </a:p>
          </p:txBody>
        </p:sp>
        <p:sp>
          <p:nvSpPr>
            <p:cNvPr id="33848" name="Rectangle 56"/>
            <p:cNvSpPr>
              <a:spLocks/>
            </p:cNvSpPr>
            <p:nvPr/>
          </p:nvSpPr>
          <p:spPr bwMode="auto">
            <a:xfrm>
              <a:off x="94" y="166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1950</a:t>
              </a:r>
            </a:p>
          </p:txBody>
        </p:sp>
        <p:sp>
          <p:nvSpPr>
            <p:cNvPr id="33849" name="Rectangle 57"/>
            <p:cNvSpPr>
              <a:spLocks/>
            </p:cNvSpPr>
            <p:nvPr/>
          </p:nvSpPr>
          <p:spPr bwMode="auto">
            <a:xfrm>
              <a:off x="94" y="203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1960</a:t>
              </a:r>
            </a:p>
          </p:txBody>
        </p:sp>
        <p:sp>
          <p:nvSpPr>
            <p:cNvPr id="33850" name="Rectangle 58"/>
            <p:cNvSpPr>
              <a:spLocks/>
            </p:cNvSpPr>
            <p:nvPr/>
          </p:nvSpPr>
          <p:spPr bwMode="auto">
            <a:xfrm>
              <a:off x="96" y="2360"/>
              <a:ext cx="36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1970</a:t>
              </a:r>
            </a:p>
          </p:txBody>
        </p:sp>
        <p:sp>
          <p:nvSpPr>
            <p:cNvPr id="33851" name="Rectangle 59"/>
            <p:cNvSpPr>
              <a:spLocks/>
            </p:cNvSpPr>
            <p:nvPr/>
          </p:nvSpPr>
          <p:spPr bwMode="auto">
            <a:xfrm>
              <a:off x="94" y="2696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1980</a:t>
              </a:r>
            </a:p>
          </p:txBody>
        </p:sp>
        <p:sp>
          <p:nvSpPr>
            <p:cNvPr id="33852" name="Rectangle 60"/>
            <p:cNvSpPr>
              <a:spLocks/>
            </p:cNvSpPr>
            <p:nvPr/>
          </p:nvSpPr>
          <p:spPr bwMode="auto">
            <a:xfrm>
              <a:off x="94" y="302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1990</a:t>
              </a:r>
            </a:p>
          </p:txBody>
        </p:sp>
        <p:sp>
          <p:nvSpPr>
            <p:cNvPr id="33853" name="Rectangle 61"/>
            <p:cNvSpPr>
              <a:spLocks/>
            </p:cNvSpPr>
            <p:nvPr/>
          </p:nvSpPr>
          <p:spPr bwMode="auto">
            <a:xfrm>
              <a:off x="76" y="3352"/>
              <a:ext cx="40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2000</a:t>
              </a:r>
            </a:p>
          </p:txBody>
        </p:sp>
        <p:sp>
          <p:nvSpPr>
            <p:cNvPr id="33854" name="Rectangle 62"/>
            <p:cNvSpPr>
              <a:spLocks/>
            </p:cNvSpPr>
            <p:nvPr/>
          </p:nvSpPr>
          <p:spPr bwMode="auto">
            <a:xfrm>
              <a:off x="94" y="368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2010</a:t>
              </a:r>
            </a:p>
          </p:txBody>
        </p:sp>
      </p:grpSp>
      <p:sp>
        <p:nvSpPr>
          <p:cNvPr id="33856" name="Rectangle 64"/>
          <p:cNvSpPr>
            <a:spLocks/>
          </p:cNvSpPr>
          <p:nvPr/>
        </p:nvSpPr>
        <p:spPr bwMode="auto">
          <a:xfrm>
            <a:off x="3213100" y="431800"/>
            <a:ext cx="2349500" cy="6375400"/>
          </a:xfrm>
          <a:prstGeom prst="rect">
            <a:avLst/>
          </a:prstGeom>
          <a:solidFill>
            <a:srgbClr val="00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Felder</a:t>
            </a:r>
          </a:p>
        </p:txBody>
      </p:sp>
      <p:sp>
        <p:nvSpPr>
          <p:cNvPr id="33857" name="Line 65"/>
          <p:cNvSpPr>
            <a:spLocks noChangeShapeType="1"/>
          </p:cNvSpPr>
          <p:nvPr/>
        </p:nvSpPr>
        <p:spPr bwMode="auto">
          <a:xfrm rot="10800000" flipH="1">
            <a:off x="-63500" y="5149850"/>
            <a:ext cx="9831388" cy="17463"/>
          </a:xfrm>
          <a:prstGeom prst="line">
            <a:avLst/>
          </a:prstGeom>
          <a:noFill/>
          <a:ln w="254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858" name="Rectangle 66"/>
          <p:cNvSpPr>
            <a:spLocks/>
          </p:cNvSpPr>
          <p:nvPr/>
        </p:nvSpPr>
        <p:spPr bwMode="auto">
          <a:xfrm>
            <a:off x="901700" y="431800"/>
            <a:ext cx="2273300" cy="6388100"/>
          </a:xfrm>
          <a:prstGeom prst="rect">
            <a:avLst/>
          </a:prstGeom>
          <a:solidFill>
            <a:srgbClr val="0080FF">
              <a:alpha val="5568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Teilchen</a:t>
            </a:r>
          </a:p>
        </p:txBody>
      </p:sp>
      <p:sp>
        <p:nvSpPr>
          <p:cNvPr id="33859" name="Rectangle 67"/>
          <p:cNvSpPr>
            <a:spLocks/>
          </p:cNvSpPr>
          <p:nvPr/>
        </p:nvSpPr>
        <p:spPr bwMode="auto">
          <a:xfrm>
            <a:off x="3384550" y="673100"/>
            <a:ext cx="7731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Elektro-</a:t>
            </a:r>
          </a:p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magnetismus</a:t>
            </a:r>
          </a:p>
        </p:txBody>
      </p:sp>
      <p:sp>
        <p:nvSpPr>
          <p:cNvPr id="33860" name="AutoShape 68"/>
          <p:cNvSpPr>
            <a:spLocks/>
          </p:cNvSpPr>
          <p:nvPr/>
        </p:nvSpPr>
        <p:spPr bwMode="auto">
          <a:xfrm>
            <a:off x="2565400" y="1460500"/>
            <a:ext cx="10668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Spezielle Relativität</a:t>
            </a:r>
          </a:p>
        </p:txBody>
      </p:sp>
      <p:sp>
        <p:nvSpPr>
          <p:cNvPr id="33861" name="AutoShape 69"/>
          <p:cNvSpPr>
            <a:spLocks/>
          </p:cNvSpPr>
          <p:nvPr/>
        </p:nvSpPr>
        <p:spPr bwMode="auto">
          <a:xfrm>
            <a:off x="2527300" y="1917700"/>
            <a:ext cx="1816100" cy="673100"/>
          </a:xfrm>
          <a:prstGeom prst="roundRect">
            <a:avLst>
              <a:gd name="adj" fmla="val 2830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Quantenmechanik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Welle-Teilchen Dualismus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Spin/Fermion-Boson</a:t>
            </a:r>
          </a:p>
        </p:txBody>
      </p:sp>
      <p:sp>
        <p:nvSpPr>
          <p:cNvPr id="33862" name="AutoShape 70"/>
          <p:cNvSpPr>
            <a:spLocks/>
          </p:cNvSpPr>
          <p:nvPr/>
        </p:nvSpPr>
        <p:spPr bwMode="auto">
          <a:xfrm>
            <a:off x="2819400" y="2578100"/>
            <a:ext cx="9144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Antimaterie</a:t>
            </a:r>
          </a:p>
        </p:txBody>
      </p:sp>
      <p:sp>
        <p:nvSpPr>
          <p:cNvPr id="33863" name="AutoShape 71"/>
          <p:cNvSpPr>
            <a:spLocks/>
          </p:cNvSpPr>
          <p:nvPr/>
        </p:nvSpPr>
        <p:spPr bwMode="auto">
          <a:xfrm>
            <a:off x="3924300" y="4191000"/>
            <a:ext cx="9398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 Bosons</a:t>
            </a:r>
          </a:p>
        </p:txBody>
      </p:sp>
      <p:sp>
        <p:nvSpPr>
          <p:cNvPr id="33864" name="AutoShape 72"/>
          <p:cNvSpPr>
            <a:spLocks/>
          </p:cNvSpPr>
          <p:nvPr/>
        </p:nvSpPr>
        <p:spPr bwMode="auto">
          <a:xfrm>
            <a:off x="3263900" y="3606800"/>
            <a:ext cx="711200" cy="406400"/>
          </a:xfrm>
          <a:prstGeom prst="roundRect">
            <a:avLst>
              <a:gd name="adj" fmla="val 46875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QED</a:t>
            </a:r>
          </a:p>
        </p:txBody>
      </p:sp>
      <p:sp>
        <p:nvSpPr>
          <p:cNvPr id="33865" name="AutoShape 73"/>
          <p:cNvSpPr>
            <a:spLocks/>
          </p:cNvSpPr>
          <p:nvPr/>
        </p:nvSpPr>
        <p:spPr bwMode="auto">
          <a:xfrm>
            <a:off x="3263900" y="25400"/>
            <a:ext cx="6985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Maxwell</a:t>
            </a:r>
          </a:p>
        </p:txBody>
      </p:sp>
      <p:sp>
        <p:nvSpPr>
          <p:cNvPr id="33866" name="AutoShape 74"/>
          <p:cNvSpPr>
            <a:spLocks/>
          </p:cNvSpPr>
          <p:nvPr/>
        </p:nvSpPr>
        <p:spPr bwMode="auto">
          <a:xfrm>
            <a:off x="31750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SUSY</a:t>
            </a:r>
          </a:p>
        </p:txBody>
      </p:sp>
      <p:sp>
        <p:nvSpPr>
          <p:cNvPr id="33867" name="AutoShape 75"/>
          <p:cNvSpPr>
            <a:spLocks/>
          </p:cNvSpPr>
          <p:nvPr/>
        </p:nvSpPr>
        <p:spPr bwMode="auto">
          <a:xfrm>
            <a:off x="3479800" y="42799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chemeClr val="tx1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Higgs</a:t>
            </a:r>
          </a:p>
        </p:txBody>
      </p:sp>
      <p:sp>
        <p:nvSpPr>
          <p:cNvPr id="33868" name="AutoShape 76"/>
          <p:cNvSpPr>
            <a:spLocks/>
          </p:cNvSpPr>
          <p:nvPr/>
        </p:nvSpPr>
        <p:spPr bwMode="auto">
          <a:xfrm>
            <a:off x="3200400" y="52959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Superstrings</a:t>
            </a:r>
          </a:p>
        </p:txBody>
      </p:sp>
      <p:sp>
        <p:nvSpPr>
          <p:cNvPr id="33869" name="Rectangle 77"/>
          <p:cNvSpPr>
            <a:spLocks/>
          </p:cNvSpPr>
          <p:nvPr/>
        </p:nvSpPr>
        <p:spPr bwMode="auto">
          <a:xfrm>
            <a:off x="5600700" y="431800"/>
            <a:ext cx="2235200" cy="6375400"/>
          </a:xfrm>
          <a:prstGeom prst="rect">
            <a:avLst/>
          </a:prstGeom>
          <a:solidFill>
            <a:srgbClr val="191919">
              <a:alpha val="6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Universum</a:t>
            </a:r>
          </a:p>
        </p:txBody>
      </p:sp>
      <p:sp>
        <p:nvSpPr>
          <p:cNvPr id="33870" name="AutoShape 78"/>
          <p:cNvSpPr>
            <a:spLocks/>
          </p:cNvSpPr>
          <p:nvPr/>
        </p:nvSpPr>
        <p:spPr bwMode="auto">
          <a:xfrm>
            <a:off x="7137400" y="50800"/>
            <a:ext cx="825500" cy="2794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Newton</a:t>
            </a:r>
          </a:p>
        </p:txBody>
      </p:sp>
      <p:sp>
        <p:nvSpPr>
          <p:cNvPr id="33871" name="Rectangle 79"/>
          <p:cNvSpPr>
            <a:spLocks/>
          </p:cNvSpPr>
          <p:nvPr/>
        </p:nvSpPr>
        <p:spPr bwMode="auto">
          <a:xfrm>
            <a:off x="1038225" y="25400"/>
            <a:ext cx="63976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Kinetische</a:t>
            </a:r>
          </a:p>
          <a:p>
            <a:r>
              <a:rPr lang="en-US" sz="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Gastheorie</a:t>
            </a:r>
          </a:p>
        </p:txBody>
      </p:sp>
      <p:sp>
        <p:nvSpPr>
          <p:cNvPr id="33872" name="AutoShape 80"/>
          <p:cNvSpPr>
            <a:spLocks/>
          </p:cNvSpPr>
          <p:nvPr/>
        </p:nvSpPr>
        <p:spPr bwMode="auto">
          <a:xfrm>
            <a:off x="2565400" y="952500"/>
            <a:ext cx="10160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Brownsche Bewegung</a:t>
            </a:r>
          </a:p>
        </p:txBody>
      </p:sp>
      <p:sp>
        <p:nvSpPr>
          <p:cNvPr id="33873" name="AutoShape 81"/>
          <p:cNvSpPr>
            <a:spLocks/>
          </p:cNvSpPr>
          <p:nvPr/>
        </p:nvSpPr>
        <p:spPr bwMode="auto">
          <a:xfrm>
            <a:off x="6527800" y="1790700"/>
            <a:ext cx="1066800" cy="457200"/>
          </a:xfrm>
          <a:prstGeom prst="roundRect">
            <a:avLst>
              <a:gd name="adj" fmla="val 4166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Allgemeine Relativität</a:t>
            </a:r>
          </a:p>
        </p:txBody>
      </p:sp>
      <p:sp>
        <p:nvSpPr>
          <p:cNvPr id="33874" name="AutoShape 82"/>
          <p:cNvSpPr>
            <a:spLocks/>
          </p:cNvSpPr>
          <p:nvPr/>
        </p:nvSpPr>
        <p:spPr bwMode="auto">
          <a:xfrm>
            <a:off x="6362700" y="3644900"/>
            <a:ext cx="12446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Big Bang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Nukleosynthese</a:t>
            </a:r>
          </a:p>
        </p:txBody>
      </p:sp>
      <p:sp>
        <p:nvSpPr>
          <p:cNvPr id="33875" name="AutoShape 83"/>
          <p:cNvSpPr>
            <a:spLocks/>
          </p:cNvSpPr>
          <p:nvPr/>
        </p:nvSpPr>
        <p:spPr bwMode="auto">
          <a:xfrm>
            <a:off x="6527800" y="5207000"/>
            <a:ext cx="1066800" cy="279400"/>
          </a:xfrm>
          <a:prstGeom prst="roundRect">
            <a:avLst>
              <a:gd name="adj" fmla="val 50000"/>
            </a:avLst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Inflation</a:t>
            </a:r>
          </a:p>
        </p:txBody>
      </p:sp>
      <p:sp>
        <p:nvSpPr>
          <p:cNvPr id="33876" name="Oval 84"/>
          <p:cNvSpPr>
            <a:spLocks/>
          </p:cNvSpPr>
          <p:nvPr/>
        </p:nvSpPr>
        <p:spPr bwMode="auto">
          <a:xfrm>
            <a:off x="1771650" y="1346200"/>
            <a:ext cx="825500" cy="2794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Atom</a:t>
            </a:r>
          </a:p>
        </p:txBody>
      </p:sp>
      <p:sp>
        <p:nvSpPr>
          <p:cNvPr id="33877" name="Oval 85"/>
          <p:cNvSpPr>
            <a:spLocks/>
          </p:cNvSpPr>
          <p:nvPr/>
        </p:nvSpPr>
        <p:spPr bwMode="auto">
          <a:xfrm>
            <a:off x="1778000" y="1714500"/>
            <a:ext cx="838200" cy="2921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Kern</a:t>
            </a:r>
          </a:p>
        </p:txBody>
      </p:sp>
      <p:sp>
        <p:nvSpPr>
          <p:cNvPr id="33878" name="Oval 86"/>
          <p:cNvSpPr>
            <a:spLocks/>
          </p:cNvSpPr>
          <p:nvPr/>
        </p:nvSpPr>
        <p:spPr bwMode="auto">
          <a:xfrm>
            <a:off x="977900" y="9271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33879" name="Oval 87"/>
          <p:cNvSpPr>
            <a:spLocks/>
          </p:cNvSpPr>
          <p:nvPr/>
        </p:nvSpPr>
        <p:spPr bwMode="auto">
          <a:xfrm>
            <a:off x="1981200" y="2120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</a:t>
            </a:r>
          </a:p>
        </p:txBody>
      </p:sp>
      <p:sp>
        <p:nvSpPr>
          <p:cNvPr id="33880" name="Oval 88"/>
          <p:cNvSpPr>
            <a:spLocks/>
          </p:cNvSpPr>
          <p:nvPr/>
        </p:nvSpPr>
        <p:spPr bwMode="auto">
          <a:xfrm>
            <a:off x="1981200" y="2628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</a:t>
            </a:r>
          </a:p>
        </p:txBody>
      </p:sp>
      <p:sp>
        <p:nvSpPr>
          <p:cNvPr id="33881" name="Oval 89"/>
          <p:cNvSpPr>
            <a:spLocks/>
          </p:cNvSpPr>
          <p:nvPr/>
        </p:nvSpPr>
        <p:spPr bwMode="auto">
          <a:xfrm>
            <a:off x="1689100" y="3505200"/>
            <a:ext cx="977900" cy="1155700"/>
          </a:xfrm>
          <a:prstGeom prst="ellipse">
            <a:avLst/>
          </a:prstGeom>
          <a:solidFill>
            <a:srgbClr val="FF0080">
              <a:alpha val="24361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200" b="1">
                <a:solidFill>
                  <a:schemeClr val="tx1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Teilchen-</a:t>
            </a:r>
          </a:p>
          <a:p>
            <a:r>
              <a:rPr lang="en-US" sz="1200" b="1">
                <a:solidFill>
                  <a:schemeClr val="tx1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zoo</a:t>
            </a:r>
          </a:p>
        </p:txBody>
      </p:sp>
      <p:sp>
        <p:nvSpPr>
          <p:cNvPr id="33882" name="Oval 90"/>
          <p:cNvSpPr>
            <a:spLocks/>
          </p:cNvSpPr>
          <p:nvPr/>
        </p:nvSpPr>
        <p:spPr bwMode="auto">
          <a:xfrm>
            <a:off x="17399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</a:t>
            </a:r>
          </a:p>
        </p:txBody>
      </p:sp>
      <p:sp>
        <p:nvSpPr>
          <p:cNvPr id="33883" name="Oval 91"/>
          <p:cNvSpPr>
            <a:spLocks/>
          </p:cNvSpPr>
          <p:nvPr/>
        </p:nvSpPr>
        <p:spPr bwMode="auto">
          <a:xfrm>
            <a:off x="977900" y="2908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μ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-</a:t>
            </a:r>
          </a:p>
        </p:txBody>
      </p:sp>
      <p:sp>
        <p:nvSpPr>
          <p:cNvPr id="33884" name="Oval 92"/>
          <p:cNvSpPr>
            <a:spLocks/>
          </p:cNvSpPr>
          <p:nvPr/>
        </p:nvSpPr>
        <p:spPr bwMode="auto">
          <a:xfrm>
            <a:off x="1968500" y="34798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</a:p>
        </p:txBody>
      </p:sp>
      <p:sp>
        <p:nvSpPr>
          <p:cNvPr id="33885" name="Oval 93"/>
          <p:cNvSpPr>
            <a:spLocks/>
          </p:cNvSpPr>
          <p:nvPr/>
        </p:nvSpPr>
        <p:spPr bwMode="auto">
          <a:xfrm>
            <a:off x="965200" y="40005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10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</a:p>
        </p:txBody>
      </p:sp>
      <p:sp>
        <p:nvSpPr>
          <p:cNvPr id="33886" name="Oval 94"/>
          <p:cNvSpPr>
            <a:spLocks/>
          </p:cNvSpPr>
          <p:nvPr/>
        </p:nvSpPr>
        <p:spPr bwMode="auto">
          <a:xfrm>
            <a:off x="977900" y="43053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μ</a:t>
            </a:r>
          </a:p>
        </p:txBody>
      </p:sp>
      <p:sp>
        <p:nvSpPr>
          <p:cNvPr id="33887" name="Oval 95"/>
          <p:cNvSpPr>
            <a:spLocks/>
          </p:cNvSpPr>
          <p:nvPr/>
        </p:nvSpPr>
        <p:spPr bwMode="auto">
          <a:xfrm>
            <a:off x="977900" y="62484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</a:p>
        </p:txBody>
      </p:sp>
      <p:sp>
        <p:nvSpPr>
          <p:cNvPr id="33888" name="Oval 96"/>
          <p:cNvSpPr>
            <a:spLocks/>
          </p:cNvSpPr>
          <p:nvPr/>
        </p:nvSpPr>
        <p:spPr bwMode="auto">
          <a:xfrm>
            <a:off x="20193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</a:t>
            </a:r>
          </a:p>
        </p:txBody>
      </p:sp>
      <p:sp>
        <p:nvSpPr>
          <p:cNvPr id="33889" name="Oval 97"/>
          <p:cNvSpPr>
            <a:spLocks/>
          </p:cNvSpPr>
          <p:nvPr/>
        </p:nvSpPr>
        <p:spPr bwMode="auto">
          <a:xfrm>
            <a:off x="22352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</a:t>
            </a:r>
          </a:p>
        </p:txBody>
      </p:sp>
      <p:sp>
        <p:nvSpPr>
          <p:cNvPr id="33890" name="Oval 98"/>
          <p:cNvSpPr>
            <a:spLocks/>
          </p:cNvSpPr>
          <p:nvPr/>
        </p:nvSpPr>
        <p:spPr bwMode="auto">
          <a:xfrm>
            <a:off x="1841500" y="4864100"/>
            <a:ext cx="317500" cy="2540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</a:t>
            </a:r>
          </a:p>
        </p:txBody>
      </p:sp>
      <p:sp>
        <p:nvSpPr>
          <p:cNvPr id="33891" name="Oval 99"/>
          <p:cNvSpPr>
            <a:spLocks/>
          </p:cNvSpPr>
          <p:nvPr/>
        </p:nvSpPr>
        <p:spPr bwMode="auto">
          <a:xfrm>
            <a:off x="977900" y="3670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33892" name="Oval 100"/>
          <p:cNvSpPr>
            <a:spLocks/>
          </p:cNvSpPr>
          <p:nvPr/>
        </p:nvSpPr>
        <p:spPr bwMode="auto">
          <a:xfrm>
            <a:off x="990600" y="50419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33893" name="Oval 101"/>
          <p:cNvSpPr>
            <a:spLocks/>
          </p:cNvSpPr>
          <p:nvPr/>
        </p:nvSpPr>
        <p:spPr bwMode="auto">
          <a:xfrm>
            <a:off x="2235200" y="52070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</a:t>
            </a:r>
          </a:p>
        </p:txBody>
      </p:sp>
      <p:sp>
        <p:nvSpPr>
          <p:cNvPr id="33894" name="Oval 102"/>
          <p:cNvSpPr>
            <a:spLocks/>
          </p:cNvSpPr>
          <p:nvPr/>
        </p:nvSpPr>
        <p:spPr bwMode="auto">
          <a:xfrm>
            <a:off x="2235200" y="60833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</a:t>
            </a:r>
          </a:p>
        </p:txBody>
      </p:sp>
      <p:sp>
        <p:nvSpPr>
          <p:cNvPr id="33895" name="Rectangle 103"/>
          <p:cNvSpPr>
            <a:spLocks/>
          </p:cNvSpPr>
          <p:nvPr/>
        </p:nvSpPr>
        <p:spPr bwMode="auto">
          <a:xfrm>
            <a:off x="5626100" y="2489200"/>
            <a:ext cx="12192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Galaxien;  Ausdehnung des Universums</a:t>
            </a:r>
          </a:p>
        </p:txBody>
      </p:sp>
      <p:sp>
        <p:nvSpPr>
          <p:cNvPr id="33896" name="AutoShape 104"/>
          <p:cNvSpPr>
            <a:spLocks/>
          </p:cNvSpPr>
          <p:nvPr/>
        </p:nvSpPr>
        <p:spPr bwMode="auto">
          <a:xfrm>
            <a:off x="6489700" y="3302000"/>
            <a:ext cx="1130300" cy="2921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Kernfusion</a:t>
            </a:r>
          </a:p>
        </p:txBody>
      </p:sp>
      <p:sp>
        <p:nvSpPr>
          <p:cNvPr id="33897" name="Rectangle 105"/>
          <p:cNvSpPr>
            <a:spLocks/>
          </p:cNvSpPr>
          <p:nvPr/>
        </p:nvSpPr>
        <p:spPr bwMode="auto">
          <a:xfrm>
            <a:off x="5651500" y="4267200"/>
            <a:ext cx="13208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Kosmische</a:t>
            </a:r>
          </a:p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Hintergrundstrahlung</a:t>
            </a:r>
          </a:p>
        </p:txBody>
      </p:sp>
      <p:sp>
        <p:nvSpPr>
          <p:cNvPr id="33898" name="AutoShape 106"/>
          <p:cNvSpPr>
            <a:spLocks/>
          </p:cNvSpPr>
          <p:nvPr/>
        </p:nvSpPr>
        <p:spPr bwMode="auto">
          <a:xfrm>
            <a:off x="3175000" y="4699000"/>
            <a:ext cx="952500" cy="330200"/>
          </a:xfrm>
          <a:prstGeom prst="roundRect">
            <a:avLst>
              <a:gd name="adj" fmla="val 50000"/>
            </a:avLst>
          </a:prstGeom>
          <a:noFill/>
          <a:ln w="38100" cap="flat">
            <a:solidFill>
              <a:srgbClr val="FF8000">
                <a:alpha val="75563"/>
              </a:srgb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GUT</a:t>
            </a:r>
          </a:p>
        </p:txBody>
      </p:sp>
      <p:sp>
        <p:nvSpPr>
          <p:cNvPr id="33899" name="Oval 107"/>
          <p:cNvSpPr>
            <a:spLocks/>
          </p:cNvSpPr>
          <p:nvPr/>
        </p:nvSpPr>
        <p:spPr bwMode="auto">
          <a:xfrm>
            <a:off x="901700" y="6438900"/>
            <a:ext cx="635000" cy="3810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</a:t>
            </a:r>
            <a:r>
              <a:rPr lang="en-US" sz="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Masse</a:t>
            </a:r>
          </a:p>
        </p:txBody>
      </p:sp>
      <p:sp>
        <p:nvSpPr>
          <p:cNvPr id="33900" name="AutoShape 108"/>
          <p:cNvSpPr>
            <a:spLocks/>
          </p:cNvSpPr>
          <p:nvPr/>
        </p:nvSpPr>
        <p:spPr bwMode="auto">
          <a:xfrm>
            <a:off x="4635500" y="4724400"/>
            <a:ext cx="1016000" cy="469900"/>
          </a:xfrm>
          <a:prstGeom prst="roundRect">
            <a:avLst>
              <a:gd name="adj" fmla="val 4053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QCD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Farbladung</a:t>
            </a:r>
          </a:p>
        </p:txBody>
      </p:sp>
      <p:sp>
        <p:nvSpPr>
          <p:cNvPr id="33901" name="Rectangle 109"/>
          <p:cNvSpPr>
            <a:spLocks/>
          </p:cNvSpPr>
          <p:nvPr/>
        </p:nvSpPr>
        <p:spPr bwMode="auto">
          <a:xfrm>
            <a:off x="5816600" y="62738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Dunkle Energie</a:t>
            </a:r>
          </a:p>
        </p:txBody>
      </p:sp>
      <p:sp>
        <p:nvSpPr>
          <p:cNvPr id="33902" name="Rectangle 110"/>
          <p:cNvSpPr>
            <a:spLocks/>
          </p:cNvSpPr>
          <p:nvPr/>
        </p:nvSpPr>
        <p:spPr bwMode="auto">
          <a:xfrm>
            <a:off x="5981700" y="30480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Dunkle Materie</a:t>
            </a:r>
          </a:p>
        </p:txBody>
      </p:sp>
      <p:sp>
        <p:nvSpPr>
          <p:cNvPr id="33903" name="AutoShape 111"/>
          <p:cNvSpPr>
            <a:spLocks/>
          </p:cNvSpPr>
          <p:nvPr/>
        </p:nvSpPr>
        <p:spPr bwMode="auto">
          <a:xfrm>
            <a:off x="41148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W</a:t>
            </a:r>
          </a:p>
        </p:txBody>
      </p:sp>
      <p:sp>
        <p:nvSpPr>
          <p:cNvPr id="33904" name="AutoShape 112"/>
          <p:cNvSpPr>
            <a:spLocks/>
          </p:cNvSpPr>
          <p:nvPr/>
        </p:nvSpPr>
        <p:spPr bwMode="auto">
          <a:xfrm>
            <a:off x="45339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</a:t>
            </a:r>
          </a:p>
        </p:txBody>
      </p:sp>
      <p:sp>
        <p:nvSpPr>
          <p:cNvPr id="33905" name="AutoShape 113"/>
          <p:cNvSpPr>
            <a:spLocks/>
          </p:cNvSpPr>
          <p:nvPr/>
        </p:nvSpPr>
        <p:spPr bwMode="auto">
          <a:xfrm>
            <a:off x="5092700" y="52578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g</a:t>
            </a:r>
          </a:p>
        </p:txBody>
      </p:sp>
      <p:sp>
        <p:nvSpPr>
          <p:cNvPr id="33906" name="AutoShape 114"/>
          <p:cNvSpPr>
            <a:spLocks/>
          </p:cNvSpPr>
          <p:nvPr/>
        </p:nvSpPr>
        <p:spPr bwMode="auto">
          <a:xfrm>
            <a:off x="3517900" y="1092200"/>
            <a:ext cx="914400" cy="4318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800040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33907" name="Rectangle 115"/>
          <p:cNvSpPr>
            <a:spLocks/>
          </p:cNvSpPr>
          <p:nvPr/>
        </p:nvSpPr>
        <p:spPr bwMode="auto">
          <a:xfrm>
            <a:off x="4260850" y="673100"/>
            <a:ext cx="5953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</a:p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WW</a:t>
            </a:r>
          </a:p>
        </p:txBody>
      </p:sp>
      <p:sp>
        <p:nvSpPr>
          <p:cNvPr id="33908" name="Oval 116"/>
          <p:cNvSpPr>
            <a:spLocks/>
          </p:cNvSpPr>
          <p:nvPr/>
        </p:nvSpPr>
        <p:spPr bwMode="auto">
          <a:xfrm>
            <a:off x="1257300" y="26924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</a:t>
            </a:r>
          </a:p>
        </p:txBody>
      </p:sp>
      <p:sp>
        <p:nvSpPr>
          <p:cNvPr id="33909" name="Oval 117"/>
          <p:cNvSpPr>
            <a:spLocks/>
          </p:cNvSpPr>
          <p:nvPr/>
        </p:nvSpPr>
        <p:spPr bwMode="auto">
          <a:xfrm>
            <a:off x="1257300" y="38608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33910" name="AutoShape 118"/>
          <p:cNvSpPr>
            <a:spLocks/>
          </p:cNvSpPr>
          <p:nvPr/>
        </p:nvSpPr>
        <p:spPr bwMode="auto">
          <a:xfrm>
            <a:off x="3810000" y="2578100"/>
            <a:ext cx="8636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Fermi Theorie</a:t>
            </a:r>
          </a:p>
        </p:txBody>
      </p:sp>
      <p:sp>
        <p:nvSpPr>
          <p:cNvPr id="33911" name="AutoShape 119"/>
          <p:cNvSpPr>
            <a:spLocks/>
          </p:cNvSpPr>
          <p:nvPr/>
        </p:nvSpPr>
        <p:spPr bwMode="auto">
          <a:xfrm>
            <a:off x="4660900" y="2781300"/>
            <a:ext cx="9525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Yukawa 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π Austausch</a:t>
            </a:r>
          </a:p>
        </p:txBody>
      </p:sp>
      <p:sp>
        <p:nvSpPr>
          <p:cNvPr id="33912" name="AutoShape 120"/>
          <p:cNvSpPr>
            <a:spLocks/>
          </p:cNvSpPr>
          <p:nvPr/>
        </p:nvSpPr>
        <p:spPr bwMode="auto">
          <a:xfrm>
            <a:off x="2108200" y="25400"/>
            <a:ext cx="8890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Boltzmann</a:t>
            </a:r>
          </a:p>
        </p:txBody>
      </p:sp>
      <p:sp>
        <p:nvSpPr>
          <p:cNvPr id="33913" name="AutoShape 121"/>
          <p:cNvSpPr>
            <a:spLocks/>
          </p:cNvSpPr>
          <p:nvPr/>
        </p:nvSpPr>
        <p:spPr bwMode="auto">
          <a:xfrm>
            <a:off x="4419600" y="952500"/>
            <a:ext cx="8382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Radio-aktivität</a:t>
            </a:r>
          </a:p>
        </p:txBody>
      </p:sp>
      <p:sp>
        <p:nvSpPr>
          <p:cNvPr id="33914" name="Rectangle 122"/>
          <p:cNvSpPr>
            <a:spLocks/>
          </p:cNvSpPr>
          <p:nvPr/>
        </p:nvSpPr>
        <p:spPr bwMode="auto">
          <a:xfrm>
            <a:off x="7874000" y="431800"/>
            <a:ext cx="2095500" cy="6375400"/>
          </a:xfrm>
          <a:prstGeom prst="rect">
            <a:avLst/>
          </a:prstGeom>
          <a:solidFill>
            <a:srgbClr val="FF6FCF">
              <a:alpha val="2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Technologien</a:t>
            </a:r>
          </a:p>
        </p:txBody>
      </p:sp>
      <p:sp>
        <p:nvSpPr>
          <p:cNvPr id="33915" name="Rectangle 123"/>
          <p:cNvSpPr>
            <a:spLocks/>
          </p:cNvSpPr>
          <p:nvPr/>
        </p:nvSpPr>
        <p:spPr bwMode="auto">
          <a:xfrm>
            <a:off x="7912100" y="1587500"/>
            <a:ext cx="5334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Geiger</a:t>
            </a:r>
          </a:p>
        </p:txBody>
      </p:sp>
      <p:sp>
        <p:nvSpPr>
          <p:cNvPr id="33916" name="Rectangle 124"/>
          <p:cNvSpPr>
            <a:spLocks/>
          </p:cNvSpPr>
          <p:nvPr/>
        </p:nvSpPr>
        <p:spPr bwMode="auto">
          <a:xfrm>
            <a:off x="7899400" y="1993900"/>
            <a:ext cx="546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Wolken</a:t>
            </a:r>
          </a:p>
        </p:txBody>
      </p:sp>
      <p:sp>
        <p:nvSpPr>
          <p:cNvPr id="33917" name="Rectangle 125"/>
          <p:cNvSpPr>
            <a:spLocks/>
          </p:cNvSpPr>
          <p:nvPr/>
        </p:nvSpPr>
        <p:spPr bwMode="auto">
          <a:xfrm>
            <a:off x="7899400" y="3784600"/>
            <a:ext cx="9398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Blasenkammer </a:t>
            </a:r>
          </a:p>
        </p:txBody>
      </p:sp>
      <p:sp>
        <p:nvSpPr>
          <p:cNvPr id="33918" name="Rectangle 126"/>
          <p:cNvSpPr>
            <a:spLocks/>
          </p:cNvSpPr>
          <p:nvPr/>
        </p:nvSpPr>
        <p:spPr bwMode="auto">
          <a:xfrm>
            <a:off x="9118600" y="2641600"/>
            <a:ext cx="8763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Zyklotron</a:t>
            </a:r>
          </a:p>
        </p:txBody>
      </p:sp>
      <p:sp>
        <p:nvSpPr>
          <p:cNvPr id="33919" name="Rectangle 127"/>
          <p:cNvSpPr>
            <a:spLocks/>
          </p:cNvSpPr>
          <p:nvPr/>
        </p:nvSpPr>
        <p:spPr bwMode="auto">
          <a:xfrm>
            <a:off x="7856538" y="723900"/>
            <a:ext cx="6445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Detektor</a:t>
            </a:r>
          </a:p>
        </p:txBody>
      </p:sp>
      <p:sp>
        <p:nvSpPr>
          <p:cNvPr id="33920" name="Rectangle 128"/>
          <p:cNvSpPr>
            <a:spLocks/>
          </p:cNvSpPr>
          <p:nvPr/>
        </p:nvSpPr>
        <p:spPr bwMode="auto">
          <a:xfrm>
            <a:off x="9047163" y="723900"/>
            <a:ext cx="97948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Beschleuniger</a:t>
            </a:r>
          </a:p>
        </p:txBody>
      </p:sp>
      <p:sp>
        <p:nvSpPr>
          <p:cNvPr id="33921" name="Rectangle 129"/>
          <p:cNvSpPr>
            <a:spLocks/>
          </p:cNvSpPr>
          <p:nvPr/>
        </p:nvSpPr>
        <p:spPr bwMode="auto">
          <a:xfrm>
            <a:off x="5651500" y="1841500"/>
            <a:ext cx="8128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Höhen-strahlung</a:t>
            </a:r>
          </a:p>
        </p:txBody>
      </p:sp>
      <p:sp>
        <p:nvSpPr>
          <p:cNvPr id="33922" name="Rectangle 130"/>
          <p:cNvSpPr>
            <a:spLocks/>
          </p:cNvSpPr>
          <p:nvPr/>
        </p:nvSpPr>
        <p:spPr bwMode="auto">
          <a:xfrm>
            <a:off x="9144000" y="3492500"/>
            <a:ext cx="800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Synchrotron</a:t>
            </a:r>
          </a:p>
        </p:txBody>
      </p:sp>
      <p:sp>
        <p:nvSpPr>
          <p:cNvPr id="33923" name="Rectangle 131"/>
          <p:cNvSpPr>
            <a:spLocks/>
          </p:cNvSpPr>
          <p:nvPr/>
        </p:nvSpPr>
        <p:spPr bwMode="auto">
          <a:xfrm>
            <a:off x="9144000" y="4203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Ring</a:t>
            </a:r>
          </a:p>
        </p:txBody>
      </p:sp>
      <p:sp>
        <p:nvSpPr>
          <p:cNvPr id="33924" name="Rectangle 132"/>
          <p:cNvSpPr>
            <a:spLocks/>
          </p:cNvSpPr>
          <p:nvPr/>
        </p:nvSpPr>
        <p:spPr bwMode="auto">
          <a:xfrm>
            <a:off x="9144000" y="5219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Ring</a:t>
            </a:r>
          </a:p>
        </p:txBody>
      </p:sp>
      <p:sp>
        <p:nvSpPr>
          <p:cNvPr id="33925" name="Rectangle 133"/>
          <p:cNvSpPr>
            <a:spLocks/>
          </p:cNvSpPr>
          <p:nvPr/>
        </p:nvSpPr>
        <p:spPr bwMode="auto">
          <a:xfrm>
            <a:off x="9080500" y="4635500"/>
            <a:ext cx="901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Strahlkühlung</a:t>
            </a:r>
          </a:p>
        </p:txBody>
      </p:sp>
      <p:sp>
        <p:nvSpPr>
          <p:cNvPr id="33926" name="Rectangle 134"/>
          <p:cNvSpPr>
            <a:spLocks/>
          </p:cNvSpPr>
          <p:nvPr/>
        </p:nvSpPr>
        <p:spPr bwMode="auto">
          <a:xfrm>
            <a:off x="7899400" y="4419600"/>
            <a:ext cx="11049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Vieldrahtkammer</a:t>
            </a:r>
          </a:p>
        </p:txBody>
      </p:sp>
      <p:sp>
        <p:nvSpPr>
          <p:cNvPr id="33927" name="Rectangle 135"/>
          <p:cNvSpPr>
            <a:spLocks/>
          </p:cNvSpPr>
          <p:nvPr/>
        </p:nvSpPr>
        <p:spPr bwMode="auto">
          <a:xfrm>
            <a:off x="7874000" y="4889500"/>
            <a:ext cx="1155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Prozessrechner</a:t>
            </a:r>
          </a:p>
        </p:txBody>
      </p:sp>
      <p:sp>
        <p:nvSpPr>
          <p:cNvPr id="33928" name="Rectangle 136"/>
          <p:cNvSpPr>
            <a:spLocks/>
          </p:cNvSpPr>
          <p:nvPr/>
        </p:nvSpPr>
        <p:spPr bwMode="auto">
          <a:xfrm>
            <a:off x="9245600" y="58801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WWW</a:t>
            </a:r>
          </a:p>
        </p:txBody>
      </p:sp>
      <p:sp>
        <p:nvSpPr>
          <p:cNvPr id="33929" name="Rectangle 137"/>
          <p:cNvSpPr>
            <a:spLocks/>
          </p:cNvSpPr>
          <p:nvPr/>
        </p:nvSpPr>
        <p:spPr bwMode="auto">
          <a:xfrm>
            <a:off x="9245600" y="65024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GRID</a:t>
            </a:r>
          </a:p>
        </p:txBody>
      </p:sp>
      <p:sp>
        <p:nvSpPr>
          <p:cNvPr id="33930" name="Oval 138"/>
          <p:cNvSpPr>
            <a:spLocks/>
          </p:cNvSpPr>
          <p:nvPr/>
        </p:nvSpPr>
        <p:spPr bwMode="auto">
          <a:xfrm>
            <a:off x="7899400" y="5575300"/>
            <a:ext cx="1104900" cy="850900"/>
          </a:xfrm>
          <a:prstGeom prst="ellipse">
            <a:avLst/>
          </a:prstGeom>
          <a:solidFill>
            <a:srgbClr val="0080FF">
              <a:alpha val="91353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Moderne</a:t>
            </a:r>
          </a:p>
          <a:p>
            <a:r>
              <a:rPr lang="en-US" sz="900">
                <a:solidFill>
                  <a:srgbClr val="FFFFFF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Detektoren</a:t>
            </a:r>
          </a:p>
        </p:txBody>
      </p:sp>
      <p:sp>
        <p:nvSpPr>
          <p:cNvPr id="33931" name="AutoShape 139"/>
          <p:cNvSpPr>
            <a:spLocks/>
          </p:cNvSpPr>
          <p:nvPr/>
        </p:nvSpPr>
        <p:spPr bwMode="auto">
          <a:xfrm>
            <a:off x="3937000" y="3543300"/>
            <a:ext cx="9144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P, C, CP Verletzung</a:t>
            </a:r>
          </a:p>
        </p:txBody>
      </p:sp>
      <p:sp>
        <p:nvSpPr>
          <p:cNvPr id="33932" name="Rectangle 140"/>
          <p:cNvSpPr>
            <a:spLocks/>
          </p:cNvSpPr>
          <p:nvPr/>
        </p:nvSpPr>
        <p:spPr bwMode="auto">
          <a:xfrm>
            <a:off x="1711325" y="5054600"/>
            <a:ext cx="13001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rgbClr val="FFFF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STANDARD MODEL</a:t>
            </a:r>
          </a:p>
        </p:txBody>
      </p:sp>
      <p:sp>
        <p:nvSpPr>
          <p:cNvPr id="33933" name="AutoShape 141"/>
          <p:cNvSpPr>
            <a:spLocks/>
          </p:cNvSpPr>
          <p:nvPr/>
        </p:nvSpPr>
        <p:spPr bwMode="auto">
          <a:xfrm>
            <a:off x="3873500" y="4521200"/>
            <a:ext cx="13081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EW Vereinigung</a:t>
            </a:r>
          </a:p>
        </p:txBody>
      </p:sp>
      <p:sp>
        <p:nvSpPr>
          <p:cNvPr id="33934" name="Oval 142"/>
          <p:cNvSpPr>
            <a:spLocks/>
          </p:cNvSpPr>
          <p:nvPr/>
        </p:nvSpPr>
        <p:spPr bwMode="auto">
          <a:xfrm>
            <a:off x="3327400" y="5765800"/>
            <a:ext cx="2120900" cy="4699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3 Teilchenfamilien</a:t>
            </a:r>
          </a:p>
        </p:txBody>
      </p:sp>
      <p:sp>
        <p:nvSpPr>
          <p:cNvPr id="33935" name="Rectangle 143"/>
          <p:cNvSpPr>
            <a:spLocks/>
          </p:cNvSpPr>
          <p:nvPr/>
        </p:nvSpPr>
        <p:spPr bwMode="auto">
          <a:xfrm>
            <a:off x="5664200" y="5638800"/>
            <a:ext cx="13716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Inhomogenität der Hintergrundstrahlung(COBE, WMAP)</a:t>
            </a:r>
          </a:p>
        </p:txBody>
      </p:sp>
      <p:sp>
        <p:nvSpPr>
          <p:cNvPr id="33936" name="Rectangle 144"/>
          <p:cNvSpPr>
            <a:spLocks/>
          </p:cNvSpPr>
          <p:nvPr/>
        </p:nvSpPr>
        <p:spPr bwMode="auto">
          <a:xfrm>
            <a:off x="57150" y="8445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1895</a:t>
            </a:r>
          </a:p>
        </p:txBody>
      </p:sp>
      <p:sp>
        <p:nvSpPr>
          <p:cNvPr id="33937" name="Rectangle 145"/>
          <p:cNvSpPr>
            <a:spLocks/>
          </p:cNvSpPr>
          <p:nvPr/>
        </p:nvSpPr>
        <p:spPr bwMode="auto">
          <a:xfrm>
            <a:off x="57150" y="1365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1905</a:t>
            </a:r>
          </a:p>
        </p:txBody>
      </p:sp>
      <p:sp>
        <p:nvSpPr>
          <p:cNvPr id="33938" name="Rectangle 146"/>
          <p:cNvSpPr>
            <a:spLocks/>
          </p:cNvSpPr>
          <p:nvPr/>
        </p:nvSpPr>
        <p:spPr bwMode="auto">
          <a:xfrm>
            <a:off x="57150" y="5048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1975</a:t>
            </a:r>
          </a:p>
        </p:txBody>
      </p:sp>
      <p:sp>
        <p:nvSpPr>
          <p:cNvPr id="33939" name="Rectangle 147"/>
          <p:cNvSpPr>
            <a:spLocks/>
          </p:cNvSpPr>
          <p:nvPr/>
        </p:nvSpPr>
        <p:spPr bwMode="auto">
          <a:xfrm>
            <a:off x="4183063" y="88900"/>
            <a:ext cx="113188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Elektromagnetismus</a:t>
            </a:r>
          </a:p>
        </p:txBody>
      </p:sp>
      <p:sp>
        <p:nvSpPr>
          <p:cNvPr id="33940" name="Rectangle 148"/>
          <p:cNvSpPr>
            <a:spLocks/>
          </p:cNvSpPr>
          <p:nvPr/>
        </p:nvSpPr>
        <p:spPr bwMode="auto">
          <a:xfrm>
            <a:off x="5046663" y="673100"/>
            <a:ext cx="42227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Starke</a:t>
            </a:r>
          </a:p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WW</a:t>
            </a:r>
          </a:p>
        </p:txBody>
      </p:sp>
      <p:sp>
        <p:nvSpPr>
          <p:cNvPr id="33941" name="AutoShape 149"/>
          <p:cNvSpPr>
            <a:spLocks/>
          </p:cNvSpPr>
          <p:nvPr/>
        </p:nvSpPr>
        <p:spPr bwMode="auto">
          <a:xfrm>
            <a:off x="863600" y="6850063"/>
            <a:ext cx="4686300" cy="609600"/>
          </a:xfrm>
          <a:prstGeom prst="roundRect">
            <a:avLst>
              <a:gd name="adj" fmla="val 31250"/>
            </a:avLst>
          </a:prstGeom>
          <a:noFill/>
          <a:ln w="63500" cap="flat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942" name="Rectangle 150"/>
          <p:cNvSpPr>
            <a:spLocks/>
          </p:cNvSpPr>
          <p:nvPr/>
        </p:nvSpPr>
        <p:spPr bwMode="auto">
          <a:xfrm>
            <a:off x="1241425" y="6877050"/>
            <a:ext cx="42037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?????????????????????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88900" y="2070100"/>
            <a:ext cx="9982200" cy="419100"/>
          </a:xfrm>
          <a:prstGeom prst="rect">
            <a:avLst/>
          </a:prstGeom>
          <a:blipFill dpi="0" rotWithShape="0">
            <a:blip r:embed="rId2">
              <a:alphaModFix amt="33000"/>
            </a:blip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3270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819" name="Rectangle 3"/>
          <p:cNvSpPr>
            <a:spLocks/>
          </p:cNvSpPr>
          <p:nvPr/>
        </p:nvSpPr>
        <p:spPr bwMode="auto">
          <a:xfrm>
            <a:off x="88900" y="2603500"/>
            <a:ext cx="9982200" cy="419100"/>
          </a:xfrm>
          <a:prstGeom prst="rect">
            <a:avLst/>
          </a:prstGeom>
          <a:blipFill dpi="0" rotWithShape="0">
            <a:blip r:embed="rId2">
              <a:alphaModFix amt="33000"/>
            </a:blip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3270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820" name="Rectangle 4"/>
          <p:cNvSpPr>
            <a:spLocks/>
          </p:cNvSpPr>
          <p:nvPr/>
        </p:nvSpPr>
        <p:spPr bwMode="auto">
          <a:xfrm>
            <a:off x="50800" y="5829300"/>
            <a:ext cx="9982200" cy="4191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100" y="1638300"/>
            <a:ext cx="4130675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Line 6"/>
          <p:cNvSpPr>
            <a:spLocks noChangeShapeType="1"/>
          </p:cNvSpPr>
          <p:nvPr/>
        </p:nvSpPr>
        <p:spPr bwMode="auto">
          <a:xfrm rot="10800000">
            <a:off x="1738313" y="2806700"/>
            <a:ext cx="863600" cy="0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823" name="Rectangle 7"/>
          <p:cNvSpPr>
            <a:spLocks/>
          </p:cNvSpPr>
          <p:nvPr/>
        </p:nvSpPr>
        <p:spPr bwMode="auto">
          <a:xfrm>
            <a:off x="527050" y="2597150"/>
            <a:ext cx="10953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rgbClr val="FF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100 GeV</a:t>
            </a: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 rot="10800000">
            <a:off x="1738313" y="3784600"/>
            <a:ext cx="863600" cy="0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825" name="Rectangle 9"/>
          <p:cNvSpPr>
            <a:spLocks/>
          </p:cNvSpPr>
          <p:nvPr/>
        </p:nvSpPr>
        <p:spPr bwMode="auto">
          <a:xfrm>
            <a:off x="806450" y="3575050"/>
            <a:ext cx="815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rgbClr val="FF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1 GeV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rot="10800000">
            <a:off x="1738313" y="5308600"/>
            <a:ext cx="863600" cy="0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827" name="Rectangle 11"/>
          <p:cNvSpPr>
            <a:spLocks/>
          </p:cNvSpPr>
          <p:nvPr/>
        </p:nvSpPr>
        <p:spPr bwMode="auto">
          <a:xfrm>
            <a:off x="801688" y="5099050"/>
            <a:ext cx="8270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rgbClr val="FF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1 MeV</a:t>
            </a: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 rot="10800000">
            <a:off x="1738313" y="6794500"/>
            <a:ext cx="863600" cy="0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829" name="Rectangle 13"/>
          <p:cNvSpPr>
            <a:spLocks/>
          </p:cNvSpPr>
          <p:nvPr/>
        </p:nvSpPr>
        <p:spPr bwMode="auto">
          <a:xfrm>
            <a:off x="676275" y="6584950"/>
            <a:ext cx="9493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rgbClr val="FF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0.01 eV</a:t>
            </a:r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 rot="10800000">
            <a:off x="1738313" y="2286000"/>
            <a:ext cx="863600" cy="0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831" name="Rectangle 15"/>
          <p:cNvSpPr>
            <a:spLocks/>
          </p:cNvSpPr>
          <p:nvPr/>
        </p:nvSpPr>
        <p:spPr bwMode="auto">
          <a:xfrm>
            <a:off x="927100" y="2076450"/>
            <a:ext cx="7016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rgbClr val="FF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1 TeV</a:t>
            </a: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9490075" y="6921500"/>
            <a:ext cx="42703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/>
          <a:lstStyle>
            <a:lvl1pPr algn="l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1pPr>
            <a:lvl2pPr algn="l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9pPr>
          </a:lstStyle>
          <a:p>
            <a:pPr algn="ctr"/>
            <a:fld id="{A2202BC4-2C8F-7840-8604-34777883FF1A}" type="slidenum">
              <a:rPr lang="en-US" sz="2100">
                <a:solidFill>
                  <a:srgbClr val="FF0000"/>
                </a:solidFill>
                <a:effectLst/>
                <a:latin typeface="Verdana" charset="0"/>
                <a:cs typeface="Verdana" charset="0"/>
                <a:sym typeface="Verdana" charset="0"/>
              </a:rPr>
              <a:pPr algn="ctr"/>
              <a:t>16</a:t>
            </a:fld>
            <a:endParaRPr lang="en-US" sz="2100">
              <a:solidFill>
                <a:srgbClr val="FF0000"/>
              </a:solidFill>
              <a:effectLst/>
              <a:latin typeface="Verdana" charset="0"/>
              <a:cs typeface="Verdana" charset="0"/>
              <a:sym typeface="Verdana" charset="0"/>
            </a:endParaRPr>
          </a:p>
        </p:txBody>
      </p:sp>
      <p:sp>
        <p:nvSpPr>
          <p:cNvPr id="34833" name="Rectangle 17"/>
          <p:cNvSpPr>
            <a:spLocks/>
          </p:cNvSpPr>
          <p:nvPr/>
        </p:nvSpPr>
        <p:spPr bwMode="auto">
          <a:xfrm>
            <a:off x="390525" y="1104900"/>
            <a:ext cx="89662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1) Wie kommen Teilchen zu ihrer Masse - durch das </a:t>
            </a:r>
            <a:r>
              <a:rPr lang="ja-JP" altLang="en-US" sz="18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“</a:t>
            </a:r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Higgs</a:t>
            </a:r>
            <a:r>
              <a:rPr lang="ja-JP" altLang="en-US" sz="18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”</a:t>
            </a:r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Feld ?</a:t>
            </a:r>
          </a:p>
        </p:txBody>
      </p:sp>
      <p:sp>
        <p:nvSpPr>
          <p:cNvPr id="34834" name="Rectangle 18"/>
          <p:cNvSpPr>
            <a:spLocks/>
          </p:cNvSpPr>
          <p:nvPr/>
        </p:nvSpPr>
        <p:spPr bwMode="auto">
          <a:xfrm>
            <a:off x="1436688" y="273050"/>
            <a:ext cx="7454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7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RÄTSEL DES 21. JAHRHUNDERTS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5842" name="Rectangle 2"/>
          <p:cNvSpPr>
            <a:spLocks/>
          </p:cNvSpPr>
          <p:nvPr/>
        </p:nvSpPr>
        <p:spPr bwMode="auto">
          <a:xfrm>
            <a:off x="1436688" y="273050"/>
            <a:ext cx="7454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7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RÄTSEL DES 21. JAHRHUNDERTS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1319213"/>
            <a:ext cx="1028700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4"/>
          <p:cNvSpPr>
            <a:spLocks/>
          </p:cNvSpPr>
          <p:nvPr/>
        </p:nvSpPr>
        <p:spPr bwMode="auto">
          <a:xfrm>
            <a:off x="3175" y="2686050"/>
            <a:ext cx="12287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500">
                <a:solidFill>
                  <a:srgbClr val="FF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Sir Peter Higgs</a:t>
            </a:r>
          </a:p>
        </p:txBody>
      </p:sp>
      <p:sp>
        <p:nvSpPr>
          <p:cNvPr id="35845" name="Rectangle 5"/>
          <p:cNvSpPr>
            <a:spLocks/>
          </p:cNvSpPr>
          <p:nvPr/>
        </p:nvSpPr>
        <p:spPr bwMode="auto">
          <a:xfrm>
            <a:off x="1652588" y="1117600"/>
            <a:ext cx="72390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80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Was ist so besonders am Higgs-Feld?</a:t>
            </a:r>
          </a:p>
        </p:txBody>
      </p:sp>
      <p:sp>
        <p:nvSpPr>
          <p:cNvPr id="35846" name="Rectangle 6"/>
          <p:cNvSpPr>
            <a:spLocks/>
          </p:cNvSpPr>
          <p:nvPr/>
        </p:nvSpPr>
        <p:spPr bwMode="auto">
          <a:xfrm>
            <a:off x="1533525" y="1695450"/>
            <a:ext cx="72374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Es füllt das gesamte Universum gleichmässig (seit dem Big Bang)</a:t>
            </a:r>
          </a:p>
        </p:txBody>
      </p:sp>
      <p:sp>
        <p:nvSpPr>
          <p:cNvPr id="35847" name="Rectangle 7"/>
          <p:cNvSpPr>
            <a:spLocks/>
          </p:cNvSpPr>
          <p:nvPr/>
        </p:nvSpPr>
        <p:spPr bwMode="auto">
          <a:xfrm>
            <a:off x="1533525" y="2216150"/>
            <a:ext cx="8432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Es gibt jedem Teilchen (auch den neu entstehenden) seine exakte Masse</a:t>
            </a:r>
          </a:p>
        </p:txBody>
      </p:sp>
      <p:sp>
        <p:nvSpPr>
          <p:cNvPr id="35848" name="Rectangle 8"/>
          <p:cNvSpPr>
            <a:spLocks/>
          </p:cNvSpPr>
          <p:nvPr/>
        </p:nvSpPr>
        <p:spPr bwMode="auto">
          <a:xfrm>
            <a:off x="1533525" y="2673350"/>
            <a:ext cx="8432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Es ist wie eine </a:t>
            </a:r>
            <a:r>
              <a:rPr lang="ja-JP" altLang="en-US" sz="17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kosmische DNS</a:t>
            </a:r>
            <a:r>
              <a:rPr lang="ja-JP" altLang="en-US" sz="17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(die </a:t>
            </a:r>
            <a:r>
              <a:rPr lang="ja-JP" altLang="en-US" sz="17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Erbinformation</a:t>
            </a:r>
            <a:r>
              <a:rPr lang="ja-JP" altLang="en-US" sz="17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des Universums)</a:t>
            </a:r>
          </a:p>
        </p:txBody>
      </p:sp>
      <p:grpSp>
        <p:nvGrpSpPr>
          <p:cNvPr id="35852" name="Group 12"/>
          <p:cNvGrpSpPr>
            <a:grpSpLocks/>
          </p:cNvGrpSpPr>
          <p:nvPr/>
        </p:nvGrpSpPr>
        <p:grpSpPr bwMode="auto">
          <a:xfrm>
            <a:off x="38100" y="3556000"/>
            <a:ext cx="3136900" cy="3511550"/>
            <a:chOff x="0" y="0"/>
            <a:chExt cx="1976" cy="2212"/>
          </a:xfrm>
        </p:grpSpPr>
        <p:sp>
          <p:nvSpPr>
            <p:cNvPr id="35850" name="Rectangle 10"/>
            <p:cNvSpPr>
              <a:spLocks/>
            </p:cNvSpPr>
            <p:nvPr/>
          </p:nvSpPr>
          <p:spPr bwMode="auto">
            <a:xfrm>
              <a:off x="230" y="1564"/>
              <a:ext cx="15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rgbClr val="FF0000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Eine Party-Gesellschaft ...</a:t>
              </a:r>
            </a:p>
          </p:txBody>
        </p:sp>
        <p:sp>
          <p:nvSpPr>
            <p:cNvPr id="35851" name="Rectangle 11"/>
            <p:cNvSpPr>
              <a:spLocks/>
            </p:cNvSpPr>
            <p:nvPr/>
          </p:nvSpPr>
          <p:spPr bwMode="auto">
            <a:xfrm>
              <a:off x="462" y="2028"/>
              <a:ext cx="106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rgbClr val="000080"/>
                  </a:solidFill>
                  <a:effectLst/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Das Higgs-Feld ...</a:t>
              </a:r>
            </a:p>
          </p:txBody>
        </p:sp>
      </p:grpSp>
      <p:grpSp>
        <p:nvGrpSpPr>
          <p:cNvPr id="35856" name="Group 16"/>
          <p:cNvGrpSpPr>
            <a:grpSpLocks/>
          </p:cNvGrpSpPr>
          <p:nvPr/>
        </p:nvGrpSpPr>
        <p:grpSpPr bwMode="auto">
          <a:xfrm>
            <a:off x="3314700" y="3556000"/>
            <a:ext cx="3136900" cy="3619500"/>
            <a:chOff x="0" y="0"/>
            <a:chExt cx="1976" cy="2280"/>
          </a:xfrm>
        </p:grpSpPr>
        <p:sp>
          <p:nvSpPr>
            <p:cNvPr id="35854" name="Rectangle 14"/>
            <p:cNvSpPr>
              <a:spLocks/>
            </p:cNvSpPr>
            <p:nvPr/>
          </p:nvSpPr>
          <p:spPr bwMode="auto">
            <a:xfrm>
              <a:off x="114" y="1496"/>
              <a:ext cx="1744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rgbClr val="FF0000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.. ein berühmter Gast will den</a:t>
              </a:r>
            </a:p>
            <a:p>
              <a:r>
                <a:rPr lang="en-US" sz="1400">
                  <a:solidFill>
                    <a:srgbClr val="FF0000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Raum durchqueren...</a:t>
              </a:r>
            </a:p>
          </p:txBody>
        </p:sp>
        <p:sp>
          <p:nvSpPr>
            <p:cNvPr id="35855" name="Rectangle 15"/>
            <p:cNvSpPr>
              <a:spLocks/>
            </p:cNvSpPr>
            <p:nvPr/>
          </p:nvSpPr>
          <p:spPr bwMode="auto">
            <a:xfrm>
              <a:off x="215" y="1960"/>
              <a:ext cx="1542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rgbClr val="000080"/>
                  </a:solidFill>
                  <a:effectLst/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... ein neues Teilchen wird</a:t>
              </a:r>
            </a:p>
            <a:p>
              <a:r>
                <a:rPr lang="en-US" sz="1400">
                  <a:solidFill>
                    <a:srgbClr val="000080"/>
                  </a:solidFill>
                  <a:effectLst/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erzeugt ...</a:t>
              </a:r>
            </a:p>
          </p:txBody>
        </p:sp>
      </p:grpSp>
      <p:grpSp>
        <p:nvGrpSpPr>
          <p:cNvPr id="35860" name="Group 20"/>
          <p:cNvGrpSpPr>
            <a:grpSpLocks/>
          </p:cNvGrpSpPr>
          <p:nvPr/>
        </p:nvGrpSpPr>
        <p:grpSpPr bwMode="auto">
          <a:xfrm>
            <a:off x="6616700" y="3556000"/>
            <a:ext cx="3136900" cy="3619500"/>
            <a:chOff x="0" y="0"/>
            <a:chExt cx="1976" cy="2280"/>
          </a:xfrm>
        </p:grpSpPr>
        <p:sp>
          <p:nvSpPr>
            <p:cNvPr id="35858" name="Rectangle 18"/>
            <p:cNvSpPr>
              <a:spLocks/>
            </p:cNvSpPr>
            <p:nvPr/>
          </p:nvSpPr>
          <p:spPr bwMode="auto">
            <a:xfrm>
              <a:off x="170" y="1428"/>
              <a:ext cx="1632" cy="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rgbClr val="FF0000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.. wird aber von den Gästen</a:t>
              </a:r>
            </a:p>
            <a:p>
              <a:r>
                <a:rPr lang="en-US" sz="1400">
                  <a:solidFill>
                    <a:srgbClr val="FF0000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umringt und kommt nur </a:t>
              </a:r>
            </a:p>
            <a:p>
              <a:r>
                <a:rPr lang="en-US" sz="1400">
                  <a:solidFill>
                    <a:srgbClr val="FF0000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schwer voran...</a:t>
              </a:r>
            </a:p>
          </p:txBody>
        </p:sp>
        <p:sp>
          <p:nvSpPr>
            <p:cNvPr id="35859" name="Rectangle 19"/>
            <p:cNvSpPr>
              <a:spLocks/>
            </p:cNvSpPr>
            <p:nvPr/>
          </p:nvSpPr>
          <p:spPr bwMode="auto">
            <a:xfrm>
              <a:off x="158" y="1960"/>
              <a:ext cx="1672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rgbClr val="000080"/>
                  </a:solidFill>
                  <a:effectLst/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... das Higgs-Feld macht das</a:t>
              </a:r>
            </a:p>
            <a:p>
              <a:r>
                <a:rPr lang="en-US" sz="1400">
                  <a:solidFill>
                    <a:srgbClr val="000080"/>
                  </a:solidFill>
                  <a:effectLst/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Teilchen </a:t>
              </a:r>
              <a:r>
                <a:rPr lang="ja-JP" altLang="en-US" sz="1400">
                  <a:solidFill>
                    <a:srgbClr val="000080"/>
                  </a:solidFill>
                  <a:effectLst/>
                  <a:latin typeface="Arial"/>
                  <a:ea typeface="ＭＳ Ｐゴシック" charset="0"/>
                  <a:cs typeface="Verdana Italic" charset="0"/>
                  <a:sym typeface="Verdana Italic" charset="0"/>
                </a:rPr>
                <a:t>‘</a:t>
              </a:r>
              <a:r>
                <a:rPr lang="en-US" sz="1400">
                  <a:solidFill>
                    <a:srgbClr val="000080"/>
                  </a:solidFill>
                  <a:effectLst/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schwer</a:t>
              </a:r>
              <a:r>
                <a:rPr lang="ja-JP" altLang="en-US" sz="1400">
                  <a:solidFill>
                    <a:srgbClr val="000080"/>
                  </a:solidFill>
                  <a:effectLst/>
                  <a:latin typeface="Arial"/>
                  <a:ea typeface="ＭＳ Ｐゴシック" charset="0"/>
                  <a:cs typeface="Verdana Italic" charset="0"/>
                  <a:sym typeface="Verdana Italic" charset="0"/>
                </a:rPr>
                <a:t>’</a:t>
              </a:r>
              <a:r>
                <a:rPr lang="en-US" sz="1400">
                  <a:solidFill>
                    <a:srgbClr val="000080"/>
                  </a:solidFill>
                  <a:effectLst/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 ...</a:t>
              </a:r>
            </a:p>
          </p:txBody>
        </p:sp>
      </p:grpSp>
      <p:pic>
        <p:nvPicPr>
          <p:cNvPr id="2" name="Picture 1" descr="higgs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89" y="3305944"/>
            <a:ext cx="3023403" cy="2160240"/>
          </a:xfrm>
          <a:prstGeom prst="rect">
            <a:avLst/>
          </a:prstGeom>
        </p:spPr>
      </p:pic>
      <p:pic>
        <p:nvPicPr>
          <p:cNvPr id="3" name="Picture 2" descr="higgs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816" y="3337138"/>
            <a:ext cx="2992884" cy="2144698"/>
          </a:xfrm>
          <a:prstGeom prst="rect">
            <a:avLst/>
          </a:prstGeom>
        </p:spPr>
      </p:pic>
      <p:pic>
        <p:nvPicPr>
          <p:cNvPr id="4" name="Picture 3" descr="higgs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200" y="3305944"/>
            <a:ext cx="2920876" cy="209309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66" name="Rectangle 2"/>
          <p:cNvSpPr>
            <a:spLocks/>
          </p:cNvSpPr>
          <p:nvPr/>
        </p:nvSpPr>
        <p:spPr bwMode="auto">
          <a:xfrm>
            <a:off x="1436688" y="273050"/>
            <a:ext cx="7454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7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RÄTSEL DES 21. JAHRHUNDERTS</a:t>
            </a:r>
          </a:p>
        </p:txBody>
      </p:sp>
      <p:grpSp>
        <p:nvGrpSpPr>
          <p:cNvPr id="36869" name="Group 5"/>
          <p:cNvGrpSpPr>
            <a:grpSpLocks/>
          </p:cNvGrpSpPr>
          <p:nvPr/>
        </p:nvGrpSpPr>
        <p:grpSpPr bwMode="auto">
          <a:xfrm>
            <a:off x="165100" y="1320800"/>
            <a:ext cx="1714500" cy="2584450"/>
            <a:chOff x="0" y="0"/>
            <a:chExt cx="1080" cy="1628"/>
          </a:xfrm>
        </p:grpSpPr>
        <p:pic>
          <p:nvPicPr>
            <p:cNvPr id="3686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80" cy="1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68" name="Rectangle 4"/>
            <p:cNvSpPr>
              <a:spLocks/>
            </p:cNvSpPr>
            <p:nvPr/>
          </p:nvSpPr>
          <p:spPr bwMode="auto">
            <a:xfrm>
              <a:off x="122" y="1444"/>
              <a:ext cx="77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500">
                  <a:solidFill>
                    <a:srgbClr val="FF0000"/>
                  </a:solidFill>
                  <a:effectLst/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Sir Peter Higgs</a:t>
              </a:r>
            </a:p>
          </p:txBody>
        </p:sp>
      </p:grpSp>
      <p:sp>
        <p:nvSpPr>
          <p:cNvPr id="36870" name="Rectangle 6"/>
          <p:cNvSpPr>
            <a:spLocks/>
          </p:cNvSpPr>
          <p:nvPr/>
        </p:nvSpPr>
        <p:spPr bwMode="auto">
          <a:xfrm>
            <a:off x="2490788" y="1079500"/>
            <a:ext cx="72390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80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Das Higgs-Teilchen</a:t>
            </a:r>
          </a:p>
        </p:txBody>
      </p:sp>
      <p:grpSp>
        <p:nvGrpSpPr>
          <p:cNvPr id="36874" name="Group 10"/>
          <p:cNvGrpSpPr>
            <a:grpSpLocks/>
          </p:cNvGrpSpPr>
          <p:nvPr/>
        </p:nvGrpSpPr>
        <p:grpSpPr bwMode="auto">
          <a:xfrm>
            <a:off x="2717800" y="1752600"/>
            <a:ext cx="3136900" cy="3346450"/>
            <a:chOff x="0" y="0"/>
            <a:chExt cx="1976" cy="2108"/>
          </a:xfrm>
        </p:grpSpPr>
        <p:sp>
          <p:nvSpPr>
            <p:cNvPr id="36872" name="Rectangle 8"/>
            <p:cNvSpPr>
              <a:spLocks/>
            </p:cNvSpPr>
            <p:nvPr/>
          </p:nvSpPr>
          <p:spPr bwMode="auto">
            <a:xfrm>
              <a:off x="117" y="1464"/>
              <a:ext cx="1706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rgbClr val="FF0000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Ein Gerücht wird in die </a:t>
              </a:r>
            </a:p>
            <a:p>
              <a:r>
                <a:rPr lang="en-US" sz="1400">
                  <a:solidFill>
                    <a:srgbClr val="FF0000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Party-Gesellschaft gerufen ...</a:t>
              </a:r>
            </a:p>
          </p:txBody>
        </p:sp>
        <p:sp>
          <p:nvSpPr>
            <p:cNvPr id="36873" name="Rectangle 9"/>
            <p:cNvSpPr>
              <a:spLocks/>
            </p:cNvSpPr>
            <p:nvPr/>
          </p:nvSpPr>
          <p:spPr bwMode="auto">
            <a:xfrm>
              <a:off x="438" y="1924"/>
              <a:ext cx="106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rgbClr val="000080"/>
                  </a:solidFill>
                  <a:effectLst/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Das Higgs-Feld ...</a:t>
              </a:r>
            </a:p>
          </p:txBody>
        </p:sp>
      </p:grpSp>
      <p:grpSp>
        <p:nvGrpSpPr>
          <p:cNvPr id="36878" name="Group 14"/>
          <p:cNvGrpSpPr>
            <a:grpSpLocks/>
          </p:cNvGrpSpPr>
          <p:nvPr/>
        </p:nvGrpSpPr>
        <p:grpSpPr bwMode="auto">
          <a:xfrm>
            <a:off x="6122988" y="1752600"/>
            <a:ext cx="3198812" cy="3581400"/>
            <a:chOff x="0" y="0"/>
            <a:chExt cx="2014" cy="2256"/>
          </a:xfrm>
        </p:grpSpPr>
        <p:sp>
          <p:nvSpPr>
            <p:cNvPr id="36876" name="Rectangle 12"/>
            <p:cNvSpPr>
              <a:spLocks/>
            </p:cNvSpPr>
            <p:nvPr/>
          </p:nvSpPr>
          <p:spPr bwMode="auto">
            <a:xfrm>
              <a:off x="67" y="1464"/>
              <a:ext cx="1802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rgbClr val="FF0000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.. alle kommen zusammen und</a:t>
              </a:r>
            </a:p>
            <a:p>
              <a:r>
                <a:rPr lang="en-US" sz="1400">
                  <a:solidFill>
                    <a:srgbClr val="FF0000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tuscheln über die Nachricht...</a:t>
              </a:r>
            </a:p>
          </p:txBody>
        </p:sp>
        <p:sp>
          <p:nvSpPr>
            <p:cNvPr id="36877" name="Rectangle 13"/>
            <p:cNvSpPr>
              <a:spLocks/>
            </p:cNvSpPr>
            <p:nvPr/>
          </p:nvSpPr>
          <p:spPr bwMode="auto">
            <a:xfrm>
              <a:off x="0" y="1936"/>
              <a:ext cx="1921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rgbClr val="000080"/>
                  </a:solidFill>
                  <a:effectLst/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... erzeugt seine erste Anregung,</a:t>
              </a:r>
            </a:p>
            <a:p>
              <a:r>
                <a:rPr lang="en-US" sz="1400">
                  <a:solidFill>
                    <a:srgbClr val="000080"/>
                  </a:solidFill>
                  <a:effectLst/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das Higgs-Teilchen ...</a:t>
              </a:r>
            </a:p>
          </p:txBody>
        </p:sp>
      </p:grpSp>
      <p:pic>
        <p:nvPicPr>
          <p:cNvPr id="2" name="Picture 1" descr="higgs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744" y="1781663"/>
            <a:ext cx="2952328" cy="2100345"/>
          </a:xfrm>
          <a:prstGeom prst="rect">
            <a:avLst/>
          </a:prstGeom>
        </p:spPr>
      </p:pic>
      <p:pic>
        <p:nvPicPr>
          <p:cNvPr id="3" name="Picture 2" descr="higgs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910" y="1793776"/>
            <a:ext cx="2914086" cy="208823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234950" y="6273800"/>
            <a:ext cx="99187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Wichtig:</a:t>
            </a:r>
            <a:endParaRPr lang="en-US" sz="18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endParaRPr lang="en-US" sz="18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Es könnte aber auch andere Erklärungen geben, die ähnliche Effekte wie das Higgs-Feld erzeugen (z.B. Supersymmetrie)</a:t>
            </a:r>
          </a:p>
        </p:txBody>
      </p:sp>
      <p:sp>
        <p:nvSpPr>
          <p:cNvPr id="37891" name="Rectangle 3"/>
          <p:cNvSpPr>
            <a:spLocks/>
          </p:cNvSpPr>
          <p:nvPr/>
        </p:nvSpPr>
        <p:spPr bwMode="auto">
          <a:xfrm>
            <a:off x="1436688" y="273050"/>
            <a:ext cx="7454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7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RÄTSEL DES 21. JAHRHUNDERTS</a:t>
            </a:r>
          </a:p>
        </p:txBody>
      </p:sp>
      <p:sp>
        <p:nvSpPr>
          <p:cNvPr id="37893" name="Rectangle 5"/>
          <p:cNvSpPr>
            <a:spLocks/>
          </p:cNvSpPr>
          <p:nvPr/>
        </p:nvSpPr>
        <p:spPr bwMode="auto">
          <a:xfrm>
            <a:off x="242888" y="1104900"/>
            <a:ext cx="94615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80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Versuch einer Visualisierung des Higgs-Feldes / Higgs-Bosons</a:t>
            </a:r>
          </a:p>
        </p:txBody>
      </p:sp>
      <p:pic>
        <p:nvPicPr>
          <p:cNvPr id="2" name="Higgs_Animatio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51608" y="1793776"/>
            <a:ext cx="7192460" cy="404575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/>
          </p:cNvSpPr>
          <p:nvPr/>
        </p:nvSpPr>
        <p:spPr bwMode="auto">
          <a:xfrm>
            <a:off x="365125" y="2717800"/>
            <a:ext cx="5473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rgbClr val="0000FF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Ein neues </a:t>
            </a:r>
            <a:r>
              <a:rPr lang="ja-JP" altLang="en-US" sz="1500">
                <a:solidFill>
                  <a:srgbClr val="0000FF"/>
                </a:solidFill>
                <a:effectLst/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500">
                <a:solidFill>
                  <a:srgbClr val="0000FF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schweres Elektron</a:t>
            </a:r>
            <a:r>
              <a:rPr lang="ja-JP" altLang="en-US" sz="1500">
                <a:solidFill>
                  <a:srgbClr val="0000FF"/>
                </a:solidFill>
                <a:effectLst/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500">
                <a:solidFill>
                  <a:srgbClr val="0000FF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mit M=  3500 m</a:t>
            </a:r>
            <a:r>
              <a:rPr lang="en-US" sz="1500" baseline="-6000">
                <a:solidFill>
                  <a:srgbClr val="0000FF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</a:t>
            </a:r>
            <a:endParaRPr lang="en-US" sz="1800">
              <a:solidFill>
                <a:srgbClr val="0000FF"/>
              </a:solidFill>
              <a:effectLst/>
              <a:latin typeface="Verdana Bold" charset="0"/>
              <a:ea typeface="ＭＳ Ｐゴシック" charset="0"/>
              <a:cs typeface="Lucida Grande" charset="0"/>
              <a:sym typeface="Verdana Bold" charset="0"/>
            </a:endParaRPr>
          </a:p>
          <a:p>
            <a:pPr algn="l"/>
            <a:endParaRPr lang="en-US" sz="1800">
              <a:solidFill>
                <a:srgbClr val="0000FF"/>
              </a:solidFill>
              <a:effectLst/>
              <a:latin typeface="Verdana Bold" charset="0"/>
              <a:ea typeface="ＭＳ Ｐゴシック" charset="0"/>
              <a:cs typeface="Lucida Grande" charset="0"/>
              <a:sym typeface="Verdana Bold" charset="0"/>
            </a:endParaRPr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301625" y="914400"/>
            <a:ext cx="74168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Gerade war das Standard-Modell mit zwei Familien von Leptonen und Quarks etabliert ...</a:t>
            </a: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85725" y="5041900"/>
            <a:ext cx="60071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endParaRPr lang="en-US" sz="17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r>
              <a:rPr lang="en-US" sz="1700">
                <a:solidFill>
                  <a:srgbClr val="0000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MIT DER NEUEN LOGIK DER LEPTON-QUARK SYMMETRIE</a:t>
            </a:r>
          </a:p>
          <a:p>
            <a:endParaRPr lang="en-US" sz="17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ein weiteres Neutrino (the </a:t>
            </a:r>
            <a:r>
              <a:rPr lang="ja-JP" altLang="en-US" sz="17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Lucida Grande" charset="0"/>
                <a:sym typeface="Verdana" charset="0"/>
              </a:rPr>
              <a:t>‘</a:t>
            </a:r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tau neutrino</a:t>
            </a:r>
            <a:r>
              <a:rPr lang="ja-JP" altLang="en-US" sz="17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Lucida Grande" charset="0"/>
                <a:sym typeface="Verdana" charset="0"/>
              </a:rPr>
              <a:t>’</a:t>
            </a:r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),</a:t>
            </a:r>
          </a:p>
          <a:p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und zwei weitere Quarks (</a:t>
            </a:r>
            <a:r>
              <a:rPr lang="ja-JP" altLang="en-US" sz="17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Lucida Grande" charset="0"/>
                <a:sym typeface="Verdana" charset="0"/>
              </a:rPr>
              <a:t>‘</a:t>
            </a:r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top</a:t>
            </a:r>
            <a:r>
              <a:rPr lang="ja-JP" altLang="en-US" sz="17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Lucida Grande" charset="0"/>
                <a:sym typeface="Verdana" charset="0"/>
              </a:rPr>
              <a:t>’</a:t>
            </a:r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 and </a:t>
            </a:r>
            <a:r>
              <a:rPr lang="ja-JP" altLang="en-US" sz="17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Lucida Grande" charset="0"/>
                <a:sym typeface="Verdana" charset="0"/>
              </a:rPr>
              <a:t>‘</a:t>
            </a:r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bottom</a:t>
            </a:r>
            <a:r>
              <a:rPr lang="ja-JP" altLang="en-US" sz="17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Lucida Grande" charset="0"/>
                <a:sym typeface="Verdana" charset="0"/>
              </a:rPr>
              <a:t>’</a:t>
            </a:r>
            <a:r>
              <a:rPr lang="en-US" sz="17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).</a:t>
            </a:r>
            <a:endParaRPr lang="en-US" sz="20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endParaRPr lang="en-US" sz="18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20484" name="Rectangle 4"/>
          <p:cNvSpPr>
            <a:spLocks/>
          </p:cNvSpPr>
          <p:nvPr/>
        </p:nvSpPr>
        <p:spPr bwMode="auto">
          <a:xfrm>
            <a:off x="403225" y="419100"/>
            <a:ext cx="1905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Leptons</a:t>
            </a:r>
          </a:p>
        </p:txBody>
      </p:sp>
      <p:sp>
        <p:nvSpPr>
          <p:cNvPr id="20485" name="Rectangle 5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1975</a:t>
            </a:r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1587500"/>
            <a:ext cx="341630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Rectangle 7"/>
          <p:cNvSpPr>
            <a:spLocks/>
          </p:cNvSpPr>
          <p:nvPr/>
        </p:nvSpPr>
        <p:spPr bwMode="auto">
          <a:xfrm>
            <a:off x="7188200" y="6451600"/>
            <a:ext cx="20764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Marty Perl's Logbook</a:t>
            </a:r>
          </a:p>
        </p:txBody>
      </p:sp>
      <p:sp>
        <p:nvSpPr>
          <p:cNvPr id="20488" name="Rectangle 8"/>
          <p:cNvSpPr>
            <a:spLocks/>
          </p:cNvSpPr>
          <p:nvPr/>
        </p:nvSpPr>
        <p:spPr bwMode="auto">
          <a:xfrm>
            <a:off x="2460625" y="3238500"/>
            <a:ext cx="4102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rgbClr val="0000FF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... und wer hatte das bestellt?</a:t>
            </a:r>
            <a:endParaRPr lang="en-US" sz="1800">
              <a:solidFill>
                <a:srgbClr val="0000FF"/>
              </a:solidFill>
              <a:effectLst/>
              <a:latin typeface="Verdana Bold" charset="0"/>
              <a:ea typeface="ＭＳ Ｐゴシック" charset="0"/>
              <a:cs typeface="Lucida Grande" charset="0"/>
              <a:sym typeface="Verdana Bold" charset="0"/>
            </a:endParaRPr>
          </a:p>
          <a:p>
            <a:pPr algn="l"/>
            <a:endParaRPr lang="en-US" sz="1800">
              <a:solidFill>
                <a:srgbClr val="0000FF"/>
              </a:solidFill>
              <a:effectLst/>
              <a:latin typeface="Verdana Bold" charset="0"/>
              <a:ea typeface="ＭＳ Ｐゴシック" charset="0"/>
              <a:cs typeface="Lucida Grande" charset="0"/>
              <a:sym typeface="Verdana Bold" charset="0"/>
            </a:endParaRP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rot="10800000" flipH="1">
            <a:off x="3086100" y="3678238"/>
            <a:ext cx="0" cy="1503362"/>
          </a:xfrm>
          <a:prstGeom prst="line">
            <a:avLst/>
          </a:prstGeom>
          <a:noFill/>
          <a:ln w="88900" cap="flat">
            <a:solidFill>
              <a:srgbClr val="0000FF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490" name="Rectangle 10"/>
          <p:cNvSpPr>
            <a:spLocks/>
          </p:cNvSpPr>
          <p:nvPr/>
        </p:nvSpPr>
        <p:spPr bwMode="auto">
          <a:xfrm>
            <a:off x="301625" y="1758950"/>
            <a:ext cx="74168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...da fand man am SLAC ein drittes Lepton!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8914" name="Rectangle 2"/>
          <p:cNvSpPr>
            <a:spLocks/>
          </p:cNvSpPr>
          <p:nvPr/>
        </p:nvSpPr>
        <p:spPr bwMode="auto">
          <a:xfrm>
            <a:off x="1436688" y="273050"/>
            <a:ext cx="7454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7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RÄTSEL DES 21. JAHRHUNDERTS</a:t>
            </a:r>
          </a:p>
        </p:txBody>
      </p:sp>
      <p:sp>
        <p:nvSpPr>
          <p:cNvPr id="38915" name="Rectangle 3"/>
          <p:cNvSpPr>
            <a:spLocks/>
          </p:cNvSpPr>
          <p:nvPr/>
        </p:nvSpPr>
        <p:spPr bwMode="auto">
          <a:xfrm>
            <a:off x="496888" y="1244600"/>
            <a:ext cx="94615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80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Der aktuelle Status der Suche nach dem Higgs-Boson</a:t>
            </a:r>
          </a:p>
          <a:p>
            <a:r>
              <a:rPr lang="en-US">
                <a:solidFill>
                  <a:srgbClr val="80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(13.12. 2011)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247900"/>
            <a:ext cx="7556500" cy="503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9938" name="Rectangle 2"/>
          <p:cNvSpPr>
            <a:spLocks/>
          </p:cNvSpPr>
          <p:nvPr/>
        </p:nvSpPr>
        <p:spPr bwMode="auto">
          <a:xfrm>
            <a:off x="1436688" y="273050"/>
            <a:ext cx="7454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7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RÄTSEL DES 21. JAHRHUNDERTS</a:t>
            </a:r>
          </a:p>
        </p:txBody>
      </p:sp>
      <p:sp>
        <p:nvSpPr>
          <p:cNvPr id="39939" name="Rectangle 3"/>
          <p:cNvSpPr>
            <a:spLocks/>
          </p:cNvSpPr>
          <p:nvPr/>
        </p:nvSpPr>
        <p:spPr bwMode="auto">
          <a:xfrm>
            <a:off x="496888" y="1079500"/>
            <a:ext cx="94615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rgbClr val="80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Der aktuelle Status der Suche nach dem Higgs-Boson</a:t>
            </a:r>
          </a:p>
          <a:p>
            <a:r>
              <a:rPr lang="en-US" sz="2400">
                <a:solidFill>
                  <a:srgbClr val="80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(13.12. 2011)</a:t>
            </a: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75" y="1968500"/>
            <a:ext cx="659130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513" y="1968500"/>
            <a:ext cx="659130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Rectangle 6"/>
          <p:cNvSpPr>
            <a:spLocks/>
          </p:cNvSpPr>
          <p:nvPr/>
        </p:nvSpPr>
        <p:spPr bwMode="auto">
          <a:xfrm>
            <a:off x="1089025" y="6858000"/>
            <a:ext cx="8597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2012: 20 fb</a:t>
            </a:r>
            <a:r>
              <a:rPr lang="en-US" sz="1400" baseline="32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-1</a:t>
            </a:r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(8 TeV) = Endgültige Klärung ob das SM-Higgs Boson existiert (oder nicht)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60325" y="1181100"/>
            <a:ext cx="8966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0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2) Supersymmetrie zwischen Teilchen und Feldern ?</a:t>
            </a: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398838"/>
            <a:ext cx="3352800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Rectangle 4"/>
          <p:cNvSpPr>
            <a:spLocks/>
          </p:cNvSpPr>
          <p:nvPr/>
        </p:nvSpPr>
        <p:spPr bwMode="auto">
          <a:xfrm>
            <a:off x="901700" y="1828800"/>
            <a:ext cx="8788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ja-JP" altLang="en-US" sz="15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500">
                <a:solidFill>
                  <a:srgbClr val="0000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Materie</a:t>
            </a:r>
            <a:r>
              <a:rPr lang="ja-JP" altLang="en-US" sz="15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-Teilchen (</a:t>
            </a:r>
            <a:r>
              <a:rPr lang="en-US" sz="1500">
                <a:solidFill>
                  <a:srgbClr val="0000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Spin 1/2= Fermion</a:t>
            </a:r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) wechselwirken miteinander durch den Austausch  von </a:t>
            </a:r>
            <a:r>
              <a:rPr lang="ja-JP" altLang="en-US" sz="15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500">
                <a:solidFill>
                  <a:srgbClr val="FF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</a:t>
            </a:r>
            <a:r>
              <a:rPr lang="ja-JP" altLang="en-US" sz="15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-Teilchen (</a:t>
            </a:r>
            <a:r>
              <a:rPr lang="en-US" sz="1500">
                <a:solidFill>
                  <a:srgbClr val="FF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Spin 1= Boson</a:t>
            </a:r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).</a:t>
            </a:r>
          </a:p>
          <a:p>
            <a:pPr algn="l"/>
            <a:endParaRPr lang="en-US" sz="15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  <a:p>
            <a:pPr algn="l"/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Alle Teilchen (</a:t>
            </a:r>
            <a:r>
              <a:rPr lang="en-US" sz="1500">
                <a:solidFill>
                  <a:srgbClr val="0000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Elektronen, Neutrinos, Quarks</a:t>
            </a:r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) wechselwirken durch </a:t>
            </a:r>
            <a:r>
              <a:rPr lang="en-US" sz="1500">
                <a:solidFill>
                  <a:srgbClr val="FF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W/Z Feldteilchen</a:t>
            </a:r>
            <a:endParaRPr lang="en-US" sz="15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Teilchen mit elektrischer Ladung (e.g. </a:t>
            </a:r>
            <a:r>
              <a:rPr lang="en-US" sz="1500">
                <a:solidFill>
                  <a:srgbClr val="0000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Elektronen, Quarks</a:t>
            </a:r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) wechselwirken durch </a:t>
            </a:r>
            <a:r>
              <a:rPr lang="en-US" sz="1500">
                <a:solidFill>
                  <a:srgbClr val="FF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Photonen</a:t>
            </a:r>
            <a:endParaRPr lang="en-US" sz="15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Teilchen mit Farbladung (</a:t>
            </a:r>
            <a:r>
              <a:rPr lang="en-US" sz="1500">
                <a:solidFill>
                  <a:srgbClr val="0000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Quarks</a:t>
            </a:r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) wechselwirken durch </a:t>
            </a:r>
            <a:r>
              <a:rPr lang="en-US" sz="1500">
                <a:solidFill>
                  <a:srgbClr val="FF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Gluonen</a:t>
            </a:r>
            <a:endParaRPr lang="en-US" sz="15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Lucida Grande" charset="0"/>
                <a:sym typeface="Verdana" charset="0"/>
              </a:rPr>
              <a:t> </a:t>
            </a:r>
          </a:p>
        </p:txBody>
      </p:sp>
      <p:sp>
        <p:nvSpPr>
          <p:cNvPr id="40965" name="Rectangle 5"/>
          <p:cNvSpPr>
            <a:spLocks/>
          </p:cNvSpPr>
          <p:nvPr/>
        </p:nvSpPr>
        <p:spPr bwMode="auto">
          <a:xfrm>
            <a:off x="901700" y="3397250"/>
            <a:ext cx="46990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Wenn es eine </a:t>
            </a:r>
            <a:r>
              <a:rPr lang="ja-JP" altLang="en-US" sz="16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6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Supersymmetrie</a:t>
            </a:r>
            <a:r>
              <a:rPr lang="ja-JP" altLang="en-US" sz="16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endParaRPr lang="en-US" sz="1600">
              <a:solidFill>
                <a:schemeClr val="tx1"/>
              </a:solidFill>
              <a:effectLst/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  <a:p>
            <a:pPr algn="l"/>
            <a:r>
              <a:rPr lang="en-US" sz="16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zwischen Teilchen und Feldern gibt:</a:t>
            </a:r>
            <a:endParaRPr lang="en-US" sz="16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endParaRPr lang="en-US" sz="16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r>
              <a:rPr lang="en-US" sz="1400">
                <a:solidFill>
                  <a:srgbClr val="0000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Materie-Teilchen</a:t>
            </a:r>
            <a:r>
              <a:rPr lang="en-US" sz="14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haben einen </a:t>
            </a:r>
            <a:r>
              <a:rPr lang="en-US" sz="1400">
                <a:solidFill>
                  <a:srgbClr val="FF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Feldteilchen-Partner</a:t>
            </a:r>
            <a:endParaRPr lang="en-US" sz="14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pPr algn="l"/>
            <a:r>
              <a:rPr lang="en-US" sz="1400">
                <a:solidFill>
                  <a:srgbClr val="FF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Feldteilchen</a:t>
            </a:r>
            <a:r>
              <a:rPr lang="en-US" sz="14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haben einen </a:t>
            </a:r>
            <a:r>
              <a:rPr lang="en-US" sz="1400">
                <a:solidFill>
                  <a:srgbClr val="0000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Materie-Teilchen-Partner</a:t>
            </a:r>
          </a:p>
        </p:txBody>
      </p:sp>
      <p:graphicFrame>
        <p:nvGraphicFramePr>
          <p:cNvPr id="40966" name="Group 6"/>
          <p:cNvGraphicFramePr>
            <a:graphicFrameLocks noGrp="1"/>
          </p:cNvGraphicFramePr>
          <p:nvPr/>
        </p:nvGraphicFramePr>
        <p:xfrm>
          <a:off x="1193800" y="4699000"/>
          <a:ext cx="4127500" cy="1844675"/>
        </p:xfrm>
        <a:graphic>
          <a:graphicData uri="http://schemas.openxmlformats.org/drawingml/2006/table">
            <a:tbl>
              <a:tblPr/>
              <a:tblGrid>
                <a:gridCol w="2063750"/>
                <a:gridCol w="2063750"/>
              </a:tblGrid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 Bold" charset="0"/>
                          <a:ea typeface="ヒラギノ角ゴ ProN W3" charset="0"/>
                          <a:cs typeface="Verdana Bold" charset="0"/>
                          <a:sym typeface="Verdana Bold" charset="0"/>
                        </a:rPr>
                        <a:t>Spin 1/2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3294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 Bold" charset="0"/>
                          <a:ea typeface="ヒラギノ角ゴ ProN W3" charset="0"/>
                          <a:cs typeface="Verdana Bold" charset="0"/>
                          <a:sym typeface="Verdana Bold" charset="0"/>
                        </a:rPr>
                        <a:t>Spin 0, Spin 1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32941"/>
                      </a:schemeClr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electron</a:t>
                      </a:r>
                    </a:p>
                  </a:txBody>
                  <a:tcPr marL="38100" marR="38100" marT="38100" marB="381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selectron (S=0)</a:t>
                      </a:r>
                    </a:p>
                  </a:txBody>
                  <a:tcPr marL="38100" marR="38100" marT="38100" marB="381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quark</a:t>
                      </a:r>
                    </a:p>
                  </a:txBody>
                  <a:tcPr marL="38100" marR="38100" marT="38100" marB="381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squark (S=0)</a:t>
                      </a:r>
                    </a:p>
                  </a:txBody>
                  <a:tcPr marL="38100" marR="38100" marT="38100" marB="381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ヒラギノ角ゴ ProN W3" charset="0"/>
                        <a:cs typeface="ヒラギノ角ゴ ProN W3" charset="0"/>
                        <a:sym typeface="Verdana" charset="0"/>
                      </a:endParaRPr>
                    </a:p>
                  </a:txBody>
                  <a:tcPr marL="38100" marR="38100" marT="38100" marB="381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ヒラギノ角ゴ ProN W3" charset="0"/>
                        <a:cs typeface="ヒラギノ角ゴ ProN W3" charset="0"/>
                        <a:sym typeface="Verdana" charset="0"/>
                      </a:endParaRPr>
                    </a:p>
                  </a:txBody>
                  <a:tcPr marL="38100" marR="38100" marT="38100" marB="381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photino</a:t>
                      </a:r>
                    </a:p>
                  </a:txBody>
                  <a:tcPr marL="38100" marR="38100" marT="38100" marB="381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photon (S=1)</a:t>
                      </a:r>
                    </a:p>
                  </a:txBody>
                  <a:tcPr marL="38100" marR="38100" marT="38100" marB="381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gluino</a:t>
                      </a:r>
                    </a:p>
                  </a:txBody>
                  <a:tcPr marL="38100" marR="38100" marT="38100" marB="381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gluon (S=1)</a:t>
                      </a:r>
                    </a:p>
                  </a:txBody>
                  <a:tcPr marL="38100" marR="38100" marT="38100" marB="381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gaugino (Wino, Zino)</a:t>
                      </a:r>
                    </a:p>
                  </a:txBody>
                  <a:tcPr marL="38100" marR="38100" marT="38100" marB="381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W, Z (S=1)</a:t>
                      </a:r>
                    </a:p>
                  </a:txBody>
                  <a:tcPr marL="38100" marR="38100" marT="38100" marB="38100" anchor="ctr" horzOverflow="overflow">
                    <a:lnL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18" name="Rectangle 58"/>
          <p:cNvSpPr>
            <a:spLocks/>
          </p:cNvSpPr>
          <p:nvPr/>
        </p:nvSpPr>
        <p:spPr bwMode="auto">
          <a:xfrm>
            <a:off x="990600" y="6756400"/>
            <a:ext cx="86995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Noch nie wurde ein supersymmetrisches Teilchen beobachtet -</a:t>
            </a:r>
          </a:p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falls sie existieren, müssen sie eine grosse Masse (&gt;0.5-1 TeV) haben</a:t>
            </a:r>
          </a:p>
          <a:p>
            <a:pPr algn="l"/>
            <a:endParaRPr lang="en-US" sz="20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41019" name="Rectangle 59"/>
          <p:cNvSpPr>
            <a:spLocks/>
          </p:cNvSpPr>
          <p:nvPr/>
        </p:nvSpPr>
        <p:spPr bwMode="auto">
          <a:xfrm>
            <a:off x="1436688" y="273050"/>
            <a:ext cx="7454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7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RÄTSEL DES 21. JAHRHUNDERTS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/>
          </p:cNvSpPr>
          <p:nvPr/>
        </p:nvSpPr>
        <p:spPr bwMode="auto">
          <a:xfrm>
            <a:off x="2754313" y="88900"/>
            <a:ext cx="46323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Warum Supersymmetrie?</a:t>
            </a:r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279400" y="1727200"/>
            <a:ext cx="69723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2) </a:t>
            </a:r>
            <a:r>
              <a:rPr lang="ja-JP" altLang="en-US" sz="18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Schutz</a:t>
            </a:r>
            <a:r>
              <a:rPr lang="ja-JP" altLang="en-US" sz="18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des (skalaren) Higgs-Bosons (M ~ 10</a:t>
            </a:r>
            <a:r>
              <a:rPr lang="en-US" sz="1900" baseline="32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2</a:t>
            </a:r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GeV)  </a:t>
            </a:r>
          </a:p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    vor dem Einfluss von Vakuumfluktuationen (~10</a:t>
            </a:r>
            <a:r>
              <a:rPr lang="en-US" sz="1900" baseline="32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</a:t>
            </a:r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GeV)</a:t>
            </a:r>
          </a:p>
        </p:txBody>
      </p:sp>
      <p:sp>
        <p:nvSpPr>
          <p:cNvPr id="41987" name="Rectangle 3"/>
          <p:cNvSpPr>
            <a:spLocks/>
          </p:cNvSpPr>
          <p:nvPr/>
        </p:nvSpPr>
        <p:spPr bwMode="auto">
          <a:xfrm>
            <a:off x="304800" y="2882900"/>
            <a:ext cx="95758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3) Vereinigung von elektroschwacher und starke WW bei ~10</a:t>
            </a:r>
            <a:r>
              <a:rPr lang="en-US" sz="1800" baseline="32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17</a:t>
            </a:r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GeV</a:t>
            </a:r>
          </a:p>
          <a:p>
            <a:pPr marL="800100" lvl="2" algn="l"/>
            <a:endParaRPr lang="en-US" sz="18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41988" name="Rectangle 4"/>
          <p:cNvSpPr>
            <a:spLocks/>
          </p:cNvSpPr>
          <p:nvPr/>
        </p:nvSpPr>
        <p:spPr bwMode="auto">
          <a:xfrm>
            <a:off x="304800" y="838200"/>
            <a:ext cx="9575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1) Eine fundamentale Raum-Zeit-Symmetrie</a:t>
            </a:r>
          </a:p>
        </p:txBody>
      </p:sp>
      <p:sp>
        <p:nvSpPr>
          <p:cNvPr id="41989" name="Rectangle 5"/>
          <p:cNvSpPr>
            <a:spLocks/>
          </p:cNvSpPr>
          <p:nvPr/>
        </p:nvSpPr>
        <p:spPr bwMode="auto">
          <a:xfrm>
            <a:off x="304800" y="6172200"/>
            <a:ext cx="95758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4) Mögliche Erklärung der kosmologischen Materie-Antimaterie-Asymmetrie</a:t>
            </a:r>
          </a:p>
          <a:p>
            <a:pPr marL="800100" lvl="2" algn="l"/>
            <a:endParaRPr lang="en-US" sz="18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41990" name="Rectangle 6"/>
          <p:cNvSpPr>
            <a:spLocks/>
          </p:cNvSpPr>
          <p:nvPr/>
        </p:nvSpPr>
        <p:spPr bwMode="auto">
          <a:xfrm>
            <a:off x="304800" y="6642100"/>
            <a:ext cx="95758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5) </a:t>
            </a:r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Dunkle Materie</a:t>
            </a:r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?</a:t>
            </a:r>
          </a:p>
          <a:p>
            <a:pPr marL="800100" lvl="2" algn="l"/>
            <a:endParaRPr lang="en-US" sz="18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429000"/>
            <a:ext cx="4573588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800100"/>
            <a:ext cx="2490788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/>
          </p:cNvSpPr>
          <p:nvPr/>
        </p:nvSpPr>
        <p:spPr bwMode="auto">
          <a:xfrm>
            <a:off x="1233488" y="323850"/>
            <a:ext cx="767397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Supersymmetrie ist relativ einfach zu berechnen:</a:t>
            </a:r>
          </a:p>
        </p:txBody>
      </p:sp>
      <p:grpSp>
        <p:nvGrpSpPr>
          <p:cNvPr id="43015" name="Group 7"/>
          <p:cNvGrpSpPr>
            <a:grpSpLocks/>
          </p:cNvGrpSpPr>
          <p:nvPr/>
        </p:nvGrpSpPr>
        <p:grpSpPr bwMode="auto">
          <a:xfrm>
            <a:off x="495300" y="2717800"/>
            <a:ext cx="9575800" cy="2197100"/>
            <a:chOff x="0" y="0"/>
            <a:chExt cx="6032" cy="1384"/>
          </a:xfrm>
        </p:grpSpPr>
        <p:pic>
          <p:nvPicPr>
            <p:cNvPr id="430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"/>
              <a:ext cx="1928" cy="1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01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6" y="0"/>
              <a:ext cx="1928" cy="1384"/>
            </a:xfrm>
            <a:prstGeom prst="rect">
              <a:avLst/>
            </a:prstGeom>
            <a:noFill/>
            <a:ln>
              <a:noFill/>
            </a:ln>
            <a:effectLst>
              <a:outerShdw blurRad="127000" dist="76199" dir="2700000" algn="ctr" rotWithShape="0">
                <a:schemeClr val="bg2">
                  <a:alpha val="7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01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4" y="0"/>
              <a:ext cx="1928" cy="1384"/>
            </a:xfrm>
            <a:prstGeom prst="rect">
              <a:avLst/>
            </a:prstGeom>
            <a:noFill/>
            <a:ln>
              <a:noFill/>
            </a:ln>
            <a:effectLst>
              <a:outerShdw blurRad="127000" dist="76199" dir="2700000" algn="ctr" rotWithShape="0">
                <a:schemeClr val="bg2">
                  <a:alpha val="7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13" name="Rectangle 5"/>
            <p:cNvSpPr>
              <a:spLocks/>
            </p:cNvSpPr>
            <p:nvPr/>
          </p:nvSpPr>
          <p:spPr bwMode="auto">
            <a:xfrm>
              <a:off x="1840" y="704"/>
              <a:ext cx="292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36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=</a:t>
              </a:r>
            </a:p>
          </p:txBody>
        </p:sp>
        <p:sp>
          <p:nvSpPr>
            <p:cNvPr id="43014" name="Rectangle 6"/>
            <p:cNvSpPr>
              <a:spLocks/>
            </p:cNvSpPr>
            <p:nvPr/>
          </p:nvSpPr>
          <p:spPr bwMode="auto">
            <a:xfrm>
              <a:off x="3984" y="704"/>
              <a:ext cx="292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36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=</a:t>
              </a:r>
            </a:p>
          </p:txBody>
        </p:sp>
      </p:grpSp>
      <p:grpSp>
        <p:nvGrpSpPr>
          <p:cNvPr id="43018" name="Group 10"/>
          <p:cNvGrpSpPr>
            <a:grpSpLocks/>
          </p:cNvGrpSpPr>
          <p:nvPr/>
        </p:nvGrpSpPr>
        <p:grpSpPr bwMode="auto">
          <a:xfrm>
            <a:off x="2824163" y="5334000"/>
            <a:ext cx="1641475" cy="914400"/>
            <a:chOff x="0" y="0"/>
            <a:chExt cx="1033" cy="576"/>
          </a:xfrm>
        </p:grpSpPr>
        <p:sp>
          <p:nvSpPr>
            <p:cNvPr id="43016" name="Rectangle 8"/>
            <p:cNvSpPr>
              <a:spLocks/>
            </p:cNvSpPr>
            <p:nvPr/>
          </p:nvSpPr>
          <p:spPr bwMode="auto">
            <a:xfrm>
              <a:off x="15" y="0"/>
              <a:ext cx="1018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18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 = electron</a:t>
              </a:r>
            </a:p>
            <a:p>
              <a:pPr algn="l"/>
              <a:endPara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  <a:p>
              <a:pPr algn="l"/>
              <a:r>
                <a:rPr lang="en-US" sz="18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 = selectron</a:t>
              </a:r>
            </a:p>
          </p:txBody>
        </p:sp>
        <p:sp>
          <p:nvSpPr>
            <p:cNvPr id="43017" name="Rectangle 9"/>
            <p:cNvSpPr>
              <a:spLocks/>
            </p:cNvSpPr>
            <p:nvPr/>
          </p:nvSpPr>
          <p:spPr bwMode="auto">
            <a:xfrm>
              <a:off x="0" y="256"/>
              <a:ext cx="173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~</a:t>
              </a:r>
            </a:p>
          </p:txBody>
        </p:sp>
      </p:grpSp>
      <p:grpSp>
        <p:nvGrpSpPr>
          <p:cNvPr id="43021" name="Group 13"/>
          <p:cNvGrpSpPr>
            <a:grpSpLocks/>
          </p:cNvGrpSpPr>
          <p:nvPr/>
        </p:nvGrpSpPr>
        <p:grpSpPr bwMode="auto">
          <a:xfrm>
            <a:off x="5618163" y="5289550"/>
            <a:ext cx="1447800" cy="1003300"/>
            <a:chOff x="0" y="0"/>
            <a:chExt cx="912" cy="632"/>
          </a:xfrm>
        </p:grpSpPr>
        <p:sp>
          <p:nvSpPr>
            <p:cNvPr id="43019" name="Rectangle 11"/>
            <p:cNvSpPr>
              <a:spLocks/>
            </p:cNvSpPr>
            <p:nvPr/>
          </p:nvSpPr>
          <p:spPr bwMode="auto">
            <a:xfrm>
              <a:off x="15" y="0"/>
              <a:ext cx="897" cy="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400">
                  <a:solidFill>
                    <a:schemeClr val="tx1"/>
                  </a:solidFill>
                  <a:effectLst/>
                  <a:latin typeface="Symbol" charset="0"/>
                  <a:ea typeface="ＭＳ Ｐゴシック" charset="0"/>
                  <a:cs typeface="Symbol" charset="0"/>
                  <a:sym typeface="Symbol" charset="0"/>
                </a:rPr>
                <a:t>γ</a:t>
              </a:r>
              <a:r>
                <a:rPr lang="en-US" sz="18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= photon</a:t>
              </a:r>
            </a:p>
            <a:p>
              <a:pPr algn="l"/>
              <a:endPara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  <a:p>
              <a:pPr algn="l"/>
              <a:r>
                <a:rPr lang="en-US" sz="2400">
                  <a:solidFill>
                    <a:schemeClr val="tx1"/>
                  </a:solidFill>
                  <a:effectLst/>
                  <a:latin typeface="Symbol" charset="0"/>
                  <a:ea typeface="ＭＳ Ｐゴシック" charset="0"/>
                  <a:cs typeface="Symbol" charset="0"/>
                  <a:sym typeface="Symbol" charset="0"/>
                </a:rPr>
                <a:t>γ</a:t>
              </a:r>
              <a:r>
                <a:rPr lang="en-US" sz="18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= photino</a:t>
              </a:r>
            </a:p>
          </p:txBody>
        </p:sp>
        <p:sp>
          <p:nvSpPr>
            <p:cNvPr id="43020" name="Rectangle 12"/>
            <p:cNvSpPr>
              <a:spLocks/>
            </p:cNvSpPr>
            <p:nvPr/>
          </p:nvSpPr>
          <p:spPr bwMode="auto">
            <a:xfrm>
              <a:off x="0" y="284"/>
              <a:ext cx="173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~</a:t>
              </a:r>
            </a:p>
          </p:txBody>
        </p:sp>
      </p:grpSp>
      <p:sp>
        <p:nvSpPr>
          <p:cNvPr id="43022" name="Rectangle 14"/>
          <p:cNvSpPr>
            <a:spLocks/>
          </p:cNvSpPr>
          <p:nvPr/>
        </p:nvSpPr>
        <p:spPr bwMode="auto">
          <a:xfrm>
            <a:off x="1571625" y="1447800"/>
            <a:ext cx="7404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Teilchen und Super-Partner lassen sich einfach austauschen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00150"/>
            <a:ext cx="45720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Rectangle 2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1206500"/>
            <a:ext cx="3776662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038" name="Group 6"/>
          <p:cNvGrpSpPr>
            <a:grpSpLocks/>
          </p:cNvGrpSpPr>
          <p:nvPr/>
        </p:nvGrpSpPr>
        <p:grpSpPr bwMode="auto">
          <a:xfrm>
            <a:off x="3937000" y="2190750"/>
            <a:ext cx="3255963" cy="400050"/>
            <a:chOff x="0" y="0"/>
            <a:chExt cx="2051" cy="252"/>
          </a:xfrm>
        </p:grpSpPr>
        <p:sp>
          <p:nvSpPr>
            <p:cNvPr id="44036" name="Rectangle 4"/>
            <p:cNvSpPr>
              <a:spLocks/>
            </p:cNvSpPr>
            <p:nvPr/>
          </p:nvSpPr>
          <p:spPr bwMode="auto">
            <a:xfrm>
              <a:off x="711" y="0"/>
              <a:ext cx="1340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effectLst/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Wir+Planeten+Sterne</a:t>
              </a:r>
            </a:p>
          </p:txBody>
        </p:sp>
        <p:sp>
          <p:nvSpPr>
            <p:cNvPr id="44037" name="Line 5"/>
            <p:cNvSpPr>
              <a:spLocks noChangeShapeType="1"/>
            </p:cNvSpPr>
            <p:nvPr/>
          </p:nvSpPr>
          <p:spPr bwMode="auto">
            <a:xfrm rot="10800000" flipH="1">
              <a:off x="0" y="156"/>
              <a:ext cx="696" cy="96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4041" name="Group 9"/>
          <p:cNvGrpSpPr>
            <a:grpSpLocks/>
          </p:cNvGrpSpPr>
          <p:nvPr/>
        </p:nvGrpSpPr>
        <p:grpSpPr bwMode="auto">
          <a:xfrm>
            <a:off x="3479800" y="3873500"/>
            <a:ext cx="3532188" cy="2844800"/>
            <a:chOff x="0" y="0"/>
            <a:chExt cx="2225" cy="1792"/>
          </a:xfrm>
        </p:grpSpPr>
        <p:pic>
          <p:nvPicPr>
            <p:cNvPr id="44039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" y="0"/>
              <a:ext cx="2185" cy="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40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80"/>
              <a:ext cx="629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4046" name="Group 14"/>
          <p:cNvGrpSpPr>
            <a:grpSpLocks/>
          </p:cNvGrpSpPr>
          <p:nvPr/>
        </p:nvGrpSpPr>
        <p:grpSpPr bwMode="auto">
          <a:xfrm>
            <a:off x="323850" y="3187700"/>
            <a:ext cx="3384550" cy="1981200"/>
            <a:chOff x="0" y="0"/>
            <a:chExt cx="2131" cy="1248"/>
          </a:xfrm>
        </p:grpSpPr>
        <p:sp>
          <p:nvSpPr>
            <p:cNvPr id="44042" name="Line 10"/>
            <p:cNvSpPr>
              <a:spLocks noChangeShapeType="1"/>
            </p:cNvSpPr>
            <p:nvPr/>
          </p:nvSpPr>
          <p:spPr bwMode="auto">
            <a:xfrm rot="10800000">
              <a:off x="1571" y="576"/>
              <a:ext cx="560" cy="359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44045" name="Group 13"/>
            <p:cNvGrpSpPr>
              <a:grpSpLocks/>
            </p:cNvGrpSpPr>
            <p:nvPr/>
          </p:nvGrpSpPr>
          <p:grpSpPr bwMode="auto">
            <a:xfrm>
              <a:off x="0" y="0"/>
              <a:ext cx="2018" cy="1248"/>
              <a:chOff x="0" y="0"/>
              <a:chExt cx="2018" cy="1248"/>
            </a:xfrm>
          </p:grpSpPr>
          <p:sp>
            <p:nvSpPr>
              <p:cNvPr id="44043" name="Rectangle 11"/>
              <p:cNvSpPr>
                <a:spLocks/>
              </p:cNvSpPr>
              <p:nvPr/>
            </p:nvSpPr>
            <p:spPr bwMode="auto">
              <a:xfrm>
                <a:off x="0" y="864"/>
                <a:ext cx="2018" cy="3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800">
                    <a:solidFill>
                      <a:srgbClr val="FF0000"/>
                    </a:solidFill>
                    <a:effectLst/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SUSY = Dunkle Materie-Teilchen?</a:t>
                </a:r>
              </a:p>
              <a:p>
                <a:r>
                  <a:rPr lang="en-US" sz="1800">
                    <a:solidFill>
                      <a:srgbClr val="FF0000"/>
                    </a:solidFill>
                    <a:effectLst/>
                    <a:latin typeface="Gill Sans" charset="0"/>
                    <a:ea typeface="ＭＳ Ｐゴシック" charset="0"/>
                    <a:cs typeface="Gill Sans" charset="0"/>
                    <a:sym typeface="Gill Sans" charset="0"/>
                  </a:rPr>
                  <a:t>Überbleibsel vom Big Bang?</a:t>
                </a:r>
              </a:p>
            </p:txBody>
          </p:sp>
          <p:pic>
            <p:nvPicPr>
              <p:cNvPr id="44044" name="Picture 1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1" y="0"/>
                <a:ext cx="1062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4047" name="Rectangle 15"/>
          <p:cNvSpPr>
            <a:spLocks/>
          </p:cNvSpPr>
          <p:nvPr/>
        </p:nvSpPr>
        <p:spPr bwMode="auto">
          <a:xfrm>
            <a:off x="1436688" y="273050"/>
            <a:ext cx="7454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7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RÄTSEL DES 21. JAHRHUNDERTS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5058" name="Rectangle 2"/>
          <p:cNvSpPr>
            <a:spLocks/>
          </p:cNvSpPr>
          <p:nvPr/>
        </p:nvSpPr>
        <p:spPr bwMode="auto">
          <a:xfrm>
            <a:off x="179388" y="1187450"/>
            <a:ext cx="33782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Was sind Teilchen?</a:t>
            </a:r>
          </a:p>
        </p:txBody>
      </p:sp>
      <p:grpSp>
        <p:nvGrpSpPr>
          <p:cNvPr id="45061" name="Group 5"/>
          <p:cNvGrpSpPr>
            <a:grpSpLocks/>
          </p:cNvGrpSpPr>
          <p:nvPr/>
        </p:nvGrpSpPr>
        <p:grpSpPr bwMode="auto">
          <a:xfrm>
            <a:off x="850900" y="4584700"/>
            <a:ext cx="8040688" cy="2517775"/>
            <a:chOff x="0" y="0"/>
            <a:chExt cx="5065" cy="1586"/>
          </a:xfrm>
        </p:grpSpPr>
        <p:sp>
          <p:nvSpPr>
            <p:cNvPr id="45059" name="Rectangle 3"/>
            <p:cNvSpPr>
              <a:spLocks/>
            </p:cNvSpPr>
            <p:nvPr/>
          </p:nvSpPr>
          <p:spPr bwMode="auto">
            <a:xfrm>
              <a:off x="1193" y="40"/>
              <a:ext cx="387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ja-JP" altLang="en-US" sz="1500">
                  <a:solidFill>
                    <a:srgbClr val="800040"/>
                  </a:solidFill>
                  <a:effectLst/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500">
                  <a:solidFill>
                    <a:srgbClr val="800040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Sieht</a:t>
              </a:r>
              <a:r>
                <a:rPr lang="ja-JP" altLang="en-US" sz="1500">
                  <a:solidFill>
                    <a:srgbClr val="800040"/>
                  </a:solidFill>
                  <a:effectLst/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500">
                  <a:solidFill>
                    <a:srgbClr val="800040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ein Graviton </a:t>
              </a:r>
              <a:r>
                <a:rPr lang="en-US" sz="1500">
                  <a:solidFill>
                    <a:srgbClr val="800040"/>
                  </a:solidFill>
                  <a:effectLst/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mehr als 3 Raumdimensionen?</a:t>
              </a:r>
            </a:p>
          </p:txBody>
        </p:sp>
        <p:pic>
          <p:nvPicPr>
            <p:cNvPr id="4506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64" cy="1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5062" name="Rectangle 6"/>
          <p:cNvSpPr>
            <a:spLocks/>
          </p:cNvSpPr>
          <p:nvPr/>
        </p:nvSpPr>
        <p:spPr bwMode="auto">
          <a:xfrm>
            <a:off x="661988" y="4095750"/>
            <a:ext cx="26797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Quanten-Gravitation ?</a:t>
            </a:r>
          </a:p>
        </p:txBody>
      </p:sp>
      <p:grpSp>
        <p:nvGrpSpPr>
          <p:cNvPr id="45067" name="Group 11"/>
          <p:cNvGrpSpPr>
            <a:grpSpLocks/>
          </p:cNvGrpSpPr>
          <p:nvPr/>
        </p:nvGrpSpPr>
        <p:grpSpPr bwMode="auto">
          <a:xfrm>
            <a:off x="698500" y="1219200"/>
            <a:ext cx="9043988" cy="2184400"/>
            <a:chOff x="0" y="0"/>
            <a:chExt cx="5697" cy="1376"/>
          </a:xfrm>
        </p:grpSpPr>
        <p:pic>
          <p:nvPicPr>
            <p:cNvPr id="45063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8"/>
              <a:ext cx="1482" cy="1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5066" name="Group 10"/>
            <p:cNvGrpSpPr>
              <a:grpSpLocks/>
            </p:cNvGrpSpPr>
            <p:nvPr/>
          </p:nvGrpSpPr>
          <p:grpSpPr bwMode="auto">
            <a:xfrm>
              <a:off x="1641" y="0"/>
              <a:ext cx="4056" cy="928"/>
              <a:chOff x="0" y="0"/>
              <a:chExt cx="4056" cy="928"/>
            </a:xfrm>
          </p:grpSpPr>
          <p:sp>
            <p:nvSpPr>
              <p:cNvPr id="45064" name="Rectangle 8"/>
              <p:cNvSpPr>
                <a:spLocks/>
              </p:cNvSpPr>
              <p:nvPr/>
            </p:nvSpPr>
            <p:spPr bwMode="auto">
              <a:xfrm>
                <a:off x="16" y="0"/>
                <a:ext cx="222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rgbClr val="0000FF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500">
                    <a:solidFill>
                      <a:srgbClr val="800040"/>
                    </a:solidFill>
                    <a:effectLst/>
                    <a:latin typeface="Verdana Bold" charset="0"/>
                    <a:ea typeface="ＭＳ Ｐゴシック" charset="0"/>
                    <a:cs typeface="Verdana Bold" charset="0"/>
                    <a:sym typeface="Verdana Bold" charset="0"/>
                  </a:rPr>
                  <a:t>Superstrings</a:t>
                </a:r>
                <a:r>
                  <a:rPr lang="en-US" sz="1500">
                    <a:solidFill>
                      <a:srgbClr val="800040"/>
                    </a:solidFill>
                    <a:effectLst/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 in 10 Dimensionen?</a:t>
                </a:r>
              </a:p>
            </p:txBody>
          </p:sp>
          <p:sp>
            <p:nvSpPr>
              <p:cNvPr id="45065" name="Rectangle 9"/>
              <p:cNvSpPr>
                <a:spLocks/>
              </p:cNvSpPr>
              <p:nvPr/>
            </p:nvSpPr>
            <p:spPr bwMode="auto">
              <a:xfrm>
                <a:off x="0" y="336"/>
                <a:ext cx="4056" cy="5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rgbClr val="0000FF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/>
                <a:r>
                  <a:rPr lang="en-US" sz="1400">
                    <a:solidFill>
                      <a:srgbClr val="800040"/>
                    </a:solidFill>
                    <a:effectLst/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Sind Teilchen kleine </a:t>
                </a:r>
                <a:r>
                  <a:rPr lang="ja-JP" altLang="en-US" sz="1400">
                    <a:solidFill>
                      <a:srgbClr val="800040"/>
                    </a:solidFill>
                    <a:effectLst/>
                    <a:latin typeface="Arial"/>
                    <a:ea typeface="ＭＳ Ｐゴシック" charset="0"/>
                    <a:cs typeface="Verdana" charset="0"/>
                    <a:sym typeface="Verdana" charset="0"/>
                  </a:rPr>
                  <a:t>‘</a:t>
                </a:r>
                <a:r>
                  <a:rPr lang="en-US" sz="1400">
                    <a:solidFill>
                      <a:srgbClr val="800040"/>
                    </a:solidFill>
                    <a:effectLst/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Strings</a:t>
                </a:r>
                <a:r>
                  <a:rPr lang="ja-JP" altLang="en-US" sz="1400">
                    <a:solidFill>
                      <a:srgbClr val="800040"/>
                    </a:solidFill>
                    <a:effectLst/>
                    <a:latin typeface="Arial"/>
                    <a:ea typeface="ＭＳ Ｐゴシック" charset="0"/>
                    <a:cs typeface="Verdana" charset="0"/>
                    <a:sym typeface="Verdana" charset="0"/>
                  </a:rPr>
                  <a:t>’</a:t>
                </a:r>
                <a:r>
                  <a:rPr lang="en-US" sz="1400">
                    <a:solidFill>
                      <a:srgbClr val="800040"/>
                    </a:solidFill>
                    <a:effectLst/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 die im 10-dimensionalen Raum vibrieren?</a:t>
                </a:r>
              </a:p>
              <a:p>
                <a:pPr algn="l"/>
                <a:r>
                  <a:rPr lang="en-US" sz="1400">
                    <a:solidFill>
                      <a:srgbClr val="800040"/>
                    </a:solidFill>
                    <a:effectLst/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Länge ~10</a:t>
                </a:r>
                <a:r>
                  <a:rPr lang="en-US" sz="1400" baseline="32000">
                    <a:solidFill>
                      <a:srgbClr val="800040"/>
                    </a:solidFill>
                    <a:effectLst/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-35</a:t>
                </a:r>
                <a:r>
                  <a:rPr lang="en-US" sz="1400">
                    <a:solidFill>
                      <a:srgbClr val="800040"/>
                    </a:solidFill>
                    <a:effectLst/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 m (Planck Länge)</a:t>
                </a:r>
              </a:p>
              <a:p>
                <a:pPr algn="l"/>
                <a:r>
                  <a:rPr lang="en-US" sz="1400">
                    <a:solidFill>
                      <a:srgbClr val="800040"/>
                    </a:solidFill>
                    <a:effectLst/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Verschiedene Schwingungsmoden entsprechen verschiedenen Teilchen</a:t>
                </a:r>
              </a:p>
              <a:p>
                <a:pPr algn="l"/>
                <a:r>
                  <a:rPr lang="en-US" sz="1400">
                    <a:solidFill>
                      <a:srgbClr val="800040"/>
                    </a:solidFill>
                    <a:effectLst/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Graviton ist im Spektrum enthalten!</a:t>
                </a:r>
              </a:p>
            </p:txBody>
          </p:sp>
        </p:grpSp>
      </p:grpSp>
      <p:sp>
        <p:nvSpPr>
          <p:cNvPr id="45068" name="Rectangle 12"/>
          <p:cNvSpPr>
            <a:spLocks/>
          </p:cNvSpPr>
          <p:nvPr/>
        </p:nvSpPr>
        <p:spPr bwMode="auto">
          <a:xfrm>
            <a:off x="3341688" y="2717800"/>
            <a:ext cx="6629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rgbClr val="0000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Aber: </a:t>
            </a:r>
          </a:p>
          <a:p>
            <a:pPr algn="l"/>
            <a:r>
              <a:rPr lang="en-US" sz="1400">
                <a:solidFill>
                  <a:srgbClr val="0000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Es gibt keine Voraussage, warum und wie die zusätzlichen Dimensionen</a:t>
            </a:r>
          </a:p>
          <a:p>
            <a:pPr algn="l"/>
            <a:r>
              <a:rPr lang="en-US" sz="1400">
                <a:solidFill>
                  <a:srgbClr val="0000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verschwunden sind.</a:t>
            </a:r>
          </a:p>
          <a:p>
            <a:pPr algn="l"/>
            <a:r>
              <a:rPr lang="en-US" sz="1400">
                <a:solidFill>
                  <a:srgbClr val="0000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Es gibt keine eindeutige Möglichkeit, die Eigenschaften der Teilchen vorherzusagen.</a:t>
            </a:r>
          </a:p>
          <a:p>
            <a:pPr algn="l"/>
            <a:endParaRPr lang="en-US" sz="1800">
              <a:solidFill>
                <a:srgbClr val="800040"/>
              </a:solidFill>
              <a:effectLst/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grpSp>
        <p:nvGrpSpPr>
          <p:cNvPr id="45071" name="Group 15"/>
          <p:cNvGrpSpPr>
            <a:grpSpLocks/>
          </p:cNvGrpSpPr>
          <p:nvPr/>
        </p:nvGrpSpPr>
        <p:grpSpPr bwMode="auto">
          <a:xfrm>
            <a:off x="2846388" y="5416550"/>
            <a:ext cx="7226300" cy="1295400"/>
            <a:chOff x="0" y="0"/>
            <a:chExt cx="4552" cy="816"/>
          </a:xfrm>
        </p:grpSpPr>
        <p:sp>
          <p:nvSpPr>
            <p:cNvPr id="45069" name="Rectangle 13"/>
            <p:cNvSpPr>
              <a:spLocks/>
            </p:cNvSpPr>
            <p:nvPr/>
          </p:nvSpPr>
          <p:spPr bwMode="auto">
            <a:xfrm>
              <a:off x="0" y="0"/>
              <a:ext cx="4552" cy="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400">
                  <a:solidFill>
                    <a:srgbClr val="0000FF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Die Gravitation könnte deshalb so schwach sein weil sich die Gravitation in</a:t>
              </a:r>
            </a:p>
            <a:p>
              <a:pPr algn="l"/>
              <a:r>
                <a:rPr lang="en-US" sz="1400">
                  <a:solidFill>
                    <a:srgbClr val="0000FF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4 oder mehr Raum-Dimensionen ausbreitet und damit aus unserem 3-dimensionalen Universum entkommt.</a:t>
              </a:r>
            </a:p>
          </p:txBody>
        </p:sp>
        <p:sp>
          <p:nvSpPr>
            <p:cNvPr id="45070" name="Rectangle 14"/>
            <p:cNvSpPr>
              <a:spLocks/>
            </p:cNvSpPr>
            <p:nvPr/>
          </p:nvSpPr>
          <p:spPr bwMode="auto">
            <a:xfrm>
              <a:off x="0" y="632"/>
              <a:ext cx="455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400">
                  <a:solidFill>
                    <a:srgbClr val="0000FF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Kollisionen im LHC könnten dann mikroskopische schwarze Löcher erzeugen.</a:t>
              </a:r>
            </a:p>
          </p:txBody>
        </p:sp>
      </p:grpSp>
      <p:sp>
        <p:nvSpPr>
          <p:cNvPr id="45072" name="Rectangle 16"/>
          <p:cNvSpPr>
            <a:spLocks/>
          </p:cNvSpPr>
          <p:nvPr/>
        </p:nvSpPr>
        <p:spPr bwMode="auto">
          <a:xfrm>
            <a:off x="1436688" y="273050"/>
            <a:ext cx="7454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7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RÄTSEL DES 21. JAHRHUNDERTS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5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 autoUpdateAnimBg="0"/>
      <p:bldP spid="45068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/>
          </p:cNvSpPr>
          <p:nvPr/>
        </p:nvSpPr>
        <p:spPr bwMode="auto">
          <a:xfrm>
            <a:off x="-12700" y="-25400"/>
            <a:ext cx="10172700" cy="9398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2" name="Rectangle 2"/>
          <p:cNvSpPr>
            <a:spLocks/>
          </p:cNvSpPr>
          <p:nvPr/>
        </p:nvSpPr>
        <p:spPr bwMode="auto">
          <a:xfrm>
            <a:off x="3900488" y="177800"/>
            <a:ext cx="5349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200">
                <a:solidFill>
                  <a:srgbClr val="FF0000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Die Fragen des 21. Jahrhunderts</a:t>
            </a:r>
          </a:p>
        </p:txBody>
      </p:sp>
      <p:sp>
        <p:nvSpPr>
          <p:cNvPr id="46083" name="Rectangle 3"/>
          <p:cNvSpPr>
            <a:spLocks/>
          </p:cNvSpPr>
          <p:nvPr/>
        </p:nvSpPr>
        <p:spPr bwMode="auto">
          <a:xfrm>
            <a:off x="328613" y="1174750"/>
            <a:ext cx="90932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1900 - 2000:  Phantastischer Fortschritt im Verständnis von Materie und Universum</a:t>
            </a:r>
          </a:p>
        </p:txBody>
      </p:sp>
      <p:sp>
        <p:nvSpPr>
          <p:cNvPr id="46084" name="Rectangle 4"/>
          <p:cNvSpPr>
            <a:spLocks/>
          </p:cNvSpPr>
          <p:nvPr/>
        </p:nvSpPr>
        <p:spPr bwMode="auto">
          <a:xfrm>
            <a:off x="749300" y="3454400"/>
            <a:ext cx="861060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50800" tIns="50800" rIns="50800" bIns="50800"/>
          <a:lstStyle/>
          <a:p>
            <a:pPr algn="l">
              <a:tabLst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</a:tabLst>
            </a:pPr>
            <a:r>
              <a:rPr lang="en-US" sz="2000">
                <a:solidFill>
                  <a:srgbClr val="00FFFF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Was sind Teilchen? Sind Quarks und Leptonen wirklich elementar?</a:t>
            </a:r>
          </a:p>
          <a:p>
            <a:pPr algn="l">
              <a:tabLst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</a:tabLst>
            </a:pPr>
            <a:r>
              <a:rPr lang="en-US" sz="2000">
                <a:solidFill>
                  <a:srgbClr val="00FFFF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Was macht die </a:t>
            </a:r>
            <a:r>
              <a:rPr lang="ja-JP" altLang="en-US" sz="2000">
                <a:solidFill>
                  <a:srgbClr val="00FFFF"/>
                </a:solidFill>
                <a:effectLst/>
                <a:latin typeface="Arial"/>
                <a:ea typeface="ＭＳ Ｐゴシック" charset="0"/>
                <a:cs typeface="Gill Sans" charset="0"/>
                <a:sym typeface="Gill Sans" charset="0"/>
              </a:rPr>
              <a:t>‘</a:t>
            </a:r>
            <a:r>
              <a:rPr lang="en-US" sz="2000">
                <a:solidFill>
                  <a:srgbClr val="00FFFF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Teilchenfamilien</a:t>
            </a:r>
            <a:r>
              <a:rPr lang="ja-JP" altLang="en-US" sz="2000">
                <a:solidFill>
                  <a:srgbClr val="00FFFF"/>
                </a:solidFill>
                <a:effectLst/>
                <a:latin typeface="Arial"/>
                <a:ea typeface="ＭＳ Ｐゴシック" charset="0"/>
                <a:cs typeface="Gill Sans" charset="0"/>
                <a:sym typeface="Gill Sans" charset="0"/>
              </a:rPr>
              <a:t>’</a:t>
            </a:r>
            <a:r>
              <a:rPr lang="en-US" sz="2000">
                <a:solidFill>
                  <a:srgbClr val="00FFFF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 aus? Warum gibt es genau drei?</a:t>
            </a:r>
          </a:p>
          <a:p>
            <a:pPr algn="l">
              <a:tabLst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</a:tabLst>
            </a:pPr>
            <a:r>
              <a:rPr lang="en-US" sz="2000">
                <a:solidFill>
                  <a:srgbClr val="00FFFF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Wo liegt die Verbindung zwischen Quarks und Leptonen (identische Ladung!!)</a:t>
            </a:r>
          </a:p>
          <a:p>
            <a:pPr algn="l">
              <a:tabLst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</a:tabLst>
            </a:pPr>
            <a:r>
              <a:rPr lang="en-US" sz="2000">
                <a:solidFill>
                  <a:srgbClr val="00FFFF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Was ist die dunkle Materie? Was ist dunkle Energie?</a:t>
            </a:r>
          </a:p>
          <a:p>
            <a:pPr algn="l">
              <a:tabLst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</a:tabLst>
            </a:pPr>
            <a:r>
              <a:rPr lang="en-US" sz="2000">
                <a:solidFill>
                  <a:srgbClr val="00FFFF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Wie ist die Antimaterie verschwunden? </a:t>
            </a:r>
          </a:p>
          <a:p>
            <a:pPr algn="l">
              <a:tabLst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</a:tabLst>
            </a:pPr>
            <a:r>
              <a:rPr lang="en-US" sz="2000">
                <a:solidFill>
                  <a:srgbClr val="00FFFF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Was hat die kosmische Inflation ausgelöst?</a:t>
            </a:r>
          </a:p>
          <a:p>
            <a:pPr algn="l">
              <a:tabLst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</a:tabLst>
            </a:pPr>
            <a:r>
              <a:rPr lang="en-US" sz="2000">
                <a:solidFill>
                  <a:srgbClr val="00FFFF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Was ist der Ursprung der Naturkonstanten? Was bestimmt ihre relative Grösse?</a:t>
            </a:r>
          </a:p>
          <a:p>
            <a:pPr algn="l">
              <a:tabLst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</a:tabLst>
            </a:pPr>
            <a:r>
              <a:rPr lang="en-US" sz="2000">
                <a:solidFill>
                  <a:srgbClr val="00FFFF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Ist das Leben im Universum ein Zufall?</a:t>
            </a:r>
          </a:p>
          <a:p>
            <a:pPr algn="l">
              <a:tabLst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</a:tabLst>
            </a:pPr>
            <a:r>
              <a:rPr lang="en-US" sz="2000">
                <a:solidFill>
                  <a:srgbClr val="00FFFF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Kann die Natur durch ein einziges Gesetz beschrieben werden?</a:t>
            </a:r>
          </a:p>
          <a:p>
            <a:pPr algn="l">
              <a:tabLst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  <a:tab pos="1219200" algn="l"/>
                <a:tab pos="10464800" algn="l"/>
              </a:tabLst>
            </a:pPr>
            <a:r>
              <a:rPr lang="en-US" sz="2000">
                <a:solidFill>
                  <a:srgbClr val="00FFFF"/>
                </a:solidFill>
                <a:effectLst/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Warum hat das Vakuum eine so geringe Energie?</a:t>
            </a:r>
          </a:p>
        </p:txBody>
      </p:sp>
      <p:sp>
        <p:nvSpPr>
          <p:cNvPr id="46085" name="Rectangle 5"/>
          <p:cNvSpPr>
            <a:spLocks/>
          </p:cNvSpPr>
          <p:nvPr/>
        </p:nvSpPr>
        <p:spPr bwMode="auto">
          <a:xfrm>
            <a:off x="227013" y="1879600"/>
            <a:ext cx="9575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9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Wir wissen heute woraus die Materie besteht.</a:t>
            </a:r>
          </a:p>
          <a:p>
            <a:r>
              <a:rPr lang="en-US" sz="19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Wir kennen auch die wichtigsten Etappen in der Entstehung des Universums</a:t>
            </a:r>
          </a:p>
        </p:txBody>
      </p:sp>
      <p:sp>
        <p:nvSpPr>
          <p:cNvPr id="46086" name="Rectangle 6"/>
          <p:cNvSpPr>
            <a:spLocks/>
          </p:cNvSpPr>
          <p:nvPr/>
        </p:nvSpPr>
        <p:spPr bwMode="auto">
          <a:xfrm>
            <a:off x="468313" y="2933700"/>
            <a:ext cx="8813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000">
                <a:solidFill>
                  <a:srgbClr val="FFFF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Neue, tiefere Fragen:</a:t>
            </a:r>
          </a:p>
        </p:txBody>
      </p:sp>
      <p:sp>
        <p:nvSpPr>
          <p:cNvPr id="46087" name="Rectangle 7"/>
          <p:cNvSpPr>
            <a:spLocks/>
          </p:cNvSpPr>
          <p:nvPr/>
        </p:nvSpPr>
        <p:spPr bwMode="auto">
          <a:xfrm>
            <a:off x="468313" y="6756400"/>
            <a:ext cx="8813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000">
                <a:solidFill>
                  <a:srgbClr val="FFFF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Die Physik des 21. Jahrhunderts ...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utoUpdateAnimBg="0"/>
      <p:bldP spid="46084" grpId="0" build="p" autoUpdateAnimBg="0" advAuto="0"/>
      <p:bldP spid="46085" grpId="0" autoUpdateAnimBg="0"/>
      <p:bldP spid="46086" grpId="0" autoUpdateAnimBg="0"/>
      <p:bldP spid="46087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/>
          </p:cNvSpPr>
          <p:nvPr/>
        </p:nvSpPr>
        <p:spPr bwMode="auto">
          <a:xfrm>
            <a:off x="1614488" y="1403350"/>
            <a:ext cx="65151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1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LHC : ERSTE KOLLISIONEN am 30.3.2010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2119313"/>
            <a:ext cx="8496300" cy="470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3"/>
          <p:cNvSpPr>
            <a:spLocks/>
          </p:cNvSpPr>
          <p:nvPr/>
        </p:nvSpPr>
        <p:spPr bwMode="auto">
          <a:xfrm>
            <a:off x="1830388" y="7016750"/>
            <a:ext cx="65151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1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Neue Entdeckungen warten auf uns ....</a:t>
            </a:r>
          </a:p>
        </p:txBody>
      </p:sp>
      <p:sp>
        <p:nvSpPr>
          <p:cNvPr id="47108" name="Rectangle 4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109" name="Rectangle 5"/>
          <p:cNvSpPr>
            <a:spLocks/>
          </p:cNvSpPr>
          <p:nvPr/>
        </p:nvSpPr>
        <p:spPr bwMode="auto">
          <a:xfrm>
            <a:off x="1436688" y="273050"/>
            <a:ext cx="7454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7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RÄTSEL DES 21. JAHRHUNDERTS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1106488"/>
            <a:ext cx="8966200" cy="629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Rectangle 2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1"/>
          <p:cNvSpPr>
            <a:spLocks/>
          </p:cNvSpPr>
          <p:nvPr/>
        </p:nvSpPr>
        <p:spPr bwMode="auto">
          <a:xfrm>
            <a:off x="3327400" y="1790700"/>
            <a:ext cx="787400" cy="2552700"/>
          </a:xfrm>
          <a:prstGeom prst="roundRect">
            <a:avLst>
              <a:gd name="adj" fmla="val 24190"/>
            </a:avLst>
          </a:prstGeom>
          <a:solidFill>
            <a:srgbClr val="00FFFF">
              <a:alpha val="28627"/>
            </a:srgb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06" name="AutoShape 2"/>
          <p:cNvSpPr>
            <a:spLocks/>
          </p:cNvSpPr>
          <p:nvPr/>
        </p:nvSpPr>
        <p:spPr bwMode="auto">
          <a:xfrm>
            <a:off x="6832600" y="1790700"/>
            <a:ext cx="787400" cy="2552700"/>
          </a:xfrm>
          <a:prstGeom prst="roundRect">
            <a:avLst>
              <a:gd name="adj" fmla="val 24190"/>
            </a:avLst>
          </a:prstGeom>
          <a:solidFill>
            <a:srgbClr val="00FFFF">
              <a:alpha val="28627"/>
            </a:srgb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07" name="Rectangle 3"/>
          <p:cNvSpPr>
            <a:spLocks/>
          </p:cNvSpPr>
          <p:nvPr/>
        </p:nvSpPr>
        <p:spPr bwMode="auto">
          <a:xfrm>
            <a:off x="403225" y="419100"/>
            <a:ext cx="1905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Quarks</a:t>
            </a:r>
          </a:p>
        </p:txBody>
      </p:sp>
      <p:sp>
        <p:nvSpPr>
          <p:cNvPr id="21508" name="Oval 4"/>
          <p:cNvSpPr>
            <a:spLocks/>
          </p:cNvSpPr>
          <p:nvPr/>
        </p:nvSpPr>
        <p:spPr bwMode="auto">
          <a:xfrm>
            <a:off x="2641600" y="20066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c</a:t>
            </a:r>
          </a:p>
        </p:txBody>
      </p:sp>
      <p:sp>
        <p:nvSpPr>
          <p:cNvPr id="21509" name="Oval 5"/>
          <p:cNvSpPr>
            <a:spLocks/>
          </p:cNvSpPr>
          <p:nvPr/>
        </p:nvSpPr>
        <p:spPr bwMode="auto">
          <a:xfrm>
            <a:off x="1892300" y="20066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u</a:t>
            </a:r>
          </a:p>
        </p:txBody>
      </p:sp>
      <p:sp>
        <p:nvSpPr>
          <p:cNvPr id="21510" name="Oval 6"/>
          <p:cNvSpPr>
            <a:spLocks/>
          </p:cNvSpPr>
          <p:nvPr/>
        </p:nvSpPr>
        <p:spPr bwMode="auto">
          <a:xfrm>
            <a:off x="1892300" y="33274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</a:t>
            </a:r>
          </a:p>
        </p:txBody>
      </p:sp>
      <p:sp>
        <p:nvSpPr>
          <p:cNvPr id="21511" name="Oval 7"/>
          <p:cNvSpPr>
            <a:spLocks/>
          </p:cNvSpPr>
          <p:nvPr/>
        </p:nvSpPr>
        <p:spPr bwMode="auto">
          <a:xfrm>
            <a:off x="2641600" y="33274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</a:t>
            </a:r>
          </a:p>
        </p:txBody>
      </p:sp>
      <p:sp>
        <p:nvSpPr>
          <p:cNvPr id="21512" name="Rectangle 8"/>
          <p:cNvSpPr>
            <a:spLocks/>
          </p:cNvSpPr>
          <p:nvPr/>
        </p:nvSpPr>
        <p:spPr bwMode="auto">
          <a:xfrm>
            <a:off x="2600325" y="4572000"/>
            <a:ext cx="9017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Quarks</a:t>
            </a:r>
          </a:p>
        </p:txBody>
      </p:sp>
      <p:sp>
        <p:nvSpPr>
          <p:cNvPr id="21513" name="Oval 9"/>
          <p:cNvSpPr>
            <a:spLocks/>
          </p:cNvSpPr>
          <p:nvPr/>
        </p:nvSpPr>
        <p:spPr bwMode="auto">
          <a:xfrm>
            <a:off x="5461000" y="3327400"/>
            <a:ext cx="596900" cy="584200"/>
          </a:xfrm>
          <a:prstGeom prst="ellipse">
            <a:avLst/>
          </a:prstGeom>
          <a:solidFill>
            <a:srgbClr val="FF0080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2600" b="1" baseline="-6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e</a:t>
            </a:r>
          </a:p>
        </p:txBody>
      </p:sp>
      <p:sp>
        <p:nvSpPr>
          <p:cNvPr id="21514" name="Oval 10"/>
          <p:cNvSpPr>
            <a:spLocks/>
          </p:cNvSpPr>
          <p:nvPr/>
        </p:nvSpPr>
        <p:spPr bwMode="auto">
          <a:xfrm>
            <a:off x="6184900" y="3327400"/>
            <a:ext cx="596900" cy="584200"/>
          </a:xfrm>
          <a:prstGeom prst="ellipse">
            <a:avLst/>
          </a:prstGeom>
          <a:solidFill>
            <a:srgbClr val="FF0080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2000" baseline="-6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μ</a:t>
            </a:r>
          </a:p>
        </p:txBody>
      </p:sp>
      <p:sp>
        <p:nvSpPr>
          <p:cNvPr id="21515" name="Oval 11"/>
          <p:cNvSpPr>
            <a:spLocks/>
          </p:cNvSpPr>
          <p:nvPr/>
        </p:nvSpPr>
        <p:spPr bwMode="auto">
          <a:xfrm>
            <a:off x="5461000" y="2070100"/>
            <a:ext cx="571500" cy="571500"/>
          </a:xfrm>
          <a:prstGeom prst="ellipse">
            <a:avLst/>
          </a:prstGeom>
          <a:solidFill>
            <a:srgbClr val="FF0080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</a:t>
            </a:r>
            <a:r>
              <a:rPr lang="en-US" sz="1800" baseline="320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-</a:t>
            </a:r>
          </a:p>
        </p:txBody>
      </p:sp>
      <p:sp>
        <p:nvSpPr>
          <p:cNvPr id="21516" name="Oval 12"/>
          <p:cNvSpPr>
            <a:spLocks/>
          </p:cNvSpPr>
          <p:nvPr/>
        </p:nvSpPr>
        <p:spPr bwMode="auto">
          <a:xfrm>
            <a:off x="6184900" y="2070100"/>
            <a:ext cx="571500" cy="571500"/>
          </a:xfrm>
          <a:prstGeom prst="ellipse">
            <a:avLst/>
          </a:prstGeom>
          <a:solidFill>
            <a:srgbClr val="FF0080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µ</a:t>
            </a:r>
            <a:r>
              <a:rPr lang="en-US" sz="1800" baseline="320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-</a:t>
            </a:r>
          </a:p>
        </p:txBody>
      </p:sp>
      <p:sp>
        <p:nvSpPr>
          <p:cNvPr id="21517" name="Rectangle 13"/>
          <p:cNvSpPr>
            <a:spLocks/>
          </p:cNvSpPr>
          <p:nvPr/>
        </p:nvSpPr>
        <p:spPr bwMode="auto">
          <a:xfrm>
            <a:off x="5999163" y="4572000"/>
            <a:ext cx="9874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Leptons</a:t>
            </a:r>
          </a:p>
        </p:txBody>
      </p:sp>
      <p:sp>
        <p:nvSpPr>
          <p:cNvPr id="21518" name="Oval 14"/>
          <p:cNvSpPr>
            <a:spLocks/>
          </p:cNvSpPr>
          <p:nvPr/>
        </p:nvSpPr>
        <p:spPr bwMode="auto">
          <a:xfrm>
            <a:off x="3390900" y="2006600"/>
            <a:ext cx="571500" cy="571500"/>
          </a:xfrm>
          <a:prstGeom prst="ellipse">
            <a:avLst/>
          </a:prstGeom>
          <a:noFill/>
          <a:ln w="25400" cap="flat">
            <a:solidFill>
              <a:srgbClr val="2D4141"/>
            </a:solidFill>
            <a:prstDash val="sysDot"/>
            <a:miter lim="800000"/>
            <a:headEnd type="none" w="med" len="med"/>
            <a:tailEnd type="none" w="med" len="med"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0000FF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t</a:t>
            </a:r>
          </a:p>
        </p:txBody>
      </p:sp>
      <p:sp>
        <p:nvSpPr>
          <p:cNvPr id="21519" name="Oval 15"/>
          <p:cNvSpPr>
            <a:spLocks/>
          </p:cNvSpPr>
          <p:nvPr/>
        </p:nvSpPr>
        <p:spPr bwMode="auto">
          <a:xfrm>
            <a:off x="3390900" y="3327400"/>
            <a:ext cx="571500" cy="571500"/>
          </a:xfrm>
          <a:prstGeom prst="ellipse">
            <a:avLst/>
          </a:prstGeom>
          <a:noFill/>
          <a:ln w="25400" cap="flat">
            <a:solidFill>
              <a:srgbClr val="2D4141"/>
            </a:solidFill>
            <a:prstDash val="sysDot"/>
            <a:miter lim="800000"/>
            <a:headEnd type="none" w="med" len="med"/>
            <a:tailEnd type="none" w="med" len="med"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0000FF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b</a:t>
            </a:r>
          </a:p>
        </p:txBody>
      </p:sp>
      <p:sp>
        <p:nvSpPr>
          <p:cNvPr id="21520" name="Oval 16"/>
          <p:cNvSpPr>
            <a:spLocks/>
          </p:cNvSpPr>
          <p:nvPr/>
        </p:nvSpPr>
        <p:spPr bwMode="auto">
          <a:xfrm>
            <a:off x="6921500" y="3327400"/>
            <a:ext cx="596900" cy="584200"/>
          </a:xfrm>
          <a:prstGeom prst="ellipse">
            <a:avLst/>
          </a:prstGeom>
          <a:noFill/>
          <a:ln w="25400" cap="flat">
            <a:solidFill>
              <a:srgbClr val="FF0080"/>
            </a:solidFill>
            <a:prstDash val="sysDot"/>
            <a:miter lim="800000"/>
            <a:headEnd type="none" w="med" len="med"/>
            <a:tailEnd type="none" w="med" len="med"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8100" tIns="38100" rIns="38100" bIns="38100" anchor="ctr"/>
          <a:lstStyle/>
          <a:p>
            <a:r>
              <a:rPr lang="en-US" sz="2600" b="1">
                <a:solidFill>
                  <a:srgbClr val="FF0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2000" baseline="-6000">
                <a:solidFill>
                  <a:srgbClr val="FF0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t</a:t>
            </a:r>
          </a:p>
        </p:txBody>
      </p:sp>
      <p:sp>
        <p:nvSpPr>
          <p:cNvPr id="21521" name="Oval 17"/>
          <p:cNvSpPr>
            <a:spLocks/>
          </p:cNvSpPr>
          <p:nvPr/>
        </p:nvSpPr>
        <p:spPr bwMode="auto">
          <a:xfrm>
            <a:off x="6934200" y="2070100"/>
            <a:ext cx="571500" cy="571500"/>
          </a:xfrm>
          <a:prstGeom prst="ellipse">
            <a:avLst/>
          </a:prstGeom>
          <a:solidFill>
            <a:srgbClr val="FF0080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600" b="1">
                <a:solidFill>
                  <a:srgbClr val="FFFF00"/>
                </a:solidFill>
                <a:effectLst/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τ</a:t>
            </a:r>
            <a:r>
              <a:rPr lang="en-US" sz="1800" baseline="320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-</a:t>
            </a:r>
          </a:p>
        </p:txBody>
      </p:sp>
      <p:sp>
        <p:nvSpPr>
          <p:cNvPr id="21522" name="Rectangle 18"/>
          <p:cNvSpPr>
            <a:spLocks/>
          </p:cNvSpPr>
          <p:nvPr/>
        </p:nvSpPr>
        <p:spPr bwMode="auto">
          <a:xfrm>
            <a:off x="390525" y="1016000"/>
            <a:ext cx="76327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Die Suche nach den fehlenden Familienmitgliedern begann ...</a:t>
            </a:r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 rot="10800000" flipH="1">
            <a:off x="7493000" y="1651000"/>
            <a:ext cx="1422400" cy="596900"/>
          </a:xfrm>
          <a:prstGeom prst="line">
            <a:avLst/>
          </a:prstGeom>
          <a:noFill/>
          <a:ln w="25400" cap="flat">
            <a:solidFill>
              <a:srgbClr val="2B2922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24" name="Rectangle 20"/>
          <p:cNvSpPr>
            <a:spLocks/>
          </p:cNvSpPr>
          <p:nvPr/>
        </p:nvSpPr>
        <p:spPr bwMode="auto">
          <a:xfrm>
            <a:off x="9009063" y="1422400"/>
            <a:ext cx="5556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new</a:t>
            </a:r>
          </a:p>
        </p:txBody>
      </p:sp>
      <p:sp>
        <p:nvSpPr>
          <p:cNvPr id="21525" name="Rectangle 21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1975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/>
          </p:cNvSpPr>
          <p:nvPr/>
        </p:nvSpPr>
        <p:spPr bwMode="auto">
          <a:xfrm>
            <a:off x="-1588" y="1371600"/>
            <a:ext cx="6284913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Entdeckung des </a:t>
            </a:r>
            <a:r>
              <a:rPr lang="ja-JP" altLang="en-US" sz="18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Bottom</a:t>
            </a:r>
            <a:r>
              <a:rPr lang="ja-JP" altLang="en-US" sz="18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Quark (Fermilab)</a:t>
            </a:r>
          </a:p>
          <a:p>
            <a:endParaRPr lang="en-US" sz="18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403225" y="419100"/>
            <a:ext cx="1905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Quarks</a:t>
            </a:r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0" y="5753100"/>
            <a:ext cx="10160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spcBef>
                <a:spcPts val="1300"/>
              </a:spcBef>
            </a:pPr>
            <a:r>
              <a:rPr lang="en-US" sz="13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1977 entdeckten Physiker am Fermilab (nahe Chicago) ein neues Meson (genannt </a:t>
            </a:r>
            <a:r>
              <a:rPr lang="ja-JP" altLang="en-US" sz="13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3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Upsilon</a:t>
            </a:r>
            <a:r>
              <a:rPr lang="ja-JP" altLang="en-US" sz="13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3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) </a:t>
            </a:r>
          </a:p>
          <a:p>
            <a:pPr algn="l">
              <a:spcBef>
                <a:spcPts val="1300"/>
              </a:spcBef>
            </a:pPr>
            <a:r>
              <a:rPr lang="en-US" sz="13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Seine Eigenschaften passten auf den </a:t>
            </a:r>
            <a:r>
              <a:rPr lang="ja-JP" altLang="en-US" sz="13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3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Steckbrief</a:t>
            </a:r>
            <a:r>
              <a:rPr lang="ja-JP" altLang="en-US" sz="13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3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eines Mesons, das aus einem bottom/anti-bottom Quark Paar bestand. </a:t>
            </a:r>
          </a:p>
          <a:p>
            <a:pPr algn="l">
              <a:spcBef>
                <a:spcPts val="1300"/>
              </a:spcBef>
            </a:pPr>
            <a:r>
              <a:rPr lang="en-US" sz="13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Daraus folgte dass das Bottom quark die elektrische Ladung -1/3 und eine Masse von ca. 5 GeV hatte.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2108200"/>
            <a:ext cx="390525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Rectangle 5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1977</a:t>
            </a:r>
          </a:p>
        </p:txBody>
      </p:sp>
      <p:sp>
        <p:nvSpPr>
          <p:cNvPr id="22534" name="Oval 6"/>
          <p:cNvSpPr>
            <a:spLocks/>
          </p:cNvSpPr>
          <p:nvPr/>
        </p:nvSpPr>
        <p:spPr bwMode="auto">
          <a:xfrm>
            <a:off x="6057900" y="23495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c</a:t>
            </a:r>
          </a:p>
        </p:txBody>
      </p:sp>
      <p:sp>
        <p:nvSpPr>
          <p:cNvPr id="22535" name="Oval 7"/>
          <p:cNvSpPr>
            <a:spLocks/>
          </p:cNvSpPr>
          <p:nvPr/>
        </p:nvSpPr>
        <p:spPr bwMode="auto">
          <a:xfrm>
            <a:off x="5308600" y="23495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u</a:t>
            </a:r>
          </a:p>
        </p:txBody>
      </p:sp>
      <p:sp>
        <p:nvSpPr>
          <p:cNvPr id="22536" name="Oval 8"/>
          <p:cNvSpPr>
            <a:spLocks/>
          </p:cNvSpPr>
          <p:nvPr/>
        </p:nvSpPr>
        <p:spPr bwMode="auto">
          <a:xfrm>
            <a:off x="5308600" y="36703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</a:t>
            </a:r>
          </a:p>
        </p:txBody>
      </p:sp>
      <p:sp>
        <p:nvSpPr>
          <p:cNvPr id="22537" name="Oval 9"/>
          <p:cNvSpPr>
            <a:spLocks/>
          </p:cNvSpPr>
          <p:nvPr/>
        </p:nvSpPr>
        <p:spPr bwMode="auto">
          <a:xfrm>
            <a:off x="6057900" y="36703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</a:t>
            </a:r>
          </a:p>
        </p:txBody>
      </p:sp>
      <p:sp>
        <p:nvSpPr>
          <p:cNvPr id="22538" name="Rectangle 10"/>
          <p:cNvSpPr>
            <a:spLocks/>
          </p:cNvSpPr>
          <p:nvPr/>
        </p:nvSpPr>
        <p:spPr bwMode="auto">
          <a:xfrm>
            <a:off x="6016625" y="4914900"/>
            <a:ext cx="9017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Quarks</a:t>
            </a:r>
          </a:p>
        </p:txBody>
      </p:sp>
      <p:sp>
        <p:nvSpPr>
          <p:cNvPr id="22539" name="Oval 11"/>
          <p:cNvSpPr>
            <a:spLocks/>
          </p:cNvSpPr>
          <p:nvPr/>
        </p:nvSpPr>
        <p:spPr bwMode="auto">
          <a:xfrm>
            <a:off x="7823200" y="3670300"/>
            <a:ext cx="596900" cy="584200"/>
          </a:xfrm>
          <a:prstGeom prst="ellipse">
            <a:avLst/>
          </a:prstGeom>
          <a:solidFill>
            <a:srgbClr val="FF0080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2600" b="1" baseline="-6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e</a:t>
            </a:r>
          </a:p>
        </p:txBody>
      </p:sp>
      <p:sp>
        <p:nvSpPr>
          <p:cNvPr id="22540" name="Oval 12"/>
          <p:cNvSpPr>
            <a:spLocks/>
          </p:cNvSpPr>
          <p:nvPr/>
        </p:nvSpPr>
        <p:spPr bwMode="auto">
          <a:xfrm>
            <a:off x="8547100" y="3670300"/>
            <a:ext cx="596900" cy="584200"/>
          </a:xfrm>
          <a:prstGeom prst="ellipse">
            <a:avLst/>
          </a:prstGeom>
          <a:solidFill>
            <a:srgbClr val="FF0080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2000" baseline="-6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μ</a:t>
            </a:r>
          </a:p>
        </p:txBody>
      </p:sp>
      <p:sp>
        <p:nvSpPr>
          <p:cNvPr id="22541" name="Oval 13"/>
          <p:cNvSpPr>
            <a:spLocks/>
          </p:cNvSpPr>
          <p:nvPr/>
        </p:nvSpPr>
        <p:spPr bwMode="auto">
          <a:xfrm>
            <a:off x="7823200" y="2413000"/>
            <a:ext cx="571500" cy="571500"/>
          </a:xfrm>
          <a:prstGeom prst="ellipse">
            <a:avLst/>
          </a:prstGeom>
          <a:solidFill>
            <a:srgbClr val="FF0080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</a:t>
            </a:r>
            <a:r>
              <a:rPr lang="en-US" sz="1800" baseline="320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-</a:t>
            </a:r>
          </a:p>
        </p:txBody>
      </p:sp>
      <p:sp>
        <p:nvSpPr>
          <p:cNvPr id="22542" name="Oval 14"/>
          <p:cNvSpPr>
            <a:spLocks/>
          </p:cNvSpPr>
          <p:nvPr/>
        </p:nvSpPr>
        <p:spPr bwMode="auto">
          <a:xfrm>
            <a:off x="8547100" y="2413000"/>
            <a:ext cx="571500" cy="571500"/>
          </a:xfrm>
          <a:prstGeom prst="ellipse">
            <a:avLst/>
          </a:prstGeom>
          <a:solidFill>
            <a:srgbClr val="FF0080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µ</a:t>
            </a:r>
            <a:r>
              <a:rPr lang="en-US" sz="1800" baseline="320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-</a:t>
            </a:r>
          </a:p>
        </p:txBody>
      </p:sp>
      <p:sp>
        <p:nvSpPr>
          <p:cNvPr id="22543" name="Rectangle 15"/>
          <p:cNvSpPr>
            <a:spLocks/>
          </p:cNvSpPr>
          <p:nvPr/>
        </p:nvSpPr>
        <p:spPr bwMode="auto">
          <a:xfrm>
            <a:off x="8361363" y="4914900"/>
            <a:ext cx="9874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Leptons</a:t>
            </a:r>
          </a:p>
        </p:txBody>
      </p:sp>
      <p:sp>
        <p:nvSpPr>
          <p:cNvPr id="22544" name="Oval 16"/>
          <p:cNvSpPr>
            <a:spLocks/>
          </p:cNvSpPr>
          <p:nvPr/>
        </p:nvSpPr>
        <p:spPr bwMode="auto">
          <a:xfrm>
            <a:off x="6807200" y="2349500"/>
            <a:ext cx="571500" cy="571500"/>
          </a:xfrm>
          <a:prstGeom prst="ellipse">
            <a:avLst/>
          </a:prstGeom>
          <a:noFill/>
          <a:ln w="25400" cap="flat">
            <a:solidFill>
              <a:srgbClr val="2D4141"/>
            </a:solidFill>
            <a:prstDash val="sysDot"/>
            <a:miter lim="800000"/>
            <a:headEnd type="none" w="med" len="med"/>
            <a:tailEnd type="none" w="med" len="med"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0000FF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t</a:t>
            </a:r>
          </a:p>
        </p:txBody>
      </p:sp>
      <p:sp>
        <p:nvSpPr>
          <p:cNvPr id="22545" name="Oval 17"/>
          <p:cNvSpPr>
            <a:spLocks/>
          </p:cNvSpPr>
          <p:nvPr/>
        </p:nvSpPr>
        <p:spPr bwMode="auto">
          <a:xfrm>
            <a:off x="6807200" y="3670300"/>
            <a:ext cx="571500" cy="571500"/>
          </a:xfrm>
          <a:prstGeom prst="ellipse">
            <a:avLst/>
          </a:prstGeom>
          <a:noFill/>
          <a:ln w="101600" cap="flat">
            <a:solidFill>
              <a:srgbClr val="0000FF"/>
            </a:solidFill>
            <a:prstDash val="sysDot"/>
            <a:miter lim="800000"/>
            <a:headEnd type="none" w="med" len="med"/>
            <a:tailEnd type="none" w="med" len="med"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0000FF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b</a:t>
            </a:r>
          </a:p>
        </p:txBody>
      </p:sp>
      <p:sp>
        <p:nvSpPr>
          <p:cNvPr id="22546" name="Oval 18"/>
          <p:cNvSpPr>
            <a:spLocks/>
          </p:cNvSpPr>
          <p:nvPr/>
        </p:nvSpPr>
        <p:spPr bwMode="auto">
          <a:xfrm>
            <a:off x="9283700" y="3670300"/>
            <a:ext cx="596900" cy="584200"/>
          </a:xfrm>
          <a:prstGeom prst="ellipse">
            <a:avLst/>
          </a:prstGeom>
          <a:noFill/>
          <a:ln w="25400" cap="flat">
            <a:solidFill>
              <a:srgbClr val="FF0080"/>
            </a:solidFill>
            <a:prstDash val="sysDot"/>
            <a:miter lim="800000"/>
            <a:headEnd type="none" w="med" len="med"/>
            <a:tailEnd type="none" w="med" len="med"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8100" tIns="38100" rIns="38100" bIns="38100" anchor="ctr"/>
          <a:lstStyle/>
          <a:p>
            <a:r>
              <a:rPr lang="en-US" sz="2600" b="1">
                <a:solidFill>
                  <a:srgbClr val="FF0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2000" baseline="-6000">
                <a:solidFill>
                  <a:srgbClr val="FF0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t</a:t>
            </a:r>
          </a:p>
        </p:txBody>
      </p:sp>
      <p:sp>
        <p:nvSpPr>
          <p:cNvPr id="22547" name="Oval 19"/>
          <p:cNvSpPr>
            <a:spLocks/>
          </p:cNvSpPr>
          <p:nvPr/>
        </p:nvSpPr>
        <p:spPr bwMode="auto">
          <a:xfrm>
            <a:off x="9296400" y="2413000"/>
            <a:ext cx="571500" cy="571500"/>
          </a:xfrm>
          <a:prstGeom prst="ellipse">
            <a:avLst/>
          </a:prstGeom>
          <a:solidFill>
            <a:srgbClr val="FF0080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600" b="1">
                <a:solidFill>
                  <a:srgbClr val="FFFF00"/>
                </a:solidFill>
                <a:effectLst/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τ</a:t>
            </a:r>
            <a:r>
              <a:rPr lang="en-US" sz="1800" baseline="320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-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-1588" y="1371600"/>
            <a:ext cx="6284913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Entdeckung des </a:t>
            </a:r>
            <a:r>
              <a:rPr lang="ja-JP" altLang="en-US" sz="18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Top</a:t>
            </a:r>
            <a:r>
              <a:rPr lang="ja-JP" altLang="en-US" sz="18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Quark (Fermilab)</a:t>
            </a:r>
          </a:p>
          <a:p>
            <a:endParaRPr lang="en-US" sz="1800">
              <a:solidFill>
                <a:schemeClr val="tx1"/>
              </a:solidFill>
              <a:effectLst/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403225" y="419100"/>
            <a:ext cx="1905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Quarks</a:t>
            </a:r>
          </a:p>
        </p:txBody>
      </p:sp>
      <p:sp>
        <p:nvSpPr>
          <p:cNvPr id="23555" name="Rectangle 3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1995</a:t>
            </a:r>
          </a:p>
        </p:txBody>
      </p:sp>
      <p:grpSp>
        <p:nvGrpSpPr>
          <p:cNvPr id="23563" name="Group 11"/>
          <p:cNvGrpSpPr>
            <a:grpSpLocks/>
          </p:cNvGrpSpPr>
          <p:nvPr/>
        </p:nvGrpSpPr>
        <p:grpSpPr bwMode="auto">
          <a:xfrm>
            <a:off x="7886700" y="1143000"/>
            <a:ext cx="2070100" cy="2921000"/>
            <a:chOff x="0" y="0"/>
            <a:chExt cx="1304" cy="1840"/>
          </a:xfrm>
        </p:grpSpPr>
        <p:sp>
          <p:nvSpPr>
            <p:cNvPr id="23556" name="Oval 4"/>
            <p:cNvSpPr>
              <a:spLocks/>
            </p:cNvSpPr>
            <p:nvPr/>
          </p:nvSpPr>
          <p:spPr bwMode="auto">
            <a:xfrm>
              <a:off x="472" y="0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effectLst/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c</a:t>
              </a:r>
            </a:p>
          </p:txBody>
        </p:sp>
        <p:sp>
          <p:nvSpPr>
            <p:cNvPr id="23557" name="Oval 5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effectLst/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23558" name="Oval 6"/>
            <p:cNvSpPr>
              <a:spLocks/>
            </p:cNvSpPr>
            <p:nvPr/>
          </p:nvSpPr>
          <p:spPr bwMode="auto">
            <a:xfrm>
              <a:off x="0" y="832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effectLst/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23559" name="Oval 7"/>
            <p:cNvSpPr>
              <a:spLocks/>
            </p:cNvSpPr>
            <p:nvPr/>
          </p:nvSpPr>
          <p:spPr bwMode="auto">
            <a:xfrm>
              <a:off x="472" y="832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effectLst/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</a:t>
              </a:r>
            </a:p>
          </p:txBody>
        </p:sp>
        <p:sp>
          <p:nvSpPr>
            <p:cNvPr id="23560" name="Rectangle 8"/>
            <p:cNvSpPr>
              <a:spLocks/>
            </p:cNvSpPr>
            <p:nvPr/>
          </p:nvSpPr>
          <p:spPr bwMode="auto">
            <a:xfrm>
              <a:off x="446" y="1616"/>
              <a:ext cx="568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Quarks</a:t>
              </a:r>
            </a:p>
          </p:txBody>
        </p:sp>
        <p:sp>
          <p:nvSpPr>
            <p:cNvPr id="23561" name="Oval 9"/>
            <p:cNvSpPr>
              <a:spLocks/>
            </p:cNvSpPr>
            <p:nvPr/>
          </p:nvSpPr>
          <p:spPr bwMode="auto">
            <a:xfrm>
              <a:off x="944" y="0"/>
              <a:ext cx="360" cy="360"/>
            </a:xfrm>
            <a:prstGeom prst="ellipse">
              <a:avLst/>
            </a:prstGeom>
            <a:noFill/>
            <a:ln w="63500" cap="flat">
              <a:solidFill>
                <a:srgbClr val="0000FF"/>
              </a:solidFill>
              <a:prstDash val="sysDot"/>
              <a:miter lim="800000"/>
              <a:headEnd type="none" w="med" len="med"/>
              <a:tailEnd type="none" w="med" len="med"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FF"/>
                  </a:solidFill>
                  <a:effectLst/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t</a:t>
              </a:r>
            </a:p>
          </p:txBody>
        </p:sp>
        <p:sp>
          <p:nvSpPr>
            <p:cNvPr id="23562" name="Oval 10"/>
            <p:cNvSpPr>
              <a:spLocks/>
            </p:cNvSpPr>
            <p:nvPr/>
          </p:nvSpPr>
          <p:spPr bwMode="auto">
            <a:xfrm>
              <a:off x="944" y="832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effectLst/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b</a:t>
              </a:r>
            </a:p>
          </p:txBody>
        </p:sp>
      </p:grpSp>
      <p:pic>
        <p:nvPicPr>
          <p:cNvPr id="2356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1955800"/>
            <a:ext cx="3251200" cy="296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213" y="1955800"/>
            <a:ext cx="3381375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7" name="Group 1"/>
          <p:cNvGraphicFramePr>
            <a:graphicFrameLocks noGrp="1"/>
          </p:cNvGraphicFramePr>
          <p:nvPr/>
        </p:nvGraphicFramePr>
        <p:xfrm>
          <a:off x="139700" y="977900"/>
          <a:ext cx="9855200" cy="7193280"/>
        </p:xfrm>
        <a:graphic>
          <a:graphicData uri="http://schemas.openxmlformats.org/drawingml/2006/table">
            <a:tbl>
              <a:tblPr/>
              <a:tblGrid>
                <a:gridCol w="9855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4639" name="Group 63"/>
          <p:cNvGrpSpPr>
            <a:grpSpLocks/>
          </p:cNvGrpSpPr>
          <p:nvPr/>
        </p:nvGrpSpPr>
        <p:grpSpPr bwMode="auto">
          <a:xfrm>
            <a:off x="139700" y="977900"/>
            <a:ext cx="9855200" cy="6297613"/>
            <a:chOff x="0" y="0"/>
            <a:chExt cx="6208" cy="3967"/>
          </a:xfrm>
        </p:grpSpPr>
        <p:sp>
          <p:nvSpPr>
            <p:cNvPr id="24627" name="Rectangle 51"/>
            <p:cNvSpPr>
              <a:spLocks/>
            </p:cNvSpPr>
            <p:nvPr/>
          </p:nvSpPr>
          <p:spPr bwMode="auto">
            <a:xfrm>
              <a:off x="93" y="48"/>
              <a:ext cx="37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1900</a:t>
              </a:r>
            </a:p>
          </p:txBody>
        </p:sp>
        <p:sp>
          <p:nvSpPr>
            <p:cNvPr id="24628" name="Rectangle 52"/>
            <p:cNvSpPr>
              <a:spLocks/>
            </p:cNvSpPr>
            <p:nvPr/>
          </p:nvSpPr>
          <p:spPr bwMode="auto">
            <a:xfrm>
              <a:off x="109" y="376"/>
              <a:ext cx="34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1910</a:t>
              </a:r>
            </a:p>
          </p:txBody>
        </p:sp>
        <p:sp>
          <p:nvSpPr>
            <p:cNvPr id="24629" name="Rectangle 53"/>
            <p:cNvSpPr>
              <a:spLocks/>
            </p:cNvSpPr>
            <p:nvPr/>
          </p:nvSpPr>
          <p:spPr bwMode="auto">
            <a:xfrm>
              <a:off x="94" y="71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1920</a:t>
              </a:r>
            </a:p>
          </p:txBody>
        </p:sp>
        <p:sp>
          <p:nvSpPr>
            <p:cNvPr id="24630" name="Rectangle 54"/>
            <p:cNvSpPr>
              <a:spLocks/>
            </p:cNvSpPr>
            <p:nvPr/>
          </p:nvSpPr>
          <p:spPr bwMode="auto">
            <a:xfrm>
              <a:off x="98" y="1040"/>
              <a:ext cx="363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1930</a:t>
              </a:r>
            </a:p>
          </p:txBody>
        </p:sp>
        <p:sp>
          <p:nvSpPr>
            <p:cNvPr id="24631" name="Rectangle 55"/>
            <p:cNvSpPr>
              <a:spLocks/>
            </p:cNvSpPr>
            <p:nvPr/>
          </p:nvSpPr>
          <p:spPr bwMode="auto">
            <a:xfrm>
              <a:off x="94" y="136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1940</a:t>
              </a:r>
            </a:p>
          </p:txBody>
        </p:sp>
        <p:sp>
          <p:nvSpPr>
            <p:cNvPr id="24632" name="Rectangle 56"/>
            <p:cNvSpPr>
              <a:spLocks/>
            </p:cNvSpPr>
            <p:nvPr/>
          </p:nvSpPr>
          <p:spPr bwMode="auto">
            <a:xfrm>
              <a:off x="94" y="166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1950</a:t>
              </a:r>
            </a:p>
          </p:txBody>
        </p:sp>
        <p:sp>
          <p:nvSpPr>
            <p:cNvPr id="24633" name="Rectangle 57"/>
            <p:cNvSpPr>
              <a:spLocks/>
            </p:cNvSpPr>
            <p:nvPr/>
          </p:nvSpPr>
          <p:spPr bwMode="auto">
            <a:xfrm>
              <a:off x="94" y="203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1960</a:t>
              </a:r>
            </a:p>
          </p:txBody>
        </p:sp>
        <p:sp>
          <p:nvSpPr>
            <p:cNvPr id="24634" name="Rectangle 58"/>
            <p:cNvSpPr>
              <a:spLocks/>
            </p:cNvSpPr>
            <p:nvPr/>
          </p:nvSpPr>
          <p:spPr bwMode="auto">
            <a:xfrm>
              <a:off x="96" y="2360"/>
              <a:ext cx="36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1970</a:t>
              </a:r>
            </a:p>
          </p:txBody>
        </p:sp>
        <p:sp>
          <p:nvSpPr>
            <p:cNvPr id="24635" name="Rectangle 59"/>
            <p:cNvSpPr>
              <a:spLocks/>
            </p:cNvSpPr>
            <p:nvPr/>
          </p:nvSpPr>
          <p:spPr bwMode="auto">
            <a:xfrm>
              <a:off x="94" y="2696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1980</a:t>
              </a:r>
            </a:p>
          </p:txBody>
        </p:sp>
        <p:sp>
          <p:nvSpPr>
            <p:cNvPr id="24636" name="Rectangle 60"/>
            <p:cNvSpPr>
              <a:spLocks/>
            </p:cNvSpPr>
            <p:nvPr/>
          </p:nvSpPr>
          <p:spPr bwMode="auto">
            <a:xfrm>
              <a:off x="94" y="302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1990</a:t>
              </a:r>
            </a:p>
          </p:txBody>
        </p:sp>
        <p:sp>
          <p:nvSpPr>
            <p:cNvPr id="24637" name="Rectangle 61"/>
            <p:cNvSpPr>
              <a:spLocks/>
            </p:cNvSpPr>
            <p:nvPr/>
          </p:nvSpPr>
          <p:spPr bwMode="auto">
            <a:xfrm>
              <a:off x="76" y="3352"/>
              <a:ext cx="40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2000</a:t>
              </a:r>
            </a:p>
          </p:txBody>
        </p:sp>
        <p:sp>
          <p:nvSpPr>
            <p:cNvPr id="24638" name="Rectangle 62"/>
            <p:cNvSpPr>
              <a:spLocks/>
            </p:cNvSpPr>
            <p:nvPr/>
          </p:nvSpPr>
          <p:spPr bwMode="auto">
            <a:xfrm>
              <a:off x="94" y="368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2010</a:t>
              </a:r>
            </a:p>
          </p:txBody>
        </p:sp>
      </p:grpSp>
      <p:sp>
        <p:nvSpPr>
          <p:cNvPr id="24640" name="Rectangle 64"/>
          <p:cNvSpPr>
            <a:spLocks/>
          </p:cNvSpPr>
          <p:nvPr/>
        </p:nvSpPr>
        <p:spPr bwMode="auto">
          <a:xfrm>
            <a:off x="3213100" y="431800"/>
            <a:ext cx="2349500" cy="6375400"/>
          </a:xfrm>
          <a:prstGeom prst="rect">
            <a:avLst/>
          </a:prstGeom>
          <a:solidFill>
            <a:srgbClr val="00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Felder</a:t>
            </a:r>
          </a:p>
        </p:txBody>
      </p:sp>
      <p:sp>
        <p:nvSpPr>
          <p:cNvPr id="24641" name="Line 65"/>
          <p:cNvSpPr>
            <a:spLocks noChangeShapeType="1"/>
          </p:cNvSpPr>
          <p:nvPr/>
        </p:nvSpPr>
        <p:spPr bwMode="auto">
          <a:xfrm rot="10800000" flipH="1">
            <a:off x="-63500" y="5149850"/>
            <a:ext cx="9831388" cy="17463"/>
          </a:xfrm>
          <a:prstGeom prst="line">
            <a:avLst/>
          </a:prstGeom>
          <a:noFill/>
          <a:ln w="254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4642" name="Rectangle 66"/>
          <p:cNvSpPr>
            <a:spLocks/>
          </p:cNvSpPr>
          <p:nvPr/>
        </p:nvSpPr>
        <p:spPr bwMode="auto">
          <a:xfrm>
            <a:off x="901700" y="431800"/>
            <a:ext cx="2273300" cy="6388100"/>
          </a:xfrm>
          <a:prstGeom prst="rect">
            <a:avLst/>
          </a:prstGeom>
          <a:solidFill>
            <a:srgbClr val="0080FF">
              <a:alpha val="5568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Teilchen</a:t>
            </a:r>
          </a:p>
        </p:txBody>
      </p:sp>
      <p:sp>
        <p:nvSpPr>
          <p:cNvPr id="24643" name="Rectangle 67"/>
          <p:cNvSpPr>
            <a:spLocks/>
          </p:cNvSpPr>
          <p:nvPr/>
        </p:nvSpPr>
        <p:spPr bwMode="auto">
          <a:xfrm>
            <a:off x="3384550" y="673100"/>
            <a:ext cx="7731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Elektro-</a:t>
            </a:r>
          </a:p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magnetismus</a:t>
            </a:r>
          </a:p>
        </p:txBody>
      </p:sp>
      <p:sp>
        <p:nvSpPr>
          <p:cNvPr id="24644" name="AutoShape 68"/>
          <p:cNvSpPr>
            <a:spLocks/>
          </p:cNvSpPr>
          <p:nvPr/>
        </p:nvSpPr>
        <p:spPr bwMode="auto">
          <a:xfrm>
            <a:off x="2565400" y="1460500"/>
            <a:ext cx="10668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Spezielle Relativität</a:t>
            </a:r>
          </a:p>
        </p:txBody>
      </p:sp>
      <p:sp>
        <p:nvSpPr>
          <p:cNvPr id="24645" name="AutoShape 69"/>
          <p:cNvSpPr>
            <a:spLocks/>
          </p:cNvSpPr>
          <p:nvPr/>
        </p:nvSpPr>
        <p:spPr bwMode="auto">
          <a:xfrm>
            <a:off x="2527300" y="1917700"/>
            <a:ext cx="1816100" cy="673100"/>
          </a:xfrm>
          <a:prstGeom prst="roundRect">
            <a:avLst>
              <a:gd name="adj" fmla="val 2830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Quantenmechanik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Welle-Teilchen Dualismus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Spin/Fermion-Boson</a:t>
            </a:r>
          </a:p>
        </p:txBody>
      </p:sp>
      <p:sp>
        <p:nvSpPr>
          <p:cNvPr id="24646" name="AutoShape 70"/>
          <p:cNvSpPr>
            <a:spLocks/>
          </p:cNvSpPr>
          <p:nvPr/>
        </p:nvSpPr>
        <p:spPr bwMode="auto">
          <a:xfrm>
            <a:off x="2819400" y="2578100"/>
            <a:ext cx="9144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Antimaterie</a:t>
            </a:r>
          </a:p>
        </p:txBody>
      </p:sp>
      <p:sp>
        <p:nvSpPr>
          <p:cNvPr id="24647" name="AutoShape 71"/>
          <p:cNvSpPr>
            <a:spLocks/>
          </p:cNvSpPr>
          <p:nvPr/>
        </p:nvSpPr>
        <p:spPr bwMode="auto">
          <a:xfrm>
            <a:off x="3924300" y="4191000"/>
            <a:ext cx="9398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 Bosons</a:t>
            </a:r>
          </a:p>
        </p:txBody>
      </p:sp>
      <p:sp>
        <p:nvSpPr>
          <p:cNvPr id="24648" name="AutoShape 72"/>
          <p:cNvSpPr>
            <a:spLocks/>
          </p:cNvSpPr>
          <p:nvPr/>
        </p:nvSpPr>
        <p:spPr bwMode="auto">
          <a:xfrm>
            <a:off x="3263900" y="3606800"/>
            <a:ext cx="711200" cy="406400"/>
          </a:xfrm>
          <a:prstGeom prst="roundRect">
            <a:avLst>
              <a:gd name="adj" fmla="val 46875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QED</a:t>
            </a:r>
          </a:p>
        </p:txBody>
      </p:sp>
      <p:sp>
        <p:nvSpPr>
          <p:cNvPr id="24649" name="AutoShape 73"/>
          <p:cNvSpPr>
            <a:spLocks/>
          </p:cNvSpPr>
          <p:nvPr/>
        </p:nvSpPr>
        <p:spPr bwMode="auto">
          <a:xfrm>
            <a:off x="3263900" y="25400"/>
            <a:ext cx="6985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Maxwell</a:t>
            </a:r>
          </a:p>
        </p:txBody>
      </p:sp>
      <p:sp>
        <p:nvSpPr>
          <p:cNvPr id="24650" name="AutoShape 74"/>
          <p:cNvSpPr>
            <a:spLocks/>
          </p:cNvSpPr>
          <p:nvPr/>
        </p:nvSpPr>
        <p:spPr bwMode="auto">
          <a:xfrm>
            <a:off x="31750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SUSY</a:t>
            </a:r>
          </a:p>
        </p:txBody>
      </p:sp>
      <p:sp>
        <p:nvSpPr>
          <p:cNvPr id="24651" name="AutoShape 75"/>
          <p:cNvSpPr>
            <a:spLocks/>
          </p:cNvSpPr>
          <p:nvPr/>
        </p:nvSpPr>
        <p:spPr bwMode="auto">
          <a:xfrm>
            <a:off x="3479800" y="42799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chemeClr val="tx1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Higgs</a:t>
            </a:r>
          </a:p>
        </p:txBody>
      </p:sp>
      <p:sp>
        <p:nvSpPr>
          <p:cNvPr id="24652" name="AutoShape 76"/>
          <p:cNvSpPr>
            <a:spLocks/>
          </p:cNvSpPr>
          <p:nvPr/>
        </p:nvSpPr>
        <p:spPr bwMode="auto">
          <a:xfrm>
            <a:off x="3200400" y="52959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Superstrings</a:t>
            </a:r>
          </a:p>
        </p:txBody>
      </p:sp>
      <p:sp>
        <p:nvSpPr>
          <p:cNvPr id="24653" name="Rectangle 77"/>
          <p:cNvSpPr>
            <a:spLocks/>
          </p:cNvSpPr>
          <p:nvPr/>
        </p:nvSpPr>
        <p:spPr bwMode="auto">
          <a:xfrm>
            <a:off x="5600700" y="431800"/>
            <a:ext cx="2235200" cy="6375400"/>
          </a:xfrm>
          <a:prstGeom prst="rect">
            <a:avLst/>
          </a:prstGeom>
          <a:solidFill>
            <a:srgbClr val="191919">
              <a:alpha val="6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Universum</a:t>
            </a:r>
          </a:p>
        </p:txBody>
      </p:sp>
      <p:sp>
        <p:nvSpPr>
          <p:cNvPr id="24654" name="AutoShape 78"/>
          <p:cNvSpPr>
            <a:spLocks/>
          </p:cNvSpPr>
          <p:nvPr/>
        </p:nvSpPr>
        <p:spPr bwMode="auto">
          <a:xfrm>
            <a:off x="7137400" y="50800"/>
            <a:ext cx="825500" cy="2794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Newton</a:t>
            </a:r>
          </a:p>
        </p:txBody>
      </p:sp>
      <p:sp>
        <p:nvSpPr>
          <p:cNvPr id="24655" name="Rectangle 79"/>
          <p:cNvSpPr>
            <a:spLocks/>
          </p:cNvSpPr>
          <p:nvPr/>
        </p:nvSpPr>
        <p:spPr bwMode="auto">
          <a:xfrm>
            <a:off x="1038225" y="25400"/>
            <a:ext cx="63976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Kinetische</a:t>
            </a:r>
          </a:p>
          <a:p>
            <a:r>
              <a:rPr lang="en-US" sz="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Gastheorie</a:t>
            </a:r>
          </a:p>
        </p:txBody>
      </p:sp>
      <p:sp>
        <p:nvSpPr>
          <p:cNvPr id="24656" name="AutoShape 80"/>
          <p:cNvSpPr>
            <a:spLocks/>
          </p:cNvSpPr>
          <p:nvPr/>
        </p:nvSpPr>
        <p:spPr bwMode="auto">
          <a:xfrm>
            <a:off x="2565400" y="952500"/>
            <a:ext cx="10160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Brownsche Bewegung</a:t>
            </a:r>
          </a:p>
        </p:txBody>
      </p:sp>
      <p:sp>
        <p:nvSpPr>
          <p:cNvPr id="24657" name="AutoShape 81"/>
          <p:cNvSpPr>
            <a:spLocks/>
          </p:cNvSpPr>
          <p:nvPr/>
        </p:nvSpPr>
        <p:spPr bwMode="auto">
          <a:xfrm>
            <a:off x="6527800" y="1790700"/>
            <a:ext cx="1066800" cy="457200"/>
          </a:xfrm>
          <a:prstGeom prst="roundRect">
            <a:avLst>
              <a:gd name="adj" fmla="val 4166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Allgemeine Relativität</a:t>
            </a:r>
          </a:p>
        </p:txBody>
      </p:sp>
      <p:sp>
        <p:nvSpPr>
          <p:cNvPr id="24658" name="AutoShape 82"/>
          <p:cNvSpPr>
            <a:spLocks/>
          </p:cNvSpPr>
          <p:nvPr/>
        </p:nvSpPr>
        <p:spPr bwMode="auto">
          <a:xfrm>
            <a:off x="6362700" y="3644900"/>
            <a:ext cx="12446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Big Bang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Nukleosynthese</a:t>
            </a:r>
          </a:p>
        </p:txBody>
      </p:sp>
      <p:sp>
        <p:nvSpPr>
          <p:cNvPr id="24659" name="AutoShape 83"/>
          <p:cNvSpPr>
            <a:spLocks/>
          </p:cNvSpPr>
          <p:nvPr/>
        </p:nvSpPr>
        <p:spPr bwMode="auto">
          <a:xfrm>
            <a:off x="6527800" y="5207000"/>
            <a:ext cx="1066800" cy="279400"/>
          </a:xfrm>
          <a:prstGeom prst="roundRect">
            <a:avLst>
              <a:gd name="adj" fmla="val 50000"/>
            </a:avLst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Inflation</a:t>
            </a:r>
          </a:p>
        </p:txBody>
      </p:sp>
      <p:sp>
        <p:nvSpPr>
          <p:cNvPr id="24660" name="Oval 84"/>
          <p:cNvSpPr>
            <a:spLocks/>
          </p:cNvSpPr>
          <p:nvPr/>
        </p:nvSpPr>
        <p:spPr bwMode="auto">
          <a:xfrm>
            <a:off x="1771650" y="1346200"/>
            <a:ext cx="825500" cy="2794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Atom</a:t>
            </a:r>
          </a:p>
        </p:txBody>
      </p:sp>
      <p:sp>
        <p:nvSpPr>
          <p:cNvPr id="24661" name="Oval 85"/>
          <p:cNvSpPr>
            <a:spLocks/>
          </p:cNvSpPr>
          <p:nvPr/>
        </p:nvSpPr>
        <p:spPr bwMode="auto">
          <a:xfrm>
            <a:off x="1778000" y="1714500"/>
            <a:ext cx="838200" cy="2921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Kern</a:t>
            </a:r>
          </a:p>
        </p:txBody>
      </p:sp>
      <p:sp>
        <p:nvSpPr>
          <p:cNvPr id="24662" name="Oval 86"/>
          <p:cNvSpPr>
            <a:spLocks/>
          </p:cNvSpPr>
          <p:nvPr/>
        </p:nvSpPr>
        <p:spPr bwMode="auto">
          <a:xfrm>
            <a:off x="977900" y="9271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4663" name="Oval 87"/>
          <p:cNvSpPr>
            <a:spLocks/>
          </p:cNvSpPr>
          <p:nvPr/>
        </p:nvSpPr>
        <p:spPr bwMode="auto">
          <a:xfrm>
            <a:off x="1981200" y="2120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</a:t>
            </a:r>
          </a:p>
        </p:txBody>
      </p:sp>
      <p:sp>
        <p:nvSpPr>
          <p:cNvPr id="24664" name="Oval 88"/>
          <p:cNvSpPr>
            <a:spLocks/>
          </p:cNvSpPr>
          <p:nvPr/>
        </p:nvSpPr>
        <p:spPr bwMode="auto">
          <a:xfrm>
            <a:off x="1981200" y="2628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</a:t>
            </a:r>
          </a:p>
        </p:txBody>
      </p:sp>
      <p:sp>
        <p:nvSpPr>
          <p:cNvPr id="24665" name="Oval 89"/>
          <p:cNvSpPr>
            <a:spLocks/>
          </p:cNvSpPr>
          <p:nvPr/>
        </p:nvSpPr>
        <p:spPr bwMode="auto">
          <a:xfrm>
            <a:off x="1689100" y="3505200"/>
            <a:ext cx="977900" cy="1155700"/>
          </a:xfrm>
          <a:prstGeom prst="ellipse">
            <a:avLst/>
          </a:prstGeom>
          <a:solidFill>
            <a:srgbClr val="FF0080">
              <a:alpha val="24361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200" b="1">
                <a:solidFill>
                  <a:schemeClr val="tx1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Teilchen-</a:t>
            </a:r>
          </a:p>
          <a:p>
            <a:r>
              <a:rPr lang="en-US" sz="1200" b="1">
                <a:solidFill>
                  <a:schemeClr val="tx1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zoo</a:t>
            </a:r>
          </a:p>
        </p:txBody>
      </p:sp>
      <p:sp>
        <p:nvSpPr>
          <p:cNvPr id="24666" name="Oval 90"/>
          <p:cNvSpPr>
            <a:spLocks/>
          </p:cNvSpPr>
          <p:nvPr/>
        </p:nvSpPr>
        <p:spPr bwMode="auto">
          <a:xfrm>
            <a:off x="17399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</a:t>
            </a:r>
          </a:p>
        </p:txBody>
      </p:sp>
      <p:sp>
        <p:nvSpPr>
          <p:cNvPr id="24667" name="Oval 91"/>
          <p:cNvSpPr>
            <a:spLocks/>
          </p:cNvSpPr>
          <p:nvPr/>
        </p:nvSpPr>
        <p:spPr bwMode="auto">
          <a:xfrm>
            <a:off x="977900" y="2908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μ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-</a:t>
            </a:r>
          </a:p>
        </p:txBody>
      </p:sp>
      <p:sp>
        <p:nvSpPr>
          <p:cNvPr id="24668" name="Oval 92"/>
          <p:cNvSpPr>
            <a:spLocks/>
          </p:cNvSpPr>
          <p:nvPr/>
        </p:nvSpPr>
        <p:spPr bwMode="auto">
          <a:xfrm>
            <a:off x="1968500" y="34798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</a:p>
        </p:txBody>
      </p:sp>
      <p:sp>
        <p:nvSpPr>
          <p:cNvPr id="24669" name="Oval 93"/>
          <p:cNvSpPr>
            <a:spLocks/>
          </p:cNvSpPr>
          <p:nvPr/>
        </p:nvSpPr>
        <p:spPr bwMode="auto">
          <a:xfrm>
            <a:off x="965200" y="40005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10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</a:p>
        </p:txBody>
      </p:sp>
      <p:sp>
        <p:nvSpPr>
          <p:cNvPr id="24670" name="Oval 94"/>
          <p:cNvSpPr>
            <a:spLocks/>
          </p:cNvSpPr>
          <p:nvPr/>
        </p:nvSpPr>
        <p:spPr bwMode="auto">
          <a:xfrm>
            <a:off x="977900" y="43053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μ</a:t>
            </a:r>
          </a:p>
        </p:txBody>
      </p:sp>
      <p:sp>
        <p:nvSpPr>
          <p:cNvPr id="24671" name="Oval 95"/>
          <p:cNvSpPr>
            <a:spLocks/>
          </p:cNvSpPr>
          <p:nvPr/>
        </p:nvSpPr>
        <p:spPr bwMode="auto">
          <a:xfrm>
            <a:off x="977900" y="62484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</a:p>
        </p:txBody>
      </p:sp>
      <p:sp>
        <p:nvSpPr>
          <p:cNvPr id="24672" name="Oval 96"/>
          <p:cNvSpPr>
            <a:spLocks/>
          </p:cNvSpPr>
          <p:nvPr/>
        </p:nvSpPr>
        <p:spPr bwMode="auto">
          <a:xfrm>
            <a:off x="20193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</a:t>
            </a:r>
          </a:p>
        </p:txBody>
      </p:sp>
      <p:sp>
        <p:nvSpPr>
          <p:cNvPr id="24673" name="Oval 97"/>
          <p:cNvSpPr>
            <a:spLocks/>
          </p:cNvSpPr>
          <p:nvPr/>
        </p:nvSpPr>
        <p:spPr bwMode="auto">
          <a:xfrm>
            <a:off x="22352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</a:t>
            </a:r>
          </a:p>
        </p:txBody>
      </p:sp>
      <p:sp>
        <p:nvSpPr>
          <p:cNvPr id="24674" name="Oval 98"/>
          <p:cNvSpPr>
            <a:spLocks/>
          </p:cNvSpPr>
          <p:nvPr/>
        </p:nvSpPr>
        <p:spPr bwMode="auto">
          <a:xfrm>
            <a:off x="1841500" y="4864100"/>
            <a:ext cx="317500" cy="2540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</a:t>
            </a:r>
          </a:p>
        </p:txBody>
      </p:sp>
      <p:sp>
        <p:nvSpPr>
          <p:cNvPr id="24675" name="Oval 99"/>
          <p:cNvSpPr>
            <a:spLocks/>
          </p:cNvSpPr>
          <p:nvPr/>
        </p:nvSpPr>
        <p:spPr bwMode="auto">
          <a:xfrm>
            <a:off x="977900" y="3670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4676" name="Oval 100"/>
          <p:cNvSpPr>
            <a:spLocks/>
          </p:cNvSpPr>
          <p:nvPr/>
        </p:nvSpPr>
        <p:spPr bwMode="auto">
          <a:xfrm>
            <a:off x="990600" y="50419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4677" name="Oval 101"/>
          <p:cNvSpPr>
            <a:spLocks/>
          </p:cNvSpPr>
          <p:nvPr/>
        </p:nvSpPr>
        <p:spPr bwMode="auto">
          <a:xfrm>
            <a:off x="2235200" y="52070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</a:t>
            </a:r>
          </a:p>
        </p:txBody>
      </p:sp>
      <p:sp>
        <p:nvSpPr>
          <p:cNvPr id="24678" name="Oval 102"/>
          <p:cNvSpPr>
            <a:spLocks/>
          </p:cNvSpPr>
          <p:nvPr/>
        </p:nvSpPr>
        <p:spPr bwMode="auto">
          <a:xfrm>
            <a:off x="2235200" y="60833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</a:t>
            </a:r>
          </a:p>
        </p:txBody>
      </p:sp>
      <p:sp>
        <p:nvSpPr>
          <p:cNvPr id="24679" name="Rectangle 103"/>
          <p:cNvSpPr>
            <a:spLocks/>
          </p:cNvSpPr>
          <p:nvPr/>
        </p:nvSpPr>
        <p:spPr bwMode="auto">
          <a:xfrm>
            <a:off x="5626100" y="2489200"/>
            <a:ext cx="12192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Galaxien;  Ausdehnung des Universums</a:t>
            </a:r>
          </a:p>
        </p:txBody>
      </p:sp>
      <p:sp>
        <p:nvSpPr>
          <p:cNvPr id="24680" name="AutoShape 104"/>
          <p:cNvSpPr>
            <a:spLocks/>
          </p:cNvSpPr>
          <p:nvPr/>
        </p:nvSpPr>
        <p:spPr bwMode="auto">
          <a:xfrm>
            <a:off x="6489700" y="3302000"/>
            <a:ext cx="1130300" cy="2921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Kernfusion</a:t>
            </a:r>
          </a:p>
        </p:txBody>
      </p:sp>
      <p:sp>
        <p:nvSpPr>
          <p:cNvPr id="24681" name="Rectangle 105"/>
          <p:cNvSpPr>
            <a:spLocks/>
          </p:cNvSpPr>
          <p:nvPr/>
        </p:nvSpPr>
        <p:spPr bwMode="auto">
          <a:xfrm>
            <a:off x="5651500" y="4267200"/>
            <a:ext cx="13208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Kosmische</a:t>
            </a:r>
          </a:p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Hintergrundstrahlung</a:t>
            </a:r>
          </a:p>
        </p:txBody>
      </p:sp>
      <p:sp>
        <p:nvSpPr>
          <p:cNvPr id="24682" name="AutoShape 106"/>
          <p:cNvSpPr>
            <a:spLocks/>
          </p:cNvSpPr>
          <p:nvPr/>
        </p:nvSpPr>
        <p:spPr bwMode="auto">
          <a:xfrm>
            <a:off x="3175000" y="4699000"/>
            <a:ext cx="952500" cy="330200"/>
          </a:xfrm>
          <a:prstGeom prst="roundRect">
            <a:avLst>
              <a:gd name="adj" fmla="val 50000"/>
            </a:avLst>
          </a:prstGeom>
          <a:noFill/>
          <a:ln w="38100" cap="flat">
            <a:solidFill>
              <a:srgbClr val="FF8000">
                <a:alpha val="75563"/>
              </a:srgb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GUT</a:t>
            </a:r>
          </a:p>
        </p:txBody>
      </p:sp>
      <p:sp>
        <p:nvSpPr>
          <p:cNvPr id="24683" name="Oval 107"/>
          <p:cNvSpPr>
            <a:spLocks/>
          </p:cNvSpPr>
          <p:nvPr/>
        </p:nvSpPr>
        <p:spPr bwMode="auto">
          <a:xfrm>
            <a:off x="901700" y="6438900"/>
            <a:ext cx="635000" cy="3810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</a:t>
            </a:r>
            <a:r>
              <a:rPr lang="en-US" sz="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Masse</a:t>
            </a:r>
          </a:p>
        </p:txBody>
      </p:sp>
      <p:sp>
        <p:nvSpPr>
          <p:cNvPr id="24684" name="AutoShape 108"/>
          <p:cNvSpPr>
            <a:spLocks/>
          </p:cNvSpPr>
          <p:nvPr/>
        </p:nvSpPr>
        <p:spPr bwMode="auto">
          <a:xfrm>
            <a:off x="4635500" y="4724400"/>
            <a:ext cx="1016000" cy="469900"/>
          </a:xfrm>
          <a:prstGeom prst="roundRect">
            <a:avLst>
              <a:gd name="adj" fmla="val 4053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QCD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Farbladung</a:t>
            </a:r>
          </a:p>
        </p:txBody>
      </p:sp>
      <p:sp>
        <p:nvSpPr>
          <p:cNvPr id="24685" name="Rectangle 109"/>
          <p:cNvSpPr>
            <a:spLocks/>
          </p:cNvSpPr>
          <p:nvPr/>
        </p:nvSpPr>
        <p:spPr bwMode="auto">
          <a:xfrm>
            <a:off x="5816600" y="62738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Dunkle Energie</a:t>
            </a:r>
          </a:p>
        </p:txBody>
      </p:sp>
      <p:sp>
        <p:nvSpPr>
          <p:cNvPr id="24686" name="Rectangle 110"/>
          <p:cNvSpPr>
            <a:spLocks/>
          </p:cNvSpPr>
          <p:nvPr/>
        </p:nvSpPr>
        <p:spPr bwMode="auto">
          <a:xfrm>
            <a:off x="5981700" y="30480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Dunkle Materie</a:t>
            </a:r>
          </a:p>
        </p:txBody>
      </p:sp>
      <p:sp>
        <p:nvSpPr>
          <p:cNvPr id="24687" name="AutoShape 111"/>
          <p:cNvSpPr>
            <a:spLocks/>
          </p:cNvSpPr>
          <p:nvPr/>
        </p:nvSpPr>
        <p:spPr bwMode="auto">
          <a:xfrm>
            <a:off x="41148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W</a:t>
            </a:r>
          </a:p>
        </p:txBody>
      </p:sp>
      <p:sp>
        <p:nvSpPr>
          <p:cNvPr id="24688" name="AutoShape 112"/>
          <p:cNvSpPr>
            <a:spLocks/>
          </p:cNvSpPr>
          <p:nvPr/>
        </p:nvSpPr>
        <p:spPr bwMode="auto">
          <a:xfrm>
            <a:off x="45339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</a:t>
            </a:r>
          </a:p>
        </p:txBody>
      </p:sp>
      <p:sp>
        <p:nvSpPr>
          <p:cNvPr id="24689" name="AutoShape 113"/>
          <p:cNvSpPr>
            <a:spLocks/>
          </p:cNvSpPr>
          <p:nvPr/>
        </p:nvSpPr>
        <p:spPr bwMode="auto">
          <a:xfrm>
            <a:off x="5092700" y="52578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g</a:t>
            </a:r>
          </a:p>
        </p:txBody>
      </p:sp>
      <p:sp>
        <p:nvSpPr>
          <p:cNvPr id="24690" name="AutoShape 114"/>
          <p:cNvSpPr>
            <a:spLocks/>
          </p:cNvSpPr>
          <p:nvPr/>
        </p:nvSpPr>
        <p:spPr bwMode="auto">
          <a:xfrm>
            <a:off x="3517900" y="1092200"/>
            <a:ext cx="914400" cy="4318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800040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24691" name="Rectangle 115"/>
          <p:cNvSpPr>
            <a:spLocks/>
          </p:cNvSpPr>
          <p:nvPr/>
        </p:nvSpPr>
        <p:spPr bwMode="auto">
          <a:xfrm>
            <a:off x="4260850" y="673100"/>
            <a:ext cx="5953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</a:p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WW</a:t>
            </a:r>
          </a:p>
        </p:txBody>
      </p:sp>
      <p:sp>
        <p:nvSpPr>
          <p:cNvPr id="24692" name="Oval 116"/>
          <p:cNvSpPr>
            <a:spLocks/>
          </p:cNvSpPr>
          <p:nvPr/>
        </p:nvSpPr>
        <p:spPr bwMode="auto">
          <a:xfrm>
            <a:off x="1257300" y="26924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</a:t>
            </a:r>
          </a:p>
        </p:txBody>
      </p:sp>
      <p:sp>
        <p:nvSpPr>
          <p:cNvPr id="24693" name="Oval 117"/>
          <p:cNvSpPr>
            <a:spLocks/>
          </p:cNvSpPr>
          <p:nvPr/>
        </p:nvSpPr>
        <p:spPr bwMode="auto">
          <a:xfrm>
            <a:off x="1257300" y="38608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4694" name="AutoShape 118"/>
          <p:cNvSpPr>
            <a:spLocks/>
          </p:cNvSpPr>
          <p:nvPr/>
        </p:nvSpPr>
        <p:spPr bwMode="auto">
          <a:xfrm>
            <a:off x="3810000" y="2578100"/>
            <a:ext cx="8636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Fermi Theorie</a:t>
            </a:r>
          </a:p>
        </p:txBody>
      </p:sp>
      <p:sp>
        <p:nvSpPr>
          <p:cNvPr id="24695" name="AutoShape 119"/>
          <p:cNvSpPr>
            <a:spLocks/>
          </p:cNvSpPr>
          <p:nvPr/>
        </p:nvSpPr>
        <p:spPr bwMode="auto">
          <a:xfrm>
            <a:off x="4660900" y="2781300"/>
            <a:ext cx="9525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Yukawa 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π Austausch</a:t>
            </a:r>
          </a:p>
        </p:txBody>
      </p:sp>
      <p:sp>
        <p:nvSpPr>
          <p:cNvPr id="24696" name="AutoShape 120"/>
          <p:cNvSpPr>
            <a:spLocks/>
          </p:cNvSpPr>
          <p:nvPr/>
        </p:nvSpPr>
        <p:spPr bwMode="auto">
          <a:xfrm>
            <a:off x="2108200" y="25400"/>
            <a:ext cx="8890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Boltzmann</a:t>
            </a:r>
          </a:p>
        </p:txBody>
      </p:sp>
      <p:sp>
        <p:nvSpPr>
          <p:cNvPr id="24697" name="AutoShape 121"/>
          <p:cNvSpPr>
            <a:spLocks/>
          </p:cNvSpPr>
          <p:nvPr/>
        </p:nvSpPr>
        <p:spPr bwMode="auto">
          <a:xfrm>
            <a:off x="4419600" y="952500"/>
            <a:ext cx="8382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Radio-aktivität</a:t>
            </a:r>
          </a:p>
        </p:txBody>
      </p:sp>
      <p:sp>
        <p:nvSpPr>
          <p:cNvPr id="24698" name="Rectangle 122"/>
          <p:cNvSpPr>
            <a:spLocks/>
          </p:cNvSpPr>
          <p:nvPr/>
        </p:nvSpPr>
        <p:spPr bwMode="auto">
          <a:xfrm>
            <a:off x="7874000" y="431800"/>
            <a:ext cx="2095500" cy="6375400"/>
          </a:xfrm>
          <a:prstGeom prst="rect">
            <a:avLst/>
          </a:prstGeom>
          <a:solidFill>
            <a:srgbClr val="FF6FCF">
              <a:alpha val="2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Technologien</a:t>
            </a:r>
          </a:p>
        </p:txBody>
      </p:sp>
      <p:sp>
        <p:nvSpPr>
          <p:cNvPr id="24699" name="Rectangle 123"/>
          <p:cNvSpPr>
            <a:spLocks/>
          </p:cNvSpPr>
          <p:nvPr/>
        </p:nvSpPr>
        <p:spPr bwMode="auto">
          <a:xfrm>
            <a:off x="7912100" y="1587500"/>
            <a:ext cx="5334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Geiger</a:t>
            </a:r>
          </a:p>
        </p:txBody>
      </p:sp>
      <p:sp>
        <p:nvSpPr>
          <p:cNvPr id="24700" name="Rectangle 124"/>
          <p:cNvSpPr>
            <a:spLocks/>
          </p:cNvSpPr>
          <p:nvPr/>
        </p:nvSpPr>
        <p:spPr bwMode="auto">
          <a:xfrm>
            <a:off x="7899400" y="1993900"/>
            <a:ext cx="546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Wolken</a:t>
            </a:r>
          </a:p>
        </p:txBody>
      </p:sp>
      <p:sp>
        <p:nvSpPr>
          <p:cNvPr id="24701" name="Rectangle 125"/>
          <p:cNvSpPr>
            <a:spLocks/>
          </p:cNvSpPr>
          <p:nvPr/>
        </p:nvSpPr>
        <p:spPr bwMode="auto">
          <a:xfrm>
            <a:off x="7899400" y="3784600"/>
            <a:ext cx="9398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Blasenkammer </a:t>
            </a:r>
          </a:p>
        </p:txBody>
      </p:sp>
      <p:sp>
        <p:nvSpPr>
          <p:cNvPr id="24702" name="Rectangle 126"/>
          <p:cNvSpPr>
            <a:spLocks/>
          </p:cNvSpPr>
          <p:nvPr/>
        </p:nvSpPr>
        <p:spPr bwMode="auto">
          <a:xfrm>
            <a:off x="9118600" y="2641600"/>
            <a:ext cx="8763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Zyklotron</a:t>
            </a:r>
          </a:p>
        </p:txBody>
      </p:sp>
      <p:sp>
        <p:nvSpPr>
          <p:cNvPr id="24703" name="Rectangle 127"/>
          <p:cNvSpPr>
            <a:spLocks/>
          </p:cNvSpPr>
          <p:nvPr/>
        </p:nvSpPr>
        <p:spPr bwMode="auto">
          <a:xfrm>
            <a:off x="7856538" y="723900"/>
            <a:ext cx="6445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Detektor</a:t>
            </a:r>
          </a:p>
        </p:txBody>
      </p:sp>
      <p:sp>
        <p:nvSpPr>
          <p:cNvPr id="24704" name="Rectangle 128"/>
          <p:cNvSpPr>
            <a:spLocks/>
          </p:cNvSpPr>
          <p:nvPr/>
        </p:nvSpPr>
        <p:spPr bwMode="auto">
          <a:xfrm>
            <a:off x="9047163" y="723900"/>
            <a:ext cx="97948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Beschleuniger</a:t>
            </a:r>
          </a:p>
        </p:txBody>
      </p:sp>
      <p:sp>
        <p:nvSpPr>
          <p:cNvPr id="24705" name="Rectangle 129"/>
          <p:cNvSpPr>
            <a:spLocks/>
          </p:cNvSpPr>
          <p:nvPr/>
        </p:nvSpPr>
        <p:spPr bwMode="auto">
          <a:xfrm>
            <a:off x="5651500" y="1841500"/>
            <a:ext cx="8128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Höhen-strahlung</a:t>
            </a:r>
          </a:p>
        </p:txBody>
      </p:sp>
      <p:sp>
        <p:nvSpPr>
          <p:cNvPr id="24706" name="Rectangle 130"/>
          <p:cNvSpPr>
            <a:spLocks/>
          </p:cNvSpPr>
          <p:nvPr/>
        </p:nvSpPr>
        <p:spPr bwMode="auto">
          <a:xfrm>
            <a:off x="9144000" y="3492500"/>
            <a:ext cx="800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Synchrotron</a:t>
            </a:r>
          </a:p>
        </p:txBody>
      </p:sp>
      <p:sp>
        <p:nvSpPr>
          <p:cNvPr id="24707" name="Rectangle 131"/>
          <p:cNvSpPr>
            <a:spLocks/>
          </p:cNvSpPr>
          <p:nvPr/>
        </p:nvSpPr>
        <p:spPr bwMode="auto">
          <a:xfrm>
            <a:off x="9144000" y="4203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Ring</a:t>
            </a:r>
          </a:p>
        </p:txBody>
      </p:sp>
      <p:sp>
        <p:nvSpPr>
          <p:cNvPr id="24708" name="Rectangle 132"/>
          <p:cNvSpPr>
            <a:spLocks/>
          </p:cNvSpPr>
          <p:nvPr/>
        </p:nvSpPr>
        <p:spPr bwMode="auto">
          <a:xfrm>
            <a:off x="9144000" y="5219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Ring</a:t>
            </a:r>
          </a:p>
        </p:txBody>
      </p:sp>
      <p:sp>
        <p:nvSpPr>
          <p:cNvPr id="24709" name="Rectangle 133"/>
          <p:cNvSpPr>
            <a:spLocks/>
          </p:cNvSpPr>
          <p:nvPr/>
        </p:nvSpPr>
        <p:spPr bwMode="auto">
          <a:xfrm>
            <a:off x="9080500" y="4635500"/>
            <a:ext cx="901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Strahlkühlung</a:t>
            </a:r>
          </a:p>
        </p:txBody>
      </p:sp>
      <p:sp>
        <p:nvSpPr>
          <p:cNvPr id="24710" name="Rectangle 134"/>
          <p:cNvSpPr>
            <a:spLocks/>
          </p:cNvSpPr>
          <p:nvPr/>
        </p:nvSpPr>
        <p:spPr bwMode="auto">
          <a:xfrm>
            <a:off x="7899400" y="4419600"/>
            <a:ext cx="11049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Vieldrahtkammer</a:t>
            </a:r>
          </a:p>
        </p:txBody>
      </p:sp>
      <p:sp>
        <p:nvSpPr>
          <p:cNvPr id="24711" name="Rectangle 135"/>
          <p:cNvSpPr>
            <a:spLocks/>
          </p:cNvSpPr>
          <p:nvPr/>
        </p:nvSpPr>
        <p:spPr bwMode="auto">
          <a:xfrm>
            <a:off x="7874000" y="4889500"/>
            <a:ext cx="1155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Prozessrechner</a:t>
            </a:r>
          </a:p>
        </p:txBody>
      </p:sp>
      <p:sp>
        <p:nvSpPr>
          <p:cNvPr id="24712" name="Rectangle 136"/>
          <p:cNvSpPr>
            <a:spLocks/>
          </p:cNvSpPr>
          <p:nvPr/>
        </p:nvSpPr>
        <p:spPr bwMode="auto">
          <a:xfrm>
            <a:off x="9245600" y="58801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WWW</a:t>
            </a:r>
          </a:p>
        </p:txBody>
      </p:sp>
      <p:sp>
        <p:nvSpPr>
          <p:cNvPr id="24713" name="Rectangle 137"/>
          <p:cNvSpPr>
            <a:spLocks/>
          </p:cNvSpPr>
          <p:nvPr/>
        </p:nvSpPr>
        <p:spPr bwMode="auto">
          <a:xfrm>
            <a:off x="9245600" y="65024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effectLst/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GRID</a:t>
            </a:r>
          </a:p>
        </p:txBody>
      </p:sp>
      <p:sp>
        <p:nvSpPr>
          <p:cNvPr id="24714" name="Oval 138"/>
          <p:cNvSpPr>
            <a:spLocks/>
          </p:cNvSpPr>
          <p:nvPr/>
        </p:nvSpPr>
        <p:spPr bwMode="auto">
          <a:xfrm>
            <a:off x="7899400" y="5575300"/>
            <a:ext cx="1104900" cy="850900"/>
          </a:xfrm>
          <a:prstGeom prst="ellipse">
            <a:avLst/>
          </a:prstGeom>
          <a:solidFill>
            <a:srgbClr val="0080FF">
              <a:alpha val="91353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Moderne</a:t>
            </a:r>
          </a:p>
          <a:p>
            <a:r>
              <a:rPr lang="en-US" sz="900">
                <a:solidFill>
                  <a:srgbClr val="FFFFFF"/>
                </a:solidFill>
                <a:effectLst/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Detektoren</a:t>
            </a:r>
          </a:p>
        </p:txBody>
      </p:sp>
      <p:sp>
        <p:nvSpPr>
          <p:cNvPr id="24715" name="AutoShape 139"/>
          <p:cNvSpPr>
            <a:spLocks/>
          </p:cNvSpPr>
          <p:nvPr/>
        </p:nvSpPr>
        <p:spPr bwMode="auto">
          <a:xfrm>
            <a:off x="3937000" y="3543300"/>
            <a:ext cx="9144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P, C, CP Verletzung</a:t>
            </a:r>
          </a:p>
        </p:txBody>
      </p:sp>
      <p:sp>
        <p:nvSpPr>
          <p:cNvPr id="24716" name="Rectangle 140"/>
          <p:cNvSpPr>
            <a:spLocks/>
          </p:cNvSpPr>
          <p:nvPr/>
        </p:nvSpPr>
        <p:spPr bwMode="auto">
          <a:xfrm>
            <a:off x="1711325" y="5054600"/>
            <a:ext cx="13001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rgbClr val="FFFF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STANDARD MODEL</a:t>
            </a:r>
          </a:p>
        </p:txBody>
      </p:sp>
      <p:sp>
        <p:nvSpPr>
          <p:cNvPr id="24717" name="AutoShape 141"/>
          <p:cNvSpPr>
            <a:spLocks/>
          </p:cNvSpPr>
          <p:nvPr/>
        </p:nvSpPr>
        <p:spPr bwMode="auto">
          <a:xfrm>
            <a:off x="3873500" y="4521200"/>
            <a:ext cx="13081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EW Vereinigung</a:t>
            </a:r>
          </a:p>
        </p:txBody>
      </p:sp>
      <p:sp>
        <p:nvSpPr>
          <p:cNvPr id="24718" name="Oval 142"/>
          <p:cNvSpPr>
            <a:spLocks/>
          </p:cNvSpPr>
          <p:nvPr/>
        </p:nvSpPr>
        <p:spPr bwMode="auto">
          <a:xfrm>
            <a:off x="3327400" y="5765800"/>
            <a:ext cx="2120900" cy="4699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3 Teilchenfamilien</a:t>
            </a:r>
          </a:p>
        </p:txBody>
      </p:sp>
      <p:sp>
        <p:nvSpPr>
          <p:cNvPr id="24719" name="Rectangle 143"/>
          <p:cNvSpPr>
            <a:spLocks/>
          </p:cNvSpPr>
          <p:nvPr/>
        </p:nvSpPr>
        <p:spPr bwMode="auto">
          <a:xfrm>
            <a:off x="5664200" y="5638800"/>
            <a:ext cx="13716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Inhomogenität der Hintergrundstrahlung(COBE, WMAP)</a:t>
            </a:r>
          </a:p>
        </p:txBody>
      </p:sp>
      <p:sp>
        <p:nvSpPr>
          <p:cNvPr id="24720" name="Rectangle 144"/>
          <p:cNvSpPr>
            <a:spLocks/>
          </p:cNvSpPr>
          <p:nvPr/>
        </p:nvSpPr>
        <p:spPr bwMode="auto">
          <a:xfrm>
            <a:off x="57150" y="8445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1895</a:t>
            </a:r>
          </a:p>
        </p:txBody>
      </p:sp>
      <p:sp>
        <p:nvSpPr>
          <p:cNvPr id="24721" name="Rectangle 145"/>
          <p:cNvSpPr>
            <a:spLocks/>
          </p:cNvSpPr>
          <p:nvPr/>
        </p:nvSpPr>
        <p:spPr bwMode="auto">
          <a:xfrm>
            <a:off x="57150" y="1365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1905</a:t>
            </a:r>
          </a:p>
        </p:txBody>
      </p:sp>
      <p:sp>
        <p:nvSpPr>
          <p:cNvPr id="24722" name="Rectangle 146"/>
          <p:cNvSpPr>
            <a:spLocks/>
          </p:cNvSpPr>
          <p:nvPr/>
        </p:nvSpPr>
        <p:spPr bwMode="auto">
          <a:xfrm>
            <a:off x="57150" y="5048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1975</a:t>
            </a:r>
          </a:p>
        </p:txBody>
      </p:sp>
      <p:sp>
        <p:nvSpPr>
          <p:cNvPr id="24723" name="Rectangle 147"/>
          <p:cNvSpPr>
            <a:spLocks/>
          </p:cNvSpPr>
          <p:nvPr/>
        </p:nvSpPr>
        <p:spPr bwMode="auto">
          <a:xfrm>
            <a:off x="4183063" y="88900"/>
            <a:ext cx="113188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Elektromagnetismus</a:t>
            </a:r>
          </a:p>
        </p:txBody>
      </p:sp>
      <p:sp>
        <p:nvSpPr>
          <p:cNvPr id="24724" name="Rectangle 148"/>
          <p:cNvSpPr>
            <a:spLocks/>
          </p:cNvSpPr>
          <p:nvPr/>
        </p:nvSpPr>
        <p:spPr bwMode="auto">
          <a:xfrm>
            <a:off x="5046663" y="673100"/>
            <a:ext cx="42227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Starke</a:t>
            </a:r>
          </a:p>
          <a:p>
            <a:r>
              <a:rPr lang="en-US" sz="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WW</a:t>
            </a:r>
          </a:p>
        </p:txBody>
      </p:sp>
      <p:grpSp>
        <p:nvGrpSpPr>
          <p:cNvPr id="24727" name="Group 151"/>
          <p:cNvGrpSpPr>
            <a:grpSpLocks/>
          </p:cNvGrpSpPr>
          <p:nvPr/>
        </p:nvGrpSpPr>
        <p:grpSpPr bwMode="auto">
          <a:xfrm>
            <a:off x="990600" y="4367213"/>
            <a:ext cx="406400" cy="2465387"/>
            <a:chOff x="0" y="0"/>
            <a:chExt cx="256" cy="1552"/>
          </a:xfrm>
        </p:grpSpPr>
        <p:sp>
          <p:nvSpPr>
            <p:cNvPr id="24725" name="Oval 149"/>
            <p:cNvSpPr>
              <a:spLocks/>
            </p:cNvSpPr>
            <p:nvPr/>
          </p:nvSpPr>
          <p:spPr bwMode="auto">
            <a:xfrm>
              <a:off x="0" y="1296"/>
              <a:ext cx="256" cy="256"/>
            </a:xfrm>
            <a:prstGeom prst="ellipse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726" name="Line 150"/>
            <p:cNvSpPr>
              <a:spLocks noChangeShapeType="1"/>
            </p:cNvSpPr>
            <p:nvPr/>
          </p:nvSpPr>
          <p:spPr bwMode="auto">
            <a:xfrm flipH="1">
              <a:off x="120" y="0"/>
              <a:ext cx="0" cy="128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24732" name="Group 156"/>
          <p:cNvGrpSpPr>
            <a:grpSpLocks/>
          </p:cNvGrpSpPr>
          <p:nvPr/>
        </p:nvGrpSpPr>
        <p:grpSpPr bwMode="auto">
          <a:xfrm>
            <a:off x="1003300" y="2628900"/>
            <a:ext cx="3073400" cy="1714500"/>
            <a:chOff x="0" y="0"/>
            <a:chExt cx="1936" cy="1080"/>
          </a:xfrm>
        </p:grpSpPr>
        <p:sp>
          <p:nvSpPr>
            <p:cNvPr id="24728" name="Oval 152"/>
            <p:cNvSpPr>
              <a:spLocks/>
            </p:cNvSpPr>
            <p:nvPr/>
          </p:nvSpPr>
          <p:spPr bwMode="auto">
            <a:xfrm>
              <a:off x="1680" y="0"/>
              <a:ext cx="256" cy="256"/>
            </a:xfrm>
            <a:prstGeom prst="ellipse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729" name="Oval 153"/>
            <p:cNvSpPr>
              <a:spLocks/>
            </p:cNvSpPr>
            <p:nvPr/>
          </p:nvSpPr>
          <p:spPr bwMode="auto">
            <a:xfrm>
              <a:off x="0" y="824"/>
              <a:ext cx="256" cy="256"/>
            </a:xfrm>
            <a:prstGeom prst="ellipse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730" name="Line 154"/>
            <p:cNvSpPr>
              <a:spLocks noChangeShapeType="1"/>
            </p:cNvSpPr>
            <p:nvPr/>
          </p:nvSpPr>
          <p:spPr bwMode="auto">
            <a:xfrm flipH="1">
              <a:off x="200" y="224"/>
              <a:ext cx="1528" cy="632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731" name="Rectangle 155"/>
            <p:cNvSpPr>
              <a:spLocks/>
            </p:cNvSpPr>
            <p:nvPr/>
          </p:nvSpPr>
          <p:spPr bwMode="auto">
            <a:xfrm>
              <a:off x="658" y="296"/>
              <a:ext cx="1008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rgbClr val="FFFFFF"/>
                  </a:solidFill>
                  <a:effectLst/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Neutrino trail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263525" y="4330700"/>
            <a:ext cx="14287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Fred Reines</a:t>
            </a: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403225" y="419100"/>
            <a:ext cx="1905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Neutrinos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1471613"/>
            <a:ext cx="1625600" cy="274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806700"/>
            <a:ext cx="430530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5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1956</a:t>
            </a:r>
          </a:p>
        </p:txBody>
      </p:sp>
      <p:sp>
        <p:nvSpPr>
          <p:cNvPr id="25606" name="Rectangle 6"/>
          <p:cNvSpPr>
            <a:spLocks/>
          </p:cNvSpPr>
          <p:nvPr/>
        </p:nvSpPr>
        <p:spPr bwMode="auto">
          <a:xfrm>
            <a:off x="2562225" y="2222500"/>
            <a:ext cx="4864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Entdeckung des (Elektron) Neutrinos</a:t>
            </a:r>
          </a:p>
        </p:txBody>
      </p:sp>
      <p:sp>
        <p:nvSpPr>
          <p:cNvPr id="25607" name="Rectangle 7"/>
          <p:cNvSpPr>
            <a:spLocks/>
          </p:cNvSpPr>
          <p:nvPr/>
        </p:nvSpPr>
        <p:spPr bwMode="auto">
          <a:xfrm>
            <a:off x="2203450" y="3746500"/>
            <a:ext cx="734377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Kernreaktoren (n-Zerfall) sind eine starke Anti-Neutrino-Quelle</a:t>
            </a:r>
          </a:p>
        </p:txBody>
      </p:sp>
      <p:sp>
        <p:nvSpPr>
          <p:cNvPr id="25608" name="Rectangle 8"/>
          <p:cNvSpPr>
            <a:spLocks/>
          </p:cNvSpPr>
          <p:nvPr/>
        </p:nvSpPr>
        <p:spPr bwMode="auto">
          <a:xfrm>
            <a:off x="2203450" y="4165600"/>
            <a:ext cx="7747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Koinzidenz-Signal von Positron-Annihilation und Neutroneneinfang</a:t>
            </a:r>
          </a:p>
        </p:txBody>
      </p:sp>
      <p:sp>
        <p:nvSpPr>
          <p:cNvPr id="25609" name="Rectangle 9"/>
          <p:cNvSpPr>
            <a:spLocks/>
          </p:cNvSpPr>
          <p:nvPr/>
        </p:nvSpPr>
        <p:spPr bwMode="auto">
          <a:xfrm>
            <a:off x="2435225" y="1403350"/>
            <a:ext cx="51181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400">
                <a:solidFill>
                  <a:srgbClr val="800040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Geschichte der Neutrinos</a:t>
            </a:r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00" y="4597400"/>
            <a:ext cx="6350000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112713" y="3409950"/>
            <a:ext cx="21336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2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Jack Steinberger, 1962 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3810000"/>
            <a:ext cx="8143875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3"/>
          <p:cNvSpPr>
            <a:spLocks/>
          </p:cNvSpPr>
          <p:nvPr/>
        </p:nvSpPr>
        <p:spPr bwMode="auto">
          <a:xfrm>
            <a:off x="2422525" y="1270000"/>
            <a:ext cx="2667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"Muon" Neutrino </a:t>
            </a:r>
          </a:p>
        </p:txBody>
      </p:sp>
      <p:sp>
        <p:nvSpPr>
          <p:cNvPr id="26628" name="Rectangle 4"/>
          <p:cNvSpPr>
            <a:spLocks/>
          </p:cNvSpPr>
          <p:nvPr/>
        </p:nvSpPr>
        <p:spPr bwMode="auto">
          <a:xfrm>
            <a:off x="2486025" y="1828800"/>
            <a:ext cx="749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Leptonenerhaltungssatz: es muss auch ein </a:t>
            </a:r>
            <a:r>
              <a:rPr lang="ja-JP" altLang="en-US" sz="15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Muon</a:t>
            </a:r>
            <a:r>
              <a:rPr lang="ja-JP" altLang="en-US" sz="150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5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-Neutrino geben</a:t>
            </a:r>
          </a:p>
        </p:txBody>
      </p:sp>
      <p:sp>
        <p:nvSpPr>
          <p:cNvPr id="26629" name="Rectangle 5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1962</a:t>
            </a:r>
          </a:p>
        </p:txBody>
      </p:sp>
      <p:sp>
        <p:nvSpPr>
          <p:cNvPr id="26630" name="Rectangle 6"/>
          <p:cNvSpPr>
            <a:spLocks/>
          </p:cNvSpPr>
          <p:nvPr/>
        </p:nvSpPr>
        <p:spPr bwMode="auto">
          <a:xfrm>
            <a:off x="403225" y="419100"/>
            <a:ext cx="1905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Neutrinos</a:t>
            </a:r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1257300"/>
            <a:ext cx="1843088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Rectangle 8"/>
          <p:cNvSpPr>
            <a:spLocks/>
          </p:cNvSpPr>
          <p:nvPr/>
        </p:nvSpPr>
        <p:spPr bwMode="auto">
          <a:xfrm>
            <a:off x="5095875" y="2139950"/>
            <a:ext cx="150495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6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𝜈</a:t>
            </a:r>
            <a:r>
              <a:rPr lang="en-US" sz="3000" baseline="-6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3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</a:t>
            </a:r>
            <a:r>
              <a:rPr lang="en-US" sz="3600">
                <a:solidFill>
                  <a:schemeClr val="tx1"/>
                </a:solidFill>
                <a:effectLst/>
                <a:latin typeface="Verdana" charset="0"/>
                <a:ea typeface="ヒラギノ角ゴ ProN W3" charset="0"/>
                <a:cs typeface="ヒラギノ角ゴ ProN W3" charset="0"/>
                <a:sym typeface="Verdana" charset="0"/>
              </a:rPr>
              <a:t>↔ </a:t>
            </a:r>
            <a:r>
              <a:rPr lang="en-US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baseline="32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6633" name="Rectangle 9"/>
          <p:cNvSpPr>
            <a:spLocks/>
          </p:cNvSpPr>
          <p:nvPr/>
        </p:nvSpPr>
        <p:spPr bwMode="auto">
          <a:xfrm>
            <a:off x="5068888" y="2724150"/>
            <a:ext cx="15335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6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𝜈</a:t>
            </a:r>
            <a:r>
              <a:rPr lang="en-US" sz="3000" baseline="-6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μ</a:t>
            </a:r>
            <a:r>
              <a:rPr lang="en-US" sz="3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</a:t>
            </a:r>
            <a:r>
              <a:rPr lang="en-US" sz="3600">
                <a:solidFill>
                  <a:schemeClr val="tx1"/>
                </a:solidFill>
                <a:effectLst/>
                <a:latin typeface="Verdana" charset="0"/>
                <a:ea typeface="ヒラギノ角ゴ ProN W3" charset="0"/>
                <a:cs typeface="ヒラギノ角ゴ ProN W3" charset="0"/>
                <a:sym typeface="Verdana" charset="0"/>
              </a:rPr>
              <a:t>↔ </a:t>
            </a:r>
            <a:r>
              <a:rPr lang="en-US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μ</a:t>
            </a:r>
            <a:r>
              <a:rPr lang="en-US" baseline="32000">
                <a:solidFill>
                  <a:schemeClr val="tx1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403225" y="419100"/>
            <a:ext cx="1905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Neutrinos</a:t>
            </a:r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effectLst/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2000</a:t>
            </a:r>
          </a:p>
        </p:txBody>
      </p:sp>
      <p:sp>
        <p:nvSpPr>
          <p:cNvPr id="27651" name="Rectangle 3"/>
          <p:cNvSpPr>
            <a:spLocks/>
          </p:cNvSpPr>
          <p:nvPr/>
        </p:nvSpPr>
        <p:spPr bwMode="auto">
          <a:xfrm>
            <a:off x="2028825" y="1320800"/>
            <a:ext cx="54356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effectLst/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Entdeckung des Tau-Neutrinos (2000)</a:t>
            </a:r>
          </a:p>
        </p:txBody>
      </p:sp>
      <p:grpSp>
        <p:nvGrpSpPr>
          <p:cNvPr id="27654" name="Group 6"/>
          <p:cNvGrpSpPr>
            <a:grpSpLocks/>
          </p:cNvGrpSpPr>
          <p:nvPr/>
        </p:nvGrpSpPr>
        <p:grpSpPr bwMode="auto">
          <a:xfrm>
            <a:off x="1676400" y="2235200"/>
            <a:ext cx="5791200" cy="4000500"/>
            <a:chOff x="0" y="0"/>
            <a:chExt cx="3648" cy="2520"/>
          </a:xfrm>
        </p:grpSpPr>
        <p:pic>
          <p:nvPicPr>
            <p:cNvPr id="2765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648" cy="2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3" name="Rectangle 5"/>
            <p:cNvSpPr>
              <a:spLocks/>
            </p:cNvSpPr>
            <p:nvPr/>
          </p:nvSpPr>
          <p:spPr bwMode="auto">
            <a:xfrm>
              <a:off x="145" y="2172"/>
              <a:ext cx="208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>
                  <a:solidFill>
                    <a:schemeClr val="tx1"/>
                  </a:solidFill>
                  <a:effectLst/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DONUT collaboration (Fermilab)</a:t>
              </a:r>
            </a:p>
          </p:txBody>
        </p:sp>
      </p:grpSp>
    </p:spTree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- Center">
  <a:themeElements>
    <a:clrScheme name="">
      <a:dk1>
        <a:srgbClr val="44422C"/>
      </a:dk1>
      <a:lt1>
        <a:srgbClr val="BBBDD3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ADBE6"/>
      </a:accent3>
      <a:accent4>
        <a:srgbClr val="39372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Photo - Horizontal">
  <a:themeElements>
    <a:clrScheme name="">
      <a:dk1>
        <a:srgbClr val="44422C"/>
      </a:dk1>
      <a:lt1>
        <a:srgbClr val="B9B79E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9D8CC"/>
      </a:accent3>
      <a:accent4>
        <a:srgbClr val="39372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Photo - Vertical">
  <a:themeElements>
    <a:clrScheme name="">
      <a:dk1>
        <a:srgbClr val="44422C"/>
      </a:dk1>
      <a:lt1>
        <a:srgbClr val="B9B79E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9D8CC"/>
      </a:accent3>
      <a:accent4>
        <a:srgbClr val="39372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Left">
  <a:themeElements>
    <a:clrScheme name="">
      <a:dk1>
        <a:srgbClr val="44422C"/>
      </a:dk1>
      <a:lt1>
        <a:srgbClr val="BBBDD3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ADBE6"/>
      </a:accent3>
      <a:accent4>
        <a:srgbClr val="39372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 &amp; Bullets - 2 Column">
  <a:themeElements>
    <a:clrScheme name="">
      <a:dk1>
        <a:srgbClr val="44422C"/>
      </a:dk1>
      <a:lt1>
        <a:srgbClr val="BBBDD3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ADBE6"/>
      </a:accent3>
      <a:accent4>
        <a:srgbClr val="39372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itle &amp; Bullets - Right">
  <a:themeElements>
    <a:clrScheme name="">
      <a:dk1>
        <a:srgbClr val="44422C"/>
      </a:dk1>
      <a:lt1>
        <a:srgbClr val="BBBDD3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ADBE6"/>
      </a:accent3>
      <a:accent4>
        <a:srgbClr val="39372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itle &amp; Bullets">
  <a:themeElements>
    <a:clrScheme name="">
      <a:dk1>
        <a:srgbClr val="44422C"/>
      </a:dk1>
      <a:lt1>
        <a:srgbClr val="BBBDD3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ADBE6"/>
      </a:accent3>
      <a:accent4>
        <a:srgbClr val="39372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Title, Bullets &amp; Photo">
  <a:themeElements>
    <a:clrScheme name="">
      <a:dk1>
        <a:srgbClr val="44422C"/>
      </a:dk1>
      <a:lt1>
        <a:srgbClr val="B9B79E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9D8CC"/>
      </a:accent3>
      <a:accent4>
        <a:srgbClr val="39372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181818"/>
      </a:lt2>
      <a:accent1>
        <a:srgbClr val="0000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lank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- Top">
  <a:themeElements>
    <a:clrScheme name="">
      <a:dk1>
        <a:srgbClr val="44422C"/>
      </a:dk1>
      <a:lt1>
        <a:srgbClr val="BBBDD3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ADBE6"/>
      </a:accent3>
      <a:accent4>
        <a:srgbClr val="39372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">
      <a:dk1>
        <a:srgbClr val="44422C"/>
      </a:dk1>
      <a:lt1>
        <a:srgbClr val="BBBDD3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ADBE6"/>
      </a:accent3>
      <a:accent4>
        <a:srgbClr val="39372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ullets">
  <a:themeElements>
    <a:clrScheme name="">
      <a:dk1>
        <a:srgbClr val="44422C"/>
      </a:dk1>
      <a:lt1>
        <a:srgbClr val="BBBDD3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ADBE6"/>
      </a:accent3>
      <a:accent4>
        <a:srgbClr val="39372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Subtitle">
  <a:themeElements>
    <a:clrScheme name="">
      <a:dk1>
        <a:srgbClr val="44422C"/>
      </a:dk1>
      <a:lt1>
        <a:srgbClr val="BBBDD3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DADBE6"/>
      </a:accent3>
      <a:accent4>
        <a:srgbClr val="39372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oefler Text"/>
        <a:ea typeface="ヒラギノ明朝 ProN W3"/>
        <a:cs typeface="ヒラギノ明朝 ProN W3"/>
      </a:majorFont>
      <a:minorFont>
        <a:latin typeface="Hoefler Text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4422C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44422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oefler Text" charset="0"/>
            <a:ea typeface="ヒラギノ明朝 ProN W3" charset="0"/>
            <a:cs typeface="ヒラギノ明朝 ProN W3" charset="0"/>
            <a:sym typeface="Hoefler Text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Pages>0</Pages>
  <Words>1965</Words>
  <Characters>0</Characters>
  <Application>Microsoft Macintosh PowerPoint</Application>
  <PresentationFormat>Custom</PresentationFormat>
  <Lines>0</Lines>
  <Paragraphs>573</Paragraphs>
  <Slides>29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18</vt:i4>
      </vt:variant>
      <vt:variant>
        <vt:lpstr>Slide Titles</vt:lpstr>
      </vt:variant>
      <vt:variant>
        <vt:i4>29</vt:i4>
      </vt:variant>
    </vt:vector>
  </HeadingPairs>
  <TitlesOfParts>
    <vt:vector size="63" baseType="lpstr">
      <vt:lpstr>Hoefler Text</vt:lpstr>
      <vt:lpstr>ヒラギノ明朝 ProN W3</vt:lpstr>
      <vt:lpstr>Chalkboard</vt:lpstr>
      <vt:lpstr>ヒラギノ角ゴ ProN W3</vt:lpstr>
      <vt:lpstr>Verdana</vt:lpstr>
      <vt:lpstr>Copperplate Light</vt:lpstr>
      <vt:lpstr>Copperplate</vt:lpstr>
      <vt:lpstr>Futura Condensed</vt:lpstr>
      <vt:lpstr>Gill Sans</vt:lpstr>
      <vt:lpstr>Helvetica</vt:lpstr>
      <vt:lpstr>Times</vt:lpstr>
      <vt:lpstr>Times New Roman Bold</vt:lpstr>
      <vt:lpstr>Verdana Bold</vt:lpstr>
      <vt:lpstr>Lucida Grande</vt:lpstr>
      <vt:lpstr>Verdana Italic</vt:lpstr>
      <vt:lpstr>Symbol</vt:lpstr>
      <vt:lpstr>Blank</vt:lpstr>
      <vt:lpstr>Blank</vt:lpstr>
      <vt:lpstr>Blank</vt:lpstr>
      <vt:lpstr>Blank</vt:lpstr>
      <vt:lpstr>Blank</vt:lpstr>
      <vt:lpstr>Title - Top</vt:lpstr>
      <vt:lpstr>Blank</vt:lpstr>
      <vt:lpstr>Bullets</vt:lpstr>
      <vt:lpstr>Title &amp; Subtitle</vt:lpstr>
      <vt:lpstr>Title - Center</vt:lpstr>
      <vt:lpstr>Photo - Horizontal</vt:lpstr>
      <vt:lpstr>Photo - Vertical</vt:lpstr>
      <vt:lpstr>Title &amp; Bullets - Left</vt:lpstr>
      <vt:lpstr>Title &amp; Bullets - 2 Column</vt:lpstr>
      <vt:lpstr>Title &amp; Bullets - Right</vt:lpstr>
      <vt:lpstr>Title &amp; Bullets</vt:lpstr>
      <vt:lpstr>Blank</vt:lpstr>
      <vt:lpstr>Title, Bullets &amp;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Rolf Landua</cp:lastModifiedBy>
  <cp:revision>2</cp:revision>
  <dcterms:modified xsi:type="dcterms:W3CDTF">2012-04-06T15:26:13Z</dcterms:modified>
</cp:coreProperties>
</file>