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Microsoft_Equation1.bin" ContentType="application/vnd.openxmlformats-officedocument.oleObject"/>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0" r:id="rId2"/>
  </p:sldMasterIdLst>
  <p:notesMasterIdLst>
    <p:notesMasterId r:id="rId44"/>
  </p:notesMasterIdLst>
  <p:handoutMasterIdLst>
    <p:handoutMasterId r:id="rId45"/>
  </p:handoutMasterIdLst>
  <p:sldIdLst>
    <p:sldId id="271" r:id="rId3"/>
    <p:sldId id="300" r:id="rId4"/>
    <p:sldId id="356" r:id="rId5"/>
    <p:sldId id="358" r:id="rId6"/>
    <p:sldId id="351" r:id="rId7"/>
    <p:sldId id="360" r:id="rId8"/>
    <p:sldId id="363" r:id="rId9"/>
    <p:sldId id="357" r:id="rId10"/>
    <p:sldId id="359" r:id="rId11"/>
    <p:sldId id="361" r:id="rId12"/>
    <p:sldId id="350" r:id="rId13"/>
    <p:sldId id="364" r:id="rId14"/>
    <p:sldId id="362" r:id="rId15"/>
    <p:sldId id="348" r:id="rId16"/>
    <p:sldId id="349" r:id="rId17"/>
    <p:sldId id="370" r:id="rId18"/>
    <p:sldId id="328" r:id="rId19"/>
    <p:sldId id="314" r:id="rId20"/>
    <p:sldId id="365" r:id="rId21"/>
    <p:sldId id="366" r:id="rId22"/>
    <p:sldId id="367" r:id="rId23"/>
    <p:sldId id="304" r:id="rId24"/>
    <p:sldId id="371" r:id="rId25"/>
    <p:sldId id="379" r:id="rId26"/>
    <p:sldId id="372" r:id="rId27"/>
    <p:sldId id="334" r:id="rId28"/>
    <p:sldId id="305" r:id="rId29"/>
    <p:sldId id="316" r:id="rId30"/>
    <p:sldId id="317" r:id="rId31"/>
    <p:sldId id="318" r:id="rId32"/>
    <p:sldId id="335" r:id="rId33"/>
    <p:sldId id="319" r:id="rId34"/>
    <p:sldId id="306" r:id="rId35"/>
    <p:sldId id="368" r:id="rId36"/>
    <p:sldId id="369" r:id="rId37"/>
    <p:sldId id="374" r:id="rId38"/>
    <p:sldId id="375" r:id="rId39"/>
    <p:sldId id="376" r:id="rId40"/>
    <p:sldId id="378" r:id="rId41"/>
    <p:sldId id="380" r:id="rId42"/>
    <p:sldId id="377"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8C6E"/>
    <a:srgbClr val="DE7E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1" d="100"/>
          <a:sy n="101" d="100"/>
        </p:scale>
        <p:origin x="-118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 Id="rId2"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2CC9750-8975-884F-9E18-F89F2DA0B3F4}" type="datetimeFigureOut">
              <a:rPr lang="en-US" smtClean="0"/>
              <a:pPr/>
              <a:t>2/8/12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0ECE9F-A3C7-D844-BD78-044F47A59D50}" type="slidenum">
              <a:rPr lang="en-US" smtClean="0"/>
              <a:pPr/>
              <a:t>‹#›</a:t>
            </a:fld>
            <a:endParaRPr lang="en-US"/>
          </a:p>
        </p:txBody>
      </p:sp>
    </p:spTree>
    <p:extLst>
      <p:ext uri="{BB962C8B-B14F-4D97-AF65-F5344CB8AC3E}">
        <p14:creationId xmlns:p14="http://schemas.microsoft.com/office/powerpoint/2010/main" val="8834825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28FE5B-5AD0-7E41-B77F-24F25781A231}" type="datetimeFigureOut">
              <a:rPr lang="en-US" smtClean="0"/>
              <a:pPr/>
              <a:t>2/8/12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1F280F-BD77-AB43-A088-C9CF8DBFB0E4}" type="slidenum">
              <a:rPr lang="en-US" smtClean="0"/>
              <a:pPr/>
              <a:t>‹#›</a:t>
            </a:fld>
            <a:endParaRPr lang="en-US"/>
          </a:p>
        </p:txBody>
      </p:sp>
    </p:spTree>
    <p:extLst>
      <p:ext uri="{BB962C8B-B14F-4D97-AF65-F5344CB8AC3E}">
        <p14:creationId xmlns:p14="http://schemas.microsoft.com/office/powerpoint/2010/main" val="100198298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a:ln/>
        </p:spPr>
      </p:sp>
      <p:sp>
        <p:nvSpPr>
          <p:cNvPr id="34819" name="Notes Placeholder 2"/>
          <p:cNvSpPr>
            <a:spLocks noGrp="1"/>
          </p:cNvSpPr>
          <p:nvPr>
            <p:ph type="body" idx="1"/>
          </p:nvPr>
        </p:nvSpPr>
        <p:spPr>
          <a:noFill/>
          <a:ln/>
        </p:spPr>
        <p:txBody>
          <a:bodyPr/>
          <a:lstStyle/>
          <a:p>
            <a:endParaRPr lang="en-US">
              <a:latin typeface="Arial" charset="0"/>
              <a:ea typeface="ＭＳ Ｐゴシック" charset="-128"/>
              <a:cs typeface="ＭＳ Ｐゴシック" charset="-128"/>
            </a:endParaRPr>
          </a:p>
        </p:txBody>
      </p:sp>
      <p:sp>
        <p:nvSpPr>
          <p:cNvPr id="34820" name="Slide Number Placeholder 3"/>
          <p:cNvSpPr>
            <a:spLocks noGrp="1"/>
          </p:cNvSpPr>
          <p:nvPr>
            <p:ph type="sldNum" sz="quarter" idx="5"/>
          </p:nvPr>
        </p:nvSpPr>
        <p:spPr>
          <a:noFill/>
        </p:spPr>
        <p:txBody>
          <a:bodyPr/>
          <a:lstStyle/>
          <a:p>
            <a:fld id="{C749A504-E264-E149-BE44-7122076602BB}" type="slidenum">
              <a:rPr lang="en-US" smtClean="0"/>
              <a:pPr/>
              <a:t>7</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1F280F-BD77-AB43-A088-C9CF8DBFB0E4}"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26592B-E765-F641-8DAE-ADED0FEFCF44}" type="datetime1">
              <a:rPr lang="en-US" smtClean="0"/>
              <a:t>2/8/12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DA74C8-4E69-4550-A105-667AC55D3935}" type="datetimeFigureOut">
              <a:rPr lang="en-US" smtClean="0"/>
              <a:t>2/10/12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E3D16E-43FD-417E-9197-B98A3C8B7433}" type="slidenum">
              <a:rPr lang="en-US" smtClean="0"/>
              <a:t>‹#›</a:t>
            </a:fld>
            <a:endParaRPr lang="en-US"/>
          </a:p>
        </p:txBody>
      </p:sp>
    </p:spTree>
    <p:extLst>
      <p:ext uri="{BB962C8B-B14F-4D97-AF65-F5344CB8AC3E}">
        <p14:creationId xmlns:p14="http://schemas.microsoft.com/office/powerpoint/2010/main" val="3686977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A6A0AA1F-2A91-864A-9604-F5CCCDCEAE40}" type="datetime1">
              <a:rPr lang="en-US" smtClean="0"/>
              <a:t>2/8/12</a:t>
            </a:fld>
            <a:endParaRPr lang="en-US"/>
          </a:p>
        </p:txBody>
      </p:sp>
      <p:sp>
        <p:nvSpPr>
          <p:cNvPr id="6" name="Footer Placeholder 5"/>
          <p:cNvSpPr>
            <a:spLocks noGrp="1"/>
          </p:cNvSpPr>
          <p:nvPr>
            <p:ph type="ftr" sz="quarter" idx="11"/>
          </p:nvPr>
        </p:nvSpPr>
        <p:spPr/>
        <p:txBody>
          <a:bodyPr/>
          <a:lstStyle>
            <a:lvl1pPr>
              <a:defRPr/>
            </a:lvl1pPr>
          </a:lstStyle>
          <a:p>
            <a:r>
              <a:rPr lang="en-US" smtClean="0"/>
              <a:t>Chamonix 2012: R. Assmann</a:t>
            </a:r>
            <a:endParaRPr lang="en-US"/>
          </a:p>
        </p:txBody>
      </p:sp>
      <p:sp>
        <p:nvSpPr>
          <p:cNvPr id="7" name="Slide Number Placeholder 6"/>
          <p:cNvSpPr>
            <a:spLocks noGrp="1"/>
          </p:cNvSpPr>
          <p:nvPr>
            <p:ph type="sldNum" sz="quarter" idx="12"/>
          </p:nvPr>
        </p:nvSpPr>
        <p:spPr/>
        <p:txBody>
          <a:bodyPr/>
          <a:lstStyle>
            <a:lvl1pPr>
              <a:defRPr/>
            </a:lvl1pPr>
          </a:lstStyle>
          <a:p>
            <a:fld id="{A0F7BE1D-4B8E-FC45-A69B-4FFC060D0E4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578" name="Rectangle 2"/>
          <p:cNvSpPr>
            <a:spLocks noGrp="1" noChangeArrowheads="1"/>
          </p:cNvSpPr>
          <p:nvPr>
            <p:ph type="ftr" sz="quarter" idx="3"/>
          </p:nvPr>
        </p:nvSpPr>
        <p:spPr bwMode="auto">
          <a:xfrm>
            <a:off x="3124200" y="6632575"/>
            <a:ext cx="2895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0"/>
              </a:spcBef>
              <a:defRPr sz="1000" i="1"/>
            </a:lvl1pPr>
          </a:lstStyle>
          <a:p>
            <a:pPr algn="ctr" defTabSz="914400" fontAlgn="base">
              <a:spcAft>
                <a:spcPct val="0"/>
              </a:spcAft>
            </a:pPr>
            <a:r>
              <a:rPr lang="en-US" smtClean="0">
                <a:solidFill>
                  <a:srgbClr val="00007D"/>
                </a:solidFill>
              </a:rPr>
              <a:t>Chamonix 2012: R. Assmann</a:t>
            </a:r>
            <a:endParaRPr lang="en-US" dirty="0">
              <a:solidFill>
                <a:srgbClr val="00007D"/>
              </a:solidFill>
            </a:endParaRPr>
          </a:p>
        </p:txBody>
      </p:sp>
      <p:sp>
        <p:nvSpPr>
          <p:cNvPr id="24579" name="Rectangle 3"/>
          <p:cNvSpPr>
            <a:spLocks noGrp="1" noChangeArrowheads="1"/>
          </p:cNvSpPr>
          <p:nvPr>
            <p:ph type="sldNum" sz="quarter" idx="4"/>
          </p:nvPr>
        </p:nvSpPr>
        <p:spPr bwMode="auto">
          <a:xfrm>
            <a:off x="6902450" y="6632575"/>
            <a:ext cx="2133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0"/>
              </a:spcBef>
              <a:defRPr sz="1000"/>
            </a:lvl1pPr>
          </a:lstStyle>
          <a:p>
            <a:pPr defTabSz="914400" fontAlgn="base">
              <a:spcAft>
                <a:spcPct val="0"/>
              </a:spcAft>
            </a:pPr>
            <a:fld id="{212BBE4B-11BF-433F-B4D5-C48334632EB9}" type="slidenum">
              <a:rPr lang="en-US">
                <a:solidFill>
                  <a:srgbClr val="00007D"/>
                </a:solidFill>
              </a:rPr>
              <a:pPr defTabSz="914400" fontAlgn="base">
                <a:spcAft>
                  <a:spcPct val="0"/>
                </a:spcAft>
              </a:pPr>
              <a:t>‹#›</a:t>
            </a:fld>
            <a:endParaRPr lang="en-US" dirty="0">
              <a:solidFill>
                <a:srgbClr val="00007D"/>
              </a:solidFill>
            </a:endParaRPr>
          </a:p>
        </p:txBody>
      </p:sp>
      <p:sp>
        <p:nvSpPr>
          <p:cNvPr id="24590" name="Rectangle 14"/>
          <p:cNvSpPr>
            <a:spLocks noGrp="1" noChangeArrowheads="1"/>
          </p:cNvSpPr>
          <p:nvPr>
            <p:ph type="title"/>
          </p:nvPr>
        </p:nvSpPr>
        <p:spPr bwMode="auto">
          <a:xfrm>
            <a:off x="684213" y="25400"/>
            <a:ext cx="8229600" cy="523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4591" name="Rectangle 15"/>
          <p:cNvSpPr>
            <a:spLocks noGrp="1" noChangeArrowheads="1"/>
          </p:cNvSpPr>
          <p:nvPr>
            <p:ph type="body" idx="1"/>
          </p:nvPr>
        </p:nvSpPr>
        <p:spPr bwMode="auto">
          <a:xfrm>
            <a:off x="457200" y="1196975"/>
            <a:ext cx="8229600" cy="5111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92" name="Rectangle 16"/>
          <p:cNvSpPr>
            <a:spLocks noGrp="1" noChangeArrowheads="1"/>
          </p:cNvSpPr>
          <p:nvPr>
            <p:ph type="dt" sz="half" idx="2"/>
          </p:nvPr>
        </p:nvSpPr>
        <p:spPr bwMode="auto">
          <a:xfrm>
            <a:off x="34925" y="6616700"/>
            <a:ext cx="2133600" cy="2682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spcBef>
                <a:spcPct val="0"/>
              </a:spcBef>
              <a:defRPr sz="1200"/>
            </a:lvl1pPr>
          </a:lstStyle>
          <a:p>
            <a:pPr defTabSz="914400" fontAlgn="base">
              <a:spcAft>
                <a:spcPct val="0"/>
              </a:spcAft>
            </a:pPr>
            <a:fld id="{14543DEE-2623-FB47-ACF2-8855561C5DE1}" type="datetime1">
              <a:rPr lang="en-US" smtClean="0">
                <a:solidFill>
                  <a:srgbClr val="00007D"/>
                </a:solidFill>
              </a:rPr>
              <a:t>2/8/12</a:t>
            </a:fld>
            <a:endParaRPr lang="en-US" dirty="0">
              <a:solidFill>
                <a:srgbClr val="00007D"/>
              </a:solidFill>
            </a:endParaRPr>
          </a:p>
        </p:txBody>
      </p:sp>
      <p:sp>
        <p:nvSpPr>
          <p:cNvPr id="24593" name="Line 17"/>
          <p:cNvSpPr>
            <a:spLocks noChangeShapeType="1"/>
          </p:cNvSpPr>
          <p:nvPr userDrawn="1"/>
        </p:nvSpPr>
        <p:spPr bwMode="auto">
          <a:xfrm>
            <a:off x="684213" y="620713"/>
            <a:ext cx="8280400" cy="0"/>
          </a:xfrm>
          <a:prstGeom prst="line">
            <a:avLst/>
          </a:prstGeom>
          <a:noFill/>
          <a:ln w="25400" cap="sq">
            <a:solidFill>
              <a:schemeClr val="bg2"/>
            </a:solidFill>
            <a:round/>
            <a:headEnd/>
            <a:tailEnd type="none" w="lg" len="lg"/>
          </a:ln>
          <a:effectLst/>
        </p:spPr>
        <p:txBody>
          <a:bodyPr wrap="none" anchor="ctr"/>
          <a:lstStyle/>
          <a:p>
            <a:pPr algn="ctr" defTabSz="914400" eaLnBrk="0" fontAlgn="base" hangingPunct="0">
              <a:spcBef>
                <a:spcPct val="50000"/>
              </a:spcBef>
              <a:spcAft>
                <a:spcPct val="0"/>
              </a:spcAft>
            </a:pPr>
            <a:endParaRPr lang="en-US" sz="2000" dirty="0">
              <a:solidFill>
                <a:srgbClr val="00007D"/>
              </a:solidFill>
            </a:endParaRPr>
          </a:p>
        </p:txBody>
      </p:sp>
      <p:pic>
        <p:nvPicPr>
          <p:cNvPr id="24594" name="Picture 18"/>
          <p:cNvPicPr>
            <a:picLocks noChangeAspect="1" noChangeArrowheads="1"/>
          </p:cNvPicPr>
          <p:nvPr userDrawn="1"/>
        </p:nvPicPr>
        <p:blipFill>
          <a:blip r:embed="rId4" cstate="print"/>
          <a:srcRect/>
          <a:stretch>
            <a:fillRect/>
          </a:stretch>
        </p:blipFill>
        <p:spPr bwMode="auto">
          <a:xfrm>
            <a:off x="0" y="0"/>
            <a:ext cx="654050" cy="623888"/>
          </a:xfrm>
          <a:prstGeom prst="rect">
            <a:avLst/>
          </a:prstGeom>
          <a:noFill/>
          <a:ln w="12700" cap="sq" algn="ctr">
            <a:noFill/>
            <a:miter lim="800000"/>
            <a:headEnd/>
            <a:tailEnd type="none" w="lg" len="lg"/>
          </a:ln>
          <a:effectLst/>
        </p:spPr>
      </p:pic>
    </p:spTree>
  </p:cSld>
  <p:clrMap bg1="lt1" tx1="dk1" bg2="lt2" tx2="dk2" accent1="accent1" accent2="accent2" accent3="accent3" accent4="accent4" accent5="accent5" accent6="accent6" hlink="hlink" folHlink="folHlink"/>
  <p:sldLayoutIdLst>
    <p:sldLayoutId id="2147483663" r:id="rId1"/>
    <p:sldLayoutId id="2147483672" r:id="rId2"/>
  </p:sldLayoutIdLst>
  <p:hf hdr="0"/>
  <p:txStyles>
    <p:titleStyle>
      <a:lvl1pPr algn="l" rtl="0" fontAlgn="base">
        <a:spcBef>
          <a:spcPct val="0"/>
        </a:spcBef>
        <a:spcAft>
          <a:spcPct val="0"/>
        </a:spcAft>
        <a:defRPr sz="3200">
          <a:solidFill>
            <a:schemeClr val="bg2"/>
          </a:solidFill>
          <a:latin typeface="+mj-lt"/>
          <a:ea typeface="+mj-ea"/>
          <a:cs typeface="+mj-cs"/>
        </a:defRPr>
      </a:lvl1pPr>
      <a:lvl2pPr algn="l" rtl="0" fontAlgn="base">
        <a:spcBef>
          <a:spcPct val="0"/>
        </a:spcBef>
        <a:spcAft>
          <a:spcPct val="0"/>
        </a:spcAft>
        <a:defRPr sz="3200">
          <a:solidFill>
            <a:schemeClr val="bg2"/>
          </a:solidFill>
          <a:latin typeface="Arial" charset="0"/>
        </a:defRPr>
      </a:lvl2pPr>
      <a:lvl3pPr algn="l" rtl="0" fontAlgn="base">
        <a:spcBef>
          <a:spcPct val="0"/>
        </a:spcBef>
        <a:spcAft>
          <a:spcPct val="0"/>
        </a:spcAft>
        <a:defRPr sz="3200">
          <a:solidFill>
            <a:schemeClr val="bg2"/>
          </a:solidFill>
          <a:latin typeface="Arial" charset="0"/>
        </a:defRPr>
      </a:lvl3pPr>
      <a:lvl4pPr algn="l" rtl="0" fontAlgn="base">
        <a:spcBef>
          <a:spcPct val="0"/>
        </a:spcBef>
        <a:spcAft>
          <a:spcPct val="0"/>
        </a:spcAft>
        <a:defRPr sz="3200">
          <a:solidFill>
            <a:schemeClr val="bg2"/>
          </a:solidFill>
          <a:latin typeface="Arial" charset="0"/>
        </a:defRPr>
      </a:lvl4pPr>
      <a:lvl5pPr algn="l" rtl="0" fontAlgn="base">
        <a:spcBef>
          <a:spcPct val="0"/>
        </a:spcBef>
        <a:spcAft>
          <a:spcPct val="0"/>
        </a:spcAft>
        <a:defRPr sz="3200">
          <a:solidFill>
            <a:schemeClr val="bg2"/>
          </a:solidFill>
          <a:latin typeface="Arial" charset="0"/>
        </a:defRPr>
      </a:lvl5pPr>
      <a:lvl6pPr marL="457200" algn="l" rtl="0" fontAlgn="base">
        <a:spcBef>
          <a:spcPct val="0"/>
        </a:spcBef>
        <a:spcAft>
          <a:spcPct val="0"/>
        </a:spcAft>
        <a:defRPr sz="3200">
          <a:solidFill>
            <a:schemeClr val="bg2"/>
          </a:solidFill>
          <a:latin typeface="Arial" charset="0"/>
        </a:defRPr>
      </a:lvl6pPr>
      <a:lvl7pPr marL="914400" algn="l" rtl="0" fontAlgn="base">
        <a:spcBef>
          <a:spcPct val="0"/>
        </a:spcBef>
        <a:spcAft>
          <a:spcPct val="0"/>
        </a:spcAft>
        <a:defRPr sz="3200">
          <a:solidFill>
            <a:schemeClr val="bg2"/>
          </a:solidFill>
          <a:latin typeface="Arial" charset="0"/>
        </a:defRPr>
      </a:lvl7pPr>
      <a:lvl8pPr marL="1371600" algn="l" rtl="0" fontAlgn="base">
        <a:spcBef>
          <a:spcPct val="0"/>
        </a:spcBef>
        <a:spcAft>
          <a:spcPct val="0"/>
        </a:spcAft>
        <a:defRPr sz="3200">
          <a:solidFill>
            <a:schemeClr val="bg2"/>
          </a:solidFill>
          <a:latin typeface="Arial" charset="0"/>
        </a:defRPr>
      </a:lvl8pPr>
      <a:lvl9pPr marL="1828800" algn="l" rtl="0" fontAlgn="base">
        <a:spcBef>
          <a:spcPct val="0"/>
        </a:spcBef>
        <a:spcAft>
          <a:spcPct val="0"/>
        </a:spcAft>
        <a:defRPr sz="3200">
          <a:solidFill>
            <a:schemeClr val="bg2"/>
          </a:solidFill>
          <a:latin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2400">
          <a:solidFill>
            <a:schemeClr val="bg2"/>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000">
          <a:solidFill>
            <a:srgbClr val="0000FF"/>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16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66"/>
            </a:gs>
            <a:gs pos="100000">
              <a:srgbClr val="000099"/>
            </a:gs>
          </a:gsLst>
          <a:lin ang="5400000" scaled="1"/>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fld id="{50441536-DDA3-704A-BC8C-5B886173717A}" type="slidenum">
              <a:rPr lang="en-US"/>
              <a:pPr lvl="2"/>
              <a:t>‹#›</a:t>
            </a:fld>
            <a:endParaRPr lang="en-US"/>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rgbClr val="FFFF66"/>
                </a:solidFill>
              </a:defRPr>
            </a:lvl1pPr>
          </a:lstStyle>
          <a:p>
            <a:pPr defTabSz="914400" fontAlgn="base">
              <a:spcBef>
                <a:spcPct val="0"/>
              </a:spcBef>
              <a:spcAft>
                <a:spcPct val="0"/>
              </a:spcAft>
            </a:pPr>
            <a:fld id="{8E2545E2-7222-2547-B9B5-8ADF9DAC186E}" type="datetime1">
              <a:rPr lang="en-US" sz="1400" b="1" smtClean="0">
                <a:ea typeface="ＭＳ Ｐゴシック" charset="-128"/>
                <a:cs typeface="ＭＳ Ｐゴシック" charset="-128"/>
              </a:rPr>
              <a:t>2/8/12</a:t>
            </a:fld>
            <a:endParaRPr lang="en-US" sz="1400" b="1" smtClean="0">
              <a:ea typeface="ＭＳ Ｐゴシック" charset="-128"/>
              <a:cs typeface="ＭＳ Ｐゴシック" charset="-128"/>
            </a:endParaRPr>
          </a:p>
        </p:txBody>
      </p:sp>
      <p:sp>
        <p:nvSpPr>
          <p:cNvPr id="1029" name="Rectangle 5"/>
          <p:cNvSpPr>
            <a:spLocks noGrp="1" noChangeArrowheads="1"/>
          </p:cNvSpPr>
          <p:nvPr>
            <p:ph type="ftr" sz="quarter" idx="3"/>
          </p:nvPr>
        </p:nvSpPr>
        <p:spPr bwMode="auto">
          <a:xfrm>
            <a:off x="2743200" y="6248400"/>
            <a:ext cx="3657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solidFill>
                  <a:srgbClr val="FFFF66"/>
                </a:solidFill>
              </a:defRPr>
            </a:lvl1pPr>
          </a:lstStyle>
          <a:p>
            <a:pPr defTabSz="914400" fontAlgn="base">
              <a:spcBef>
                <a:spcPct val="0"/>
              </a:spcBef>
              <a:spcAft>
                <a:spcPct val="0"/>
              </a:spcAft>
            </a:pPr>
            <a:r>
              <a:rPr lang="en-US" sz="1400" b="1" smtClean="0">
                <a:ea typeface="ＭＳ Ｐゴシック" charset="-128"/>
                <a:cs typeface="ＭＳ Ｐゴシック" charset="-128"/>
              </a:rPr>
              <a:t>Chamonix 2012: R. Assmann</a:t>
            </a:r>
            <a:endParaRPr lang="en-US" sz="1400" b="1">
              <a:ea typeface="ＭＳ Ｐゴシック" charset="-128"/>
              <a:cs typeface="ＭＳ Ｐゴシック" charset="-128"/>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rgbClr val="FFFF66"/>
                </a:solidFill>
              </a:defRPr>
            </a:lvl1pPr>
          </a:lstStyle>
          <a:p>
            <a:pPr defTabSz="914400" fontAlgn="base">
              <a:spcBef>
                <a:spcPct val="0"/>
              </a:spcBef>
              <a:spcAft>
                <a:spcPct val="0"/>
              </a:spcAft>
            </a:pPr>
            <a:fld id="{AA1DDE21-B132-2647-82B5-AD2B47F51580}" type="slidenum">
              <a:rPr lang="en-US" sz="1400" b="1">
                <a:ea typeface="ＭＳ Ｐゴシック" charset="-128"/>
                <a:cs typeface="ＭＳ Ｐゴシック" charset="-128"/>
              </a:rPr>
              <a:pPr defTabSz="914400" fontAlgn="base">
                <a:spcBef>
                  <a:spcPct val="0"/>
                </a:spcBef>
                <a:spcAft>
                  <a:spcPct val="0"/>
                </a:spcAft>
              </a:pPr>
              <a:t>‹#›</a:t>
            </a:fld>
            <a:endParaRPr lang="en-US" sz="1400" b="1">
              <a:ea typeface="ＭＳ Ｐゴシック" charset="-128"/>
              <a:cs typeface="ＭＳ Ｐゴシック" charset="-128"/>
            </a:endParaRPr>
          </a:p>
        </p:txBody>
      </p:sp>
    </p:spTree>
  </p:cSld>
  <p:clrMap bg1="lt1" tx1="dk1" bg2="lt2" tx2="dk2" accent1="accent1" accent2="accent2" accent3="accent3" accent4="accent4" accent5="accent5" accent6="accent6" hlink="hlink" folHlink="folHlink"/>
  <p:sldLayoutIdLst>
    <p:sldLayoutId id="2147483671" r:id="rId1"/>
  </p:sldLayoutIdLst>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4400">
          <a:solidFill>
            <a:schemeClr val="bg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bg1"/>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bg1"/>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bg1"/>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bg1"/>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bg1"/>
          </a:solidFill>
          <a:latin typeface="Arial" charset="0"/>
        </a:defRPr>
      </a:lvl6pPr>
      <a:lvl7pPr marL="914400" algn="ctr" rtl="0" fontAlgn="base">
        <a:spcBef>
          <a:spcPct val="0"/>
        </a:spcBef>
        <a:spcAft>
          <a:spcPct val="0"/>
        </a:spcAft>
        <a:defRPr sz="4400">
          <a:solidFill>
            <a:schemeClr val="bg1"/>
          </a:solidFill>
          <a:latin typeface="Arial" charset="0"/>
        </a:defRPr>
      </a:lvl7pPr>
      <a:lvl8pPr marL="1371600" algn="ctr" rtl="0" fontAlgn="base">
        <a:spcBef>
          <a:spcPct val="0"/>
        </a:spcBef>
        <a:spcAft>
          <a:spcPct val="0"/>
        </a:spcAft>
        <a:defRPr sz="4400">
          <a:solidFill>
            <a:schemeClr val="bg1"/>
          </a:solidFill>
          <a:latin typeface="Arial" charset="0"/>
        </a:defRPr>
      </a:lvl8pPr>
      <a:lvl9pPr marL="1828800" algn="ctr" rtl="0" fontAlgn="base">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rgbClr val="FFFF66"/>
          </a:solidFill>
          <a:latin typeface="+mn-lt"/>
          <a:ea typeface="ＭＳ Ｐゴシック" charset="-128"/>
        </a:defRPr>
      </a:lvl2pPr>
      <a:lvl3pPr marL="1143000" indent="-228600" algn="l" rtl="0" eaLnBrk="0" fontAlgn="base" hangingPunct="0">
        <a:spcBef>
          <a:spcPct val="20000"/>
        </a:spcBef>
        <a:spcAft>
          <a:spcPct val="0"/>
        </a:spcAft>
        <a:buChar char="•"/>
        <a:defRPr sz="2400">
          <a:solidFill>
            <a:srgbClr val="FFFF66"/>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FFFF66"/>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FFFF66"/>
          </a:solidFill>
          <a:latin typeface="+mn-lt"/>
          <a:ea typeface="ＭＳ Ｐゴシック" charset="-128"/>
        </a:defRPr>
      </a:lvl5pPr>
      <a:lvl6pPr marL="2514600" indent="-228600" algn="l" rtl="0" fontAlgn="base">
        <a:spcBef>
          <a:spcPct val="20000"/>
        </a:spcBef>
        <a:spcAft>
          <a:spcPct val="0"/>
        </a:spcAft>
        <a:buChar char="»"/>
        <a:defRPr sz="2000">
          <a:solidFill>
            <a:srgbClr val="FFFF66"/>
          </a:solidFill>
          <a:latin typeface="+mn-lt"/>
          <a:ea typeface="ＭＳ Ｐゴシック" charset="-128"/>
        </a:defRPr>
      </a:lvl6pPr>
      <a:lvl7pPr marL="2971800" indent="-228600" algn="l" rtl="0" fontAlgn="base">
        <a:spcBef>
          <a:spcPct val="20000"/>
        </a:spcBef>
        <a:spcAft>
          <a:spcPct val="0"/>
        </a:spcAft>
        <a:buChar char="»"/>
        <a:defRPr sz="2000">
          <a:solidFill>
            <a:srgbClr val="FFFF66"/>
          </a:solidFill>
          <a:latin typeface="+mn-lt"/>
          <a:ea typeface="ＭＳ Ｐゴシック" charset="-128"/>
        </a:defRPr>
      </a:lvl7pPr>
      <a:lvl8pPr marL="3429000" indent="-228600" algn="l" rtl="0" fontAlgn="base">
        <a:spcBef>
          <a:spcPct val="20000"/>
        </a:spcBef>
        <a:spcAft>
          <a:spcPct val="0"/>
        </a:spcAft>
        <a:buChar char="»"/>
        <a:defRPr sz="2000">
          <a:solidFill>
            <a:srgbClr val="FFFF66"/>
          </a:solidFill>
          <a:latin typeface="+mn-lt"/>
          <a:ea typeface="ＭＳ Ｐゴシック" charset="-128"/>
        </a:defRPr>
      </a:lvl8pPr>
      <a:lvl9pPr marL="3886200" indent="-228600" algn="l" rtl="0" fontAlgn="base">
        <a:spcBef>
          <a:spcPct val="20000"/>
        </a:spcBef>
        <a:spcAft>
          <a:spcPct val="0"/>
        </a:spcAft>
        <a:buChar char="»"/>
        <a:defRPr sz="2000">
          <a:solidFill>
            <a:srgbClr val="FFFF66"/>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4.emf"/><Relationship Id="rId5" Type="http://schemas.openxmlformats.org/officeDocument/2006/relationships/oleObject" Target="../embeddings/Microsoft_Equation1.bin"/><Relationship Id="rId6" Type="http://schemas.openxmlformats.org/officeDocument/2006/relationships/image" Target="../media/image15.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2.emf"/><Relationship Id="rId3" Type="http://schemas.openxmlformats.org/officeDocument/2006/relationships/image" Target="../media/image23.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72551" y="613300"/>
            <a:ext cx="8229600" cy="1385590"/>
          </a:xfrm>
        </p:spPr>
        <p:txBody>
          <a:bodyPr/>
          <a:lstStyle/>
          <a:p>
            <a:pPr algn="ctr"/>
            <a:r>
              <a:rPr lang="en-US" sz="4400" b="1" dirty="0"/>
              <a:t>Beam </a:t>
            </a:r>
            <a:r>
              <a:rPr lang="en-US" sz="4400" b="1" dirty="0" smtClean="0"/>
              <a:t>Current Limit </a:t>
            </a:r>
            <a:br>
              <a:rPr lang="en-US" sz="4400" b="1" dirty="0" smtClean="0"/>
            </a:br>
            <a:r>
              <a:rPr lang="en-US" sz="4400" b="1" dirty="0" smtClean="0"/>
              <a:t>for </a:t>
            </a:r>
            <a:r>
              <a:rPr lang="en-US" sz="4400" b="1" dirty="0"/>
              <a:t>HL-LHC</a:t>
            </a:r>
            <a:endParaRPr lang="en-US" sz="4400" b="1" dirty="0"/>
          </a:p>
        </p:txBody>
      </p:sp>
      <p:sp>
        <p:nvSpPr>
          <p:cNvPr id="7" name="Content Placeholder 6"/>
          <p:cNvSpPr>
            <a:spLocks noGrp="1"/>
          </p:cNvSpPr>
          <p:nvPr>
            <p:ph idx="1"/>
          </p:nvPr>
        </p:nvSpPr>
        <p:spPr>
          <a:xfrm>
            <a:off x="457200" y="2234068"/>
            <a:ext cx="8229600" cy="4074384"/>
          </a:xfrm>
        </p:spPr>
        <p:txBody>
          <a:bodyPr/>
          <a:lstStyle/>
          <a:p>
            <a:pPr algn="ctr">
              <a:spcAft>
                <a:spcPts val="2400"/>
              </a:spcAft>
              <a:buNone/>
            </a:pPr>
            <a:r>
              <a:rPr lang="en-US" dirty="0" smtClean="0"/>
              <a:t>R. Assmann, CERN</a:t>
            </a:r>
          </a:p>
          <a:p>
            <a:pPr algn="ctr">
              <a:spcAft>
                <a:spcPts val="2400"/>
              </a:spcAft>
              <a:buNone/>
            </a:pPr>
            <a:r>
              <a:rPr lang="en-US" dirty="0" smtClean="0"/>
              <a:t>Thanks to </a:t>
            </a:r>
          </a:p>
          <a:p>
            <a:pPr algn="ctr">
              <a:spcAft>
                <a:spcPts val="2400"/>
              </a:spcAft>
              <a:buNone/>
            </a:pPr>
            <a:r>
              <a:rPr lang="en-US" dirty="0" smtClean="0"/>
              <a:t>B. Goddard, J. </a:t>
            </a:r>
            <a:r>
              <a:rPr lang="en-US" dirty="0" err="1" smtClean="0"/>
              <a:t>Tuckmantel</a:t>
            </a:r>
            <a:r>
              <a:rPr lang="en-US" dirty="0" smtClean="0"/>
              <a:t>, J.M. Jimenez, </a:t>
            </a:r>
            <a:br>
              <a:rPr lang="en-US" dirty="0" smtClean="0"/>
            </a:br>
            <a:r>
              <a:rPr lang="en-US" dirty="0" smtClean="0"/>
              <a:t>S. </a:t>
            </a:r>
            <a:r>
              <a:rPr lang="en-US" dirty="0" err="1" smtClean="0"/>
              <a:t>Roesler</a:t>
            </a:r>
            <a:r>
              <a:rPr lang="en-US" dirty="0" smtClean="0"/>
              <a:t>, F. Zimmermann, G. </a:t>
            </a:r>
            <a:r>
              <a:rPr lang="en-US" dirty="0" err="1" smtClean="0"/>
              <a:t>Rumolo</a:t>
            </a:r>
            <a:r>
              <a:rPr lang="en-US" dirty="0" smtClean="0"/>
              <a:t>, </a:t>
            </a:r>
            <a:br>
              <a:rPr lang="en-US" dirty="0" smtClean="0"/>
            </a:br>
            <a:r>
              <a:rPr lang="en-US" dirty="0" smtClean="0"/>
              <a:t>L. Rossi, L. </a:t>
            </a:r>
            <a:r>
              <a:rPr lang="en-US" dirty="0" err="1" smtClean="0"/>
              <a:t>Tavier</a:t>
            </a:r>
            <a:r>
              <a:rPr lang="en-US" dirty="0" smtClean="0"/>
              <a:t>, E. Jensen, </a:t>
            </a:r>
            <a:br>
              <a:rPr lang="en-US" dirty="0" smtClean="0"/>
            </a:br>
            <a:r>
              <a:rPr lang="en-US" dirty="0" smtClean="0"/>
              <a:t>W. </a:t>
            </a:r>
            <a:r>
              <a:rPr lang="en-US" dirty="0" err="1" smtClean="0"/>
              <a:t>Hoefle</a:t>
            </a:r>
            <a:r>
              <a:rPr lang="en-US" dirty="0" smtClean="0"/>
              <a:t>, E. </a:t>
            </a:r>
            <a:r>
              <a:rPr lang="en-US" dirty="0" err="1" smtClean="0"/>
              <a:t>Metral</a:t>
            </a:r>
            <a:r>
              <a:rPr lang="en-US" dirty="0" smtClean="0"/>
              <a:t>, S. </a:t>
            </a:r>
            <a:r>
              <a:rPr lang="en-US" dirty="0" err="1" smtClean="0"/>
              <a:t>Redaelli</a:t>
            </a:r>
            <a:r>
              <a:rPr lang="en-US" dirty="0" smtClean="0"/>
              <a:t>, </a:t>
            </a:r>
            <a:br>
              <a:rPr lang="en-US" dirty="0" smtClean="0"/>
            </a:br>
            <a:r>
              <a:rPr lang="en-US" dirty="0" smtClean="0"/>
              <a:t>J. </a:t>
            </a:r>
            <a:r>
              <a:rPr lang="en-US" dirty="0" err="1" smtClean="0"/>
              <a:t>Uythoven</a:t>
            </a:r>
            <a:r>
              <a:rPr lang="en-US" dirty="0" smtClean="0"/>
              <a:t>, </a:t>
            </a:r>
            <a:r>
              <a:rPr lang="en-US" dirty="0" smtClean="0"/>
              <a:t>E</a:t>
            </a:r>
            <a:r>
              <a:rPr lang="en-US" dirty="0"/>
              <a:t>. </a:t>
            </a:r>
            <a:r>
              <a:rPr lang="en-US" dirty="0" err="1" smtClean="0"/>
              <a:t>Chapochnikova</a:t>
            </a:r>
            <a:r>
              <a:rPr lang="en-US" dirty="0" smtClean="0"/>
              <a:t>, … </a:t>
            </a:r>
            <a:endParaRPr lang="en-US" dirty="0" smtClean="0"/>
          </a:p>
          <a:p>
            <a:pPr algn="ctr">
              <a:spcAft>
                <a:spcPts val="2400"/>
              </a:spcAft>
              <a:buNone/>
            </a:pPr>
            <a:r>
              <a:rPr lang="en-US" b="1" dirty="0" smtClean="0"/>
              <a:t>Chamonix 2012</a:t>
            </a:r>
            <a:endParaRPr lang="en-US" b="1" dirty="0" smtClean="0"/>
          </a:p>
        </p:txBody>
      </p:sp>
      <p:sp>
        <p:nvSpPr>
          <p:cNvPr id="8" name="Date Placeholder 7"/>
          <p:cNvSpPr>
            <a:spLocks noGrp="1"/>
          </p:cNvSpPr>
          <p:nvPr>
            <p:ph type="dt" sz="half" idx="10"/>
          </p:nvPr>
        </p:nvSpPr>
        <p:spPr/>
        <p:txBody>
          <a:bodyPr/>
          <a:lstStyle/>
          <a:p>
            <a:fld id="{C91D3DC5-CAFA-524F-809F-C0F6C126C7E2}" type="datetime1">
              <a:rPr lang="en-US" smtClean="0"/>
              <a:t>2/10/12</a:t>
            </a:fld>
            <a:endParaRPr lang="en-US"/>
          </a:p>
        </p:txBody>
      </p:sp>
      <p:sp>
        <p:nvSpPr>
          <p:cNvPr id="9" name="Footer Placeholder 8"/>
          <p:cNvSpPr>
            <a:spLocks noGrp="1"/>
          </p:cNvSpPr>
          <p:nvPr>
            <p:ph type="ftr" sz="quarter" idx="11"/>
          </p:nvPr>
        </p:nvSpPr>
        <p:spPr/>
        <p:txBody>
          <a:bodyPr/>
          <a:lstStyle/>
          <a:p>
            <a:r>
              <a:rPr lang="en-US" smtClean="0"/>
              <a:t>Chamonix 2012: R. Assmann</a:t>
            </a:r>
            <a:endParaRPr lang="en-US"/>
          </a:p>
        </p:txBody>
      </p:sp>
      <p:sp>
        <p:nvSpPr>
          <p:cNvPr id="2" name="Slide Number Placeholder 1"/>
          <p:cNvSpPr>
            <a:spLocks noGrp="1"/>
          </p:cNvSpPr>
          <p:nvPr>
            <p:ph type="sldNum" sz="quarter" idx="12"/>
          </p:nvPr>
        </p:nvSpPr>
        <p:spPr/>
        <p:txBody>
          <a:bodyPr/>
          <a:lstStyle/>
          <a:p>
            <a:fld id="{E67958D4-C958-A640-8886-4CC601C06D1D}" type="slidenum">
              <a:rPr lang="en-US" smtClean="0"/>
              <a:pPr/>
              <a:t>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2010 to Today</a:t>
            </a:r>
          </a:p>
        </p:txBody>
      </p:sp>
      <p:sp>
        <p:nvSpPr>
          <p:cNvPr id="3" name="Content Placeholder 2"/>
          <p:cNvSpPr>
            <a:spLocks noGrp="1"/>
          </p:cNvSpPr>
          <p:nvPr>
            <p:ph idx="1"/>
          </p:nvPr>
        </p:nvSpPr>
        <p:spPr>
          <a:xfrm>
            <a:off x="457200" y="1196975"/>
            <a:ext cx="8229600" cy="3392839"/>
          </a:xfrm>
        </p:spPr>
        <p:txBody>
          <a:bodyPr/>
          <a:lstStyle/>
          <a:p>
            <a:pPr marL="0" indent="0" algn="ctr">
              <a:buNone/>
            </a:pPr>
            <a:r>
              <a:rPr lang="en-US" sz="3600" dirty="0" smtClean="0"/>
              <a:t>How did we do, compared to our expectations in Chamonix 2010?</a:t>
            </a:r>
          </a:p>
          <a:p>
            <a:pPr marL="0" indent="0" algn="ctr">
              <a:buNone/>
            </a:pPr>
            <a:endParaRPr lang="en-US" sz="3600" dirty="0"/>
          </a:p>
          <a:p>
            <a:pPr marL="0" indent="0" algn="ctr">
              <a:buNone/>
            </a:pPr>
            <a:endParaRPr lang="en-US" sz="3600" dirty="0"/>
          </a:p>
        </p:txBody>
      </p:sp>
      <p:sp>
        <p:nvSpPr>
          <p:cNvPr id="4" name="Date Placeholder 3"/>
          <p:cNvSpPr>
            <a:spLocks noGrp="1"/>
          </p:cNvSpPr>
          <p:nvPr>
            <p:ph type="dt" sz="half" idx="10"/>
          </p:nvPr>
        </p:nvSpPr>
        <p:spPr/>
        <p:txBody>
          <a:bodyPr/>
          <a:lstStyle/>
          <a:p>
            <a:fld id="{FC26592B-E765-F641-8DAE-ADED0FEFCF44}"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10</a:t>
            </a:fld>
            <a:endParaRPr lang="en-US"/>
          </a:p>
        </p:txBody>
      </p:sp>
    </p:spTree>
    <p:extLst>
      <p:ext uri="{BB962C8B-B14F-4D97-AF65-F5344CB8AC3E}">
        <p14:creationId xmlns:p14="http://schemas.microsoft.com/office/powerpoint/2010/main" val="571350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LHC Luminosity Compared to Ultimate Design</a:t>
            </a:r>
            <a:endParaRPr lang="en-US" sz="2800" dirty="0"/>
          </a:p>
        </p:txBody>
      </p:sp>
      <p:sp>
        <p:nvSpPr>
          <p:cNvPr id="4" name="Date Placeholder 3"/>
          <p:cNvSpPr>
            <a:spLocks noGrp="1"/>
          </p:cNvSpPr>
          <p:nvPr>
            <p:ph type="dt" sz="half" idx="10"/>
          </p:nvPr>
        </p:nvSpPr>
        <p:spPr/>
        <p:txBody>
          <a:bodyPr/>
          <a:lstStyle/>
          <a:p>
            <a:fld id="{367A0173-EBD2-F44F-917A-9D73812C8315}" type="datetime1">
              <a:rPr lang="en-US" smtClean="0"/>
              <a:t>2/9/12</a:t>
            </a:fld>
            <a:endParaRPr lang="en-US"/>
          </a:p>
        </p:txBody>
      </p:sp>
      <p:sp>
        <p:nvSpPr>
          <p:cNvPr id="5" name="Footer Placeholder 4"/>
          <p:cNvSpPr>
            <a:spLocks noGrp="1"/>
          </p:cNvSpPr>
          <p:nvPr>
            <p:ph type="ftr" sz="quarter" idx="11"/>
          </p:nvPr>
        </p:nvSpPr>
        <p:spPr/>
        <p:txBody>
          <a:bodyPr/>
          <a:lstStyle/>
          <a:p>
            <a:r>
              <a:rPr lang="en-US" smtClean="0"/>
              <a:t>Chamonix 2010: R. Assmann</a:t>
            </a:r>
            <a:endParaRPr lang="en-US"/>
          </a:p>
        </p:txBody>
      </p:sp>
      <p:pic>
        <p:nvPicPr>
          <p:cNvPr id="6" name="Picture 5" descr="lumi-history-achieved-20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232" y="968456"/>
            <a:ext cx="8658202" cy="5281238"/>
          </a:xfrm>
          <a:prstGeom prst="rect">
            <a:avLst/>
          </a:prstGeom>
        </p:spPr>
      </p:pic>
      <p:cxnSp>
        <p:nvCxnSpPr>
          <p:cNvPr id="8" name="Straight Arrow Connector 7"/>
          <p:cNvCxnSpPr/>
          <p:nvPr/>
        </p:nvCxnSpPr>
        <p:spPr bwMode="auto">
          <a:xfrm flipH="1">
            <a:off x="2954747" y="1949101"/>
            <a:ext cx="2627839" cy="0"/>
          </a:xfrm>
          <a:prstGeom prst="straightConnector1">
            <a:avLst/>
          </a:prstGeom>
          <a:solidFill>
            <a:schemeClr val="accent1"/>
          </a:solidFill>
          <a:ln w="12700" cap="sq" cmpd="sng" algn="ctr">
            <a:solidFill>
              <a:schemeClr val="bg2"/>
            </a:solidFill>
            <a:prstDash val="dash"/>
            <a:round/>
            <a:headEnd type="none" w="med" len="med"/>
            <a:tailEnd type="arrow"/>
          </a:ln>
          <a:effectLst/>
        </p:spPr>
      </p:cxnSp>
      <p:sp>
        <p:nvSpPr>
          <p:cNvPr id="9" name="Up Arrow 8"/>
          <p:cNvSpPr/>
          <p:nvPr/>
        </p:nvSpPr>
        <p:spPr bwMode="auto">
          <a:xfrm rot="896803">
            <a:off x="2540935" y="2414370"/>
            <a:ext cx="326908" cy="716765"/>
          </a:xfrm>
          <a:prstGeom prst="upArrow">
            <a:avLst/>
          </a:prstGeom>
          <a:solidFill>
            <a:schemeClr val="accent1"/>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bg2"/>
              </a:solidFill>
              <a:effectLst/>
              <a:latin typeface="Arial" charset="0"/>
            </a:endParaRPr>
          </a:p>
        </p:txBody>
      </p:sp>
      <p:sp>
        <p:nvSpPr>
          <p:cNvPr id="11" name="TextBox 10"/>
          <p:cNvSpPr txBox="1"/>
          <p:nvPr/>
        </p:nvSpPr>
        <p:spPr>
          <a:xfrm>
            <a:off x="2005071" y="3235513"/>
            <a:ext cx="2709951" cy="1015663"/>
          </a:xfrm>
          <a:prstGeom prst="rect">
            <a:avLst/>
          </a:prstGeom>
          <a:noFill/>
        </p:spPr>
        <p:txBody>
          <a:bodyPr wrap="square" rtlCol="0">
            <a:spAutoFit/>
          </a:bodyPr>
          <a:lstStyle/>
          <a:p>
            <a:r>
              <a:rPr lang="en-US" sz="2000" dirty="0" smtClean="0"/>
              <a:t>3 times original LHC design luminosity already reached!</a:t>
            </a:r>
          </a:p>
        </p:txBody>
      </p:sp>
    </p:spTree>
    <p:extLst>
      <p:ext uri="{BB962C8B-B14F-4D97-AF65-F5344CB8AC3E}">
        <p14:creationId xmlns:p14="http://schemas.microsoft.com/office/powerpoint/2010/main" val="860246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Beam Current: Is Part of this Success!</a:t>
            </a:r>
            <a:endParaRPr lang="en-US" dirty="0"/>
          </a:p>
        </p:txBody>
      </p:sp>
      <p:sp>
        <p:nvSpPr>
          <p:cNvPr id="4" name="Date Placeholder 3"/>
          <p:cNvSpPr>
            <a:spLocks noGrp="1"/>
          </p:cNvSpPr>
          <p:nvPr>
            <p:ph type="dt" sz="half" idx="10"/>
          </p:nvPr>
        </p:nvSpPr>
        <p:spPr/>
        <p:txBody>
          <a:bodyPr/>
          <a:lstStyle/>
          <a:p>
            <a:fld id="{367A0173-EBD2-F44F-917A-9D73812C8315}"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2010: R. Assmann</a:t>
            </a:r>
            <a:endParaRPr lang="en-US"/>
          </a:p>
        </p:txBody>
      </p:sp>
      <p:pic>
        <p:nvPicPr>
          <p:cNvPr id="3" name="Picture 2" descr="estored-history-achieved-20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068" y="823967"/>
            <a:ext cx="8920477" cy="5488599"/>
          </a:xfrm>
          <a:prstGeom prst="rect">
            <a:avLst/>
          </a:prstGeom>
        </p:spPr>
      </p:pic>
    </p:spTree>
    <p:extLst>
      <p:ext uri="{BB962C8B-B14F-4D97-AF65-F5344CB8AC3E}">
        <p14:creationId xmlns:p14="http://schemas.microsoft.com/office/powerpoint/2010/main" val="3132241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Stored Energy</a:t>
            </a:r>
            <a:endParaRPr lang="en-US" dirty="0"/>
          </a:p>
        </p:txBody>
      </p:sp>
      <p:sp>
        <p:nvSpPr>
          <p:cNvPr id="4" name="Date Placeholder 3"/>
          <p:cNvSpPr>
            <a:spLocks noGrp="1"/>
          </p:cNvSpPr>
          <p:nvPr>
            <p:ph type="dt" sz="half" idx="10"/>
          </p:nvPr>
        </p:nvSpPr>
        <p:spPr/>
        <p:txBody>
          <a:bodyPr/>
          <a:lstStyle/>
          <a:p>
            <a:fld id="{367A0173-EBD2-F44F-917A-9D73812C8315}"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2010: R. Assmann</a:t>
            </a:r>
            <a:endParaRPr lang="en-US"/>
          </a:p>
        </p:txBody>
      </p:sp>
      <p:pic>
        <p:nvPicPr>
          <p:cNvPr id="3" name="Picture 2" descr="estored-history-achieved-20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068" y="823967"/>
            <a:ext cx="8920477" cy="5488599"/>
          </a:xfrm>
          <a:prstGeom prst="rect">
            <a:avLst/>
          </a:prstGeom>
        </p:spPr>
      </p:pic>
      <p:sp>
        <p:nvSpPr>
          <p:cNvPr id="6" name="TextBox 5"/>
          <p:cNvSpPr txBox="1"/>
          <p:nvPr/>
        </p:nvSpPr>
        <p:spPr>
          <a:xfrm rot="21336121">
            <a:off x="2027115" y="3012504"/>
            <a:ext cx="6912665" cy="3180358"/>
          </a:xfrm>
          <a:prstGeom prst="rect">
            <a:avLst/>
          </a:prstGeom>
          <a:solidFill>
            <a:schemeClr val="bg1"/>
          </a:solidFill>
          <a:ln>
            <a:solidFill>
              <a:schemeClr val="tx1"/>
            </a:solidFill>
          </a:ln>
        </p:spPr>
        <p:txBody>
          <a:bodyPr wrap="square" rtlCol="0">
            <a:spAutoFit/>
          </a:bodyPr>
          <a:lstStyle/>
          <a:p>
            <a:pPr>
              <a:lnSpc>
                <a:spcPct val="120000"/>
              </a:lnSpc>
            </a:pPr>
            <a:r>
              <a:rPr lang="en-US" sz="2800" dirty="0" smtClean="0"/>
              <a:t>We did better than foreseen! This already illustrates that it is good to review again the expected HL-LHC current limitations!</a:t>
            </a:r>
            <a:br>
              <a:rPr lang="en-US" sz="2800" dirty="0" smtClean="0"/>
            </a:br>
            <a:endParaRPr lang="en-US" sz="2800" dirty="0" smtClean="0"/>
          </a:p>
          <a:p>
            <a:pPr>
              <a:lnSpc>
                <a:spcPct val="120000"/>
              </a:lnSpc>
            </a:pPr>
            <a:r>
              <a:rPr lang="en-US" sz="2800" dirty="0" smtClean="0"/>
              <a:t>By the way, we reached also the original LHC design goal in stored energy!</a:t>
            </a:r>
          </a:p>
        </p:txBody>
      </p:sp>
    </p:spTree>
    <p:extLst>
      <p:ext uri="{BB962C8B-B14F-4D97-AF65-F5344CB8AC3E}">
        <p14:creationId xmlns:p14="http://schemas.microsoft.com/office/powerpoint/2010/main" val="4134574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Challenge: Transverse Energy Density</a:t>
            </a:r>
            <a:endParaRPr lang="en-US" dirty="0"/>
          </a:p>
        </p:txBody>
      </p:sp>
      <p:sp>
        <p:nvSpPr>
          <p:cNvPr id="4" name="Date Placeholder 3"/>
          <p:cNvSpPr>
            <a:spLocks noGrp="1"/>
          </p:cNvSpPr>
          <p:nvPr>
            <p:ph type="dt" sz="half" idx="10"/>
          </p:nvPr>
        </p:nvSpPr>
        <p:spPr/>
        <p:txBody>
          <a:bodyPr/>
          <a:lstStyle/>
          <a:p>
            <a:fld id="{A0B9FD49-DDD0-FE4A-9CBC-E1C96886E6D6}"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2010: R. Assmann</a:t>
            </a:r>
            <a:endParaRPr lang="en-US"/>
          </a:p>
        </p:txBody>
      </p:sp>
      <p:pic>
        <p:nvPicPr>
          <p:cNvPr id="6" name="Picture 5" descr="year_edensity.png"/>
          <p:cNvPicPr>
            <a:picLocks noChangeAspect="1"/>
          </p:cNvPicPr>
          <p:nvPr/>
        </p:nvPicPr>
        <p:blipFill>
          <a:blip r:embed="rId2"/>
          <a:stretch>
            <a:fillRect/>
          </a:stretch>
        </p:blipFill>
        <p:spPr>
          <a:xfrm>
            <a:off x="568886" y="1032994"/>
            <a:ext cx="7066906" cy="4303848"/>
          </a:xfrm>
          <a:prstGeom prst="rect">
            <a:avLst/>
          </a:prstGeom>
        </p:spPr>
      </p:pic>
      <p:sp>
        <p:nvSpPr>
          <p:cNvPr id="7" name="TextBox 6"/>
          <p:cNvSpPr txBox="1"/>
          <p:nvPr/>
        </p:nvSpPr>
        <p:spPr>
          <a:xfrm>
            <a:off x="2187845" y="3843128"/>
            <a:ext cx="2054769" cy="338554"/>
          </a:xfrm>
          <a:prstGeom prst="rect">
            <a:avLst/>
          </a:prstGeom>
          <a:noFill/>
        </p:spPr>
        <p:txBody>
          <a:bodyPr wrap="none" rtlCol="0">
            <a:spAutoFit/>
          </a:bodyPr>
          <a:lstStyle/>
          <a:p>
            <a:r>
              <a:rPr lang="en-US" sz="1600" b="1" dirty="0" smtClean="0">
                <a:solidFill>
                  <a:srgbClr val="FF0000"/>
                </a:solidFill>
              </a:rPr>
              <a:t>Damage limit metal</a:t>
            </a:r>
            <a:endParaRPr lang="en-US" sz="1600" b="1" dirty="0">
              <a:solidFill>
                <a:srgbClr val="FF0000"/>
              </a:solidFill>
            </a:endParaRPr>
          </a:p>
        </p:txBody>
      </p:sp>
      <p:sp>
        <p:nvSpPr>
          <p:cNvPr id="8" name="TextBox 7"/>
          <p:cNvSpPr txBox="1"/>
          <p:nvPr/>
        </p:nvSpPr>
        <p:spPr>
          <a:xfrm>
            <a:off x="5432672" y="2426608"/>
            <a:ext cx="3456896" cy="584776"/>
          </a:xfrm>
          <a:prstGeom prst="rect">
            <a:avLst/>
          </a:prstGeom>
          <a:solidFill>
            <a:srgbClr val="FFFFFF"/>
          </a:solidFill>
        </p:spPr>
        <p:txBody>
          <a:bodyPr wrap="none" rtlCol="0">
            <a:spAutoFit/>
          </a:bodyPr>
          <a:lstStyle/>
          <a:p>
            <a:r>
              <a:rPr lang="en-US" sz="1600" b="1" dirty="0" smtClean="0">
                <a:solidFill>
                  <a:srgbClr val="FF0000"/>
                </a:solidFill>
              </a:rPr>
              <a:t>Damage limit fiber-reinforced</a:t>
            </a:r>
          </a:p>
          <a:p>
            <a:r>
              <a:rPr lang="en-US" sz="1600" b="1" dirty="0" smtClean="0">
                <a:solidFill>
                  <a:srgbClr val="FF0000"/>
                </a:solidFill>
              </a:rPr>
              <a:t>graphite (collimator, absorber, …)</a:t>
            </a:r>
            <a:endParaRPr lang="en-US" sz="1600" b="1" dirty="0">
              <a:solidFill>
                <a:srgbClr val="FF0000"/>
              </a:solidFill>
            </a:endParaRPr>
          </a:p>
        </p:txBody>
      </p:sp>
      <p:sp>
        <p:nvSpPr>
          <p:cNvPr id="9" name="TextBox 8"/>
          <p:cNvSpPr txBox="1"/>
          <p:nvPr/>
        </p:nvSpPr>
        <p:spPr>
          <a:xfrm>
            <a:off x="388043" y="5420556"/>
            <a:ext cx="8262778" cy="1077218"/>
          </a:xfrm>
          <a:prstGeom prst="rect">
            <a:avLst/>
          </a:prstGeom>
          <a:noFill/>
        </p:spPr>
        <p:txBody>
          <a:bodyPr wrap="square" rtlCol="0">
            <a:spAutoFit/>
          </a:bodyPr>
          <a:lstStyle/>
          <a:p>
            <a:pPr>
              <a:spcAft>
                <a:spcPts val="600"/>
              </a:spcAft>
              <a:buFont typeface="Wingdings" charset="2"/>
              <a:buChar char="è"/>
            </a:pPr>
            <a:r>
              <a:rPr lang="en-US" dirty="0" smtClean="0">
                <a:sym typeface="Wingdings"/>
              </a:rPr>
              <a:t> 	Transverse energy density is pushed further, </a:t>
            </a:r>
            <a:r>
              <a:rPr lang="en-US" b="1" dirty="0" smtClean="0">
                <a:solidFill>
                  <a:srgbClr val="FF0000"/>
                </a:solidFill>
                <a:sym typeface="Wingdings"/>
              </a:rPr>
              <a:t>way above damage limits of</a:t>
            </a:r>
          </a:p>
          <a:p>
            <a:pPr>
              <a:spcAft>
                <a:spcPts val="600"/>
              </a:spcAft>
            </a:pPr>
            <a:r>
              <a:rPr lang="en-US" b="1" dirty="0" smtClean="0">
                <a:solidFill>
                  <a:srgbClr val="FF0000"/>
                </a:solidFill>
                <a:sym typeface="Wingdings"/>
              </a:rPr>
              <a:t>	materials! </a:t>
            </a:r>
            <a:r>
              <a:rPr lang="en-US" dirty="0" smtClean="0">
                <a:sym typeface="Wingdings"/>
              </a:rPr>
              <a:t>At some point classical protection is not feasible. Must look at </a:t>
            </a:r>
          </a:p>
          <a:p>
            <a:pPr>
              <a:spcAft>
                <a:spcPts val="600"/>
              </a:spcAft>
            </a:pPr>
            <a:r>
              <a:rPr lang="en-US" dirty="0" smtClean="0">
                <a:sym typeface="Wingdings"/>
              </a:rPr>
              <a:t>	advanced technologies </a:t>
            </a:r>
            <a:r>
              <a:rPr lang="en-US" dirty="0" smtClean="0">
                <a:sym typeface="Wingdings"/>
              </a:rPr>
              <a:t>(</a:t>
            </a:r>
            <a:r>
              <a:rPr lang="en-US" dirty="0" smtClean="0">
                <a:sym typeface="Wingdings"/>
              </a:rPr>
              <a:t></a:t>
            </a:r>
            <a:r>
              <a:rPr lang="en-US" dirty="0" smtClean="0">
                <a:sym typeface="Wingdings"/>
              </a:rPr>
              <a:t> </a:t>
            </a:r>
            <a:r>
              <a:rPr lang="en-US" b="1" u="sng" dirty="0" smtClean="0">
                <a:sym typeface="Wingdings"/>
              </a:rPr>
              <a:t>SLAC rotatable collimator</a:t>
            </a:r>
            <a:r>
              <a:rPr lang="en-US" dirty="0" smtClean="0">
                <a:sym typeface="Wingdings"/>
              </a:rPr>
              <a:t>). </a:t>
            </a:r>
          </a:p>
        </p:txBody>
      </p:sp>
      <p:sp>
        <p:nvSpPr>
          <p:cNvPr id="3" name="Rectangle 2"/>
          <p:cNvSpPr/>
          <p:nvPr/>
        </p:nvSpPr>
        <p:spPr bwMode="auto">
          <a:xfrm>
            <a:off x="4878376" y="2108373"/>
            <a:ext cx="125734" cy="125749"/>
          </a:xfrm>
          <a:prstGeom prst="rect">
            <a:avLst/>
          </a:prstGeom>
          <a:solidFill>
            <a:schemeClr val="tx1"/>
          </a:solidFill>
          <a:ln w="12700" cap="sq"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bg2"/>
              </a:solidFill>
              <a:effectLst/>
              <a:latin typeface="Arial" charset="0"/>
            </a:endParaRPr>
          </a:p>
        </p:txBody>
      </p:sp>
      <p:sp>
        <p:nvSpPr>
          <p:cNvPr id="12" name="Rectangle 11"/>
          <p:cNvSpPr/>
          <p:nvPr/>
        </p:nvSpPr>
        <p:spPr bwMode="auto">
          <a:xfrm>
            <a:off x="5016681" y="1726963"/>
            <a:ext cx="125734" cy="125749"/>
          </a:xfrm>
          <a:prstGeom prst="rect">
            <a:avLst/>
          </a:prstGeom>
          <a:solidFill>
            <a:schemeClr val="tx1"/>
          </a:solidFill>
          <a:ln w="12700" cap="sq"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bg2"/>
              </a:solidFill>
              <a:effectLst/>
              <a:latin typeface="Arial" charset="0"/>
            </a:endParaRPr>
          </a:p>
        </p:txBody>
      </p:sp>
      <p:sp>
        <p:nvSpPr>
          <p:cNvPr id="13" name="TextBox 12"/>
          <p:cNvSpPr txBox="1"/>
          <p:nvPr/>
        </p:nvSpPr>
        <p:spPr>
          <a:xfrm>
            <a:off x="5025784" y="2018126"/>
            <a:ext cx="1147081" cy="369332"/>
          </a:xfrm>
          <a:prstGeom prst="rect">
            <a:avLst/>
          </a:prstGeom>
          <a:noFill/>
        </p:spPr>
        <p:txBody>
          <a:bodyPr wrap="none" rtlCol="0">
            <a:spAutoFit/>
          </a:bodyPr>
          <a:lstStyle/>
          <a:p>
            <a:r>
              <a:rPr lang="en-US" dirty="0" smtClean="0"/>
              <a:t>Achieved</a:t>
            </a:r>
            <a:endParaRPr lang="en-US" dirty="0"/>
          </a:p>
        </p:txBody>
      </p:sp>
    </p:spTree>
    <p:extLst>
      <p:ext uri="{BB962C8B-B14F-4D97-AF65-F5344CB8AC3E}">
        <p14:creationId xmlns:p14="http://schemas.microsoft.com/office/powerpoint/2010/main" val="3503075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Smaller </a:t>
            </a:r>
            <a:r>
              <a:rPr lang="en-US" dirty="0" err="1" smtClean="0"/>
              <a:t>Emittance</a:t>
            </a:r>
            <a:r>
              <a:rPr lang="en-US" dirty="0" smtClean="0"/>
              <a:t> versus Higher Intensity </a:t>
            </a:r>
            <a:endParaRPr lang="en-US" dirty="0"/>
          </a:p>
        </p:txBody>
      </p:sp>
      <p:sp>
        <p:nvSpPr>
          <p:cNvPr id="3" name="Content Placeholder 2"/>
          <p:cNvSpPr>
            <a:spLocks noGrp="1"/>
          </p:cNvSpPr>
          <p:nvPr>
            <p:ph idx="1"/>
          </p:nvPr>
        </p:nvSpPr>
        <p:spPr>
          <a:xfrm>
            <a:off x="457200" y="891267"/>
            <a:ext cx="8229600" cy="5459024"/>
          </a:xfrm>
        </p:spPr>
        <p:txBody>
          <a:bodyPr/>
          <a:lstStyle/>
          <a:p>
            <a:r>
              <a:rPr lang="en-US" dirty="0" smtClean="0"/>
              <a:t>Transverse energy density depends strongly on beam energy (</a:t>
            </a:r>
            <a:r>
              <a:rPr lang="en-US" dirty="0" err="1" smtClean="0">
                <a:latin typeface="Symbol" charset="2"/>
                <a:cs typeface="Symbol" charset="2"/>
              </a:rPr>
              <a:t>g</a:t>
            </a:r>
            <a:r>
              <a:rPr lang="en-US" dirty="0" smtClean="0"/>
              <a:t>) and </a:t>
            </a:r>
            <a:r>
              <a:rPr lang="en-US" dirty="0" smtClean="0">
                <a:solidFill>
                  <a:srgbClr val="FF0000"/>
                </a:solidFill>
              </a:rPr>
              <a:t>is independent of number of protons (</a:t>
            </a:r>
            <a:r>
              <a:rPr lang="en-US" dirty="0" err="1" smtClean="0">
                <a:solidFill>
                  <a:srgbClr val="FF0000"/>
                </a:solidFill>
              </a:rPr>
              <a:t>N</a:t>
            </a:r>
            <a:r>
              <a:rPr lang="en-US" baseline="-25000" dirty="0" err="1" smtClean="0">
                <a:solidFill>
                  <a:srgbClr val="FF0000"/>
                </a:solidFill>
              </a:rPr>
              <a:t>p</a:t>
            </a:r>
            <a:r>
              <a:rPr lang="en-US" baseline="30000" dirty="0" err="1" smtClean="0">
                <a:solidFill>
                  <a:srgbClr val="FF0000"/>
                </a:solidFill>
              </a:rPr>
              <a:t>tot</a:t>
            </a:r>
            <a:r>
              <a:rPr lang="en-US" dirty="0" smtClean="0">
                <a:solidFill>
                  <a:srgbClr val="FF0000"/>
                </a:solidFill>
              </a:rPr>
              <a:t>) over normalized </a:t>
            </a:r>
            <a:r>
              <a:rPr lang="en-US" dirty="0" err="1" smtClean="0">
                <a:solidFill>
                  <a:srgbClr val="FF0000"/>
                </a:solidFill>
              </a:rPr>
              <a:t>emittance</a:t>
            </a:r>
            <a:r>
              <a:rPr lang="en-US" dirty="0" smtClean="0">
                <a:solidFill>
                  <a:srgbClr val="FF0000"/>
                </a:solidFill>
              </a:rPr>
              <a:t> (</a:t>
            </a:r>
            <a:r>
              <a:rPr lang="en-US" dirty="0" smtClean="0">
                <a:solidFill>
                  <a:srgbClr val="FF0000"/>
                </a:solidFill>
                <a:latin typeface="Symbol" charset="2"/>
                <a:cs typeface="Symbol" charset="2"/>
              </a:rPr>
              <a:t>e</a:t>
            </a:r>
            <a:r>
              <a:rPr lang="en-US" baseline="-25000" dirty="0" smtClean="0">
                <a:solidFill>
                  <a:srgbClr val="FF0000"/>
                </a:solidFill>
              </a:rPr>
              <a:t>n</a:t>
            </a:r>
            <a:r>
              <a:rPr lang="en-US" dirty="0" smtClean="0">
                <a:solidFill>
                  <a:srgbClr val="FF0000"/>
                </a:solidFill>
              </a:rPr>
              <a:t>)</a:t>
            </a:r>
            <a:r>
              <a:rPr lang="en-US" dirty="0" smtClean="0"/>
              <a:t>:</a:t>
            </a:r>
          </a:p>
          <a:p>
            <a:endParaRPr lang="en-US" dirty="0" smtClean="0"/>
          </a:p>
          <a:p>
            <a:endParaRPr lang="en-US" dirty="0" smtClean="0"/>
          </a:p>
          <a:p>
            <a:endParaRPr lang="en-US" dirty="0" smtClean="0"/>
          </a:p>
          <a:p>
            <a:endParaRPr lang="en-US" dirty="0" smtClean="0"/>
          </a:p>
          <a:p>
            <a:r>
              <a:rPr lang="en-US" dirty="0" smtClean="0">
                <a:solidFill>
                  <a:srgbClr val="FF0000"/>
                </a:solidFill>
              </a:rPr>
              <a:t>Higher intensity or smaller </a:t>
            </a:r>
            <a:r>
              <a:rPr lang="en-US" dirty="0" err="1" smtClean="0">
                <a:solidFill>
                  <a:srgbClr val="FF0000"/>
                </a:solidFill>
              </a:rPr>
              <a:t>emittance</a:t>
            </a:r>
            <a:r>
              <a:rPr lang="en-US" dirty="0" smtClean="0">
                <a:solidFill>
                  <a:srgbClr val="FF0000"/>
                </a:solidFill>
              </a:rPr>
              <a:t> put similar strain on material survival! </a:t>
            </a:r>
          </a:p>
          <a:p>
            <a:r>
              <a:rPr lang="en-US" dirty="0" smtClean="0"/>
              <a:t>Must be watched carefully to avoid a bad surprise when we have the first abnormal dump with high intensity…</a:t>
            </a:r>
          </a:p>
          <a:p>
            <a:r>
              <a:rPr lang="en-US" dirty="0" err="1" smtClean="0"/>
              <a:t>HiRadMat</a:t>
            </a:r>
            <a:r>
              <a:rPr lang="en-US" dirty="0" smtClean="0"/>
              <a:t>: Robustness of a spare tungsten collimator will be tested in 2012! Recommend same for TCDQ, …</a:t>
            </a:r>
            <a:endParaRPr lang="en-US" dirty="0" smtClean="0"/>
          </a:p>
        </p:txBody>
      </p:sp>
      <p:sp>
        <p:nvSpPr>
          <p:cNvPr id="4" name="Date Placeholder 3"/>
          <p:cNvSpPr>
            <a:spLocks noGrp="1"/>
          </p:cNvSpPr>
          <p:nvPr>
            <p:ph type="dt" sz="half" idx="10"/>
          </p:nvPr>
        </p:nvSpPr>
        <p:spPr/>
        <p:txBody>
          <a:bodyPr/>
          <a:lstStyle/>
          <a:p>
            <a:fld id="{ECA52835-6685-DE4B-AB96-E737B7DED942}" type="datetime1">
              <a:rPr lang="en-US" smtClean="0"/>
              <a:t>2/9/12</a:t>
            </a:fld>
            <a:endParaRPr lang="en-US"/>
          </a:p>
        </p:txBody>
      </p:sp>
      <p:sp>
        <p:nvSpPr>
          <p:cNvPr id="5" name="Footer Placeholder 4"/>
          <p:cNvSpPr>
            <a:spLocks noGrp="1"/>
          </p:cNvSpPr>
          <p:nvPr>
            <p:ph type="ftr" sz="quarter" idx="11"/>
          </p:nvPr>
        </p:nvSpPr>
        <p:spPr/>
        <p:txBody>
          <a:bodyPr/>
          <a:lstStyle/>
          <a:p>
            <a:r>
              <a:rPr lang="en-US" smtClean="0"/>
              <a:t>Chamonix 2010: R. Assmann</a:t>
            </a:r>
            <a:endParaRPr lang="en-US"/>
          </a:p>
        </p:txBody>
      </p:sp>
      <p:graphicFrame>
        <p:nvGraphicFramePr>
          <p:cNvPr id="101378" name="Object 2"/>
          <p:cNvGraphicFramePr>
            <a:graphicFrameLocks noChangeAspect="1"/>
          </p:cNvGraphicFramePr>
          <p:nvPr/>
        </p:nvGraphicFramePr>
        <p:xfrm>
          <a:off x="1452017" y="2441571"/>
          <a:ext cx="2447925" cy="1027113"/>
        </p:xfrm>
        <a:graphic>
          <a:graphicData uri="http://schemas.openxmlformats.org/presentationml/2006/ole">
            <mc:AlternateContent xmlns:mc="http://schemas.openxmlformats.org/markup-compatibility/2006">
              <mc:Choice xmlns:v="urn:schemas-microsoft-com:vml" Requires="v">
                <p:oleObj spid="_x0000_s1227" name="Equation" r:id="rId3" imgW="1028700" imgH="431800" progId="Equation.3">
                  <p:embed/>
                </p:oleObj>
              </mc:Choice>
              <mc:Fallback>
                <p:oleObj name="Equation" r:id="rId3" imgW="1028700" imgH="431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2017" y="2441571"/>
                        <a:ext cx="2447925" cy="10271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pic>
                </p:oleObj>
              </mc:Fallback>
            </mc:AlternateContent>
          </a:graphicData>
        </a:graphic>
      </p:graphicFrame>
      <p:graphicFrame>
        <p:nvGraphicFramePr>
          <p:cNvPr id="101380" name="Object 4"/>
          <p:cNvGraphicFramePr>
            <a:graphicFrameLocks noChangeAspect="1"/>
          </p:cNvGraphicFramePr>
          <p:nvPr/>
        </p:nvGraphicFramePr>
        <p:xfrm>
          <a:off x="5067300" y="2351084"/>
          <a:ext cx="1905000" cy="1117600"/>
        </p:xfrm>
        <a:graphic>
          <a:graphicData uri="http://schemas.openxmlformats.org/presentationml/2006/ole">
            <mc:AlternateContent xmlns:mc="http://schemas.openxmlformats.org/markup-compatibility/2006">
              <mc:Choice xmlns:v="urn:schemas-microsoft-com:vml" Requires="v">
                <p:oleObj spid="_x0000_s1228" name="Equation" r:id="rId5" imgW="800100" imgH="469900" progId="Equation.3">
                  <p:embed/>
                </p:oleObj>
              </mc:Choice>
              <mc:Fallback>
                <p:oleObj name="Equation" r:id="rId5" imgW="800100" imgH="4699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67300" y="2351084"/>
                        <a:ext cx="1905000" cy="1117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63323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Going Through Systems…</a:t>
            </a:r>
            <a:endParaRPr lang="en-US" dirty="0"/>
          </a:p>
        </p:txBody>
      </p:sp>
      <p:sp>
        <p:nvSpPr>
          <p:cNvPr id="3" name="Content Placeholder 2"/>
          <p:cNvSpPr>
            <a:spLocks noGrp="1"/>
          </p:cNvSpPr>
          <p:nvPr>
            <p:ph idx="1"/>
          </p:nvPr>
        </p:nvSpPr>
        <p:spPr>
          <a:xfrm>
            <a:off x="256026" y="782005"/>
            <a:ext cx="8229600" cy="5631159"/>
          </a:xfrm>
        </p:spPr>
        <p:txBody>
          <a:bodyPr/>
          <a:lstStyle/>
          <a:p>
            <a:r>
              <a:rPr lang="en-US" dirty="0" smtClean="0"/>
              <a:t>RF</a:t>
            </a:r>
          </a:p>
          <a:p>
            <a:r>
              <a:rPr lang="en-US" dirty="0" smtClean="0"/>
              <a:t>Vacuum</a:t>
            </a:r>
          </a:p>
          <a:p>
            <a:r>
              <a:rPr lang="en-US" dirty="0" smtClean="0"/>
              <a:t>e-cloud</a:t>
            </a:r>
          </a:p>
          <a:p>
            <a:r>
              <a:rPr lang="en-US" dirty="0" err="1" smtClean="0"/>
              <a:t>Cryo</a:t>
            </a:r>
            <a:endParaRPr lang="en-US" dirty="0" smtClean="0"/>
          </a:p>
          <a:p>
            <a:r>
              <a:rPr lang="en-US" dirty="0" smtClean="0"/>
              <a:t>Magnets</a:t>
            </a:r>
          </a:p>
          <a:p>
            <a:r>
              <a:rPr lang="en-US" dirty="0" smtClean="0"/>
              <a:t>Injection and Protection</a:t>
            </a:r>
          </a:p>
          <a:p>
            <a:r>
              <a:rPr lang="en-US" dirty="0" smtClean="0"/>
              <a:t>Collimation</a:t>
            </a:r>
          </a:p>
          <a:p>
            <a:r>
              <a:rPr lang="en-US" dirty="0" smtClean="0"/>
              <a:t>R2E</a:t>
            </a:r>
          </a:p>
          <a:p>
            <a:r>
              <a:rPr lang="en-US" dirty="0" smtClean="0"/>
              <a:t>RP</a:t>
            </a:r>
          </a:p>
          <a:p>
            <a:endParaRPr lang="en-US" dirty="0" smtClean="0"/>
          </a:p>
          <a:p>
            <a:endParaRPr lang="en-US" dirty="0"/>
          </a:p>
        </p:txBody>
      </p:sp>
      <p:sp>
        <p:nvSpPr>
          <p:cNvPr id="4" name="Date Placeholder 3"/>
          <p:cNvSpPr>
            <a:spLocks noGrp="1"/>
          </p:cNvSpPr>
          <p:nvPr>
            <p:ph type="dt" sz="half" idx="10"/>
          </p:nvPr>
        </p:nvSpPr>
        <p:spPr/>
        <p:txBody>
          <a:bodyPr/>
          <a:lstStyle/>
          <a:p>
            <a:fld id="{FC26592B-E765-F641-8DAE-ADED0FEFCF44}"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16</a:t>
            </a:fld>
            <a:endParaRPr lang="en-US"/>
          </a:p>
        </p:txBody>
      </p:sp>
    </p:spTree>
    <p:extLst>
      <p:ext uri="{BB962C8B-B14F-4D97-AF65-F5344CB8AC3E}">
        <p14:creationId xmlns:p14="http://schemas.microsoft.com/office/powerpoint/2010/main" val="2879338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LHC RF System </a:t>
            </a:r>
            <a:r>
              <a:rPr lang="en-US" sz="1600" dirty="0" smtClean="0"/>
              <a:t>(J. </a:t>
            </a:r>
            <a:r>
              <a:rPr lang="en-US" sz="1600" dirty="0" err="1" smtClean="0"/>
              <a:t>Tuckmantel</a:t>
            </a:r>
            <a:r>
              <a:rPr lang="en-US" sz="1600" dirty="0" smtClean="0"/>
              <a:t>, E. Jensen, E. </a:t>
            </a:r>
            <a:r>
              <a:rPr lang="en-US" sz="1600" dirty="0" err="1" smtClean="0"/>
              <a:t>Chapochnikova</a:t>
            </a:r>
            <a:r>
              <a:rPr lang="en-US" sz="1600" dirty="0" smtClean="0"/>
              <a:t>, W. </a:t>
            </a:r>
            <a:r>
              <a:rPr lang="en-US" sz="1600" dirty="0" err="1" smtClean="0"/>
              <a:t>Hoefle</a:t>
            </a:r>
            <a:r>
              <a:rPr lang="en-US" sz="1600" dirty="0" smtClean="0"/>
              <a:t>, </a:t>
            </a:r>
            <a:r>
              <a:rPr lang="en-US" sz="1600" dirty="0" smtClean="0"/>
              <a:t>…)</a:t>
            </a:r>
            <a:endParaRPr lang="en-US" sz="1800" dirty="0"/>
          </a:p>
        </p:txBody>
      </p:sp>
      <p:sp>
        <p:nvSpPr>
          <p:cNvPr id="3" name="Content Placeholder 2"/>
          <p:cNvSpPr>
            <a:spLocks noGrp="1"/>
          </p:cNvSpPr>
          <p:nvPr>
            <p:ph idx="1"/>
          </p:nvPr>
        </p:nvSpPr>
        <p:spPr>
          <a:xfrm>
            <a:off x="457200" y="823078"/>
            <a:ext cx="8229600" cy="5632202"/>
          </a:xfrm>
        </p:spPr>
        <p:txBody>
          <a:bodyPr/>
          <a:lstStyle/>
          <a:p>
            <a:r>
              <a:rPr lang="en-US" dirty="0" smtClean="0"/>
              <a:t>Problem is handling of transients, e.g. at edge of abort gap (high intensity </a:t>
            </a:r>
            <a:r>
              <a:rPr lang="en-US" dirty="0" err="1" smtClean="0">
                <a:sym typeface="Wingdings"/>
              </a:rPr>
              <a:t></a:t>
            </a:r>
            <a:r>
              <a:rPr lang="en-US" dirty="0" smtClean="0">
                <a:sym typeface="Wingdings"/>
              </a:rPr>
              <a:t> gap </a:t>
            </a:r>
            <a:r>
              <a:rPr lang="en-US" dirty="0" err="1" smtClean="0">
                <a:sym typeface="Wingdings"/>
              </a:rPr>
              <a:t></a:t>
            </a:r>
            <a:r>
              <a:rPr lang="en-US" dirty="0" smtClean="0">
                <a:sym typeface="Wingdings"/>
              </a:rPr>
              <a:t> high intensity)</a:t>
            </a:r>
            <a:r>
              <a:rPr lang="en-US" dirty="0" smtClean="0"/>
              <a:t>.</a:t>
            </a:r>
          </a:p>
          <a:p>
            <a:r>
              <a:rPr lang="en-US" dirty="0" smtClean="0"/>
              <a:t>Confident for </a:t>
            </a:r>
            <a:r>
              <a:rPr lang="en-US" dirty="0" smtClean="0"/>
              <a:t>ultimate intensity</a:t>
            </a:r>
            <a:r>
              <a:rPr lang="en-US" dirty="0" smtClean="0"/>
              <a:t>. Hope to extend to 25ns with 2e11 p per bunch (25% above ultimate).</a:t>
            </a:r>
            <a:endParaRPr lang="en-US" dirty="0" smtClean="0"/>
          </a:p>
          <a:p>
            <a:r>
              <a:rPr lang="en-US" dirty="0" smtClean="0"/>
              <a:t>To go </a:t>
            </a:r>
            <a:r>
              <a:rPr lang="en-US" dirty="0" smtClean="0"/>
              <a:t>beyond, the following options can be considered:</a:t>
            </a:r>
            <a:endParaRPr lang="en-US" dirty="0" smtClean="0"/>
          </a:p>
          <a:p>
            <a:pPr lvl="1"/>
            <a:r>
              <a:rPr lang="en-US" dirty="0" smtClean="0">
                <a:solidFill>
                  <a:srgbClr val="FF0000"/>
                </a:solidFill>
              </a:rPr>
              <a:t>Increase the available RF power </a:t>
            </a:r>
            <a:r>
              <a:rPr lang="en-US" dirty="0" smtClean="0"/>
              <a:t>IN the cavity</a:t>
            </a:r>
          </a:p>
          <a:p>
            <a:pPr lvl="1"/>
            <a:r>
              <a:rPr lang="en-US" dirty="0" smtClean="0">
                <a:solidFill>
                  <a:srgbClr val="FF0000"/>
                </a:solidFill>
              </a:rPr>
              <a:t>New transmitters</a:t>
            </a:r>
            <a:r>
              <a:rPr lang="en-US" dirty="0" smtClean="0"/>
              <a:t>, requiring </a:t>
            </a:r>
            <a:r>
              <a:rPr lang="en-US" dirty="0" smtClean="0"/>
              <a:t>possibly some </a:t>
            </a:r>
            <a:r>
              <a:rPr lang="en-US" dirty="0" smtClean="0">
                <a:solidFill>
                  <a:srgbClr val="FF0000"/>
                </a:solidFill>
              </a:rPr>
              <a:t>civil engineering </a:t>
            </a:r>
            <a:r>
              <a:rPr lang="en-US" dirty="0" smtClean="0"/>
              <a:t>to house a larger installation.</a:t>
            </a:r>
          </a:p>
          <a:p>
            <a:pPr lvl="1"/>
            <a:r>
              <a:rPr lang="en-US" dirty="0" smtClean="0">
                <a:solidFill>
                  <a:srgbClr val="FF0000"/>
                </a:solidFill>
              </a:rPr>
              <a:t>New coupler</a:t>
            </a:r>
            <a:r>
              <a:rPr lang="en-US" dirty="0" smtClean="0"/>
              <a:t>, that would probably not fit on the existing cavities and cryostats (ports). </a:t>
            </a:r>
          </a:p>
          <a:p>
            <a:pPr lvl="1"/>
            <a:r>
              <a:rPr lang="en-US" dirty="0" smtClean="0">
                <a:solidFill>
                  <a:srgbClr val="FF0000"/>
                </a:solidFill>
              </a:rPr>
              <a:t>HOM coupler </a:t>
            </a:r>
            <a:r>
              <a:rPr lang="en-US" dirty="0" smtClean="0"/>
              <a:t>power capability to be assessed for higher intensity.</a:t>
            </a:r>
          </a:p>
          <a:p>
            <a:pPr lvl="1"/>
            <a:r>
              <a:rPr lang="en-US" dirty="0" smtClean="0"/>
              <a:t>Other (not yet present) installations (as 200 MHz capture or 800 MHz HH) are </a:t>
            </a:r>
            <a:r>
              <a:rPr lang="en-US" dirty="0" smtClean="0">
                <a:solidFill>
                  <a:srgbClr val="FF0000"/>
                </a:solidFill>
              </a:rPr>
              <a:t>not foreseen for higher currents than ultimate</a:t>
            </a:r>
            <a:r>
              <a:rPr lang="en-US" dirty="0" smtClean="0"/>
              <a:t>.</a:t>
            </a:r>
          </a:p>
          <a:p>
            <a:pPr lvl="1"/>
            <a:endParaRPr lang="en-US" dirty="0" smtClean="0"/>
          </a:p>
          <a:p>
            <a:pPr lvl="1"/>
            <a:endParaRPr lang="en-US" dirty="0"/>
          </a:p>
        </p:txBody>
      </p:sp>
      <p:sp>
        <p:nvSpPr>
          <p:cNvPr id="4" name="Date Placeholder 3"/>
          <p:cNvSpPr>
            <a:spLocks noGrp="1"/>
          </p:cNvSpPr>
          <p:nvPr>
            <p:ph type="dt" sz="half" idx="10"/>
          </p:nvPr>
        </p:nvSpPr>
        <p:spPr/>
        <p:txBody>
          <a:bodyPr/>
          <a:lstStyle/>
          <a:p>
            <a:fld id="{1209A669-0F78-1E4B-9732-F8B347C3861A}"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17</a:t>
            </a:fld>
            <a:endParaRPr lang="en-US"/>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RF System</a:t>
            </a:r>
            <a:endParaRPr lang="en-US" dirty="0"/>
          </a:p>
        </p:txBody>
      </p:sp>
      <p:sp>
        <p:nvSpPr>
          <p:cNvPr id="3" name="Content Placeholder 2"/>
          <p:cNvSpPr>
            <a:spLocks noGrp="1"/>
          </p:cNvSpPr>
          <p:nvPr>
            <p:ph idx="1"/>
          </p:nvPr>
        </p:nvSpPr>
        <p:spPr/>
        <p:txBody>
          <a:bodyPr/>
          <a:lstStyle/>
          <a:p>
            <a:r>
              <a:rPr lang="en-US" u="sng" dirty="0" smtClean="0"/>
              <a:t>Summary</a:t>
            </a:r>
            <a:r>
              <a:rPr lang="en-US" dirty="0" smtClean="0"/>
              <a:t>: </a:t>
            </a:r>
            <a:r>
              <a:rPr lang="en-US" dirty="0" smtClean="0"/>
              <a:t/>
            </a:r>
            <a:br>
              <a:rPr lang="en-US" dirty="0" smtClean="0"/>
            </a:br>
            <a:r>
              <a:rPr lang="en-US" dirty="0" smtClean="0"/>
              <a:t/>
            </a:r>
            <a:br>
              <a:rPr lang="en-US" dirty="0" smtClean="0"/>
            </a:br>
            <a:r>
              <a:rPr lang="en-US" b="1" dirty="0" smtClean="0">
                <a:solidFill>
                  <a:srgbClr val="FF0000"/>
                </a:solidFill>
              </a:rPr>
              <a:t>For a beam current higher than </a:t>
            </a:r>
            <a:r>
              <a:rPr lang="en-US" b="1" dirty="0" smtClean="0">
                <a:solidFill>
                  <a:srgbClr val="FF0000"/>
                </a:solidFill>
              </a:rPr>
              <a:t>1 – 1.3 times ultimate one would probably </a:t>
            </a:r>
            <a:r>
              <a:rPr lang="en-US" b="1" dirty="0" smtClean="0">
                <a:solidFill>
                  <a:srgbClr val="FF0000"/>
                </a:solidFill>
              </a:rPr>
              <a:t>need a </a:t>
            </a:r>
            <a:r>
              <a:rPr lang="en-US" b="1" dirty="0" smtClean="0">
                <a:solidFill>
                  <a:srgbClr val="FF0000"/>
                </a:solidFill>
              </a:rPr>
              <a:t>revisited RF </a:t>
            </a:r>
            <a:r>
              <a:rPr lang="en-US" b="1" dirty="0" smtClean="0">
                <a:solidFill>
                  <a:srgbClr val="FF0000"/>
                </a:solidFill>
              </a:rPr>
              <a:t>system </a:t>
            </a:r>
            <a:r>
              <a:rPr lang="en-US" b="1" dirty="0" smtClean="0">
                <a:solidFill>
                  <a:srgbClr val="FF0000"/>
                </a:solidFill>
              </a:rPr>
              <a:t>with some new hardware, including </a:t>
            </a:r>
            <a:r>
              <a:rPr lang="en-US" b="1" dirty="0" smtClean="0">
                <a:solidFill>
                  <a:srgbClr val="FF0000"/>
                </a:solidFill>
              </a:rPr>
              <a:t>transmitters, couplers </a:t>
            </a:r>
            <a:r>
              <a:rPr lang="en-US" b="1" dirty="0" smtClean="0">
                <a:solidFill>
                  <a:srgbClr val="FF0000"/>
                </a:solidFill>
              </a:rPr>
              <a:t>and/or cavities.</a:t>
            </a:r>
            <a:endParaRPr lang="en-US" b="1" dirty="0" smtClean="0">
              <a:solidFill>
                <a:srgbClr val="FF0000"/>
              </a:solidFill>
            </a:endParaRPr>
          </a:p>
          <a:p>
            <a:endParaRPr lang="en-US" dirty="0" smtClean="0"/>
          </a:p>
          <a:p>
            <a:r>
              <a:rPr lang="en-US" dirty="0" smtClean="0"/>
              <a:t>Clear that detailed RF analysis is required for any upgrade beyond ultimate. </a:t>
            </a:r>
          </a:p>
        </p:txBody>
      </p:sp>
      <p:sp>
        <p:nvSpPr>
          <p:cNvPr id="4" name="Date Placeholder 3"/>
          <p:cNvSpPr>
            <a:spLocks noGrp="1"/>
          </p:cNvSpPr>
          <p:nvPr>
            <p:ph type="dt" sz="half" idx="10"/>
          </p:nvPr>
        </p:nvSpPr>
        <p:spPr/>
        <p:txBody>
          <a:bodyPr/>
          <a:lstStyle/>
          <a:p>
            <a:fld id="{A6F96BB0-39FA-4C4D-B195-655D1FEA0161}"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18</a:t>
            </a:fld>
            <a:endParaRPr lang="en-US"/>
          </a:p>
        </p:txBody>
      </p:sp>
      <p:sp>
        <p:nvSpPr>
          <p:cNvPr id="7" name="Rectangle 6"/>
          <p:cNvSpPr/>
          <p:nvPr/>
        </p:nvSpPr>
        <p:spPr>
          <a:xfrm>
            <a:off x="664975" y="5193257"/>
            <a:ext cx="8021825" cy="954107"/>
          </a:xfrm>
          <a:prstGeom prst="rect">
            <a:avLst/>
          </a:prstGeom>
        </p:spPr>
        <p:txBody>
          <a:bodyPr wrap="square">
            <a:spAutoFit/>
          </a:bodyPr>
          <a:lstStyle/>
          <a:p>
            <a:r>
              <a:rPr lang="en-US" sz="2800" i="1" dirty="0" smtClean="0"/>
              <a:t>Input from J</a:t>
            </a:r>
            <a:r>
              <a:rPr lang="en-US" sz="2800" i="1" dirty="0"/>
              <a:t>. </a:t>
            </a:r>
            <a:r>
              <a:rPr lang="en-US" sz="2800" i="1" dirty="0" err="1"/>
              <a:t>Tuckmantel</a:t>
            </a:r>
            <a:r>
              <a:rPr lang="en-US" sz="2800" i="1" dirty="0"/>
              <a:t>, E. Jensen, W. </a:t>
            </a:r>
            <a:r>
              <a:rPr lang="en-US" sz="2800" i="1" dirty="0" err="1"/>
              <a:t>Hoefle</a:t>
            </a:r>
            <a:r>
              <a:rPr lang="en-US" sz="2800" i="1" dirty="0"/>
              <a:t>, </a:t>
            </a:r>
            <a:r>
              <a:rPr lang="en-US" sz="2800" i="1" dirty="0" smtClean="0"/>
              <a:t>E</a:t>
            </a:r>
            <a:r>
              <a:rPr lang="en-US" sz="2800" i="1" dirty="0"/>
              <a:t>. </a:t>
            </a:r>
            <a:r>
              <a:rPr lang="en-US" sz="2800" i="1" dirty="0" err="1"/>
              <a:t>Chapochnikova</a:t>
            </a:r>
            <a:r>
              <a:rPr lang="en-US" sz="2800" i="1" dirty="0"/>
              <a:t>, </a:t>
            </a:r>
            <a:r>
              <a:rPr lang="en-US" sz="2800" i="1" dirty="0" smtClean="0"/>
              <a:t>…</a:t>
            </a:r>
            <a:endParaRPr lang="en-US" sz="2800" i="1"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Vacuum System (J.M Jimenez)</a:t>
            </a:r>
            <a:endParaRPr lang="en-US" dirty="0"/>
          </a:p>
        </p:txBody>
      </p:sp>
      <p:sp>
        <p:nvSpPr>
          <p:cNvPr id="3" name="Content Placeholder 2"/>
          <p:cNvSpPr>
            <a:spLocks noGrp="1"/>
          </p:cNvSpPr>
          <p:nvPr>
            <p:ph idx="1"/>
          </p:nvPr>
        </p:nvSpPr>
        <p:spPr>
          <a:xfrm>
            <a:off x="457200" y="881869"/>
            <a:ext cx="8229600" cy="5111750"/>
          </a:xfrm>
        </p:spPr>
        <p:txBody>
          <a:bodyPr/>
          <a:lstStyle/>
          <a:p>
            <a:pPr>
              <a:spcAft>
                <a:spcPts val="1200"/>
              </a:spcAft>
            </a:pPr>
            <a:r>
              <a:rPr lang="en-US" sz="2000" dirty="0" smtClean="0"/>
              <a:t>Ion-induced Vacuum Instability in LHC arcs</a:t>
            </a:r>
          </a:p>
          <a:p>
            <a:pPr lvl="1">
              <a:spcAft>
                <a:spcPts val="1200"/>
              </a:spcAft>
            </a:pPr>
            <a:r>
              <a:rPr lang="en-US" sz="1800" dirty="0" smtClean="0"/>
              <a:t>LHC design for LHC Ultimate i.e. 0.87 A/beam</a:t>
            </a:r>
          </a:p>
          <a:p>
            <a:pPr lvl="1">
              <a:spcAft>
                <a:spcPts val="1200"/>
              </a:spcAft>
            </a:pPr>
            <a:r>
              <a:rPr lang="en-US" sz="1800" dirty="0" smtClean="0"/>
              <a:t>Hard limit with the DQ interconnect due to the cold BPM (1.12 m)</a:t>
            </a:r>
          </a:p>
          <a:p>
            <a:pPr lvl="2">
              <a:spcAft>
                <a:spcPts val="1200"/>
              </a:spcAft>
              <a:buFont typeface="Wingdings" pitchFamily="2" charset="2"/>
              <a:buChar char=""/>
            </a:pPr>
            <a:r>
              <a:rPr lang="en-US" sz="1600" b="1" dirty="0" smtClean="0">
                <a:solidFill>
                  <a:srgbClr val="FF0000"/>
                </a:solidFill>
              </a:rPr>
              <a:t>Critical current = 1.6 A/beam</a:t>
            </a:r>
          </a:p>
          <a:p>
            <a:pPr lvl="2">
              <a:spcAft>
                <a:spcPts val="1200"/>
              </a:spcAft>
            </a:pPr>
            <a:r>
              <a:rPr lang="en-US" sz="1600" dirty="0" smtClean="0"/>
              <a:t>2808 bunches / 2.5e11 ppb = 1.3 A (2808 bunches / 2.1e11 ppb = 1.1 A) </a:t>
            </a:r>
          </a:p>
          <a:p>
            <a:pPr lvl="2">
              <a:spcAft>
                <a:spcPts val="1200"/>
              </a:spcAft>
            </a:pPr>
            <a:r>
              <a:rPr lang="en-US" sz="1600" dirty="0" smtClean="0"/>
              <a:t>1404 bunches / 3.5e11 ppb = 0.89 A (close to ultimate scenario)</a:t>
            </a:r>
          </a:p>
          <a:p>
            <a:pPr>
              <a:spcAft>
                <a:spcPts val="1200"/>
              </a:spcAft>
            </a:pPr>
            <a:r>
              <a:rPr lang="en-US" sz="2000" dirty="0" smtClean="0"/>
              <a:t>Increase of Synchrotron Radiation (photon flux and photo-electrons) should have a limited effect</a:t>
            </a:r>
          </a:p>
          <a:p>
            <a:pPr>
              <a:spcAft>
                <a:spcPts val="1200"/>
              </a:spcAft>
            </a:pPr>
            <a:r>
              <a:rPr lang="en-US" sz="2000" dirty="0" smtClean="0"/>
              <a:t>Fast </a:t>
            </a:r>
            <a:r>
              <a:rPr lang="en-US" sz="2000" dirty="0" smtClean="0">
                <a:solidFill>
                  <a:srgbClr val="FF0000"/>
                </a:solidFill>
              </a:rPr>
              <a:t>pressure transients </a:t>
            </a:r>
            <a:r>
              <a:rPr lang="en-US" sz="2000" dirty="0" smtClean="0"/>
              <a:t>which can lead to the </a:t>
            </a:r>
            <a:r>
              <a:rPr lang="en-US" sz="2000" dirty="0" smtClean="0">
                <a:solidFill>
                  <a:srgbClr val="FF0000"/>
                </a:solidFill>
              </a:rPr>
              <a:t>closure of the sector valves </a:t>
            </a:r>
            <a:r>
              <a:rPr lang="en-US" sz="2000" dirty="0" smtClean="0"/>
              <a:t>during the setting of the collimators with high proton intensities </a:t>
            </a:r>
            <a:r>
              <a:rPr lang="en-US" sz="2000" dirty="0" smtClean="0">
                <a:sym typeface="Wingdings"/>
              </a:rPr>
              <a:t> the use of collimator jaws with BPMs should limit that risk</a:t>
            </a:r>
            <a:endParaRPr lang="en-US" sz="2000" dirty="0" smtClean="0"/>
          </a:p>
        </p:txBody>
      </p:sp>
      <p:sp>
        <p:nvSpPr>
          <p:cNvPr id="4" name="Date Placeholder 3"/>
          <p:cNvSpPr>
            <a:spLocks noGrp="1"/>
          </p:cNvSpPr>
          <p:nvPr>
            <p:ph type="dt" sz="half" idx="10"/>
          </p:nvPr>
        </p:nvSpPr>
        <p:spPr/>
        <p:txBody>
          <a:bodyPr/>
          <a:lstStyle/>
          <a:p>
            <a:fld id="{D0355279-F354-8D45-A02C-01A057E5F7EC}" type="datetime1">
              <a:rPr lang="en-US" smtClean="0"/>
              <a:pPr/>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19</a:t>
            </a:fld>
            <a:endParaRPr lang="en-US"/>
          </a:p>
        </p:txBody>
      </p:sp>
    </p:spTree>
    <p:extLst>
      <p:ext uri="{BB962C8B-B14F-4D97-AF65-F5344CB8AC3E}">
        <p14:creationId xmlns:p14="http://schemas.microsoft.com/office/powerpoint/2010/main" val="257252123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39706" y="855992"/>
            <a:ext cx="8863185" cy="5575771"/>
          </a:xfrm>
        </p:spPr>
        <p:txBody>
          <a:bodyPr/>
          <a:lstStyle/>
          <a:p>
            <a:r>
              <a:rPr lang="en-US" dirty="0" smtClean="0">
                <a:solidFill>
                  <a:srgbClr val="000090"/>
                </a:solidFill>
              </a:rPr>
              <a:t>Follow-up on 2010 talk on the same subject.</a:t>
            </a:r>
          </a:p>
          <a:p>
            <a:r>
              <a:rPr lang="en-US" dirty="0" smtClean="0">
                <a:solidFill>
                  <a:srgbClr val="FF0000"/>
                </a:solidFill>
              </a:rPr>
              <a:t>Can </a:t>
            </a:r>
            <a:r>
              <a:rPr lang="en-US" dirty="0" smtClean="0">
                <a:solidFill>
                  <a:srgbClr val="FF0000"/>
                </a:solidFill>
              </a:rPr>
              <a:t>the LHC accept more than ultimate intensity in the LHC?</a:t>
            </a:r>
          </a:p>
          <a:p>
            <a:pPr>
              <a:buNone/>
            </a:pPr>
            <a:r>
              <a:rPr lang="en-US" sz="1200" dirty="0" smtClean="0">
                <a:solidFill>
                  <a:srgbClr val="FF0000"/>
                </a:solidFill>
              </a:rPr>
              <a:t> </a:t>
            </a:r>
            <a:endParaRPr lang="en-US" sz="800" dirty="0" smtClean="0">
              <a:solidFill>
                <a:srgbClr val="FF0000"/>
              </a:solidFill>
            </a:endParaRPr>
          </a:p>
          <a:p>
            <a:r>
              <a:rPr lang="en-US" dirty="0" smtClean="0"/>
              <a:t>2010 a</a:t>
            </a:r>
            <a:r>
              <a:rPr lang="en-US" dirty="0" smtClean="0"/>
              <a:t>nswer</a:t>
            </a:r>
            <a:r>
              <a:rPr lang="en-US" dirty="0" smtClean="0"/>
              <a:t>: </a:t>
            </a:r>
            <a:r>
              <a:rPr lang="en-US" b="1" dirty="0" smtClean="0">
                <a:solidFill>
                  <a:srgbClr val="FF0000"/>
                </a:solidFill>
              </a:rPr>
              <a:t>“With enough money everything is possible…;-)”</a:t>
            </a:r>
            <a:r>
              <a:rPr lang="en-US" dirty="0" smtClean="0"/>
              <a:t/>
            </a:r>
            <a:br>
              <a:rPr lang="en-US" dirty="0" smtClean="0"/>
            </a:br>
            <a:r>
              <a:rPr lang="en-US" sz="2000" i="1" dirty="0" smtClean="0"/>
              <a:t>“</a:t>
            </a:r>
            <a:r>
              <a:rPr lang="en-US" sz="2000" i="1" dirty="0" err="1" smtClean="0"/>
              <a:t>Mit</a:t>
            </a:r>
            <a:r>
              <a:rPr lang="en-US" sz="2000" i="1" dirty="0" smtClean="0"/>
              <a:t> </a:t>
            </a:r>
            <a:r>
              <a:rPr lang="en-US" sz="2000" i="1" dirty="0" err="1" smtClean="0"/>
              <a:t>genuegend</a:t>
            </a:r>
            <a:r>
              <a:rPr lang="en-US" sz="2000" i="1" dirty="0" smtClean="0"/>
              <a:t> Geld </a:t>
            </a:r>
            <a:r>
              <a:rPr lang="en-US" sz="2000" i="1" dirty="0" err="1" smtClean="0"/>
              <a:t>ist</a:t>
            </a:r>
            <a:r>
              <a:rPr lang="en-US" sz="2000" i="1" dirty="0" smtClean="0"/>
              <a:t> </a:t>
            </a:r>
            <a:r>
              <a:rPr lang="en-US" sz="2000" i="1" dirty="0" err="1" smtClean="0"/>
              <a:t>bei</a:t>
            </a:r>
            <a:r>
              <a:rPr lang="en-US" sz="2000" i="1" dirty="0" smtClean="0"/>
              <a:t> </a:t>
            </a:r>
            <a:r>
              <a:rPr lang="en-US" sz="2000" i="1" dirty="0" err="1" smtClean="0"/>
              <a:t>uns</a:t>
            </a:r>
            <a:r>
              <a:rPr lang="en-US" sz="2000" i="1" dirty="0" smtClean="0"/>
              <a:t> </a:t>
            </a:r>
            <a:r>
              <a:rPr lang="en-US" sz="2000" i="1" dirty="0" err="1" smtClean="0"/>
              <a:t>alles</a:t>
            </a:r>
            <a:r>
              <a:rPr lang="en-US" sz="2000" i="1" dirty="0" smtClean="0"/>
              <a:t> </a:t>
            </a:r>
            <a:r>
              <a:rPr lang="en-US" sz="2000" i="1" dirty="0" err="1" smtClean="0"/>
              <a:t>moeglich</a:t>
            </a:r>
            <a:r>
              <a:rPr lang="en-US" sz="2000" i="1" dirty="0" smtClean="0"/>
              <a:t>...;-)”</a:t>
            </a:r>
            <a:br>
              <a:rPr lang="en-US" sz="2000" i="1" dirty="0" smtClean="0"/>
            </a:br>
            <a:r>
              <a:rPr lang="en-US" sz="1400" i="1" dirty="0" smtClean="0"/>
              <a:t> </a:t>
            </a:r>
            <a:endParaRPr lang="en-US" sz="1600" i="1" dirty="0" smtClean="0"/>
          </a:p>
          <a:p>
            <a:r>
              <a:rPr lang="en-US" dirty="0" smtClean="0"/>
              <a:t>So what did the experts in the meanwhile achieve without upgrade money but experience and hard work?</a:t>
            </a:r>
            <a:endParaRPr lang="en-US" dirty="0" smtClean="0"/>
          </a:p>
          <a:p>
            <a:pPr marL="0" indent="0">
              <a:buNone/>
            </a:pPr>
            <a:r>
              <a:rPr lang="en-US" sz="1200" dirty="0" smtClean="0"/>
              <a:t> </a:t>
            </a:r>
            <a:endParaRPr lang="en-US" sz="1200" dirty="0"/>
          </a:p>
          <a:p>
            <a:r>
              <a:rPr lang="en-US" dirty="0" smtClean="0"/>
              <a:t>Update of the issues </a:t>
            </a:r>
            <a:r>
              <a:rPr lang="en-US" dirty="0" smtClean="0"/>
              <a:t>that were pointed out to me.</a:t>
            </a:r>
          </a:p>
          <a:p>
            <a:r>
              <a:rPr lang="en-US" dirty="0" smtClean="0"/>
              <a:t>Everybody focuses on more immediate </a:t>
            </a:r>
            <a:r>
              <a:rPr lang="en-US" dirty="0" smtClean="0"/>
              <a:t>problems (including myself), </a:t>
            </a:r>
            <a:r>
              <a:rPr lang="en-US" dirty="0" smtClean="0"/>
              <a:t>so difficult to get complete picture within available time. Thanks to all who send me input!</a:t>
            </a:r>
          </a:p>
          <a:p>
            <a:r>
              <a:rPr lang="en-US" dirty="0" smtClean="0">
                <a:solidFill>
                  <a:srgbClr val="FF0000"/>
                </a:solidFill>
              </a:rPr>
              <a:t>No guarantee for completeness. </a:t>
            </a:r>
            <a:endParaRPr lang="en-US" dirty="0"/>
          </a:p>
        </p:txBody>
      </p:sp>
      <p:sp>
        <p:nvSpPr>
          <p:cNvPr id="4" name="Date Placeholder 3"/>
          <p:cNvSpPr>
            <a:spLocks noGrp="1"/>
          </p:cNvSpPr>
          <p:nvPr>
            <p:ph type="dt" sz="half" idx="10"/>
          </p:nvPr>
        </p:nvSpPr>
        <p:spPr/>
        <p:txBody>
          <a:bodyPr/>
          <a:lstStyle/>
          <a:p>
            <a:fld id="{746C8272-FE7D-9D4D-BEC5-6E96164B169F}" type="datetime1">
              <a:rPr lang="en-US" smtClean="0"/>
              <a:t>2/8/12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Vacuum System (J.M Jimenez)</a:t>
            </a:r>
            <a:endParaRPr lang="en-US" dirty="0"/>
          </a:p>
        </p:txBody>
      </p:sp>
      <p:sp>
        <p:nvSpPr>
          <p:cNvPr id="3" name="Content Placeholder 2"/>
          <p:cNvSpPr>
            <a:spLocks noGrp="1"/>
          </p:cNvSpPr>
          <p:nvPr>
            <p:ph idx="1"/>
          </p:nvPr>
        </p:nvSpPr>
        <p:spPr>
          <a:xfrm>
            <a:off x="457200" y="881869"/>
            <a:ext cx="8229600" cy="5111750"/>
          </a:xfrm>
        </p:spPr>
        <p:txBody>
          <a:bodyPr/>
          <a:lstStyle/>
          <a:p>
            <a:pPr>
              <a:spcAft>
                <a:spcPts val="1200"/>
              </a:spcAft>
            </a:pPr>
            <a:r>
              <a:rPr lang="en-US" dirty="0" smtClean="0">
                <a:solidFill>
                  <a:srgbClr val="FF0000"/>
                </a:solidFill>
              </a:rPr>
              <a:t>Thermal induced desorption. </a:t>
            </a:r>
            <a:r>
              <a:rPr lang="en-US" dirty="0" smtClean="0"/>
              <a:t>In case of huge flux of protons onto the collimator jaws, we should expect the pressures to rise resulting from the combination of the proton induced desorption and thermal stimulated desorption. The vacuum stability RELIES on the cooling of the collimator jaws (&lt;50 °C MAX)</a:t>
            </a:r>
          </a:p>
          <a:p>
            <a:pPr lvl="1">
              <a:spcAft>
                <a:spcPts val="1200"/>
              </a:spcAft>
            </a:pPr>
            <a:r>
              <a:rPr lang="en-US" dirty="0" smtClean="0"/>
              <a:t>Pumping layout can be revisited but at significant cost</a:t>
            </a:r>
          </a:p>
          <a:p>
            <a:pPr>
              <a:spcAft>
                <a:spcPts val="1200"/>
              </a:spcAft>
            </a:pPr>
            <a:r>
              <a:rPr lang="en-US" dirty="0" smtClean="0"/>
              <a:t>In case of strong halo or beam losses, we should also expect a faster </a:t>
            </a:r>
            <a:r>
              <a:rPr lang="en-US" dirty="0" smtClean="0">
                <a:solidFill>
                  <a:srgbClr val="FF0000"/>
                </a:solidFill>
              </a:rPr>
              <a:t>deterioration of the bake-out material on the collimators but also on the chambers of the downstream magnets</a:t>
            </a:r>
            <a:r>
              <a:rPr lang="en-US" dirty="0" smtClean="0"/>
              <a:t> (wrapping technology)</a:t>
            </a:r>
          </a:p>
          <a:p>
            <a:pPr lvl="1">
              <a:spcAft>
                <a:spcPts val="1200"/>
              </a:spcAft>
            </a:pPr>
            <a:r>
              <a:rPr lang="en-US" dirty="0" smtClean="0"/>
              <a:t>Dynamic Pressure will also rise despite the use of NEG coatings </a:t>
            </a:r>
            <a:endParaRPr lang="en-US" dirty="0"/>
          </a:p>
        </p:txBody>
      </p:sp>
      <p:sp>
        <p:nvSpPr>
          <p:cNvPr id="4" name="Date Placeholder 3"/>
          <p:cNvSpPr>
            <a:spLocks noGrp="1"/>
          </p:cNvSpPr>
          <p:nvPr>
            <p:ph type="dt" sz="half" idx="10"/>
          </p:nvPr>
        </p:nvSpPr>
        <p:spPr/>
        <p:txBody>
          <a:bodyPr/>
          <a:lstStyle/>
          <a:p>
            <a:fld id="{D0355279-F354-8D45-A02C-01A057E5F7EC}" type="datetime1">
              <a:rPr lang="en-US" smtClean="0"/>
              <a:pPr/>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20</a:t>
            </a:fld>
            <a:endParaRPr lang="en-US"/>
          </a:p>
        </p:txBody>
      </p:sp>
    </p:spTree>
    <p:extLst>
      <p:ext uri="{BB962C8B-B14F-4D97-AF65-F5344CB8AC3E}">
        <p14:creationId xmlns:p14="http://schemas.microsoft.com/office/powerpoint/2010/main" val="33084514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Vacuum System (J.M Jimenez)</a:t>
            </a:r>
            <a:endParaRPr lang="en-US" dirty="0"/>
          </a:p>
        </p:txBody>
      </p:sp>
      <p:sp>
        <p:nvSpPr>
          <p:cNvPr id="3" name="Content Placeholder 2"/>
          <p:cNvSpPr>
            <a:spLocks noGrp="1"/>
          </p:cNvSpPr>
          <p:nvPr>
            <p:ph idx="1"/>
          </p:nvPr>
        </p:nvSpPr>
        <p:spPr>
          <a:xfrm>
            <a:off x="457200" y="881869"/>
            <a:ext cx="8229600" cy="5111750"/>
          </a:xfrm>
        </p:spPr>
        <p:txBody>
          <a:bodyPr/>
          <a:lstStyle/>
          <a:p>
            <a:pPr>
              <a:spcAft>
                <a:spcPts val="1200"/>
              </a:spcAft>
            </a:pPr>
            <a:r>
              <a:rPr lang="en-US" dirty="0" smtClean="0"/>
              <a:t>Upgrade beyond ultimate might require:</a:t>
            </a:r>
          </a:p>
          <a:p>
            <a:pPr lvl="1">
              <a:spcAft>
                <a:spcPts val="1200"/>
              </a:spcAft>
            </a:pPr>
            <a:r>
              <a:rPr lang="en-US" dirty="0" smtClean="0"/>
              <a:t>New pumping layout around collimators, inner triplets and possibly other equipments</a:t>
            </a:r>
          </a:p>
          <a:p>
            <a:pPr lvl="1">
              <a:spcAft>
                <a:spcPts val="1200"/>
              </a:spcAft>
            </a:pPr>
            <a:r>
              <a:rPr lang="en-US" dirty="0" smtClean="0"/>
              <a:t>New and more resistant permanent </a:t>
            </a:r>
            <a:r>
              <a:rPr lang="en-US" dirty="0" err="1" smtClean="0"/>
              <a:t>bakeout</a:t>
            </a:r>
            <a:r>
              <a:rPr lang="en-US" dirty="0" smtClean="0"/>
              <a:t> equipment</a:t>
            </a:r>
          </a:p>
          <a:p>
            <a:pPr lvl="2">
              <a:spcAft>
                <a:spcPts val="1200"/>
              </a:spcAft>
            </a:pPr>
            <a:r>
              <a:rPr lang="en-US" dirty="0" smtClean="0"/>
              <a:t>Beampipes in Warm magnets cannot be easily exchanged</a:t>
            </a:r>
          </a:p>
          <a:p>
            <a:pPr lvl="1">
              <a:spcAft>
                <a:spcPts val="1200"/>
              </a:spcAft>
            </a:pPr>
            <a:r>
              <a:rPr lang="en-US" dirty="0" smtClean="0"/>
              <a:t>Handling of pressure transients at sector valves</a:t>
            </a:r>
          </a:p>
          <a:p>
            <a:pPr lvl="1">
              <a:spcAft>
                <a:spcPts val="1200"/>
              </a:spcAft>
            </a:pPr>
            <a:r>
              <a:rPr lang="en-US" dirty="0" smtClean="0"/>
              <a:t>Lifetime of NEG </a:t>
            </a:r>
            <a:r>
              <a:rPr lang="en-US" smtClean="0"/>
              <a:t>coated beampipes </a:t>
            </a:r>
            <a:r>
              <a:rPr lang="en-US" dirty="0" smtClean="0"/>
              <a:t>if submitted to strong halo</a:t>
            </a:r>
          </a:p>
          <a:p>
            <a:pPr>
              <a:spcAft>
                <a:spcPts val="1200"/>
              </a:spcAft>
            </a:pPr>
            <a:r>
              <a:rPr lang="en-US" dirty="0" smtClean="0">
                <a:solidFill>
                  <a:srgbClr val="FF0000"/>
                </a:solidFill>
              </a:rPr>
              <a:t>Critical current </a:t>
            </a:r>
            <a:r>
              <a:rPr lang="en-US" dirty="0" smtClean="0"/>
              <a:t>is a </a:t>
            </a:r>
            <a:r>
              <a:rPr lang="en-US" dirty="0" smtClean="0">
                <a:solidFill>
                  <a:srgbClr val="FF0000"/>
                </a:solidFill>
              </a:rPr>
              <a:t>design value</a:t>
            </a:r>
            <a:r>
              <a:rPr lang="en-US" dirty="0" smtClean="0"/>
              <a:t>, cannot be changed and is a </a:t>
            </a:r>
            <a:r>
              <a:rPr lang="en-US" dirty="0" smtClean="0">
                <a:solidFill>
                  <a:srgbClr val="FF0000"/>
                </a:solidFill>
              </a:rPr>
              <a:t>hard limit</a:t>
            </a:r>
            <a:endParaRPr lang="en-US" dirty="0">
              <a:solidFill>
                <a:srgbClr val="FF0000"/>
              </a:solidFill>
            </a:endParaRPr>
          </a:p>
        </p:txBody>
      </p:sp>
      <p:sp>
        <p:nvSpPr>
          <p:cNvPr id="4" name="Date Placeholder 3"/>
          <p:cNvSpPr>
            <a:spLocks noGrp="1"/>
          </p:cNvSpPr>
          <p:nvPr>
            <p:ph type="dt" sz="half" idx="10"/>
          </p:nvPr>
        </p:nvSpPr>
        <p:spPr/>
        <p:txBody>
          <a:bodyPr/>
          <a:lstStyle/>
          <a:p>
            <a:fld id="{406A2B46-A180-CD40-A1C1-499A2DB14EDA}" type="datetime1">
              <a:rPr lang="en-US" smtClean="0"/>
              <a:pPr/>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21</a:t>
            </a:fld>
            <a:endParaRPr lang="en-US"/>
          </a:p>
        </p:txBody>
      </p:sp>
    </p:spTree>
    <p:extLst>
      <p:ext uri="{BB962C8B-B14F-4D97-AF65-F5344CB8AC3E}">
        <p14:creationId xmlns:p14="http://schemas.microsoft.com/office/powerpoint/2010/main" val="229533882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31927" y="703284"/>
            <a:ext cx="7388724" cy="6154715"/>
          </a:xfrm>
          <a:prstGeom prst="rect">
            <a:avLst/>
          </a:prstGeom>
        </p:spPr>
      </p:pic>
      <p:sp>
        <p:nvSpPr>
          <p:cNvPr id="2" name="Title 1"/>
          <p:cNvSpPr>
            <a:spLocks noGrp="1"/>
          </p:cNvSpPr>
          <p:nvPr>
            <p:ph type="title"/>
          </p:nvPr>
        </p:nvSpPr>
        <p:spPr/>
        <p:txBody>
          <a:bodyPr/>
          <a:lstStyle/>
          <a:p>
            <a:r>
              <a:rPr lang="en-US" dirty="0" smtClean="0"/>
              <a:t>E-Cloud Heat Load </a:t>
            </a:r>
            <a:r>
              <a:rPr lang="en-US" sz="2400" dirty="0" smtClean="0"/>
              <a:t>(F. Zimmermann &amp; H.M </a:t>
            </a:r>
            <a:r>
              <a:rPr lang="en-US" sz="2400" dirty="0" err="1" smtClean="0"/>
              <a:t>Cuna</a:t>
            </a:r>
            <a:r>
              <a:rPr lang="en-US" sz="2400" dirty="0" smtClean="0"/>
              <a:t>)</a:t>
            </a:r>
            <a:endParaRPr lang="en-US" dirty="0"/>
          </a:p>
        </p:txBody>
      </p:sp>
      <p:sp>
        <p:nvSpPr>
          <p:cNvPr id="4" name="Date Placeholder 3"/>
          <p:cNvSpPr>
            <a:spLocks noGrp="1"/>
          </p:cNvSpPr>
          <p:nvPr>
            <p:ph type="dt" sz="half" idx="10"/>
          </p:nvPr>
        </p:nvSpPr>
        <p:spPr/>
        <p:txBody>
          <a:bodyPr/>
          <a:lstStyle/>
          <a:p>
            <a:fld id="{A0A894C6-8FD8-784C-AD5A-07AD14B0E102}"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8" name="TextBox 7"/>
          <p:cNvSpPr txBox="1"/>
          <p:nvPr/>
        </p:nvSpPr>
        <p:spPr>
          <a:xfrm>
            <a:off x="4161077" y="1434509"/>
            <a:ext cx="4752736"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More heat load with higher bunch intensities!</a:t>
            </a:r>
            <a:endParaRPr lang="en-US" dirty="0"/>
          </a:p>
        </p:txBody>
      </p:sp>
      <p:sp>
        <p:nvSpPr>
          <p:cNvPr id="3" name="Slide Number Placeholder 2"/>
          <p:cNvSpPr>
            <a:spLocks noGrp="1"/>
          </p:cNvSpPr>
          <p:nvPr>
            <p:ph type="sldNum" sz="quarter" idx="12"/>
          </p:nvPr>
        </p:nvSpPr>
        <p:spPr/>
        <p:txBody>
          <a:bodyPr/>
          <a:lstStyle/>
          <a:p>
            <a:fld id="{E67958D4-C958-A640-8886-4CC601C06D1D}" type="slidenum">
              <a:rPr lang="en-US" smtClean="0"/>
              <a:pPr/>
              <a:t>22</a:t>
            </a:fld>
            <a:endParaRPr lang="en-US"/>
          </a:p>
        </p:txBody>
      </p:sp>
      <p:cxnSp>
        <p:nvCxnSpPr>
          <p:cNvPr id="11" name="Straight Arrow Connector 10"/>
          <p:cNvCxnSpPr/>
          <p:nvPr/>
        </p:nvCxnSpPr>
        <p:spPr bwMode="auto">
          <a:xfrm>
            <a:off x="7757785" y="1803841"/>
            <a:ext cx="12574" cy="4156630"/>
          </a:xfrm>
          <a:prstGeom prst="straightConnector1">
            <a:avLst/>
          </a:prstGeom>
          <a:solidFill>
            <a:schemeClr val="accent1"/>
          </a:solidFill>
          <a:ln w="38100" cap="sq" cmpd="sng" algn="ctr">
            <a:solidFill>
              <a:srgbClr val="FF0000"/>
            </a:solidFill>
            <a:prstDash val="solid"/>
            <a:round/>
            <a:headEnd type="arrow"/>
            <a:tailEnd type="arrow"/>
          </a:ln>
          <a:effectLst/>
        </p:spPr>
      </p:cxnSp>
      <p:sp>
        <p:nvSpPr>
          <p:cNvPr id="12" name="TextBox 11"/>
          <p:cNvSpPr txBox="1"/>
          <p:nvPr/>
        </p:nvSpPr>
        <p:spPr>
          <a:xfrm>
            <a:off x="7885282" y="3671851"/>
            <a:ext cx="1091014" cy="461665"/>
          </a:xfrm>
          <a:prstGeom prst="rect">
            <a:avLst/>
          </a:prstGeom>
          <a:noFill/>
        </p:spPr>
        <p:txBody>
          <a:bodyPr wrap="none" rtlCol="0">
            <a:spAutoFit/>
          </a:bodyPr>
          <a:lstStyle/>
          <a:p>
            <a:r>
              <a:rPr lang="en-US" sz="2400" b="1" dirty="0" smtClean="0">
                <a:solidFill>
                  <a:srgbClr val="FF0000"/>
                </a:solidFill>
              </a:rPr>
              <a:t>5 W/m</a:t>
            </a:r>
            <a:endParaRPr lang="en-US" sz="2400" b="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133608" y="980834"/>
            <a:ext cx="7729562" cy="5586714"/>
          </a:xfrm>
          <a:prstGeom prst="rect">
            <a:avLst/>
          </a:prstGeom>
        </p:spPr>
      </p:pic>
      <p:sp>
        <p:nvSpPr>
          <p:cNvPr id="2" name="Title 1"/>
          <p:cNvSpPr>
            <a:spLocks noGrp="1"/>
          </p:cNvSpPr>
          <p:nvPr>
            <p:ph type="title"/>
          </p:nvPr>
        </p:nvSpPr>
        <p:spPr/>
        <p:txBody>
          <a:bodyPr/>
          <a:lstStyle/>
          <a:p>
            <a:r>
              <a:rPr lang="en-US" dirty="0" smtClean="0"/>
              <a:t>E-Cloud Heat Load </a:t>
            </a:r>
            <a:r>
              <a:rPr lang="en-US" sz="2400" dirty="0" smtClean="0"/>
              <a:t>(F. Zimmermann &amp; H.M </a:t>
            </a:r>
            <a:r>
              <a:rPr lang="en-US" sz="2400" dirty="0" err="1" smtClean="0"/>
              <a:t>Cuna</a:t>
            </a:r>
            <a:r>
              <a:rPr lang="en-US" sz="2400" dirty="0" smtClean="0"/>
              <a:t>)</a:t>
            </a:r>
            <a:endParaRPr lang="en-US" dirty="0"/>
          </a:p>
        </p:txBody>
      </p:sp>
      <p:sp>
        <p:nvSpPr>
          <p:cNvPr id="4" name="Date Placeholder 3"/>
          <p:cNvSpPr>
            <a:spLocks noGrp="1"/>
          </p:cNvSpPr>
          <p:nvPr>
            <p:ph type="dt" sz="half" idx="10"/>
          </p:nvPr>
        </p:nvSpPr>
        <p:spPr/>
        <p:txBody>
          <a:bodyPr/>
          <a:lstStyle/>
          <a:p>
            <a:fld id="{A0A894C6-8FD8-784C-AD5A-07AD14B0E102}"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3" name="Slide Number Placeholder 2"/>
          <p:cNvSpPr>
            <a:spLocks noGrp="1"/>
          </p:cNvSpPr>
          <p:nvPr>
            <p:ph type="sldNum" sz="quarter" idx="12"/>
          </p:nvPr>
        </p:nvSpPr>
        <p:spPr/>
        <p:txBody>
          <a:bodyPr/>
          <a:lstStyle/>
          <a:p>
            <a:fld id="{E67958D4-C958-A640-8886-4CC601C06D1D}" type="slidenum">
              <a:rPr lang="en-US" smtClean="0"/>
              <a:pPr/>
              <a:t>23</a:t>
            </a:fld>
            <a:endParaRPr lang="en-US"/>
          </a:p>
        </p:txBody>
      </p:sp>
      <p:cxnSp>
        <p:nvCxnSpPr>
          <p:cNvPr id="10" name="Straight Arrow Connector 9"/>
          <p:cNvCxnSpPr/>
          <p:nvPr/>
        </p:nvCxnSpPr>
        <p:spPr bwMode="auto">
          <a:xfrm>
            <a:off x="7544039" y="1552339"/>
            <a:ext cx="12574" cy="4156630"/>
          </a:xfrm>
          <a:prstGeom prst="straightConnector1">
            <a:avLst/>
          </a:prstGeom>
          <a:solidFill>
            <a:schemeClr val="accent1"/>
          </a:solidFill>
          <a:ln w="38100" cap="sq" cmpd="sng" algn="ctr">
            <a:solidFill>
              <a:srgbClr val="FF0000"/>
            </a:solidFill>
            <a:prstDash val="solid"/>
            <a:round/>
            <a:headEnd type="arrow"/>
            <a:tailEnd type="arrow"/>
          </a:ln>
          <a:effectLst/>
        </p:spPr>
      </p:cxnSp>
      <p:sp>
        <p:nvSpPr>
          <p:cNvPr id="11" name="TextBox 10"/>
          <p:cNvSpPr txBox="1"/>
          <p:nvPr/>
        </p:nvSpPr>
        <p:spPr>
          <a:xfrm>
            <a:off x="7646388" y="3282026"/>
            <a:ext cx="1518865" cy="461665"/>
          </a:xfrm>
          <a:prstGeom prst="rect">
            <a:avLst/>
          </a:prstGeom>
          <a:noFill/>
        </p:spPr>
        <p:txBody>
          <a:bodyPr wrap="none" rtlCol="0">
            <a:spAutoFit/>
          </a:bodyPr>
          <a:lstStyle/>
          <a:p>
            <a:r>
              <a:rPr lang="en-US" sz="2400" b="1" dirty="0" smtClean="0">
                <a:solidFill>
                  <a:srgbClr val="FF0000"/>
                </a:solidFill>
              </a:rPr>
              <a:t>0.25 W/m</a:t>
            </a:r>
            <a:endParaRPr lang="en-US" sz="2400" b="1" dirty="0">
              <a:solidFill>
                <a:srgbClr val="FF0000"/>
              </a:solidFill>
            </a:endParaRPr>
          </a:p>
        </p:txBody>
      </p:sp>
    </p:spTree>
    <p:extLst>
      <p:ext uri="{BB962C8B-B14F-4D97-AF65-F5344CB8AC3E}">
        <p14:creationId xmlns:p14="http://schemas.microsoft.com/office/powerpoint/2010/main" val="383203625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a:t>
            </a:r>
            <a:r>
              <a:rPr lang="en-US" dirty="0" err="1" smtClean="0"/>
              <a:t>Cryo</a:t>
            </a:r>
            <a:r>
              <a:rPr lang="en-US" dirty="0" smtClean="0"/>
              <a:t> System (L. </a:t>
            </a:r>
            <a:r>
              <a:rPr lang="en-US" dirty="0" err="1" smtClean="0"/>
              <a:t>Tavian</a:t>
            </a:r>
            <a:r>
              <a:rPr lang="en-US" dirty="0" smtClean="0"/>
              <a:t>)</a:t>
            </a:r>
            <a:endParaRPr lang="en-US" dirty="0"/>
          </a:p>
        </p:txBody>
      </p:sp>
      <p:sp>
        <p:nvSpPr>
          <p:cNvPr id="4" name="Date Placeholder 3"/>
          <p:cNvSpPr>
            <a:spLocks noGrp="1"/>
          </p:cNvSpPr>
          <p:nvPr>
            <p:ph type="dt" sz="half" idx="10"/>
          </p:nvPr>
        </p:nvSpPr>
        <p:spPr/>
        <p:txBody>
          <a:bodyPr/>
          <a:lstStyle/>
          <a:p>
            <a:fld id="{E1EE9F64-2CE2-2B41-A36D-41B47F21F608}"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2010: R. Assmann</a:t>
            </a:r>
            <a:endParaRPr lang="en-US"/>
          </a:p>
        </p:txBody>
      </p:sp>
      <p:pic>
        <p:nvPicPr>
          <p:cNvPr id="6" name="Picture 5"/>
          <p:cNvPicPr>
            <a:picLocks noChangeAspect="1"/>
          </p:cNvPicPr>
          <p:nvPr/>
        </p:nvPicPr>
        <p:blipFill>
          <a:blip r:embed="rId3"/>
          <a:stretch>
            <a:fillRect/>
          </a:stretch>
        </p:blipFill>
        <p:spPr>
          <a:xfrm>
            <a:off x="263439" y="925531"/>
            <a:ext cx="4851672" cy="5736389"/>
          </a:xfrm>
          <a:prstGeom prst="rect">
            <a:avLst/>
          </a:prstGeom>
        </p:spPr>
      </p:pic>
      <p:pic>
        <p:nvPicPr>
          <p:cNvPr id="7" name="Picture 6"/>
          <p:cNvPicPr>
            <a:picLocks noChangeAspect="1"/>
          </p:cNvPicPr>
          <p:nvPr/>
        </p:nvPicPr>
        <p:blipFill>
          <a:blip r:embed="rId4"/>
          <a:stretch>
            <a:fillRect/>
          </a:stretch>
        </p:blipFill>
        <p:spPr>
          <a:xfrm>
            <a:off x="2830807" y="749161"/>
            <a:ext cx="6330950" cy="461031"/>
          </a:xfrm>
          <a:prstGeom prst="rect">
            <a:avLst/>
          </a:prstGeom>
        </p:spPr>
      </p:pic>
      <p:sp>
        <p:nvSpPr>
          <p:cNvPr id="8" name="TextBox 7"/>
          <p:cNvSpPr txBox="1"/>
          <p:nvPr/>
        </p:nvSpPr>
        <p:spPr>
          <a:xfrm>
            <a:off x="5362049" y="1599122"/>
            <a:ext cx="3551763" cy="2477601"/>
          </a:xfrm>
          <a:prstGeom prst="rect">
            <a:avLst/>
          </a:prstGeom>
          <a:noFill/>
        </p:spPr>
        <p:txBody>
          <a:bodyPr wrap="square" rtlCol="0">
            <a:spAutoFit/>
          </a:bodyPr>
          <a:lstStyle/>
          <a:p>
            <a:pPr>
              <a:spcAft>
                <a:spcPts val="1800"/>
              </a:spcAft>
            </a:pPr>
            <a:r>
              <a:rPr lang="en-US" sz="2000" dirty="0" smtClean="0"/>
              <a:t>Above ultimate requires </a:t>
            </a:r>
            <a:r>
              <a:rPr lang="en-US" sz="2000" b="1" dirty="0" smtClean="0">
                <a:solidFill>
                  <a:srgbClr val="FF0000"/>
                </a:solidFill>
              </a:rPr>
              <a:t>3 new </a:t>
            </a:r>
            <a:r>
              <a:rPr lang="en-US" sz="2000" b="1" dirty="0" err="1" smtClean="0">
                <a:solidFill>
                  <a:srgbClr val="FF0000"/>
                </a:solidFill>
              </a:rPr>
              <a:t>cryoplants</a:t>
            </a:r>
            <a:r>
              <a:rPr lang="en-US" sz="2000" b="1" dirty="0" smtClean="0">
                <a:solidFill>
                  <a:srgbClr val="FF0000"/>
                </a:solidFill>
              </a:rPr>
              <a:t> in addition to the 8 existing </a:t>
            </a:r>
            <a:r>
              <a:rPr lang="en-US" sz="2000" b="1" dirty="0" err="1" smtClean="0">
                <a:solidFill>
                  <a:srgbClr val="FF0000"/>
                </a:solidFill>
              </a:rPr>
              <a:t>cryoplants</a:t>
            </a:r>
            <a:r>
              <a:rPr lang="en-US" sz="2000" b="1" dirty="0" smtClean="0">
                <a:solidFill>
                  <a:srgbClr val="FF0000"/>
                </a:solidFill>
              </a:rPr>
              <a:t> for nominal intensity</a:t>
            </a:r>
            <a:r>
              <a:rPr lang="en-US" sz="2000" dirty="0" smtClean="0"/>
              <a:t>.</a:t>
            </a:r>
          </a:p>
          <a:p>
            <a:pPr>
              <a:spcAft>
                <a:spcPts val="1800"/>
              </a:spcAft>
            </a:pPr>
            <a:r>
              <a:rPr lang="en-US" sz="2000" dirty="0" smtClean="0"/>
              <a:t>Limitations in </a:t>
            </a:r>
            <a:r>
              <a:rPr lang="en-US" sz="2000" dirty="0" smtClean="0">
                <a:solidFill>
                  <a:srgbClr val="FF0000"/>
                </a:solidFill>
              </a:rPr>
              <a:t>beam screen cooling loops </a:t>
            </a:r>
            <a:r>
              <a:rPr lang="en-US" sz="2000" dirty="0" smtClean="0">
                <a:sym typeface="Wingdings"/>
              </a:rPr>
              <a:t> see next slide…</a:t>
            </a:r>
            <a:endParaRPr lang="en-US" sz="2000" dirty="0"/>
          </a:p>
        </p:txBody>
      </p:sp>
      <p:pic>
        <p:nvPicPr>
          <p:cNvPr id="10" name="Picture 9"/>
          <p:cNvPicPr>
            <a:picLocks noChangeAspect="1"/>
          </p:cNvPicPr>
          <p:nvPr/>
        </p:nvPicPr>
        <p:blipFill>
          <a:blip r:embed="rId5"/>
          <a:stretch>
            <a:fillRect/>
          </a:stretch>
        </p:blipFill>
        <p:spPr>
          <a:xfrm>
            <a:off x="5268912" y="6068912"/>
            <a:ext cx="3644900" cy="547788"/>
          </a:xfrm>
          <a:prstGeom prst="rect">
            <a:avLst/>
          </a:prstGeom>
        </p:spPr>
      </p:pic>
    </p:spTree>
    <p:extLst>
      <p:ext uri="{BB962C8B-B14F-4D97-AF65-F5344CB8AC3E}">
        <p14:creationId xmlns:p14="http://schemas.microsoft.com/office/powerpoint/2010/main" val="26851088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err="1" smtClean="0"/>
              <a:t>Cryo</a:t>
            </a:r>
            <a:r>
              <a:rPr lang="en-US" dirty="0" smtClean="0"/>
              <a:t> limitation : </a:t>
            </a:r>
            <a:r>
              <a:rPr lang="en-US" dirty="0" smtClean="0"/>
              <a:t>Arc </a:t>
            </a:r>
            <a:r>
              <a:rPr lang="en-US" dirty="0"/>
              <a:t>B</a:t>
            </a:r>
            <a:r>
              <a:rPr lang="en-US" dirty="0" smtClean="0"/>
              <a:t>eam </a:t>
            </a:r>
            <a:r>
              <a:rPr lang="en-US" dirty="0"/>
              <a:t>S</a:t>
            </a:r>
            <a:r>
              <a:rPr lang="en-US" dirty="0" smtClean="0"/>
              <a:t>creen </a:t>
            </a:r>
            <a:r>
              <a:rPr lang="en-US" dirty="0"/>
              <a:t>C</a:t>
            </a:r>
            <a:r>
              <a:rPr lang="en-US" dirty="0" smtClean="0"/>
              <a:t>ooling</a:t>
            </a:r>
            <a:endParaRPr lang="en-US" dirty="0"/>
          </a:p>
        </p:txBody>
      </p:sp>
      <p:sp>
        <p:nvSpPr>
          <p:cNvPr id="5" name="TextBox 4"/>
          <p:cNvSpPr txBox="1"/>
          <p:nvPr/>
        </p:nvSpPr>
        <p:spPr>
          <a:xfrm>
            <a:off x="102870" y="1575800"/>
            <a:ext cx="9115646" cy="830997"/>
          </a:xfrm>
          <a:prstGeom prst="rect">
            <a:avLst/>
          </a:prstGeom>
          <a:noFill/>
        </p:spPr>
        <p:txBody>
          <a:bodyPr wrap="none" rtlCol="0">
            <a:spAutoFit/>
          </a:bodyPr>
          <a:lstStyle/>
          <a:p>
            <a:r>
              <a:rPr lang="en-US" sz="2400" dirty="0" smtClean="0"/>
              <a:t>Available capacity </a:t>
            </a:r>
            <a:r>
              <a:rPr lang="en-US" sz="2400" dirty="0" smtClean="0"/>
              <a:t>arc </a:t>
            </a:r>
            <a:r>
              <a:rPr lang="en-US" sz="2400" dirty="0" smtClean="0"/>
              <a:t>beam-screen cooling (Ex-LEP </a:t>
            </a:r>
            <a:r>
              <a:rPr lang="en-US" sz="2400" dirty="0" err="1" smtClean="0"/>
              <a:t>cryo</a:t>
            </a:r>
            <a:r>
              <a:rPr lang="en-US" sz="2400" dirty="0" smtClean="0"/>
              <a:t>-plants): </a:t>
            </a:r>
          </a:p>
          <a:p>
            <a:r>
              <a:rPr lang="en-US" sz="2400" dirty="0" smtClean="0"/>
              <a:t>12000 kW </a:t>
            </a:r>
            <a:r>
              <a:rPr lang="en-US" sz="2400" dirty="0" smtClean="0">
                <a:sym typeface="Wingdings" pitchFamily="2" charset="2"/>
              </a:rPr>
              <a:t> ~ 2.1 W/m per aperture</a:t>
            </a:r>
            <a:endParaRPr lang="en-US" sz="2400" dirty="0"/>
          </a:p>
        </p:txBody>
      </p:sp>
      <p:pic>
        <p:nvPicPr>
          <p:cNvPr id="1027" name="Picture 3"/>
          <p:cNvPicPr>
            <a:picLocks noChangeAspect="1" noChangeArrowheads="1"/>
          </p:cNvPicPr>
          <p:nvPr/>
        </p:nvPicPr>
        <p:blipFill>
          <a:blip r:embed="rId2" cstate="print"/>
          <a:srcRect/>
          <a:stretch>
            <a:fillRect/>
          </a:stretch>
        </p:blipFill>
        <p:spPr bwMode="auto">
          <a:xfrm>
            <a:off x="437866" y="2503488"/>
            <a:ext cx="8096534" cy="3516312"/>
          </a:xfrm>
          <a:prstGeom prst="rect">
            <a:avLst/>
          </a:prstGeom>
          <a:noFill/>
          <a:ln w="9525">
            <a:noFill/>
            <a:miter lim="800000"/>
            <a:headEnd/>
            <a:tailEnd/>
          </a:ln>
          <a:effectLst/>
        </p:spPr>
      </p:pic>
      <p:sp>
        <p:nvSpPr>
          <p:cNvPr id="2" name="Rectangle 1"/>
          <p:cNvSpPr/>
          <p:nvPr/>
        </p:nvSpPr>
        <p:spPr>
          <a:xfrm>
            <a:off x="6279373" y="833922"/>
            <a:ext cx="1854494" cy="523220"/>
          </a:xfrm>
          <a:prstGeom prst="rect">
            <a:avLst/>
          </a:prstGeom>
        </p:spPr>
        <p:txBody>
          <a:bodyPr wrap="none">
            <a:spAutoFit/>
          </a:bodyPr>
          <a:lstStyle/>
          <a:p>
            <a:r>
              <a:rPr lang="en-US" sz="2800" dirty="0">
                <a:solidFill>
                  <a:srgbClr val="0000FF"/>
                </a:solidFill>
              </a:rPr>
              <a:t>(L. </a:t>
            </a:r>
            <a:r>
              <a:rPr lang="en-US" sz="2800" dirty="0" err="1" smtClean="0">
                <a:solidFill>
                  <a:srgbClr val="0000FF"/>
                </a:solidFill>
              </a:rPr>
              <a:t>Tavian</a:t>
            </a:r>
            <a:r>
              <a:rPr lang="en-US" sz="2800" dirty="0" smtClean="0">
                <a:solidFill>
                  <a:srgbClr val="0000FF"/>
                </a:solidFill>
              </a:rPr>
              <a:t>)</a:t>
            </a:r>
            <a:endParaRPr lang="en-US" sz="2800" dirty="0">
              <a:solidFill>
                <a:srgbClr val="0000FF"/>
              </a:solidFill>
            </a:endParaRPr>
          </a:p>
        </p:txBody>
      </p:sp>
    </p:spTree>
    <p:extLst>
      <p:ext uri="{BB962C8B-B14F-4D97-AF65-F5344CB8AC3E}">
        <p14:creationId xmlns:p14="http://schemas.microsoft.com/office/powerpoint/2010/main" val="32810694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Magnets (L. </a:t>
            </a:r>
            <a:r>
              <a:rPr lang="en-US" dirty="0" smtClean="0"/>
              <a:t>Rossi, L. </a:t>
            </a:r>
            <a:r>
              <a:rPr lang="en-US" dirty="0" err="1" smtClean="0"/>
              <a:t>Bottura</a:t>
            </a:r>
            <a:r>
              <a:rPr lang="en-US" dirty="0" smtClean="0"/>
              <a:t>, …)</a:t>
            </a:r>
            <a:endParaRPr lang="en-US" dirty="0"/>
          </a:p>
        </p:txBody>
      </p:sp>
      <p:sp>
        <p:nvSpPr>
          <p:cNvPr id="3" name="Content Placeholder 2"/>
          <p:cNvSpPr>
            <a:spLocks noGrp="1"/>
          </p:cNvSpPr>
          <p:nvPr>
            <p:ph idx="1"/>
          </p:nvPr>
        </p:nvSpPr>
        <p:spPr>
          <a:xfrm>
            <a:off x="457200" y="787802"/>
            <a:ext cx="8229600" cy="5667477"/>
          </a:xfrm>
        </p:spPr>
        <p:txBody>
          <a:bodyPr/>
          <a:lstStyle/>
          <a:p>
            <a:r>
              <a:rPr lang="en-US" dirty="0" smtClean="0"/>
              <a:t>The magnet system has been designed to withstand the so-called ultimate intensity with 25 ns spaced bunches of 1.7 e11.</a:t>
            </a:r>
          </a:p>
          <a:p>
            <a:r>
              <a:rPr lang="en-US" dirty="0" smtClean="0"/>
              <a:t>Triplet limitations </a:t>
            </a:r>
            <a:r>
              <a:rPr lang="en-US" dirty="0" smtClean="0">
                <a:sym typeface="Wingdings"/>
              </a:rPr>
              <a:t> new triplets in HL-LHC.</a:t>
            </a:r>
            <a:endParaRPr lang="en-US" dirty="0" smtClean="0">
              <a:sym typeface="Wingdings"/>
            </a:endParaRPr>
          </a:p>
          <a:p>
            <a:r>
              <a:rPr lang="en-US" dirty="0" smtClean="0"/>
              <a:t>Main magnets: </a:t>
            </a:r>
            <a:r>
              <a:rPr lang="en-US" dirty="0" smtClean="0"/>
              <a:t>So far, no indication for a high quench risk from beam losses (collimation, BLM’s, …). </a:t>
            </a:r>
            <a:endParaRPr lang="en-US" dirty="0" smtClean="0"/>
          </a:p>
          <a:p>
            <a:r>
              <a:rPr lang="en-US" dirty="0" smtClean="0"/>
              <a:t>Also, so far no problems in some </a:t>
            </a:r>
            <a:r>
              <a:rPr lang="en-US" dirty="0" smtClean="0"/>
              <a:t>special </a:t>
            </a:r>
            <a:r>
              <a:rPr lang="en-US" dirty="0" smtClean="0"/>
              <a:t>magnets (e.g. Q6 in IR7), </a:t>
            </a:r>
            <a:r>
              <a:rPr lang="en-US" dirty="0" smtClean="0"/>
              <a:t>or in </a:t>
            </a:r>
            <a:r>
              <a:rPr lang="en-US" dirty="0" smtClean="0">
                <a:solidFill>
                  <a:srgbClr val="FF0000"/>
                </a:solidFill>
              </a:rPr>
              <a:t>corrector </a:t>
            </a:r>
            <a:r>
              <a:rPr lang="en-US" dirty="0" smtClean="0">
                <a:solidFill>
                  <a:srgbClr val="FF0000"/>
                </a:solidFill>
              </a:rPr>
              <a:t>magnets which are potted</a:t>
            </a:r>
            <a:r>
              <a:rPr lang="en-US" dirty="0" smtClean="0"/>
              <a:t>. </a:t>
            </a:r>
          </a:p>
          <a:p>
            <a:r>
              <a:rPr lang="en-US" dirty="0" smtClean="0"/>
              <a:t>The </a:t>
            </a:r>
            <a:r>
              <a:rPr lang="en-US" dirty="0" smtClean="0">
                <a:solidFill>
                  <a:srgbClr val="FF0000"/>
                </a:solidFill>
              </a:rPr>
              <a:t>DSL </a:t>
            </a:r>
            <a:r>
              <a:rPr lang="en-US" dirty="0" smtClean="0"/>
              <a:t>(SC link in 3-4) </a:t>
            </a:r>
            <a:r>
              <a:rPr lang="en-US" dirty="0" smtClean="0"/>
              <a:t>has increased cooling. No immediate worry…</a:t>
            </a:r>
            <a:endParaRPr lang="en-US" dirty="0" smtClean="0"/>
          </a:p>
          <a:p>
            <a:r>
              <a:rPr lang="en-US" dirty="0" smtClean="0">
                <a:solidFill>
                  <a:srgbClr val="FF0000"/>
                </a:solidFill>
              </a:rPr>
              <a:t>Radiation damage</a:t>
            </a:r>
            <a:r>
              <a:rPr lang="en-US" dirty="0" smtClean="0"/>
              <a:t> to magnets (also warm magnets) to be considered…</a:t>
            </a:r>
          </a:p>
        </p:txBody>
      </p:sp>
      <p:sp>
        <p:nvSpPr>
          <p:cNvPr id="4" name="Date Placeholder 3"/>
          <p:cNvSpPr>
            <a:spLocks noGrp="1"/>
          </p:cNvSpPr>
          <p:nvPr>
            <p:ph type="dt" sz="half" idx="10"/>
          </p:nvPr>
        </p:nvSpPr>
        <p:spPr/>
        <p:txBody>
          <a:bodyPr/>
          <a:lstStyle/>
          <a:p>
            <a:fld id="{6DB2F928-6DCA-C549-9B99-0B4E34CC3A23}" type="datetime1">
              <a:rPr lang="en-US" smtClean="0"/>
              <a:t>2/8/12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26</a:t>
            </a:fld>
            <a:endParaRPr 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Injection &amp; Protection </a:t>
            </a:r>
            <a:r>
              <a:rPr lang="en-US" sz="2400" dirty="0" smtClean="0"/>
              <a:t>(B. </a:t>
            </a:r>
            <a:r>
              <a:rPr lang="en-US" sz="2400" dirty="0" smtClean="0"/>
              <a:t>Goddard, J. </a:t>
            </a:r>
            <a:r>
              <a:rPr lang="en-US" sz="2400" dirty="0" err="1" smtClean="0"/>
              <a:t>Uythoven</a:t>
            </a:r>
            <a:r>
              <a:rPr lang="en-US" sz="2400" dirty="0" smtClean="0"/>
              <a:t>)</a:t>
            </a:r>
            <a:endParaRPr lang="en-US" sz="3600" dirty="0"/>
          </a:p>
        </p:txBody>
      </p:sp>
      <p:sp>
        <p:nvSpPr>
          <p:cNvPr id="3" name="Content Placeholder 2"/>
          <p:cNvSpPr>
            <a:spLocks noGrp="1"/>
          </p:cNvSpPr>
          <p:nvPr>
            <p:ph idx="1"/>
          </p:nvPr>
        </p:nvSpPr>
        <p:spPr>
          <a:xfrm>
            <a:off x="457200" y="834836"/>
            <a:ext cx="8229600" cy="5608686"/>
          </a:xfrm>
        </p:spPr>
        <p:txBody>
          <a:bodyPr/>
          <a:lstStyle/>
          <a:p>
            <a:r>
              <a:rPr lang="en-US" dirty="0" smtClean="0"/>
              <a:t>In case of different filling schemes: </a:t>
            </a:r>
          </a:p>
          <a:p>
            <a:pPr lvl="1"/>
            <a:r>
              <a:rPr lang="en-US" b="1" dirty="0" smtClean="0">
                <a:solidFill>
                  <a:srgbClr val="FF0000"/>
                </a:solidFill>
              </a:rPr>
              <a:t>SPS extraction kicker </a:t>
            </a:r>
            <a:r>
              <a:rPr lang="en-US" dirty="0" smtClean="0"/>
              <a:t>maximum flat-top length is presently about 10 us for both LSS4 and LSS6</a:t>
            </a:r>
          </a:p>
          <a:p>
            <a:pPr lvl="1"/>
            <a:r>
              <a:rPr lang="en-US" dirty="0"/>
              <a:t>K</a:t>
            </a:r>
            <a:r>
              <a:rPr lang="en-US" dirty="0" smtClean="0"/>
              <a:t>icker </a:t>
            </a:r>
            <a:r>
              <a:rPr lang="en-US" dirty="0"/>
              <a:t>magnets had originally longer waveforms, so extending </a:t>
            </a:r>
            <a:r>
              <a:rPr lang="en-US" dirty="0" smtClean="0"/>
              <a:t>length </a:t>
            </a:r>
            <a:r>
              <a:rPr lang="en-US" dirty="0"/>
              <a:t>back </a:t>
            </a:r>
            <a:r>
              <a:rPr lang="en-US" dirty="0" smtClean="0"/>
              <a:t>should </a:t>
            </a:r>
            <a:r>
              <a:rPr lang="en-US" dirty="0"/>
              <a:t>not be too difficult, there is space in the PFN. Need </a:t>
            </a:r>
            <a:r>
              <a:rPr lang="en-US" dirty="0" smtClean="0"/>
              <a:t>to </a:t>
            </a:r>
            <a:r>
              <a:rPr lang="en-US" dirty="0"/>
              <a:t>check switches for CNGS like operation (MKE4).</a:t>
            </a:r>
            <a:endParaRPr lang="en-US" dirty="0" smtClean="0"/>
          </a:p>
          <a:p>
            <a:pPr lvl="1"/>
            <a:r>
              <a:rPr lang="en-US" b="1" dirty="0" smtClean="0">
                <a:solidFill>
                  <a:srgbClr val="FF0000"/>
                </a:solidFill>
              </a:rPr>
              <a:t>LHC injection kicker </a:t>
            </a:r>
            <a:r>
              <a:rPr lang="en-US" dirty="0" smtClean="0"/>
              <a:t>maximum flat top length is about 8.0 us, with a rise time of 1 us and fall time of about 2.5 us. Changing any of these numbers on MKI would require big investment, and might not even be technically possible for the rise/fall time</a:t>
            </a:r>
            <a:r>
              <a:rPr lang="en-US" dirty="0" smtClean="0"/>
              <a:t>.</a:t>
            </a:r>
          </a:p>
          <a:p>
            <a:r>
              <a:rPr lang="en-US" dirty="0"/>
              <a:t>MKI: </a:t>
            </a:r>
            <a:r>
              <a:rPr lang="en-US" b="1" dirty="0" smtClean="0">
                <a:solidFill>
                  <a:srgbClr val="FF0000"/>
                </a:solidFill>
              </a:rPr>
              <a:t>heating</a:t>
            </a:r>
            <a:r>
              <a:rPr lang="en-US" dirty="0"/>
              <a:t>. Getting back to 24 stripes gains </a:t>
            </a:r>
            <a:r>
              <a:rPr lang="en-US" dirty="0" smtClean="0"/>
              <a:t>factor </a:t>
            </a:r>
            <a:r>
              <a:rPr lang="en-US" dirty="0"/>
              <a:t>3 above </a:t>
            </a:r>
            <a:r>
              <a:rPr lang="en-US" dirty="0" smtClean="0"/>
              <a:t>limitation </a:t>
            </a:r>
            <a:r>
              <a:rPr lang="en-US" dirty="0"/>
              <a:t>we touched in 2011. </a:t>
            </a:r>
            <a:r>
              <a:rPr lang="en-US" dirty="0" smtClean="0"/>
              <a:t>Additional </a:t>
            </a:r>
            <a:r>
              <a:rPr lang="en-US" dirty="0"/>
              <a:t>factors </a:t>
            </a:r>
            <a:r>
              <a:rPr lang="en-US" dirty="0" smtClean="0"/>
              <a:t>can be </a:t>
            </a:r>
            <a:r>
              <a:rPr lang="en-US" dirty="0"/>
              <a:t>gained by cooling or change of ferrite material</a:t>
            </a:r>
            <a:r>
              <a:rPr lang="en-US" dirty="0" smtClean="0"/>
              <a:t>.</a:t>
            </a:r>
          </a:p>
          <a:p>
            <a:pPr lvl="1"/>
            <a:r>
              <a:rPr lang="en-US" dirty="0" smtClean="0"/>
              <a:t>Pulse </a:t>
            </a:r>
            <a:r>
              <a:rPr lang="en-US" dirty="0"/>
              <a:t>length of MKI can be increased by building the same PFNs but longer. Rise and fall time are already pretty optimum</a:t>
            </a:r>
            <a:r>
              <a:rPr lang="en-US" dirty="0" smtClean="0"/>
              <a:t>.</a:t>
            </a:r>
            <a:endParaRPr lang="en-US" dirty="0" smtClean="0"/>
          </a:p>
        </p:txBody>
      </p:sp>
      <p:sp>
        <p:nvSpPr>
          <p:cNvPr id="4" name="Date Placeholder 3"/>
          <p:cNvSpPr>
            <a:spLocks noGrp="1"/>
          </p:cNvSpPr>
          <p:nvPr>
            <p:ph type="dt" sz="half" idx="10"/>
          </p:nvPr>
        </p:nvSpPr>
        <p:spPr/>
        <p:txBody>
          <a:bodyPr/>
          <a:lstStyle/>
          <a:p>
            <a:fld id="{511204A0-AF4D-E542-B253-7F867C70DF3A}"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27</a:t>
            </a:fld>
            <a:endParaRPr 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Injection &amp; Dump Protection</a:t>
            </a:r>
            <a:endParaRPr lang="en-US" dirty="0"/>
          </a:p>
        </p:txBody>
      </p:sp>
      <p:sp>
        <p:nvSpPr>
          <p:cNvPr id="3" name="Content Placeholder 2"/>
          <p:cNvSpPr>
            <a:spLocks noGrp="1"/>
          </p:cNvSpPr>
          <p:nvPr>
            <p:ph idx="1"/>
          </p:nvPr>
        </p:nvSpPr>
        <p:spPr>
          <a:xfrm>
            <a:off x="457200" y="834836"/>
            <a:ext cx="8229600" cy="5608686"/>
          </a:xfrm>
        </p:spPr>
        <p:txBody>
          <a:bodyPr/>
          <a:lstStyle/>
          <a:p>
            <a:r>
              <a:rPr lang="en-US" b="1" dirty="0" smtClean="0">
                <a:solidFill>
                  <a:srgbClr val="FF0000"/>
                </a:solidFill>
              </a:rPr>
              <a:t>TCDI </a:t>
            </a:r>
            <a:r>
              <a:rPr lang="en-US" dirty="0" smtClean="0"/>
              <a:t>transfer line protection devices (14) were specified to work for ULTIMATE intensity. </a:t>
            </a:r>
            <a:r>
              <a:rPr lang="en-US" dirty="0" err="1" smtClean="0"/>
              <a:t>Simuations</a:t>
            </a:r>
            <a:r>
              <a:rPr lang="en-US" dirty="0" smtClean="0"/>
              <a:t> showed that these are already on the limit at this intensity/</a:t>
            </a:r>
            <a:r>
              <a:rPr lang="en-US" dirty="0" err="1" smtClean="0"/>
              <a:t>emittance</a:t>
            </a:r>
            <a:r>
              <a:rPr lang="en-US" dirty="0" smtClean="0"/>
              <a:t>, mainly because of the high energy deposition in the downstream TL masks and magnets (e.g. at MSI the </a:t>
            </a:r>
            <a:r>
              <a:rPr lang="en-US" dirty="0" smtClean="0">
                <a:solidFill>
                  <a:srgbClr val="FF0000"/>
                </a:solidFill>
              </a:rPr>
              <a:t>mask temperature reaches over 990 C</a:t>
            </a:r>
            <a:r>
              <a:rPr lang="en-US" dirty="0" smtClean="0"/>
              <a:t>). So again a redesign would be needed, probably with longer </a:t>
            </a:r>
            <a:r>
              <a:rPr lang="en-US" dirty="0" err="1" smtClean="0"/>
              <a:t>TCDIs</a:t>
            </a:r>
            <a:r>
              <a:rPr lang="en-US" dirty="0" smtClean="0"/>
              <a:t> and maybe even new layout/optics.</a:t>
            </a:r>
          </a:p>
          <a:p>
            <a:r>
              <a:rPr lang="en-US" b="1" dirty="0" smtClean="0">
                <a:solidFill>
                  <a:srgbClr val="FF0000"/>
                </a:solidFill>
              </a:rPr>
              <a:t>TDI </a:t>
            </a:r>
            <a:r>
              <a:rPr lang="en-US" dirty="0" smtClean="0"/>
              <a:t>- not sure of what the limits are. However likely to need redesigning, maybe with </a:t>
            </a:r>
            <a:r>
              <a:rPr lang="en-US" b="1" dirty="0" smtClean="0">
                <a:solidFill>
                  <a:srgbClr val="FF0000"/>
                </a:solidFill>
              </a:rPr>
              <a:t>TCDD</a:t>
            </a:r>
            <a:r>
              <a:rPr lang="en-US" dirty="0" smtClean="0"/>
              <a:t>.</a:t>
            </a:r>
          </a:p>
          <a:p>
            <a:r>
              <a:rPr lang="en-US" b="1" dirty="0" smtClean="0">
                <a:solidFill>
                  <a:srgbClr val="FF0000"/>
                </a:solidFill>
              </a:rPr>
              <a:t>TCLI</a:t>
            </a:r>
            <a:r>
              <a:rPr lang="en-US" dirty="0" smtClean="0"/>
              <a:t> - will be similar to TCDI.</a:t>
            </a:r>
            <a:endParaRPr lang="en-US" dirty="0"/>
          </a:p>
        </p:txBody>
      </p:sp>
      <p:sp>
        <p:nvSpPr>
          <p:cNvPr id="4" name="Date Placeholder 3"/>
          <p:cNvSpPr>
            <a:spLocks noGrp="1"/>
          </p:cNvSpPr>
          <p:nvPr>
            <p:ph type="dt" sz="half" idx="10"/>
          </p:nvPr>
        </p:nvSpPr>
        <p:spPr/>
        <p:txBody>
          <a:bodyPr/>
          <a:lstStyle/>
          <a:p>
            <a:fld id="{75F0516E-0F85-9F4C-A586-1FA4ADA0D4B3}" type="datetime1">
              <a:rPr lang="en-US" smtClean="0"/>
              <a:t>2/8/12</a:t>
            </a:fld>
            <a:endParaRPr lang="en-US" dirty="0"/>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28</a:t>
            </a:fld>
            <a:endParaRPr lang="en-US"/>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Injection &amp; Dump Protection</a:t>
            </a:r>
            <a:endParaRPr lang="en-US" dirty="0"/>
          </a:p>
        </p:txBody>
      </p:sp>
      <p:sp>
        <p:nvSpPr>
          <p:cNvPr id="3" name="Content Placeholder 2"/>
          <p:cNvSpPr>
            <a:spLocks noGrp="1"/>
          </p:cNvSpPr>
          <p:nvPr>
            <p:ph idx="1"/>
          </p:nvPr>
        </p:nvSpPr>
        <p:spPr>
          <a:xfrm>
            <a:off x="457200" y="834836"/>
            <a:ext cx="8229600" cy="5608686"/>
          </a:xfrm>
        </p:spPr>
        <p:txBody>
          <a:bodyPr/>
          <a:lstStyle/>
          <a:p>
            <a:r>
              <a:rPr lang="en-US" b="1" dirty="0" smtClean="0">
                <a:solidFill>
                  <a:srgbClr val="FF0000"/>
                </a:solidFill>
              </a:rPr>
              <a:t>TCDS</a:t>
            </a:r>
            <a:r>
              <a:rPr lang="en-US" dirty="0" smtClean="0"/>
              <a:t> - FLUKA studies with the upgraded version (as installed) showed that this is limited to ULTIMATE intensity - anything above this the </a:t>
            </a:r>
            <a:r>
              <a:rPr lang="en-US" dirty="0" smtClean="0">
                <a:solidFill>
                  <a:srgbClr val="FF0000"/>
                </a:solidFill>
              </a:rPr>
              <a:t>Ti part of the diluter will deform plastically.</a:t>
            </a:r>
            <a:endParaRPr lang="en-US" dirty="0" smtClean="0"/>
          </a:p>
          <a:p>
            <a:r>
              <a:rPr lang="en-US" b="1" dirty="0" smtClean="0">
                <a:solidFill>
                  <a:srgbClr val="FF0000"/>
                </a:solidFill>
              </a:rPr>
              <a:t>TCDQ</a:t>
            </a:r>
            <a:r>
              <a:rPr lang="en-US" dirty="0" smtClean="0"/>
              <a:t> - preliminary FLUKA results show that an </a:t>
            </a:r>
            <a:r>
              <a:rPr lang="en-US" dirty="0" smtClean="0">
                <a:solidFill>
                  <a:srgbClr val="FF0000"/>
                </a:solidFill>
              </a:rPr>
              <a:t>upgrade is required to reach even nominal intensity</a:t>
            </a:r>
            <a:r>
              <a:rPr lang="en-US" dirty="0" smtClean="0"/>
              <a:t>. This will be straightforward and done in next shutdown (replacing C by C-C blocks), but the operational limit is not yet known and anyway the </a:t>
            </a:r>
            <a:r>
              <a:rPr lang="en-US" dirty="0" smtClean="0">
                <a:solidFill>
                  <a:srgbClr val="FF0000"/>
                </a:solidFill>
              </a:rPr>
              <a:t>device will be designed to go only to ultimate</a:t>
            </a:r>
            <a:r>
              <a:rPr lang="en-US" dirty="0" smtClean="0"/>
              <a:t> (reduces protection of Q4).</a:t>
            </a:r>
          </a:p>
        </p:txBody>
      </p:sp>
      <p:sp>
        <p:nvSpPr>
          <p:cNvPr id="4" name="Date Placeholder 3"/>
          <p:cNvSpPr>
            <a:spLocks noGrp="1"/>
          </p:cNvSpPr>
          <p:nvPr>
            <p:ph type="dt" sz="half" idx="10"/>
          </p:nvPr>
        </p:nvSpPr>
        <p:spPr/>
        <p:txBody>
          <a:bodyPr/>
          <a:lstStyle/>
          <a:p>
            <a:fld id="{E6E25A22-18B8-4949-A98A-605F4CCADC8F}" type="datetime1">
              <a:rPr lang="en-US" smtClean="0"/>
              <a:t>2/8/12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29</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bwMode="auto">
          <a:xfrm>
            <a:off x="5799724" y="3461005"/>
            <a:ext cx="901893" cy="780290"/>
          </a:xfrm>
          <a:prstGeom prst="rect">
            <a:avLst/>
          </a:prstGeom>
          <a:solidFill>
            <a:srgbClr val="FA8C6E"/>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bg2"/>
              </a:solidFill>
              <a:effectLst/>
              <a:latin typeface="Arial" charset="0"/>
            </a:endParaRPr>
          </a:p>
        </p:txBody>
      </p:sp>
      <p:sp>
        <p:nvSpPr>
          <p:cNvPr id="24" name="Rectangle 23"/>
          <p:cNvSpPr/>
          <p:nvPr/>
        </p:nvSpPr>
        <p:spPr bwMode="auto">
          <a:xfrm>
            <a:off x="4771053" y="4338318"/>
            <a:ext cx="531228" cy="780290"/>
          </a:xfrm>
          <a:prstGeom prst="rect">
            <a:avLst/>
          </a:prstGeom>
          <a:solidFill>
            <a:schemeClr val="bg1">
              <a:lumMod val="85000"/>
            </a:schemeClr>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bg2"/>
              </a:solidFill>
              <a:effectLst/>
              <a:latin typeface="Arial" charset="0"/>
            </a:endParaRPr>
          </a:p>
        </p:txBody>
      </p:sp>
      <p:sp>
        <p:nvSpPr>
          <p:cNvPr id="23" name="Rectangle 22"/>
          <p:cNvSpPr/>
          <p:nvPr/>
        </p:nvSpPr>
        <p:spPr bwMode="auto">
          <a:xfrm>
            <a:off x="6915023" y="3461005"/>
            <a:ext cx="654160" cy="780290"/>
          </a:xfrm>
          <a:prstGeom prst="rect">
            <a:avLst/>
          </a:prstGeom>
          <a:solidFill>
            <a:schemeClr val="bg2">
              <a:lumMod val="20000"/>
              <a:lumOff val="80000"/>
            </a:schemeClr>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bg2"/>
              </a:solidFill>
              <a:effectLst/>
              <a:latin typeface="Arial" charset="0"/>
            </a:endParaRPr>
          </a:p>
        </p:txBody>
      </p:sp>
      <p:sp>
        <p:nvSpPr>
          <p:cNvPr id="22" name="Rectangle 21"/>
          <p:cNvSpPr/>
          <p:nvPr/>
        </p:nvSpPr>
        <p:spPr bwMode="auto">
          <a:xfrm>
            <a:off x="5500287" y="4338318"/>
            <a:ext cx="531228" cy="780290"/>
          </a:xfrm>
          <a:prstGeom prst="rect">
            <a:avLst/>
          </a:prstGeom>
          <a:solidFill>
            <a:srgbClr val="B2B2FF"/>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bg2"/>
              </a:solidFill>
              <a:effectLst/>
              <a:latin typeface="Arial" charset="0"/>
            </a:endParaRPr>
          </a:p>
        </p:txBody>
      </p:sp>
      <p:sp>
        <p:nvSpPr>
          <p:cNvPr id="2" name="Title 1"/>
          <p:cNvSpPr>
            <a:spLocks noGrp="1"/>
          </p:cNvSpPr>
          <p:nvPr>
            <p:ph type="title"/>
          </p:nvPr>
        </p:nvSpPr>
        <p:spPr/>
        <p:txBody>
          <a:bodyPr/>
          <a:lstStyle/>
          <a:p>
            <a:r>
              <a:rPr lang="en-US" dirty="0" smtClean="0"/>
              <a:t>Why Do We Care?</a:t>
            </a:r>
            <a:endParaRPr lang="en-US" dirty="0"/>
          </a:p>
        </p:txBody>
      </p:sp>
      <p:sp>
        <p:nvSpPr>
          <p:cNvPr id="4" name="Date Placeholder 3"/>
          <p:cNvSpPr>
            <a:spLocks noGrp="1"/>
          </p:cNvSpPr>
          <p:nvPr>
            <p:ph type="dt" sz="half" idx="10"/>
          </p:nvPr>
        </p:nvSpPr>
        <p:spPr/>
        <p:txBody>
          <a:bodyPr/>
          <a:lstStyle/>
          <a:p>
            <a:fld id="{FC26592B-E765-F641-8DAE-ADED0FEFCF44}"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3</a:t>
            </a:fld>
            <a:endParaRPr lang="en-US"/>
          </a:p>
        </p:txBody>
      </p:sp>
      <p:pic>
        <p:nvPicPr>
          <p:cNvPr id="7" name="Picture 6" descr="equation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786" y="995924"/>
            <a:ext cx="5347302" cy="945845"/>
          </a:xfrm>
          <a:prstGeom prst="rect">
            <a:avLst/>
          </a:prstGeom>
        </p:spPr>
      </p:pic>
      <p:pic>
        <p:nvPicPr>
          <p:cNvPr id="8" name="Picture 7" descr="equation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9747" y="3398130"/>
            <a:ext cx="6450312" cy="1720478"/>
          </a:xfrm>
          <a:prstGeom prst="rect">
            <a:avLst/>
          </a:prstGeom>
        </p:spPr>
      </p:pic>
      <p:sp>
        <p:nvSpPr>
          <p:cNvPr id="9" name="TextBox 8"/>
          <p:cNvSpPr txBox="1"/>
          <p:nvPr/>
        </p:nvSpPr>
        <p:spPr>
          <a:xfrm>
            <a:off x="2006937" y="2401793"/>
            <a:ext cx="3752950" cy="461665"/>
          </a:xfrm>
          <a:prstGeom prst="rect">
            <a:avLst/>
          </a:prstGeom>
          <a:noFill/>
          <a:ln w="38100" cmpd="sng">
            <a:solidFill>
              <a:srgbClr val="FF0000"/>
            </a:solidFill>
          </a:ln>
        </p:spPr>
        <p:txBody>
          <a:bodyPr wrap="none" rtlCol="0">
            <a:spAutoFit/>
          </a:bodyPr>
          <a:lstStyle/>
          <a:p>
            <a:r>
              <a:rPr lang="en-US" sz="2400" b="1" dirty="0" smtClean="0">
                <a:solidFill>
                  <a:srgbClr val="FF0000"/>
                </a:solidFill>
              </a:rPr>
              <a:t>LHC: Total beam current</a:t>
            </a:r>
            <a:endParaRPr lang="en-US" sz="2400" b="1" dirty="0">
              <a:solidFill>
                <a:srgbClr val="FF0000"/>
              </a:solidFill>
            </a:endParaRPr>
          </a:p>
        </p:txBody>
      </p:sp>
      <p:sp>
        <p:nvSpPr>
          <p:cNvPr id="10" name="TextBox 9"/>
          <p:cNvSpPr txBox="1"/>
          <p:nvPr/>
        </p:nvSpPr>
        <p:spPr>
          <a:xfrm>
            <a:off x="6407999" y="2213169"/>
            <a:ext cx="2505814" cy="461665"/>
          </a:xfrm>
          <a:prstGeom prst="rect">
            <a:avLst/>
          </a:prstGeom>
          <a:noFill/>
        </p:spPr>
        <p:txBody>
          <a:bodyPr wrap="none" rtlCol="0">
            <a:spAutoFit/>
          </a:bodyPr>
          <a:lstStyle/>
          <a:p>
            <a:r>
              <a:rPr lang="en-US" sz="2400" b="1" dirty="0" smtClean="0">
                <a:solidFill>
                  <a:srgbClr val="0000FF"/>
                </a:solidFill>
              </a:rPr>
              <a:t>Bunch Intensity</a:t>
            </a:r>
            <a:endParaRPr lang="en-US" sz="2400" b="1" dirty="0">
              <a:solidFill>
                <a:srgbClr val="0000FF"/>
              </a:solidFill>
            </a:endParaRPr>
          </a:p>
        </p:txBody>
      </p:sp>
      <p:sp>
        <p:nvSpPr>
          <p:cNvPr id="11" name="TextBox 10"/>
          <p:cNvSpPr txBox="1"/>
          <p:nvPr/>
        </p:nvSpPr>
        <p:spPr>
          <a:xfrm>
            <a:off x="1129559" y="5632920"/>
            <a:ext cx="3134317" cy="769441"/>
          </a:xfrm>
          <a:prstGeom prst="rect">
            <a:avLst/>
          </a:prstGeom>
          <a:noFill/>
        </p:spPr>
        <p:txBody>
          <a:bodyPr wrap="none" rtlCol="0">
            <a:spAutoFit/>
          </a:bodyPr>
          <a:lstStyle/>
          <a:p>
            <a:pPr algn="r"/>
            <a:r>
              <a:rPr lang="en-US" sz="2400" b="1" dirty="0" smtClean="0">
                <a:solidFill>
                  <a:srgbClr val="FF0000"/>
                </a:solidFill>
              </a:rPr>
              <a:t>LHC: beta*</a:t>
            </a:r>
          </a:p>
          <a:p>
            <a:pPr algn="r"/>
            <a:r>
              <a:rPr lang="en-US" sz="2000" b="1" dirty="0" smtClean="0">
                <a:solidFill>
                  <a:srgbClr val="FF0000"/>
                </a:solidFill>
              </a:rPr>
              <a:t>(optics, collimation, MP)</a:t>
            </a:r>
            <a:endParaRPr lang="en-US" sz="2000" b="1" dirty="0">
              <a:solidFill>
                <a:srgbClr val="FF0000"/>
              </a:solidFill>
            </a:endParaRPr>
          </a:p>
        </p:txBody>
      </p:sp>
      <p:sp>
        <p:nvSpPr>
          <p:cNvPr id="12" name="TextBox 11"/>
          <p:cNvSpPr txBox="1"/>
          <p:nvPr/>
        </p:nvSpPr>
        <p:spPr>
          <a:xfrm>
            <a:off x="5289708" y="5777834"/>
            <a:ext cx="3400089" cy="461665"/>
          </a:xfrm>
          <a:prstGeom prst="rect">
            <a:avLst/>
          </a:prstGeom>
          <a:noFill/>
        </p:spPr>
        <p:txBody>
          <a:bodyPr wrap="none" rtlCol="0">
            <a:spAutoFit/>
          </a:bodyPr>
          <a:lstStyle/>
          <a:p>
            <a:r>
              <a:rPr lang="en-US" sz="2400" b="1" dirty="0" smtClean="0">
                <a:solidFill>
                  <a:srgbClr val="0000FF"/>
                </a:solidFill>
              </a:rPr>
              <a:t>Normalized </a:t>
            </a:r>
            <a:r>
              <a:rPr lang="en-US" sz="2400" b="1" dirty="0" err="1" smtClean="0">
                <a:solidFill>
                  <a:srgbClr val="0000FF"/>
                </a:solidFill>
              </a:rPr>
              <a:t>Emittance</a:t>
            </a:r>
            <a:endParaRPr lang="en-US" sz="2400" b="1" dirty="0">
              <a:solidFill>
                <a:srgbClr val="0000FF"/>
              </a:solidFill>
            </a:endParaRPr>
          </a:p>
        </p:txBody>
      </p:sp>
      <p:cxnSp>
        <p:nvCxnSpPr>
          <p:cNvPr id="14" name="Straight Arrow Connector 13"/>
          <p:cNvCxnSpPr/>
          <p:nvPr/>
        </p:nvCxnSpPr>
        <p:spPr bwMode="auto">
          <a:xfrm>
            <a:off x="4939350" y="2863458"/>
            <a:ext cx="1309626" cy="534672"/>
          </a:xfrm>
          <a:prstGeom prst="straightConnector1">
            <a:avLst/>
          </a:prstGeom>
          <a:solidFill>
            <a:schemeClr val="accent1"/>
          </a:solidFill>
          <a:ln w="38100" cap="sq" cmpd="sng" algn="ctr">
            <a:solidFill>
              <a:srgbClr val="FF0000"/>
            </a:solidFill>
            <a:prstDash val="solid"/>
            <a:round/>
            <a:headEnd type="none" w="med" len="med"/>
            <a:tailEnd type="arrow"/>
          </a:ln>
          <a:effectLst/>
        </p:spPr>
      </p:cxnSp>
      <p:cxnSp>
        <p:nvCxnSpPr>
          <p:cNvPr id="16" name="Straight Arrow Connector 15"/>
          <p:cNvCxnSpPr>
            <a:stCxn id="10" idx="2"/>
          </p:cNvCxnSpPr>
          <p:nvPr/>
        </p:nvCxnSpPr>
        <p:spPr bwMode="auto">
          <a:xfrm flipH="1">
            <a:off x="7279994" y="2674834"/>
            <a:ext cx="380912" cy="723296"/>
          </a:xfrm>
          <a:prstGeom prst="straightConnector1">
            <a:avLst/>
          </a:prstGeom>
          <a:solidFill>
            <a:schemeClr val="accent1"/>
          </a:solidFill>
          <a:ln w="28575" cap="sq" cmpd="sng" algn="ctr">
            <a:solidFill>
              <a:schemeClr val="bg2"/>
            </a:solidFill>
            <a:prstDash val="solid"/>
            <a:round/>
            <a:headEnd type="none" w="med" len="med"/>
            <a:tailEnd type="arrow"/>
          </a:ln>
          <a:effectLst/>
        </p:spPr>
      </p:cxnSp>
      <p:cxnSp>
        <p:nvCxnSpPr>
          <p:cNvPr id="18" name="Straight Arrow Connector 17"/>
          <p:cNvCxnSpPr/>
          <p:nvPr/>
        </p:nvCxnSpPr>
        <p:spPr bwMode="auto">
          <a:xfrm flipV="1">
            <a:off x="3883412" y="5118608"/>
            <a:ext cx="875068" cy="501737"/>
          </a:xfrm>
          <a:prstGeom prst="straightConnector1">
            <a:avLst/>
          </a:prstGeom>
          <a:solidFill>
            <a:schemeClr val="accent1"/>
          </a:solidFill>
          <a:ln w="28575" cap="sq" cmpd="sng" algn="ctr">
            <a:solidFill>
              <a:schemeClr val="bg2"/>
            </a:solidFill>
            <a:prstDash val="solid"/>
            <a:round/>
            <a:headEnd type="none" w="med" len="med"/>
            <a:tailEnd type="arrow"/>
          </a:ln>
          <a:effectLst/>
        </p:spPr>
      </p:cxnSp>
      <p:cxnSp>
        <p:nvCxnSpPr>
          <p:cNvPr id="20" name="Straight Arrow Connector 19"/>
          <p:cNvCxnSpPr>
            <a:stCxn id="12" idx="0"/>
          </p:cNvCxnSpPr>
          <p:nvPr/>
        </p:nvCxnSpPr>
        <p:spPr bwMode="auto">
          <a:xfrm flipH="1" flipV="1">
            <a:off x="5909495" y="5118608"/>
            <a:ext cx="1080258" cy="659226"/>
          </a:xfrm>
          <a:prstGeom prst="straightConnector1">
            <a:avLst/>
          </a:prstGeom>
          <a:solidFill>
            <a:schemeClr val="accent1"/>
          </a:solidFill>
          <a:ln w="28575" cap="sq" cmpd="sng" algn="ctr">
            <a:solidFill>
              <a:schemeClr val="bg2"/>
            </a:solidFill>
            <a:prstDash val="solid"/>
            <a:round/>
            <a:headEnd type="none" w="med" len="med"/>
            <a:tailEnd type="arrow"/>
          </a:ln>
          <a:effectLst/>
        </p:spPr>
      </p:cxnSp>
      <p:sp>
        <p:nvSpPr>
          <p:cNvPr id="21" name="TextBox 20"/>
          <p:cNvSpPr txBox="1"/>
          <p:nvPr/>
        </p:nvSpPr>
        <p:spPr>
          <a:xfrm rot="16200000">
            <a:off x="7293343" y="4040652"/>
            <a:ext cx="2624336" cy="461665"/>
          </a:xfrm>
          <a:prstGeom prst="rect">
            <a:avLst/>
          </a:prstGeom>
          <a:noFill/>
        </p:spPr>
        <p:txBody>
          <a:bodyPr wrap="none" rtlCol="0">
            <a:spAutoFit/>
          </a:bodyPr>
          <a:lstStyle/>
          <a:p>
            <a:r>
              <a:rPr lang="en-US" sz="2400" b="1" dirty="0" smtClean="0">
                <a:solidFill>
                  <a:srgbClr val="0000FF"/>
                </a:solidFill>
              </a:rPr>
              <a:t>LIU: INJECTORS</a:t>
            </a:r>
            <a:endParaRPr lang="en-US" sz="2400" b="1" dirty="0">
              <a:solidFill>
                <a:srgbClr val="0000FF"/>
              </a:solidFill>
            </a:endParaRPr>
          </a:p>
        </p:txBody>
      </p:sp>
      <p:sp>
        <p:nvSpPr>
          <p:cNvPr id="28" name="TextBox 27"/>
          <p:cNvSpPr txBox="1"/>
          <p:nvPr/>
        </p:nvSpPr>
        <p:spPr>
          <a:xfrm rot="16200000">
            <a:off x="-1103563" y="4010462"/>
            <a:ext cx="3467415" cy="461665"/>
          </a:xfrm>
          <a:prstGeom prst="rect">
            <a:avLst/>
          </a:prstGeom>
          <a:noFill/>
        </p:spPr>
        <p:txBody>
          <a:bodyPr wrap="none" rtlCol="0">
            <a:spAutoFit/>
          </a:bodyPr>
          <a:lstStyle/>
          <a:p>
            <a:r>
              <a:rPr lang="en-US" sz="2400" b="1" dirty="0" smtClean="0">
                <a:solidFill>
                  <a:srgbClr val="FF0000"/>
                </a:solidFill>
              </a:rPr>
              <a:t>HL-LHC: LHC Machine</a:t>
            </a:r>
            <a:endParaRPr lang="en-US" sz="2400" b="1" dirty="0">
              <a:solidFill>
                <a:srgbClr val="FF0000"/>
              </a:solidFill>
            </a:endParaRPr>
          </a:p>
        </p:txBody>
      </p:sp>
    </p:spTree>
    <p:extLst>
      <p:ext uri="{BB962C8B-B14F-4D97-AF65-F5344CB8AC3E}">
        <p14:creationId xmlns:p14="http://schemas.microsoft.com/office/powerpoint/2010/main" val="36040521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Injection &amp; Dump Protection</a:t>
            </a:r>
            <a:endParaRPr lang="en-US" dirty="0"/>
          </a:p>
        </p:txBody>
      </p:sp>
      <p:sp>
        <p:nvSpPr>
          <p:cNvPr id="3" name="Content Placeholder 2"/>
          <p:cNvSpPr>
            <a:spLocks noGrp="1"/>
          </p:cNvSpPr>
          <p:nvPr>
            <p:ph idx="1"/>
          </p:nvPr>
        </p:nvSpPr>
        <p:spPr>
          <a:xfrm>
            <a:off x="457200" y="834836"/>
            <a:ext cx="8229600" cy="5608686"/>
          </a:xfrm>
        </p:spPr>
        <p:txBody>
          <a:bodyPr/>
          <a:lstStyle/>
          <a:p>
            <a:r>
              <a:rPr lang="en-US" b="1" dirty="0" smtClean="0">
                <a:solidFill>
                  <a:srgbClr val="FF0000"/>
                </a:solidFill>
              </a:rPr>
              <a:t>TDE</a:t>
            </a:r>
            <a:r>
              <a:rPr lang="en-US" dirty="0" smtClean="0"/>
              <a:t> - OK for ULTIMATE intensity - going above this will require an </a:t>
            </a:r>
            <a:r>
              <a:rPr lang="en-US" dirty="0" smtClean="0">
                <a:solidFill>
                  <a:srgbClr val="FF0000"/>
                </a:solidFill>
              </a:rPr>
              <a:t>upgrade of the dilution kicker system</a:t>
            </a:r>
            <a:r>
              <a:rPr lang="en-US" dirty="0" smtClean="0"/>
              <a:t>, to increase the sweep length by increasing the frequency - more MKB tanks will be required - no technical feasibility or integration study made yet. </a:t>
            </a:r>
          </a:p>
          <a:p>
            <a:r>
              <a:rPr lang="en-US" dirty="0" smtClean="0"/>
              <a:t>A '</a:t>
            </a:r>
            <a:r>
              <a:rPr lang="en-US" dirty="0" err="1" smtClean="0"/>
              <a:t>superbunch</a:t>
            </a:r>
            <a:r>
              <a:rPr lang="en-US" dirty="0" smtClean="0"/>
              <a:t>' with intensity concentrated in a few bunches is very bad for the dump (no sweep possible)</a:t>
            </a:r>
          </a:p>
          <a:p>
            <a:r>
              <a:rPr lang="en-US" b="1" dirty="0" smtClean="0">
                <a:solidFill>
                  <a:srgbClr val="FF0000"/>
                </a:solidFill>
              </a:rPr>
              <a:t>VDWB</a:t>
            </a:r>
            <a:r>
              <a:rPr lang="en-US" dirty="0" smtClean="0"/>
              <a:t> - OK for ULTIMATE intensity - going above this will need study.</a:t>
            </a:r>
          </a:p>
          <a:p>
            <a:r>
              <a:rPr lang="en-US" b="1" dirty="0" smtClean="0">
                <a:solidFill>
                  <a:srgbClr val="FF0000"/>
                </a:solidFill>
              </a:rPr>
              <a:t>BTVDD</a:t>
            </a:r>
            <a:r>
              <a:rPr lang="en-US" dirty="0" smtClean="0"/>
              <a:t> - OK for ULTIMATE intensity - going above this will need study.</a:t>
            </a:r>
          </a:p>
        </p:txBody>
      </p:sp>
      <p:sp>
        <p:nvSpPr>
          <p:cNvPr id="4" name="Date Placeholder 3"/>
          <p:cNvSpPr>
            <a:spLocks noGrp="1"/>
          </p:cNvSpPr>
          <p:nvPr>
            <p:ph type="dt" sz="half" idx="10"/>
          </p:nvPr>
        </p:nvSpPr>
        <p:spPr/>
        <p:txBody>
          <a:bodyPr/>
          <a:lstStyle/>
          <a:p>
            <a:fld id="{17556103-7492-7243-8C7C-36E5B2D90E8F}" type="datetime1">
              <a:rPr lang="en-US" smtClean="0"/>
              <a:t>2/8/12</a:t>
            </a:fld>
            <a:endParaRPr lang="en-US" dirty="0"/>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30</a:t>
            </a:fld>
            <a:endParaRPr 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Date Placeholder 4"/>
          <p:cNvSpPr>
            <a:spLocks noGrp="1"/>
          </p:cNvSpPr>
          <p:nvPr>
            <p:ph type="dt" sz="quarter" idx="10"/>
          </p:nvPr>
        </p:nvSpPr>
        <p:spPr>
          <a:noFill/>
        </p:spPr>
        <p:txBody>
          <a:bodyPr/>
          <a:lstStyle/>
          <a:p>
            <a:fld id="{29BAB9EF-938F-5040-AADD-7DA4466A50BA}" type="datetime1">
              <a:rPr lang="en-US" smtClean="0"/>
              <a:t>2/10/12</a:t>
            </a:fld>
            <a:endParaRPr lang="en-US" smtClean="0"/>
          </a:p>
        </p:txBody>
      </p:sp>
      <p:pic>
        <p:nvPicPr>
          <p:cNvPr id="47107" name="Picture 18"/>
          <p:cNvPicPr>
            <a:picLocks noGrp="1" noChangeAspect="1" noChangeArrowheads="1"/>
          </p:cNvPicPr>
          <p:nvPr>
            <p:ph sz="half" idx="2"/>
          </p:nvPr>
        </p:nvPicPr>
        <p:blipFill>
          <a:blip r:embed="rId2"/>
          <a:srcRect/>
          <a:stretch>
            <a:fillRect/>
          </a:stretch>
        </p:blipFill>
        <p:spPr>
          <a:xfrm>
            <a:off x="3535363" y="2232025"/>
            <a:ext cx="3244850" cy="3024188"/>
          </a:xfrm>
          <a:noFill/>
          <a:ln w="38100">
            <a:solidFill>
              <a:srgbClr val="CC99FF"/>
            </a:solidFill>
          </a:ln>
        </p:spPr>
      </p:pic>
      <p:sp>
        <p:nvSpPr>
          <p:cNvPr id="47108" name="Rectangle 3"/>
          <p:cNvSpPr>
            <a:spLocks noGrp="1" noChangeArrowheads="1"/>
          </p:cNvSpPr>
          <p:nvPr>
            <p:ph type="title"/>
          </p:nvPr>
        </p:nvSpPr>
        <p:spPr>
          <a:xfrm>
            <a:off x="29718" y="-19425"/>
            <a:ext cx="5452281" cy="836789"/>
          </a:xfrm>
        </p:spPr>
        <p:txBody>
          <a:bodyPr/>
          <a:lstStyle/>
          <a:p>
            <a:pPr eaLnBrk="1" hangingPunct="1"/>
            <a:r>
              <a:rPr lang="en-US" sz="3600" dirty="0"/>
              <a:t>Dilution with spiral sweep</a:t>
            </a:r>
          </a:p>
        </p:txBody>
      </p:sp>
      <p:pic>
        <p:nvPicPr>
          <p:cNvPr id="47109" name="Picture 10"/>
          <p:cNvPicPr>
            <a:picLocks noGrp="1" noChangeAspect="1" noChangeArrowheads="1"/>
          </p:cNvPicPr>
          <p:nvPr>
            <p:ph sz="half" idx="1"/>
          </p:nvPr>
        </p:nvPicPr>
        <p:blipFill>
          <a:blip r:embed="rId3"/>
          <a:srcRect/>
          <a:stretch>
            <a:fillRect/>
          </a:stretch>
        </p:blipFill>
        <p:spPr>
          <a:xfrm>
            <a:off x="138113" y="2225675"/>
            <a:ext cx="3254375" cy="3021013"/>
          </a:xfrm>
          <a:noFill/>
          <a:ln w="38100">
            <a:solidFill>
              <a:srgbClr val="CC99FF"/>
            </a:solidFill>
          </a:ln>
        </p:spPr>
      </p:pic>
      <p:sp>
        <p:nvSpPr>
          <p:cNvPr id="47110" name="Text Box 6"/>
          <p:cNvSpPr txBox="1">
            <a:spLocks noChangeArrowheads="1"/>
          </p:cNvSpPr>
          <p:nvPr/>
        </p:nvSpPr>
        <p:spPr bwMode="auto">
          <a:xfrm>
            <a:off x="871538" y="4884738"/>
            <a:ext cx="1868487" cy="314325"/>
          </a:xfrm>
          <a:prstGeom prst="rect">
            <a:avLst/>
          </a:prstGeom>
          <a:solidFill>
            <a:schemeClr val="bg1"/>
          </a:solidFill>
          <a:ln w="9525">
            <a:solidFill>
              <a:schemeClr val="tx1"/>
            </a:solidFill>
            <a:miter lim="800000"/>
            <a:headEnd/>
            <a:tailEnd/>
          </a:ln>
        </p:spPr>
        <p:txBody>
          <a:bodyPr wrap="none">
            <a:prstTxWarp prst="textNoShape">
              <a:avLst/>
            </a:prstTxWarp>
            <a:spAutoFit/>
          </a:bodyPr>
          <a:lstStyle/>
          <a:p>
            <a:pPr defTabSz="914400" fontAlgn="base">
              <a:spcBef>
                <a:spcPct val="0"/>
              </a:spcBef>
              <a:spcAft>
                <a:spcPct val="0"/>
              </a:spcAft>
            </a:pPr>
            <a:r>
              <a:rPr lang="en-US" sz="1400" b="1">
                <a:solidFill>
                  <a:srgbClr val="000000"/>
                </a:solidFill>
                <a:ea typeface="ＭＳ Ｐゴシック" charset="-128"/>
                <a:cs typeface="ＭＳ Ｐゴシック" charset="-128"/>
              </a:rPr>
              <a:t>108 cm sweep length</a:t>
            </a:r>
          </a:p>
        </p:txBody>
      </p:sp>
      <p:sp>
        <p:nvSpPr>
          <p:cNvPr id="47111" name="Text Box 14"/>
          <p:cNvSpPr txBox="1">
            <a:spLocks noChangeArrowheads="1"/>
          </p:cNvSpPr>
          <p:nvPr/>
        </p:nvSpPr>
        <p:spPr bwMode="auto">
          <a:xfrm>
            <a:off x="4230688" y="4892675"/>
            <a:ext cx="1868487" cy="314325"/>
          </a:xfrm>
          <a:prstGeom prst="rect">
            <a:avLst/>
          </a:prstGeom>
          <a:solidFill>
            <a:schemeClr val="bg1"/>
          </a:solidFill>
          <a:ln w="9525">
            <a:solidFill>
              <a:schemeClr val="tx1"/>
            </a:solidFill>
            <a:miter lim="800000"/>
            <a:headEnd/>
            <a:tailEnd/>
          </a:ln>
        </p:spPr>
        <p:txBody>
          <a:bodyPr wrap="none">
            <a:prstTxWarp prst="textNoShape">
              <a:avLst/>
            </a:prstTxWarp>
            <a:spAutoFit/>
          </a:bodyPr>
          <a:lstStyle/>
          <a:p>
            <a:pPr defTabSz="914400" fontAlgn="base">
              <a:spcBef>
                <a:spcPct val="0"/>
              </a:spcBef>
              <a:spcAft>
                <a:spcPct val="0"/>
              </a:spcAft>
            </a:pPr>
            <a:r>
              <a:rPr lang="en-US" sz="1400" b="1">
                <a:solidFill>
                  <a:srgbClr val="000000"/>
                </a:solidFill>
                <a:ea typeface="ＭＳ Ｐゴシック" charset="-128"/>
                <a:cs typeface="ＭＳ Ｐゴシック" charset="-128"/>
              </a:rPr>
              <a:t>400 cm sweep length</a:t>
            </a:r>
          </a:p>
        </p:txBody>
      </p:sp>
      <p:sp>
        <p:nvSpPr>
          <p:cNvPr id="47112" name="Rectangle 16"/>
          <p:cNvSpPr>
            <a:spLocks noChangeArrowheads="1"/>
          </p:cNvSpPr>
          <p:nvPr/>
        </p:nvSpPr>
        <p:spPr bwMode="auto">
          <a:xfrm>
            <a:off x="168909" y="889875"/>
            <a:ext cx="5313089" cy="3765550"/>
          </a:xfrm>
          <a:prstGeom prst="rect">
            <a:avLst/>
          </a:prstGeom>
          <a:noFill/>
          <a:ln w="9525">
            <a:noFill/>
            <a:miter lim="800000"/>
            <a:headEnd/>
            <a:tailEnd/>
          </a:ln>
        </p:spPr>
        <p:txBody>
          <a:bodyPr>
            <a:prstTxWarp prst="textNoShape">
              <a:avLst/>
            </a:prstTxWarp>
          </a:bodyPr>
          <a:lstStyle/>
          <a:p>
            <a:pPr marL="342900" indent="-342900" defTabSz="914400" fontAlgn="base">
              <a:lnSpc>
                <a:spcPct val="90000"/>
              </a:lnSpc>
              <a:spcBef>
                <a:spcPct val="20000"/>
              </a:spcBef>
              <a:spcAft>
                <a:spcPct val="25000"/>
              </a:spcAft>
              <a:buFontTx/>
              <a:buChar char="•"/>
            </a:pPr>
            <a:r>
              <a:rPr lang="en-US" sz="2000" b="1" dirty="0">
                <a:solidFill>
                  <a:srgbClr val="FFFFFF"/>
                </a:solidFill>
                <a:ea typeface="ＭＳ Ｐゴシック" charset="-128"/>
                <a:cs typeface="ＭＳ Ｐゴシック" charset="-128"/>
              </a:rPr>
              <a:t>Dilution kicker frequency increased – x4 sweep length</a:t>
            </a:r>
          </a:p>
          <a:p>
            <a:pPr marL="742950" lvl="1" indent="-285750" defTabSz="914400" fontAlgn="base">
              <a:lnSpc>
                <a:spcPct val="90000"/>
              </a:lnSpc>
              <a:spcBef>
                <a:spcPct val="20000"/>
              </a:spcBef>
              <a:spcAft>
                <a:spcPct val="25000"/>
              </a:spcAft>
              <a:buFontTx/>
              <a:buChar char="–"/>
            </a:pPr>
            <a:r>
              <a:rPr lang="en-US" b="1" dirty="0">
                <a:solidFill>
                  <a:srgbClr val="FFFF66"/>
                </a:solidFill>
                <a:ea typeface="ＭＳ Ｐゴシック" charset="-128"/>
                <a:cs typeface="ＭＳ Ｐゴシック" charset="-128"/>
              </a:rPr>
              <a:t>14 to 56 kHz… would require ~4 times more kicker length</a:t>
            </a:r>
          </a:p>
        </p:txBody>
      </p:sp>
      <p:sp>
        <p:nvSpPr>
          <p:cNvPr id="47113" name="Rectangle 20"/>
          <p:cNvSpPr>
            <a:spLocks noChangeArrowheads="1"/>
          </p:cNvSpPr>
          <p:nvPr/>
        </p:nvSpPr>
        <p:spPr bwMode="auto">
          <a:xfrm>
            <a:off x="436563" y="5370513"/>
            <a:ext cx="8229600" cy="993775"/>
          </a:xfrm>
          <a:prstGeom prst="rect">
            <a:avLst/>
          </a:prstGeom>
          <a:noFill/>
          <a:ln w="9525">
            <a:noFill/>
            <a:miter lim="800000"/>
            <a:headEnd/>
            <a:tailEnd/>
          </a:ln>
        </p:spPr>
        <p:txBody>
          <a:bodyPr>
            <a:prstTxWarp prst="textNoShape">
              <a:avLst/>
            </a:prstTxWarp>
          </a:bodyPr>
          <a:lstStyle/>
          <a:p>
            <a:pPr marL="742950" lvl="1" indent="-285750" defTabSz="914400" fontAlgn="base">
              <a:lnSpc>
                <a:spcPct val="90000"/>
              </a:lnSpc>
              <a:spcBef>
                <a:spcPct val="20000"/>
              </a:spcBef>
              <a:spcAft>
                <a:spcPct val="25000"/>
              </a:spcAft>
              <a:buFontTx/>
              <a:buChar char="–"/>
            </a:pPr>
            <a:r>
              <a:rPr lang="en-US" sz="2000" b="1">
                <a:solidFill>
                  <a:srgbClr val="FFFFFF"/>
                </a:solidFill>
                <a:ea typeface="ＭＳ Ｐゴシック" charset="-128"/>
                <a:cs typeface="ＭＳ Ｐゴシック" charset="-128"/>
              </a:rPr>
              <a:t>At 7 TeV would allow currents of ~4 A in distributed bunches</a:t>
            </a:r>
          </a:p>
          <a:p>
            <a:pPr marL="742950" lvl="1" indent="-285750" defTabSz="914400" fontAlgn="base">
              <a:lnSpc>
                <a:spcPct val="90000"/>
              </a:lnSpc>
              <a:spcBef>
                <a:spcPct val="20000"/>
              </a:spcBef>
              <a:spcAft>
                <a:spcPct val="25000"/>
              </a:spcAft>
              <a:buFontTx/>
              <a:buChar char="–"/>
            </a:pPr>
            <a:r>
              <a:rPr lang="en-US" sz="2000" b="1">
                <a:solidFill>
                  <a:srgbClr val="FFFFFF"/>
                </a:solidFill>
                <a:ea typeface="ＭＳ Ｐゴシック" charset="-128"/>
                <a:cs typeface="ＭＳ Ｐゴシック" charset="-128"/>
              </a:rPr>
              <a:t>At 14 TeV would allow ~1 A in distributed bunches</a:t>
            </a:r>
          </a:p>
        </p:txBody>
      </p:sp>
      <p:sp>
        <p:nvSpPr>
          <p:cNvPr id="47114" name="Rectangle 11"/>
          <p:cNvSpPr>
            <a:spLocks noChangeArrowheads="1"/>
          </p:cNvSpPr>
          <p:nvPr/>
        </p:nvSpPr>
        <p:spPr bwMode="auto">
          <a:xfrm>
            <a:off x="6240463" y="2306638"/>
            <a:ext cx="2903537" cy="2838450"/>
          </a:xfrm>
          <a:prstGeom prst="rect">
            <a:avLst/>
          </a:prstGeom>
          <a:noFill/>
          <a:ln w="9525">
            <a:noFill/>
            <a:miter lim="800000"/>
            <a:headEnd/>
            <a:tailEnd/>
          </a:ln>
        </p:spPr>
        <p:txBody>
          <a:bodyPr>
            <a:prstTxWarp prst="textNoShape">
              <a:avLst/>
            </a:prstTxWarp>
            <a:spAutoFit/>
          </a:bodyPr>
          <a:lstStyle/>
          <a:p>
            <a:pPr marL="742950" lvl="1" indent="-285750" defTabSz="914400" fontAlgn="base">
              <a:lnSpc>
                <a:spcPct val="90000"/>
              </a:lnSpc>
              <a:spcBef>
                <a:spcPct val="20000"/>
              </a:spcBef>
              <a:spcAft>
                <a:spcPct val="25000"/>
              </a:spcAft>
              <a:buFontTx/>
              <a:buChar char="–"/>
            </a:pPr>
            <a:r>
              <a:rPr lang="en-US" smtClean="0">
                <a:solidFill>
                  <a:srgbClr val="FFFF66"/>
                </a:solidFill>
                <a:ea typeface="ＭＳ Ｐゴシック" charset="-128"/>
                <a:cs typeface="ＭＳ Ｐゴシック" charset="-128"/>
                <a:sym typeface="Symbol" charset="2"/>
              </a:rPr>
              <a:t>Increase sweep length (higher f</a:t>
            </a:r>
            <a:r>
              <a:rPr lang="en-US" baseline="-25000" smtClean="0">
                <a:solidFill>
                  <a:srgbClr val="FFFF66"/>
                </a:solidFill>
                <a:ea typeface="ＭＳ Ｐゴシック" charset="-128"/>
                <a:cs typeface="ＭＳ Ｐゴシック" charset="-128"/>
                <a:sym typeface="Symbol" charset="2"/>
              </a:rPr>
              <a:t>0 </a:t>
            </a:r>
            <a:r>
              <a:rPr lang="en-US" smtClean="0">
                <a:solidFill>
                  <a:srgbClr val="FFFF66"/>
                </a:solidFill>
                <a:ea typeface="ＭＳ Ｐゴシック" charset="-128"/>
                <a:cs typeface="ＭＳ Ｐゴシック" charset="-128"/>
                <a:sym typeface="Symbol" charset="2"/>
              </a:rPr>
              <a:t></a:t>
            </a:r>
            <a:r>
              <a:rPr lang="en-US" baseline="-25000" smtClean="0">
                <a:solidFill>
                  <a:srgbClr val="FFFF66"/>
                </a:solidFill>
                <a:ea typeface="ＭＳ Ｐゴシック" charset="-128"/>
                <a:cs typeface="ＭＳ Ｐゴシック" charset="-128"/>
                <a:sym typeface="Symbol" charset="2"/>
              </a:rPr>
              <a:t> </a:t>
            </a:r>
            <a:r>
              <a:rPr lang="en-US" smtClean="0">
                <a:solidFill>
                  <a:srgbClr val="FFFF66"/>
                </a:solidFill>
                <a:ea typeface="ＭＳ Ｐゴシック" charset="-128"/>
                <a:cs typeface="ＭＳ Ｐゴシック" charset="-128"/>
                <a:sym typeface="Symbol" charset="2"/>
              </a:rPr>
              <a:t>more kickers) </a:t>
            </a:r>
          </a:p>
          <a:p>
            <a:pPr marL="742950" lvl="1" indent="-285750" defTabSz="914400" fontAlgn="base">
              <a:lnSpc>
                <a:spcPct val="90000"/>
              </a:lnSpc>
              <a:spcBef>
                <a:spcPct val="20000"/>
              </a:spcBef>
              <a:spcAft>
                <a:spcPct val="25000"/>
              </a:spcAft>
              <a:buFontTx/>
              <a:buChar char="–"/>
            </a:pPr>
            <a:r>
              <a:rPr lang="en-US" smtClean="0">
                <a:solidFill>
                  <a:srgbClr val="FFFF66"/>
                </a:solidFill>
                <a:ea typeface="ＭＳ Ｐゴシック" charset="-128"/>
                <a:cs typeface="ＭＳ Ｐゴシック" charset="-128"/>
                <a:sym typeface="Symbol" charset="2"/>
              </a:rPr>
              <a:t>Upgrade dump block (longer, lower density C);</a:t>
            </a:r>
          </a:p>
          <a:p>
            <a:pPr marL="742950" lvl="1" indent="-285750" defTabSz="914400" fontAlgn="base">
              <a:lnSpc>
                <a:spcPct val="90000"/>
              </a:lnSpc>
              <a:spcBef>
                <a:spcPct val="20000"/>
              </a:spcBef>
              <a:spcAft>
                <a:spcPct val="25000"/>
              </a:spcAft>
              <a:buFontTx/>
              <a:buChar char="–"/>
            </a:pPr>
            <a:r>
              <a:rPr lang="en-US" smtClean="0">
                <a:solidFill>
                  <a:srgbClr val="FFFF66"/>
                </a:solidFill>
                <a:ea typeface="ＭＳ Ｐゴシック" charset="-128"/>
                <a:cs typeface="ＭＳ Ｐゴシック" charset="-128"/>
                <a:sym typeface="Symbol" charset="2"/>
              </a:rPr>
              <a:t>Upgrade protection devices (longer, lower density C, more </a:t>
            </a:r>
            <a:r>
              <a:rPr lang="en-US" smtClean="0">
                <a:solidFill>
                  <a:srgbClr val="FFFF66"/>
                </a:solidFill>
                <a:latin typeface="Symbol" charset="2"/>
                <a:ea typeface="ＭＳ Ｐゴシック" charset="-128"/>
                <a:cs typeface="ＭＳ Ｐゴシック" charset="-128"/>
                <a:sym typeface="Symbol" charset="2"/>
              </a:rPr>
              <a:t>l</a:t>
            </a:r>
            <a:r>
              <a:rPr lang="en-US" baseline="-25000" smtClean="0">
                <a:solidFill>
                  <a:srgbClr val="FFFF66"/>
                </a:solidFill>
                <a:ea typeface="ＭＳ Ｐゴシック" charset="-128"/>
                <a:cs typeface="ＭＳ Ｐゴシック" charset="-128"/>
                <a:sym typeface="Symbol" charset="2"/>
              </a:rPr>
              <a:t>r</a:t>
            </a:r>
            <a:r>
              <a:rPr lang="en-US" smtClean="0">
                <a:solidFill>
                  <a:srgbClr val="FFFF66"/>
                </a:solidFill>
                <a:ea typeface="ＭＳ Ｐゴシック" charset="-128"/>
                <a:cs typeface="ＭＳ Ｐゴシック" charset="-128"/>
                <a:sym typeface="Symbol" charset="2"/>
              </a:rPr>
              <a:t>).</a:t>
            </a:r>
          </a:p>
        </p:txBody>
      </p:sp>
      <p:sp>
        <p:nvSpPr>
          <p:cNvPr id="11" name="Footer Placeholder 10"/>
          <p:cNvSpPr>
            <a:spLocks noGrp="1"/>
          </p:cNvSpPr>
          <p:nvPr>
            <p:ph type="ftr" sz="quarter" idx="11"/>
          </p:nvPr>
        </p:nvSpPr>
        <p:spPr/>
        <p:txBody>
          <a:bodyPr/>
          <a:lstStyle/>
          <a:p>
            <a:r>
              <a:rPr lang="en-US" smtClean="0"/>
              <a:t>Chamonix 2012: R. Assmann</a:t>
            </a:r>
            <a:endParaRPr lang="en-US" dirty="0"/>
          </a:p>
        </p:txBody>
      </p:sp>
      <p:sp>
        <p:nvSpPr>
          <p:cNvPr id="2" name="Slide Number Placeholder 1"/>
          <p:cNvSpPr>
            <a:spLocks noGrp="1"/>
          </p:cNvSpPr>
          <p:nvPr>
            <p:ph type="sldNum" sz="quarter" idx="12"/>
          </p:nvPr>
        </p:nvSpPr>
        <p:spPr/>
        <p:txBody>
          <a:bodyPr/>
          <a:lstStyle/>
          <a:p>
            <a:fld id="{A0F7BE1D-4B8E-FC45-A69B-4FFC060D0E4B}" type="slidenum">
              <a:rPr lang="en-US" smtClean="0"/>
              <a:pPr/>
              <a:t>31</a:t>
            </a:fld>
            <a:endParaRPr lang="en-US"/>
          </a:p>
        </p:txBody>
      </p:sp>
      <p:sp>
        <p:nvSpPr>
          <p:cNvPr id="3" name="Rectangle 2"/>
          <p:cNvSpPr/>
          <p:nvPr/>
        </p:nvSpPr>
        <p:spPr>
          <a:xfrm>
            <a:off x="5607728" y="188120"/>
            <a:ext cx="3357201" cy="1754327"/>
          </a:xfrm>
          <a:prstGeom prst="rect">
            <a:avLst/>
          </a:prstGeom>
        </p:spPr>
        <p:txBody>
          <a:bodyPr wrap="square">
            <a:spAutoFit/>
          </a:bodyPr>
          <a:lstStyle/>
          <a:p>
            <a:r>
              <a:rPr lang="en-US" dirty="0" smtClean="0">
                <a:solidFill>
                  <a:schemeClr val="bg1"/>
                </a:solidFill>
              </a:rPr>
              <a:t>Jan: 4 </a:t>
            </a:r>
            <a:r>
              <a:rPr lang="en-US" dirty="0">
                <a:solidFill>
                  <a:schemeClr val="bg1"/>
                </a:solidFill>
              </a:rPr>
              <a:t>times longer sweep pattern is not going to give you the possibility of 4x more intensity as the beam will be swept over parts which are already ‘hot’</a:t>
            </a:r>
            <a:endParaRPr lang="en-US"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Injection &amp; Dump Protection</a:t>
            </a:r>
            <a:endParaRPr lang="en-US" dirty="0"/>
          </a:p>
        </p:txBody>
      </p:sp>
      <p:sp>
        <p:nvSpPr>
          <p:cNvPr id="3" name="Content Placeholder 2"/>
          <p:cNvSpPr>
            <a:spLocks noGrp="1"/>
          </p:cNvSpPr>
          <p:nvPr>
            <p:ph idx="1"/>
          </p:nvPr>
        </p:nvSpPr>
        <p:spPr>
          <a:xfrm>
            <a:off x="457200" y="834836"/>
            <a:ext cx="8229600" cy="5608686"/>
          </a:xfrm>
        </p:spPr>
        <p:txBody>
          <a:bodyPr/>
          <a:lstStyle/>
          <a:p>
            <a:r>
              <a:rPr lang="en-US" dirty="0" smtClean="0"/>
              <a:t>In conclusion there are lots of potential issues with protection devices; most are already at their technological limits and we would have to start working on </a:t>
            </a:r>
            <a:r>
              <a:rPr lang="en-US" b="1" dirty="0" smtClean="0">
                <a:solidFill>
                  <a:srgbClr val="FF0000"/>
                </a:solidFill>
              </a:rPr>
              <a:t>'disposable' or </a:t>
            </a:r>
            <a:r>
              <a:rPr lang="en-US" b="1" dirty="0" err="1" smtClean="0">
                <a:solidFill>
                  <a:srgbClr val="FF0000"/>
                </a:solidFill>
              </a:rPr>
              <a:t>sacrifical</a:t>
            </a:r>
            <a:r>
              <a:rPr lang="en-US" b="1" dirty="0" smtClean="0">
                <a:solidFill>
                  <a:srgbClr val="FF0000"/>
                </a:solidFill>
              </a:rPr>
              <a:t> absorbers</a:t>
            </a:r>
            <a:r>
              <a:rPr lang="en-US" dirty="0" smtClean="0"/>
              <a:t>, or make </a:t>
            </a:r>
            <a:r>
              <a:rPr lang="en-US" b="1" dirty="0" smtClean="0">
                <a:solidFill>
                  <a:srgbClr val="FF0000"/>
                </a:solidFill>
              </a:rPr>
              <a:t>significant layout changes</a:t>
            </a:r>
            <a:r>
              <a:rPr lang="en-US" dirty="0" smtClean="0"/>
              <a:t>. </a:t>
            </a:r>
            <a:endParaRPr lang="en-US" dirty="0" smtClean="0"/>
          </a:p>
          <a:p>
            <a:endParaRPr lang="en-US" dirty="0"/>
          </a:p>
          <a:p>
            <a:pPr marL="0" indent="0">
              <a:buNone/>
            </a:pPr>
            <a:r>
              <a:rPr lang="en-US" dirty="0" smtClean="0"/>
              <a:t>My question:</a:t>
            </a:r>
            <a:r>
              <a:rPr lang="en-US" dirty="0" smtClean="0">
                <a:sym typeface="Wingdings"/>
              </a:rPr>
              <a:t> Concept of SLAC rotatable collimator applicable? </a:t>
            </a:r>
            <a:r>
              <a:rPr lang="en-US" dirty="0" smtClean="0">
                <a:sym typeface="Wingdings"/>
              </a:rPr>
              <a:t>To be looked at…</a:t>
            </a:r>
            <a:endParaRPr lang="en-US" dirty="0" smtClean="0">
              <a:sym typeface="Wingdings"/>
            </a:endParaRPr>
          </a:p>
        </p:txBody>
      </p:sp>
      <p:sp>
        <p:nvSpPr>
          <p:cNvPr id="4" name="Date Placeholder 3"/>
          <p:cNvSpPr>
            <a:spLocks noGrp="1"/>
          </p:cNvSpPr>
          <p:nvPr>
            <p:ph type="dt" sz="half" idx="10"/>
          </p:nvPr>
        </p:nvSpPr>
        <p:spPr/>
        <p:txBody>
          <a:bodyPr/>
          <a:lstStyle/>
          <a:p>
            <a:fld id="{F8A7ED1E-88BD-044D-9CAD-4004909275AC}" type="datetime1">
              <a:rPr lang="en-US" smtClean="0"/>
              <a:t>2/8/12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32</a:t>
            </a:fld>
            <a:endParaRPr lang="en-US"/>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Collimation </a:t>
            </a:r>
            <a:r>
              <a:rPr lang="en-US" dirty="0" smtClean="0"/>
              <a:t>(</a:t>
            </a:r>
            <a:r>
              <a:rPr lang="en-US" dirty="0" smtClean="0"/>
              <a:t>R. </a:t>
            </a:r>
            <a:r>
              <a:rPr lang="en-US" dirty="0" smtClean="0"/>
              <a:t>Assmann, S. </a:t>
            </a:r>
            <a:r>
              <a:rPr lang="en-US" dirty="0" err="1" smtClean="0"/>
              <a:t>Redaelli</a:t>
            </a:r>
            <a:r>
              <a:rPr lang="en-US" dirty="0" smtClean="0"/>
              <a:t>)</a:t>
            </a:r>
            <a:endParaRPr lang="en-US" dirty="0"/>
          </a:p>
        </p:txBody>
      </p:sp>
      <p:sp>
        <p:nvSpPr>
          <p:cNvPr id="3" name="Content Placeholder 2"/>
          <p:cNvSpPr>
            <a:spLocks noGrp="1"/>
          </p:cNvSpPr>
          <p:nvPr>
            <p:ph idx="1"/>
          </p:nvPr>
        </p:nvSpPr>
        <p:spPr>
          <a:xfrm>
            <a:off x="226321" y="677491"/>
            <a:ext cx="8662345" cy="5823697"/>
          </a:xfrm>
        </p:spPr>
        <p:txBody>
          <a:bodyPr/>
          <a:lstStyle/>
          <a:p>
            <a:pPr>
              <a:lnSpc>
                <a:spcPct val="110000"/>
              </a:lnSpc>
            </a:pPr>
            <a:r>
              <a:rPr lang="en-US" dirty="0" smtClean="0">
                <a:solidFill>
                  <a:schemeClr val="tx1"/>
                </a:solidFill>
              </a:rPr>
              <a:t>System delivers predicted efficiency! Higher than predicted quench margins and excellent beam lifetime:</a:t>
            </a:r>
            <a:r>
              <a:rPr lang="en-US" b="1" dirty="0" smtClean="0">
                <a:solidFill>
                  <a:srgbClr val="FF0000"/>
                </a:solidFill>
              </a:rPr>
              <a:t> Collimation efficiency limit at ~4 times nominal intensity </a:t>
            </a:r>
            <a:r>
              <a:rPr lang="en-US" dirty="0" smtClean="0">
                <a:solidFill>
                  <a:srgbClr val="000000"/>
                </a:solidFill>
              </a:rPr>
              <a:t>(based on recent quench margins)!</a:t>
            </a:r>
          </a:p>
          <a:p>
            <a:pPr>
              <a:lnSpc>
                <a:spcPct val="110000"/>
              </a:lnSpc>
            </a:pPr>
            <a:r>
              <a:rPr lang="en-US" b="1" dirty="0" smtClean="0">
                <a:solidFill>
                  <a:srgbClr val="FF0000"/>
                </a:solidFill>
              </a:rPr>
              <a:t>Primary, sec. </a:t>
            </a:r>
            <a:r>
              <a:rPr lang="en-US" b="1" dirty="0" smtClean="0">
                <a:solidFill>
                  <a:srgbClr val="FF0000"/>
                </a:solidFill>
              </a:rPr>
              <a:t>collimators </a:t>
            </a:r>
            <a:r>
              <a:rPr lang="en-US" dirty="0" smtClean="0"/>
              <a:t>robust </a:t>
            </a:r>
            <a:r>
              <a:rPr lang="en-US" dirty="0" smtClean="0"/>
              <a:t>for ultimate </a:t>
            </a:r>
            <a:r>
              <a:rPr lang="en-US" dirty="0" smtClean="0"/>
              <a:t>intensity: Design </a:t>
            </a:r>
            <a:r>
              <a:rPr lang="en-US" dirty="0" smtClean="0"/>
              <a:t>accident (nominal): </a:t>
            </a:r>
            <a:r>
              <a:rPr lang="en-US" sz="2000" dirty="0" smtClean="0"/>
              <a:t>~1 MJ in ~200 ns </a:t>
            </a:r>
            <a:r>
              <a:rPr lang="en-US" sz="2000" dirty="0" smtClean="0">
                <a:sym typeface="Wingdings"/>
              </a:rPr>
              <a:t> 0.5 kg TNT</a:t>
            </a:r>
            <a:endParaRPr lang="en-US" sz="2000" dirty="0" smtClean="0"/>
          </a:p>
          <a:p>
            <a:pPr>
              <a:lnSpc>
                <a:spcPct val="110000"/>
              </a:lnSpc>
            </a:pPr>
            <a:r>
              <a:rPr lang="en-US" dirty="0" smtClean="0"/>
              <a:t>Above ultimate we expect onset of damage due to thermo-mechanical shock waves…</a:t>
            </a:r>
          </a:p>
          <a:p>
            <a:pPr>
              <a:lnSpc>
                <a:spcPct val="110000"/>
              </a:lnSpc>
            </a:pPr>
            <a:r>
              <a:rPr lang="en-US" dirty="0" smtClean="0"/>
              <a:t>Can be tested in </a:t>
            </a:r>
            <a:r>
              <a:rPr lang="en-US" dirty="0" err="1" smtClean="0">
                <a:solidFill>
                  <a:srgbClr val="FF0000"/>
                </a:solidFill>
              </a:rPr>
              <a:t>HiRadMat</a:t>
            </a:r>
            <a:r>
              <a:rPr lang="en-US" dirty="0" smtClean="0">
                <a:solidFill>
                  <a:srgbClr val="FF0000"/>
                </a:solidFill>
              </a:rPr>
              <a:t> facility</a:t>
            </a:r>
            <a:r>
              <a:rPr lang="en-US" dirty="0" smtClean="0"/>
              <a:t>. Helps to push to limit.</a:t>
            </a:r>
          </a:p>
          <a:p>
            <a:pPr>
              <a:lnSpc>
                <a:spcPct val="110000"/>
              </a:lnSpc>
            </a:pPr>
            <a:r>
              <a:rPr lang="en-US" dirty="0" smtClean="0"/>
              <a:t>If damage is found, require new design for primary and secondary collimators.</a:t>
            </a:r>
          </a:p>
          <a:p>
            <a:pPr>
              <a:lnSpc>
                <a:spcPct val="110000"/>
              </a:lnSpc>
            </a:pPr>
            <a:r>
              <a:rPr lang="en-US" dirty="0" smtClean="0">
                <a:solidFill>
                  <a:srgbClr val="000090"/>
                </a:solidFill>
              </a:rPr>
              <a:t>Must </a:t>
            </a:r>
            <a:r>
              <a:rPr lang="en-US" dirty="0" smtClean="0">
                <a:solidFill>
                  <a:srgbClr val="000090"/>
                </a:solidFill>
              </a:rPr>
              <a:t>evaluate </a:t>
            </a:r>
            <a:r>
              <a:rPr lang="en-US" dirty="0" smtClean="0">
                <a:solidFill>
                  <a:srgbClr val="FF0000"/>
                </a:solidFill>
              </a:rPr>
              <a:t>impedance</a:t>
            </a:r>
            <a:r>
              <a:rPr lang="en-US" dirty="0" smtClean="0">
                <a:solidFill>
                  <a:srgbClr val="000090"/>
                </a:solidFill>
              </a:rPr>
              <a:t> for higher </a:t>
            </a:r>
            <a:r>
              <a:rPr lang="en-US" dirty="0" smtClean="0">
                <a:solidFill>
                  <a:srgbClr val="000090"/>
                </a:solidFill>
              </a:rPr>
              <a:t>beam energy and intensities</a:t>
            </a:r>
            <a:r>
              <a:rPr lang="en-US" dirty="0" smtClean="0">
                <a:solidFill>
                  <a:srgbClr val="000090"/>
                </a:solidFill>
              </a:rPr>
              <a:t>. At some point might be show-stopper!</a:t>
            </a:r>
            <a:endParaRPr lang="en-US" dirty="0">
              <a:solidFill>
                <a:srgbClr val="000090"/>
              </a:solidFill>
            </a:endParaRPr>
          </a:p>
        </p:txBody>
      </p:sp>
      <p:sp>
        <p:nvSpPr>
          <p:cNvPr id="4" name="Date Placeholder 3"/>
          <p:cNvSpPr>
            <a:spLocks noGrp="1"/>
          </p:cNvSpPr>
          <p:nvPr>
            <p:ph type="dt" sz="half" idx="10"/>
          </p:nvPr>
        </p:nvSpPr>
        <p:spPr/>
        <p:txBody>
          <a:bodyPr/>
          <a:lstStyle/>
          <a:p>
            <a:fld id="{B9153BF7-2440-874B-AF01-2CCB69A99D85}" type="datetime1">
              <a:rPr lang="en-US" smtClean="0"/>
              <a:t>2/8/12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33</a:t>
            </a:fld>
            <a:endParaRPr lang="en-US"/>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R2E Limits (M. </a:t>
            </a:r>
            <a:r>
              <a:rPr lang="en-US" dirty="0" err="1" smtClean="0"/>
              <a:t>Brugger</a:t>
            </a:r>
            <a:r>
              <a:rPr lang="en-US" dirty="0" smtClean="0"/>
              <a:t>)</a:t>
            </a:r>
            <a:endParaRPr lang="en-US" dirty="0"/>
          </a:p>
        </p:txBody>
      </p:sp>
      <p:sp>
        <p:nvSpPr>
          <p:cNvPr id="3" name="Content Placeholder 2"/>
          <p:cNvSpPr>
            <a:spLocks noGrp="1"/>
          </p:cNvSpPr>
          <p:nvPr>
            <p:ph idx="1"/>
          </p:nvPr>
        </p:nvSpPr>
        <p:spPr>
          <a:xfrm>
            <a:off x="22351" y="759470"/>
            <a:ext cx="9109075" cy="6313377"/>
          </a:xfrm>
        </p:spPr>
        <p:txBody>
          <a:bodyPr/>
          <a:lstStyle/>
          <a:p>
            <a:r>
              <a:rPr lang="en-US" dirty="0" smtClean="0"/>
              <a:t>SEEs &amp; Intensity or Integrated Luminosity:</a:t>
            </a:r>
          </a:p>
          <a:p>
            <a:pPr lvl="1"/>
            <a:r>
              <a:rPr lang="en-US" dirty="0" smtClean="0"/>
              <a:t>P1/5/8 (critical areas + DS) </a:t>
            </a:r>
            <a:br>
              <a:rPr lang="en-US" dirty="0" smtClean="0"/>
            </a:br>
            <a:r>
              <a:rPr lang="en-US" b="1" dirty="0" smtClean="0"/>
              <a:t>-&gt; scale with integrated luminosity</a:t>
            </a:r>
          </a:p>
          <a:p>
            <a:pPr lvl="1"/>
            <a:r>
              <a:rPr lang="en-US" dirty="0" smtClean="0"/>
              <a:t>ARC (+UX45/65) </a:t>
            </a:r>
            <a:br>
              <a:rPr lang="en-US" dirty="0" smtClean="0"/>
            </a:br>
            <a:r>
              <a:rPr lang="en-US" b="1" dirty="0" smtClean="0"/>
              <a:t>-&gt; depend on beam intensity (+residual gas pressure)</a:t>
            </a:r>
          </a:p>
          <a:p>
            <a:r>
              <a:rPr lang="en-US" dirty="0" smtClean="0"/>
              <a:t>Critical Areas:</a:t>
            </a:r>
          </a:p>
          <a:p>
            <a:pPr lvl="1"/>
            <a:r>
              <a:rPr lang="en-US" dirty="0" smtClean="0"/>
              <a:t>UJ14/16/56/76 </a:t>
            </a:r>
            <a:br>
              <a:rPr lang="en-US" dirty="0" smtClean="0"/>
            </a:br>
            <a:r>
              <a:rPr lang="en-US" b="1" dirty="0" smtClean="0">
                <a:solidFill>
                  <a:srgbClr val="FF0000"/>
                </a:solidFill>
              </a:rPr>
              <a:t>-&gt; ready for nominal/ultimate and beyond &gt;LS1</a:t>
            </a:r>
          </a:p>
          <a:p>
            <a:pPr lvl="1"/>
            <a:r>
              <a:rPr lang="en-US" dirty="0" smtClean="0"/>
              <a:t>US85: </a:t>
            </a:r>
            <a:r>
              <a:rPr lang="en-US" b="1" dirty="0" smtClean="0">
                <a:solidFill>
                  <a:srgbClr val="FF0000"/>
                </a:solidFill>
              </a:rPr>
              <a:t>ok for nominal</a:t>
            </a:r>
            <a:r>
              <a:rPr lang="en-US" dirty="0" smtClean="0"/>
              <a:t>, </a:t>
            </a:r>
            <a:r>
              <a:rPr lang="en-US" b="1" dirty="0" err="1" smtClean="0"/>
              <a:t>LHCb</a:t>
            </a:r>
            <a:r>
              <a:rPr lang="en-US" b="1" dirty="0" smtClean="0"/>
              <a:t> upgrade to be reviewed</a:t>
            </a:r>
          </a:p>
          <a:p>
            <a:pPr lvl="1"/>
            <a:r>
              <a:rPr lang="en-US" dirty="0" smtClean="0"/>
              <a:t>RRs:</a:t>
            </a:r>
          </a:p>
          <a:p>
            <a:pPr lvl="2"/>
            <a:r>
              <a:rPr lang="en-US" b="1" dirty="0" smtClean="0">
                <a:solidFill>
                  <a:srgbClr val="0000FF"/>
                </a:solidFill>
              </a:rPr>
              <a:t>Impact reduced </a:t>
            </a:r>
            <a:r>
              <a:rPr lang="en-US" dirty="0" smtClean="0"/>
              <a:t>by shielding + 600A patch + </a:t>
            </a:r>
            <a:r>
              <a:rPr lang="en-US" dirty="0" err="1" smtClean="0"/>
              <a:t>FGClite</a:t>
            </a:r>
            <a:r>
              <a:rPr lang="en-US" dirty="0" smtClean="0"/>
              <a:t> &gt;LS1</a:t>
            </a:r>
          </a:p>
          <a:p>
            <a:pPr lvl="2"/>
            <a:r>
              <a:rPr lang="en-US" b="1" dirty="0" smtClean="0">
                <a:solidFill>
                  <a:srgbClr val="0000FF"/>
                </a:solidFill>
              </a:rPr>
              <a:t>Power-Converter R&amp;D </a:t>
            </a:r>
            <a:r>
              <a:rPr lang="en-US" dirty="0" smtClean="0"/>
              <a:t>-&gt; patches, replacements LS1-LS2</a:t>
            </a:r>
          </a:p>
          <a:p>
            <a:pPr lvl="2"/>
            <a:r>
              <a:rPr lang="en-US" b="1" dirty="0" smtClean="0">
                <a:solidFill>
                  <a:srgbClr val="0000FF"/>
                </a:solidFill>
              </a:rPr>
              <a:t>RR73/77 horizontal link</a:t>
            </a:r>
            <a:r>
              <a:rPr lang="en-US" dirty="0" smtClean="0">
                <a:solidFill>
                  <a:srgbClr val="0000FF"/>
                </a:solidFill>
              </a:rPr>
              <a:t> </a:t>
            </a:r>
            <a:r>
              <a:rPr lang="en-US" dirty="0" smtClean="0"/>
              <a:t>option for LS1.5/LS2</a:t>
            </a:r>
          </a:p>
          <a:p>
            <a:pPr lvl="2"/>
            <a:r>
              <a:rPr lang="en-US" b="1" dirty="0" smtClean="0">
                <a:solidFill>
                  <a:srgbClr val="FF0000"/>
                </a:solidFill>
              </a:rPr>
              <a:t>ready for nominal between LS1/LS2</a:t>
            </a:r>
          </a:p>
          <a:p>
            <a:pPr lvl="2"/>
            <a:r>
              <a:rPr lang="en-US" b="1" dirty="0" smtClean="0">
                <a:solidFill>
                  <a:srgbClr val="FF0000"/>
                </a:solidFill>
              </a:rPr>
              <a:t>ultimate/HL after deployment of rad-</a:t>
            </a:r>
            <a:r>
              <a:rPr lang="en-US" b="1" dirty="0" err="1" smtClean="0">
                <a:solidFill>
                  <a:srgbClr val="FF0000"/>
                </a:solidFill>
              </a:rPr>
              <a:t>tol</a:t>
            </a:r>
            <a:r>
              <a:rPr lang="en-US" b="1" dirty="0" smtClean="0">
                <a:solidFill>
                  <a:srgbClr val="FF0000"/>
                </a:solidFill>
              </a:rPr>
              <a:t> PCs and/or SCLs</a:t>
            </a:r>
          </a:p>
        </p:txBody>
      </p:sp>
      <p:sp>
        <p:nvSpPr>
          <p:cNvPr id="4" name="Date Placeholder 3"/>
          <p:cNvSpPr>
            <a:spLocks noGrp="1"/>
          </p:cNvSpPr>
          <p:nvPr>
            <p:ph type="dt" sz="half" idx="10"/>
          </p:nvPr>
        </p:nvSpPr>
        <p:spPr/>
        <p:txBody>
          <a:bodyPr/>
          <a:lstStyle/>
          <a:p>
            <a:fld id="{4EBD37CF-C11E-824A-8E7F-A2C1E8501EC3}"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34</a:t>
            </a:fld>
            <a:endParaRPr lang="en-US"/>
          </a:p>
        </p:txBody>
      </p:sp>
    </p:spTree>
    <p:extLst>
      <p:ext uri="{BB962C8B-B14F-4D97-AF65-F5344CB8AC3E}">
        <p14:creationId xmlns:p14="http://schemas.microsoft.com/office/powerpoint/2010/main" val="80772523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R2E Limits (M. </a:t>
            </a:r>
            <a:r>
              <a:rPr lang="en-US" dirty="0" err="1" smtClean="0"/>
              <a:t>Brugger</a:t>
            </a:r>
            <a:r>
              <a:rPr lang="en-US" dirty="0" smtClean="0"/>
              <a:t>)</a:t>
            </a:r>
            <a:endParaRPr lang="en-US" dirty="0"/>
          </a:p>
        </p:txBody>
      </p:sp>
      <p:sp>
        <p:nvSpPr>
          <p:cNvPr id="3" name="Content Placeholder 2"/>
          <p:cNvSpPr>
            <a:spLocks noGrp="1"/>
          </p:cNvSpPr>
          <p:nvPr>
            <p:ph idx="1"/>
          </p:nvPr>
        </p:nvSpPr>
        <p:spPr>
          <a:xfrm>
            <a:off x="-6020" y="783547"/>
            <a:ext cx="9245554" cy="6313377"/>
          </a:xfrm>
        </p:spPr>
        <p:txBody>
          <a:bodyPr/>
          <a:lstStyle/>
          <a:p>
            <a:r>
              <a:rPr lang="en-US" sz="2800" dirty="0"/>
              <a:t>ARCs (and part of DS, +UX45/65)</a:t>
            </a:r>
          </a:p>
          <a:p>
            <a:pPr lvl="1"/>
            <a:r>
              <a:rPr lang="en-US" b="1" dirty="0">
                <a:solidFill>
                  <a:srgbClr val="FF0000"/>
                </a:solidFill>
              </a:rPr>
              <a:t>Nominal ok for &gt;LS1</a:t>
            </a:r>
            <a:r>
              <a:rPr lang="en-US" dirty="0"/>
              <a:t> with </a:t>
            </a:r>
            <a:r>
              <a:rPr lang="en-US" b="1" dirty="0" err="1"/>
              <a:t>FGClite</a:t>
            </a:r>
            <a:r>
              <a:rPr lang="en-US" b="1" dirty="0"/>
              <a:t> deployment and QPS</a:t>
            </a:r>
          </a:p>
          <a:p>
            <a:pPr lvl="1"/>
            <a:r>
              <a:rPr lang="en-US" b="1" dirty="0">
                <a:solidFill>
                  <a:srgbClr val="FF0000"/>
                </a:solidFill>
              </a:rPr>
              <a:t>Ultimate/HL-LHC: long-term damage to be evaluated</a:t>
            </a:r>
          </a:p>
          <a:p>
            <a:r>
              <a:rPr lang="en-US" b="1" dirty="0" smtClean="0">
                <a:solidFill>
                  <a:srgbClr val="0000FF"/>
                </a:solidFill>
              </a:rPr>
              <a:t>Open questions for </a:t>
            </a:r>
            <a:r>
              <a:rPr lang="en-US" b="1" dirty="0" smtClean="0">
                <a:solidFill>
                  <a:srgbClr val="FF0000"/>
                </a:solidFill>
              </a:rPr>
              <a:t>ultimate intensity/high-luminosity: </a:t>
            </a:r>
          </a:p>
          <a:p>
            <a:pPr lvl="1"/>
            <a:r>
              <a:rPr lang="en-US" b="1" dirty="0" smtClean="0">
                <a:solidFill>
                  <a:srgbClr val="FF0000"/>
                </a:solidFill>
              </a:rPr>
              <a:t>US/UW85: impact of </a:t>
            </a:r>
            <a:r>
              <a:rPr lang="en-US" b="1" dirty="0" err="1" smtClean="0">
                <a:solidFill>
                  <a:srgbClr val="FF0000"/>
                </a:solidFill>
              </a:rPr>
              <a:t>LHCb</a:t>
            </a:r>
            <a:r>
              <a:rPr lang="en-US" b="1" dirty="0" smtClean="0">
                <a:solidFill>
                  <a:srgbClr val="FF0000"/>
                </a:solidFill>
              </a:rPr>
              <a:t>-upgrade -&gt; additional mitigation</a:t>
            </a:r>
          </a:p>
          <a:p>
            <a:pPr lvl="1"/>
            <a:r>
              <a:rPr lang="en-US" b="1" dirty="0" smtClean="0">
                <a:solidFill>
                  <a:srgbClr val="FF0000"/>
                </a:solidFill>
              </a:rPr>
              <a:t>UX45/65: long-term residual gas development in LSS4/6 </a:t>
            </a:r>
            <a:br>
              <a:rPr lang="en-US" b="1" dirty="0" smtClean="0">
                <a:solidFill>
                  <a:srgbClr val="FF0000"/>
                </a:solidFill>
              </a:rPr>
            </a:br>
            <a:r>
              <a:rPr lang="en-US" b="1" dirty="0" smtClean="0">
                <a:solidFill>
                  <a:srgbClr val="FF0000"/>
                </a:solidFill>
              </a:rPr>
              <a:t> -&gt; actions to be clarified for LS1.5/LS2</a:t>
            </a:r>
          </a:p>
          <a:p>
            <a:r>
              <a:rPr lang="en-US" dirty="0" smtClean="0"/>
              <a:t>Important: beyond SEEs, cumulative damage will likely become limiting factor</a:t>
            </a:r>
          </a:p>
          <a:p>
            <a:pPr lvl="1"/>
            <a:r>
              <a:rPr lang="en-US" dirty="0" smtClean="0"/>
              <a:t>High priority on </a:t>
            </a:r>
            <a:r>
              <a:rPr lang="en-US" b="1" dirty="0" smtClean="0"/>
              <a:t>radiation </a:t>
            </a:r>
            <a:r>
              <a:rPr lang="en-US" b="1" dirty="0"/>
              <a:t>tests </a:t>
            </a:r>
            <a:r>
              <a:rPr lang="en-US" b="1" dirty="0" smtClean="0"/>
              <a:t>(+test facilities</a:t>
            </a:r>
            <a:r>
              <a:rPr lang="en-US" b="1" dirty="0"/>
              <a:t>!)</a:t>
            </a:r>
          </a:p>
          <a:p>
            <a:pPr lvl="1"/>
            <a:r>
              <a:rPr lang="en-US" dirty="0" smtClean="0"/>
              <a:t>Foresee/Maintain dedicated </a:t>
            </a:r>
            <a:r>
              <a:rPr lang="en-US" b="1" dirty="0" smtClean="0"/>
              <a:t>monitoring</a:t>
            </a:r>
          </a:p>
          <a:p>
            <a:pPr lvl="1"/>
            <a:r>
              <a:rPr lang="en-US" dirty="0" smtClean="0"/>
              <a:t>Allow for </a:t>
            </a:r>
            <a:r>
              <a:rPr lang="en-US" b="1" dirty="0" smtClean="0"/>
              <a:t>system flexibility</a:t>
            </a:r>
            <a:r>
              <a:rPr lang="en-US" dirty="0" smtClean="0"/>
              <a:t> (system exchange between more or less exposed locations, </a:t>
            </a:r>
            <a:r>
              <a:rPr lang="en-US" i="1" dirty="0" err="1" smtClean="0"/>
              <a:t>e.g</a:t>
            </a:r>
            <a:r>
              <a:rPr lang="en-US" i="1" dirty="0" smtClean="0"/>
              <a:t>,</a:t>
            </a:r>
            <a:r>
              <a:rPr lang="en-US" dirty="0" smtClean="0"/>
              <a:t> ARC/DS)</a:t>
            </a:r>
          </a:p>
        </p:txBody>
      </p:sp>
      <p:sp>
        <p:nvSpPr>
          <p:cNvPr id="4" name="Date Placeholder 3"/>
          <p:cNvSpPr>
            <a:spLocks noGrp="1"/>
          </p:cNvSpPr>
          <p:nvPr>
            <p:ph type="dt" sz="half" idx="10"/>
          </p:nvPr>
        </p:nvSpPr>
        <p:spPr/>
        <p:txBody>
          <a:bodyPr/>
          <a:lstStyle/>
          <a:p>
            <a:fld id="{4EBD37CF-C11E-824A-8E7F-A2C1E8501EC3}"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35</a:t>
            </a:fld>
            <a:endParaRPr lang="en-US"/>
          </a:p>
        </p:txBody>
      </p:sp>
    </p:spTree>
    <p:extLst>
      <p:ext uri="{BB962C8B-B14F-4D97-AF65-F5344CB8AC3E}">
        <p14:creationId xmlns:p14="http://schemas.microsoft.com/office/powerpoint/2010/main" val="122893947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862517"/>
            <a:ext cx="8456613" cy="5669835"/>
          </a:xfrm>
        </p:spPr>
        <p:txBody>
          <a:bodyPr/>
          <a:lstStyle/>
          <a:p>
            <a:r>
              <a:rPr lang="en-US" dirty="0" smtClean="0"/>
              <a:t>Residual dose rates around loss points scale with intensity (collimators, dumps, etc) and/or luminosity (low-beta insertions, TAS, TAN). </a:t>
            </a:r>
          </a:p>
          <a:p>
            <a:r>
              <a:rPr lang="en-US" dirty="0" smtClean="0"/>
              <a:t>Examples (assume few hours cooling time):</a:t>
            </a:r>
          </a:p>
          <a:p>
            <a:pPr>
              <a:buNone/>
            </a:pPr>
            <a:r>
              <a:rPr lang="en-US" dirty="0" smtClean="0"/>
              <a:t>                               </a:t>
            </a:r>
            <a:r>
              <a:rPr lang="en-US" sz="2000" dirty="0" smtClean="0"/>
              <a:t> 		nominal              HL-LHC</a:t>
            </a:r>
          </a:p>
          <a:p>
            <a:pPr>
              <a:buNone/>
            </a:pPr>
            <a:r>
              <a:rPr lang="en-US" sz="2000" dirty="0" smtClean="0"/>
              <a:t>                                                                               </a:t>
            </a:r>
            <a:r>
              <a:rPr lang="en-US" sz="1200" dirty="0" smtClean="0"/>
              <a:t>(scaling by factor of 5)</a:t>
            </a:r>
          </a:p>
          <a:p>
            <a:pPr>
              <a:buNone/>
            </a:pPr>
            <a:r>
              <a:rPr lang="en-US" sz="2000" dirty="0" smtClean="0"/>
              <a:t>IR7 collimators/magnets          	</a:t>
            </a:r>
            <a:r>
              <a:rPr lang="en-US" sz="2000" b="1" dirty="0" smtClean="0">
                <a:solidFill>
                  <a:srgbClr val="FF0000"/>
                </a:solidFill>
              </a:rPr>
              <a:t>1-20 </a:t>
            </a:r>
            <a:r>
              <a:rPr lang="en-US" sz="2000" b="1" dirty="0" err="1" smtClean="0">
                <a:solidFill>
                  <a:srgbClr val="FF0000"/>
                </a:solidFill>
              </a:rPr>
              <a:t>mSv</a:t>
            </a:r>
            <a:r>
              <a:rPr lang="en-US" sz="2000" b="1" dirty="0" smtClean="0">
                <a:solidFill>
                  <a:srgbClr val="FF0000"/>
                </a:solidFill>
              </a:rPr>
              <a:t>/h        5-100 </a:t>
            </a:r>
            <a:r>
              <a:rPr lang="en-US" sz="2000" b="1" dirty="0" err="1" smtClean="0">
                <a:solidFill>
                  <a:srgbClr val="FF0000"/>
                </a:solidFill>
              </a:rPr>
              <a:t>mSv</a:t>
            </a:r>
            <a:r>
              <a:rPr lang="en-US" sz="2000" b="1" dirty="0" smtClean="0">
                <a:solidFill>
                  <a:srgbClr val="FF0000"/>
                </a:solidFill>
              </a:rPr>
              <a:t>/h</a:t>
            </a:r>
          </a:p>
          <a:p>
            <a:pPr>
              <a:buNone/>
            </a:pPr>
            <a:r>
              <a:rPr lang="en-US" sz="2000" dirty="0" smtClean="0"/>
              <a:t>low-beta insertions             	</a:t>
            </a:r>
            <a:r>
              <a:rPr lang="en-US" sz="2000" b="1" dirty="0" smtClean="0">
                <a:solidFill>
                  <a:srgbClr val="FF0000"/>
                </a:solidFill>
              </a:rPr>
              <a:t>0.5-2 </a:t>
            </a:r>
            <a:r>
              <a:rPr lang="en-US" sz="2000" b="1" dirty="0" err="1" smtClean="0">
                <a:solidFill>
                  <a:srgbClr val="FF0000"/>
                </a:solidFill>
              </a:rPr>
              <a:t>mSv</a:t>
            </a:r>
            <a:r>
              <a:rPr lang="en-US" sz="2000" b="1" dirty="0" smtClean="0">
                <a:solidFill>
                  <a:srgbClr val="FF0000"/>
                </a:solidFill>
              </a:rPr>
              <a:t>/h     2.5-10  </a:t>
            </a:r>
            <a:r>
              <a:rPr lang="en-US" sz="2000" b="1" dirty="0" err="1" smtClean="0">
                <a:solidFill>
                  <a:srgbClr val="FF0000"/>
                </a:solidFill>
              </a:rPr>
              <a:t>mSv</a:t>
            </a:r>
            <a:r>
              <a:rPr lang="en-US" sz="2000" b="1" dirty="0" smtClean="0">
                <a:solidFill>
                  <a:srgbClr val="FF0000"/>
                </a:solidFill>
              </a:rPr>
              <a:t>/h </a:t>
            </a:r>
          </a:p>
          <a:p>
            <a:pPr>
              <a:buNone/>
            </a:pPr>
            <a:r>
              <a:rPr lang="en-US" sz="2000" dirty="0" smtClean="0"/>
              <a:t>Compare to limits : 		&gt;100 </a:t>
            </a:r>
            <a:r>
              <a:rPr lang="en-US" sz="2000" dirty="0" err="1" smtClean="0"/>
              <a:t>mSv</a:t>
            </a:r>
            <a:r>
              <a:rPr lang="en-US" sz="2000" dirty="0" smtClean="0"/>
              <a:t>/h 	Prohibited area,</a:t>
            </a:r>
            <a:br>
              <a:rPr lang="en-US" sz="2000" dirty="0" smtClean="0"/>
            </a:br>
            <a:r>
              <a:rPr lang="en-US" sz="2000" dirty="0" smtClean="0"/>
              <a:t>                  			2-100 </a:t>
            </a:r>
            <a:r>
              <a:rPr lang="en-US" sz="2000" dirty="0" err="1" smtClean="0"/>
              <a:t>mSv</a:t>
            </a:r>
            <a:r>
              <a:rPr lang="en-US" sz="2000" dirty="0" smtClean="0"/>
              <a:t>/h 	High radiation area</a:t>
            </a:r>
            <a:br>
              <a:rPr lang="en-US" sz="2000" dirty="0" smtClean="0"/>
            </a:br>
            <a:r>
              <a:rPr lang="en-US" sz="2000" dirty="0" smtClean="0"/>
              <a:t>                  			0.05-2 </a:t>
            </a:r>
            <a:r>
              <a:rPr lang="en-US" sz="2000" dirty="0" err="1" smtClean="0"/>
              <a:t>mSv</a:t>
            </a:r>
            <a:r>
              <a:rPr lang="en-US" sz="2000" dirty="0" smtClean="0"/>
              <a:t>/h 	Limited stay area</a:t>
            </a:r>
          </a:p>
          <a:p>
            <a:r>
              <a:rPr lang="en-US" dirty="0" smtClean="0"/>
              <a:t>Consequences:</a:t>
            </a:r>
          </a:p>
          <a:p>
            <a:pPr lvl="1"/>
            <a:r>
              <a:rPr lang="en-US" dirty="0" smtClean="0"/>
              <a:t>remote handling becomes essential</a:t>
            </a:r>
          </a:p>
          <a:p>
            <a:pPr lvl="1"/>
            <a:r>
              <a:rPr lang="en-US" dirty="0" smtClean="0"/>
              <a:t>fast accesses difficult or impossible</a:t>
            </a:r>
          </a:p>
          <a:p>
            <a:pPr lvl="1"/>
            <a:r>
              <a:rPr lang="en-US" dirty="0" smtClean="0"/>
              <a:t>high reliability of components (low maintenance &amp; failure) essential</a:t>
            </a:r>
          </a:p>
        </p:txBody>
      </p:sp>
      <p:sp>
        <p:nvSpPr>
          <p:cNvPr id="4" name="Date Placeholder 3"/>
          <p:cNvSpPr>
            <a:spLocks noGrp="1"/>
          </p:cNvSpPr>
          <p:nvPr>
            <p:ph type="dt" sz="half" idx="10"/>
          </p:nvPr>
        </p:nvSpPr>
        <p:spPr/>
        <p:txBody>
          <a:bodyPr/>
          <a:lstStyle/>
          <a:p>
            <a:fld id="{794D311F-337B-4F41-9B67-2D78B209B3C0}" type="datetime1">
              <a:rPr lang="en-US" smtClean="0"/>
              <a:pPr/>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36</a:t>
            </a:fld>
            <a:endParaRPr lang="en-US"/>
          </a:p>
        </p:txBody>
      </p:sp>
      <p:sp>
        <p:nvSpPr>
          <p:cNvPr id="8" name="Title 1"/>
          <p:cNvSpPr>
            <a:spLocks noGrp="1"/>
          </p:cNvSpPr>
          <p:nvPr>
            <p:ph type="title"/>
          </p:nvPr>
        </p:nvSpPr>
        <p:spPr>
          <a:xfrm>
            <a:off x="684212" y="25400"/>
            <a:ext cx="8760234" cy="523875"/>
          </a:xfrm>
        </p:spPr>
        <p:txBody>
          <a:bodyPr/>
          <a:lstStyle/>
          <a:p>
            <a:r>
              <a:rPr lang="en-US" dirty="0" smtClean="0"/>
              <a:t>HL-LHC RP Aspects: Activation</a:t>
            </a:r>
            <a:endParaRPr lang="en-US" dirty="0"/>
          </a:p>
        </p:txBody>
      </p:sp>
      <p:sp>
        <p:nvSpPr>
          <p:cNvPr id="9" name="TextBox 8"/>
          <p:cNvSpPr txBox="1"/>
          <p:nvPr/>
        </p:nvSpPr>
        <p:spPr>
          <a:xfrm>
            <a:off x="7573563" y="85694"/>
            <a:ext cx="1535997" cy="461665"/>
          </a:xfrm>
          <a:prstGeom prst="rect">
            <a:avLst/>
          </a:prstGeom>
          <a:noFill/>
        </p:spPr>
        <p:txBody>
          <a:bodyPr wrap="none" rtlCol="0">
            <a:spAutoFit/>
          </a:bodyPr>
          <a:lstStyle/>
          <a:p>
            <a:r>
              <a:rPr lang="en-US" sz="2400" dirty="0" err="1" smtClean="0"/>
              <a:t>S.Roesler</a:t>
            </a:r>
            <a:endParaRPr lang="en-US" sz="2400" dirty="0"/>
          </a:p>
        </p:txBody>
      </p:sp>
    </p:spTree>
    <p:extLst>
      <p:ext uri="{BB962C8B-B14F-4D97-AF65-F5344CB8AC3E}">
        <p14:creationId xmlns:p14="http://schemas.microsoft.com/office/powerpoint/2010/main" val="295282389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HL-LHC RP Aspects: Activation of Air</a:t>
            </a:r>
            <a:endParaRPr lang="en-US" dirty="0"/>
          </a:p>
        </p:txBody>
      </p:sp>
      <p:sp>
        <p:nvSpPr>
          <p:cNvPr id="3" name="Content Placeholder 2"/>
          <p:cNvSpPr>
            <a:spLocks noGrp="1"/>
          </p:cNvSpPr>
          <p:nvPr>
            <p:ph idx="1"/>
          </p:nvPr>
        </p:nvSpPr>
        <p:spPr>
          <a:xfrm>
            <a:off x="457200" y="797202"/>
            <a:ext cx="8229600" cy="5669835"/>
          </a:xfrm>
        </p:spPr>
        <p:txBody>
          <a:bodyPr/>
          <a:lstStyle/>
          <a:p>
            <a:r>
              <a:rPr lang="en-US" dirty="0" smtClean="0"/>
              <a:t>Activation of air scales with intensity and/or luminosity. Airborne releases are estimated for nominal parameters and yield up to a few µ</a:t>
            </a:r>
            <a:r>
              <a:rPr lang="en-US" dirty="0" err="1" smtClean="0"/>
              <a:t>Sv</a:t>
            </a:r>
            <a:r>
              <a:rPr lang="en-US" dirty="0" smtClean="0"/>
              <a:t>/year for the reference group of the population. </a:t>
            </a:r>
            <a:r>
              <a:rPr lang="en-US" dirty="0" smtClean="0">
                <a:solidFill>
                  <a:srgbClr val="FF0000"/>
                </a:solidFill>
              </a:rPr>
              <a:t>Scaling by a factor of 5-10 may give values exceeding the threshold value of 10 µ</a:t>
            </a:r>
            <a:r>
              <a:rPr lang="en-US" dirty="0" err="1" smtClean="0">
                <a:solidFill>
                  <a:srgbClr val="FF0000"/>
                </a:solidFill>
              </a:rPr>
              <a:t>Sv</a:t>
            </a:r>
            <a:r>
              <a:rPr lang="en-US" dirty="0" smtClean="0">
                <a:solidFill>
                  <a:srgbClr val="FF0000"/>
                </a:solidFill>
              </a:rPr>
              <a:t>/year above which optimization of the releases must be demonstrated.</a:t>
            </a:r>
          </a:p>
          <a:p>
            <a:r>
              <a:rPr lang="en-US" dirty="0" smtClean="0"/>
              <a:t>This may require modifications of the ventilation system:</a:t>
            </a:r>
          </a:p>
          <a:p>
            <a:pPr lvl="1"/>
            <a:r>
              <a:rPr lang="en-US" dirty="0" smtClean="0"/>
              <a:t>installation of absolute filters</a:t>
            </a:r>
          </a:p>
          <a:p>
            <a:pPr lvl="1"/>
            <a:r>
              <a:rPr lang="en-US" dirty="0" smtClean="0"/>
              <a:t>modification of ventilation schemes</a:t>
            </a:r>
          </a:p>
          <a:p>
            <a:pPr lvl="1"/>
            <a:r>
              <a:rPr lang="en-US" dirty="0" smtClean="0"/>
              <a:t>…</a:t>
            </a:r>
          </a:p>
        </p:txBody>
      </p:sp>
      <p:sp>
        <p:nvSpPr>
          <p:cNvPr id="4" name="Date Placeholder 3"/>
          <p:cNvSpPr>
            <a:spLocks noGrp="1"/>
          </p:cNvSpPr>
          <p:nvPr>
            <p:ph type="dt" sz="half" idx="10"/>
          </p:nvPr>
        </p:nvSpPr>
        <p:spPr/>
        <p:txBody>
          <a:bodyPr/>
          <a:lstStyle/>
          <a:p>
            <a:fld id="{57C4E5FE-AAAE-4343-B808-006E4120E684}" type="datetime1">
              <a:rPr lang="en-US" smtClean="0"/>
              <a:pPr/>
              <a:t>2/10/12</a:t>
            </a:fld>
            <a:endParaRPr lang="en-US" dirty="0"/>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37</a:t>
            </a:fld>
            <a:endParaRPr lang="en-US"/>
          </a:p>
        </p:txBody>
      </p:sp>
    </p:spTree>
    <p:extLst>
      <p:ext uri="{BB962C8B-B14F-4D97-AF65-F5344CB8AC3E}">
        <p14:creationId xmlns:p14="http://schemas.microsoft.com/office/powerpoint/2010/main" val="183250039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84"/>
            <a:ext cx="8229600" cy="5669835"/>
          </a:xfrm>
        </p:spPr>
        <p:txBody>
          <a:bodyPr/>
          <a:lstStyle/>
          <a:p>
            <a:r>
              <a:rPr lang="en-US" dirty="0" smtClean="0"/>
              <a:t>The shielding of underground areas accessible during operation must protect personnel from normal losses (e.g., pp collisions) as well as accidental beam losses. Thus, doses scale with luminosity (normal losses) or total beam intensity (accidental beam-losses).</a:t>
            </a:r>
          </a:p>
          <a:p>
            <a:r>
              <a:rPr lang="en-US" dirty="0" smtClean="0"/>
              <a:t>Example:</a:t>
            </a:r>
          </a:p>
          <a:p>
            <a:pPr lvl="1"/>
            <a:r>
              <a:rPr lang="en-US" dirty="0" smtClean="0"/>
              <a:t>Shielding of the </a:t>
            </a:r>
            <a:r>
              <a:rPr lang="en-US" dirty="0" err="1" smtClean="0"/>
              <a:t>LHCb</a:t>
            </a:r>
            <a:r>
              <a:rPr lang="en-US" dirty="0" smtClean="0"/>
              <a:t> counting rooms between UX85A and UX85B. Dose in UX85A due to accidental loss of one beam:</a:t>
            </a:r>
          </a:p>
          <a:p>
            <a:pPr lvl="1">
              <a:buNone/>
            </a:pPr>
            <a:r>
              <a:rPr lang="en-US" dirty="0" smtClean="0"/>
              <a:t>            Nominal:  5 </a:t>
            </a:r>
            <a:r>
              <a:rPr lang="en-US" dirty="0" err="1" smtClean="0"/>
              <a:t>mSv</a:t>
            </a:r>
            <a:endParaRPr lang="en-US" dirty="0" smtClean="0"/>
          </a:p>
          <a:p>
            <a:pPr lvl="1">
              <a:buNone/>
            </a:pPr>
            <a:r>
              <a:rPr lang="en-US" dirty="0" smtClean="0"/>
              <a:t>            Compare to annual dose limit: 20 </a:t>
            </a:r>
            <a:r>
              <a:rPr lang="en-US" dirty="0" err="1" smtClean="0"/>
              <a:t>mSv</a:t>
            </a:r>
            <a:endParaRPr lang="en-US" dirty="0" smtClean="0"/>
          </a:p>
          <a:p>
            <a:r>
              <a:rPr lang="en-US" dirty="0" smtClean="0"/>
              <a:t>Consequences: shielding of accessible areas might not always be adequate and might have to be re-enforced.</a:t>
            </a:r>
          </a:p>
        </p:txBody>
      </p:sp>
      <p:sp>
        <p:nvSpPr>
          <p:cNvPr id="4" name="Date Placeholder 3"/>
          <p:cNvSpPr>
            <a:spLocks noGrp="1"/>
          </p:cNvSpPr>
          <p:nvPr>
            <p:ph type="dt" sz="half" idx="10"/>
          </p:nvPr>
        </p:nvSpPr>
        <p:spPr/>
        <p:txBody>
          <a:bodyPr/>
          <a:lstStyle/>
          <a:p>
            <a:fld id="{748AE17D-A241-C946-AAEC-18F3B889F7BB}" type="datetime1">
              <a:rPr lang="en-US" smtClean="0"/>
              <a:pPr/>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38</a:t>
            </a:fld>
            <a:endParaRPr lang="en-US"/>
          </a:p>
        </p:txBody>
      </p:sp>
      <p:sp>
        <p:nvSpPr>
          <p:cNvPr id="8" name="Title 1"/>
          <p:cNvSpPr>
            <a:spLocks noGrp="1"/>
          </p:cNvSpPr>
          <p:nvPr>
            <p:ph type="title"/>
          </p:nvPr>
        </p:nvSpPr>
        <p:spPr>
          <a:xfrm>
            <a:off x="684213" y="25400"/>
            <a:ext cx="8229600" cy="523875"/>
          </a:xfrm>
        </p:spPr>
        <p:txBody>
          <a:bodyPr/>
          <a:lstStyle/>
          <a:p>
            <a:r>
              <a:rPr lang="en-US" dirty="0" smtClean="0"/>
              <a:t>HL-LHC RP Aspects: Shielding</a:t>
            </a:r>
            <a:endParaRPr lang="en-US" dirty="0"/>
          </a:p>
        </p:txBody>
      </p:sp>
    </p:spTree>
    <p:extLst>
      <p:ext uri="{BB962C8B-B14F-4D97-AF65-F5344CB8AC3E}">
        <p14:creationId xmlns:p14="http://schemas.microsoft.com/office/powerpoint/2010/main" val="84002323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Date Placeholder 2"/>
          <p:cNvSpPr>
            <a:spLocks noGrp="1"/>
          </p:cNvSpPr>
          <p:nvPr>
            <p:ph type="dt" sz="half" idx="10"/>
          </p:nvPr>
        </p:nvSpPr>
        <p:spPr/>
        <p:txBody>
          <a:bodyPr/>
          <a:lstStyle/>
          <a:p>
            <a:fld id="{6CDA74C8-4E69-4550-A105-667AC55D3935}" type="datetimeFigureOut">
              <a:rPr lang="en-US" smtClean="0"/>
              <a:t>2/10/12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E3D16E-43FD-417E-9197-B98A3C8B7433}" type="slidenum">
              <a:rPr lang="en-US" smtClean="0"/>
              <a:t>39</a:t>
            </a:fld>
            <a:endParaRPr lang="en-US"/>
          </a:p>
        </p:txBody>
      </p:sp>
      <p:pic>
        <p:nvPicPr>
          <p:cNvPr id="6" name="Picture 5" descr="lhc-int-limits-20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747" y="837514"/>
            <a:ext cx="8704984" cy="5412177"/>
          </a:xfrm>
          <a:prstGeom prst="rect">
            <a:avLst/>
          </a:prstGeom>
        </p:spPr>
      </p:pic>
    </p:spTree>
    <p:extLst>
      <p:ext uri="{BB962C8B-B14F-4D97-AF65-F5344CB8AC3E}">
        <p14:creationId xmlns:p14="http://schemas.microsoft.com/office/powerpoint/2010/main" val="2474742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Notes…</a:t>
            </a:r>
            <a:endParaRPr lang="en-US" dirty="0"/>
          </a:p>
        </p:txBody>
      </p:sp>
      <p:sp>
        <p:nvSpPr>
          <p:cNvPr id="3" name="Content Placeholder 2"/>
          <p:cNvSpPr>
            <a:spLocks noGrp="1"/>
          </p:cNvSpPr>
          <p:nvPr>
            <p:ph idx="1"/>
          </p:nvPr>
        </p:nvSpPr>
        <p:spPr>
          <a:xfrm>
            <a:off x="193159" y="706552"/>
            <a:ext cx="8720654" cy="5580861"/>
          </a:xfrm>
        </p:spPr>
        <p:txBody>
          <a:bodyPr/>
          <a:lstStyle/>
          <a:p>
            <a:pPr>
              <a:lnSpc>
                <a:spcPct val="110000"/>
              </a:lnSpc>
            </a:pPr>
            <a:r>
              <a:rPr lang="en-US" dirty="0" smtClean="0"/>
              <a:t>The MD results for beam-beam (see Werner Herr et al) have shown that there is </a:t>
            </a:r>
            <a:r>
              <a:rPr lang="en-US" dirty="0" smtClean="0">
                <a:solidFill>
                  <a:srgbClr val="FF0000"/>
                </a:solidFill>
              </a:rPr>
              <a:t>no head-on beam-beam limitation</a:t>
            </a:r>
            <a:r>
              <a:rPr lang="en-US" dirty="0" smtClean="0"/>
              <a:t> in the LHC up to very high bunch currents (2.5e11 p).</a:t>
            </a:r>
          </a:p>
          <a:p>
            <a:pPr>
              <a:lnSpc>
                <a:spcPct val="110000"/>
              </a:lnSpc>
            </a:pPr>
            <a:r>
              <a:rPr lang="en-US" dirty="0" smtClean="0"/>
              <a:t>Therefore </a:t>
            </a:r>
            <a:r>
              <a:rPr lang="en-US" dirty="0" smtClean="0">
                <a:solidFill>
                  <a:srgbClr val="FF0000"/>
                </a:solidFill>
              </a:rPr>
              <a:t>injectors can push the LHC performance by increasing the brightness</a:t>
            </a:r>
            <a:r>
              <a:rPr lang="en-US" dirty="0" smtClean="0"/>
              <a:t>. Very successfully done in 2011 already. LIU will take it even much further.</a:t>
            </a:r>
          </a:p>
          <a:p>
            <a:pPr>
              <a:lnSpc>
                <a:spcPct val="110000"/>
              </a:lnSpc>
            </a:pPr>
            <a:r>
              <a:rPr lang="en-US" dirty="0" smtClean="0"/>
              <a:t>However, there will be limits to this approach: </a:t>
            </a:r>
          </a:p>
          <a:p>
            <a:pPr lvl="1">
              <a:lnSpc>
                <a:spcPct val="110000"/>
              </a:lnSpc>
            </a:pPr>
            <a:r>
              <a:rPr lang="en-US" dirty="0" smtClean="0"/>
              <a:t>Risk due to strongly increased energy density in the beam (will come back to this).</a:t>
            </a:r>
          </a:p>
          <a:p>
            <a:pPr lvl="1">
              <a:lnSpc>
                <a:spcPct val="110000"/>
              </a:lnSpc>
            </a:pPr>
            <a:r>
              <a:rPr lang="en-US" dirty="0" smtClean="0"/>
              <a:t>Beam dynamics effects: IBS blow-up (see John Jowett et al).</a:t>
            </a:r>
          </a:p>
          <a:p>
            <a:pPr lvl="1">
              <a:lnSpc>
                <a:spcPct val="110000"/>
              </a:lnSpc>
            </a:pPr>
            <a:r>
              <a:rPr lang="en-US" dirty="0" smtClean="0"/>
              <a:t>Noise induced </a:t>
            </a:r>
            <a:r>
              <a:rPr lang="en-US" dirty="0" err="1" smtClean="0"/>
              <a:t>emittance</a:t>
            </a:r>
            <a:r>
              <a:rPr lang="en-US" dirty="0" smtClean="0"/>
              <a:t> growth can take over </a:t>
            </a:r>
            <a:r>
              <a:rPr lang="en-US" dirty="0" smtClean="0">
                <a:sym typeface="Wingdings"/>
              </a:rPr>
              <a:t> often additive components and not multiplicative.</a:t>
            </a:r>
          </a:p>
          <a:p>
            <a:pPr>
              <a:lnSpc>
                <a:spcPct val="110000"/>
              </a:lnSpc>
            </a:pPr>
            <a:r>
              <a:rPr lang="en-US" dirty="0" smtClean="0">
                <a:sym typeface="Wingdings"/>
              </a:rPr>
              <a:t>Therefore: </a:t>
            </a:r>
            <a:r>
              <a:rPr lang="en-US" dirty="0" smtClean="0">
                <a:solidFill>
                  <a:srgbClr val="FF0000"/>
                </a:solidFill>
                <a:sym typeface="Wingdings"/>
              </a:rPr>
              <a:t>Advance also bunch population and total current. </a:t>
            </a:r>
            <a:r>
              <a:rPr lang="en-US" dirty="0" smtClean="0">
                <a:sym typeface="Wingdings"/>
              </a:rPr>
              <a:t>We can then make an optimal trade-off!</a:t>
            </a:r>
            <a:endParaRPr lang="en-US" dirty="0"/>
          </a:p>
        </p:txBody>
      </p:sp>
      <p:sp>
        <p:nvSpPr>
          <p:cNvPr id="4" name="Date Placeholder 3"/>
          <p:cNvSpPr>
            <a:spLocks noGrp="1"/>
          </p:cNvSpPr>
          <p:nvPr>
            <p:ph type="dt" sz="half" idx="10"/>
          </p:nvPr>
        </p:nvSpPr>
        <p:spPr/>
        <p:txBody>
          <a:bodyPr/>
          <a:lstStyle/>
          <a:p>
            <a:fld id="{FC26592B-E765-F641-8DAE-ADED0FEFCF44}"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4</a:t>
            </a:fld>
            <a:endParaRPr lang="en-US"/>
          </a:p>
        </p:txBody>
      </p:sp>
    </p:spTree>
    <p:extLst>
      <p:ext uri="{BB962C8B-B14F-4D97-AF65-F5344CB8AC3E}">
        <p14:creationId xmlns:p14="http://schemas.microsoft.com/office/powerpoint/2010/main" val="6052089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for your attention…</a:t>
            </a:r>
            <a:endParaRPr lang="en-US" dirty="0"/>
          </a:p>
        </p:txBody>
      </p:sp>
      <p:sp>
        <p:nvSpPr>
          <p:cNvPr id="3" name="Date Placeholder 2"/>
          <p:cNvSpPr>
            <a:spLocks noGrp="1"/>
          </p:cNvSpPr>
          <p:nvPr>
            <p:ph type="dt" sz="half" idx="10"/>
          </p:nvPr>
        </p:nvSpPr>
        <p:spPr/>
        <p:txBody>
          <a:bodyPr/>
          <a:lstStyle/>
          <a:p>
            <a:fld id="{6CDA74C8-4E69-4550-A105-667AC55D3935}" type="datetimeFigureOut">
              <a:rPr lang="en-US" smtClean="0"/>
              <a:t>2/10/12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E3D16E-43FD-417E-9197-B98A3C8B7433}" type="slidenum">
              <a:rPr lang="en-US" smtClean="0"/>
              <a:t>40</a:t>
            </a:fld>
            <a:endParaRPr lang="en-US"/>
          </a:p>
        </p:txBody>
      </p:sp>
    </p:spTree>
    <p:extLst>
      <p:ext uri="{BB962C8B-B14F-4D97-AF65-F5344CB8AC3E}">
        <p14:creationId xmlns:p14="http://schemas.microsoft.com/office/powerpoint/2010/main" val="16687509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Excellent Beam Lifetimes in Adjust Mode</a:t>
            </a:r>
            <a:endParaRPr lang="en-US" dirty="0"/>
          </a:p>
        </p:txBody>
      </p:sp>
      <p:sp>
        <p:nvSpPr>
          <p:cNvPr id="3" name="Date Placeholder 2"/>
          <p:cNvSpPr>
            <a:spLocks noGrp="1"/>
          </p:cNvSpPr>
          <p:nvPr>
            <p:ph type="dt" sz="half" idx="10"/>
          </p:nvPr>
        </p:nvSpPr>
        <p:spPr/>
        <p:txBody>
          <a:bodyPr/>
          <a:lstStyle/>
          <a:p>
            <a:fld id="{6CDA74C8-4E69-4550-A105-667AC55D3935}" type="datetimeFigureOut">
              <a:rPr lang="en-US" smtClean="0"/>
              <a:t>2/10/12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E3D16E-43FD-417E-9197-B98A3C8B7433}" type="slidenum">
              <a:rPr lang="en-US" smtClean="0"/>
              <a:t>41</a:t>
            </a:fld>
            <a:endParaRPr lang="en-US"/>
          </a:p>
        </p:txBody>
      </p:sp>
      <p:sp>
        <p:nvSpPr>
          <p:cNvPr id="6" name="TextBox 5"/>
          <p:cNvSpPr txBox="1"/>
          <p:nvPr/>
        </p:nvSpPr>
        <p:spPr>
          <a:xfrm>
            <a:off x="289189" y="783419"/>
            <a:ext cx="6473272" cy="646331"/>
          </a:xfrm>
          <a:prstGeom prst="rect">
            <a:avLst/>
          </a:prstGeom>
          <a:noFill/>
        </p:spPr>
        <p:txBody>
          <a:bodyPr wrap="none" rtlCol="0">
            <a:spAutoFit/>
          </a:bodyPr>
          <a:lstStyle/>
          <a:p>
            <a:r>
              <a:rPr lang="en-US" dirty="0" smtClean="0"/>
              <a:t>“adjust” = going into collisions </a:t>
            </a:r>
            <a:r>
              <a:rPr lang="en-US" dirty="0" smtClean="0">
                <a:sym typeface="Wingdings"/>
              </a:rPr>
              <a:t> usually peak loss in whole fill</a:t>
            </a:r>
            <a:endParaRPr lang="en-US" dirty="0" smtClean="0"/>
          </a:p>
          <a:p>
            <a:r>
              <a:rPr lang="en-US" dirty="0" smtClean="0"/>
              <a:t>Lifetime = minimum lifetime</a:t>
            </a:r>
            <a:endParaRPr lang="en-US" dirty="0"/>
          </a:p>
        </p:txBody>
      </p:sp>
      <p:pic>
        <p:nvPicPr>
          <p:cNvPr id="7" name="Picture 6"/>
          <p:cNvPicPr>
            <a:picLocks noChangeAspect="1"/>
          </p:cNvPicPr>
          <p:nvPr/>
        </p:nvPicPr>
        <p:blipFill>
          <a:blip r:embed="rId2"/>
          <a:stretch>
            <a:fillRect/>
          </a:stretch>
        </p:blipFill>
        <p:spPr>
          <a:xfrm>
            <a:off x="1868039" y="1429750"/>
            <a:ext cx="5168900" cy="4851400"/>
          </a:xfrm>
          <a:prstGeom prst="rect">
            <a:avLst/>
          </a:prstGeom>
        </p:spPr>
      </p:pic>
      <p:sp>
        <p:nvSpPr>
          <p:cNvPr id="8" name="Rectangle 7"/>
          <p:cNvSpPr/>
          <p:nvPr/>
        </p:nvSpPr>
        <p:spPr bwMode="auto">
          <a:xfrm>
            <a:off x="2891880" y="5507777"/>
            <a:ext cx="4010570" cy="314371"/>
          </a:xfrm>
          <a:prstGeom prst="rect">
            <a:avLst/>
          </a:prstGeom>
          <a:solidFill>
            <a:schemeClr val="bg1"/>
          </a:solidFill>
          <a:ln w="12700" cap="sq"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000" b="0" i="0" u="none" strike="noStrike" cap="none" normalizeH="0" baseline="0" dirty="0" smtClean="0">
              <a:ln>
                <a:noFill/>
              </a:ln>
              <a:solidFill>
                <a:schemeClr val="bg2"/>
              </a:solidFill>
              <a:effectLst/>
              <a:latin typeface="Arial" charset="0"/>
            </a:endParaRPr>
          </a:p>
        </p:txBody>
      </p:sp>
      <p:sp>
        <p:nvSpPr>
          <p:cNvPr id="9" name="TextBox 8"/>
          <p:cNvSpPr txBox="1"/>
          <p:nvPr/>
        </p:nvSpPr>
        <p:spPr>
          <a:xfrm>
            <a:off x="3256509" y="5507777"/>
            <a:ext cx="3531736" cy="369332"/>
          </a:xfrm>
          <a:prstGeom prst="rect">
            <a:avLst/>
          </a:prstGeom>
          <a:noFill/>
        </p:spPr>
        <p:txBody>
          <a:bodyPr wrap="none" rtlCol="0">
            <a:spAutoFit/>
          </a:bodyPr>
          <a:lstStyle/>
          <a:p>
            <a:r>
              <a:rPr lang="en-US" dirty="0" smtClean="0"/>
              <a:t>May        July        Sep        Nov</a:t>
            </a:r>
            <a:endParaRPr lang="en-US" dirty="0"/>
          </a:p>
        </p:txBody>
      </p:sp>
      <p:sp>
        <p:nvSpPr>
          <p:cNvPr id="10" name="Rectangle 9"/>
          <p:cNvSpPr/>
          <p:nvPr/>
        </p:nvSpPr>
        <p:spPr bwMode="auto">
          <a:xfrm>
            <a:off x="2564972" y="5851594"/>
            <a:ext cx="4337478" cy="400110"/>
          </a:xfrm>
          <a:prstGeom prst="rect">
            <a:avLst/>
          </a:prstGeom>
          <a:solidFill>
            <a:srgbClr val="FFFFFF"/>
          </a:solidFill>
          <a:ln w="12700" cap="sq" cmpd="sng" algn="ctr">
            <a:solidFill>
              <a:srgbClr val="FFFFF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2000" b="0" i="0" u="none" strike="noStrike" cap="none" normalizeH="0" baseline="0" dirty="0" smtClean="0">
                <a:ln>
                  <a:noFill/>
                </a:ln>
                <a:solidFill>
                  <a:schemeClr val="bg2"/>
                </a:solidFill>
                <a:effectLst/>
                <a:latin typeface="Arial" charset="0"/>
              </a:rPr>
              <a:t>Date</a:t>
            </a:r>
            <a:endParaRPr kumimoji="0" lang="en-US" sz="2000" b="0" i="0" u="none" strike="noStrike" cap="none" normalizeH="0" baseline="0" dirty="0" smtClean="0">
              <a:ln>
                <a:noFill/>
              </a:ln>
              <a:solidFill>
                <a:schemeClr val="bg2"/>
              </a:solidFill>
              <a:effectLst/>
              <a:latin typeface="Arial" charset="0"/>
            </a:endParaRPr>
          </a:p>
        </p:txBody>
      </p:sp>
    </p:spTree>
    <p:extLst>
      <p:ext uri="{BB962C8B-B14F-4D97-AF65-F5344CB8AC3E}">
        <p14:creationId xmlns:p14="http://schemas.microsoft.com/office/powerpoint/2010/main" val="574004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Current and Stored Energy</a:t>
            </a:r>
            <a:endParaRPr lang="en-US" dirty="0"/>
          </a:p>
        </p:txBody>
      </p:sp>
      <p:sp>
        <p:nvSpPr>
          <p:cNvPr id="4" name="Date Placeholder 3"/>
          <p:cNvSpPr>
            <a:spLocks noGrp="1"/>
          </p:cNvSpPr>
          <p:nvPr>
            <p:ph type="dt" sz="half" idx="10"/>
          </p:nvPr>
        </p:nvSpPr>
        <p:spPr/>
        <p:txBody>
          <a:bodyPr/>
          <a:lstStyle/>
          <a:p>
            <a:fld id="{FC26592B-E765-F641-8DAE-ADED0FEFCF44}"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5</a:t>
            </a:fld>
            <a:endParaRPr lang="en-US"/>
          </a:p>
        </p:txBody>
      </p:sp>
      <p:pic>
        <p:nvPicPr>
          <p:cNvPr id="7" name="Picture 6" descr="equation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7868" y="3984249"/>
            <a:ext cx="7378188" cy="1371908"/>
          </a:xfrm>
          <a:prstGeom prst="rect">
            <a:avLst/>
          </a:prstGeom>
        </p:spPr>
      </p:pic>
      <p:pic>
        <p:nvPicPr>
          <p:cNvPr id="8" name="Picture 7" descr="equation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2485" y="1619167"/>
            <a:ext cx="6575881" cy="1389804"/>
          </a:xfrm>
          <a:prstGeom prst="rect">
            <a:avLst/>
          </a:prstGeom>
        </p:spPr>
      </p:pic>
      <p:sp>
        <p:nvSpPr>
          <p:cNvPr id="9" name="TextBox 8"/>
          <p:cNvSpPr txBox="1"/>
          <p:nvPr/>
        </p:nvSpPr>
        <p:spPr>
          <a:xfrm>
            <a:off x="352069" y="993409"/>
            <a:ext cx="4894689" cy="523220"/>
          </a:xfrm>
          <a:prstGeom prst="rect">
            <a:avLst/>
          </a:prstGeom>
          <a:noFill/>
        </p:spPr>
        <p:txBody>
          <a:bodyPr wrap="none" rtlCol="0">
            <a:spAutoFit/>
          </a:bodyPr>
          <a:lstStyle/>
          <a:p>
            <a:r>
              <a:rPr lang="en-US" sz="2800" dirty="0" smtClean="0">
                <a:solidFill>
                  <a:srgbClr val="FF0000"/>
                </a:solidFill>
              </a:rPr>
              <a:t>Beam current </a:t>
            </a:r>
            <a:r>
              <a:rPr lang="en-US" sz="2800" dirty="0" smtClean="0"/>
              <a:t>calculated with:</a:t>
            </a:r>
            <a:endParaRPr lang="en-US" sz="2800" dirty="0"/>
          </a:p>
        </p:txBody>
      </p:sp>
      <p:sp>
        <p:nvSpPr>
          <p:cNvPr id="10" name="TextBox 9"/>
          <p:cNvSpPr txBox="1"/>
          <p:nvPr/>
        </p:nvSpPr>
        <p:spPr>
          <a:xfrm>
            <a:off x="382461" y="3360428"/>
            <a:ext cx="4994977" cy="523220"/>
          </a:xfrm>
          <a:prstGeom prst="rect">
            <a:avLst/>
          </a:prstGeom>
          <a:noFill/>
        </p:spPr>
        <p:txBody>
          <a:bodyPr wrap="none" rtlCol="0">
            <a:spAutoFit/>
          </a:bodyPr>
          <a:lstStyle/>
          <a:p>
            <a:r>
              <a:rPr lang="en-US" sz="2800" dirty="0" smtClean="0">
                <a:solidFill>
                  <a:srgbClr val="FF0000"/>
                </a:solidFill>
              </a:rPr>
              <a:t>Stored energy </a:t>
            </a:r>
            <a:r>
              <a:rPr lang="en-US" sz="2800" dirty="0" smtClean="0"/>
              <a:t>calculated with:</a:t>
            </a:r>
            <a:endParaRPr lang="en-US" sz="2800" dirty="0"/>
          </a:p>
        </p:txBody>
      </p:sp>
      <p:sp>
        <p:nvSpPr>
          <p:cNvPr id="11" name="TextBox 10"/>
          <p:cNvSpPr txBox="1"/>
          <p:nvPr/>
        </p:nvSpPr>
        <p:spPr>
          <a:xfrm>
            <a:off x="5002578" y="5533195"/>
            <a:ext cx="3911235" cy="923330"/>
          </a:xfrm>
          <a:prstGeom prst="rect">
            <a:avLst/>
          </a:prstGeom>
          <a:noFill/>
        </p:spPr>
        <p:txBody>
          <a:bodyPr wrap="none" rtlCol="0">
            <a:spAutoFit/>
          </a:bodyPr>
          <a:lstStyle/>
          <a:p>
            <a:r>
              <a:rPr lang="en-US" dirty="0" err="1" smtClean="0"/>
              <a:t>N</a:t>
            </a:r>
            <a:r>
              <a:rPr lang="en-US" baseline="-25000" dirty="0" err="1" smtClean="0"/>
              <a:t>tot</a:t>
            </a:r>
            <a:r>
              <a:rPr lang="en-US" dirty="0" smtClean="0"/>
              <a:t> 		= total number of protons</a:t>
            </a:r>
          </a:p>
          <a:p>
            <a:r>
              <a:rPr lang="en-US" dirty="0" err="1"/>
              <a:t>p</a:t>
            </a:r>
            <a:r>
              <a:rPr lang="en-US" baseline="-25000" dirty="0" err="1" smtClean="0"/>
              <a:t>beam</a:t>
            </a:r>
            <a:r>
              <a:rPr lang="en-US" dirty="0" smtClean="0"/>
              <a:t> 	= beam particle momentum</a:t>
            </a:r>
          </a:p>
          <a:p>
            <a:r>
              <a:rPr lang="en-US" dirty="0" err="1" smtClean="0"/>
              <a:t>f</a:t>
            </a:r>
            <a:r>
              <a:rPr lang="en-US" baseline="-25000" dirty="0" err="1" smtClean="0"/>
              <a:t>rev</a:t>
            </a:r>
            <a:r>
              <a:rPr lang="en-US" dirty="0" smtClean="0"/>
              <a:t> 		= revolution frequency</a:t>
            </a:r>
            <a:endParaRPr lang="en-US" dirty="0"/>
          </a:p>
        </p:txBody>
      </p:sp>
    </p:spTree>
    <p:extLst>
      <p:ext uri="{BB962C8B-B14F-4D97-AF65-F5344CB8AC3E}">
        <p14:creationId xmlns:p14="http://schemas.microsoft.com/office/powerpoint/2010/main" val="4058659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Useful Engineering Formulae</a:t>
            </a:r>
            <a:endParaRPr lang="en-US" dirty="0"/>
          </a:p>
        </p:txBody>
      </p:sp>
      <p:sp>
        <p:nvSpPr>
          <p:cNvPr id="4" name="Date Placeholder 3"/>
          <p:cNvSpPr>
            <a:spLocks noGrp="1"/>
          </p:cNvSpPr>
          <p:nvPr>
            <p:ph type="dt" sz="half" idx="10"/>
          </p:nvPr>
        </p:nvSpPr>
        <p:spPr/>
        <p:txBody>
          <a:bodyPr/>
          <a:lstStyle/>
          <a:p>
            <a:fld id="{FC26592B-E765-F641-8DAE-ADED0FEFCF44}"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6</a:t>
            </a:fld>
            <a:endParaRPr lang="en-US"/>
          </a:p>
        </p:txBody>
      </p:sp>
      <p:pic>
        <p:nvPicPr>
          <p:cNvPr id="7" name="Picture 6" descr="equation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035" y="1126269"/>
            <a:ext cx="5666290" cy="1267189"/>
          </a:xfrm>
          <a:prstGeom prst="rect">
            <a:avLst/>
          </a:prstGeom>
        </p:spPr>
      </p:pic>
      <p:pic>
        <p:nvPicPr>
          <p:cNvPr id="8" name="Picture 7" descr="equation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7608" y="2940559"/>
            <a:ext cx="4622699" cy="1268484"/>
          </a:xfrm>
          <a:prstGeom prst="rect">
            <a:avLst/>
          </a:prstGeom>
        </p:spPr>
      </p:pic>
      <p:sp>
        <p:nvSpPr>
          <p:cNvPr id="9" name="TextBox 8"/>
          <p:cNvSpPr txBox="1"/>
          <p:nvPr/>
        </p:nvSpPr>
        <p:spPr>
          <a:xfrm>
            <a:off x="829846" y="4715560"/>
            <a:ext cx="7958956" cy="1569660"/>
          </a:xfrm>
          <a:prstGeom prst="rect">
            <a:avLst/>
          </a:prstGeom>
          <a:noFill/>
        </p:spPr>
        <p:txBody>
          <a:bodyPr wrap="square" rtlCol="0">
            <a:spAutoFit/>
          </a:bodyPr>
          <a:lstStyle/>
          <a:p>
            <a:r>
              <a:rPr lang="en-US" sz="3200" dirty="0" smtClean="0"/>
              <a:t>e.g. for 2011:	 		p = 3500 </a:t>
            </a:r>
            <a:r>
              <a:rPr lang="en-US" sz="3200" dirty="0" err="1" smtClean="0"/>
              <a:t>GeV</a:t>
            </a:r>
            <a:r>
              <a:rPr lang="en-US" sz="3200" dirty="0" smtClean="0"/>
              <a:t>/c</a:t>
            </a:r>
          </a:p>
          <a:p>
            <a:endParaRPr lang="en-US" sz="3200" dirty="0"/>
          </a:p>
          <a:p>
            <a:r>
              <a:rPr lang="en-US" sz="3200" dirty="0" smtClean="0"/>
              <a:t>Therefore:			</a:t>
            </a:r>
            <a:r>
              <a:rPr lang="en-US" sz="3200" b="1" dirty="0" smtClean="0">
                <a:solidFill>
                  <a:srgbClr val="FF0000"/>
                </a:solidFill>
              </a:rPr>
              <a:t>109 MJ		</a:t>
            </a:r>
            <a:r>
              <a:rPr lang="en-US" sz="3200" b="1" dirty="0" smtClean="0">
                <a:solidFill>
                  <a:srgbClr val="FF0000"/>
                </a:solidFill>
                <a:sym typeface="Wingdings"/>
              </a:rPr>
              <a:t> 	   0.35 A</a:t>
            </a:r>
            <a:endParaRPr lang="en-US" sz="3200" b="1" dirty="0">
              <a:solidFill>
                <a:srgbClr val="FF0000"/>
              </a:solidFill>
            </a:endParaRPr>
          </a:p>
        </p:txBody>
      </p:sp>
    </p:spTree>
    <p:extLst>
      <p:ext uri="{BB962C8B-B14F-4D97-AF65-F5344CB8AC3E}">
        <p14:creationId xmlns:p14="http://schemas.microsoft.com/office/powerpoint/2010/main" val="3447404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ea typeface="ＭＳ Ｐゴシック" charset="-128"/>
                <a:cs typeface="ＭＳ Ｐゴシック" charset="-128"/>
              </a:rPr>
              <a:t>Quench Limit versus Stored Energy</a:t>
            </a:r>
          </a:p>
        </p:txBody>
      </p:sp>
      <p:sp>
        <p:nvSpPr>
          <p:cNvPr id="33795" name="Date Placeholder 3"/>
          <p:cNvSpPr>
            <a:spLocks noGrp="1"/>
          </p:cNvSpPr>
          <p:nvPr>
            <p:ph type="dt" sz="quarter" idx="10"/>
          </p:nvPr>
        </p:nvSpPr>
        <p:spPr>
          <a:xfrm>
            <a:off x="34925" y="6369782"/>
            <a:ext cx="2133600" cy="268288"/>
          </a:xfrm>
        </p:spPr>
        <p:style>
          <a:lnRef idx="1">
            <a:schemeClr val="accent4"/>
          </a:lnRef>
          <a:fillRef idx="2">
            <a:schemeClr val="accent4"/>
          </a:fillRef>
          <a:effectRef idx="1">
            <a:schemeClr val="accent4"/>
          </a:effectRef>
          <a:fontRef idx="minor">
            <a:schemeClr val="dk1"/>
          </a:fontRef>
        </p:style>
        <p:txBody>
          <a:bodyPr/>
          <a:lstStyle/>
          <a:p>
            <a:fld id="{47E9F59E-FE5C-D84E-84C1-DC2E1FA22403}" type="datetime1">
              <a:rPr lang="en-US" smtClean="0"/>
              <a:t>2/10/12</a:t>
            </a:fld>
            <a:endParaRPr lang="en-US"/>
          </a:p>
        </p:txBody>
      </p:sp>
      <p:pic>
        <p:nvPicPr>
          <p:cNvPr id="33796" name="Picture 4"/>
          <p:cNvPicPr>
            <a:picLocks noChangeAspect="1"/>
          </p:cNvPicPr>
          <p:nvPr/>
        </p:nvPicPr>
        <p:blipFill>
          <a:blip r:embed="rId3"/>
          <a:srcRect t="2966"/>
          <a:stretch>
            <a:fillRect/>
          </a:stretch>
        </p:blipFill>
        <p:spPr bwMode="auto">
          <a:xfrm>
            <a:off x="0" y="830995"/>
            <a:ext cx="9144000" cy="5780087"/>
          </a:xfrm>
          <a:prstGeom prst="rect">
            <a:avLst/>
          </a:prstGeom>
          <a:ln>
            <a:headEnd/>
            <a:tailEnd/>
          </a:ln>
        </p:spPr>
        <p:style>
          <a:lnRef idx="1">
            <a:schemeClr val="accent4"/>
          </a:lnRef>
          <a:fillRef idx="2">
            <a:schemeClr val="accent4"/>
          </a:fillRef>
          <a:effectRef idx="1">
            <a:schemeClr val="accent4"/>
          </a:effectRef>
          <a:fontRef idx="minor">
            <a:schemeClr val="dk1"/>
          </a:fontRef>
        </p:style>
      </p:pic>
      <p:pic>
        <p:nvPicPr>
          <p:cNvPr id="33797" name="Picture 5"/>
          <p:cNvPicPr>
            <a:picLocks noChangeAspect="1"/>
          </p:cNvPicPr>
          <p:nvPr/>
        </p:nvPicPr>
        <p:blipFill>
          <a:blip r:embed="rId4"/>
          <a:srcRect/>
          <a:stretch>
            <a:fillRect/>
          </a:stretch>
        </p:blipFill>
        <p:spPr bwMode="auto">
          <a:xfrm>
            <a:off x="0" y="2007332"/>
            <a:ext cx="3946525" cy="4603750"/>
          </a:xfrm>
          <a:prstGeom prst="rect">
            <a:avLst/>
          </a:prstGeom>
          <a:ln>
            <a:headEnd/>
            <a:tailEnd/>
          </a:ln>
        </p:spPr>
        <p:style>
          <a:lnRef idx="1">
            <a:schemeClr val="accent4"/>
          </a:lnRef>
          <a:fillRef idx="2">
            <a:schemeClr val="accent4"/>
          </a:fillRef>
          <a:effectRef idx="1">
            <a:schemeClr val="accent4"/>
          </a:effectRef>
          <a:fontRef idx="minor">
            <a:schemeClr val="dk1"/>
          </a:fontRef>
        </p:style>
      </p:pic>
      <p:sp>
        <p:nvSpPr>
          <p:cNvPr id="33798" name="TextBox 6"/>
          <p:cNvSpPr txBox="1">
            <a:spLocks noChangeArrowheads="1"/>
          </p:cNvSpPr>
          <p:nvPr/>
        </p:nvSpPr>
        <p:spPr bwMode="auto">
          <a:xfrm>
            <a:off x="1235075" y="1069120"/>
            <a:ext cx="4432706" cy="83099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r>
              <a:rPr lang="en-US" sz="2400" b="0" dirty="0"/>
              <a:t>Beam</a:t>
            </a:r>
          </a:p>
          <a:p>
            <a:r>
              <a:rPr lang="en-US" sz="2400" dirty="0">
                <a:solidFill>
                  <a:srgbClr val="FF0000"/>
                </a:solidFill>
              </a:rPr>
              <a:t>362 </a:t>
            </a:r>
            <a:r>
              <a:rPr lang="en-US" sz="2400" dirty="0" smtClean="0">
                <a:solidFill>
                  <a:srgbClr val="FF0000"/>
                </a:solidFill>
              </a:rPr>
              <a:t>MJ </a:t>
            </a:r>
            <a:r>
              <a:rPr lang="en-US" sz="2400" dirty="0" err="1" smtClean="0">
                <a:solidFill>
                  <a:srgbClr val="FF0000"/>
                </a:solidFill>
                <a:sym typeface="Wingdings"/>
              </a:rPr>
              <a:t></a:t>
            </a:r>
            <a:r>
              <a:rPr lang="en-US" sz="2400" dirty="0" smtClean="0">
                <a:solidFill>
                  <a:srgbClr val="FF0000"/>
                </a:solidFill>
                <a:sym typeface="Wingdings"/>
              </a:rPr>
              <a:t> 580 MJ </a:t>
            </a:r>
            <a:r>
              <a:rPr lang="en-US" sz="2400" dirty="0" err="1" smtClean="0">
                <a:solidFill>
                  <a:srgbClr val="FF0000"/>
                </a:solidFill>
                <a:sym typeface="Wingdings"/>
              </a:rPr>
              <a:t></a:t>
            </a:r>
            <a:r>
              <a:rPr lang="en-US" sz="2400" dirty="0" smtClean="0">
                <a:solidFill>
                  <a:srgbClr val="FF0000"/>
                </a:solidFill>
                <a:sym typeface="Wingdings"/>
              </a:rPr>
              <a:t> 1000 MJ</a:t>
            </a:r>
            <a:endParaRPr lang="en-US" sz="2400" dirty="0">
              <a:solidFill>
                <a:srgbClr val="FF0000"/>
              </a:solidFill>
            </a:endParaRPr>
          </a:p>
        </p:txBody>
      </p:sp>
      <p:sp>
        <p:nvSpPr>
          <p:cNvPr id="33799" name="TextBox 7"/>
          <p:cNvSpPr txBox="1">
            <a:spLocks noChangeArrowheads="1"/>
          </p:cNvSpPr>
          <p:nvPr/>
        </p:nvSpPr>
        <p:spPr bwMode="auto">
          <a:xfrm>
            <a:off x="71438" y="5125182"/>
            <a:ext cx="2047875" cy="120015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prstTxWarp prst="textNoShape">
              <a:avLst/>
            </a:prstTxWarp>
            <a:spAutoFit/>
          </a:bodyPr>
          <a:lstStyle/>
          <a:p>
            <a:pPr algn="ctr"/>
            <a:r>
              <a:rPr lang="en-US" sz="2400" b="0"/>
              <a:t>SC Coil:</a:t>
            </a:r>
          </a:p>
          <a:p>
            <a:pPr algn="ctr"/>
            <a:r>
              <a:rPr lang="en-US" sz="2400" b="0"/>
              <a:t>quench limit</a:t>
            </a:r>
          </a:p>
          <a:p>
            <a:pPr algn="ctr"/>
            <a:r>
              <a:rPr lang="en-US" sz="2400">
                <a:solidFill>
                  <a:srgbClr val="FF0000"/>
                </a:solidFill>
              </a:rPr>
              <a:t>5-30 mJ/cm</a:t>
            </a:r>
            <a:r>
              <a:rPr lang="en-US" sz="2400" baseline="30000">
                <a:solidFill>
                  <a:srgbClr val="FF0000"/>
                </a:solidFill>
              </a:rPr>
              <a:t>3</a:t>
            </a:r>
          </a:p>
        </p:txBody>
      </p:sp>
      <p:cxnSp>
        <p:nvCxnSpPr>
          <p:cNvPr id="10" name="Straight Arrow Connector 9"/>
          <p:cNvCxnSpPr>
            <a:stCxn id="33798" idx="2"/>
          </p:cNvCxnSpPr>
          <p:nvPr/>
        </p:nvCxnSpPr>
        <p:spPr bwMode="auto">
          <a:xfrm rot="5400000">
            <a:off x="1809430" y="2724357"/>
            <a:ext cx="2466239" cy="817758"/>
          </a:xfrm>
          <a:prstGeom prst="straightConnector1">
            <a:avLst/>
          </a:prstGeom>
          <a:ln w="38100" cap="flat" cmpd="sng" algn="ctr">
            <a:solidFill>
              <a:srgbClr val="FF3300"/>
            </a:solidFill>
            <a:prstDash val="solid"/>
            <a:round/>
            <a:headEnd type="none" w="med" len="med"/>
            <a:tailEnd type="arrow" w="med" len="med"/>
          </a:ln>
        </p:spPr>
        <p:style>
          <a:lnRef idx="1">
            <a:schemeClr val="accent4"/>
          </a:lnRef>
          <a:fillRef idx="2">
            <a:schemeClr val="accent4"/>
          </a:fillRef>
          <a:effectRef idx="1">
            <a:schemeClr val="accent4"/>
          </a:effectRef>
          <a:fontRef idx="minor">
            <a:schemeClr val="dk1"/>
          </a:fontRef>
        </p:style>
      </p:cxnSp>
      <p:cxnSp>
        <p:nvCxnSpPr>
          <p:cNvPr id="12" name="Straight Arrow Connector 11"/>
          <p:cNvCxnSpPr>
            <a:stCxn id="33799" idx="0"/>
          </p:cNvCxnSpPr>
          <p:nvPr/>
        </p:nvCxnSpPr>
        <p:spPr bwMode="auto">
          <a:xfrm rot="5400000" flipH="1" flipV="1">
            <a:off x="1327944" y="4168713"/>
            <a:ext cx="723900" cy="1189038"/>
          </a:xfrm>
          <a:prstGeom prst="straightConnector1">
            <a:avLst/>
          </a:prstGeom>
          <a:ln w="38100" cap="flat" cmpd="sng" algn="ctr">
            <a:solidFill>
              <a:srgbClr val="FF3300"/>
            </a:solidFill>
            <a:prstDash val="solid"/>
            <a:round/>
            <a:headEnd type="none" w="med" len="med"/>
            <a:tailEnd type="arrow" w="med" len="med"/>
          </a:ln>
        </p:spPr>
        <p:style>
          <a:lnRef idx="1">
            <a:schemeClr val="accent4"/>
          </a:lnRef>
          <a:fillRef idx="2">
            <a:schemeClr val="accent4"/>
          </a:fillRef>
          <a:effectRef idx="1">
            <a:schemeClr val="accent4"/>
          </a:effectRef>
          <a:fontRef idx="minor">
            <a:schemeClr val="dk1"/>
          </a:fontRef>
        </p:style>
      </p:cxnSp>
      <p:cxnSp>
        <p:nvCxnSpPr>
          <p:cNvPr id="33802" name="Straight Arrow Connector 14"/>
          <p:cNvCxnSpPr>
            <a:cxnSpLocks noChangeShapeType="1"/>
          </p:cNvCxnSpPr>
          <p:nvPr/>
        </p:nvCxnSpPr>
        <p:spPr bwMode="auto">
          <a:xfrm>
            <a:off x="2400300" y="4728307"/>
            <a:ext cx="373063" cy="1588"/>
          </a:xfrm>
          <a:prstGeom prst="straightConnector1">
            <a:avLst/>
          </a:prstGeom>
          <a:ln>
            <a:headEnd type="arrow" w="med" len="med"/>
            <a:tailEnd type="arrow" w="med" len="med"/>
          </a:ln>
        </p:spPr>
        <p:style>
          <a:lnRef idx="1">
            <a:schemeClr val="accent4"/>
          </a:lnRef>
          <a:fillRef idx="2">
            <a:schemeClr val="accent4"/>
          </a:fillRef>
          <a:effectRef idx="1">
            <a:schemeClr val="accent4"/>
          </a:effectRef>
          <a:fontRef idx="minor">
            <a:schemeClr val="dk1"/>
          </a:fontRef>
        </p:style>
      </p:cxnSp>
      <p:sp>
        <p:nvSpPr>
          <p:cNvPr id="17" name="TextBox 16"/>
          <p:cNvSpPr txBox="1"/>
          <p:nvPr/>
        </p:nvSpPr>
        <p:spPr>
          <a:xfrm>
            <a:off x="2214563" y="4704495"/>
            <a:ext cx="752475" cy="307975"/>
          </a:xfrm>
          <a:prstGeom prst="rect">
            <a:avLst/>
          </a:prstGeom>
        </p:spPr>
        <p:style>
          <a:lnRef idx="1">
            <a:schemeClr val="accent4"/>
          </a:lnRef>
          <a:fillRef idx="2">
            <a:schemeClr val="accent4"/>
          </a:fillRef>
          <a:effectRef idx="1">
            <a:schemeClr val="accent4"/>
          </a:effectRef>
          <a:fontRef idx="minor">
            <a:schemeClr val="dk1"/>
          </a:fontRef>
        </p:style>
        <p:txBody>
          <a:bodyPr wrap="none">
            <a:prstTxWarp prst="textNoShape">
              <a:avLst/>
            </a:prstTxWarp>
            <a:spAutoFit/>
          </a:bodyPr>
          <a:lstStyle/>
          <a:p>
            <a:r>
              <a:rPr lang="en-US"/>
              <a:t>56 mm</a:t>
            </a:r>
          </a:p>
        </p:txBody>
      </p:sp>
      <p:sp>
        <p:nvSpPr>
          <p:cNvPr id="16" name="Footer Placeholder 15"/>
          <p:cNvSpPr>
            <a:spLocks noGrp="1"/>
          </p:cNvSpPr>
          <p:nvPr>
            <p:ph type="ftr" sz="quarter" idx="11"/>
          </p:nvPr>
        </p:nvSpPr>
        <p:spPr/>
        <p:txBody>
          <a:bodyPr/>
          <a:lstStyle/>
          <a:p>
            <a:r>
              <a:rPr lang="en-US" smtClean="0"/>
              <a:t>Chamonix 2010: R. Assmann</a:t>
            </a:r>
            <a:endParaRPr lang="en-US"/>
          </a:p>
        </p:txBody>
      </p:sp>
    </p:spTree>
    <p:extLst>
      <p:ext uri="{BB962C8B-B14F-4D97-AF65-F5344CB8AC3E}">
        <p14:creationId xmlns:p14="http://schemas.microsoft.com/office/powerpoint/2010/main" val="211201402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of High Beam Currents</a:t>
            </a:r>
            <a:endParaRPr lang="en-US" dirty="0"/>
          </a:p>
        </p:txBody>
      </p:sp>
      <p:sp>
        <p:nvSpPr>
          <p:cNvPr id="3" name="Content Placeholder 2"/>
          <p:cNvSpPr>
            <a:spLocks noGrp="1"/>
          </p:cNvSpPr>
          <p:nvPr>
            <p:ph idx="1"/>
          </p:nvPr>
        </p:nvSpPr>
        <p:spPr>
          <a:xfrm>
            <a:off x="193158" y="756854"/>
            <a:ext cx="8733227" cy="5656309"/>
          </a:xfrm>
        </p:spPr>
        <p:txBody>
          <a:bodyPr/>
          <a:lstStyle/>
          <a:p>
            <a:pPr>
              <a:lnSpc>
                <a:spcPct val="120000"/>
              </a:lnSpc>
            </a:pPr>
            <a:r>
              <a:rPr lang="en-US" dirty="0" smtClean="0"/>
              <a:t>Higher beam currents carry higher electro-magnetic fields and generate higher image currents</a:t>
            </a:r>
            <a:r>
              <a:rPr lang="en-US" dirty="0" smtClean="0">
                <a:sym typeface="Wingdings"/>
              </a:rPr>
              <a:t>:</a:t>
            </a:r>
          </a:p>
          <a:p>
            <a:pPr lvl="1">
              <a:lnSpc>
                <a:spcPct val="120000"/>
              </a:lnSpc>
            </a:pPr>
            <a:r>
              <a:rPr lang="en-US" dirty="0" smtClean="0">
                <a:sym typeface="Wingdings"/>
              </a:rPr>
              <a:t>RF heating of accelerator components</a:t>
            </a:r>
          </a:p>
          <a:p>
            <a:pPr lvl="1">
              <a:lnSpc>
                <a:spcPct val="120000"/>
              </a:lnSpc>
            </a:pPr>
            <a:r>
              <a:rPr lang="en-US" dirty="0" smtClean="0">
                <a:sym typeface="Wingdings"/>
              </a:rPr>
              <a:t>Transient beam loading </a:t>
            </a:r>
          </a:p>
          <a:p>
            <a:pPr lvl="1">
              <a:lnSpc>
                <a:spcPct val="120000"/>
              </a:lnSpc>
            </a:pPr>
            <a:r>
              <a:rPr lang="en-US" dirty="0" smtClean="0"/>
              <a:t>Impedance-induced instabilities</a:t>
            </a:r>
          </a:p>
          <a:p>
            <a:pPr lvl="1">
              <a:lnSpc>
                <a:spcPct val="120000"/>
              </a:lnSpc>
            </a:pPr>
            <a:r>
              <a:rPr lang="en-US" dirty="0" smtClean="0"/>
              <a:t>Stronger accelerating fields in the beam pipe with impact on electron cloud, UFO’s, discharges, …</a:t>
            </a:r>
          </a:p>
          <a:p>
            <a:pPr>
              <a:lnSpc>
                <a:spcPct val="120000"/>
              </a:lnSpc>
            </a:pPr>
            <a:r>
              <a:rPr lang="en-US" dirty="0" smtClean="0"/>
              <a:t>Higher beam currents carry more protons and more stored energy:</a:t>
            </a:r>
          </a:p>
          <a:p>
            <a:pPr lvl="1">
              <a:lnSpc>
                <a:spcPct val="120000"/>
              </a:lnSpc>
            </a:pPr>
            <a:r>
              <a:rPr lang="en-US" dirty="0" smtClean="0"/>
              <a:t>More synchrotron photons and therefore more secondary electrons are generated. More heat load to the </a:t>
            </a:r>
            <a:r>
              <a:rPr lang="en-US" dirty="0" err="1" smtClean="0"/>
              <a:t>cryo</a:t>
            </a:r>
            <a:r>
              <a:rPr lang="en-US" dirty="0" smtClean="0"/>
              <a:t> system.</a:t>
            </a:r>
          </a:p>
          <a:p>
            <a:pPr lvl="1">
              <a:lnSpc>
                <a:spcPct val="120000"/>
              </a:lnSpc>
            </a:pPr>
            <a:r>
              <a:rPr lang="en-US" dirty="0" smtClean="0"/>
              <a:t>Less tolerance to beam loss and more risk for quenches.</a:t>
            </a:r>
          </a:p>
          <a:p>
            <a:pPr lvl="1">
              <a:lnSpc>
                <a:spcPct val="120000"/>
              </a:lnSpc>
            </a:pPr>
            <a:r>
              <a:rPr lang="en-US" dirty="0" smtClean="0"/>
              <a:t>More activation of accelerator components.</a:t>
            </a:r>
            <a:endParaRPr lang="en-US" dirty="0"/>
          </a:p>
        </p:txBody>
      </p:sp>
      <p:sp>
        <p:nvSpPr>
          <p:cNvPr id="4" name="Date Placeholder 3"/>
          <p:cNvSpPr>
            <a:spLocks noGrp="1"/>
          </p:cNvSpPr>
          <p:nvPr>
            <p:ph type="dt" sz="half" idx="10"/>
          </p:nvPr>
        </p:nvSpPr>
        <p:spPr/>
        <p:txBody>
          <a:bodyPr/>
          <a:lstStyle/>
          <a:p>
            <a:fld id="{FC26592B-E765-F641-8DAE-ADED0FEFCF44}"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8</a:t>
            </a:fld>
            <a:endParaRPr lang="en-US"/>
          </a:p>
        </p:txBody>
      </p:sp>
    </p:spTree>
    <p:extLst>
      <p:ext uri="{BB962C8B-B14F-4D97-AF65-F5344CB8AC3E}">
        <p14:creationId xmlns:p14="http://schemas.microsoft.com/office/powerpoint/2010/main" val="4264915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See Worrisome Heating Effects…</a:t>
            </a:r>
            <a:endParaRPr lang="en-US" dirty="0"/>
          </a:p>
        </p:txBody>
      </p:sp>
      <p:sp>
        <p:nvSpPr>
          <p:cNvPr id="4" name="Date Placeholder 3"/>
          <p:cNvSpPr>
            <a:spLocks noGrp="1"/>
          </p:cNvSpPr>
          <p:nvPr>
            <p:ph type="dt" sz="half" idx="10"/>
          </p:nvPr>
        </p:nvSpPr>
        <p:spPr/>
        <p:txBody>
          <a:bodyPr/>
          <a:lstStyle/>
          <a:p>
            <a:fld id="{FC26592B-E765-F641-8DAE-ADED0FEFCF44}" type="datetime1">
              <a:rPr lang="en-US" smtClean="0"/>
              <a:t>2/10/12</a:t>
            </a:fld>
            <a:endParaRPr lang="en-US"/>
          </a:p>
        </p:txBody>
      </p:sp>
      <p:sp>
        <p:nvSpPr>
          <p:cNvPr id="5" name="Footer Placeholder 4"/>
          <p:cNvSpPr>
            <a:spLocks noGrp="1"/>
          </p:cNvSpPr>
          <p:nvPr>
            <p:ph type="ftr" sz="quarter" idx="11"/>
          </p:nvPr>
        </p:nvSpPr>
        <p:spPr/>
        <p:txBody>
          <a:bodyPr/>
          <a:lstStyle/>
          <a:p>
            <a:r>
              <a:rPr lang="en-US" smtClean="0"/>
              <a:t>Chamonix 2012: R. Assmann</a:t>
            </a:r>
            <a:endParaRPr lang="en-US"/>
          </a:p>
        </p:txBody>
      </p:sp>
      <p:sp>
        <p:nvSpPr>
          <p:cNvPr id="6" name="Slide Number Placeholder 5"/>
          <p:cNvSpPr>
            <a:spLocks noGrp="1"/>
          </p:cNvSpPr>
          <p:nvPr>
            <p:ph type="sldNum" sz="quarter" idx="12"/>
          </p:nvPr>
        </p:nvSpPr>
        <p:spPr/>
        <p:txBody>
          <a:bodyPr/>
          <a:lstStyle/>
          <a:p>
            <a:fld id="{E67958D4-C958-A640-8886-4CC601C06D1D}" type="slidenum">
              <a:rPr lang="en-US" smtClean="0"/>
              <a:pPr/>
              <a:t>9</a:t>
            </a:fld>
            <a:endParaRPr lang="en-US"/>
          </a:p>
        </p:txBody>
      </p:sp>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8578" y="803678"/>
            <a:ext cx="5791200" cy="4636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6031429" y="5001535"/>
            <a:ext cx="2049697" cy="369332"/>
          </a:xfrm>
          <a:prstGeom prst="rect">
            <a:avLst/>
          </a:prstGeom>
          <a:noFill/>
        </p:spPr>
        <p:txBody>
          <a:bodyPr wrap="none" rtlCol="0">
            <a:spAutoFit/>
          </a:bodyPr>
          <a:lstStyle/>
          <a:p>
            <a:r>
              <a:rPr lang="en-US" dirty="0" smtClean="0"/>
              <a:t>See talk V. </a:t>
            </a:r>
            <a:r>
              <a:rPr lang="en-US" dirty="0" err="1" smtClean="0"/>
              <a:t>Baglin</a:t>
            </a:r>
            <a:r>
              <a:rPr lang="en-US" dirty="0" smtClean="0"/>
              <a:t>!</a:t>
            </a:r>
            <a:endParaRPr lang="en-US" dirty="0"/>
          </a:p>
        </p:txBody>
      </p:sp>
      <p:sp>
        <p:nvSpPr>
          <p:cNvPr id="9" name="TextBox 8"/>
          <p:cNvSpPr txBox="1"/>
          <p:nvPr/>
        </p:nvSpPr>
        <p:spPr>
          <a:xfrm>
            <a:off x="201148" y="5821001"/>
            <a:ext cx="8498921" cy="461665"/>
          </a:xfrm>
          <a:prstGeom prst="rect">
            <a:avLst/>
          </a:prstGeom>
          <a:noFill/>
        </p:spPr>
        <p:txBody>
          <a:bodyPr wrap="square" rtlCol="0">
            <a:spAutoFit/>
          </a:bodyPr>
          <a:lstStyle/>
          <a:p>
            <a:r>
              <a:rPr lang="en-US" sz="2400" dirty="0" smtClean="0"/>
              <a:t>Is being fixed: But will there be additional surprises?</a:t>
            </a:r>
            <a:endParaRPr lang="en-US" sz="2400" dirty="0"/>
          </a:p>
        </p:txBody>
      </p:sp>
      <p:sp>
        <p:nvSpPr>
          <p:cNvPr id="10" name="TextBox 9"/>
          <p:cNvSpPr txBox="1"/>
          <p:nvPr/>
        </p:nvSpPr>
        <p:spPr>
          <a:xfrm rot="21254824">
            <a:off x="6242672" y="1778961"/>
            <a:ext cx="2962418" cy="2523768"/>
          </a:xfrm>
          <a:prstGeom prst="rect">
            <a:avLst/>
          </a:prstGeom>
          <a:noFill/>
        </p:spPr>
        <p:txBody>
          <a:bodyPr wrap="square" rtlCol="0">
            <a:spAutoFit/>
          </a:bodyPr>
          <a:lstStyle/>
          <a:p>
            <a:pPr>
              <a:lnSpc>
                <a:spcPct val="110000"/>
              </a:lnSpc>
            </a:pPr>
            <a:r>
              <a:rPr lang="en-US" sz="2400" b="1" dirty="0" smtClean="0">
                <a:solidFill>
                  <a:srgbClr val="FF0000"/>
                </a:solidFill>
              </a:rPr>
              <a:t>2/3 design current</a:t>
            </a:r>
          </a:p>
          <a:p>
            <a:pPr>
              <a:lnSpc>
                <a:spcPct val="110000"/>
              </a:lnSpc>
            </a:pPr>
            <a:r>
              <a:rPr lang="en-US" sz="2400" b="1" dirty="0" smtClean="0">
                <a:solidFill>
                  <a:srgbClr val="FF0000"/>
                </a:solidFill>
              </a:rPr>
              <a:t/>
            </a:r>
            <a:br>
              <a:rPr lang="en-US" sz="2400" b="1" dirty="0" smtClean="0">
                <a:solidFill>
                  <a:srgbClr val="FF0000"/>
                </a:solidFill>
              </a:rPr>
            </a:br>
            <a:r>
              <a:rPr lang="en-US" sz="2400" b="1" dirty="0" smtClean="0">
                <a:solidFill>
                  <a:srgbClr val="FF0000"/>
                </a:solidFill>
              </a:rPr>
              <a:t>1/3 design stored energy</a:t>
            </a:r>
          </a:p>
          <a:p>
            <a:pPr>
              <a:lnSpc>
                <a:spcPct val="110000"/>
              </a:lnSpc>
            </a:pPr>
            <a:endParaRPr lang="en-US" sz="2400" b="1" dirty="0">
              <a:solidFill>
                <a:srgbClr val="FF0000"/>
              </a:solidFill>
            </a:endParaRPr>
          </a:p>
          <a:p>
            <a:pPr>
              <a:lnSpc>
                <a:spcPct val="110000"/>
              </a:lnSpc>
            </a:pPr>
            <a:r>
              <a:rPr lang="en-US" sz="2400" b="1" dirty="0" smtClean="0">
                <a:solidFill>
                  <a:srgbClr val="FF0000"/>
                </a:solidFill>
                <a:sym typeface="Wingdings"/>
              </a:rPr>
              <a:t> Not bad at all!</a:t>
            </a:r>
            <a:endParaRPr lang="en-US" sz="2400" b="1" dirty="0">
              <a:solidFill>
                <a:srgbClr val="FF0000"/>
              </a:solidFill>
            </a:endParaRPr>
          </a:p>
        </p:txBody>
      </p:sp>
    </p:spTree>
    <p:extLst>
      <p:ext uri="{BB962C8B-B14F-4D97-AF65-F5344CB8AC3E}">
        <p14:creationId xmlns:p14="http://schemas.microsoft.com/office/powerpoint/2010/main" val="29011232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3235</TotalTime>
  <Words>2854</Words>
  <Application>Microsoft Macintosh PowerPoint</Application>
  <PresentationFormat>On-screen Show (4:3)</PresentationFormat>
  <Paragraphs>365</Paragraphs>
  <Slides>41</Slides>
  <Notes>2</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41</vt:i4>
      </vt:variant>
    </vt:vector>
  </HeadingPairs>
  <TitlesOfParts>
    <vt:vector size="45" baseType="lpstr">
      <vt:lpstr>Pixel</vt:lpstr>
      <vt:lpstr>1_Default Design</vt:lpstr>
      <vt:lpstr>Equation</vt:lpstr>
      <vt:lpstr>Microsoft Equation</vt:lpstr>
      <vt:lpstr>Beam Current Limit  for HL-LHC</vt:lpstr>
      <vt:lpstr>Introduction</vt:lpstr>
      <vt:lpstr>Why Do We Care?</vt:lpstr>
      <vt:lpstr>Some Notes…</vt:lpstr>
      <vt:lpstr>Beam Current and Stored Energy</vt:lpstr>
      <vt:lpstr>Some Useful Engineering Formulae</vt:lpstr>
      <vt:lpstr>Quench Limit versus Stored Energy</vt:lpstr>
      <vt:lpstr>Implications of High Beam Currents</vt:lpstr>
      <vt:lpstr>We See Worrisome Heating Effects…</vt:lpstr>
      <vt:lpstr>2010 to Today</vt:lpstr>
      <vt:lpstr>LHC Luminosity Compared to Ultimate Design</vt:lpstr>
      <vt:lpstr>LHC Beam Current: Is Part of this Success!</vt:lpstr>
      <vt:lpstr>LHC Stored Energy</vt:lpstr>
      <vt:lpstr>LHC Challenge: Transverse Energy Density</vt:lpstr>
      <vt:lpstr>Smaller Emittance versus Higher Intensity </vt:lpstr>
      <vt:lpstr>Going Through Systems…</vt:lpstr>
      <vt:lpstr>LHC RF System (J. Tuckmantel, E. Jensen, E. Chapochnikova, W. Hoefle, …)</vt:lpstr>
      <vt:lpstr>LHC RF System</vt:lpstr>
      <vt:lpstr>LHC Vacuum System (J.M Jimenez)</vt:lpstr>
      <vt:lpstr>LHC Vacuum System (J.M Jimenez)</vt:lpstr>
      <vt:lpstr>LHC Vacuum System (J.M Jimenez)</vt:lpstr>
      <vt:lpstr>E-Cloud Heat Load (F. Zimmermann &amp; H.M Cuna)</vt:lpstr>
      <vt:lpstr>E-Cloud Heat Load (F. Zimmermann &amp; H.M Cuna)</vt:lpstr>
      <vt:lpstr>LHC Cryo System (L. Tavian)</vt:lpstr>
      <vt:lpstr>Cryo limitation : Arc Beam Screen Cooling</vt:lpstr>
      <vt:lpstr>LHC Magnets (L. Rossi, L. Bottura, …)</vt:lpstr>
      <vt:lpstr>Injection &amp; Protection (B. Goddard, J. Uythoven)</vt:lpstr>
      <vt:lpstr>Injection &amp; Dump Protection</vt:lpstr>
      <vt:lpstr>Injection &amp; Dump Protection</vt:lpstr>
      <vt:lpstr>Injection &amp; Dump Protection</vt:lpstr>
      <vt:lpstr>Dilution with spiral sweep</vt:lpstr>
      <vt:lpstr>Injection &amp; Dump Protection</vt:lpstr>
      <vt:lpstr>LHC Collimation (R. Assmann, S. Redaelli)</vt:lpstr>
      <vt:lpstr>R2E Limits (M. Brugger)</vt:lpstr>
      <vt:lpstr>R2E Limits (M. Brugger)</vt:lpstr>
      <vt:lpstr>HL-LHC RP Aspects: Activation</vt:lpstr>
      <vt:lpstr>HL-LHC RP Aspects: Activation of Air</vt:lpstr>
      <vt:lpstr>HL-LHC RP Aspects: Shielding</vt:lpstr>
      <vt:lpstr>Summary</vt:lpstr>
      <vt:lpstr>Thank you for your attention…</vt:lpstr>
      <vt:lpstr>Excellent Beam Lifetimes in Adjust Mode</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Ralph Assmann</dc:creator>
  <cp:lastModifiedBy>Ralph Assmann</cp:lastModifiedBy>
  <cp:revision>223</cp:revision>
  <dcterms:created xsi:type="dcterms:W3CDTF">2010-02-01T14:38:52Z</dcterms:created>
  <dcterms:modified xsi:type="dcterms:W3CDTF">2012-02-10T02:50:51Z</dcterms:modified>
</cp:coreProperties>
</file>