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8" r:id="rId2"/>
    <p:sldId id="260" r:id="rId3"/>
    <p:sldId id="261" r:id="rId4"/>
    <p:sldId id="274" r:id="rId5"/>
    <p:sldId id="282" r:id="rId6"/>
    <p:sldId id="283" r:id="rId7"/>
    <p:sldId id="281" r:id="rId8"/>
    <p:sldId id="265" r:id="rId9"/>
    <p:sldId id="289" r:id="rId10"/>
    <p:sldId id="262" r:id="rId11"/>
    <p:sldId id="290" r:id="rId12"/>
    <p:sldId id="268" r:id="rId13"/>
    <p:sldId id="269" r:id="rId14"/>
    <p:sldId id="270" r:id="rId15"/>
    <p:sldId id="263" r:id="rId16"/>
    <p:sldId id="267" r:id="rId17"/>
    <p:sldId id="271" r:id="rId18"/>
    <p:sldId id="276" r:id="rId19"/>
    <p:sldId id="277" r:id="rId20"/>
    <p:sldId id="279" r:id="rId21"/>
    <p:sldId id="280" r:id="rId22"/>
    <p:sldId id="257" r:id="rId23"/>
    <p:sldId id="285" r:id="rId24"/>
    <p:sldId id="286" r:id="rId25"/>
    <p:sldId id="287" r:id="rId26"/>
    <p:sldId id="288" r:id="rId27"/>
    <p:sldId id="296" r:id="rId28"/>
    <p:sldId id="295" r:id="rId29"/>
    <p:sldId id="294" r:id="rId30"/>
    <p:sldId id="291" r:id="rId31"/>
    <p:sldId id="292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 autoAdjust="0"/>
    <p:restoredTop sz="94662" autoAdjust="0"/>
  </p:normalViewPr>
  <p:slideViewPr>
    <p:cSldViewPr>
      <p:cViewPr varScale="1">
        <p:scale>
          <a:sx n="111" d="100"/>
          <a:sy n="111" d="100"/>
        </p:scale>
        <p:origin x="-10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4" Type="http://schemas.openxmlformats.org/officeDocument/2006/relationships/image" Target="../media/image22.wmf"/><Relationship Id="rId5" Type="http://schemas.openxmlformats.org/officeDocument/2006/relationships/image" Target="../media/image23.wmf"/><Relationship Id="rId6" Type="http://schemas.openxmlformats.org/officeDocument/2006/relationships/image" Target="../media/image24.emf"/><Relationship Id="rId1" Type="http://schemas.openxmlformats.org/officeDocument/2006/relationships/image" Target="../media/image19.wmf"/><Relationship Id="rId2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69ACF-5C05-C742-A3EA-C8DB1D31CBA6}" type="datetimeFigureOut">
              <a:rPr lang="en-US" smtClean="0"/>
              <a:t>2/7/12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988F2-E910-7F4C-8607-E69F3764E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391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A103B-D4A7-4AC2-A654-1DF72FB82AA7}" type="datetimeFigureOut">
              <a:rPr lang="en-US" smtClean="0"/>
              <a:pPr/>
              <a:t>2/7/12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818E3-FC26-4BE9-AD18-B32FA173D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2617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4CF9B-3DB3-421A-B623-C0ABB9D34C8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C4858-C8C8-4B34-9212-A47D0D1F0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23.w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2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19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0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21.w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22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30.wmf"/><Relationship Id="rId5" Type="http://schemas.openxmlformats.org/officeDocument/2006/relationships/image" Target="../media/image31.emf"/><Relationship Id="rId6" Type="http://schemas.openxmlformats.org/officeDocument/2006/relationships/image" Target="../media/image32.emf"/><Relationship Id="rId7" Type="http://schemas.openxmlformats.org/officeDocument/2006/relationships/image" Target="../media/image3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9144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Transverse Damper in 2012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4200" y="2895600"/>
            <a:ext cx="2952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presented by W. </a:t>
            </a:r>
            <a:r>
              <a:rPr lang="en-US" sz="2400" dirty="0" err="1" smtClean="0"/>
              <a:t>Hofle</a:t>
            </a:r>
            <a:endParaRPr lang="en-US" sz="2400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533400" y="4572000"/>
            <a:ext cx="8010524" cy="152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Special acknowledgements: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H. 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Bartosik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, V. 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Lebedev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, D. 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Valuch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, V. 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Zhabitsky</a:t>
            </a:r>
            <a:endParaRPr lang="en-US" sz="24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BE-OP, BE-RF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048000"/>
            <a:ext cx="50863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228600" y="1524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Performance with 25 ns and 50 ns spacing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1066800"/>
            <a:ext cx="7848600" cy="224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r>
              <a:rPr lang="en-US" sz="2400" dirty="0" smtClean="0"/>
              <a:t>50 ns: 10 MHz bandwidth required and available</a:t>
            </a: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r>
              <a:rPr lang="en-US" sz="2400" dirty="0" smtClean="0"/>
              <a:t>25 ns: 20 MHz bandwidth required more difficult set-up</a:t>
            </a: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r>
              <a:rPr lang="en-US" sz="2400" dirty="0" smtClean="0"/>
              <a:t>for 25 ns frequency response improvements under study (also important for abort gap cleaning): cable dispersion, and entire amplifier change under scrutiny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0" y="3733800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kick @ 10 MHz,</a:t>
            </a:r>
          </a:p>
          <a:p>
            <a:r>
              <a:rPr lang="en-US" dirty="0" smtClean="0"/>
              <a:t>10% left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4572000" y="3962400"/>
            <a:ext cx="1371600" cy="457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791200" y="4724400"/>
            <a:ext cx="2966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 on power amplifier</a:t>
            </a:r>
          </a:p>
          <a:p>
            <a:r>
              <a:rPr lang="en-US" dirty="0" smtClean="0"/>
              <a:t>(blue curve on kicker,</a:t>
            </a:r>
          </a:p>
          <a:p>
            <a:r>
              <a:rPr lang="en-US" dirty="0" smtClean="0"/>
              <a:t>green on anode of </a:t>
            </a:r>
            <a:r>
              <a:rPr lang="en-US" dirty="0" err="1" smtClean="0"/>
              <a:t>tetrode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38800" y="5715000"/>
            <a:ext cx="2854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LHC-PROJECT-REPORT-1148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isetimes_and_damp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38" y="533400"/>
            <a:ext cx="9144000" cy="6143625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1104900" y="1562100"/>
            <a:ext cx="762000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47800" y="2209800"/>
            <a:ext cx="226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turns, 1/40 = 0.025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57400" y="3886200"/>
            <a:ext cx="204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1.2x10</a:t>
            </a:r>
            <a:r>
              <a:rPr lang="en-US" baseline="30000" dirty="0" smtClean="0"/>
              <a:t>11</a:t>
            </a:r>
            <a:r>
              <a:rPr lang="en-US" dirty="0" smtClean="0"/>
              <a:t> per bunch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19600" y="5105400"/>
            <a:ext cx="351891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nstability calculation by N. </a:t>
            </a:r>
            <a:r>
              <a:rPr lang="en-US" dirty="0" err="1" smtClean="0"/>
              <a:t>Mounet</a:t>
            </a: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94066" y="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50 ns spacing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2600" y="4648200"/>
            <a:ext cx="1875220" cy="923330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50 ns spacing well</a:t>
            </a:r>
          </a:p>
          <a:p>
            <a:r>
              <a:rPr lang="en-US" dirty="0" smtClean="0"/>
              <a:t>under control </a:t>
            </a:r>
          </a:p>
          <a:p>
            <a:r>
              <a:rPr lang="en-US" dirty="0" smtClean="0"/>
              <a:t>with damper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97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ambria Math"/>
                <a:cs typeface="Cambria Math"/>
              </a:rPr>
              <a:t>Transverse damper adjustments</a:t>
            </a:r>
            <a:endParaRPr lang="en-US" sz="3600" dirty="0">
              <a:latin typeface="Cambria Math"/>
              <a:cs typeface="Cambria Math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4917440" cy="469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181600" y="1828800"/>
            <a:ext cx="3733800" cy="2209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6000"/>
              <a:buFont typeface="Wingdings" charset="2"/>
              <a:buChar char="q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elements: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SzPct val="76000"/>
              <a:buFont typeface="Wingdings" charset="2"/>
              <a:buChar char="q"/>
            </a:pPr>
            <a:r>
              <a:rPr lang="en-US" sz="2000" dirty="0"/>
              <a:t>b</a:t>
            </a:r>
            <a:r>
              <a:rPr lang="en-US" sz="2000" dirty="0" smtClean="0"/>
              <a:t>eam position monitor(s)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SzPct val="76000"/>
              <a:buFont typeface="Wingdings" charset="2"/>
              <a:buChar char="q"/>
            </a:pPr>
            <a:r>
              <a:rPr lang="en-US" sz="2000" dirty="0"/>
              <a:t>s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ignal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processing system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SzPct val="76000"/>
              <a:buFont typeface="Wingdings" charset="2"/>
              <a:buChar char="q"/>
            </a:pPr>
            <a:r>
              <a:rPr lang="en-US" sz="2000" dirty="0"/>
              <a:t>p</a:t>
            </a:r>
            <a:r>
              <a:rPr lang="en-US" sz="2000" dirty="0" smtClean="0"/>
              <a:t>ower amplifiers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SzPct val="76000"/>
              <a:buFont typeface="Wingdings" charset="2"/>
              <a:buChar char="q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kickers (electric field)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57800" y="4114800"/>
            <a:ext cx="3505200" cy="2286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6000"/>
              <a:buFont typeface="Wingdings" charset="2"/>
              <a:buChar char="q"/>
              <a:tabLst/>
              <a:defRPr/>
            </a:pPr>
            <a:r>
              <a:rPr lang="en-US" sz="2600" dirty="0" smtClean="0"/>
              <a:t>Key parameters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SzPct val="76000"/>
              <a:buFont typeface="Wingdings" charset="2"/>
              <a:buChar char="q"/>
            </a:pPr>
            <a:r>
              <a:rPr lang="en-US" sz="2200" dirty="0"/>
              <a:t>Feedback loop </a:t>
            </a:r>
            <a:r>
              <a:rPr lang="en-US" sz="2200" dirty="0" smtClean="0"/>
              <a:t>gain</a:t>
            </a:r>
            <a:endParaRPr lang="en-US" sz="2200" dirty="0" smtClean="0"/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SzPct val="76000"/>
              <a:buFont typeface="Wingdings" charset="2"/>
              <a:buChar char="q"/>
            </a:pPr>
            <a:r>
              <a:rPr lang="en-US" sz="2200" dirty="0" smtClean="0"/>
              <a:t>phase </a:t>
            </a:r>
            <a:r>
              <a:rPr lang="en-US" sz="2200" dirty="0"/>
              <a:t>and </a:t>
            </a:r>
            <a:endParaRPr lang="en-US" sz="2200" dirty="0" smtClean="0"/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SzPct val="76000"/>
              <a:buFont typeface="Wingdings" charset="2"/>
              <a:buChar char="q"/>
            </a:pPr>
            <a:r>
              <a:rPr lang="en-US" sz="2200" dirty="0" smtClean="0"/>
              <a:t>delay</a:t>
            </a:r>
            <a:endParaRPr lang="en-US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4419600" y="1752600"/>
            <a:ext cx="80673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T</a:t>
            </a:r>
            <a:r>
              <a:rPr lang="en-US" sz="2400" baseline="-25000" dirty="0" err="1" smtClean="0"/>
              <a:t>beam</a:t>
            </a:r>
            <a:endParaRPr lang="en-US" sz="24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3962400"/>
            <a:ext cx="81174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T</a:t>
            </a:r>
            <a:r>
              <a:rPr lang="en-US" sz="2400" baseline="-25000" dirty="0" err="1" smtClean="0"/>
              <a:t>signal</a:t>
            </a:r>
            <a:endParaRPr lang="en-US" sz="2400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3048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1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st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test with 48 bunches @25 ns spacing (1) </a:t>
            </a:r>
          </a:p>
        </p:txBody>
      </p:sp>
      <p:pic>
        <p:nvPicPr>
          <p:cNvPr id="4" name="Picture 3" descr="3d_oscillations_Dump2B2VQ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3963428" cy="3239314"/>
          </a:xfrm>
          <a:prstGeom prst="rect">
            <a:avLst/>
          </a:prstGeom>
        </p:spPr>
      </p:pic>
      <p:pic>
        <p:nvPicPr>
          <p:cNvPr id="5" name="Picture 4" descr="3d_oscillations_Dump1B2VQ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676400"/>
            <a:ext cx="3963428" cy="32393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410200"/>
            <a:ext cx="8503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August 2011: two injection attempts at Q’=2, one with damper on, one with damper</a:t>
            </a:r>
          </a:p>
          <a:p>
            <a:r>
              <a:rPr lang="en-US" dirty="0" smtClean="0"/>
              <a:t>off; subsequent MDs with 25 ns done with high Q’ </a:t>
            </a:r>
            <a:r>
              <a:rPr lang="en-US" sz="1600" dirty="0" smtClean="0"/>
              <a:t>(e-cloud instability)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295400"/>
            <a:ext cx="259103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damper off, vertical plane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1295400"/>
            <a:ext cx="25882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damper on, vertical plane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53200" y="6019800"/>
            <a:ext cx="240073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MD note under approval,</a:t>
            </a:r>
          </a:p>
          <a:p>
            <a:r>
              <a:rPr lang="en-US" sz="1400" dirty="0" smtClean="0"/>
              <a:t>H. </a:t>
            </a:r>
            <a:r>
              <a:rPr lang="en-US" sz="1400" dirty="0" err="1" smtClean="0"/>
              <a:t>Bartosik</a:t>
            </a:r>
            <a:r>
              <a:rPr lang="en-US" sz="1400" dirty="0" smtClean="0"/>
              <a:t>, </a:t>
            </a:r>
            <a:r>
              <a:rPr lang="en-US" sz="1400" dirty="0" err="1" smtClean="0"/>
              <a:t>W.Hofle</a:t>
            </a:r>
            <a:endParaRPr lang="en-US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324600" y="4800600"/>
            <a:ext cx="2391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from post mortem</a:t>
            </a:r>
          </a:p>
          <a:p>
            <a:r>
              <a:rPr lang="en-US" dirty="0"/>
              <a:t>o</a:t>
            </a:r>
            <a:r>
              <a:rPr lang="en-US" dirty="0" smtClean="0"/>
              <a:t>ffline-analysis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3048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1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st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test with 48 bunches @25 ns spacing (2)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5334000"/>
            <a:ext cx="4806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damper off: frequencies of instabilities &lt; 2.5 MHz</a:t>
            </a:r>
          </a:p>
          <a:p>
            <a:r>
              <a:rPr lang="en-US" dirty="0" smtClean="0"/>
              <a:t>damper on: frequencies above 14 MHz unstable: 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but delay was not yet correct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1295400"/>
            <a:ext cx="259103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damper off, vertical plane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1295400"/>
            <a:ext cx="25882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damper on, vertical plane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29400" y="5638800"/>
            <a:ext cx="2292214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MD note under approval,</a:t>
            </a:r>
          </a:p>
          <a:p>
            <a:r>
              <a:rPr lang="en-US" sz="1600" dirty="0" smtClean="0"/>
              <a:t>H. </a:t>
            </a:r>
            <a:r>
              <a:rPr lang="en-US" sz="1600" dirty="0" err="1" smtClean="0"/>
              <a:t>Bartosik</a:t>
            </a:r>
            <a:r>
              <a:rPr lang="en-US" sz="1600" dirty="0" smtClean="0"/>
              <a:t>, </a:t>
            </a:r>
            <a:r>
              <a:rPr lang="en-US" sz="1600" dirty="0" err="1" smtClean="0"/>
              <a:t>W.Hofle</a:t>
            </a:r>
            <a:endParaRPr lang="en-US" sz="1600" dirty="0"/>
          </a:p>
        </p:txBody>
      </p:sp>
      <p:pic>
        <p:nvPicPr>
          <p:cNvPr id="10" name="Picture 9" descr="FFTalongBunchTrain_Dump2B2VQ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981200"/>
            <a:ext cx="3955200" cy="3162514"/>
          </a:xfrm>
          <a:prstGeom prst="rect">
            <a:avLst/>
          </a:prstGeom>
        </p:spPr>
      </p:pic>
      <p:pic>
        <p:nvPicPr>
          <p:cNvPr id="12" name="Picture 11" descr="FFTalongBunchTrain_Dump1B2VQ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981200"/>
            <a:ext cx="3903086" cy="31625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3048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What changes with increased energy ?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1752600"/>
            <a:ext cx="8305800" cy="26930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531813" indent="-531813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impedance higher with collimators closer to beam</a:t>
            </a:r>
          </a:p>
          <a:p>
            <a:pPr marL="531813" indent="-531813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physical beam size smaller, impact of noise higher</a:t>
            </a:r>
          </a:p>
          <a:p>
            <a:pPr marL="531813" indent="-531813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marginal changes </a:t>
            </a:r>
            <a:r>
              <a:rPr lang="en-US" sz="2400" dirty="0" smtClean="0">
                <a:solidFill>
                  <a:srgbClr val="008000"/>
                </a:solidFill>
              </a:rPr>
              <a:t>for 4 </a:t>
            </a:r>
            <a:r>
              <a:rPr lang="en-US" sz="2400" dirty="0" err="1" smtClean="0">
                <a:solidFill>
                  <a:srgbClr val="008000"/>
                </a:solidFill>
              </a:rPr>
              <a:t>TeV</a:t>
            </a:r>
            <a:r>
              <a:rPr lang="en-US" sz="2400" dirty="0" smtClean="0">
                <a:solidFill>
                  <a:srgbClr val="008000"/>
                </a:solidFill>
              </a:rPr>
              <a:t>, not an issue</a:t>
            </a:r>
          </a:p>
          <a:p>
            <a:pPr marL="531813" indent="-531813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7 </a:t>
            </a:r>
            <a:r>
              <a:rPr lang="en-US" sz="2400" dirty="0" err="1" smtClean="0"/>
              <a:t>TeV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reduction of noise advised </a:t>
            </a:r>
            <a:r>
              <a:rPr lang="en-US" sz="2400" dirty="0" smtClean="0">
                <a:sym typeface="Wingdings" pitchFamily="2" charset="2"/>
              </a:rPr>
              <a:t>(keep performance)</a:t>
            </a:r>
          </a:p>
          <a:p>
            <a:pPr marL="531813" indent="-531813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>
                <a:sym typeface="Wingdings" pitchFamily="2" charset="2"/>
              </a:rPr>
              <a:t>7 </a:t>
            </a:r>
            <a:r>
              <a:rPr lang="en-US" sz="2400" dirty="0" err="1" smtClean="0">
                <a:sym typeface="Wingdings" pitchFamily="2" charset="2"/>
              </a:rPr>
              <a:t>TeV</a:t>
            </a:r>
            <a:r>
              <a:rPr lang="en-US" sz="2400" dirty="0" smtClean="0">
                <a:sym typeface="Wingdings" pitchFamily="2" charset="2"/>
              </a:rPr>
              <a:t>, higher electronic gain required due to stiffer beam </a:t>
            </a:r>
            <a:r>
              <a:rPr lang="en-US" sz="2400" dirty="0" smtClean="0">
                <a:sym typeface="Wingdings"/>
              </a:rPr>
              <a:t> </a:t>
            </a:r>
            <a:r>
              <a:rPr lang="en-US" sz="2400" dirty="0" smtClean="0">
                <a:sym typeface="Wingdings" pitchFamily="2" charset="2"/>
              </a:rPr>
              <a:t>means saturation, we run out of steam, 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re-shuffling of gain  with some low power amplifiers needing re-design (for LS1)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3048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Running at higher gains in ramp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2845" y="1600200"/>
            <a:ext cx="8594956" cy="44935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446088" indent="-446088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maximum gain given by stability limits of feedback + beam</a:t>
            </a:r>
          </a:p>
          <a:p>
            <a:pPr marL="446088" indent="-446088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impact of noise other than from damper pick-</a:t>
            </a:r>
            <a:r>
              <a:rPr lang="en-US" sz="2400" dirty="0" smtClean="0"/>
              <a:t>ups on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 </a:t>
            </a:r>
            <a:r>
              <a:rPr lang="en-US" sz="2400" dirty="0" smtClean="0"/>
              <a:t>increase is </a:t>
            </a:r>
            <a:r>
              <a:rPr lang="en-US" sz="2400" dirty="0" smtClean="0"/>
              <a:t>reduced at high gain</a:t>
            </a:r>
          </a:p>
          <a:p>
            <a:pPr marL="446088" indent="-446088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no dependence </a:t>
            </a:r>
            <a:r>
              <a:rPr lang="en-US" sz="2400" dirty="0" smtClean="0"/>
              <a:t>on gain of </a:t>
            </a:r>
            <a:r>
              <a:rPr lang="en-US" sz="2400" dirty="0" smtClean="0"/>
              <a:t>impact of damper pick-up noise on </a:t>
            </a:r>
            <a:r>
              <a:rPr lang="en-US" sz="2400" dirty="0" err="1" smtClean="0"/>
              <a:t>emittance</a:t>
            </a:r>
            <a:endParaRPr lang="en-US" sz="2400" dirty="0" smtClean="0"/>
          </a:p>
          <a:p>
            <a:pPr marL="446088" indent="-446088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higher gain and higher pick-up noise makes tune signal </a:t>
            </a:r>
            <a:r>
              <a:rPr lang="en-US" sz="2400" dirty="0" smtClean="0"/>
              <a:t>seen by </a:t>
            </a:r>
            <a:r>
              <a:rPr lang="en-US" sz="2400" dirty="0" smtClean="0"/>
              <a:t>BBQ noisier, i.e. noise floor outside tune rises</a:t>
            </a:r>
          </a:p>
          <a:p>
            <a:pPr marL="446088" indent="-446088">
              <a:spcAft>
                <a:spcPts val="1200"/>
              </a:spcAft>
              <a:buFont typeface="Wingdings" charset="0"/>
              <a:buChar char="à"/>
            </a:pPr>
            <a:r>
              <a:rPr lang="en-US" sz="2400" dirty="0" smtClean="0">
                <a:sym typeface="Wingdings" pitchFamily="2" charset="2"/>
              </a:rPr>
              <a:t>this is an undesired effect for the measurement of the tune</a:t>
            </a:r>
          </a:p>
          <a:p>
            <a:pPr marL="446088" indent="-446088">
              <a:spcAft>
                <a:spcPts val="1200"/>
              </a:spcAft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MDs planned for 2012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ll_225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14325"/>
            <a:ext cx="9144000" cy="56293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4267200"/>
            <a:ext cx="138050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BBQ </a:t>
            </a:r>
            <a:r>
              <a:rPr lang="en-US" sz="1400" dirty="0" err="1"/>
              <a:t>h</a:t>
            </a:r>
            <a:r>
              <a:rPr lang="en-US" sz="1400" dirty="0" err="1" smtClean="0"/>
              <a:t>or</a:t>
            </a:r>
            <a:r>
              <a:rPr lang="en-US" sz="1400" dirty="0" smtClean="0"/>
              <a:t> Beam 1</a:t>
            </a:r>
          </a:p>
          <a:p>
            <a:r>
              <a:rPr lang="en-US" sz="1400" dirty="0" smtClean="0"/>
              <a:t>amplitude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905000"/>
            <a:ext cx="20476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d</a:t>
            </a:r>
            <a:r>
              <a:rPr lang="en-US" sz="1200" dirty="0" smtClean="0"/>
              <a:t>amper gain </a:t>
            </a:r>
            <a:r>
              <a:rPr lang="en-US" sz="1200" dirty="0" err="1" smtClean="0"/>
              <a:t>hor</a:t>
            </a:r>
            <a:r>
              <a:rPr lang="en-US" sz="1200" dirty="0" smtClean="0"/>
              <a:t> beam 1</a:t>
            </a:r>
          </a:p>
          <a:p>
            <a:r>
              <a:rPr lang="en-US" sz="1200" dirty="0" smtClean="0"/>
              <a:t>(linear scale) HIGH @450 </a:t>
            </a:r>
            <a:r>
              <a:rPr lang="en-US" sz="1200" dirty="0" err="1" smtClean="0"/>
              <a:t>GeV</a:t>
            </a:r>
            <a:endParaRPr lang="en-US" sz="1200" dirty="0" smtClean="0"/>
          </a:p>
          <a:p>
            <a:r>
              <a:rPr lang="en-US" sz="1200" dirty="0"/>
              <a:t>b</a:t>
            </a:r>
            <a:r>
              <a:rPr lang="en-US" sz="1200" dirty="0" smtClean="0"/>
              <a:t>efore prepare for ramp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867400" y="2438400"/>
            <a:ext cx="1065869" cy="27699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r</a:t>
            </a:r>
            <a:r>
              <a:rPr lang="en-US" sz="1200" dirty="0" smtClean="0"/>
              <a:t>amp (energy)</a:t>
            </a:r>
            <a:endParaRPr lang="en-US" sz="12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400800" y="2743200"/>
            <a:ext cx="609600" cy="3810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295400" y="1066800"/>
            <a:ext cx="533400" cy="8382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8" idx="3"/>
          </p:cNvCxnSpPr>
          <p:nvPr/>
        </p:nvCxnSpPr>
        <p:spPr>
          <a:xfrm flipV="1">
            <a:off x="2153804" y="2895600"/>
            <a:ext cx="360796" cy="154633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90600" y="2819400"/>
            <a:ext cx="1163204" cy="46166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drop of damper</a:t>
            </a:r>
          </a:p>
          <a:p>
            <a:r>
              <a:rPr lang="en-US" sz="1200" dirty="0" smtClean="0"/>
              <a:t>gain</a:t>
            </a:r>
            <a:endParaRPr lang="en-US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953000" y="2819400"/>
            <a:ext cx="1524000" cy="14478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33800" y="1981200"/>
            <a:ext cx="1703800" cy="830997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i</a:t>
            </a:r>
            <a:r>
              <a:rPr lang="en-US" sz="1200" dirty="0" smtClean="0"/>
              <a:t>ncrease of damper</a:t>
            </a:r>
          </a:p>
          <a:p>
            <a:r>
              <a:rPr lang="en-US" sz="1200" dirty="0" smtClean="0"/>
              <a:t>(electronic) gain in ramp</a:t>
            </a:r>
          </a:p>
          <a:p>
            <a:r>
              <a:rPr lang="en-US" sz="1200" dirty="0" smtClean="0"/>
              <a:t>To maintain approx.</a:t>
            </a:r>
          </a:p>
          <a:p>
            <a:r>
              <a:rPr lang="en-US" sz="1200" dirty="0"/>
              <a:t>s</a:t>
            </a:r>
            <a:r>
              <a:rPr lang="en-US" sz="1200" dirty="0" smtClean="0"/>
              <a:t>ame damping rate</a:t>
            </a:r>
            <a:endParaRPr lang="en-US" sz="12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590800" y="4267200"/>
            <a:ext cx="1447800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90800" y="3124200"/>
            <a:ext cx="2434641" cy="1015663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i</a:t>
            </a:r>
            <a:r>
              <a:rPr lang="en-US" sz="1200" dirty="0" smtClean="0"/>
              <a:t>ncreased BBQ amplitude</a:t>
            </a:r>
          </a:p>
          <a:p>
            <a:r>
              <a:rPr lang="en-US" sz="1200" dirty="0" smtClean="0"/>
              <a:t>= more residual beam oscillations</a:t>
            </a:r>
          </a:p>
          <a:p>
            <a:r>
              <a:rPr lang="en-US" sz="1200" dirty="0" smtClean="0"/>
              <a:t>=&gt; potentially  leading to blow-up;</a:t>
            </a:r>
          </a:p>
          <a:p>
            <a:r>
              <a:rPr lang="en-US" sz="1200" dirty="0"/>
              <a:t>b</a:t>
            </a:r>
            <a:r>
              <a:rPr lang="en-US" sz="1200" dirty="0" smtClean="0"/>
              <a:t>ut signal needed for tune feedback</a:t>
            </a:r>
          </a:p>
          <a:p>
            <a:r>
              <a:rPr lang="en-US" sz="1200" dirty="0"/>
              <a:t>w</a:t>
            </a:r>
            <a:r>
              <a:rPr lang="en-US" sz="1200" dirty="0" smtClean="0"/>
              <a:t>hich is switched on here</a:t>
            </a:r>
            <a:endParaRPr lang="en-US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590800" y="6096000"/>
            <a:ext cx="1066800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733800" y="6096000"/>
            <a:ext cx="3962400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876800" y="6172200"/>
            <a:ext cx="56733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ramp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2743200" y="6172200"/>
            <a:ext cx="100809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dirty="0" smtClean="0"/>
              <a:t>repare for</a:t>
            </a:r>
          </a:p>
          <a:p>
            <a:r>
              <a:rPr lang="en-US" sz="1400" dirty="0" smtClean="0"/>
              <a:t>ramp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609600" y="6248400"/>
            <a:ext cx="1415387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Injection plateau</a:t>
            </a:r>
            <a:endParaRPr lang="en-US" sz="140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457200" y="6096000"/>
            <a:ext cx="2057400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524000" y="4800600"/>
            <a:ext cx="609600" cy="4572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itle 2"/>
          <p:cNvSpPr txBox="1">
            <a:spLocks/>
          </p:cNvSpPr>
          <p:nvPr/>
        </p:nvSpPr>
        <p:spPr>
          <a:xfrm>
            <a:off x="152400" y="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How we ran in 2011 with 50 ns beam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3048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Gain limit from stability </a:t>
            </a:r>
          </a:p>
        </p:txBody>
      </p:sp>
      <p:pic>
        <p:nvPicPr>
          <p:cNvPr id="5" name="Picture 4" descr="Hc_B2V2Q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143000"/>
            <a:ext cx="7200000" cy="44982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90600" y="5638800"/>
            <a:ext cx="7125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ain is the fraction of detected oscillation that is corrected in a single turn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019800" y="2057400"/>
            <a:ext cx="1676400" cy="1371600"/>
          </a:xfrm>
          <a:prstGeom prst="straightConnector1">
            <a:avLst/>
          </a:prstGeom>
          <a:ln w="25400">
            <a:solidFill>
              <a:srgbClr val="66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67600" y="1371600"/>
            <a:ext cx="1547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faster than 10</a:t>
            </a:r>
          </a:p>
          <a:p>
            <a:r>
              <a:rPr lang="en-US" dirty="0" smtClean="0"/>
              <a:t>turns damping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43800" y="3200400"/>
            <a:ext cx="111622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contour</a:t>
            </a:r>
          </a:p>
          <a:p>
            <a:r>
              <a:rPr lang="en-US" dirty="0"/>
              <a:t>l</a:t>
            </a:r>
            <a:r>
              <a:rPr lang="en-US" dirty="0" smtClean="0"/>
              <a:t>ines</a:t>
            </a:r>
          </a:p>
          <a:p>
            <a:r>
              <a:rPr lang="en-US" dirty="0"/>
              <a:t>a</a:t>
            </a:r>
            <a:r>
              <a:rPr lang="en-US" dirty="0" smtClean="0"/>
              <a:t>t n/80</a:t>
            </a:r>
          </a:p>
          <a:p>
            <a:r>
              <a:rPr lang="en-US" dirty="0"/>
              <a:t>t</a:t>
            </a:r>
            <a:r>
              <a:rPr lang="en-US" dirty="0" smtClean="0"/>
              <a:t>urns</a:t>
            </a:r>
          </a:p>
          <a:p>
            <a:r>
              <a:rPr lang="en-US" dirty="0"/>
              <a:t>n</a:t>
            </a:r>
            <a:r>
              <a:rPr lang="en-US" dirty="0" smtClean="0"/>
              <a:t>=1…8</a:t>
            </a:r>
          </a:p>
          <a:p>
            <a:r>
              <a:rPr lang="en-US" dirty="0"/>
              <a:t>a</a:t>
            </a:r>
            <a:r>
              <a:rPr lang="en-US" dirty="0" smtClean="0"/>
              <a:t>nd 0.002</a:t>
            </a:r>
          </a:p>
          <a:p>
            <a:r>
              <a:rPr lang="en-US" dirty="0" smtClean="0"/>
              <a:t>(1/</a:t>
            </a:r>
            <a:r>
              <a:rPr lang="en-US" dirty="0" smtClean="0">
                <a:latin typeface="Symbol"/>
              </a:rPr>
              <a:t>t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895600" y="3429000"/>
            <a:ext cx="2362200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38400" y="3048000"/>
            <a:ext cx="1937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ange of operation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362200" y="3429000"/>
            <a:ext cx="2438400" cy="914400"/>
          </a:xfrm>
          <a:prstGeom prst="straightConnector1">
            <a:avLst/>
          </a:prstGeom>
          <a:ln w="25400">
            <a:solidFill>
              <a:srgbClr val="66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28800" y="4267200"/>
            <a:ext cx="1075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esign</a:t>
            </a:r>
          </a:p>
          <a:p>
            <a:r>
              <a:rPr lang="en-US" dirty="0" smtClean="0"/>
              <a:t>(40 turns </a:t>
            </a:r>
          </a:p>
          <a:p>
            <a:r>
              <a:rPr lang="en-US" dirty="0" smtClean="0"/>
              <a:t>damping)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086600" y="6019800"/>
            <a:ext cx="183565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Zhabitsky</a:t>
            </a:r>
            <a:r>
              <a:rPr lang="en-US" dirty="0" smtClean="0"/>
              <a:t> et al.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2286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Damping : variation with tune </a:t>
            </a:r>
          </a:p>
        </p:txBody>
      </p:sp>
      <p:pic>
        <p:nvPicPr>
          <p:cNvPr id="6" name="Picture 5" descr="TFSQ_c_B2V2Q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90600"/>
            <a:ext cx="7200180" cy="449839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2971800" y="3276600"/>
            <a:ext cx="2438400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00400" y="2895600"/>
            <a:ext cx="1937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ange of operation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5410200"/>
            <a:ext cx="63048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FF0000"/>
                </a:solidFill>
              </a:rPr>
              <a:t>eport in preparation</a:t>
            </a:r>
            <a:r>
              <a:rPr lang="en-US" dirty="0" smtClean="0"/>
              <a:t>, looked at 8 pick-ups, injection and collision</a:t>
            </a:r>
          </a:p>
          <a:p>
            <a:r>
              <a:rPr lang="en-US" dirty="0"/>
              <a:t>s</a:t>
            </a:r>
            <a:r>
              <a:rPr lang="en-US" dirty="0" smtClean="0"/>
              <a:t>ome small optimizations possible, like in plot above</a:t>
            </a:r>
          </a:p>
          <a:p>
            <a:r>
              <a:rPr lang="en-US" dirty="0" smtClean="0"/>
              <a:t>consider beam-beam tune shift for future (pi-mode !)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76200" y="6096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Transverse Damper in 2012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47800" y="2133600"/>
            <a:ext cx="588827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461963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where do we stand end of 2011</a:t>
            </a:r>
          </a:p>
          <a:p>
            <a:pPr indent="461963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plans for 2012 – new features</a:t>
            </a:r>
          </a:p>
          <a:p>
            <a:pPr indent="461963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performance with 25 and 50 ns</a:t>
            </a:r>
          </a:p>
          <a:p>
            <a:pPr indent="461963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what changes with increased energy</a:t>
            </a:r>
          </a:p>
          <a:p>
            <a:pPr indent="461963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running at higher gains in ramp</a:t>
            </a:r>
          </a:p>
          <a:p>
            <a:pPr indent="461963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noise: a feedback view</a:t>
            </a:r>
          </a:p>
          <a:p>
            <a:pPr indent="461963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tune measurement: feasibility and plans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3048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Damping time : variation with gain </a:t>
            </a:r>
          </a:p>
        </p:txBody>
      </p:sp>
      <p:pic>
        <p:nvPicPr>
          <p:cNvPr id="5" name="Picture 4" descr="DecB2V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295400"/>
            <a:ext cx="7200000" cy="44982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38800" y="3581400"/>
            <a:ext cx="15953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easurements</a:t>
            </a:r>
          </a:p>
          <a:p>
            <a:r>
              <a:rPr lang="en-US" dirty="0"/>
              <a:t>v</a:t>
            </a:r>
            <a:r>
              <a:rPr lang="en-US" dirty="0" smtClean="0"/>
              <a:t>ersus</a:t>
            </a:r>
          </a:p>
          <a:p>
            <a:r>
              <a:rPr lang="en-US" dirty="0" smtClean="0"/>
              <a:t>expectation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15000" y="571500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dirty="0" smtClean="0"/>
              <a:t>ertical, beam 2 @3.5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4800600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8733" y="1752600"/>
            <a:ext cx="4648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971800" y="4495800"/>
            <a:ext cx="1419229" cy="461665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simulated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638800" y="4495800"/>
            <a:ext cx="3179176" cy="461665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dirty="0" smtClean="0"/>
              <a:t>easured (2 PU signals)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304800"/>
            <a:ext cx="6868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ambria Math"/>
                <a:cs typeface="Cambria Math"/>
              </a:rPr>
              <a:t>Tune from residual damper signal</a:t>
            </a:r>
            <a:endParaRPr lang="en-US" sz="3600" dirty="0">
              <a:latin typeface="Cambria Math"/>
              <a:cs typeface="Cambria Math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5715000"/>
            <a:ext cx="313961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Lebedev</a:t>
            </a:r>
            <a:r>
              <a:rPr lang="en-US" dirty="0" smtClean="0"/>
              <a:t>, W. Hofle, D. </a:t>
            </a:r>
            <a:r>
              <a:rPr lang="en-US" dirty="0" err="1" smtClean="0"/>
              <a:t>Valuch</a:t>
            </a:r>
            <a:endParaRPr lang="en-US" dirty="0" smtClean="0"/>
          </a:p>
          <a:p>
            <a:r>
              <a:rPr lang="en-US" dirty="0"/>
              <a:t>e</a:t>
            </a:r>
            <a:r>
              <a:rPr lang="en-US" dirty="0" smtClean="0"/>
              <a:t>t al. IPAC 2011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895600" y="1676400"/>
            <a:ext cx="762000" cy="838200"/>
          </a:xfrm>
          <a:prstGeom prst="straightConnector1">
            <a:avLst/>
          </a:prstGeom>
          <a:ln w="25400">
            <a:solidFill>
              <a:srgbClr val="66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24000" y="1295400"/>
            <a:ext cx="2809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PU signals with noise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5105400"/>
            <a:ext cx="3396032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</a:t>
            </a:r>
            <a:r>
              <a:rPr lang="en-US" sz="2400" dirty="0" smtClean="0"/>
              <a:t>eam motion below</a:t>
            </a:r>
          </a:p>
          <a:p>
            <a:r>
              <a:rPr lang="en-US" sz="2400" dirty="0"/>
              <a:t>d</a:t>
            </a:r>
            <a:r>
              <a:rPr lang="en-US" sz="2400" dirty="0" smtClean="0"/>
              <a:t>amper detection level</a:t>
            </a:r>
          </a:p>
          <a:p>
            <a:r>
              <a:rPr lang="en-US" sz="2400" dirty="0" smtClean="0"/>
              <a:t>i.e. not visible for damper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295400" y="4038600"/>
            <a:ext cx="1219200" cy="1143000"/>
          </a:xfrm>
          <a:prstGeom prst="straightConnector1">
            <a:avLst/>
          </a:prstGeom>
          <a:ln w="25400">
            <a:solidFill>
              <a:srgbClr val="66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333750" y="1581151"/>
            <a:ext cx="2362200" cy="8286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1652588" y="1462088"/>
            <a:ext cx="1447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system input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5753100" y="1476375"/>
            <a:ext cx="1447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system output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05263" y="2928937"/>
            <a:ext cx="1114425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4114800" y="1785938"/>
            <a:ext cx="790575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G(s)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5848350" y="1209675"/>
          <a:ext cx="468313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" name="Equation" r:id="rId3" imgW="317160" imgH="203040" progId="Equation.3">
                  <p:embed/>
                </p:oleObj>
              </mc:Choice>
              <mc:Fallback>
                <p:oleObj name="Equation" r:id="rId3" imgW="3171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8350" y="1209675"/>
                        <a:ext cx="468313" cy="300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1244600" y="1214438"/>
          <a:ext cx="523875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" name="Equation" r:id="rId5" imgW="355320" imgH="203040" progId="Equation.3">
                  <p:embed/>
                </p:oleObj>
              </mc:Choice>
              <mc:Fallback>
                <p:oleObj name="Equation" r:id="rId5" imgW="35532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4600" y="1214438"/>
                        <a:ext cx="523875" cy="300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Straight Arrow Connector 29"/>
          <p:cNvCxnSpPr/>
          <p:nvPr/>
        </p:nvCxnSpPr>
        <p:spPr>
          <a:xfrm>
            <a:off x="5695950" y="1952625"/>
            <a:ext cx="23241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58" idx="6"/>
            <a:endCxn id="16" idx="1"/>
          </p:cNvCxnSpPr>
          <p:nvPr/>
        </p:nvCxnSpPr>
        <p:spPr>
          <a:xfrm>
            <a:off x="2324100" y="1990725"/>
            <a:ext cx="1009650" cy="476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6218237" y="2606676"/>
            <a:ext cx="1314454" cy="6351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5" idx="1"/>
          </p:cNvCxnSpPr>
          <p:nvPr/>
        </p:nvCxnSpPr>
        <p:spPr>
          <a:xfrm rot="10800000" flipV="1">
            <a:off x="2181225" y="3271836"/>
            <a:ext cx="1824038" cy="4763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2095500" y="1876425"/>
            <a:ext cx="228600" cy="2286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1085850" y="1985963"/>
            <a:ext cx="100965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4028066" y="3601524"/>
            <a:ext cx="9676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feedback</a:t>
            </a:r>
          </a:p>
        </p:txBody>
      </p:sp>
      <p:cxnSp>
        <p:nvCxnSpPr>
          <p:cNvPr id="45" name="Straight Arrow Connector 44"/>
          <p:cNvCxnSpPr>
            <a:endCxn id="25" idx="3"/>
          </p:cNvCxnSpPr>
          <p:nvPr/>
        </p:nvCxnSpPr>
        <p:spPr>
          <a:xfrm rot="10800000">
            <a:off x="5119689" y="3271838"/>
            <a:ext cx="1747837" cy="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Subtitle 2"/>
          <p:cNvSpPr txBox="1">
            <a:spLocks/>
          </p:cNvSpPr>
          <p:nvPr/>
        </p:nvSpPr>
        <p:spPr>
          <a:xfrm>
            <a:off x="4229100" y="3062288"/>
            <a:ext cx="790575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F(s)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132841" y="1115499"/>
            <a:ext cx="6679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beam</a:t>
            </a:r>
          </a:p>
        </p:txBody>
      </p:sp>
      <p:graphicFrame>
        <p:nvGraphicFramePr>
          <p:cNvPr id="69641" name="Object 9"/>
          <p:cNvGraphicFramePr>
            <a:graphicFrameLocks noChangeAspect="1"/>
          </p:cNvGraphicFramePr>
          <p:nvPr/>
        </p:nvGraphicFramePr>
        <p:xfrm>
          <a:off x="4222750" y="4197350"/>
          <a:ext cx="1984375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" name="Equation" r:id="rId7" imgW="1346040" imgH="203040" progId="Equation.3">
                  <p:embed/>
                </p:oleObj>
              </mc:Choice>
              <mc:Fallback>
                <p:oleObj name="Equation" r:id="rId7" imgW="134604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0" y="4197350"/>
                        <a:ext cx="1984375" cy="300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42" name="Object 10"/>
          <p:cNvGraphicFramePr>
            <a:graphicFrameLocks noChangeAspect="1"/>
          </p:cNvGraphicFramePr>
          <p:nvPr/>
        </p:nvGraphicFramePr>
        <p:xfrm>
          <a:off x="4208463" y="4799013"/>
          <a:ext cx="3557587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" name="Equation" r:id="rId9" imgW="2412720" imgH="203040" progId="Equation.3">
                  <p:embed/>
                </p:oleObj>
              </mc:Choice>
              <mc:Fallback>
                <p:oleObj name="Equation" r:id="rId9" imgW="241272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8463" y="4799013"/>
                        <a:ext cx="3557587" cy="300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Rectangle 71"/>
          <p:cNvSpPr/>
          <p:nvPr/>
        </p:nvSpPr>
        <p:spPr>
          <a:xfrm>
            <a:off x="752474" y="4752975"/>
            <a:ext cx="29622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30188">
              <a:defRPr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output of closed loop</a:t>
            </a:r>
          </a:p>
        </p:txBody>
      </p:sp>
      <p:sp>
        <p:nvSpPr>
          <p:cNvPr id="73" name="Rectangle 72"/>
          <p:cNvSpPr/>
          <p:nvPr/>
        </p:nvSpPr>
        <p:spPr>
          <a:xfrm>
            <a:off x="752474" y="5305425"/>
            <a:ext cx="32861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30188">
              <a:defRPr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closed loop transfer function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742950" y="4181475"/>
            <a:ext cx="2276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30188">
              <a:defRPr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open loop</a:t>
            </a:r>
          </a:p>
        </p:txBody>
      </p:sp>
      <p:cxnSp>
        <p:nvCxnSpPr>
          <p:cNvPr id="79" name="Straight Arrow Connector 78"/>
          <p:cNvCxnSpPr/>
          <p:nvPr/>
        </p:nvCxnSpPr>
        <p:spPr>
          <a:xfrm rot="5400000">
            <a:off x="1620044" y="2675732"/>
            <a:ext cx="1162052" cy="159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9644" name="Object 12"/>
          <p:cNvGraphicFramePr>
            <a:graphicFrameLocks noChangeAspect="1"/>
          </p:cNvGraphicFramePr>
          <p:nvPr/>
        </p:nvGraphicFramePr>
        <p:xfrm>
          <a:off x="4175125" y="5175250"/>
          <a:ext cx="2903538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" name="Equation" r:id="rId11" imgW="1968480" imgH="419040" progId="Equation.3">
                  <p:embed/>
                </p:oleObj>
              </mc:Choice>
              <mc:Fallback>
                <p:oleObj name="Equation" r:id="rId11" imgW="1968480" imgH="419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125" y="5175250"/>
                        <a:ext cx="2903538" cy="617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Subtitle 2"/>
          <p:cNvSpPr txBox="1">
            <a:spLocks/>
          </p:cNvSpPr>
          <p:nvPr/>
        </p:nvSpPr>
        <p:spPr>
          <a:xfrm>
            <a:off x="133351" y="2286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Closed loop transfer function N(s)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Y(s)</a:t>
            </a:r>
            <a:endParaRPr lang="en-US" sz="36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rot="10800000">
            <a:off x="6862766" y="3271840"/>
            <a:ext cx="928685" cy="4761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234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9963265"/>
              </p:ext>
            </p:extLst>
          </p:nvPr>
        </p:nvGraphicFramePr>
        <p:xfrm>
          <a:off x="7239000" y="2895600"/>
          <a:ext cx="506412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" name="Equation" r:id="rId13" imgW="342900" imgH="203200" progId="Equation.3">
                  <p:embed/>
                </p:oleObj>
              </mc:Choice>
              <mc:Fallback>
                <p:oleObj name="Equation" r:id="rId13" imgW="342900" imgH="2032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2895600"/>
                        <a:ext cx="506412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Straight Arrow Connector 32"/>
          <p:cNvCxnSpPr/>
          <p:nvPr/>
        </p:nvCxnSpPr>
        <p:spPr>
          <a:xfrm>
            <a:off x="6858000" y="3352800"/>
            <a:ext cx="0" cy="76200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010400" y="3505200"/>
            <a:ext cx="1168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visible</a:t>
            </a:r>
          </a:p>
          <a:p>
            <a:r>
              <a:rPr lang="en-US" dirty="0" smtClean="0"/>
              <a:t>to damper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15200" y="2133600"/>
            <a:ext cx="452017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PU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09600" y="2133600"/>
            <a:ext cx="1383800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perturbation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3048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Tune Measurement: feasibility and plans </a:t>
            </a:r>
          </a:p>
        </p:txBody>
      </p:sp>
      <p:pic>
        <p:nvPicPr>
          <p:cNvPr id="4" name="Picture 3" descr="Bild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1219200"/>
            <a:ext cx="5342858" cy="4000000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304800" y="5334000"/>
            <a:ext cx="8686800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damping of 1 mm error, and simulated noise floor matching observed fluctuation on PU signals (2 </a:t>
            </a:r>
            <a:r>
              <a:rPr lang="en-US" sz="2400" dirty="0" smtClean="0">
                <a:latin typeface="Symbol" pitchFamily="18" charset="2"/>
                <a:ea typeface="Cambria Math" pitchFamily="18" charset="0"/>
                <a:cs typeface="Arial" pitchFamily="34" charset="0"/>
              </a:rPr>
              <a:t>m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m 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rms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, 5 </a:t>
            </a:r>
            <a:r>
              <a:rPr lang="en-US" sz="2400" dirty="0" smtClean="0">
                <a:latin typeface="Symbol" pitchFamily="18" charset="2"/>
                <a:ea typeface="Cambria Math" pitchFamily="18" charset="0"/>
                <a:cs typeface="Arial" pitchFamily="34" charset="0"/>
              </a:rPr>
              <a:t>m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m peak)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3800" y="2133600"/>
            <a:ext cx="2696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abs. value of pick-up signal</a:t>
            </a:r>
          </a:p>
          <a:p>
            <a:r>
              <a:rPr lang="en-US" dirty="0" smtClean="0"/>
              <a:t>simulated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3048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Tune Measurement: feasibility and plans </a:t>
            </a:r>
          </a:p>
        </p:txBody>
      </p:sp>
      <p:pic>
        <p:nvPicPr>
          <p:cNvPr id="4" name="Picture 3" descr="Bild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333" y="1429000"/>
            <a:ext cx="5333334" cy="4000000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228600" y="5410200"/>
            <a:ext cx="8686800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numerical simulation with correctly adjusted feedback phase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8000 turn FFT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 relatively noisy</a:t>
            </a:r>
            <a:endParaRPr lang="en-US" sz="24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477000" y="2514600"/>
            <a:ext cx="8382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67600" y="2133600"/>
            <a:ext cx="721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kick</a:t>
            </a:r>
          </a:p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67600" y="350520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 signal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477000" y="4724400"/>
            <a:ext cx="8382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553200" y="3733800"/>
            <a:ext cx="914400" cy="457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67600" y="4114800"/>
            <a:ext cx="13404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actual beam</a:t>
            </a:r>
          </a:p>
          <a:p>
            <a:r>
              <a:rPr lang="en-US" dirty="0" smtClean="0"/>
              <a:t>(not visible</a:t>
            </a:r>
          </a:p>
          <a:p>
            <a:r>
              <a:rPr lang="en-US" dirty="0" smtClean="0"/>
              <a:t>by FB)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1524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Tune Measurement: feasibility and plans </a:t>
            </a:r>
          </a:p>
        </p:txBody>
      </p:sp>
      <p:pic>
        <p:nvPicPr>
          <p:cNvPr id="5" name="Picture 4" descr="Bil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990600"/>
            <a:ext cx="5342858" cy="4000000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28600" y="5029200"/>
            <a:ext cx="8686800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numerical simulation with </a:t>
            </a:r>
            <a:r>
              <a:rPr lang="en-US" sz="2400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rPr>
              <a:t>correctly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adjusted feedback phase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average of eight 1000-turn FFT from a set of 8000 turns,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one bunch, minimum of PU signal gives tune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67200" y="1143000"/>
            <a:ext cx="0" cy="2057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67200" y="838200"/>
            <a:ext cx="3714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tune (nominal 0.32, collision V-plane)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172200" y="1905000"/>
            <a:ext cx="8382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162800" y="1524000"/>
            <a:ext cx="721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kick</a:t>
            </a:r>
          </a:p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62800" y="289560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 signal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172200" y="4114800"/>
            <a:ext cx="8382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324600" y="3124200"/>
            <a:ext cx="8382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3810000"/>
            <a:ext cx="13404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actual beam</a:t>
            </a:r>
          </a:p>
          <a:p>
            <a:r>
              <a:rPr lang="en-US" dirty="0" smtClean="0"/>
              <a:t>(not visible</a:t>
            </a:r>
          </a:p>
          <a:p>
            <a:r>
              <a:rPr lang="en-US" dirty="0" smtClean="0"/>
              <a:t>by FB)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ild3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1219200"/>
            <a:ext cx="5342858" cy="4000000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52400" y="1524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Tune Measurement: feasibility and plans 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8600" y="5105400"/>
            <a:ext cx="8915400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numerical simulation with </a:t>
            </a:r>
            <a:r>
              <a:rPr lang="en-US" sz="24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rPr>
              <a:t>badly adjusted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feedback phase (30</a:t>
            </a:r>
            <a:r>
              <a:rPr lang="en-US" sz="2400" baseline="30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o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off)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average of eight 1000-turn FFT from a set of 8000 turns,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one bunch, minimum of PU signal gives </a:t>
            </a:r>
            <a:r>
              <a:rPr lang="en-US" sz="24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rPr>
              <a:t>un-shifted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tune !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652629" y="1314200"/>
            <a:ext cx="0" cy="2057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6429" y="857000"/>
            <a:ext cx="3532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tune (shifted by reactive part of FB)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557629" y="2076200"/>
            <a:ext cx="8382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48229" y="1695200"/>
            <a:ext cx="721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kick</a:t>
            </a:r>
          </a:p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548229" y="306680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 signal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557629" y="4286000"/>
            <a:ext cx="8382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710029" y="3295400"/>
            <a:ext cx="8382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624429" y="3828800"/>
            <a:ext cx="13404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actual beam</a:t>
            </a:r>
          </a:p>
          <a:p>
            <a:r>
              <a:rPr lang="en-US" dirty="0" smtClean="0"/>
              <a:t>(not visible</a:t>
            </a:r>
          </a:p>
          <a:p>
            <a:r>
              <a:rPr lang="en-US" dirty="0" smtClean="0"/>
              <a:t>by FB)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424029" y="1085600"/>
            <a:ext cx="0" cy="2514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3810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Summary tune measurement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1981200"/>
            <a:ext cx="8458200" cy="2514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457200" indent="-457200">
              <a:spcAft>
                <a:spcPts val="1600"/>
              </a:spcAft>
              <a:buAutoNum type="arabicParenR"/>
            </a:pPr>
            <a:r>
              <a:rPr lang="en-US" sz="2400" dirty="0"/>
              <a:t>l</a:t>
            </a:r>
            <a:r>
              <a:rPr lang="en-US" sz="2400" dirty="0" smtClean="0"/>
              <a:t>ower ADT gain for first bunch train of 12 bunches</a:t>
            </a:r>
          </a:p>
          <a:p>
            <a:pPr marL="457200" indent="-457200">
              <a:spcAft>
                <a:spcPts val="1600"/>
              </a:spcAft>
              <a:buAutoNum type="arabicParenR"/>
            </a:pPr>
            <a:r>
              <a:rPr lang="en-US" sz="2400" dirty="0" smtClean="0"/>
              <a:t>implement in ADT observation of two selectable bunches</a:t>
            </a:r>
          </a:p>
          <a:p>
            <a:pPr marL="457200" indent="-457200">
              <a:spcAft>
                <a:spcPts val="1600"/>
              </a:spcAft>
              <a:buAutoNum type="arabicParenR"/>
            </a:pPr>
            <a:r>
              <a:rPr lang="en-US" sz="2400" dirty="0" smtClean="0"/>
              <a:t>observe results of lower gain, incl. on BBQ (gated BBQ ?)</a:t>
            </a:r>
          </a:p>
          <a:p>
            <a:pPr marL="457200" indent="-457200">
              <a:spcAft>
                <a:spcPts val="1600"/>
              </a:spcAft>
              <a:buAutoNum type="arabicParenR"/>
            </a:pPr>
            <a:r>
              <a:rPr lang="en-US" sz="2400" dirty="0" smtClean="0"/>
              <a:t>check practical feasibility of tune from residual damper signal</a:t>
            </a:r>
          </a:p>
          <a:p>
            <a:pPr marL="457200" indent="-457200">
              <a:spcAft>
                <a:spcPts val="1600"/>
              </a:spcAft>
              <a:buAutoNum type="arabicParenR"/>
            </a:pPr>
            <a:r>
              <a:rPr lang="en-US" sz="2400" dirty="0" smtClean="0"/>
              <a:t>implement final solution in LS1</a:t>
            </a:r>
          </a:p>
          <a:p>
            <a:pPr>
              <a:spcAft>
                <a:spcPts val="1200"/>
              </a:spcAft>
            </a:pPr>
            <a:endParaRPr lang="en-US" sz="2400" dirty="0">
              <a:sym typeface="Wingdings"/>
            </a:endParaRP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endParaRPr lang="en-US" sz="2400" dirty="0" smtClean="0">
              <a:sym typeface="Wingding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65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76200" y="6096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Summary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19200" y="1524000"/>
            <a:ext cx="6840334" cy="40472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endParaRPr lang="en-US" sz="2400" dirty="0" smtClean="0"/>
          </a:p>
          <a:p>
            <a:pPr indent="461963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a number of new features under development</a:t>
            </a:r>
          </a:p>
          <a:p>
            <a:pPr indent="461963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50 ns well under control</a:t>
            </a:r>
          </a:p>
          <a:p>
            <a:pPr indent="461963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25 ns requires attention for setting-up</a:t>
            </a:r>
          </a:p>
          <a:p>
            <a:pPr indent="461963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/>
              <a:t>i</a:t>
            </a:r>
            <a:r>
              <a:rPr lang="en-US" sz="2400" dirty="0" smtClean="0"/>
              <a:t>mprovements for lower noise under way</a:t>
            </a:r>
          </a:p>
          <a:p>
            <a:pPr indent="461963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/>
              <a:t>i</a:t>
            </a:r>
            <a:r>
              <a:rPr lang="en-US" sz="2400" dirty="0" smtClean="0"/>
              <a:t>mprovements for frequency response under way</a:t>
            </a:r>
          </a:p>
          <a:p>
            <a:pPr indent="461963">
              <a:spcAft>
                <a:spcPts val="1200"/>
              </a:spcAft>
              <a:buFont typeface="Wingdings" pitchFamily="2" charset="2"/>
              <a:buChar char="q"/>
            </a:pPr>
            <a:r>
              <a:rPr lang="en-US" sz="2400" dirty="0" smtClean="0"/>
              <a:t>compatibility with tune measurement system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       to be tackled with witness bunches for 2012 run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980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22860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Spare slides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177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3048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Where do we stand end of 2011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1143000"/>
            <a:ext cx="8293914" cy="52168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541338" indent="-541338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procedures for setting-up well established &amp; highly </a:t>
            </a:r>
            <a:r>
              <a:rPr lang="en-US" sz="2400" dirty="0" err="1" smtClean="0"/>
              <a:t>automized</a:t>
            </a:r>
            <a:endParaRPr lang="en-US" sz="2400" dirty="0" smtClean="0"/>
          </a:p>
          <a:p>
            <a:pPr marL="541338" indent="-541338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running with feedback on @50 ns </a:t>
            </a:r>
            <a:r>
              <a:rPr lang="en-US" sz="2400" dirty="0" err="1" smtClean="0"/>
              <a:t>spacings</a:t>
            </a:r>
            <a:r>
              <a:rPr lang="en-US" sz="2400" dirty="0" smtClean="0"/>
              <a:t> at all times</a:t>
            </a:r>
          </a:p>
          <a:p>
            <a:pPr marL="541338" indent="-541338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tests with 25 ns spacing show criticality of set-up of delay</a:t>
            </a:r>
          </a:p>
          <a:p>
            <a:pPr marL="541338" indent="-541338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abort gap cleaning and injection cleaning fully operational</a:t>
            </a:r>
          </a:p>
          <a:p>
            <a:pPr marL="541338" indent="-541338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/>
              <a:t>f</a:t>
            </a:r>
            <a:r>
              <a:rPr lang="en-US" sz="2400" dirty="0" smtClean="0"/>
              <a:t>ine setting-up of feedback phase done, in line with expectations, but will re-visit in 2012</a:t>
            </a:r>
          </a:p>
          <a:p>
            <a:pPr marL="541338" indent="-541338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/>
              <a:t>c</a:t>
            </a:r>
            <a:r>
              <a:rPr lang="en-US" sz="2400" dirty="0" smtClean="0"/>
              <a:t>ontribution to noise from cabling identified, correction. i.e. re-cabling of pick-ups for one system (H.B2) done this stop.</a:t>
            </a:r>
          </a:p>
          <a:p>
            <a:pPr marL="541338" indent="-541338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/>
              <a:t>b</a:t>
            </a:r>
            <a:r>
              <a:rPr lang="en-US" sz="2400" dirty="0" smtClean="0"/>
              <a:t>atch selective excitation demonstrated </a:t>
            </a:r>
          </a:p>
          <a:p>
            <a:pPr indent="461963">
              <a:spcAft>
                <a:spcPts val="600"/>
              </a:spcAft>
              <a:buFont typeface="Wingdings" pitchFamily="2" charset="2"/>
              <a:buChar char="q"/>
            </a:pPr>
            <a:endParaRPr lang="en-US" sz="2400" dirty="0" smtClean="0"/>
          </a:p>
          <a:p>
            <a:pPr>
              <a:spcAft>
                <a:spcPts val="600"/>
              </a:spcAft>
            </a:pPr>
            <a:endParaRPr lang="en-US" sz="2400" dirty="0" smtClean="0"/>
          </a:p>
          <a:p>
            <a:pPr>
              <a:spcAft>
                <a:spcPts val="600"/>
              </a:spcAft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5562600"/>
            <a:ext cx="30090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 pitchFamily="2" charset="2"/>
              </a:rPr>
              <a:t>see Evian talk by D. </a:t>
            </a:r>
            <a:r>
              <a:rPr lang="en-US" dirty="0" err="1" smtClean="0">
                <a:sym typeface="Wingdings" pitchFamily="2" charset="2"/>
              </a:rPr>
              <a:t>Valuch</a:t>
            </a:r>
            <a:endParaRPr lang="en-US" dirty="0" smtClean="0">
              <a:sym typeface="Wingdings" pitchFamily="2" charset="2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 pitchFamily="2" charset="2"/>
              </a:rPr>
              <a:t>also re-commissioning</a:t>
            </a:r>
          </a:p>
          <a:p>
            <a:r>
              <a:rPr lang="en-US" dirty="0" smtClean="0">
                <a:sym typeface="Wingdings" pitchFamily="2" charset="2"/>
              </a:rPr>
              <a:t>in 2012 see D. </a:t>
            </a:r>
            <a:r>
              <a:rPr lang="en-US" dirty="0" err="1" smtClean="0">
                <a:sym typeface="Wingdings" pitchFamily="2" charset="2"/>
              </a:rPr>
              <a:t>Valuch</a:t>
            </a:r>
            <a:r>
              <a:rPr lang="en-US" dirty="0" smtClean="0">
                <a:sym typeface="Wingdings" pitchFamily="2" charset="2"/>
              </a:rPr>
              <a:t> @Evian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ambria Math"/>
                <a:cs typeface="Cambria Math"/>
              </a:rPr>
              <a:t>Beam Position module (</a:t>
            </a:r>
            <a:r>
              <a:rPr lang="en-US" sz="3600" dirty="0" err="1" smtClean="0">
                <a:latin typeface="Cambria Math"/>
                <a:cs typeface="Cambria Math"/>
              </a:rPr>
              <a:t>Bpos</a:t>
            </a:r>
            <a:r>
              <a:rPr lang="en-US" sz="3600" dirty="0" smtClean="0">
                <a:latin typeface="Cambria Math"/>
                <a:cs typeface="Cambria Math"/>
              </a:rPr>
              <a:t>)</a:t>
            </a:r>
            <a:endParaRPr lang="en-US" sz="3600" dirty="0">
              <a:latin typeface="Cambria Math"/>
              <a:cs typeface="Cambria Math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Calculates normalized beam position </a:t>
            </a:r>
            <a:r>
              <a:rPr lang="en-US" i="1" u="sng" dirty="0" smtClean="0"/>
              <a:t>bunch by bunch</a:t>
            </a:r>
            <a:r>
              <a:rPr lang="en-US" dirty="0" smtClean="0"/>
              <a:t>, independent of intensity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236" y="2209800"/>
            <a:ext cx="903529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943600" y="6172200"/>
            <a:ext cx="1403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bit ADCs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867400"/>
            <a:ext cx="234398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any different sources</a:t>
            </a:r>
          </a:p>
          <a:p>
            <a:r>
              <a:rPr lang="en-US" dirty="0"/>
              <a:t>c</a:t>
            </a:r>
            <a:r>
              <a:rPr lang="en-US" dirty="0" smtClean="0"/>
              <a:t>ontribute to noise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014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ambria Math"/>
                <a:cs typeface="Cambria Math"/>
              </a:rPr>
              <a:t>Beam Position module (</a:t>
            </a:r>
            <a:r>
              <a:rPr lang="en-US" sz="3600" dirty="0" err="1" smtClean="0">
                <a:latin typeface="Cambria Math"/>
                <a:cs typeface="Cambria Math"/>
              </a:rPr>
              <a:t>Bpos</a:t>
            </a:r>
            <a:r>
              <a:rPr lang="en-US" sz="3600" dirty="0" smtClean="0">
                <a:latin typeface="Cambria Math"/>
                <a:cs typeface="Cambria Math"/>
              </a:rPr>
              <a:t>)</a:t>
            </a:r>
            <a:endParaRPr lang="en-US" sz="3600" dirty="0">
              <a:latin typeface="Cambria Math"/>
              <a:cs typeface="Cambria Math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Normalized bunch position calculation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2304837"/>
              </p:ext>
            </p:extLst>
          </p:nvPr>
        </p:nvGraphicFramePr>
        <p:xfrm>
          <a:off x="4419600" y="4648200"/>
          <a:ext cx="4202113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Equation" r:id="rId3" imgW="1879560" imgH="431640" progId="Equation.3">
                  <p:embed/>
                </p:oleObj>
              </mc:Choice>
              <mc:Fallback>
                <p:oleObj name="Equation" r:id="rId3" imgW="18795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648200"/>
                        <a:ext cx="4202113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30887" y="2209800"/>
            <a:ext cx="2017713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54487" y="3178175"/>
            <a:ext cx="1587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2209800"/>
            <a:ext cx="3386137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04800" y="5486400"/>
            <a:ext cx="43226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angle </a:t>
            </a:r>
            <a:r>
              <a:rPr lang="en-US" dirty="0" err="1" smtClean="0">
                <a:latin typeface="Symbol" pitchFamily="18" charset="2"/>
              </a:rPr>
              <a:t>f</a:t>
            </a:r>
            <a:r>
              <a:rPr lang="en-US" baseline="-25000" dirty="0" err="1" smtClean="0">
                <a:latin typeface="Symbol" pitchFamily="18" charset="2"/>
              </a:rPr>
              <a:t>DS</a:t>
            </a:r>
            <a:r>
              <a:rPr lang="en-US" dirty="0" smtClean="0"/>
              <a:t> determined during</a:t>
            </a:r>
          </a:p>
          <a:p>
            <a:r>
              <a:rPr lang="en-US" dirty="0" smtClean="0"/>
              <a:t>setting-up, different settings required for </a:t>
            </a:r>
          </a:p>
          <a:p>
            <a:r>
              <a:rPr lang="en-US" dirty="0" smtClean="0"/>
              <a:t>different gains in pre-amplification chain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19600" y="5715000"/>
            <a:ext cx="363813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ropagation of noise from 4 ADCs</a:t>
            </a:r>
          </a:p>
          <a:p>
            <a:r>
              <a:rPr lang="en-US" dirty="0"/>
              <a:t>t</a:t>
            </a:r>
            <a:r>
              <a:rPr lang="en-US" dirty="0" smtClean="0"/>
              <a:t>o final beam position measurement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5660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ambria Math"/>
                <a:cs typeface="Cambria Math"/>
              </a:rPr>
              <a:t>Plans for TS 2011 and 2012 run</a:t>
            </a:r>
            <a:endParaRPr lang="en-US" sz="3600" dirty="0">
              <a:latin typeface="Cambria Math"/>
              <a:cs typeface="Cambria Math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recabling</a:t>
            </a:r>
            <a:r>
              <a:rPr lang="en-US" dirty="0" smtClean="0"/>
              <a:t> of one system:</a:t>
            </a:r>
          </a:p>
          <a:p>
            <a:pPr lvl="1"/>
            <a:r>
              <a:rPr lang="en-US" dirty="0" smtClean="0"/>
              <a:t>7/8” coaxial cable damage during the initial installation.</a:t>
            </a:r>
          </a:p>
          <a:p>
            <a:pPr lvl="1"/>
            <a:r>
              <a:rPr lang="en-US" dirty="0" smtClean="0"/>
              <a:t>Evaluation of a new type transmission line without of cable without </a:t>
            </a:r>
          </a:p>
          <a:p>
            <a:pPr marL="457200" lvl="1" indent="0">
              <a:buNone/>
            </a:pPr>
            <a:r>
              <a:rPr lang="en-US" dirty="0" smtClean="0"/>
              <a:t>    corrugation.</a:t>
            </a:r>
          </a:p>
          <a:p>
            <a:pPr lvl="1"/>
            <a:endParaRPr lang="en-US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895943"/>
            <a:ext cx="4328572" cy="272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5334000" y="5715000"/>
            <a:ext cx="83820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81600" y="5726668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last batch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172200" y="5715000"/>
            <a:ext cx="213360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48400" y="572666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beam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629400" y="4191000"/>
            <a:ext cx="76200" cy="30480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53200" y="3821668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delta signal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5181600"/>
            <a:ext cx="296220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oise contribution from cable </a:t>
            </a:r>
          </a:p>
          <a:p>
            <a:r>
              <a:rPr lang="en-US" dirty="0"/>
              <a:t>t</a:t>
            </a:r>
            <a:r>
              <a:rPr lang="en-US" dirty="0" smtClean="0"/>
              <a:t>he first to eliminate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13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ambria Math"/>
                <a:cs typeface="Cambria Math"/>
              </a:rPr>
              <a:t>ADT through the cycle</a:t>
            </a:r>
            <a:endParaRPr lang="en-US" sz="3600" dirty="0">
              <a:latin typeface="Cambria Math"/>
              <a:cs typeface="Cambria Math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042400" cy="489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9400" y="228600"/>
            <a:ext cx="3380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ambria Math"/>
              </a:rPr>
              <a:t>Gated excitation </a:t>
            </a:r>
          </a:p>
        </p:txBody>
      </p:sp>
      <p:pic>
        <p:nvPicPr>
          <p:cNvPr id="4" name="Picture 3" descr="Single_Pulse_nois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1066800"/>
            <a:ext cx="7431521" cy="30190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4267200"/>
            <a:ext cx="5865708" cy="14388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300"/>
              </a:spcAft>
              <a:buFont typeface="Wingdings" charset="2"/>
              <a:buChar char="q"/>
            </a:pPr>
            <a:r>
              <a:rPr lang="en-US" sz="2000" dirty="0" smtClean="0"/>
              <a:t>white noise generated on FPGA running at 40 MS/s</a:t>
            </a:r>
          </a:p>
          <a:p>
            <a:pPr marL="342900" indent="-342900">
              <a:spcAft>
                <a:spcPts val="300"/>
              </a:spcAft>
              <a:buFont typeface="Wingdings" charset="2"/>
              <a:buChar char="q"/>
            </a:pPr>
            <a:r>
              <a:rPr lang="en-US" sz="2000" dirty="0"/>
              <a:t>a</a:t>
            </a:r>
            <a:r>
              <a:rPr lang="en-US" sz="2000" dirty="0" smtClean="0"/>
              <a:t>fter VME upgrade available for all dampers</a:t>
            </a:r>
            <a:endParaRPr lang="en-US" sz="2000" dirty="0" smtClean="0">
              <a:solidFill>
                <a:srgbClr val="00B050"/>
              </a:solidFill>
            </a:endParaRPr>
          </a:p>
          <a:p>
            <a:pPr marL="342900" indent="-342900">
              <a:spcAft>
                <a:spcPts val="300"/>
              </a:spcAft>
              <a:buFont typeface="Wingdings" charset="2"/>
              <a:buChar char="q"/>
            </a:pPr>
            <a:r>
              <a:rPr lang="en-US" sz="2000" dirty="0"/>
              <a:t>t</a:t>
            </a:r>
            <a:r>
              <a:rPr lang="en-US" sz="2000" dirty="0" smtClean="0"/>
              <a:t>ested on all dampers of beam 2 (H and V plane)</a:t>
            </a:r>
          </a:p>
          <a:p>
            <a:pPr marL="342900" indent="-342900">
              <a:spcAft>
                <a:spcPts val="300"/>
              </a:spcAft>
              <a:buFont typeface="Wingdings" charset="2"/>
              <a:buChar char="q"/>
            </a:pPr>
            <a:r>
              <a:rPr lang="en-US" sz="2000" dirty="0" smtClean="0"/>
              <a:t>noise can be filtered by IIR </a:t>
            </a:r>
            <a:r>
              <a:rPr lang="en-US" sz="2000" dirty="0" err="1" smtClean="0"/>
              <a:t>lowpass</a:t>
            </a:r>
            <a:r>
              <a:rPr lang="en-US" sz="2000" dirty="0" smtClean="0"/>
              <a:t> filter</a:t>
            </a:r>
          </a:p>
        </p:txBody>
      </p:sp>
      <p:sp>
        <p:nvSpPr>
          <p:cNvPr id="7" name="Rectangle 6"/>
          <p:cNvSpPr/>
          <p:nvPr/>
        </p:nvSpPr>
        <p:spPr>
          <a:xfrm>
            <a:off x="4724400" y="5943600"/>
            <a:ext cx="4234044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D. </a:t>
            </a:r>
            <a:r>
              <a:rPr lang="en-US" dirty="0" err="1" smtClean="0"/>
              <a:t>Valuch</a:t>
            </a:r>
            <a:r>
              <a:rPr lang="en-US" dirty="0" smtClean="0"/>
              <a:t>, M. </a:t>
            </a:r>
            <a:r>
              <a:rPr lang="en-US" dirty="0" err="1" smtClean="0"/>
              <a:t>Jaussi</a:t>
            </a:r>
            <a:r>
              <a:rPr lang="en-US" dirty="0" smtClean="0"/>
              <a:t>, D. </a:t>
            </a:r>
            <a:r>
              <a:rPr lang="en-US" dirty="0" err="1" smtClean="0"/>
              <a:t>Jacquet</a:t>
            </a:r>
            <a:r>
              <a:rPr lang="en-US" dirty="0" smtClean="0"/>
              <a:t>, T. </a:t>
            </a:r>
            <a:r>
              <a:rPr lang="en-US" dirty="0" err="1" smtClean="0"/>
              <a:t>Levens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90800" y="3657600"/>
            <a:ext cx="4038600" cy="1588"/>
          </a:xfrm>
          <a:prstGeom prst="straightConnector1">
            <a:avLst/>
          </a:prstGeom>
          <a:ln w="254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76600" y="3810000"/>
            <a:ext cx="2245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gate, 11 </a:t>
            </a:r>
            <a:r>
              <a:rPr lang="en-US" dirty="0" smtClean="0">
                <a:solidFill>
                  <a:srgbClr val="00B050"/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rgbClr val="00B050"/>
                </a:solidFill>
              </a:rPr>
              <a:t>s (example)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676400" y="3810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ambria Math"/>
              </a:rPr>
              <a:t>Selective blow-up (2 pilots)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96200" y="3048000"/>
            <a:ext cx="67197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96200" y="5029200"/>
            <a:ext cx="78899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18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</a:p>
        </p:txBody>
      </p:sp>
      <p:pic>
        <p:nvPicPr>
          <p:cNvPr id="10" name="Picture 9" descr="Pilots_W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219200"/>
            <a:ext cx="6096000" cy="4876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62800" y="5715000"/>
            <a:ext cx="158138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stops at 18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</a:p>
          <a:p>
            <a:r>
              <a:rPr lang="en-US" dirty="0" smtClean="0">
                <a:sym typeface="Wingdings"/>
              </a:rPr>
              <a:t> aperture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15903">
            <a:off x="6478853" y="1564024"/>
            <a:ext cx="2416685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hardware / firmware</a:t>
            </a:r>
          </a:p>
          <a:p>
            <a:r>
              <a:rPr lang="en-US" dirty="0" smtClean="0"/>
              <a:t>ready for aperture tests</a:t>
            </a:r>
          </a:p>
          <a:p>
            <a:r>
              <a:rPr lang="en-US" dirty="0" smtClean="0"/>
              <a:t>and quench tests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21831" y="1600200"/>
            <a:ext cx="3200027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damper (ADT blow-up) loss map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91200" y="1600200"/>
            <a:ext cx="2026260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order resonance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9800" y="5334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ambria Math"/>
                <a:cs typeface="Cambria Math"/>
              </a:rPr>
              <a:t>Comparison loss maps</a:t>
            </a:r>
          </a:p>
        </p:txBody>
      </p:sp>
      <p:pic>
        <p:nvPicPr>
          <p:cNvPr id="10" name="Picture 9" descr="LM_450GeV_StdRes_B2-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133600"/>
            <a:ext cx="4393600" cy="3564800"/>
          </a:xfrm>
          <a:prstGeom prst="rect">
            <a:avLst/>
          </a:prstGeom>
        </p:spPr>
      </p:pic>
      <p:pic>
        <p:nvPicPr>
          <p:cNvPr id="12" name="Picture 11" descr="LM_450GeV_BU-half-ADToff_B2-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133600"/>
            <a:ext cx="4393600" cy="3564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105400" y="5715000"/>
            <a:ext cx="3308005" cy="6463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Redaelli</a:t>
            </a:r>
            <a:r>
              <a:rPr lang="en-US" dirty="0" smtClean="0"/>
              <a:t>, R. Schmidt, D. </a:t>
            </a:r>
            <a:r>
              <a:rPr lang="en-US" dirty="0" err="1" smtClean="0"/>
              <a:t>Valuch</a:t>
            </a:r>
            <a:r>
              <a:rPr lang="en-US" dirty="0" smtClean="0"/>
              <a:t>, </a:t>
            </a:r>
          </a:p>
          <a:p>
            <a:r>
              <a:rPr lang="en-US" dirty="0" smtClean="0"/>
              <a:t>D. </a:t>
            </a:r>
            <a:r>
              <a:rPr lang="en-US" dirty="0" err="1" smtClean="0"/>
              <a:t>Wollmann</a:t>
            </a:r>
            <a:r>
              <a:rPr lang="en-US" dirty="0" smtClean="0"/>
              <a:t>, M. </a:t>
            </a:r>
            <a:r>
              <a:rPr lang="en-US" dirty="0" err="1" smtClean="0"/>
              <a:t>Zerlauth</a:t>
            </a:r>
            <a:r>
              <a:rPr lang="en-US" dirty="0"/>
              <a:t> </a:t>
            </a:r>
            <a:r>
              <a:rPr lang="en-US" dirty="0" smtClean="0"/>
              <a:t>et al.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1524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Plans for 2012 – new features (1)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1295400"/>
            <a:ext cx="8458200" cy="4876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63538" indent="-363538">
              <a:spcAft>
                <a:spcPts val="600"/>
              </a:spcAft>
              <a:buFont typeface="Wingdings" pitchFamily="2" charset="2"/>
              <a:buChar char="q"/>
            </a:pPr>
            <a:r>
              <a:rPr lang="en-US" sz="2400" dirty="0" smtClean="0"/>
              <a:t>user interface for loss maps (purely software effort),  “expert” interface </a:t>
            </a:r>
            <a:r>
              <a:rPr lang="en-US" sz="2400" dirty="0" smtClean="0">
                <a:sym typeface="Wingdings"/>
              </a:rPr>
              <a:t> later sequencer (?)</a:t>
            </a: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r>
              <a:rPr lang="en-US" sz="2400" dirty="0" smtClean="0">
                <a:sym typeface="Wingdings"/>
              </a:rPr>
              <a:t>observation of two selectable bunches in a continuous way for tune measurement with data streamed to software in packages of 4096 turns, tests for software interface pending</a:t>
            </a: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r>
              <a:rPr lang="en-US" sz="2400" dirty="0" smtClean="0">
                <a:sym typeface="Wingdings"/>
              </a:rPr>
              <a:t>for </a:t>
            </a:r>
            <a:r>
              <a:rPr lang="en-US" sz="2400" dirty="0">
                <a:sym typeface="Wingdings"/>
              </a:rPr>
              <a:t>tune measurement: gain modulation within a </a:t>
            </a:r>
            <a:r>
              <a:rPr lang="en-US" sz="2400" dirty="0" smtClean="0">
                <a:sym typeface="Wingdings"/>
              </a:rPr>
              <a:t>turn to </a:t>
            </a:r>
            <a:r>
              <a:rPr lang="en-US" sz="2400" dirty="0">
                <a:sym typeface="Wingdings"/>
              </a:rPr>
              <a:t>have lower gain for </a:t>
            </a:r>
            <a:r>
              <a:rPr lang="en-US" sz="2400" dirty="0" smtClean="0">
                <a:sym typeface="Wingdings"/>
              </a:rPr>
              <a:t>a witness bunches train (leading 12 bunches)</a:t>
            </a:r>
            <a:endParaRPr lang="en-US" sz="2400" dirty="0">
              <a:sym typeface="Wingdings"/>
            </a:endParaRP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r>
              <a:rPr lang="en-US" sz="2400" dirty="0" smtClean="0">
                <a:sym typeface="Wingdings"/>
              </a:rPr>
              <a:t>“dead-band” </a:t>
            </a:r>
            <a:r>
              <a:rPr lang="en-US" sz="2400" dirty="0">
                <a:sym typeface="Wingdings"/>
              </a:rPr>
              <a:t>/ </a:t>
            </a:r>
            <a:r>
              <a:rPr lang="en-US" sz="2400" dirty="0" smtClean="0">
                <a:sym typeface="Wingdings"/>
              </a:rPr>
              <a:t>“dead-band” </a:t>
            </a:r>
            <a:r>
              <a:rPr lang="en-US" sz="2400" dirty="0">
                <a:sym typeface="Wingdings"/>
              </a:rPr>
              <a:t>with commutation of FB sign </a:t>
            </a:r>
            <a:r>
              <a:rPr lang="en-US" sz="2400" dirty="0" smtClean="0">
                <a:sym typeface="Wingdings"/>
              </a:rPr>
              <a:t>later to </a:t>
            </a:r>
            <a:r>
              <a:rPr lang="en-US" sz="2400" dirty="0">
                <a:sym typeface="Wingdings"/>
              </a:rPr>
              <a:t>be </a:t>
            </a:r>
            <a:r>
              <a:rPr lang="en-US" sz="2400" dirty="0" smtClean="0">
                <a:sym typeface="Wingdings"/>
              </a:rPr>
              <a:t>considered (“dead-band”  do not damp oscillation before it reaches x </a:t>
            </a:r>
            <a:r>
              <a:rPr lang="en-US" sz="2400" dirty="0" smtClean="0">
                <a:latin typeface="Symbol"/>
                <a:sym typeface="Wingdings"/>
              </a:rPr>
              <a:t>m</a:t>
            </a:r>
            <a:r>
              <a:rPr lang="en-US" sz="2400" dirty="0" smtClean="0">
                <a:sym typeface="Wingdings"/>
              </a:rPr>
              <a:t>m, x adjustable)</a:t>
            </a: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r>
              <a:rPr lang="en-US" sz="2400" dirty="0" smtClean="0">
                <a:sym typeface="Wingdings"/>
              </a:rPr>
              <a:t>tune measurement from witness bunch train (ADT data or BBQ)</a:t>
            </a: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endParaRPr lang="en-US" sz="2400" dirty="0">
              <a:sym typeface="Wingdings"/>
            </a:endParaRP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endParaRPr lang="en-US" sz="2400" dirty="0" smtClean="0">
              <a:sym typeface="Wingding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152400" y="152400"/>
            <a:ext cx="8848724" cy="781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Plans for 2012 – new features (2)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1524000"/>
            <a:ext cx="7805057" cy="3429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endParaRPr lang="en-US" sz="2400" dirty="0" smtClean="0">
              <a:sym typeface="Wingdings"/>
            </a:endParaRP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r>
              <a:rPr lang="en-US" sz="2400" dirty="0" smtClean="0">
                <a:sym typeface="Wingdings"/>
              </a:rPr>
              <a:t>bunch mask based observation (more than 8 bunches) permitting online injection quality checks along batch              (current observation limited to 8 bunches)</a:t>
            </a: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endParaRPr lang="en-US" sz="2400" dirty="0" smtClean="0">
              <a:sym typeface="Wingdings"/>
            </a:endParaRP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r>
              <a:rPr lang="en-US" sz="2400" dirty="0" smtClean="0">
                <a:sym typeface="Wingdings"/>
              </a:rPr>
              <a:t>automatic setting of bunch intensity dependent gain, permitting observation of pilot bunches at injection:                still some procedure to protect equipment to be defined</a:t>
            </a: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endParaRPr lang="en-US" sz="2400" dirty="0" smtClean="0">
              <a:sym typeface="Wingdings"/>
            </a:endParaRP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r>
              <a:rPr lang="en-US" sz="2400" dirty="0">
                <a:sym typeface="Wingdings"/>
              </a:rPr>
              <a:t>p</a:t>
            </a:r>
            <a:r>
              <a:rPr lang="en-US" sz="2400" dirty="0" smtClean="0">
                <a:sym typeface="Wingdings"/>
              </a:rPr>
              <a:t>ost mortem data display for ADT to be commissioned</a:t>
            </a: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endParaRPr lang="en-US" sz="2400" dirty="0" smtClean="0">
              <a:sym typeface="Wingdings"/>
            </a:endParaRPr>
          </a:p>
          <a:p>
            <a:pPr marL="363538" indent="-363538">
              <a:spcAft>
                <a:spcPts val="600"/>
              </a:spcAft>
              <a:buFont typeface="Wingdings" charset="2"/>
              <a:buChar char="q"/>
            </a:pPr>
            <a:endParaRPr lang="en-US" sz="2400" dirty="0" smtClean="0">
              <a:sym typeface="Wingding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7.2.2012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W. Hofle    @Chamonix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C4858-C8C8-4B34-9212-A47D0D1F017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84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1052</TotalTime>
  <Words>1907</Words>
  <Application>Microsoft Macintosh PowerPoint</Application>
  <PresentationFormat>On-screen Show (4:3)</PresentationFormat>
  <Paragraphs>359</Paragraphs>
  <Slides>32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Equation</vt:lpstr>
      <vt:lpstr>PowerPoint Presentation</vt:lpstr>
      <vt:lpstr>PowerPoint Presentation</vt:lpstr>
      <vt:lpstr>PowerPoint Presentation</vt:lpstr>
      <vt:lpstr>ADT through the cycle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Transverse damper adjustments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Beam Position module (Bpos)</vt:lpstr>
      <vt:lpstr>Beam Position module (Bpos)</vt:lpstr>
      <vt:lpstr>Plans for TS 2011 and 2012 run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whofle</dc:creator>
  <cp:lastModifiedBy>Wolfgang Hofle</cp:lastModifiedBy>
  <cp:revision>102</cp:revision>
  <dcterms:created xsi:type="dcterms:W3CDTF">2012-01-10T12:54:21Z</dcterms:created>
  <dcterms:modified xsi:type="dcterms:W3CDTF">2012-02-07T08:25:35Z</dcterms:modified>
</cp:coreProperties>
</file>