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0" r:id="rId1"/>
  </p:sldMasterIdLst>
  <p:notesMasterIdLst>
    <p:notesMasterId r:id="rId27"/>
  </p:notesMasterIdLst>
  <p:sldIdLst>
    <p:sldId id="256" r:id="rId2"/>
    <p:sldId id="345" r:id="rId3"/>
    <p:sldId id="364" r:id="rId4"/>
    <p:sldId id="367" r:id="rId5"/>
    <p:sldId id="365" r:id="rId6"/>
    <p:sldId id="338" r:id="rId7"/>
    <p:sldId id="337" r:id="rId8"/>
    <p:sldId id="351" r:id="rId9"/>
    <p:sldId id="343" r:id="rId10"/>
    <p:sldId id="352" r:id="rId11"/>
    <p:sldId id="339" r:id="rId12"/>
    <p:sldId id="355" r:id="rId13"/>
    <p:sldId id="357" r:id="rId14"/>
    <p:sldId id="333" r:id="rId15"/>
    <p:sldId id="366" r:id="rId16"/>
    <p:sldId id="329" r:id="rId17"/>
    <p:sldId id="360" r:id="rId18"/>
    <p:sldId id="372" r:id="rId19"/>
    <p:sldId id="363" r:id="rId20"/>
    <p:sldId id="331" r:id="rId21"/>
    <p:sldId id="369" r:id="rId22"/>
    <p:sldId id="370" r:id="rId23"/>
    <p:sldId id="342" r:id="rId24"/>
    <p:sldId id="340" r:id="rId25"/>
    <p:sldId id="35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lemany" initials="r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646"/>
    <a:srgbClr val="FDEADA"/>
    <a:srgbClr val="FF00F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470" autoAdjust="0"/>
  </p:normalViewPr>
  <p:slideViewPr>
    <p:cSldViewPr>
      <p:cViewPr>
        <p:scale>
          <a:sx n="100" d="100"/>
          <a:sy n="100" d="100"/>
        </p:scale>
        <p:origin x="-1640" y="-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A69E5-50F9-487E-BEFD-B835939F1663}" type="datetimeFigureOut">
              <a:rPr lang="en-GB" smtClean="0"/>
              <a:pPr/>
              <a:t>05/02/2012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3B5FE-52F1-46F9-A1D1-AF57A137D9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486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28BBE7-7B3F-4291-8FE4-6BC2B005853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46EAB-E994-413C-945F-57746D215C6B}" type="slidenum">
              <a:rPr lang="el-GR" smtClean="0"/>
              <a:pPr/>
              <a:t>11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53D187-D698-40E7-917B-F2FB5A37CD7A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8C64CD-5CC9-4175-AFC1-7B24D132E52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531D40-4D6E-42B6-956E-054891DFE69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340768"/>
            <a:ext cx="7543800" cy="2593975"/>
          </a:xfrm>
          <a:prstGeom prst="rect">
            <a:avLst/>
          </a:prstGeo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4221088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0"/>
            <a:ext cx="8064896" cy="69269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507288" cy="58326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1016" y="6374432"/>
            <a:ext cx="395536" cy="438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4D07099-E91D-4272-B072-D9A040FD1D9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0"/>
            <a:ext cx="8064896" cy="69269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1016" y="6374432"/>
            <a:ext cx="395536" cy="438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4D07099-E91D-4272-B072-D9A040FD1D9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2368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5B7B3-A743-4CCC-9027-AFC63D7BA686}" type="datetimeFigureOut">
              <a:rPr lang="en-US" smtClean="0"/>
              <a:t>06/02/2012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4D07099-E91D-4272-B072-D9A040FD1D9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94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8507288" cy="5832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9553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016" y="6415194"/>
            <a:ext cx="395536" cy="438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4D07099-E91D-4272-B072-D9A040FD1D9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7/02/2012</a:t>
            </a:r>
            <a:endParaRPr lang="en-GB" dirty="0"/>
          </a:p>
        </p:txBody>
      </p:sp>
      <p:pic>
        <p:nvPicPr>
          <p:cNvPr id="11" name="Picture 8" descr="Logo CERN width=144,      height=144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 userDrawn="1"/>
        </p:nvSpPr>
        <p:spPr>
          <a:xfrm>
            <a:off x="683568" y="0"/>
            <a:ext cx="8460432" cy="6926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122096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32" r:id="rId2"/>
    <p:sldLayoutId id="2147484333" r:id="rId3"/>
    <p:sldLayoutId id="2147484335" r:id="rId4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accent6">
              <a:lumMod val="20000"/>
              <a:lumOff val="8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764705"/>
            <a:ext cx="7543800" cy="1440159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Beam Energy </a:t>
            </a:r>
            <a:r>
              <a:rPr lang="en-GB" sz="4000" b="1" dirty="0" smtClean="0"/>
              <a:t>in 2012</a:t>
            </a:r>
            <a:endParaRPr lang="en-GB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2492896"/>
            <a:ext cx="5400600" cy="2088232"/>
          </a:xfrm>
        </p:spPr>
        <p:txBody>
          <a:bodyPr>
            <a:no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  <a:t>Preamble</a:t>
            </a:r>
          </a:p>
          <a:p>
            <a:pPr marL="285750" indent="-285750">
              <a:buFont typeface="Arial"/>
              <a:buChar char="•"/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  <a:t>What changed since Chamonix 2011 that allows us to change the beam energy?</a:t>
            </a:r>
          </a:p>
          <a:p>
            <a:pPr marL="285750" indent="-285750">
              <a:buFont typeface="Arial"/>
              <a:buChar char="•"/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  <a:t>What did not change and w</a:t>
            </a: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  <a:t>hat are the constraints?</a:t>
            </a:r>
            <a:endParaRPr lang="en-GB" sz="1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  <a:t>What is the </a:t>
            </a:r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</a:rPr>
              <a:t>envisaged maximum beam energy for 2012 run?</a:t>
            </a:r>
            <a:endParaRPr lang="en-GB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5385990"/>
            <a:ext cx="75608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inputs from: </a:t>
            </a:r>
          </a:p>
          <a:p>
            <a:r>
              <a:rPr lang="en-US" sz="1600" b="1" dirty="0"/>
              <a:t>Z. </a:t>
            </a:r>
            <a:r>
              <a:rPr lang="en-US" sz="1600" b="1" dirty="0" err="1" smtClean="0"/>
              <a:t>Charifoulline</a:t>
            </a:r>
            <a:r>
              <a:rPr lang="en-US" sz="1600" b="1" dirty="0" smtClean="0"/>
              <a:t>, K. </a:t>
            </a:r>
            <a:r>
              <a:rPr lang="en-US" sz="1600" b="1" dirty="0" err="1" smtClean="0"/>
              <a:t>Dahlerup</a:t>
            </a:r>
            <a:r>
              <a:rPr lang="en-US" sz="1600" b="1" dirty="0" smtClean="0"/>
              <a:t>-Pedersen, R. </a:t>
            </a:r>
            <a:r>
              <a:rPr lang="en-US" sz="1600" b="1" dirty="0" err="1" smtClean="0"/>
              <a:t>Denz</a:t>
            </a:r>
            <a:r>
              <a:rPr lang="en-US" sz="1600" b="1" dirty="0" smtClean="0"/>
              <a:t>, </a:t>
            </a:r>
            <a:r>
              <a:rPr lang="en-US" sz="1600" b="1" dirty="0" smtClean="0"/>
              <a:t>F. </a:t>
            </a:r>
            <a:r>
              <a:rPr lang="en-US" sz="1600" b="1" dirty="0" err="1" smtClean="0"/>
              <a:t>Savary</a:t>
            </a:r>
            <a:r>
              <a:rPr lang="en-US" sz="1600" b="1" dirty="0" smtClean="0"/>
              <a:t>, Ch</a:t>
            </a:r>
            <a:r>
              <a:rPr lang="en-US" sz="1600" b="1" dirty="0" smtClean="0"/>
              <a:t>. </a:t>
            </a:r>
            <a:r>
              <a:rPr lang="en-US" sz="1600" b="1" dirty="0" err="1" smtClean="0"/>
              <a:t>Giloux</a:t>
            </a:r>
            <a:r>
              <a:rPr lang="en-US" sz="1600" b="1" dirty="0" smtClean="0"/>
              <a:t>, </a:t>
            </a:r>
            <a:r>
              <a:rPr lang="en-US" sz="1600" b="1" dirty="0" smtClean="0"/>
              <a:t>                             M</a:t>
            </a:r>
            <a:r>
              <a:rPr lang="en-US" sz="1600" b="1" dirty="0" smtClean="0"/>
              <a:t>. </a:t>
            </a:r>
            <a:r>
              <a:rPr lang="en-US" sz="1600" b="1" dirty="0" err="1" smtClean="0"/>
              <a:t>Koratzinos</a:t>
            </a:r>
            <a:r>
              <a:rPr lang="en-US" sz="1600" b="1" dirty="0" smtClean="0"/>
              <a:t>, E. </a:t>
            </a:r>
            <a:r>
              <a:rPr lang="en-US" sz="1600" b="1" dirty="0" err="1" smtClean="0"/>
              <a:t>Ravaioli</a:t>
            </a:r>
            <a:r>
              <a:rPr lang="en-US" sz="1600" b="1" dirty="0" smtClean="0"/>
              <a:t>, </a:t>
            </a:r>
            <a:r>
              <a:rPr lang="en-US" sz="1600" b="1" dirty="0"/>
              <a:t>R. Schmidt,  </a:t>
            </a:r>
            <a:r>
              <a:rPr lang="en-US" sz="1600" b="1" dirty="0" smtClean="0"/>
              <a:t>J. </a:t>
            </a:r>
            <a:r>
              <a:rPr lang="en-US" sz="1600" b="1" dirty="0" err="1" smtClean="0"/>
              <a:t>Steckert</a:t>
            </a:r>
            <a:r>
              <a:rPr lang="en-US" sz="1600" b="1" dirty="0" smtClean="0"/>
              <a:t>, </a:t>
            </a:r>
            <a:r>
              <a:rPr lang="en-US" sz="1600" b="1" dirty="0"/>
              <a:t>H. </a:t>
            </a:r>
            <a:r>
              <a:rPr lang="en-US" sz="1600" b="1" dirty="0" err="1" smtClean="0"/>
              <a:t>Thiesen</a:t>
            </a:r>
            <a:r>
              <a:rPr lang="en-US" sz="1600" b="1" dirty="0" smtClean="0"/>
              <a:t>, </a:t>
            </a:r>
            <a:r>
              <a:rPr lang="en-US" sz="1600" b="1" dirty="0"/>
              <a:t>A</a:t>
            </a:r>
            <a:r>
              <a:rPr lang="en-US" sz="1600" b="1" dirty="0" smtClean="0"/>
              <a:t>. </a:t>
            </a:r>
            <a:r>
              <a:rPr lang="en-US" sz="1600" b="1" dirty="0" err="1" smtClean="0"/>
              <a:t>Verweij</a:t>
            </a:r>
            <a:r>
              <a:rPr lang="en-US" sz="1600" b="1" dirty="0" smtClean="0"/>
              <a:t> and F. </a:t>
            </a:r>
            <a:r>
              <a:rPr lang="en-US" sz="1600" b="1" dirty="0" err="1" smtClean="0"/>
              <a:t>Bordry</a:t>
            </a:r>
            <a:endParaRPr lang="en-US" sz="1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99592" y="5013176"/>
            <a:ext cx="6461760" cy="4320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tx1"/>
                </a:solidFill>
              </a:rPr>
              <a:t>Andrzej Siemko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 rot="16200000">
            <a:off x="-2272128" y="3606160"/>
            <a:ext cx="4896544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EEECE1"/>
                </a:solidFill>
              </a:rPr>
              <a:t>Chamonix  2012, Session 4 – Strategy for 2012</a:t>
            </a:r>
            <a:endParaRPr lang="en-GB" dirty="0">
              <a:solidFill>
                <a:srgbClr val="EEECE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06621"/>
            <a:ext cx="8388424" cy="50187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2132856"/>
            <a:ext cx="2448272" cy="70788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FF00"/>
                </a:solidFill>
              </a:rPr>
              <a:t>No </a:t>
            </a:r>
            <a:r>
              <a:rPr lang="en-GB" sz="2000" b="1" dirty="0" smtClean="0">
                <a:solidFill>
                  <a:srgbClr val="FFFF00"/>
                </a:solidFill>
              </a:rPr>
              <a:t>single magnet quench observed </a:t>
            </a:r>
            <a:r>
              <a:rPr lang="en-GB" sz="2000" b="1" dirty="0" smtClean="0">
                <a:solidFill>
                  <a:srgbClr val="FFFF00"/>
                </a:solidFill>
              </a:rPr>
              <a:t>!!!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6237312"/>
            <a:ext cx="8748464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If such event occurred in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2010,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massive QPS trips would became apparent around the ring                           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8316416" cy="692696"/>
          </a:xfrm>
        </p:spPr>
        <p:txBody>
          <a:bodyPr/>
          <a:lstStyle/>
          <a:p>
            <a:r>
              <a:rPr lang="en-US" sz="2800" dirty="0" smtClean="0"/>
              <a:t>…ultimate </a:t>
            </a:r>
            <a:r>
              <a:rPr lang="en-US" sz="2800" dirty="0"/>
              <a:t>test of QPS vulnerability to transient </a:t>
            </a:r>
            <a:r>
              <a:rPr lang="en-US" sz="2800" dirty="0" smtClean="0"/>
              <a:t>effects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676456" cy="79208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1800" dirty="0" smtClean="0"/>
              <a:t>QPS vulnerability to transient </a:t>
            </a:r>
            <a:r>
              <a:rPr lang="en-US" sz="1800" dirty="0" smtClean="0"/>
              <a:t>effect was unintentionally tested during total </a:t>
            </a:r>
            <a:r>
              <a:rPr lang="en-US" sz="1800" dirty="0"/>
              <a:t>power cut on 18 August </a:t>
            </a:r>
            <a:r>
              <a:rPr lang="en-US" sz="1800" dirty="0" smtClean="0"/>
              <a:t>2011, close </a:t>
            </a:r>
            <a:r>
              <a:rPr lang="en-US" sz="1800" dirty="0"/>
              <a:t>to the most critical  moment: maximum </a:t>
            </a:r>
            <a:r>
              <a:rPr lang="en-US" sz="1800" dirty="0" smtClean="0"/>
              <a:t>current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dirty="0"/>
              <a:t>still ramping</a:t>
            </a:r>
          </a:p>
          <a:p>
            <a:endParaRPr lang="en-US" sz="18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65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0"/>
            <a:ext cx="8244408" cy="692696"/>
          </a:xfrm>
        </p:spPr>
        <p:txBody>
          <a:bodyPr/>
          <a:lstStyle/>
          <a:p>
            <a:r>
              <a:rPr lang="en-GB" sz="3600" dirty="0"/>
              <a:t>RB, </a:t>
            </a:r>
            <a:r>
              <a:rPr lang="en-GB" sz="3600" dirty="0" smtClean="0"/>
              <a:t>RQD</a:t>
            </a:r>
            <a:r>
              <a:rPr lang="en-GB" dirty="0"/>
              <a:t>/</a:t>
            </a:r>
            <a:r>
              <a:rPr lang="en-GB" sz="3600" dirty="0" smtClean="0"/>
              <a:t>F</a:t>
            </a:r>
            <a:r>
              <a:rPr lang="en-GB" sz="3600" dirty="0"/>
              <a:t>: </a:t>
            </a:r>
            <a:r>
              <a:rPr lang="en-GB" sz="3600" dirty="0" smtClean="0"/>
              <a:t>quench statistics during </a:t>
            </a:r>
            <a:r>
              <a:rPr lang="en-GB" sz="3600" dirty="0"/>
              <a:t>2011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815" r="7815"/>
          <a:stretch>
            <a:fillRect/>
          </a:stretch>
        </p:blipFill>
        <p:spPr bwMode="auto">
          <a:xfrm>
            <a:off x="611560" y="764703"/>
            <a:ext cx="4680520" cy="320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933056"/>
            <a:ext cx="4752529" cy="274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796136" y="4139788"/>
            <a:ext cx="30243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Unintentional </a:t>
            </a:r>
            <a:r>
              <a:rPr lang="en-GB" dirty="0" smtClean="0"/>
              <a:t>quenches only</a:t>
            </a:r>
            <a:endParaRPr lang="en-GB" dirty="0"/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 rot="16200000">
            <a:off x="-1357057" y="4521231"/>
            <a:ext cx="306640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4870901"/>
            <a:ext cx="3024336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Only one unintentional quench in 2011 at top </a:t>
            </a:r>
            <a:r>
              <a:rPr lang="en-GB" dirty="0" smtClean="0"/>
              <a:t>energy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932040" y="4797152"/>
            <a:ext cx="1008112" cy="504056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96136" y="980728"/>
            <a:ext cx="302433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ntentional </a:t>
            </a:r>
            <a:r>
              <a:rPr lang="en-GB" dirty="0"/>
              <a:t>and </a:t>
            </a:r>
            <a:r>
              <a:rPr lang="en-GB" dirty="0" smtClean="0"/>
              <a:t>unintentional quenches in 2011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796136" y="1844824"/>
            <a:ext cx="3024336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Most quenches during the quench propagation tests</a:t>
            </a:r>
          </a:p>
        </p:txBody>
      </p:sp>
      <p:sp>
        <p:nvSpPr>
          <p:cNvPr id="16" name="Oval 15"/>
          <p:cNvSpPr/>
          <p:nvPr/>
        </p:nvSpPr>
        <p:spPr>
          <a:xfrm>
            <a:off x="4572000" y="4615036"/>
            <a:ext cx="144016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411760" y="5733256"/>
            <a:ext cx="144016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419872" y="5733256"/>
            <a:ext cx="144016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707904" y="5733256"/>
            <a:ext cx="144016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67744" y="537321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(11)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635896" y="5373216"/>
            <a:ext cx="351656" cy="279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(3)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499992" y="42930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(1)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90700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Picture 4" descr="MB_prot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4149080"/>
            <a:ext cx="5148064" cy="233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/>
          <p:nvPr/>
        </p:nvGrpSpPr>
        <p:grpSpPr>
          <a:xfrm>
            <a:off x="539552" y="2132856"/>
            <a:ext cx="3096344" cy="4608512"/>
            <a:chOff x="152400" y="609600"/>
            <a:chExt cx="4419600" cy="5918200"/>
          </a:xfrm>
        </p:grpSpPr>
        <p:sp>
          <p:nvSpPr>
            <p:cNvPr id="24579" name="TextBox 5"/>
            <p:cNvSpPr txBox="1">
              <a:spLocks noChangeArrowheads="1"/>
            </p:cNvSpPr>
            <p:nvPr/>
          </p:nvSpPr>
          <p:spPr bwMode="auto">
            <a:xfrm>
              <a:off x="3124199" y="1676400"/>
              <a:ext cx="1112706" cy="474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err="1">
                  <a:solidFill>
                    <a:prstClr val="black"/>
                  </a:solidFill>
                  <a:latin typeface="Calibri" pitchFamily="34" charset="0"/>
                  <a:ea typeface="+mn-ea"/>
                  <a:cs typeface="+mn-cs"/>
                </a:rPr>
                <a:t>R</a:t>
              </a:r>
              <a:r>
                <a:rPr lang="en-US" baseline="-25000" dirty="0" err="1">
                  <a:solidFill>
                    <a:prstClr val="black"/>
                  </a:solidFill>
                  <a:latin typeface="Calibri" pitchFamily="34" charset="0"/>
                  <a:ea typeface="+mn-ea"/>
                  <a:cs typeface="+mn-cs"/>
                </a:rPr>
                <a:t>c</a:t>
              </a:r>
              <a:r>
                <a:rPr lang="en-US" baseline="-25000" dirty="0" err="1" smtClean="0">
                  <a:solidFill>
                    <a:prstClr val="black"/>
                  </a:solidFill>
                  <a:latin typeface="Calibri" pitchFamily="34" charset="0"/>
                  <a:ea typeface="+mn-ea"/>
                  <a:cs typeface="+mn-cs"/>
                </a:rPr>
                <a:t>,moon</a:t>
              </a:r>
              <a:endParaRPr lang="en-US" baseline="-250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endParaRPr>
            </a:p>
          </p:txBody>
        </p:sp>
        <p:pic>
          <p:nvPicPr>
            <p:cNvPr id="24582" name="Picture 10" descr="diode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52400" y="609600"/>
              <a:ext cx="2641600" cy="591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3" name="TextBox 6"/>
            <p:cNvSpPr txBox="1">
              <a:spLocks noChangeArrowheads="1"/>
            </p:cNvSpPr>
            <p:nvPr/>
          </p:nvSpPr>
          <p:spPr bwMode="auto">
            <a:xfrm>
              <a:off x="3048000" y="3733800"/>
              <a:ext cx="6715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>
                  <a:solidFill>
                    <a:prstClr val="black"/>
                  </a:solidFill>
                  <a:latin typeface="Calibri" pitchFamily="34" charset="0"/>
                  <a:ea typeface="+mn-ea"/>
                  <a:cs typeface="+mn-cs"/>
                </a:rPr>
                <a:t>R</a:t>
              </a:r>
              <a:r>
                <a:rPr lang="en-US" baseline="-25000">
                  <a:solidFill>
                    <a:prstClr val="black"/>
                  </a:solidFill>
                  <a:latin typeface="Calibri" pitchFamily="34" charset="0"/>
                  <a:ea typeface="+mn-ea"/>
                  <a:cs typeface="+mn-cs"/>
                </a:rPr>
                <a:t>c,hs</a:t>
              </a:r>
            </a:p>
          </p:txBody>
        </p:sp>
        <p:cxnSp>
          <p:nvCxnSpPr>
            <p:cNvPr id="15" name="Straight Arrow Connector 14"/>
            <p:cNvCxnSpPr>
              <a:stCxn id="24579" idx="1"/>
            </p:cNvCxnSpPr>
            <p:nvPr/>
          </p:nvCxnSpPr>
          <p:spPr>
            <a:xfrm flipH="1" flipV="1">
              <a:off x="769088" y="1256903"/>
              <a:ext cx="2355111" cy="65664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cxnSpLocks noChangeShapeType="1"/>
            </p:cNvCxnSpPr>
            <p:nvPr/>
          </p:nvCxnSpPr>
          <p:spPr bwMode="auto">
            <a:xfrm flipH="1" flipV="1">
              <a:off x="1981200" y="3656013"/>
              <a:ext cx="1066800" cy="306387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38" name="Straight Arrow Connector 37"/>
            <p:cNvCxnSpPr>
              <a:cxnSpLocks noChangeShapeType="1"/>
              <a:stCxn id="24592" idx="1"/>
            </p:cNvCxnSpPr>
            <p:nvPr/>
          </p:nvCxnSpPr>
          <p:spPr bwMode="auto">
            <a:xfrm flipH="1" flipV="1">
              <a:off x="2057400" y="2514600"/>
              <a:ext cx="990600" cy="290513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24592" name="TextBox 38"/>
            <p:cNvSpPr txBox="1">
              <a:spLocks noChangeArrowheads="1"/>
            </p:cNvSpPr>
            <p:nvPr/>
          </p:nvSpPr>
          <p:spPr bwMode="auto">
            <a:xfrm>
              <a:off x="3048000" y="2514600"/>
              <a:ext cx="15240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solidFill>
                    <a:prstClr val="black"/>
                  </a:solidFill>
                  <a:latin typeface="Calibri" pitchFamily="34" charset="0"/>
                  <a:ea typeface="+mn-ea"/>
                  <a:cs typeface="+mn-cs"/>
                </a:rPr>
                <a:t>Lower diode busbar</a:t>
              </a:r>
              <a:endParaRPr lang="en-US" sz="1600" baseline="-2500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24593" name="TextBox 22"/>
            <p:cNvSpPr txBox="1">
              <a:spLocks noChangeArrowheads="1"/>
            </p:cNvSpPr>
            <p:nvPr/>
          </p:nvSpPr>
          <p:spPr bwMode="auto">
            <a:xfrm>
              <a:off x="2971800" y="5257800"/>
              <a:ext cx="9540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>
                  <a:solidFill>
                    <a:prstClr val="black"/>
                  </a:solidFill>
                  <a:latin typeface="Calibri" pitchFamily="34" charset="0"/>
                  <a:ea typeface="+mn-ea"/>
                  <a:cs typeface="+mn-cs"/>
                </a:rPr>
                <a:t>R</a:t>
              </a:r>
              <a:r>
                <a:rPr lang="en-US" baseline="-25000">
                  <a:solidFill>
                    <a:prstClr val="black"/>
                  </a:solidFill>
                  <a:latin typeface="Calibri" pitchFamily="34" charset="0"/>
                  <a:ea typeface="+mn-ea"/>
                  <a:cs typeface="+mn-cs"/>
                </a:rPr>
                <a:t>c,diode</a:t>
              </a:r>
            </a:p>
          </p:txBody>
        </p:sp>
        <p:cxnSp>
          <p:nvCxnSpPr>
            <p:cNvPr id="24" name="Straight Arrow Connector 23"/>
            <p:cNvCxnSpPr>
              <a:stCxn id="24593" idx="1"/>
            </p:cNvCxnSpPr>
            <p:nvPr/>
          </p:nvCxnSpPr>
          <p:spPr>
            <a:xfrm flipH="1" flipV="1">
              <a:off x="2105247" y="4955778"/>
              <a:ext cx="866554" cy="5306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55183" y="5565047"/>
              <a:ext cx="1130595" cy="59286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Lower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heat sink</a:t>
              </a:r>
              <a:endParaRPr lang="en-US" sz="12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5181" y="3661172"/>
              <a:ext cx="1130595" cy="59286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Upper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heat sink</a:t>
              </a:r>
              <a:endParaRPr lang="en-US" sz="12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505200" y="6400800"/>
            <a:ext cx="22098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A. Verweij,   CMAC,   22 Aug 2011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p</a:t>
            </a:r>
            <a:r>
              <a:rPr lang="en-US" dirty="0" smtClean="0"/>
              <a:t>ropagation tests </a:t>
            </a:r>
            <a:r>
              <a:rPr lang="en-US" dirty="0"/>
              <a:t>in </a:t>
            </a:r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836712"/>
            <a:ext cx="8507288" cy="11521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Positive quench propagation test results, but…</a:t>
            </a:r>
          </a:p>
          <a:p>
            <a:r>
              <a:rPr lang="en-US" dirty="0" smtClean="0"/>
              <a:t>Abnormally high resistances observed in </a:t>
            </a:r>
            <a:r>
              <a:rPr lang="en-US" dirty="0"/>
              <a:t>the diode </a:t>
            </a:r>
            <a:r>
              <a:rPr lang="en-US" dirty="0" smtClean="0"/>
              <a:t>circuits that may be an issue, in particular if located in the “half-moon” joints</a:t>
            </a:r>
            <a:endParaRPr lang="en-US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2420888"/>
            <a:ext cx="5400600" cy="1638392"/>
          </a:xfrm>
          <a:prstGeom prst="rect">
            <a:avLst/>
          </a:prstGeom>
        </p:spPr>
      </p:pic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3563888" y="2060848"/>
            <a:ext cx="3938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C=Cathode, A=Anode, Resistances in </a:t>
            </a:r>
            <a:r>
              <a:rPr lang="en-US" sz="1800" dirty="0" err="1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rPr>
              <a:t>mW</a:t>
            </a:r>
            <a:endParaRPr lang="en-US" sz="1800" dirty="0">
              <a:solidFill>
                <a:prstClr val="black"/>
              </a:solidFill>
              <a:latin typeface="Symbol" pitchFamily="18" charset="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1556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0"/>
            <a:ext cx="8244408" cy="692696"/>
          </a:xfrm>
        </p:spPr>
        <p:txBody>
          <a:bodyPr/>
          <a:lstStyle/>
          <a:p>
            <a:r>
              <a:rPr lang="en-US" dirty="0" smtClean="0"/>
              <a:t>Resistance of diode contacts – SM18 </a:t>
            </a:r>
            <a:r>
              <a:rPr lang="en-US" dirty="0" smtClean="0"/>
              <a:t>tes</a:t>
            </a:r>
            <a:r>
              <a:rPr lang="en-US" dirty="0" smtClean="0"/>
              <a:t>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67544" y="836712"/>
            <a:ext cx="8507288" cy="21602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SM18 test setup allows for measuring resistances of all contacts in diode </a:t>
            </a:r>
            <a:r>
              <a:rPr lang="en-US" dirty="0" smtClean="0"/>
              <a:t>assembly</a:t>
            </a:r>
          </a:p>
          <a:p>
            <a:r>
              <a:rPr lang="en-US" dirty="0" smtClean="0"/>
              <a:t>Preliminary results are encouraging:</a:t>
            </a:r>
          </a:p>
          <a:p>
            <a:pPr lvl="1"/>
            <a:r>
              <a:rPr lang="en-US" dirty="0" err="1"/>
              <a:t>b</a:t>
            </a:r>
            <a:r>
              <a:rPr lang="en-US" dirty="0" err="1" smtClean="0"/>
              <a:t>ehaviour</a:t>
            </a:r>
            <a:r>
              <a:rPr lang="en-US" dirty="0" smtClean="0"/>
              <a:t> observed in the tunnel was basically reproduced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xcess resistance appearing at intermediate currents was localized in contacts between diodes and heat sinks, which are much less critical then half-moon contacts (heat absorbed by heat sink)</a:t>
            </a:r>
          </a:p>
          <a:p>
            <a:pPr lvl="1"/>
            <a:r>
              <a:rPr lang="en-US" dirty="0" smtClean="0"/>
              <a:t>Resistances of bolted contacts were stable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140968"/>
            <a:ext cx="4016851" cy="3600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140968"/>
            <a:ext cx="4201694" cy="3600399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496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9592" y="0"/>
            <a:ext cx="8136904" cy="692696"/>
          </a:xfrm>
        </p:spPr>
        <p:txBody>
          <a:bodyPr/>
          <a:lstStyle/>
          <a:p>
            <a:r>
              <a:rPr lang="en-US" dirty="0" smtClean="0"/>
              <a:t>Update on burn out probability calculations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836712"/>
            <a:ext cx="8507288" cy="936104"/>
          </a:xfrm>
        </p:spPr>
        <p:txBody>
          <a:bodyPr/>
          <a:lstStyle/>
          <a:p>
            <a:r>
              <a:rPr lang="en-US" dirty="0" smtClean="0"/>
              <a:t>Additional resistance in by-pass diode stacks (discovered </a:t>
            </a:r>
            <a:r>
              <a:rPr lang="en-US" dirty="0" err="1" smtClean="0"/>
              <a:t>durind</a:t>
            </a:r>
            <a:r>
              <a:rPr lang="en-US" dirty="0" smtClean="0"/>
              <a:t> 2011 run) needs to be taken into account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916832"/>
            <a:ext cx="7668344" cy="46832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7414561" y="2530655"/>
            <a:ext cx="1422184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1 quench/week</a:t>
            </a:r>
            <a:endParaRPr lang="en-GB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2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0"/>
            <a:ext cx="8244408" cy="692696"/>
          </a:xfrm>
        </p:spPr>
        <p:txBody>
          <a:bodyPr/>
          <a:lstStyle/>
          <a:p>
            <a:r>
              <a:rPr lang="en-US" sz="3200" dirty="0"/>
              <a:t>What is the envisaged maximum beam </a:t>
            </a:r>
            <a:r>
              <a:rPr lang="en-US" sz="3200" dirty="0" smtClean="0"/>
              <a:t>energy? 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15</a:t>
            </a:fld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971600" y="980728"/>
            <a:ext cx="7812360" cy="4775413"/>
            <a:chOff x="827584" y="1821939"/>
            <a:chExt cx="7812360" cy="477541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584" y="1821939"/>
              <a:ext cx="7812360" cy="4775413"/>
            </a:xfrm>
            <a:prstGeom prst="rect">
              <a:avLst/>
            </a:prstGeom>
          </p:spPr>
        </p:pic>
        <p:sp>
          <p:nvSpPr>
            <p:cNvPr id="10" name="Down Arrow 9"/>
            <p:cNvSpPr/>
            <p:nvPr/>
          </p:nvSpPr>
          <p:spPr>
            <a:xfrm>
              <a:off x="5542012" y="3068960"/>
              <a:ext cx="288032" cy="64807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7430137" y="4603311"/>
              <a:ext cx="1535048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smtClean="0">
                  <a:latin typeface="Times New Roman" pitchFamily="18" charset="0"/>
                  <a:cs typeface="Times New Roman" pitchFamily="18" charset="0"/>
                </a:rPr>
                <a:t>1 quench/month</a:t>
              </a:r>
              <a:endParaRPr lang="en-GB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342880" y="3717032"/>
              <a:ext cx="720080" cy="36004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Content Placeholder 24"/>
          <p:cNvSpPr>
            <a:spLocks noGrp="1"/>
          </p:cNvSpPr>
          <p:nvPr>
            <p:ph idx="1"/>
          </p:nvPr>
        </p:nvSpPr>
        <p:spPr>
          <a:xfrm>
            <a:off x="467544" y="5877272"/>
            <a:ext cx="8280920" cy="64807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If during 2012 the number of high current quenches stays below 5-6 </a:t>
            </a:r>
            <a:r>
              <a:rPr lang="en-US" dirty="0"/>
              <a:t>then </a:t>
            </a:r>
            <a:r>
              <a:rPr lang="en-US" dirty="0" smtClean="0"/>
              <a:t>we have the same probability </a:t>
            </a:r>
            <a:r>
              <a:rPr lang="en-US" dirty="0"/>
              <a:t>of </a:t>
            </a:r>
            <a:r>
              <a:rPr lang="en-US" dirty="0" smtClean="0"/>
              <a:t>burn-out as during </a:t>
            </a:r>
            <a:r>
              <a:rPr lang="en-US" dirty="0"/>
              <a:t>3.5 </a:t>
            </a:r>
            <a:r>
              <a:rPr lang="en-US" dirty="0" err="1" smtClean="0"/>
              <a:t>TeV</a:t>
            </a:r>
            <a:r>
              <a:rPr lang="en-US" dirty="0" smtClean="0"/>
              <a:t> run in 2011 with 40 quench limit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435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beam energy for 2012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544" y="836712"/>
            <a:ext cx="8352928" cy="5832648"/>
          </a:xfrm>
        </p:spPr>
        <p:txBody>
          <a:bodyPr/>
          <a:lstStyle/>
          <a:p>
            <a:r>
              <a:rPr lang="en-US" dirty="0"/>
              <a:t>Probability of burn</a:t>
            </a:r>
            <a:r>
              <a:rPr lang="en-US" dirty="0" smtClean="0"/>
              <a:t>-out </a:t>
            </a:r>
            <a:r>
              <a:rPr lang="en-US" dirty="0"/>
              <a:t>of </a:t>
            </a:r>
            <a:r>
              <a:rPr lang="en-US" dirty="0" smtClean="0"/>
              <a:t>the defective </a:t>
            </a:r>
            <a:r>
              <a:rPr lang="en-US" dirty="0"/>
              <a:t>13 kA joints at 4 </a:t>
            </a:r>
            <a:r>
              <a:rPr lang="en-US" dirty="0" err="1"/>
              <a:t>TeV</a:t>
            </a:r>
            <a:r>
              <a:rPr lang="en-US" dirty="0"/>
              <a:t>  can </a:t>
            </a:r>
            <a:r>
              <a:rPr lang="en-US" dirty="0" smtClean="0"/>
              <a:t>now be </a:t>
            </a:r>
            <a:r>
              <a:rPr lang="en-US" dirty="0"/>
              <a:t>maintained at the same level as for the 3.5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smtClean="0"/>
              <a:t>run in 2011</a:t>
            </a:r>
            <a:endParaRPr lang="en-US" dirty="0"/>
          </a:p>
          <a:p>
            <a:r>
              <a:rPr lang="en-US" dirty="0"/>
              <a:t>Main risk at 3.5 </a:t>
            </a:r>
            <a:r>
              <a:rPr lang="en-US" dirty="0" err="1"/>
              <a:t>TeV</a:t>
            </a:r>
            <a:r>
              <a:rPr lang="en-US" dirty="0"/>
              <a:t> and main risk at 4 </a:t>
            </a:r>
            <a:r>
              <a:rPr lang="en-US" dirty="0" err="1"/>
              <a:t>TeV</a:t>
            </a:r>
            <a:r>
              <a:rPr lang="en-US" dirty="0"/>
              <a:t> are the </a:t>
            </a:r>
            <a:r>
              <a:rPr lang="en-US" dirty="0" smtClean="0"/>
              <a:t>same: </a:t>
            </a:r>
            <a:r>
              <a:rPr lang="en-US" dirty="0" smtClean="0">
                <a:sym typeface="Wingdings"/>
              </a:rPr>
              <a:t>down</a:t>
            </a:r>
            <a:r>
              <a:rPr lang="en-US" dirty="0">
                <a:sym typeface="Wingdings"/>
              </a:rPr>
              <a:t>-time of 8-12 </a:t>
            </a:r>
            <a:r>
              <a:rPr lang="en-US" dirty="0" smtClean="0">
                <a:sym typeface="Wingdings"/>
              </a:rPr>
              <a:t>months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 dirty="0">
                <a:solidFill>
                  <a:srgbClr val="FF0000"/>
                </a:solidFill>
              </a:rPr>
              <a:t>show-stoppers from equipment point of view to operate LHC at beam energy of up to 4.00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/>
              <a:t>3.9697 </a:t>
            </a:r>
            <a:r>
              <a:rPr lang="en-US" dirty="0" err="1" smtClean="0"/>
              <a:t>TeV</a:t>
            </a:r>
            <a:r>
              <a:rPr lang="en-US" dirty="0" smtClean="0"/>
              <a:t> might be an interesting option from a </a:t>
            </a:r>
            <a:r>
              <a:rPr lang="en-US" dirty="0" smtClean="0"/>
              <a:t>precise measurement and precise </a:t>
            </a:r>
            <a:r>
              <a:rPr lang="en-US" dirty="0" smtClean="0"/>
              <a:t>data analysis point of view (</a:t>
            </a:r>
            <a:r>
              <a:rPr lang="en-US" dirty="0" err="1" smtClean="0"/>
              <a:t>arXiv:submit</a:t>
            </a:r>
            <a:r>
              <a:rPr lang="en-US" dirty="0"/>
              <a:t>/0309492 [</a:t>
            </a:r>
            <a:r>
              <a:rPr lang="en-US" dirty="0" err="1"/>
              <a:t>hep-ph</a:t>
            </a:r>
            <a:r>
              <a:rPr lang="en-US" dirty="0"/>
              <a:t>] 31 Aug </a:t>
            </a:r>
            <a:r>
              <a:rPr lang="en-US" dirty="0" smtClean="0"/>
              <a:t>2011</a:t>
            </a:r>
            <a:r>
              <a:rPr lang="en-US" dirty="0" smtClean="0"/>
              <a:t>)</a:t>
            </a:r>
            <a:endParaRPr lang="en-US" i="1" dirty="0"/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82060"/>
          <a:stretch/>
        </p:blipFill>
        <p:spPr>
          <a:xfrm>
            <a:off x="6840491" y="5445224"/>
            <a:ext cx="2051989" cy="115212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536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hardware constraints</a:t>
            </a:r>
            <a:endParaRPr lang="en-US" dirty="0"/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17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14709" y="2294655"/>
            <a:ext cx="8521787" cy="3798641"/>
            <a:chOff x="514709" y="1502568"/>
            <a:chExt cx="8665803" cy="3798641"/>
          </a:xfrm>
        </p:grpSpPr>
        <p:grpSp>
          <p:nvGrpSpPr>
            <p:cNvPr id="10" name="Group 9"/>
            <p:cNvGrpSpPr/>
            <p:nvPr/>
          </p:nvGrpSpPr>
          <p:grpSpPr>
            <a:xfrm>
              <a:off x="514709" y="1502568"/>
              <a:ext cx="8665803" cy="3798641"/>
              <a:chOff x="148585" y="1392918"/>
              <a:chExt cx="10012802" cy="4176463"/>
            </a:xfrm>
          </p:grpSpPr>
          <p:grpSp>
            <p:nvGrpSpPr>
              <p:cNvPr id="11" name="Group 37"/>
              <p:cNvGrpSpPr/>
              <p:nvPr/>
            </p:nvGrpSpPr>
            <p:grpSpPr>
              <a:xfrm>
                <a:off x="148585" y="1392918"/>
                <a:ext cx="10012802" cy="4176463"/>
                <a:chOff x="148585" y="2932470"/>
                <a:chExt cx="10012802" cy="4176463"/>
              </a:xfrm>
            </p:grpSpPr>
            <p:pic>
              <p:nvPicPr>
                <p:cNvPr id="14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8560" t="27242" r="9935" b="13239"/>
                <a:stretch>
                  <a:fillRect/>
                </a:stretch>
              </p:blipFill>
              <p:spPr bwMode="auto">
                <a:xfrm>
                  <a:off x="396026" y="2932470"/>
                  <a:ext cx="6210689" cy="4176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" name="Left Arrow 15"/>
                <p:cNvSpPr/>
                <p:nvPr/>
              </p:nvSpPr>
              <p:spPr>
                <a:xfrm flipH="1">
                  <a:off x="393424" y="4733831"/>
                  <a:ext cx="360040" cy="216023"/>
                </a:xfrm>
                <a:prstGeom prst="leftArrow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 rot="16200000">
                  <a:off x="110493" y="4636921"/>
                  <a:ext cx="502924" cy="426740"/>
                </a:xfrm>
                <a:prstGeom prst="rect">
                  <a:avLst/>
                </a:prstGeom>
                <a:solidFill>
                  <a:schemeClr val="tx2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chemeClr val="bg1"/>
                      </a:solidFill>
                    </a:rPr>
                    <a:t>OK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715053" y="4683309"/>
                  <a:ext cx="5441613" cy="288032"/>
                </a:xfrm>
                <a:prstGeom prst="rect">
                  <a:avLst/>
                </a:prstGeom>
                <a:noFill/>
                <a:ln w="381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9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22241" t="26376" r="21650" b="21208"/>
                <a:stretch>
                  <a:fillRect/>
                </a:stretch>
              </p:blipFill>
              <p:spPr bwMode="auto">
                <a:xfrm>
                  <a:off x="6319509" y="3150427"/>
                  <a:ext cx="3841878" cy="28712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0" name="TextBox 19"/>
                <p:cNvSpPr txBox="1"/>
                <p:nvPr/>
              </p:nvSpPr>
              <p:spPr>
                <a:xfrm>
                  <a:off x="6833355" y="6238061"/>
                  <a:ext cx="2534722" cy="287630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 smtClean="0"/>
                    <a:t>Ref: </a:t>
                  </a:r>
                  <a:r>
                    <a:rPr lang="en-GB" sz="1100" b="1" dirty="0" smtClean="0"/>
                    <a:t>J. </a:t>
                  </a:r>
                  <a:r>
                    <a:rPr lang="en-GB" sz="1100" b="1" dirty="0" err="1" smtClean="0"/>
                    <a:t>Steckert</a:t>
                  </a:r>
                  <a:r>
                    <a:rPr lang="en-GB" sz="1100" i="1" dirty="0" smtClean="0"/>
                    <a:t>,</a:t>
                  </a:r>
                  <a:r>
                    <a:rPr lang="en-GB" sz="1100" dirty="0" smtClean="0"/>
                    <a:t> </a:t>
                  </a:r>
                  <a:r>
                    <a:rPr lang="en-GB" sz="1100" dirty="0" smtClean="0"/>
                    <a:t>Chamonix 2011</a:t>
                  </a:r>
                  <a:endParaRPr lang="en-GB" sz="1100" dirty="0"/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7498961" y="4381829"/>
                <a:ext cx="1632350" cy="3383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dirty="0" smtClean="0">
                    <a:ea typeface="SimSun"/>
                  </a:rPr>
                  <a:t>τ</a:t>
                </a:r>
                <a:r>
                  <a:rPr lang="en-GB" sz="1400" dirty="0" smtClean="0">
                    <a:ea typeface="SimSun"/>
                  </a:rPr>
                  <a:t> (time constant)</a:t>
                </a:r>
                <a:endParaRPr lang="en-GB" sz="1400"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7430434" y="3073218"/>
                <a:ext cx="360040" cy="216024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289566" y="2626425"/>
              <a:ext cx="3032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**</a:t>
              </a:r>
              <a:endParaRPr lang="en-GB" sz="11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827584" y="4725144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67544" y="5877272"/>
            <a:ext cx="8280920" cy="6480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Beyond 4 </a:t>
            </a:r>
            <a:r>
              <a:rPr lang="en-US" dirty="0" err="1" smtClean="0"/>
              <a:t>TeV</a:t>
            </a:r>
            <a:r>
              <a:rPr lang="en-US" dirty="0" smtClean="0"/>
              <a:t> the energy extraction time constants for both, RB and RQ circuits must be </a:t>
            </a:r>
            <a:r>
              <a:rPr lang="en-US" dirty="0" smtClean="0"/>
              <a:t>reconfigur</a:t>
            </a:r>
            <a:r>
              <a:rPr lang="en-US" dirty="0" smtClean="0"/>
              <a:t>ed </a:t>
            </a:r>
            <a:r>
              <a:rPr lang="en-US" dirty="0" smtClean="0">
                <a:sym typeface="Wingdings"/>
              </a:rPr>
              <a:t> major operation</a:t>
            </a:r>
            <a:endParaRPr lang="en-US" dirty="0" smtClean="0"/>
          </a:p>
        </p:txBody>
      </p:sp>
      <p:sp>
        <p:nvSpPr>
          <p:cNvPr id="31" name="Content Placeholder 24"/>
          <p:cNvSpPr txBox="1">
            <a:spLocks/>
          </p:cNvSpPr>
          <p:nvPr/>
        </p:nvSpPr>
        <p:spPr>
          <a:xfrm>
            <a:off x="467544" y="764704"/>
            <a:ext cx="8507288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At present QPS configuration the energy extraction and quench detection systems are limiting beam energy at 4.00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No other hardware constraints up to 4 </a:t>
            </a:r>
            <a:r>
              <a:rPr lang="en-US" dirty="0" err="1" smtClean="0"/>
              <a:t>TeV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544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worries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4752528" cy="280831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Case of an asynchronous beam dump:</a:t>
            </a:r>
          </a:p>
          <a:p>
            <a:pPr lvl="1"/>
            <a:r>
              <a:rPr lang="en-US" dirty="0"/>
              <a:t>Multiple quenches of the magnets in the matching section and at the beginning of the DS can be </a:t>
            </a:r>
            <a:r>
              <a:rPr lang="en-US" dirty="0" smtClean="0"/>
              <a:t>expected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nergy</a:t>
            </a:r>
            <a:r>
              <a:rPr lang="en-US" dirty="0"/>
              <a:t>, of the </a:t>
            </a:r>
            <a:r>
              <a:rPr lang="en-US" dirty="0" smtClean="0"/>
              <a:t>order of 1 Joule per cm</a:t>
            </a:r>
            <a:r>
              <a:rPr lang="en-US" baseline="30000" dirty="0" smtClean="0"/>
              <a:t>3</a:t>
            </a:r>
            <a:r>
              <a:rPr lang="en-US" dirty="0" smtClean="0"/>
              <a:t>, </a:t>
            </a:r>
            <a:r>
              <a:rPr lang="en-US" dirty="0"/>
              <a:t>would be deposited in </a:t>
            </a:r>
            <a:r>
              <a:rPr lang="en-US" dirty="0" smtClean="0"/>
              <a:t>MQY</a:t>
            </a:r>
            <a:r>
              <a:rPr lang="en-US" dirty="0"/>
              <a:t>.4R6</a:t>
            </a:r>
            <a:r>
              <a:rPr lang="en-US" dirty="0" smtClean="0"/>
              <a:t>, MQY</a:t>
            </a:r>
            <a:r>
              <a:rPr lang="en-US" dirty="0"/>
              <a:t>.5R6, and </a:t>
            </a:r>
            <a:r>
              <a:rPr lang="en-US" dirty="0" smtClean="0"/>
              <a:t>MB.A8R6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tenths of Joules per </a:t>
            </a:r>
            <a:r>
              <a:rPr lang="en-US" dirty="0" smtClean="0"/>
              <a:t>cm</a:t>
            </a:r>
            <a:r>
              <a:rPr lang="en-US" baseline="30000" dirty="0" smtClean="0"/>
              <a:t>3 </a:t>
            </a:r>
            <a:r>
              <a:rPr lang="en-US" dirty="0" smtClean="0"/>
              <a:t>would </a:t>
            </a:r>
            <a:r>
              <a:rPr lang="en-US" dirty="0"/>
              <a:t>be released </a:t>
            </a:r>
            <a:r>
              <a:rPr lang="en-US" dirty="0" smtClean="0"/>
              <a:t>in MB.B8R6 and </a:t>
            </a:r>
            <a:r>
              <a:rPr lang="en-US" dirty="0"/>
              <a:t>MQML.</a:t>
            </a:r>
            <a:r>
              <a:rPr lang="en-US" dirty="0" smtClean="0"/>
              <a:t>8R6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…fortunately the </a:t>
            </a:r>
            <a:r>
              <a:rPr lang="en-US" dirty="0" err="1" smtClean="0"/>
              <a:t>busbar</a:t>
            </a:r>
            <a:r>
              <a:rPr lang="en-US" dirty="0" smtClean="0"/>
              <a:t> joints in sectors 56 and 67 are relatively good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D07099-E91D-4272-B072-D9A040FD1D91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8" name="Picture 7" descr="Screen shot 2012-02-07 at 12.13.5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036" y="692696"/>
            <a:ext cx="3662460" cy="6093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82704" y="6254204"/>
            <a:ext cx="2664296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R. </a:t>
            </a:r>
            <a:r>
              <a:rPr lang="en-US" sz="1400" dirty="0" err="1"/>
              <a:t>Versaci</a:t>
            </a:r>
            <a:r>
              <a:rPr lang="en-US" sz="1400" dirty="0"/>
              <a:t>, et al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CERN</a:t>
            </a:r>
            <a:r>
              <a:rPr lang="en-US" sz="1400" dirty="0"/>
              <a:t>-ATS-</a:t>
            </a:r>
            <a:r>
              <a:rPr lang="en-US" sz="1400" dirty="0" smtClean="0"/>
              <a:t>Note-2011</a:t>
            </a:r>
            <a:r>
              <a:rPr lang="en-US" sz="1400" dirty="0"/>
              <a:t>-081 TECH.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64288" y="836712"/>
            <a:ext cx="936104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@</a:t>
            </a:r>
            <a:r>
              <a:rPr lang="en-US" sz="1400" dirty="0" smtClean="0"/>
              <a:t>4.5 </a:t>
            </a:r>
            <a:r>
              <a:rPr lang="en-US" sz="1400" dirty="0" err="1" smtClean="0"/>
              <a:t>TeV</a:t>
            </a:r>
            <a:endParaRPr lang="en-US" sz="1400" dirty="0"/>
          </a:p>
        </p:txBody>
      </p:sp>
      <p:graphicFrame>
        <p:nvGraphicFramePr>
          <p:cNvPr id="1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6541945"/>
              </p:ext>
            </p:extLst>
          </p:nvPr>
        </p:nvGraphicFramePr>
        <p:xfrm>
          <a:off x="611560" y="3573015"/>
          <a:ext cx="4608512" cy="3139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910"/>
                <a:gridCol w="976274"/>
                <a:gridCol w="1224136"/>
                <a:gridCol w="1728192"/>
              </a:tblGrid>
              <a:tr h="684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Measured</a:t>
                      </a:r>
                      <a:r>
                        <a:rPr lang="en-GB" sz="1400" baseline="0" dirty="0" smtClean="0"/>
                        <a:t> at 1A at: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</a:t>
                      </a:r>
                      <a:r>
                        <a:rPr lang="en-GB" sz="1400" dirty="0" err="1" smtClean="0"/>
                        <a:t>R_excess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smtClean="0"/>
                        <a:t>(</a:t>
                      </a:r>
                      <a:r>
                        <a:rPr lang="en-GB" sz="1400" dirty="0" err="1" smtClean="0"/>
                        <a:t>uΩ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smtClean="0"/>
                        <a:t>at warm)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Approximate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Emax</a:t>
                      </a:r>
                      <a:r>
                        <a:rPr lang="en-GB" sz="1400" baseline="0" dirty="0" smtClean="0"/>
                        <a:t> (5 magnet quenches)</a:t>
                      </a:r>
                      <a:endParaRPr lang="en-GB" sz="1400" dirty="0" smtClean="0"/>
                    </a:p>
                    <a:p>
                      <a:endParaRPr lang="en-GB" sz="1200" dirty="0"/>
                    </a:p>
                  </a:txBody>
                  <a:tcPr/>
                </a:tc>
              </a:tr>
              <a:tr h="2978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 warm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39±9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4.5TeV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78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 cold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80±40</a:t>
                      </a:r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-</a:t>
                      </a:r>
                      <a:endParaRPr lang="en-GB" sz="1400" b="1" dirty="0"/>
                    </a:p>
                  </a:txBody>
                  <a:tcPr/>
                </a:tc>
              </a:tr>
              <a:tr h="2978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 warm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36±8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4.8TeV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78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 warm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53±15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3.6TeV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978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 warm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20±7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00B050"/>
                          </a:solidFill>
                        </a:rPr>
                        <a:t>5.8TeV</a:t>
                      </a:r>
                      <a:endParaRPr lang="en-GB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978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 warm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31±9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4.8TeV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78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 cold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90±30</a:t>
                      </a:r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</a:tr>
              <a:tr h="2978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 cold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120±40</a:t>
                      </a:r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715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7776864" cy="561662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Main arguments against 4TeV </a:t>
            </a:r>
            <a:r>
              <a:rPr lang="en-US" dirty="0" smtClean="0"/>
              <a:t>during </a:t>
            </a:r>
            <a:r>
              <a:rPr lang="en-US" dirty="0"/>
              <a:t>Chamonix 2011 </a:t>
            </a:r>
            <a:r>
              <a:rPr lang="en-US" dirty="0" smtClean="0"/>
              <a:t>were: </a:t>
            </a:r>
          </a:p>
          <a:p>
            <a:pPr lvl="1"/>
            <a:r>
              <a:rPr lang="en-US" dirty="0" smtClean="0"/>
              <a:t>Number </a:t>
            </a:r>
            <a:r>
              <a:rPr lang="en-US" dirty="0"/>
              <a:t>of spurious quenches observed over 2010, in particular </a:t>
            </a:r>
            <a:r>
              <a:rPr lang="en-US" dirty="0" smtClean="0"/>
              <a:t>several </a:t>
            </a:r>
            <a:r>
              <a:rPr lang="en-US" dirty="0"/>
              <a:t>events </a:t>
            </a:r>
            <a:r>
              <a:rPr lang="en-US" dirty="0" smtClean="0"/>
              <a:t>involving </a:t>
            </a:r>
            <a:r>
              <a:rPr lang="en-US" dirty="0"/>
              <a:t>large number of </a:t>
            </a:r>
            <a:r>
              <a:rPr lang="en-US" dirty="0" smtClean="0"/>
              <a:t>dipoles</a:t>
            </a:r>
          </a:p>
          <a:p>
            <a:pPr lvl="1"/>
            <a:r>
              <a:rPr lang="en-US" dirty="0" smtClean="0"/>
              <a:t>Very </a:t>
            </a:r>
            <a:r>
              <a:rPr lang="en-US" dirty="0"/>
              <a:t>small margin for </a:t>
            </a:r>
            <a:r>
              <a:rPr lang="en-US" dirty="0" err="1"/>
              <a:t>nQPS</a:t>
            </a:r>
            <a:r>
              <a:rPr lang="en-US" dirty="0"/>
              <a:t> (symmetric quench detectors) at 4TeV with </a:t>
            </a:r>
            <a:r>
              <a:rPr lang="en-US" dirty="0" err="1" smtClean="0"/>
              <a:t>τ</a:t>
            </a:r>
            <a:r>
              <a:rPr lang="en-US" dirty="0" smtClean="0"/>
              <a:t> = 52s. </a:t>
            </a:r>
            <a:r>
              <a:rPr lang="en-US" dirty="0"/>
              <a:t>In case of simultaneous quench of 15 dipoles the </a:t>
            </a:r>
            <a:r>
              <a:rPr lang="en-US" dirty="0" err="1"/>
              <a:t>nQPS</a:t>
            </a:r>
            <a:r>
              <a:rPr lang="en-US" dirty="0"/>
              <a:t> symmetric quench detectors are </a:t>
            </a:r>
            <a:r>
              <a:rPr lang="en-US" dirty="0" smtClean="0"/>
              <a:t>saturating and are blind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00000"/>
                </a:solidFill>
              </a:rPr>
              <a:t>In 2011 the number of spurious quenches was radically reduced. This was achieved mainly thanks to the </a:t>
            </a:r>
            <a:r>
              <a:rPr lang="en-US" dirty="0" err="1">
                <a:solidFill>
                  <a:srgbClr val="000000"/>
                </a:solidFill>
              </a:rPr>
              <a:t>snubber</a:t>
            </a:r>
            <a:r>
              <a:rPr lang="en-US" dirty="0">
                <a:solidFill>
                  <a:srgbClr val="000000"/>
                </a:solidFill>
              </a:rPr>
              <a:t> capacitors </a:t>
            </a:r>
            <a:r>
              <a:rPr lang="en-US" dirty="0" smtClean="0">
                <a:solidFill>
                  <a:srgbClr val="000000"/>
                </a:solidFill>
              </a:rPr>
              <a:t>installation and improvements </a:t>
            </a:r>
            <a:r>
              <a:rPr lang="en-US" dirty="0">
                <a:solidFill>
                  <a:srgbClr val="000000"/>
                </a:solidFill>
              </a:rPr>
              <a:t>introduced to </a:t>
            </a:r>
            <a:r>
              <a:rPr lang="en-US" dirty="0" smtClean="0">
                <a:solidFill>
                  <a:srgbClr val="000000"/>
                </a:solidFill>
              </a:rPr>
              <a:t>the power converters and energy extraction delays 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In 2011 no </a:t>
            </a:r>
            <a:r>
              <a:rPr lang="en-US" dirty="0">
                <a:solidFill>
                  <a:srgbClr val="000000"/>
                </a:solidFill>
              </a:rPr>
              <a:t>quenches </a:t>
            </a:r>
            <a:r>
              <a:rPr lang="en-US" dirty="0" smtClean="0">
                <a:solidFill>
                  <a:srgbClr val="000000"/>
                </a:solidFill>
              </a:rPr>
              <a:t>observed during </a:t>
            </a:r>
            <a:r>
              <a:rPr lang="en-US" dirty="0">
                <a:solidFill>
                  <a:srgbClr val="000000"/>
                </a:solidFill>
              </a:rPr>
              <a:t>hardware commissioning and only 1 </a:t>
            </a:r>
            <a:r>
              <a:rPr lang="en-US" dirty="0" smtClean="0">
                <a:solidFill>
                  <a:srgbClr val="000000"/>
                </a:solidFill>
              </a:rPr>
              <a:t>high current, single magnet </a:t>
            </a:r>
            <a:r>
              <a:rPr lang="en-US" dirty="0">
                <a:solidFill>
                  <a:srgbClr val="000000"/>
                </a:solidFill>
              </a:rPr>
              <a:t>spurious quench with </a:t>
            </a:r>
            <a:r>
              <a:rPr lang="en-US" dirty="0" smtClean="0">
                <a:solidFill>
                  <a:srgbClr val="000000"/>
                </a:solidFill>
              </a:rPr>
              <a:t>beams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Better </a:t>
            </a:r>
            <a:r>
              <a:rPr lang="en-US" dirty="0">
                <a:solidFill>
                  <a:srgbClr val="000000"/>
                </a:solidFill>
              </a:rPr>
              <a:t>operational procedures </a:t>
            </a:r>
            <a:r>
              <a:rPr lang="en-US" dirty="0" smtClean="0">
                <a:solidFill>
                  <a:srgbClr val="000000"/>
                </a:solidFill>
              </a:rPr>
              <a:t>with beams </a:t>
            </a:r>
            <a:r>
              <a:rPr lang="en-US" dirty="0">
                <a:solidFill>
                  <a:srgbClr val="000000"/>
                </a:solidFill>
              </a:rPr>
              <a:t>&gt; 100 MJ</a:t>
            </a:r>
          </a:p>
          <a:p>
            <a:pPr lvl="1"/>
            <a:r>
              <a:rPr lang="en-US" dirty="0" smtClean="0"/>
              <a:t>Efficient </a:t>
            </a:r>
            <a:r>
              <a:rPr lang="en-US" dirty="0"/>
              <a:t>BLM </a:t>
            </a:r>
            <a:r>
              <a:rPr lang="en-US" dirty="0" smtClean="0"/>
              <a:t>protection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 dirty="0">
                <a:solidFill>
                  <a:srgbClr val="FF0000"/>
                </a:solidFill>
              </a:rPr>
              <a:t>show-stoppers from equipment point of view to operate LHC </a:t>
            </a:r>
            <a:r>
              <a:rPr lang="en-US" dirty="0" smtClean="0">
                <a:solidFill>
                  <a:srgbClr val="FF0000"/>
                </a:solidFill>
              </a:rPr>
              <a:t>in 2012 at maximum beam </a:t>
            </a:r>
            <a:r>
              <a:rPr lang="en-US" dirty="0">
                <a:solidFill>
                  <a:srgbClr val="FF0000"/>
                </a:solidFill>
              </a:rPr>
              <a:t>energy of up to 4.00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991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QEB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5896" y="5217120"/>
            <a:ext cx="86106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2492896"/>
            <a:ext cx="6745288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recall of c</a:t>
            </a:r>
            <a:r>
              <a:rPr lang="en-US" dirty="0" smtClean="0"/>
              <a:t>opper stabilizer issue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836712"/>
            <a:ext cx="8507288" cy="14401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Despite correct splice resistance between SC cables, a 13 kA joint can burn-out </a:t>
            </a:r>
            <a:r>
              <a:rPr lang="en-US" b="1" u="sng" dirty="0">
                <a:solidFill>
                  <a:srgbClr val="FF0000"/>
                </a:solidFill>
              </a:rPr>
              <a:t>in case of a quench</a:t>
            </a:r>
            <a:r>
              <a:rPr lang="en-US" dirty="0"/>
              <a:t>, if there would be a bad bonding between the SC cable and the copper </a:t>
            </a:r>
            <a:r>
              <a:rPr lang="en-US" dirty="0" smtClean="0"/>
              <a:t>bus, </a:t>
            </a:r>
            <a:r>
              <a:rPr lang="en-US" dirty="0"/>
              <a:t>coinciding with a discontinuity in the copper </a:t>
            </a:r>
            <a:r>
              <a:rPr lang="en-US" dirty="0" smtClean="0"/>
              <a:t>stabilizer</a:t>
            </a:r>
            <a:endParaRPr lang="en-US" dirty="0"/>
          </a:p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D07099-E91D-4272-B072-D9A040FD1D9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539552" y="3789040"/>
            <a:ext cx="8507288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Resistance measurements and -ray pictures have shown the presence of many of such defective joints in the machine, limiting the safe operating current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174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3491880" y="2780928"/>
            <a:ext cx="1998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Annex </a:t>
            </a:r>
            <a:r>
              <a:rPr lang="en-US" sz="2800" dirty="0" smtClean="0">
                <a:latin typeface="Calibri" pitchFamily="34" charset="0"/>
              </a:rPr>
              <a:t>slides</a:t>
            </a: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717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5" descr="Screenshot.png"/>
          <p:cNvPicPr>
            <a:picLocks noChangeAspect="1"/>
          </p:cNvPicPr>
          <p:nvPr/>
        </p:nvPicPr>
        <p:blipFill>
          <a:blip r:embed="rId3" cstate="print"/>
          <a:srcRect l="1575" t="14783" r="25591" b="6383"/>
          <a:stretch>
            <a:fillRect/>
          </a:stretch>
        </p:blipFill>
        <p:spPr bwMode="auto">
          <a:xfrm>
            <a:off x="685800" y="1249363"/>
            <a:ext cx="7864475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TextBox 6"/>
          <p:cNvSpPr txBox="1">
            <a:spLocks noChangeArrowheads="1"/>
          </p:cNvSpPr>
          <p:nvPr/>
        </p:nvSpPr>
        <p:spPr bwMode="auto">
          <a:xfrm>
            <a:off x="838200" y="1371600"/>
            <a:ext cx="6934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latin typeface="Calibri" pitchFamily="34" charset="0"/>
              </a:rPr>
              <a:t>Comsol output for the final temperature after a 6 kA quench </a:t>
            </a:r>
          </a:p>
          <a:p>
            <a:r>
              <a:rPr lang="en-US" sz="1600" b="1">
                <a:latin typeface="Calibri" pitchFamily="34" charset="0"/>
              </a:rPr>
              <a:t>with zero contact resistances</a:t>
            </a:r>
          </a:p>
          <a:p>
            <a:r>
              <a:rPr lang="en-US" sz="1600" b="1">
                <a:latin typeface="Calibri" pitchFamily="34" charset="0"/>
              </a:rPr>
              <a:t>(adiabatic conditions)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3429000"/>
            <a:ext cx="496888" cy="30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95 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6600" y="4648200"/>
            <a:ext cx="496888" cy="30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60 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4495800"/>
            <a:ext cx="496888" cy="30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50 K</a:t>
            </a:r>
          </a:p>
        </p:txBody>
      </p:sp>
      <p:sp>
        <p:nvSpPr>
          <p:cNvPr id="51208" name="TextBox 6"/>
          <p:cNvSpPr txBox="1">
            <a:spLocks noChangeArrowheads="1"/>
          </p:cNvSpPr>
          <p:nvPr/>
        </p:nvSpPr>
        <p:spPr bwMode="auto">
          <a:xfrm>
            <a:off x="381000" y="6858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Simulations are performed using the codes </a:t>
            </a:r>
            <a:r>
              <a:rPr lang="en-US" sz="1800" b="1" dirty="0" err="1">
                <a:latin typeface="Calibri" pitchFamily="34" charset="0"/>
              </a:rPr>
              <a:t>Comsol</a:t>
            </a:r>
            <a:r>
              <a:rPr lang="en-US" sz="1800" dirty="0">
                <a:latin typeface="Calibri" pitchFamily="34" charset="0"/>
              </a:rPr>
              <a:t> and </a:t>
            </a:r>
            <a:r>
              <a:rPr lang="en-US" sz="1800" b="1" dirty="0">
                <a:latin typeface="Calibri" pitchFamily="34" charset="0"/>
              </a:rPr>
              <a:t>QP3</a:t>
            </a:r>
            <a:r>
              <a:rPr lang="en-US" sz="1800" dirty="0">
                <a:latin typeface="Calibri" pitchFamily="34" charset="0"/>
              </a:rPr>
              <a:t>, giving very similar results.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5200" y="6400800"/>
            <a:ext cx="22098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</a:rPr>
              <a:t>A. Verweij,   </a:t>
            </a:r>
            <a:r>
              <a:rPr lang="en-US" sz="1050" dirty="0" smtClean="0">
                <a:latin typeface="+mn-lt"/>
              </a:rPr>
              <a:t>TE-MPE,   26 </a:t>
            </a:r>
            <a:r>
              <a:rPr lang="en-US" sz="1050" dirty="0">
                <a:latin typeface="+mn-lt"/>
              </a:rPr>
              <a:t>Aug 2011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– MB diode</a:t>
            </a:r>
            <a:endParaRPr lang="en-US" dirty="0"/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 rot="16200000">
            <a:off x="-1357057" y="4521231"/>
            <a:ext cx="306640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smtClean="0">
                <a:solidFill>
                  <a:schemeClr val="bg2"/>
                </a:solidFill>
              </a:rPr>
              <a:t>A. Siemko, Chamonix  2012, Session 4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20" name="Date Placeholder 4"/>
          <p:cNvSpPr txBox="1">
            <a:spLocks/>
          </p:cNvSpPr>
          <p:nvPr/>
        </p:nvSpPr>
        <p:spPr>
          <a:xfrm rot="16200000">
            <a:off x="-471929" y="2310016"/>
            <a:ext cx="1296145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smtClean="0">
                <a:solidFill>
                  <a:schemeClr val="bg2"/>
                </a:solidFill>
              </a:rPr>
              <a:t>7/02/2012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21" name="Slide Number Placeholder 5"/>
          <p:cNvSpPr txBox="1">
            <a:spLocks/>
          </p:cNvSpPr>
          <p:nvPr/>
        </p:nvSpPr>
        <p:spPr>
          <a:xfrm>
            <a:off x="18564" y="6415192"/>
            <a:ext cx="360040" cy="3600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D07099-E91D-4272-B072-D9A040FD1D91}" type="slidenum">
              <a:rPr lang="en-GB" sz="1100" smtClean="0">
                <a:solidFill>
                  <a:schemeClr val="bg2"/>
                </a:solidFill>
              </a:rPr>
              <a:pPr/>
              <a:t>21</a:t>
            </a:fld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79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3" descr="Screenshot-2.png"/>
          <p:cNvPicPr>
            <a:picLocks noChangeAspect="1"/>
          </p:cNvPicPr>
          <p:nvPr/>
        </p:nvPicPr>
        <p:blipFill>
          <a:blip r:embed="rId3" cstate="print"/>
          <a:srcRect l="1968" t="15454" r="1968" b="6383"/>
          <a:stretch>
            <a:fillRect/>
          </a:stretch>
        </p:blipFill>
        <p:spPr bwMode="auto">
          <a:xfrm>
            <a:off x="539552" y="1719263"/>
            <a:ext cx="8475663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TextBox 7"/>
          <p:cNvSpPr txBox="1">
            <a:spLocks noChangeArrowheads="1"/>
          </p:cNvSpPr>
          <p:nvPr/>
        </p:nvSpPr>
        <p:spPr bwMode="auto">
          <a:xfrm>
            <a:off x="395536" y="914400"/>
            <a:ext cx="8291264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800" b="1">
                <a:latin typeface="Calibri" pitchFamily="34" charset="0"/>
              </a:rPr>
              <a:t>Comsol output for the final temperature after a 6 kA quench with R</a:t>
            </a:r>
            <a:r>
              <a:rPr lang="en-US" sz="1800" b="1" baseline="-25000">
                <a:latin typeface="Calibri" pitchFamily="34" charset="0"/>
              </a:rPr>
              <a:t>c,moon</a:t>
            </a:r>
            <a:r>
              <a:rPr lang="en-US" sz="1800" b="1">
                <a:latin typeface="Calibri" pitchFamily="34" charset="0"/>
              </a:rPr>
              <a:t>=40 </a:t>
            </a:r>
            <a:r>
              <a:rPr lang="en-US" sz="1800" b="1">
                <a:latin typeface="Symbol" pitchFamily="18" charset="2"/>
              </a:rPr>
              <a:t>mW</a:t>
            </a:r>
            <a:r>
              <a:rPr lang="en-US" sz="1800" b="1">
                <a:latin typeface="Calibri" pitchFamily="34" charset="0"/>
              </a:rPr>
              <a:t> </a:t>
            </a:r>
          </a:p>
          <a:p>
            <a:pPr algn="r"/>
            <a:r>
              <a:rPr lang="en-US" sz="1400" b="1">
                <a:latin typeface="Calibri" pitchFamily="34" charset="0"/>
              </a:rPr>
              <a:t>(adiabatic conditions)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3962400"/>
            <a:ext cx="500063" cy="3079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95 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2286000"/>
            <a:ext cx="500063" cy="3079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90 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6600" y="3505200"/>
            <a:ext cx="592138" cy="3079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180 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5200" y="6400800"/>
            <a:ext cx="22098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</a:rPr>
              <a:t>A. Verweij,   </a:t>
            </a:r>
            <a:r>
              <a:rPr lang="en-US" sz="1050" dirty="0" smtClean="0">
                <a:latin typeface="+mn-lt"/>
              </a:rPr>
              <a:t>TE-MPE,   26 </a:t>
            </a:r>
            <a:r>
              <a:rPr lang="en-US" sz="1050" dirty="0">
                <a:latin typeface="+mn-lt"/>
              </a:rPr>
              <a:t>Aug 2011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 – MB diode</a:t>
            </a: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 rot="16200000">
            <a:off x="-1357057" y="4521231"/>
            <a:ext cx="3066401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smtClean="0">
                <a:solidFill>
                  <a:schemeClr val="bg2"/>
                </a:solidFill>
              </a:rPr>
              <a:t>A. Siemko, Chamonix  2012, Session 4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1" name="Date Placeholder 4"/>
          <p:cNvSpPr txBox="1">
            <a:spLocks/>
          </p:cNvSpPr>
          <p:nvPr/>
        </p:nvSpPr>
        <p:spPr>
          <a:xfrm rot="16200000">
            <a:off x="-471929" y="2310016"/>
            <a:ext cx="1296145" cy="3657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smtClean="0">
                <a:solidFill>
                  <a:schemeClr val="bg2"/>
                </a:solidFill>
              </a:rPr>
              <a:t>7/02/2012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18564" y="6415192"/>
            <a:ext cx="360040" cy="3600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D07099-E91D-4272-B072-D9A040FD1D91}" type="slidenum">
              <a:rPr lang="en-GB" sz="1100" smtClean="0">
                <a:solidFill>
                  <a:schemeClr val="bg2"/>
                </a:solidFill>
              </a:rPr>
              <a:pPr/>
              <a:t>22</a:t>
            </a:fld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33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GB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Maximum and Minimum values of the Voltage across each dipole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6200" y="7620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tabLst>
                <a:tab pos="2779713" algn="l"/>
                <a:tab pos="4572000" algn="l"/>
                <a:tab pos="7712075" algn="l"/>
              </a:tabLst>
              <a:defRPr/>
            </a:pPr>
            <a:r>
              <a:rPr lang="en-GB" sz="2000" dirty="0">
                <a:latin typeface="Times New Roman" pitchFamily="18" charset="0"/>
                <a:ea typeface="+mj-ea"/>
                <a:cs typeface="Times New Roman" pitchFamily="18" charset="0"/>
              </a:rPr>
              <a:t> Fast Power Abort at 2 kA, 10 A/s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101" name="Picture 2" descr="MT22_2011_Umag_6kA-0As_POSTE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12" y="1250950"/>
            <a:ext cx="6858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553200" y="1219200"/>
            <a:ext cx="2514600" cy="52355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GB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GB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GB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GB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Configuration 2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Delay between the power-converter switching-off and the opening of the extraction switches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GB" sz="1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Configuration 3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Delay between the power-converter switching-off and the opening of the extraction switches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Snubber capacitor in parallel to the extraction switches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Additional resistance in the filter at the output of the power-converter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692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 eaLnBrk="1" hangingPunct="1">
              <a:defRPr/>
            </a:pPr>
            <a:r>
              <a:rPr lang="en-GB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Event on 17th February 2010, Sector 34</a:t>
            </a:r>
            <a:br>
              <a:rPr lang="en-GB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GB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Voltage difference between the two apertures of a dipole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6200" y="7620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tabLst>
                <a:tab pos="2779713" algn="l"/>
                <a:tab pos="4572000" algn="l"/>
                <a:tab pos="7712075" algn="l"/>
              </a:tabLst>
              <a:defRPr/>
            </a:pPr>
            <a:r>
              <a:rPr lang="en-GB" sz="2000" dirty="0">
                <a:latin typeface="Times New Roman" pitchFamily="18" charset="0"/>
                <a:ea typeface="+mj-ea"/>
                <a:cs typeface="Times New Roman" pitchFamily="18" charset="0"/>
              </a:rPr>
              <a:t> Fast Power Abort at 3.5 kA, 10 A/s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3" name="Picture 2" descr="MT22_2011_Umag_6kA-0As_POSTE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12" y="1250950"/>
            <a:ext cx="6858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553200" y="1219200"/>
            <a:ext cx="2514600" cy="52355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Quench Protection System triggered and fired the quench heaters of 11 dipoles.</a:t>
            </a:r>
          </a:p>
          <a:p>
            <a:pPr>
              <a:defRPr/>
            </a:pP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Cause: The voltage oscillations caused by the switching-off of the power converter and by the opening of the extraction switches travel along the dipole chain, and cause a different voltage drop across the two apertures of the magnets.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981200" y="1752600"/>
            <a:ext cx="1676400" cy="91440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981200" y="4724400"/>
            <a:ext cx="1676400" cy="91440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452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B_prot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916832"/>
            <a:ext cx="8280920" cy="375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prstClr val="white"/>
                </a:solidFill>
                <a:latin typeface="Arial" charset="0"/>
              </a:rPr>
              <a:t>Propagation test : diode =&gt; </a:t>
            </a:r>
            <a:r>
              <a:rPr lang="en-GB" dirty="0" smtClean="0">
                <a:solidFill>
                  <a:prstClr val="white"/>
                </a:solidFill>
                <a:latin typeface="Arial" charset="0"/>
              </a:rPr>
              <a:t>interconnect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552" y="764704"/>
            <a:ext cx="8507288" cy="58326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23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</a:t>
            </a:r>
            <a:r>
              <a:rPr lang="en-US" dirty="0" smtClean="0"/>
              <a:t> SC cable </a:t>
            </a:r>
            <a:r>
              <a:rPr lang="en-US" dirty="0"/>
              <a:t>splice </a:t>
            </a:r>
            <a:r>
              <a:rPr lang="en-US" dirty="0" smtClean="0"/>
              <a:t>resistances </a:t>
            </a:r>
            <a:r>
              <a:rPr lang="en-US" dirty="0"/>
              <a:t>in LHC 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1558" t="14685" r="4675" b="9178"/>
          <a:stretch>
            <a:fillRect/>
          </a:stretch>
        </p:blipFill>
        <p:spPr bwMode="auto">
          <a:xfrm>
            <a:off x="4813964" y="3691748"/>
            <a:ext cx="4126200" cy="2844629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 l="1558" t="14685" r="4675" b="9178"/>
          <a:stretch>
            <a:fillRect/>
          </a:stretch>
        </p:blipFill>
        <p:spPr bwMode="auto">
          <a:xfrm>
            <a:off x="546764" y="3691748"/>
            <a:ext cx="4126182" cy="2844629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885757" y="4541616"/>
            <a:ext cx="175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2010: 304±85p</a:t>
            </a:r>
            <a:r>
              <a:rPr lang="el-GR" b="1" dirty="0" smtClean="0">
                <a:solidFill>
                  <a:srgbClr val="0070C0"/>
                </a:solidFill>
              </a:rPr>
              <a:t>Ω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14357" y="4922616"/>
            <a:ext cx="175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2011: 303±82p</a:t>
            </a:r>
            <a:r>
              <a:rPr lang="el-GR" b="1" dirty="0" smtClean="0">
                <a:solidFill>
                  <a:srgbClr val="C00000"/>
                </a:solidFill>
              </a:rPr>
              <a:t>Ω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2764" y="4606148"/>
            <a:ext cx="186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2010: 303±309p</a:t>
            </a:r>
            <a:r>
              <a:rPr lang="el-GR" b="1" dirty="0" smtClean="0">
                <a:solidFill>
                  <a:srgbClr val="0070C0"/>
                </a:solidFill>
              </a:rPr>
              <a:t>Ω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71364" y="4987148"/>
            <a:ext cx="186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2011: 305±309p</a:t>
            </a:r>
            <a:r>
              <a:rPr lang="el-GR" b="1" dirty="0" smtClean="0">
                <a:solidFill>
                  <a:srgbClr val="C00000"/>
                </a:solidFill>
              </a:rPr>
              <a:t>Ω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23164" y="3764971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Dipole Buses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01193" y="3767948"/>
            <a:ext cx="130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Quad Buses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19603" y="6536377"/>
            <a:ext cx="2413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(*) </a:t>
            </a:r>
            <a:r>
              <a:rPr lang="en-US" sz="1200" b="1" dirty="0" err="1" smtClean="0"/>
              <a:t>R</a:t>
            </a:r>
            <a:r>
              <a:rPr lang="en-US" sz="1200" b="1" baseline="-25000" dirty="0" err="1" smtClean="0"/>
              <a:t>spl,max</a:t>
            </a:r>
            <a:r>
              <a:rPr lang="en-US" sz="1200" b="1" baseline="-25000" dirty="0" smtClean="0"/>
              <a:t> </a:t>
            </a:r>
            <a:r>
              <a:rPr lang="en-US" sz="1200" b="1" dirty="0" smtClean="0"/>
              <a:t>= </a:t>
            </a:r>
            <a:r>
              <a:rPr lang="en-US" sz="1200" b="1" dirty="0" err="1" smtClean="0"/>
              <a:t>R</a:t>
            </a:r>
            <a:r>
              <a:rPr lang="en-US" sz="1200" b="1" baseline="-25000" dirty="0" err="1" smtClean="0"/>
              <a:t>segment</a:t>
            </a:r>
            <a:r>
              <a:rPr lang="en-US" sz="1200" b="1" baseline="-25000" dirty="0" smtClean="0"/>
              <a:t> </a:t>
            </a:r>
            <a:r>
              <a:rPr lang="en-US" sz="1200" b="1" dirty="0" smtClean="0"/>
              <a:t>- (n-1)·</a:t>
            </a:r>
            <a:r>
              <a:rPr lang="en-US" sz="1200" b="1" dirty="0" err="1" smtClean="0"/>
              <a:t>R</a:t>
            </a:r>
            <a:r>
              <a:rPr lang="en-US" sz="1200" b="1" baseline="-25000" dirty="0" err="1" smtClean="0"/>
              <a:t>spl,average</a:t>
            </a:r>
            <a:endParaRPr lang="en-US" sz="1200" b="1" baseline="-25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46764" y="1024748"/>
            <a:ext cx="8417724" cy="2569293"/>
            <a:chOff x="228600" y="812971"/>
            <a:chExt cx="8417724" cy="2569293"/>
          </a:xfrm>
        </p:grpSpPr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 l="961" t="20601" r="2883" b="16481"/>
            <a:stretch>
              <a:fillRect/>
            </a:stretch>
          </p:blipFill>
          <p:spPr bwMode="auto">
            <a:xfrm>
              <a:off x="228600" y="812971"/>
              <a:ext cx="8417724" cy="25692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1080745" y="2743200"/>
              <a:ext cx="72250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     12                    23                        34                      45                      56                      67                       78                    81  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4678" y="1719590"/>
              <a:ext cx="4283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C00000"/>
                  </a:solidFill>
                </a:rPr>
                <a:t>2</a:t>
              </a:r>
              <a:r>
                <a:rPr lang="en-US" sz="1100" b="1" dirty="0" smtClean="0">
                  <a:solidFill>
                    <a:srgbClr val="C00000"/>
                  </a:solidFill>
                </a:rPr>
                <a:t>n</a:t>
              </a:r>
              <a:r>
                <a:rPr lang="el-GR" sz="1100" b="1" dirty="0" smtClean="0">
                  <a:solidFill>
                    <a:srgbClr val="C00000"/>
                  </a:solidFill>
                </a:rPr>
                <a:t>Ω</a:t>
              </a:r>
              <a:endParaRPr lang="en-US" sz="1100" b="1" dirty="0" smtClean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43608" y="1084674"/>
            <a:ext cx="7900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Maximum Splice Resistance in a Bus Segment over the LHC ring (</a:t>
            </a:r>
            <a:r>
              <a:rPr lang="en-US" sz="2000" b="1" dirty="0" err="1" smtClean="0"/>
              <a:t>R</a:t>
            </a:r>
            <a:r>
              <a:rPr lang="en-US" sz="2000" b="1" baseline="-25000" dirty="0" err="1" smtClean="0"/>
              <a:t>spl,max</a:t>
            </a:r>
            <a:r>
              <a:rPr lang="en-US" sz="2000" b="1" baseline="30000" dirty="0" smtClean="0"/>
              <a:t>*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975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 splice resistances - long term </a:t>
            </a:r>
            <a:r>
              <a:rPr lang="en-US" dirty="0" smtClean="0"/>
              <a:t>stability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Siemko, Chamonix  2012, Session 4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7/02/2012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507288" cy="5832648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14"/>
          <p:cNvGrpSpPr/>
          <p:nvPr/>
        </p:nvGrpSpPr>
        <p:grpSpPr>
          <a:xfrm>
            <a:off x="479997" y="869951"/>
            <a:ext cx="6108227" cy="3756222"/>
            <a:chOff x="479997" y="869951"/>
            <a:chExt cx="6108227" cy="375622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9997" y="869951"/>
              <a:ext cx="6108227" cy="3756222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1043608" y="1340768"/>
              <a:ext cx="652743" cy="369332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2011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08104" y="3933056"/>
              <a:ext cx="652743" cy="369332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2010</a:t>
              </a:r>
              <a:endParaRPr lang="en-US" dirty="0"/>
            </a:p>
          </p:txBody>
        </p:sp>
      </p:grpSp>
      <p:grpSp>
        <p:nvGrpSpPr>
          <p:cNvPr id="12" name="Group 20"/>
          <p:cNvGrpSpPr/>
          <p:nvPr/>
        </p:nvGrpSpPr>
        <p:grpSpPr>
          <a:xfrm>
            <a:off x="467544" y="3212504"/>
            <a:ext cx="8640960" cy="3312840"/>
            <a:chOff x="323528" y="2996952"/>
            <a:chExt cx="8640960" cy="3312840"/>
          </a:xfrm>
        </p:grpSpPr>
        <p:grpSp>
          <p:nvGrpSpPr>
            <p:cNvPr id="13" name="Group 18"/>
            <p:cNvGrpSpPr/>
            <p:nvPr/>
          </p:nvGrpSpPr>
          <p:grpSpPr>
            <a:xfrm>
              <a:off x="3573165" y="2996952"/>
              <a:ext cx="5391323" cy="3312840"/>
              <a:chOff x="3573165" y="2996952"/>
              <a:chExt cx="5391323" cy="3312840"/>
            </a:xfrm>
          </p:grpSpPr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73165" y="2996952"/>
                <a:ext cx="5391323" cy="3312840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8095721" y="5723964"/>
                <a:ext cx="601447" cy="338554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2010</a:t>
                </a:r>
                <a:endParaRPr lang="en-US" sz="16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067944" y="3378478"/>
                <a:ext cx="601447" cy="338554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2011</a:t>
                </a:r>
                <a:endParaRPr lang="en-US" sz="1600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23528" y="4941168"/>
              <a:ext cx="28722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Top 30 list: 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spl,max</a:t>
              </a:r>
              <a:r>
                <a:rPr lang="en-US" sz="1600" dirty="0" smtClean="0"/>
                <a:t>&gt;1.2n</a:t>
              </a:r>
              <a:r>
                <a:rPr lang="el-GR" sz="1600" dirty="0" smtClean="0"/>
                <a:t>Ω</a:t>
              </a:r>
              <a:endParaRPr lang="en-US" sz="1600" dirty="0" smtClean="0"/>
            </a:p>
            <a:p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spl,max</a:t>
              </a:r>
              <a:r>
                <a:rPr lang="en-US" sz="1600" baseline="-25000" dirty="0" smtClean="0"/>
                <a:t> </a:t>
              </a:r>
              <a:r>
                <a:rPr lang="en-US" sz="1600" dirty="0" smtClean="0"/>
                <a:t>= 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segment</a:t>
              </a:r>
              <a:r>
                <a:rPr lang="en-US" sz="1600" baseline="-25000" dirty="0" smtClean="0"/>
                <a:t> </a:t>
              </a:r>
              <a:r>
                <a:rPr lang="en-US" sz="1600" dirty="0" smtClean="0"/>
                <a:t>- (n-1)·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spl,average</a:t>
              </a:r>
              <a:endParaRPr lang="en-US" sz="1600" baseline="-25000" dirty="0" smtClean="0"/>
            </a:p>
            <a:p>
              <a:endParaRPr lang="en-US" sz="1600" dirty="0"/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395536" y="1196752"/>
            <a:ext cx="8539998" cy="4875058"/>
            <a:chOff x="395536" y="1196752"/>
            <a:chExt cx="8539998" cy="4875058"/>
          </a:xfrm>
        </p:grpSpPr>
        <p:sp>
          <p:nvSpPr>
            <p:cNvPr id="19" name="TextBox 18"/>
            <p:cNvSpPr txBox="1"/>
            <p:nvPr/>
          </p:nvSpPr>
          <p:spPr>
            <a:xfrm>
              <a:off x="6876256" y="1196752"/>
              <a:ext cx="20592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</a:rPr>
                <a:t>NO CHANGES</a:t>
              </a:r>
            </a:p>
            <a:p>
              <a:r>
                <a:rPr lang="en-US" sz="2400" b="1" dirty="0" smtClean="0">
                  <a:solidFill>
                    <a:srgbClr val="C00000"/>
                  </a:solidFill>
                </a:rPr>
                <a:t>OBSERVED! </a:t>
              </a:r>
              <a:r>
                <a:rPr lang="en-US" sz="2400" b="1" dirty="0" smtClean="0">
                  <a:solidFill>
                    <a:srgbClr val="C00000"/>
                  </a:solidFill>
                  <a:sym typeface="Wingdings" pitchFamily="2" charset="2"/>
                </a:rPr>
                <a:t>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5536" y="5733256"/>
              <a:ext cx="23126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No deviations are visible. </a:t>
              </a:r>
              <a:endParaRPr lang="en-US" sz="1600" dirty="0"/>
            </a:p>
          </p:txBody>
        </p:sp>
      </p:grp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9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recall of Chamonix 2011…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467544" y="836712"/>
            <a:ext cx="8568952" cy="216024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Chamonix 2011 conclusions regarding the beam energy</a:t>
            </a:r>
            <a:r>
              <a:rPr lang="en-GB" dirty="0" smtClean="0"/>
              <a:t> </a:t>
            </a:r>
            <a:r>
              <a:rPr lang="en-GB" dirty="0"/>
              <a:t>(Steve </a:t>
            </a:r>
            <a:r>
              <a:rPr lang="en-GB" dirty="0" smtClean="0"/>
              <a:t>Myers</a:t>
            </a:r>
            <a:r>
              <a:rPr lang="en-GB" dirty="0" smtClean="0"/>
              <a:t>)</a:t>
            </a:r>
            <a:r>
              <a:rPr lang="en-GB" dirty="0" smtClean="0"/>
              <a:t>: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Stay </a:t>
            </a:r>
            <a:r>
              <a:rPr lang="en-US" dirty="0"/>
              <a:t>at 3.5TeV  for </a:t>
            </a:r>
            <a:r>
              <a:rPr lang="en-US" dirty="0" smtClean="0"/>
              <a:t>2011.</a:t>
            </a:r>
            <a:endParaRPr lang="en-GB" dirty="0" smtClean="0"/>
          </a:p>
          <a:p>
            <a:pPr lvl="1"/>
            <a:r>
              <a:rPr lang="en-GB" dirty="0" smtClean="0"/>
              <a:t>We </a:t>
            </a:r>
            <a:r>
              <a:rPr lang="en-GB" dirty="0"/>
              <a:t>should operate in 2011 with the "</a:t>
            </a:r>
            <a:r>
              <a:rPr lang="en-GB" dirty="0" err="1"/>
              <a:t>snubber</a:t>
            </a:r>
            <a:r>
              <a:rPr lang="en-GB" dirty="0"/>
              <a:t>" capacitors to reduce further the possible number of </a:t>
            </a:r>
            <a:r>
              <a:rPr lang="en-GB" dirty="0" smtClean="0"/>
              <a:t>quenches. </a:t>
            </a:r>
          </a:p>
          <a:p>
            <a:pPr lvl="1"/>
            <a:r>
              <a:rPr lang="en-GB" sz="2000" dirty="0" smtClean="0"/>
              <a:t>“</a:t>
            </a:r>
            <a:r>
              <a:rPr lang="en-GB" sz="2000" dirty="0"/>
              <a:t>Thermal amplifier” to be </a:t>
            </a:r>
            <a:r>
              <a:rPr lang="en-GB" sz="2000" dirty="0" smtClean="0"/>
              <a:t>developed </a:t>
            </a:r>
            <a:r>
              <a:rPr lang="en-GB" sz="2000" dirty="0"/>
              <a:t>during 2011 to allow measurements during Christmas shutdown for a deterministic decision on a possible energy increase for 2012.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39494"/>
              </p:ext>
            </p:extLst>
          </p:nvPr>
        </p:nvGraphicFramePr>
        <p:xfrm>
          <a:off x="6012160" y="3068960"/>
          <a:ext cx="3024336" cy="36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</a:tblGrid>
              <a:tr h="1080735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+mn-lt"/>
                        </a:rPr>
                        <a:t>Main </a:t>
                      </a:r>
                      <a:r>
                        <a:rPr lang="en-GB" sz="1800" b="1" dirty="0" smtClean="0">
                          <a:latin typeface="+mn-lt"/>
                        </a:rPr>
                        <a:t>arguments </a:t>
                      </a:r>
                      <a:r>
                        <a:rPr lang="en-GB" sz="1800" b="1" dirty="0" smtClean="0">
                          <a:latin typeface="+mn-lt"/>
                        </a:rPr>
                        <a:t>against running </a:t>
                      </a:r>
                      <a:r>
                        <a:rPr lang="en-GB" sz="1800" b="1" dirty="0" smtClean="0">
                          <a:latin typeface="+mn-lt"/>
                        </a:rPr>
                        <a:t>above 3.5 </a:t>
                      </a:r>
                      <a:r>
                        <a:rPr lang="en-GB" sz="1800" b="1" dirty="0" err="1" smtClean="0">
                          <a:latin typeface="+mn-lt"/>
                        </a:rPr>
                        <a:t>TeV</a:t>
                      </a:r>
                      <a:endParaRPr lang="en-GB" sz="1800" b="1" dirty="0">
                        <a:latin typeface="+mn-lt"/>
                      </a:endParaRPr>
                    </a:p>
                  </a:txBody>
                  <a:tcPr/>
                </a:tc>
              </a:tr>
              <a:tr h="2519665">
                <a:tc>
                  <a:txBody>
                    <a:bodyPr/>
                    <a:lstStyle/>
                    <a:p>
                      <a:endParaRPr lang="en-GB" sz="1800" b="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baseline="0" dirty="0" smtClean="0">
                          <a:latin typeface="+mn-lt"/>
                        </a:rPr>
                        <a:t>Risk of multiple magnet quench events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GB" sz="1800" b="0" dirty="0" smtClean="0">
                          <a:latin typeface="+mn-lt"/>
                        </a:rPr>
                        <a:t>Unknown </a:t>
                      </a:r>
                      <a:r>
                        <a:rPr lang="en-GB" sz="1800" b="0" dirty="0" smtClean="0">
                          <a:latin typeface="+mn-lt"/>
                        </a:rPr>
                        <a:t>number of </a:t>
                      </a:r>
                      <a:r>
                        <a:rPr lang="en-GB" sz="1800" b="0" dirty="0" smtClean="0">
                          <a:latin typeface="+mn-lt"/>
                        </a:rPr>
                        <a:t>quenches</a:t>
                      </a:r>
                      <a:r>
                        <a:rPr lang="en-GB" sz="1800" b="0" baseline="0" dirty="0" smtClean="0">
                          <a:latin typeface="+mn-lt"/>
                        </a:rPr>
                        <a:t> to be </a:t>
                      </a:r>
                      <a:r>
                        <a:rPr lang="en-GB" sz="1800" b="0" dirty="0" smtClean="0">
                          <a:latin typeface="+mn-lt"/>
                        </a:rPr>
                        <a:t>expected </a:t>
                      </a:r>
                      <a:r>
                        <a:rPr lang="en-GB" sz="1800" b="0" baseline="0" dirty="0" smtClean="0">
                          <a:latin typeface="+mn-lt"/>
                        </a:rPr>
                        <a:t>in 2011</a:t>
                      </a:r>
                    </a:p>
                    <a:p>
                      <a:pPr algn="ctr"/>
                      <a:endParaRPr lang="en-GB" sz="1800" b="0" baseline="0" dirty="0" smtClean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4506" t="26366" r="9935" b="18332"/>
          <a:stretch/>
        </p:blipFill>
        <p:spPr bwMode="auto">
          <a:xfrm>
            <a:off x="637011" y="3068961"/>
            <a:ext cx="533522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3568" y="6381328"/>
            <a:ext cx="1728192" cy="2616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A</a:t>
            </a:r>
            <a:r>
              <a:rPr lang="en-GB" sz="1100" b="1" dirty="0" smtClean="0"/>
              <a:t>. </a:t>
            </a:r>
            <a:r>
              <a:rPr lang="en-GB" sz="1100" b="1" dirty="0" err="1" smtClean="0"/>
              <a:t>Verweij</a:t>
            </a:r>
            <a:r>
              <a:rPr lang="en-US" sz="1100" dirty="0" smtClean="0"/>
              <a:t> </a:t>
            </a:r>
            <a:r>
              <a:rPr lang="en-GB" sz="1100" dirty="0" smtClean="0"/>
              <a:t>Chamonix </a:t>
            </a:r>
            <a:r>
              <a:rPr lang="en-GB" sz="1100" dirty="0" smtClean="0"/>
              <a:t>2011</a:t>
            </a:r>
            <a:endParaRPr lang="en-GB" sz="110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877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ultiple </a:t>
            </a:r>
            <a:r>
              <a:rPr lang="en-US" dirty="0"/>
              <a:t>magnet quench events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12160" y="2564904"/>
            <a:ext cx="3126036" cy="4320479"/>
          </a:xfrm>
        </p:spPr>
        <p:txBody>
          <a:bodyPr/>
          <a:lstStyle/>
          <a:p>
            <a:r>
              <a:rPr lang="en-US" dirty="0"/>
              <a:t>Example of multiple magnet </a:t>
            </a:r>
            <a:r>
              <a:rPr lang="en-US" dirty="0" smtClean="0"/>
              <a:t>quench </a:t>
            </a:r>
          </a:p>
          <a:p>
            <a:pPr lvl="1"/>
            <a:r>
              <a:rPr lang="en-US" b="1" dirty="0" smtClean="0"/>
              <a:t>11.3.2010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sector </a:t>
            </a:r>
            <a:r>
              <a:rPr lang="en-US" dirty="0"/>
              <a:t>12, 15:07:</a:t>
            </a:r>
            <a:r>
              <a:rPr lang="en-US" dirty="0" smtClean="0"/>
              <a:t>42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10 </a:t>
            </a:r>
            <a:r>
              <a:rPr lang="en-US" dirty="0"/>
              <a:t>quenched magnets by </a:t>
            </a:r>
            <a:r>
              <a:rPr lang="en-US" dirty="0" err="1"/>
              <a:t>oQPS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FPA during -10A/s ramp @ ~2kA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11560" y="4653136"/>
            <a:ext cx="5400600" cy="2213248"/>
            <a:chOff x="611560" y="2348880"/>
            <a:chExt cx="7676687" cy="378355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2348880"/>
              <a:ext cx="7676687" cy="3783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989102" y="5132510"/>
              <a:ext cx="1275975" cy="679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U</a:t>
              </a:r>
              <a:r>
                <a:rPr lang="en-US" baseline="-25000" dirty="0" smtClean="0"/>
                <a:t>QS0</a:t>
              </a:r>
              <a:endParaRPr lang="en-US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339752" y="3789040"/>
              <a:ext cx="31242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339752" y="4797152"/>
              <a:ext cx="31242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611560" y="2282029"/>
            <a:ext cx="5400600" cy="2299099"/>
            <a:chOff x="467544" y="4077072"/>
            <a:chExt cx="5940152" cy="273114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7544" y="4077072"/>
              <a:ext cx="5940152" cy="2731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55576" y="6237312"/>
              <a:ext cx="5125777" cy="292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Umag (SymQ buffers whole sector except: B16L2, B19L2, B20L2)</a:t>
              </a:r>
              <a:endParaRPr lang="en-US" sz="1200" dirty="0"/>
            </a:p>
          </p:txBody>
        </p:sp>
      </p:grp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280259" y="4886060"/>
            <a:ext cx="2912806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39467" y="2630509"/>
            <a:ext cx="1231222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611560" y="764704"/>
            <a:ext cx="8424936" cy="13681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Due to the quench detection system vulnerability to </a:t>
            </a:r>
            <a:r>
              <a:rPr lang="en-US" dirty="0"/>
              <a:t>withstand the effects of a hostile </a:t>
            </a:r>
            <a:r>
              <a:rPr lang="en-US" dirty="0" smtClean="0"/>
              <a:t>environment and various transient signals produced by circuit elements, a number of multiple magnet quench events was experienced in 2010  </a:t>
            </a:r>
          </a:p>
        </p:txBody>
      </p:sp>
    </p:spTree>
    <p:extLst>
      <p:ext uri="{BB962C8B-B14F-4D97-AF65-F5344CB8AC3E}">
        <p14:creationId xmlns:p14="http://schemas.microsoft.com/office/powerpoint/2010/main" val="2188101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</a:t>
            </a:r>
            <a:r>
              <a:rPr lang="en-US" dirty="0" smtClean="0"/>
              <a:t>magnet quench </a:t>
            </a:r>
            <a:r>
              <a:rPr lang="en-US" dirty="0" smtClean="0"/>
              <a:t>ranking </a:t>
            </a:r>
            <a:r>
              <a:rPr lang="en-US" dirty="0" smtClean="0"/>
              <a:t>in 2010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786067"/>
              </p:ext>
            </p:extLst>
          </p:nvPr>
        </p:nvGraphicFramePr>
        <p:xfrm>
          <a:off x="611560" y="1124744"/>
          <a:ext cx="8227643" cy="5242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9343"/>
                <a:gridCol w="1671852"/>
                <a:gridCol w="923020"/>
                <a:gridCol w="1075923"/>
                <a:gridCol w="3607505"/>
              </a:tblGrid>
              <a:tr h="71684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of magnets</a:t>
                      </a:r>
                      <a:r>
                        <a:rPr lang="en-US" sz="1400" baseline="0" dirty="0" smtClean="0"/>
                        <a:t> quenched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Condition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Cause</a:t>
                      </a:r>
                      <a:endParaRPr lang="en-US" sz="1400" dirty="0"/>
                    </a:p>
                  </a:txBody>
                  <a:tcPr/>
                </a:tc>
              </a:tr>
              <a:tr h="71684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24.02.2010,</a:t>
                      </a:r>
                      <a:r>
                        <a:rPr lang="en-US" sz="1400" baseline="0" dirty="0" smtClean="0"/>
                        <a:t> 19:08:23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~3.2kA coasting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SymQ </a:t>
                      </a:r>
                      <a:r>
                        <a:rPr lang="en-US" sz="1400" dirty="0" smtClean="0">
                          <a:sym typeface="Wingdings" pitchFamily="2" charset="2"/>
                        </a:rPr>
                        <a:t> adaptive</a:t>
                      </a:r>
                      <a:r>
                        <a:rPr lang="en-US" sz="1400" baseline="0" dirty="0" smtClean="0">
                          <a:sym typeface="Wingdings" pitchFamily="2" charset="2"/>
                        </a:rPr>
                        <a:t> filter triggered during PC trip. During manual abort 20min later filter was not active  big </a:t>
                      </a:r>
                      <a:r>
                        <a:rPr lang="en-US" sz="1400" baseline="0" dirty="0" err="1" smtClean="0">
                          <a:sym typeface="Wingdings" pitchFamily="2" charset="2"/>
                        </a:rPr>
                        <a:t>dUmag</a:t>
                      </a:r>
                      <a:r>
                        <a:rPr lang="en-US" sz="1400" baseline="-25000" dirty="0" err="1" smtClean="0">
                          <a:sym typeface="Wingdings" pitchFamily="2" charset="2"/>
                        </a:rPr>
                        <a:t>max</a:t>
                      </a:r>
                      <a:endParaRPr lang="en-US" sz="1400" dirty="0"/>
                    </a:p>
                  </a:txBody>
                  <a:tcPr/>
                </a:tc>
              </a:tr>
              <a:tr h="9259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25+5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17.03.2010, 02:23:15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~2kA,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10A/s ramp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oQPS </a:t>
                      </a:r>
                      <a:r>
                        <a:rPr lang="en-US" sz="1400" dirty="0" smtClean="0">
                          <a:sym typeface="Wingdings" pitchFamily="2" charset="2"/>
                        </a:rPr>
                        <a:t> EM</a:t>
                      </a:r>
                      <a:r>
                        <a:rPr lang="en-US" sz="1400" baseline="0" dirty="0" smtClean="0">
                          <a:sym typeface="Wingdings" pitchFamily="2" charset="2"/>
                        </a:rPr>
                        <a:t> transients caused by FPA during ramp beyond common mode rejection of DQQDL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ym typeface="Wingdings" pitchFamily="2" charset="2"/>
                        </a:rPr>
                        <a:t>SymQ  5 magnets fired due to loss of references (fired by oQPS) in comparison cell</a:t>
                      </a:r>
                      <a:endParaRPr lang="en-US" sz="1400" dirty="0" smtClean="0"/>
                    </a:p>
                  </a:txBody>
                  <a:tcPr/>
                </a:tc>
              </a:tr>
              <a:tr h="50776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11.03.2010, 15:07:42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~2kA</a:t>
                      </a:r>
                    </a:p>
                    <a:p>
                      <a:r>
                        <a:rPr lang="en-US" sz="1400" dirty="0" smtClean="0"/>
                        <a:t>-10A/s ramp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oQPS </a:t>
                      </a:r>
                      <a:r>
                        <a:rPr lang="en-US" sz="1400" dirty="0" smtClean="0">
                          <a:sym typeface="Wingdings" pitchFamily="2" charset="2"/>
                        </a:rPr>
                        <a:t> EM</a:t>
                      </a:r>
                      <a:r>
                        <a:rPr lang="en-US" sz="1400" baseline="0" dirty="0" smtClean="0">
                          <a:sym typeface="Wingdings" pitchFamily="2" charset="2"/>
                        </a:rPr>
                        <a:t> transients caused by FPA during ramp beyond common mode rejection of DQQDL</a:t>
                      </a:r>
                      <a:endParaRPr lang="en-US" sz="1400" dirty="0" smtClean="0"/>
                    </a:p>
                  </a:txBody>
                  <a:tcPr/>
                </a:tc>
              </a:tr>
              <a:tr h="50776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13.02.2010,</a:t>
                      </a:r>
                      <a:r>
                        <a:rPr lang="en-US" sz="1400" baseline="0" dirty="0" smtClean="0"/>
                        <a:t> 15:44:52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~5.5kA</a:t>
                      </a:r>
                    </a:p>
                    <a:p>
                      <a:r>
                        <a:rPr lang="en-US" sz="1400" dirty="0" smtClean="0"/>
                        <a:t>10A/s ramp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oQPS </a:t>
                      </a:r>
                      <a:r>
                        <a:rPr lang="en-US" sz="1400" dirty="0" smtClean="0">
                          <a:sym typeface="Wingdings" pitchFamily="2" charset="2"/>
                        </a:rPr>
                        <a:t> EM</a:t>
                      </a:r>
                      <a:r>
                        <a:rPr lang="en-US" sz="1400" baseline="0" dirty="0" smtClean="0">
                          <a:sym typeface="Wingdings" pitchFamily="2" charset="2"/>
                        </a:rPr>
                        <a:t> transients caused by FPA during ramp beyond common mode rejection of DQQDL</a:t>
                      </a:r>
                      <a:endParaRPr lang="en-US" sz="1400" dirty="0" smtClean="0"/>
                    </a:p>
                  </a:txBody>
                  <a:tcPr/>
                </a:tc>
              </a:tr>
              <a:tr h="9259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7+2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17.02.2010, 19:49:29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~3.5kA,</a:t>
                      </a:r>
                      <a:r>
                        <a:rPr lang="en-US" sz="1400" baseline="0" dirty="0" smtClean="0"/>
                        <a:t> 10A/s ramp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oQPS </a:t>
                      </a:r>
                      <a:r>
                        <a:rPr lang="en-US" sz="1400" dirty="0" smtClean="0">
                          <a:sym typeface="Wingdings" pitchFamily="2" charset="2"/>
                        </a:rPr>
                        <a:t> EM</a:t>
                      </a:r>
                      <a:r>
                        <a:rPr lang="en-US" sz="1400" baseline="0" dirty="0" smtClean="0">
                          <a:sym typeface="Wingdings" pitchFamily="2" charset="2"/>
                        </a:rPr>
                        <a:t> transients caused by FPA during ramp beyond common mode rejection of DQQDL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ym typeface="Wingdings" pitchFamily="2" charset="2"/>
                        </a:rPr>
                        <a:t>SymQ  2 magnets fired due to loss of references (fired by oQPS) in comparison cell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842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QPS consolidation work all over the </a:t>
            </a:r>
            <a:r>
              <a:rPr lang="en-GB" dirty="0" smtClean="0">
                <a:solidFill>
                  <a:schemeClr val="bg1"/>
                </a:solidFill>
              </a:rPr>
              <a:t>year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692696"/>
            <a:ext cx="4536504" cy="295232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Main improvements:</a:t>
            </a:r>
          </a:p>
          <a:p>
            <a:pPr lvl="1"/>
            <a:r>
              <a:rPr lang="en-US" dirty="0" err="1" smtClean="0"/>
              <a:t>Snubber</a:t>
            </a:r>
            <a:r>
              <a:rPr lang="en-US" dirty="0" smtClean="0"/>
              <a:t> </a:t>
            </a:r>
            <a:r>
              <a:rPr lang="en-US" dirty="0"/>
              <a:t>capacitors installed </a:t>
            </a:r>
            <a:r>
              <a:rPr lang="en-US" dirty="0" smtClean="0"/>
              <a:t>in </a:t>
            </a:r>
            <a:r>
              <a:rPr lang="en-US" dirty="0"/>
              <a:t>RB </a:t>
            </a:r>
            <a:r>
              <a:rPr lang="en-US" dirty="0" smtClean="0"/>
              <a:t>circuits </a:t>
            </a:r>
            <a:r>
              <a:rPr lang="en-US" dirty="0" smtClean="0"/>
              <a:t>during </a:t>
            </a:r>
            <a:r>
              <a:rPr lang="en-US" dirty="0"/>
              <a:t>2010/2011 Xmas </a:t>
            </a:r>
            <a:r>
              <a:rPr lang="en-US" dirty="0" smtClean="0"/>
              <a:t>break</a:t>
            </a:r>
          </a:p>
          <a:p>
            <a:pPr lvl="1"/>
            <a:r>
              <a:rPr lang="en-US" dirty="0"/>
              <a:t>Delay between the </a:t>
            </a:r>
            <a:r>
              <a:rPr lang="en-US" dirty="0" smtClean="0"/>
              <a:t>power converter </a:t>
            </a:r>
            <a:r>
              <a:rPr lang="en-US" dirty="0"/>
              <a:t>switching-off and the opening of the extraction </a:t>
            </a:r>
            <a:r>
              <a:rPr lang="en-US" dirty="0" smtClean="0"/>
              <a:t>switches</a:t>
            </a:r>
          </a:p>
          <a:p>
            <a:pPr lvl="1"/>
            <a:r>
              <a:rPr lang="en-US" dirty="0" smtClean="0"/>
              <a:t>Modification of the </a:t>
            </a:r>
            <a:r>
              <a:rPr lang="en-US" dirty="0"/>
              <a:t>resistance in the filter at the output of the </a:t>
            </a:r>
            <a:r>
              <a:rPr lang="en-US" dirty="0" smtClean="0"/>
              <a:t>RB power converter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9520" y="4216524"/>
            <a:ext cx="34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/>
                </a:solidFill>
              </a:rPr>
              <a:t> 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pic>
        <p:nvPicPr>
          <p:cNvPr id="9" name="Picture 8" descr="CP_03_2011_38.JPG"/>
          <p:cNvPicPr/>
          <p:nvPr/>
        </p:nvPicPr>
        <p:blipFill>
          <a:blip r:embed="rId2" cstate="email">
            <a:lum bright="15000" contras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764704"/>
            <a:ext cx="4032448" cy="2725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7" name="Picture 2" descr="MT22_2011_Umag_6kA-0As_POSTER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562616"/>
            <a:ext cx="4392488" cy="329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860032" y="3573016"/>
            <a:ext cx="4176464" cy="3140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Configuration 1</a:t>
            </a:r>
          </a:p>
          <a:p>
            <a:pPr>
              <a:defRPr/>
            </a:pPr>
            <a:r>
              <a:rPr lang="en-GB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Before March 2011</a:t>
            </a:r>
          </a:p>
          <a:p>
            <a:pPr>
              <a:defRPr/>
            </a:pPr>
            <a:endParaRPr lang="en-GB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GB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Configuration 2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Delay between the power-converter switching-off and the opening of the extraction switches</a:t>
            </a:r>
          </a:p>
          <a:p>
            <a:pPr>
              <a:defRPr/>
            </a:pPr>
            <a:endParaRPr lang="en-GB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GB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Configuration 3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Delay between the power-converter switching-off and the opening of the extraction switches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Snubber capacitor in parallel to the extraction switches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Additional resistance in the filter at the output of the power-converter</a:t>
            </a:r>
          </a:p>
        </p:txBody>
      </p:sp>
    </p:spTree>
    <p:extLst>
      <p:ext uri="{BB962C8B-B14F-4D97-AF65-F5344CB8AC3E}">
        <p14:creationId xmlns:p14="http://schemas.microsoft.com/office/powerpoint/2010/main" val="934162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GB" dirty="0" smtClean="0">
                <a:latin typeface="Times New Roman" pitchFamily="18" charset="0"/>
                <a:ea typeface="+mj-ea"/>
                <a:cs typeface="Times New Roman" pitchFamily="18" charset="0"/>
              </a:rPr>
              <a:t>Results of the consolidation efforts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96752"/>
            <a:ext cx="8507288" cy="10081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Simulations have demonstrated that the amplitudes </a:t>
            </a:r>
            <a:r>
              <a:rPr lang="en-US" dirty="0"/>
              <a:t>of the </a:t>
            </a:r>
            <a:r>
              <a:rPr lang="en-US" dirty="0" smtClean="0"/>
              <a:t>voltage oscillations seen by the quench detectors were reduced well below the threshold limits</a:t>
            </a:r>
            <a:endParaRPr lang="en-US" dirty="0"/>
          </a:p>
        </p:txBody>
      </p:sp>
      <p:pic>
        <p:nvPicPr>
          <p:cNvPr id="5125" name="Picture 2" descr="MT22_2011_Umag_6kA-0As_POSTE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03" y="2564904"/>
            <a:ext cx="5278957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36096" y="2852936"/>
            <a:ext cx="3528392" cy="36018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GB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Configuration </a:t>
            </a:r>
            <a:r>
              <a:rPr lang="en-GB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Delay between the power-converter switching-off and the opening of the extraction switches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GB" sz="1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Configuration 3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Delay between the power-converter switching-off and the opening of the extraction switches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Snubber capacitor in parallel to the extraction switches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Additional resistance in the filter at the output of the power-converter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64688" y="83671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 rot="16200000">
            <a:off x="-1357057" y="4521231"/>
            <a:ext cx="3066401" cy="365760"/>
          </a:xfrm>
        </p:spPr>
        <p:txBody>
          <a:bodyPr/>
          <a:lstStyle/>
          <a:p>
            <a:r>
              <a:rPr lang="en-GB" dirty="0" smtClean="0"/>
              <a:t>A. Siemko, Chamonix  2012, Session 4</a:t>
            </a:r>
            <a:endParaRPr lang="en-GB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 rot="16200000">
            <a:off x="-471929" y="2310016"/>
            <a:ext cx="1296145" cy="365760"/>
          </a:xfrm>
        </p:spPr>
        <p:txBody>
          <a:bodyPr/>
          <a:lstStyle/>
          <a:p>
            <a:r>
              <a:rPr lang="en-GB" dirty="0" smtClean="0"/>
              <a:t>7/02/2012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64" y="6542276"/>
            <a:ext cx="360040" cy="216024"/>
          </a:xfrm>
        </p:spPr>
        <p:txBody>
          <a:bodyPr/>
          <a:lstStyle/>
          <a:p>
            <a:fld id="{F4D07099-E91D-4272-B072-D9A040FD1D91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10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14640</TotalTime>
  <Words>2329</Words>
  <Application>Microsoft Macintosh PowerPoint</Application>
  <PresentationFormat>On-screen Show (4:3)</PresentationFormat>
  <Paragraphs>335</Paragraphs>
  <Slides>25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Adjacency</vt:lpstr>
      <vt:lpstr>Beam Energy in 2012</vt:lpstr>
      <vt:lpstr>Brief recall of copper stabilizer issue</vt:lpstr>
      <vt:lpstr>Status of SC cable splice resistances in LHC </vt:lpstr>
      <vt:lpstr>SC splice resistances - long term stability</vt:lpstr>
      <vt:lpstr>Brief recall of Chamonix 2011…</vt:lpstr>
      <vt:lpstr>Multiple magnet quench events </vt:lpstr>
      <vt:lpstr>Multiple magnet quench ranking in 2010 </vt:lpstr>
      <vt:lpstr>QPS consolidation work all over the year</vt:lpstr>
      <vt:lpstr>Results of the consolidation efforts</vt:lpstr>
      <vt:lpstr>…ultimate test of QPS vulnerability to transient effects</vt:lpstr>
      <vt:lpstr>RB, RQD/F: quench statistics during 2011</vt:lpstr>
      <vt:lpstr>Quench propagation tests in 2011</vt:lpstr>
      <vt:lpstr>Resistance of diode contacts – SM18 tests</vt:lpstr>
      <vt:lpstr>Update on burn out probability calculations</vt:lpstr>
      <vt:lpstr>What is the envisaged maximum beam energy? </vt:lpstr>
      <vt:lpstr>Maximum beam energy for 2012</vt:lpstr>
      <vt:lpstr>Existing hardware constraints</vt:lpstr>
      <vt:lpstr>…and worries </vt:lpstr>
      <vt:lpstr>Conclusion</vt:lpstr>
      <vt:lpstr>PowerPoint Presentation</vt:lpstr>
      <vt:lpstr>Simulations – MB diode</vt:lpstr>
      <vt:lpstr>Simulations – MB diode</vt:lpstr>
      <vt:lpstr>Maximum and Minimum values of the Voltage across each dipole</vt:lpstr>
      <vt:lpstr>Event on 17th February 2010, Sector 34 Voltage difference between the two apertures of a dipole</vt:lpstr>
      <vt:lpstr>Propagation test : diode =&gt; interconnect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Energy in 2012</dc:title>
  <dc:subject/>
  <dc:creator>AS</dc:creator>
  <cp:keywords/>
  <dc:description/>
  <cp:lastModifiedBy>Andrzej Siemko</cp:lastModifiedBy>
  <cp:revision>449</cp:revision>
  <dcterms:created xsi:type="dcterms:W3CDTF">2011-11-08T09:33:43Z</dcterms:created>
  <dcterms:modified xsi:type="dcterms:W3CDTF">2012-02-07T12:59:51Z</dcterms:modified>
  <cp:category/>
</cp:coreProperties>
</file>