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Default Extension="xls" ContentType="application/vnd.ms-exce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Override PartName="/ppt/commentAuthors.xml" ContentType="application/vnd.openxmlformats-officedocument.presentationml.commentAuthors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comments/comment1.xml" ContentType="application/vnd.openxmlformats-officedocument.presentationml.comments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0" r:id="rId1"/>
  </p:sldMasterIdLst>
  <p:notesMasterIdLst>
    <p:notesMasterId r:id="rId36"/>
  </p:notesMasterIdLst>
  <p:handoutMasterIdLst>
    <p:handoutMasterId r:id="rId37"/>
  </p:handoutMasterIdLst>
  <p:sldIdLst>
    <p:sldId id="296" r:id="rId2"/>
    <p:sldId id="352" r:id="rId3"/>
    <p:sldId id="353" r:id="rId4"/>
    <p:sldId id="297" r:id="rId5"/>
    <p:sldId id="354" r:id="rId6"/>
    <p:sldId id="355" r:id="rId7"/>
    <p:sldId id="356" r:id="rId8"/>
    <p:sldId id="357" r:id="rId9"/>
    <p:sldId id="358" r:id="rId10"/>
    <p:sldId id="298" r:id="rId11"/>
    <p:sldId id="359" r:id="rId12"/>
    <p:sldId id="360" r:id="rId13"/>
    <p:sldId id="361" r:id="rId14"/>
    <p:sldId id="362" r:id="rId15"/>
    <p:sldId id="364" r:id="rId16"/>
    <p:sldId id="365" r:id="rId17"/>
    <p:sldId id="366" r:id="rId18"/>
    <p:sldId id="367" r:id="rId19"/>
    <p:sldId id="363" r:id="rId20"/>
    <p:sldId id="310" r:id="rId21"/>
    <p:sldId id="368" r:id="rId22"/>
    <p:sldId id="301" r:id="rId23"/>
    <p:sldId id="302" r:id="rId24"/>
    <p:sldId id="309" r:id="rId25"/>
    <p:sldId id="304" r:id="rId26"/>
    <p:sldId id="312" r:id="rId27"/>
    <p:sldId id="314" r:id="rId28"/>
    <p:sldId id="315" r:id="rId29"/>
    <p:sldId id="316" r:id="rId30"/>
    <p:sldId id="317" r:id="rId31"/>
    <p:sldId id="318" r:id="rId32"/>
    <p:sldId id="319" r:id="rId33"/>
    <p:sldId id="322" r:id="rId34"/>
    <p:sldId id="323" r:id="rId35"/>
  </p:sldIdLst>
  <p:sldSz cx="9144000" cy="6858000" type="screen4x3"/>
  <p:notesSz cx="7302500" cy="9588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urier New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urier New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urier New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urier New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urier New" charset="0"/>
        <a:ea typeface="+mn-ea"/>
        <a:cs typeface="+mn-cs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Courier New" charset="0"/>
        <a:ea typeface="+mn-ea"/>
        <a:cs typeface="+mn-cs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Courier New" charset="0"/>
        <a:ea typeface="+mn-ea"/>
        <a:cs typeface="+mn-cs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Courier New" charset="0"/>
        <a:ea typeface="+mn-ea"/>
        <a:cs typeface="+mn-cs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Courier New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Kors Bos" initials="K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66CC"/>
    <a:srgbClr val="FF99CC"/>
    <a:srgbClr val="00FF00"/>
    <a:srgbClr val="66FF99"/>
    <a:srgbClr val="99FF99"/>
    <a:srgbClr val="66FF66"/>
    <a:srgbClr val="FF0000"/>
    <a:srgbClr val="ADD8E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8630" autoAdjust="0"/>
  </p:normalViewPr>
  <p:slideViewPr>
    <p:cSldViewPr>
      <p:cViewPr>
        <p:scale>
          <a:sx n="100" d="100"/>
          <a:sy n="100" d="100"/>
        </p:scale>
        <p:origin x="-832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commentAuthors" Target="commentAuthors.xml"/><Relationship Id="rId40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notesMaster" Target="notesMasters/notesMaster1.xml"/><Relationship Id="rId4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theme" Target="theme/theme1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printerSettings" Target="printerSettings/printerSettings1.bin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 authorId="0" dt="2009-03-20T13:35:57.249" idx="1">
    <p:pos x="10" y="10"/>
    <p:text/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>
            <a:lvl1pPr defTabSz="965200"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b" anchorCtr="0" compatLnSpc="1">
            <a:prstTxWarp prst="textNoShape">
              <a:avLst/>
            </a:prstTxWarp>
          </a:bodyPr>
          <a:lstStyle>
            <a:lvl1pPr defTabSz="965200"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BF61989-CE7A-3A45-A515-E8078E05A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>
            <a:lvl1pPr defTabSz="965200"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554538"/>
            <a:ext cx="535622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b" anchorCtr="0" compatLnSpc="1">
            <a:prstTxWarp prst="textNoShape">
              <a:avLst/>
            </a:prstTxWarp>
          </a:bodyPr>
          <a:lstStyle>
            <a:lvl1pPr defTabSz="965200"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B14D310-2CAC-9A4B-8B3B-8AD8585D2B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4928B3-4B0C-3F48-8286-22F1FBEA42C4}" type="slidenum">
              <a:rPr lang="en-GB"/>
              <a:pPr/>
              <a:t>1</a:t>
            </a:fld>
            <a:endParaRPr lang="en-GB"/>
          </a:p>
        </p:txBody>
      </p:sp>
      <p:sp>
        <p:nvSpPr>
          <p:cNvPr id="1638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438275" y="920750"/>
            <a:ext cx="4424363" cy="3317875"/>
          </a:xfrm>
          <a:solidFill>
            <a:srgbClr val="FFFFFF"/>
          </a:solidFill>
          <a:ln/>
        </p:spPr>
      </p:sp>
      <p:sp>
        <p:nvSpPr>
          <p:cNvPr id="16388" name="Text Box 3"/>
          <p:cNvSpPr>
            <a:spLocks noChangeArrowheads="1"/>
          </p:cNvSpPr>
          <p:nvPr>
            <p:ph type="body" idx="1"/>
          </p:nvPr>
        </p:nvSpPr>
        <p:spPr>
          <a:xfrm>
            <a:off x="1130300" y="4560888"/>
            <a:ext cx="5046663" cy="182562"/>
          </a:xfrm>
          <a:noFill/>
          <a:ln/>
        </p:spPr>
        <p:txBody>
          <a:bodyPr lIns="0" tIns="0" rIns="0" bIns="0">
            <a:spAutoFit/>
          </a:bodyPr>
          <a:lstStyle/>
          <a:p>
            <a:pPr eaLnBrk="1" hangingPunct="1"/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4CE79-A962-D841-B6A4-F22E48962C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65DF7-EF27-3D41-A50C-0CEA244C94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381000"/>
            <a:ext cx="2095500" cy="6172200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134100" cy="6172200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1A518-311A-B24C-8C2A-DA52403489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F177A-2235-1041-896D-60BDE37B06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2AD42-CED5-F441-B44B-2480E8892B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114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19200"/>
            <a:ext cx="4114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60F34-D3D3-CD4E-829D-D047A9B305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347FD-F550-1F4A-9B5D-750DB79E8C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51FCF-4046-6A43-B522-569654662A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17C09-24A9-2048-9563-F7F98A10BE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FCF37-BA47-CC49-9899-D674D6D853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0D7E5-D490-1E43-B6DE-DD99D183C2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066800"/>
            <a:ext cx="9142413" cy="152400"/>
            <a:chOff x="0" y="588"/>
            <a:chExt cx="6239" cy="96"/>
          </a:xfrm>
        </p:grpSpPr>
        <p:sp>
          <p:nvSpPr>
            <p:cNvPr id="128003" name="Freeform 3"/>
            <p:cNvSpPr>
              <a:spLocks/>
            </p:cNvSpPr>
            <p:nvPr/>
          </p:nvSpPr>
          <p:spPr bwMode="auto">
            <a:xfrm>
              <a:off x="0" y="588"/>
              <a:ext cx="6239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00" y="0"/>
                </a:cxn>
                <a:cxn ang="0">
                  <a:pos x="10000" y="10000"/>
                </a:cxn>
                <a:cxn ang="0">
                  <a:pos x="0" y="10000"/>
                </a:cxn>
                <a:cxn ang="0">
                  <a:pos x="0" y="0"/>
                </a:cxn>
              </a:cxnLst>
              <a:rect l="0" t="0" r="r" b="b"/>
              <a:pathLst>
                <a:path w="10000" h="10000">
                  <a:moveTo>
                    <a:pt x="0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00CCC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8004" name="Freeform 4"/>
            <p:cNvSpPr>
              <a:spLocks/>
            </p:cNvSpPr>
            <p:nvPr/>
          </p:nvSpPr>
          <p:spPr bwMode="auto">
            <a:xfrm>
              <a:off x="0" y="660"/>
              <a:ext cx="6239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00" y="0"/>
                </a:cxn>
                <a:cxn ang="0">
                  <a:pos x="10000" y="10000"/>
                </a:cxn>
                <a:cxn ang="0">
                  <a:pos x="0" y="10000"/>
                </a:cxn>
                <a:cxn ang="0">
                  <a:pos x="0" y="0"/>
                </a:cxn>
              </a:cxnLst>
              <a:rect l="0" t="0" r="r" b="b"/>
              <a:pathLst>
                <a:path w="10000" h="10000">
                  <a:moveTo>
                    <a:pt x="0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FF0066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5"/>
          <p:cNvSpPr>
            <a:spLocks noChangeArrowheads="1"/>
          </p:cNvSpPr>
          <p:nvPr>
            <p:ph type="title"/>
          </p:nvPr>
        </p:nvSpPr>
        <p:spPr bwMode="auto">
          <a:xfrm>
            <a:off x="457200" y="381000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6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219200"/>
            <a:ext cx="8382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8008" name="Text Box 8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2000"/>
              </a:lnSpc>
              <a:defRPr sz="1400">
                <a:latin typeface="Comic Sans MS" charset="0"/>
              </a:defRPr>
            </a:lvl1pPr>
          </a:lstStyle>
          <a:p>
            <a:pPr>
              <a:defRPr/>
            </a:pPr>
            <a:fld id="{AFD26505-F159-AE43-A2AC-DB3C3DAD5A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28009" name="Freeform 9"/>
          <p:cNvSpPr>
            <a:spLocks/>
          </p:cNvSpPr>
          <p:nvPr/>
        </p:nvSpPr>
        <p:spPr bwMode="auto">
          <a:xfrm>
            <a:off x="2732088" y="0"/>
            <a:ext cx="3684587" cy="339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0" y="0"/>
              </a:cxn>
              <a:cxn ang="0">
                <a:pos x="10000" y="10000"/>
              </a:cxn>
              <a:cxn ang="0">
                <a:pos x="0" y="10000"/>
              </a:cxn>
              <a:cxn ang="0">
                <a:pos x="0" y="0"/>
              </a:cxn>
            </a:cxnLst>
            <a:rect l="0" t="0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close/>
                <a:moveTo>
                  <a:pt x="0" y="0"/>
                </a:moveTo>
              </a:path>
            </a:pathLst>
          </a:cu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033" name="Picture 1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150" y="0"/>
            <a:ext cx="476250" cy="1066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hf hdr="0" ftr="0" dt="0"/>
  <p:txStyles>
    <p:titleStyle>
      <a:lvl1pPr marL="53975" indent="-53975" algn="ctr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ＭＳ Ｐゴシック" charset="-128"/>
          <a:cs typeface="ＭＳ Ｐゴシック" charset="-128"/>
        </a:defRPr>
      </a:lvl1pPr>
      <a:lvl2pPr marL="53975" indent="-53975" algn="ctr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  <a:ea typeface="ＭＳ Ｐゴシック" charset="-128"/>
          <a:cs typeface="ＭＳ Ｐゴシック" charset="-128"/>
        </a:defRPr>
      </a:lvl2pPr>
      <a:lvl3pPr marL="53975" indent="-53975" algn="ctr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  <a:ea typeface="ＭＳ Ｐゴシック" charset="-128"/>
          <a:cs typeface="ＭＳ Ｐゴシック" charset="-128"/>
        </a:defRPr>
      </a:lvl3pPr>
      <a:lvl4pPr marL="53975" indent="-53975" algn="ctr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  <a:ea typeface="ＭＳ Ｐゴシック" charset="-128"/>
          <a:cs typeface="ＭＳ Ｐゴシック" charset="-128"/>
        </a:defRPr>
      </a:lvl4pPr>
      <a:lvl5pPr marL="53975" indent="-53975" algn="ctr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511175" algn="ctr" rtl="0" fontAlgn="base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</a:defRPr>
      </a:lvl6pPr>
      <a:lvl7pPr marL="968375" algn="ctr" rtl="0" fontAlgn="base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</a:defRPr>
      </a:lvl7pPr>
      <a:lvl8pPr marL="1425575" algn="ctr" rtl="0" fontAlgn="base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</a:defRPr>
      </a:lvl8pPr>
      <a:lvl9pPr marL="1882775" algn="ctr" rtl="0" fontAlgn="base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</a:defRPr>
      </a:lvl9pPr>
    </p:titleStyle>
    <p:bodyStyle>
      <a:lvl1pPr marL="533400" indent="-441325" algn="l" rtl="0" eaLnBrk="0" fontAlgn="base" hangingPunct="0">
        <a:lnSpc>
          <a:spcPct val="13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ZapfDingbats" pitchFamily="82" charset="2"/>
        <a:buChar char="l"/>
        <a:defRPr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969963" indent="-411163" algn="l" rtl="0" eaLnBrk="0" fontAlgn="base" hangingPunct="0">
        <a:lnSpc>
          <a:spcPct val="130000"/>
        </a:lnSpc>
        <a:spcBef>
          <a:spcPct val="30000"/>
        </a:spcBef>
        <a:spcAft>
          <a:spcPct val="0"/>
        </a:spcAft>
        <a:buClr>
          <a:schemeClr val="accent1"/>
        </a:buClr>
        <a:buFont typeface="ZapfDingbats" pitchFamily="82" charset="2"/>
        <a:buChar char="n"/>
        <a:defRPr>
          <a:solidFill>
            <a:schemeClr val="accent1"/>
          </a:solidFill>
          <a:latin typeface="+mn-lt"/>
          <a:ea typeface="ＭＳ Ｐゴシック" charset="-128"/>
        </a:defRPr>
      </a:lvl2pPr>
      <a:lvl3pPr marL="1408113" indent="-401638" algn="l" rtl="0" eaLnBrk="0" fontAlgn="base" hangingPunct="0">
        <a:lnSpc>
          <a:spcPct val="130000"/>
        </a:lnSpc>
        <a:spcBef>
          <a:spcPct val="30000"/>
        </a:spcBef>
        <a:spcAft>
          <a:spcPct val="0"/>
        </a:spcAft>
        <a:buClr>
          <a:srgbClr val="003300"/>
        </a:buClr>
        <a:buFont typeface="Wingdings" charset="2"/>
        <a:buChar char="Ø"/>
        <a:defRPr sz="1600">
          <a:solidFill>
            <a:srgbClr val="003300"/>
          </a:solidFill>
          <a:latin typeface="+mn-lt"/>
          <a:ea typeface="ＭＳ Ｐゴシック" charset="-128"/>
        </a:defRPr>
      </a:lvl3pPr>
      <a:lvl4pPr marL="1866900" indent="-403225" algn="l" rtl="0" eaLnBrk="0" fontAlgn="base" hangingPunct="0">
        <a:lnSpc>
          <a:spcPct val="130000"/>
        </a:lnSpc>
        <a:spcBef>
          <a:spcPct val="30000"/>
        </a:spcBef>
        <a:spcAft>
          <a:spcPct val="0"/>
        </a:spcAft>
        <a:buClr>
          <a:srgbClr val="663300"/>
        </a:buClr>
        <a:buFont typeface="ZapfDingbats" pitchFamily="82" charset="2"/>
        <a:buChar char="l"/>
        <a:defRPr sz="1600">
          <a:solidFill>
            <a:srgbClr val="663300"/>
          </a:solidFill>
          <a:latin typeface="+mn-lt"/>
          <a:ea typeface="ＭＳ Ｐゴシック" charset="-128"/>
        </a:defRPr>
      </a:lvl4pPr>
      <a:lvl5pPr marL="2320925" indent="-400050" algn="l" rtl="0" eaLnBrk="0" fontAlgn="base" hangingPunct="0">
        <a:lnSpc>
          <a:spcPct val="130000"/>
        </a:lnSpc>
        <a:spcBef>
          <a:spcPct val="30000"/>
        </a:spcBef>
        <a:spcAft>
          <a:spcPct val="0"/>
        </a:spcAft>
        <a:buClr>
          <a:srgbClr val="000066"/>
        </a:buClr>
        <a:buFont typeface="ZapfDingbats" pitchFamily="82" charset="2"/>
        <a:buChar char="n"/>
        <a:defRPr sz="1600">
          <a:solidFill>
            <a:srgbClr val="000066"/>
          </a:solidFill>
          <a:latin typeface="+mn-lt"/>
          <a:ea typeface="ＭＳ Ｐゴシック" charset="-128"/>
        </a:defRPr>
      </a:lvl5pPr>
      <a:lvl6pPr marL="2778125" indent="-400050" algn="l" rtl="0" fontAlgn="base">
        <a:lnSpc>
          <a:spcPct val="130000"/>
        </a:lnSpc>
        <a:spcBef>
          <a:spcPct val="30000"/>
        </a:spcBef>
        <a:spcAft>
          <a:spcPct val="0"/>
        </a:spcAft>
        <a:buClr>
          <a:srgbClr val="000066"/>
        </a:buClr>
        <a:buFont typeface="ZapfDingbats" pitchFamily="82" charset="2"/>
        <a:buChar char="n"/>
        <a:defRPr sz="1600">
          <a:solidFill>
            <a:srgbClr val="000066"/>
          </a:solidFill>
          <a:latin typeface="+mn-lt"/>
          <a:ea typeface="ＭＳ Ｐゴシック" charset="-128"/>
        </a:defRPr>
      </a:lvl6pPr>
      <a:lvl7pPr marL="3235325" indent="-400050" algn="l" rtl="0" fontAlgn="base">
        <a:lnSpc>
          <a:spcPct val="130000"/>
        </a:lnSpc>
        <a:spcBef>
          <a:spcPct val="30000"/>
        </a:spcBef>
        <a:spcAft>
          <a:spcPct val="0"/>
        </a:spcAft>
        <a:buClr>
          <a:srgbClr val="000066"/>
        </a:buClr>
        <a:buFont typeface="ZapfDingbats" pitchFamily="82" charset="2"/>
        <a:buChar char="n"/>
        <a:defRPr sz="1600">
          <a:solidFill>
            <a:srgbClr val="000066"/>
          </a:solidFill>
          <a:latin typeface="+mn-lt"/>
          <a:ea typeface="ＭＳ Ｐゴシック" charset="-128"/>
        </a:defRPr>
      </a:lvl7pPr>
      <a:lvl8pPr marL="3692525" indent="-400050" algn="l" rtl="0" fontAlgn="base">
        <a:lnSpc>
          <a:spcPct val="130000"/>
        </a:lnSpc>
        <a:spcBef>
          <a:spcPct val="30000"/>
        </a:spcBef>
        <a:spcAft>
          <a:spcPct val="0"/>
        </a:spcAft>
        <a:buClr>
          <a:srgbClr val="000066"/>
        </a:buClr>
        <a:buFont typeface="ZapfDingbats" pitchFamily="82" charset="2"/>
        <a:buChar char="n"/>
        <a:defRPr sz="1600">
          <a:solidFill>
            <a:srgbClr val="000066"/>
          </a:solidFill>
          <a:latin typeface="+mn-lt"/>
          <a:ea typeface="ＭＳ Ｐゴシック" charset="-128"/>
        </a:defRPr>
      </a:lvl8pPr>
      <a:lvl9pPr marL="4149725" indent="-400050" algn="l" rtl="0" fontAlgn="base">
        <a:lnSpc>
          <a:spcPct val="130000"/>
        </a:lnSpc>
        <a:spcBef>
          <a:spcPct val="30000"/>
        </a:spcBef>
        <a:spcAft>
          <a:spcPct val="0"/>
        </a:spcAft>
        <a:buClr>
          <a:srgbClr val="000066"/>
        </a:buClr>
        <a:buFont typeface="ZapfDingbats" pitchFamily="82" charset="2"/>
        <a:buChar char="n"/>
        <a:defRPr sz="1600">
          <a:solidFill>
            <a:srgbClr val="00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5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5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Chart1.xls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8575">
              <a:tabLst>
                <a:tab pos="92075" algn="l"/>
              </a:tabLst>
              <a:defRPr/>
            </a:pPr>
            <a:fld id="{7784CD46-11C9-6044-BD8A-C23D18DA8B16}" type="slidenum">
              <a:rPr lang="en-GB" smtClean="0">
                <a:latin typeface="+mn-lt"/>
              </a:rPr>
              <a:pPr marL="28575">
                <a:tabLst>
                  <a:tab pos="92075" algn="l"/>
                </a:tabLst>
                <a:defRPr/>
              </a:pPr>
              <a:t>1</a:t>
            </a:fld>
            <a:endParaRPr lang="en-GB">
              <a:latin typeface="+mn-lt"/>
            </a:endParaRPr>
          </a:p>
        </p:txBody>
      </p:sp>
      <p:sp>
        <p:nvSpPr>
          <p:cNvPr id="15363" name="Rectangle 2"/>
          <p:cNvSpPr>
            <a:spLocks noChangeArrowheads="1"/>
          </p:cNvSpPr>
          <p:nvPr>
            <p:ph type="ctrTitle"/>
          </p:nvPr>
        </p:nvSpPr>
        <p:spPr>
          <a:xfrm>
            <a:off x="762000" y="685800"/>
            <a:ext cx="7772400" cy="2667000"/>
          </a:xfrm>
        </p:spPr>
        <p:txBody>
          <a:bodyPr lIns="0" tIns="0" rIns="0" bIns="0" anchor="ctr"/>
          <a:lstStyle/>
          <a:p>
            <a:pPr marL="0" indent="53975" eaLnBrk="1" hangingPunct="1">
              <a:lnSpc>
                <a:spcPct val="130000"/>
              </a:lnSpc>
            </a:pPr>
            <a:r>
              <a:rPr lang="en-US" sz="4000" dirty="0" smtClean="0"/>
              <a:t>ATLAS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i="1" dirty="0" smtClean="0"/>
              <a:t>2008 Report and 2009/2010 Plans</a:t>
            </a:r>
            <a:br>
              <a:rPr lang="en-US" sz="2400" i="1" dirty="0" smtClean="0"/>
            </a:br>
            <a:r>
              <a:rPr lang="en-US" sz="24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reprocessing</a:t>
            </a:r>
            <a:br>
              <a:rPr lang="en-US" sz="24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4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simulation production</a:t>
            </a:r>
            <a:br>
              <a:rPr lang="en-US" sz="24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4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planning</a:t>
            </a:r>
            <a:endParaRPr lang="en-GB" sz="2400" i="1" dirty="0" smtClean="0"/>
          </a:p>
        </p:txBody>
      </p:sp>
      <p:sp>
        <p:nvSpPr>
          <p:cNvPr id="15364" name="Rectangle 3"/>
          <p:cNvSpPr>
            <a:spLocks noChangeArrowheads="1"/>
          </p:cNvSpPr>
          <p:nvPr>
            <p:ph type="subTitle" idx="1"/>
          </p:nvPr>
        </p:nvSpPr>
        <p:spPr>
          <a:xfrm>
            <a:off x="990600" y="4191000"/>
            <a:ext cx="7345363" cy="2133600"/>
          </a:xfrm>
        </p:spPr>
        <p:txBody>
          <a:bodyPr/>
          <a:lstStyle/>
          <a:p>
            <a:pPr marL="533400" indent="-441325" eaLnBrk="1" hangingPunct="1"/>
            <a:r>
              <a:rPr lang="en-GB" sz="2000" dirty="0" smtClean="0"/>
              <a:t>WLCG Workshop in Prague</a:t>
            </a:r>
          </a:p>
          <a:p>
            <a:pPr marL="533400" indent="-441325" eaLnBrk="1" hangingPunct="1"/>
            <a:r>
              <a:rPr lang="en-GB" sz="2000" dirty="0" smtClean="0"/>
              <a:t>March 21-22</a:t>
            </a:r>
          </a:p>
          <a:p>
            <a:pPr marL="533400" indent="-441325" eaLnBrk="1" hangingPunct="1"/>
            <a:endParaRPr lang="en-GB" sz="2000" dirty="0" smtClean="0"/>
          </a:p>
          <a:p>
            <a:pPr marL="533400" indent="-441325" eaLnBrk="1" hangingPunct="1"/>
            <a:r>
              <a:rPr lang="en-GB" sz="1200" dirty="0" smtClean="0"/>
              <a:t>Kors Bos</a:t>
            </a:r>
          </a:p>
          <a:p>
            <a:pPr marL="533400" indent="-441325" eaLnBrk="1" hangingPunct="1"/>
            <a:r>
              <a:rPr lang="en-GB" sz="1200" dirty="0" smtClean="0"/>
              <a:t>CERN </a:t>
            </a:r>
            <a:r>
              <a:rPr lang="en-GB" sz="1200" dirty="0"/>
              <a:t>&amp;</a:t>
            </a:r>
            <a:r>
              <a:rPr lang="en-GB" sz="1200" dirty="0" smtClean="0"/>
              <a:t> NIKHEF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54102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Slides from LHCC review</a:t>
            </a:r>
          </a:p>
          <a:p>
            <a:r>
              <a:rPr lang="en-US" dirty="0"/>
              <a:t>a</a:t>
            </a:r>
            <a:r>
              <a:rPr lang="en-US" dirty="0" smtClean="0"/>
              <a:t>nd ADC </a:t>
            </a:r>
            <a:r>
              <a:rPr lang="en-US" dirty="0"/>
              <a:t>i</a:t>
            </a:r>
            <a:r>
              <a:rPr lang="en-US" dirty="0" smtClean="0"/>
              <a:t>nternal review</a:t>
            </a:r>
          </a:p>
          <a:p>
            <a:r>
              <a:rPr lang="en-US" dirty="0"/>
              <a:t>a</a:t>
            </a:r>
            <a:r>
              <a:rPr lang="en-US" dirty="0" smtClean="0"/>
              <a:t>nd some more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2" descr="week-summary-1.php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984625"/>
            <a:ext cx="480060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</a:t>
            </a:r>
            <a:r>
              <a:rPr lang="en-GB" dirty="0" smtClean="0"/>
              <a:t> Production</a:t>
            </a:r>
            <a:endParaRPr lang="en-GB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279B268-8DCF-474B-B66F-72B7D3C0F0F6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8437" name="Content Placeholder 6"/>
          <p:cNvSpPr>
            <a:spLocks noGrp="1"/>
          </p:cNvSpPr>
          <p:nvPr>
            <p:ph idx="1"/>
          </p:nvPr>
        </p:nvSpPr>
        <p:spPr>
          <a:xfrm>
            <a:off x="76200" y="1219200"/>
            <a:ext cx="4267200" cy="5334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GB" dirty="0" smtClean="0"/>
              <a:t>Simulation production in 2008 used most of the available CPU capacity</a:t>
            </a:r>
            <a:endParaRPr lang="en-GB" dirty="0" smtClean="0"/>
          </a:p>
          <a:p>
            <a:pPr lvl="1">
              <a:spcBef>
                <a:spcPct val="0"/>
              </a:spcBef>
            </a:pPr>
            <a:r>
              <a:rPr lang="en-US" dirty="0" smtClean="0"/>
              <a:t>But not all the time</a:t>
            </a:r>
            <a:endParaRPr lang="en-GB" dirty="0" smtClean="0"/>
          </a:p>
          <a:p>
            <a:pPr>
              <a:spcBef>
                <a:spcPct val="0"/>
              </a:spcBef>
            </a:pPr>
            <a:r>
              <a:rPr lang="en-GB" dirty="0" smtClean="0"/>
              <a:t>Production will continue, using now Geant4.9</a:t>
            </a:r>
          </a:p>
          <a:p>
            <a:pPr lvl="1">
              <a:spcBef>
                <a:spcPct val="0"/>
              </a:spcBef>
            </a:pPr>
            <a:r>
              <a:rPr lang="en-GB" dirty="0" smtClean="0"/>
              <a:t>The Geant4 step now takes ~1000 kSI2k-s/event</a:t>
            </a:r>
          </a:p>
          <a:p>
            <a:pPr>
              <a:spcBef>
                <a:spcPct val="0"/>
              </a:spcBef>
            </a:pPr>
            <a:r>
              <a:rPr lang="en-GB" dirty="0" smtClean="0"/>
              <a:t>Fast simulation samples are produced in addition, for large statistics studies </a:t>
            </a:r>
          </a:p>
          <a:p>
            <a:pPr lvl="1">
              <a:spcBef>
                <a:spcPct val="0"/>
              </a:spcBef>
            </a:pPr>
            <a:r>
              <a:rPr lang="en-GB" dirty="0" err="1" smtClean="0"/>
              <a:t>Atlfast</a:t>
            </a:r>
            <a:r>
              <a:rPr lang="en-GB" dirty="0" smtClean="0"/>
              <a:t>-II takes on average ~100 kSI2k-s/event</a:t>
            </a:r>
          </a:p>
        </p:txBody>
      </p:sp>
      <p:pic>
        <p:nvPicPr>
          <p:cNvPr id="18438" name="Picture 7" descr="Jobs-2008-year-summary.php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143000"/>
            <a:ext cx="4786313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638800" y="1524000"/>
            <a:ext cx="23622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latin typeface="+mj-lt"/>
              </a:rPr>
              <a:t>All 2008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38800" y="4157663"/>
            <a:ext cx="23622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latin typeface="+mj-lt"/>
              </a:rPr>
              <a:t>Last week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14800" y="1719263"/>
            <a:ext cx="9906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latin typeface="+mj-lt"/>
              </a:rPr>
              <a:t>20k —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4800" y="4554538"/>
            <a:ext cx="9906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latin typeface="+mj-lt"/>
              </a:rPr>
              <a:t>30k —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Experience in 2008 (1)</a:t>
            </a:r>
            <a:endParaRPr lang="en-US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81D3CC5-F43C-7B46-BF26-7C1852A1937B}" type="slidenum">
              <a:rPr lang="en-GB"/>
              <a:pPr/>
              <a:t>11</a:t>
            </a:fld>
            <a:endParaRPr lang="en-GB"/>
          </a:p>
        </p:txBody>
      </p:sp>
      <p:pic>
        <p:nvPicPr>
          <p:cNvPr id="1126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428750"/>
            <a:ext cx="8067675" cy="4829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69" name="Content Placeholder 5"/>
          <p:cNvSpPr>
            <a:spLocks noGrp="1"/>
          </p:cNvSpPr>
          <p:nvPr>
            <p:ph idx="1"/>
          </p:nvPr>
        </p:nvSpPr>
        <p:spPr>
          <a:xfrm>
            <a:off x="2000250" y="1643063"/>
            <a:ext cx="5643563" cy="1785937"/>
          </a:xfrm>
        </p:spPr>
        <p:txBody>
          <a:bodyPr/>
          <a:lstStyle/>
          <a:p>
            <a:r>
              <a:rPr lang="nb-NO"/>
              <a:t>Main structures due to release schedule, validation latency, modest requests for simulation</a:t>
            </a:r>
          </a:p>
          <a:p>
            <a:r>
              <a:rPr lang="nb-NO"/>
              <a:t>Fine structure due to short job and error latencies, and of course problems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0125" y="6072188"/>
            <a:ext cx="1820863" cy="338137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nb-NO" b="1">
                <a:latin typeface="Comic Sans MS" charset="0"/>
              </a:rPr>
              <a:t>FDR2 production</a:t>
            </a:r>
            <a:endParaRPr lang="en-US" b="1">
              <a:latin typeface="Comic Sans M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7938" y="5786438"/>
            <a:ext cx="1441450" cy="338137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nb-NO" b="1">
                <a:latin typeface="Comic Sans MS" charset="0"/>
              </a:rPr>
              <a:t>Reprocessing</a:t>
            </a:r>
            <a:endParaRPr lang="en-US" b="1">
              <a:latin typeface="Comic Sans MS" charset="0"/>
            </a:endParaRPr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6572250" y="3643313"/>
            <a:ext cx="785813" cy="2214562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1214438" y="3857625"/>
            <a:ext cx="1500187" cy="2143125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4313" y="1643063"/>
            <a:ext cx="1454150" cy="954087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nb-NO" sz="2800" b="1">
                <a:latin typeface="Comic Sans MS" charset="0"/>
              </a:rPr>
              <a:t>Running</a:t>
            </a:r>
          </a:p>
          <a:p>
            <a:pPr algn="ctr"/>
            <a:r>
              <a:rPr lang="nb-NO" sz="2800" b="1">
                <a:latin typeface="Comic Sans MS" charset="0"/>
              </a:rPr>
              <a:t>Jobs</a:t>
            </a:r>
            <a:endParaRPr lang="en-US" sz="2800" b="1">
              <a:latin typeface="Comic Sans M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3" y="3357563"/>
            <a:ext cx="1452562" cy="830262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nb-NO" b="1">
                <a:latin typeface="Comic Sans MS" charset="0"/>
              </a:rPr>
              <a:t>Start</a:t>
            </a:r>
          </a:p>
          <a:p>
            <a:r>
              <a:rPr lang="nb-NO" b="1">
                <a:latin typeface="Comic Sans MS" charset="0"/>
              </a:rPr>
              <a:t>Panda-NDGF</a:t>
            </a:r>
          </a:p>
          <a:p>
            <a:r>
              <a:rPr lang="nb-NO" b="1">
                <a:latin typeface="Comic Sans MS" charset="0"/>
              </a:rPr>
              <a:t>integration</a:t>
            </a:r>
            <a:endParaRPr lang="en-US" b="1">
              <a:latin typeface="Comic Sans MS" charset="0"/>
            </a:endParaRPr>
          </a:p>
        </p:txBody>
      </p:sp>
      <p:cxnSp>
        <p:nvCxnSpPr>
          <p:cNvPr id="11276" name="Straight Arrow Connector 13"/>
          <p:cNvCxnSpPr>
            <a:cxnSpLocks noChangeShapeType="1"/>
            <a:stCxn id="12" idx="2"/>
          </p:cNvCxnSpPr>
          <p:nvPr/>
        </p:nvCxnSpPr>
        <p:spPr bwMode="auto">
          <a:xfrm rot="16200000" flipH="1">
            <a:off x="1207294" y="3921919"/>
            <a:ext cx="241300" cy="77311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15" name="TextBox 14"/>
          <p:cNvSpPr txBox="1"/>
          <p:nvPr/>
        </p:nvSpPr>
        <p:spPr>
          <a:xfrm>
            <a:off x="5286375" y="3571875"/>
            <a:ext cx="1109663" cy="830263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nb-NO" b="1">
                <a:latin typeface="Comic Sans MS" charset="0"/>
              </a:rPr>
              <a:t>Panda</a:t>
            </a:r>
          </a:p>
          <a:p>
            <a:r>
              <a:rPr lang="nb-NO" b="1">
                <a:latin typeface="Comic Sans MS" charset="0"/>
              </a:rPr>
              <a:t>task</a:t>
            </a:r>
          </a:p>
          <a:p>
            <a:r>
              <a:rPr lang="nb-NO" b="1">
                <a:latin typeface="Comic Sans MS" charset="0"/>
              </a:rPr>
              <a:t>brokering</a:t>
            </a:r>
            <a:endParaRPr lang="en-US" b="1">
              <a:latin typeface="Comic Sans MS" charset="0"/>
            </a:endParaRPr>
          </a:p>
        </p:txBody>
      </p:sp>
      <p:cxnSp>
        <p:nvCxnSpPr>
          <p:cNvPr id="11278" name="Straight Arrow Connector 16"/>
          <p:cNvCxnSpPr>
            <a:cxnSpLocks noChangeShapeType="1"/>
          </p:cNvCxnSpPr>
          <p:nvPr/>
        </p:nvCxnSpPr>
        <p:spPr bwMode="auto">
          <a:xfrm rot="5400000">
            <a:off x="5644356" y="4644232"/>
            <a:ext cx="428625" cy="158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Experience in 2008 (2)</a:t>
            </a:r>
            <a:endParaRPr lang="en-US"/>
          </a:p>
        </p:txBody>
      </p:sp>
      <p:sp>
        <p:nvSpPr>
          <p:cNvPr id="12291" name="Content Placeholder 5"/>
          <p:cNvSpPr>
            <a:spLocks noGrp="1"/>
          </p:cNvSpPr>
          <p:nvPr>
            <p:ph sz="half" idx="2"/>
          </p:nvPr>
        </p:nvSpPr>
        <p:spPr>
          <a:xfrm>
            <a:off x="1214438" y="4000500"/>
            <a:ext cx="6643687" cy="2338388"/>
          </a:xfrm>
        </p:spPr>
        <p:txBody>
          <a:bodyPr/>
          <a:lstStyle/>
          <a:p>
            <a:r>
              <a:rPr lang="nb-NO" sz="1800" dirty="0" err="1"/>
              <a:t>CPU’s</a:t>
            </a:r>
            <a:r>
              <a:rPr lang="nb-NO" sz="1800" dirty="0"/>
              <a:t> </a:t>
            </a:r>
            <a:r>
              <a:rPr lang="nb-NO" sz="1800" dirty="0" err="1"/>
              <a:t>are</a:t>
            </a:r>
            <a:r>
              <a:rPr lang="nb-NO" sz="1800" dirty="0"/>
              <a:t> </a:t>
            </a:r>
            <a:r>
              <a:rPr lang="nb-NO" sz="1800" dirty="0" err="1"/>
              <a:t>under-utilized</a:t>
            </a:r>
            <a:r>
              <a:rPr lang="nb-NO" sz="1800" dirty="0"/>
              <a:t> </a:t>
            </a:r>
            <a:r>
              <a:rPr lang="nb-NO" sz="1800" dirty="0" err="1"/>
              <a:t>on</a:t>
            </a:r>
            <a:r>
              <a:rPr lang="nb-NO" sz="1800" dirty="0"/>
              <a:t> </a:t>
            </a:r>
            <a:r>
              <a:rPr lang="nb-NO" sz="1800" dirty="0" err="1"/>
              <a:t>average</a:t>
            </a:r>
            <a:endParaRPr lang="nb-NO" sz="1800" dirty="0"/>
          </a:p>
          <a:p>
            <a:pPr lvl="1"/>
            <a:r>
              <a:rPr lang="nb-NO" sz="1600" dirty="0" err="1"/>
              <a:t>Capacity</a:t>
            </a:r>
            <a:r>
              <a:rPr lang="nb-NO" sz="1600" dirty="0"/>
              <a:t> ~60k </a:t>
            </a:r>
            <a:r>
              <a:rPr lang="nb-NO" sz="1600" dirty="0" err="1"/>
              <a:t>jobs/day</a:t>
            </a:r>
            <a:r>
              <a:rPr lang="nb-NO" sz="1600" dirty="0"/>
              <a:t>, 14-20k </a:t>
            </a:r>
            <a:r>
              <a:rPr lang="nb-NO" sz="1600" dirty="0" err="1"/>
              <a:t>CPU’s</a:t>
            </a:r>
            <a:r>
              <a:rPr lang="nb-NO" sz="1600" dirty="0"/>
              <a:t> (25-30k </a:t>
            </a:r>
            <a:r>
              <a:rPr lang="nb-NO" sz="1600" dirty="0" err="1"/>
              <a:t>peak</a:t>
            </a:r>
            <a:r>
              <a:rPr lang="nb-NO" sz="1600" dirty="0"/>
              <a:t>)</a:t>
            </a:r>
          </a:p>
          <a:p>
            <a:pPr lvl="1"/>
            <a:r>
              <a:rPr lang="nb-NO" sz="1600" dirty="0" err="1"/>
              <a:t>Utilized</a:t>
            </a:r>
            <a:r>
              <a:rPr lang="nb-NO" sz="1600" dirty="0"/>
              <a:t>: 33k </a:t>
            </a:r>
            <a:r>
              <a:rPr lang="nb-NO" sz="1600" dirty="0" err="1"/>
              <a:t>jobs/day</a:t>
            </a:r>
            <a:r>
              <a:rPr lang="nb-NO" sz="1600" dirty="0"/>
              <a:t>, 6.9k </a:t>
            </a:r>
            <a:r>
              <a:rPr lang="nb-NO" sz="1600" dirty="0" err="1"/>
              <a:t>CPU’s</a:t>
            </a:r>
            <a:r>
              <a:rPr lang="nb-NO" sz="1600" dirty="0"/>
              <a:t> (</a:t>
            </a:r>
            <a:r>
              <a:rPr lang="nb-NO" sz="1600" dirty="0" err="1"/>
              <a:t>successful</a:t>
            </a:r>
            <a:r>
              <a:rPr lang="nb-NO" sz="1600" dirty="0"/>
              <a:t> </a:t>
            </a:r>
            <a:r>
              <a:rPr lang="nb-NO" sz="1600" dirty="0" err="1"/>
              <a:t>jobs</a:t>
            </a:r>
            <a:r>
              <a:rPr lang="nb-NO" sz="1600" dirty="0"/>
              <a:t>)</a:t>
            </a:r>
          </a:p>
          <a:p>
            <a:pPr lvl="1"/>
            <a:r>
              <a:rPr lang="nb-NO" sz="1600" dirty="0" err="1"/>
              <a:t>Nearly</a:t>
            </a:r>
            <a:r>
              <a:rPr lang="nb-NO" sz="1600" dirty="0"/>
              <a:t> 20% </a:t>
            </a:r>
            <a:r>
              <a:rPr lang="nb-NO" sz="1600" dirty="0" err="1"/>
              <a:t>of</a:t>
            </a:r>
            <a:r>
              <a:rPr lang="nb-NO" sz="1600" dirty="0"/>
              <a:t> </a:t>
            </a:r>
            <a:r>
              <a:rPr lang="nb-NO" sz="1600" dirty="0" err="1"/>
              <a:t>walltime</a:t>
            </a:r>
            <a:r>
              <a:rPr lang="nb-NO" sz="1600" dirty="0"/>
              <a:t> used for </a:t>
            </a:r>
            <a:r>
              <a:rPr lang="nb-NO" sz="1600" dirty="0" err="1"/>
              <a:t>failed</a:t>
            </a:r>
            <a:r>
              <a:rPr lang="nb-NO" sz="1600" dirty="0"/>
              <a:t> </a:t>
            </a:r>
            <a:r>
              <a:rPr lang="nb-NO" sz="1600" dirty="0" err="1"/>
              <a:t>jobs</a:t>
            </a:r>
            <a:endParaRPr lang="nb-NO" sz="1600" dirty="0"/>
          </a:p>
          <a:p>
            <a:r>
              <a:rPr lang="nb-NO" sz="1800" dirty="0"/>
              <a:t>25% </a:t>
            </a:r>
            <a:r>
              <a:rPr lang="nb-NO" sz="1800" dirty="0" err="1"/>
              <a:t>of</a:t>
            </a:r>
            <a:r>
              <a:rPr lang="nb-NO" sz="1800" dirty="0"/>
              <a:t> </a:t>
            </a:r>
            <a:r>
              <a:rPr lang="nb-NO" sz="1800" dirty="0" err="1"/>
              <a:t>jobs</a:t>
            </a:r>
            <a:r>
              <a:rPr lang="nb-NO" sz="1800" dirty="0"/>
              <a:t> and 20% </a:t>
            </a:r>
            <a:r>
              <a:rPr lang="nb-NO" sz="1800" dirty="0" err="1"/>
              <a:t>of</a:t>
            </a:r>
            <a:r>
              <a:rPr lang="nb-NO" sz="1800" dirty="0"/>
              <a:t> </a:t>
            </a:r>
            <a:r>
              <a:rPr lang="nb-NO" sz="1800" dirty="0" err="1"/>
              <a:t>walltime</a:t>
            </a:r>
            <a:r>
              <a:rPr lang="nb-NO" sz="1800" dirty="0"/>
              <a:t> </a:t>
            </a:r>
            <a:r>
              <a:rPr lang="nb-NO" sz="1800" dirty="0" err="1"/>
              <a:t>are</a:t>
            </a:r>
            <a:r>
              <a:rPr lang="nb-NO" sz="1800" dirty="0"/>
              <a:t> used for </a:t>
            </a:r>
            <a:r>
              <a:rPr lang="nb-NO" sz="1800" dirty="0" err="1"/>
              <a:t>failed</a:t>
            </a:r>
            <a:r>
              <a:rPr lang="nb-NO" sz="1800" dirty="0"/>
              <a:t> </a:t>
            </a:r>
            <a:r>
              <a:rPr lang="nb-NO" sz="1800" dirty="0" err="1"/>
              <a:t>jobs</a:t>
            </a:r>
            <a:r>
              <a:rPr lang="nb-NO" sz="1800" dirty="0"/>
              <a:t> (</a:t>
            </a:r>
            <a:r>
              <a:rPr lang="nb-NO" sz="1800" dirty="0" err="1"/>
              <a:t>mixture</a:t>
            </a:r>
            <a:r>
              <a:rPr lang="nb-NO" sz="1800" dirty="0"/>
              <a:t> </a:t>
            </a:r>
            <a:r>
              <a:rPr lang="nb-NO" sz="1800" dirty="0" err="1"/>
              <a:t>of</a:t>
            </a:r>
            <a:r>
              <a:rPr lang="nb-NO" sz="1800" dirty="0"/>
              <a:t> grid and </a:t>
            </a:r>
            <a:r>
              <a:rPr lang="nb-NO" sz="1800" dirty="0" err="1"/>
              <a:t>athena</a:t>
            </a:r>
            <a:r>
              <a:rPr lang="nb-NO" sz="1800" dirty="0"/>
              <a:t>)</a:t>
            </a:r>
            <a:endParaRPr lang="en-US" sz="1800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7CA0958-D296-BA48-8E58-7BF70F6AA1D0}" type="slidenum">
              <a:rPr lang="en-GB"/>
              <a:pPr/>
              <a:t>12</a:t>
            </a:fld>
            <a:endParaRPr lang="en-GB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/>
          <a:srcRect l="37263" t="52756" r="17117" b="30083"/>
          <a:stretch>
            <a:fillRect/>
          </a:stretch>
        </p:blipFill>
        <p:spPr bwMode="auto">
          <a:xfrm>
            <a:off x="571500" y="1524000"/>
            <a:ext cx="7634288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572250" y="1214438"/>
            <a:ext cx="1546225" cy="338137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nb-NO">
                <a:latin typeface="Comic Sans MS" charset="0"/>
              </a:rPr>
              <a:t>Jan-Dec 2008</a:t>
            </a:r>
            <a:endParaRPr lang="en-US">
              <a:latin typeface="Comic Sans M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Experience in 2008 (3) </a:t>
            </a:r>
            <a:endParaRPr lang="en-US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600" dirty="0"/>
              <a:t>Successes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600" b="1" dirty="0">
                <a:solidFill>
                  <a:srgbClr val="00B050"/>
                </a:solidFill>
              </a:rPr>
              <a:t>Saturation of CPU resources </a:t>
            </a:r>
            <a:r>
              <a:rPr lang="en-GB" sz="1600" dirty="0"/>
              <a:t>(for long simulation jobs only)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600" b="1" dirty="0">
                <a:solidFill>
                  <a:srgbClr val="00B050"/>
                </a:solidFill>
              </a:rPr>
              <a:t>Production system can produce 100 TB/week of MC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600" b="1" dirty="0">
                <a:solidFill>
                  <a:srgbClr val="00B050"/>
                </a:solidFill>
              </a:rPr>
              <a:t>Efficiencies over 90% </a:t>
            </a:r>
            <a:r>
              <a:rPr lang="en-GB" sz="1600" dirty="0"/>
              <a:t>(for short periods of time)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600" b="1" dirty="0">
                <a:solidFill>
                  <a:srgbClr val="00B050"/>
                </a:solidFill>
              </a:rPr>
              <a:t>Task brokering by software introduced Q3/Q4 2008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600" b="1" dirty="0">
                <a:solidFill>
                  <a:srgbClr val="00B050"/>
                </a:solidFill>
              </a:rPr>
              <a:t>Complaints from physics groups about tasks with lack of progress dramatically reduced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600" dirty="0"/>
              <a:t>Issues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600" dirty="0"/>
              <a:t>Insufficient space for the MC results Production System is capable of producing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600" dirty="0"/>
              <a:t>More or less always at least one Tier-1 unavailable</a:t>
            </a:r>
          </a:p>
          <a:p>
            <a:pPr lvl="2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400" dirty="0">
                <a:solidFill>
                  <a:srgbClr val="FF0000"/>
                </a:solidFill>
              </a:rPr>
              <a:t>Only a few weeks a year with all 10 Tier-1’s + clouds working well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1600" dirty="0"/>
              <a:t>Huge rate of </a:t>
            </a:r>
            <a:r>
              <a:rPr lang="en-GB" sz="1600" dirty="0" err="1"/>
              <a:t>elog</a:t>
            </a:r>
            <a:r>
              <a:rPr lang="en-GB" sz="1600" dirty="0"/>
              <a:t> and GGUS tickets, hard for anybody to follow the many issues (related to previous point)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en-US" sz="1600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4F09837-1B9D-8342-9790-6890FF3D50D0}" type="slidenum">
              <a:rPr lang="en-GB"/>
              <a:pPr/>
              <a:t>13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Space for MC production</a:t>
            </a:r>
            <a:endParaRPr lang="en-US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00563" y="3286125"/>
            <a:ext cx="4310062" cy="857250"/>
          </a:xfrm>
        </p:spPr>
        <p:txBody>
          <a:bodyPr/>
          <a:lstStyle/>
          <a:p>
            <a:r>
              <a:rPr lang="nb-NO"/>
              <a:t>We are now deleting old MC results to make room for new ones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6676E6-875B-D645-A5E4-B251E9C598D7}" type="slidenum">
              <a:rPr lang="en-GB"/>
              <a:pPr/>
              <a:t>14</a:t>
            </a:fld>
            <a:endParaRPr lang="en-GB"/>
          </a:p>
        </p:txBody>
      </p:sp>
      <p:pic>
        <p:nvPicPr>
          <p:cNvPr id="14341" name="Picture 2"/>
          <p:cNvPicPr>
            <a:picLocks noChangeAspect="1"/>
          </p:cNvPicPr>
          <p:nvPr/>
        </p:nvPicPr>
        <p:blipFill>
          <a:blip r:embed="rId2"/>
          <a:srcRect l="31792" t="19479" r="33035" b="11255"/>
          <a:stretch>
            <a:fillRect/>
          </a:stretch>
        </p:blipFill>
        <p:spPr bwMode="auto">
          <a:xfrm>
            <a:off x="571500" y="1428750"/>
            <a:ext cx="3714750" cy="457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HITS production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 bwMode="auto">
          <a:xfrm>
            <a:off x="-457200" y="1371600"/>
            <a:ext cx="8686800" cy="4953000"/>
          </a:xfrm>
          <a:prstGeom prst="rect">
            <a:avLst/>
          </a:prstGeom>
          <a:solidFill>
            <a:srgbClr val="FFFFFF">
              <a:shade val="85000"/>
              <a:alpha val="0"/>
            </a:srgbClr>
          </a:solidFill>
          <a:ln w="190500" cap="rnd">
            <a:solidFill>
              <a:srgbClr val="FFFFFF">
                <a:alpha val="0"/>
              </a:srgbClr>
            </a:solidFill>
          </a:ln>
          <a:effectLst/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00600" y="1219200"/>
            <a:ext cx="4296942" cy="5262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G4 simulation takes ~1000 </a:t>
            </a:r>
            <a:r>
              <a:rPr lang="en-US" i="1" dirty="0" smtClean="0"/>
              <a:t>sec/</a:t>
            </a:r>
            <a:r>
              <a:rPr lang="en-US" i="1" dirty="0" err="1" smtClean="0"/>
              <a:t>evt</a:t>
            </a:r>
            <a:endParaRPr lang="en-US" dirty="0" smtClean="0"/>
          </a:p>
          <a:p>
            <a:r>
              <a:rPr lang="en-US" i="1" dirty="0" err="1" smtClean="0"/>
              <a:t>digi+reco</a:t>
            </a:r>
            <a:r>
              <a:rPr lang="en-US" i="1" dirty="0" smtClean="0"/>
              <a:t> takes ~20-40 </a:t>
            </a:r>
            <a:r>
              <a:rPr lang="en-US" i="1" dirty="0" smtClean="0"/>
              <a:t>sec/</a:t>
            </a:r>
            <a:r>
              <a:rPr lang="en-US" i="1" dirty="0" err="1" smtClean="0"/>
              <a:t>evt</a:t>
            </a:r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dirty="0" smtClean="0"/>
          </a:p>
          <a:p>
            <a:r>
              <a:rPr lang="en-US" i="1" dirty="0" smtClean="0"/>
              <a:t> </a:t>
            </a:r>
            <a:endParaRPr lang="en-US" dirty="0" smtClean="0"/>
          </a:p>
          <a:p>
            <a:endParaRPr lang="en-US" i="1" dirty="0" smtClean="0"/>
          </a:p>
          <a:p>
            <a:endParaRPr lang="en-US" i="1" dirty="0"/>
          </a:p>
          <a:p>
            <a:r>
              <a:rPr lang="en-US" i="1" dirty="0" smtClean="0"/>
              <a:t>EVNT </a:t>
            </a:r>
            <a:r>
              <a:rPr lang="en-US" i="1" dirty="0" smtClean="0"/>
              <a:t>= 0.02 MB/event</a:t>
            </a:r>
            <a:endParaRPr lang="en-US" dirty="0" smtClean="0"/>
          </a:p>
          <a:p>
            <a:r>
              <a:rPr lang="en-US" i="1" dirty="0" smtClean="0"/>
              <a:t>HITS = 2.0 MB/event</a:t>
            </a:r>
            <a:endParaRPr lang="en-US" dirty="0" smtClean="0"/>
          </a:p>
          <a:p>
            <a:r>
              <a:rPr lang="en-US" i="1" dirty="0" smtClean="0"/>
              <a:t>RDO = 2.0 MB/event</a:t>
            </a:r>
            <a:endParaRPr lang="en-US" dirty="0" smtClean="0"/>
          </a:p>
          <a:p>
            <a:r>
              <a:rPr lang="en-US" i="1" dirty="0" smtClean="0"/>
              <a:t>ESD = 1.0 MB/event</a:t>
            </a:r>
            <a:endParaRPr lang="en-US" dirty="0" smtClean="0"/>
          </a:p>
          <a:p>
            <a:r>
              <a:rPr lang="en-US" i="1" dirty="0" smtClean="0"/>
              <a:t>AOD = 0.2 MB/event</a:t>
            </a:r>
            <a:endParaRPr lang="en-US" dirty="0" smtClean="0"/>
          </a:p>
          <a:p>
            <a:r>
              <a:rPr lang="en-US" i="1" dirty="0" smtClean="0"/>
              <a:t>TAG = 0.01 MB/event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156029" y="2590800"/>
            <a:ext cx="558971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56029" y="2590800"/>
            <a:ext cx="558971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B4077D-6833-F14E-8165-5D75EF9237F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HITS merging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5211763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 smtClean="0"/>
              <a:t>Geant4 job in T2: 50 events/job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takes 14 hrs</a:t>
            </a:r>
          </a:p>
          <a:p>
            <a:r>
              <a:rPr lang="en-US" sz="2000" dirty="0" smtClean="0">
                <a:sym typeface="Wingdings"/>
              </a:rPr>
              <a:t>Output HITS file: 50 * 2MB = 100 MB uploaded from T2 to T1</a:t>
            </a:r>
          </a:p>
          <a:p>
            <a:r>
              <a:rPr lang="en-US" sz="2000" dirty="0" smtClean="0">
                <a:sym typeface="Wingdings"/>
              </a:rPr>
              <a:t>Merge in T1: 20 HITS files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1 </a:t>
            </a:r>
            <a:r>
              <a:rPr lang="en-US" sz="2000" dirty="0" err="1" smtClean="0">
                <a:sym typeface="Wingdings"/>
              </a:rPr>
              <a:t>JumboHITS</a:t>
            </a:r>
            <a:r>
              <a:rPr lang="en-US" sz="2000" dirty="0" smtClean="0">
                <a:sym typeface="Wingdings"/>
              </a:rPr>
              <a:t> file of 1000 events (2 GB)</a:t>
            </a:r>
          </a:p>
          <a:p>
            <a:r>
              <a:rPr lang="en-US" sz="2000" dirty="0" err="1" smtClean="0">
                <a:sym typeface="Wingdings"/>
              </a:rPr>
              <a:t>JumboHITS</a:t>
            </a:r>
            <a:r>
              <a:rPr lang="en-US" sz="2000" dirty="0" smtClean="0">
                <a:sym typeface="Wingdings"/>
              </a:rPr>
              <a:t> file written to MCTAPE</a:t>
            </a:r>
          </a:p>
          <a:p>
            <a:r>
              <a:rPr lang="en-US" sz="2000" dirty="0" smtClean="0">
                <a:sym typeface="Wingdings"/>
              </a:rPr>
              <a:t>Small HITS files deleted from disk</a:t>
            </a:r>
          </a:p>
          <a:p>
            <a:r>
              <a:rPr lang="en-US" sz="2000" dirty="0" smtClean="0">
                <a:sym typeface="Wingdings"/>
              </a:rPr>
              <a:t>No HITS left on MCDISK</a:t>
            </a:r>
          </a:p>
          <a:p>
            <a:r>
              <a:rPr lang="en-US" sz="2000" dirty="0" smtClean="0">
                <a:sym typeface="Wingdings"/>
              </a:rPr>
              <a:t>That is a big difference as that is about 50% of all data on that disk</a:t>
            </a:r>
          </a:p>
          <a:p>
            <a:endParaRPr lang="en-US" sz="2000" dirty="0" smtClean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This now works</a:t>
            </a:r>
          </a:p>
          <a:p>
            <a:r>
              <a:rPr lang="en-US" sz="2000" dirty="0" err="1" smtClean="0">
                <a:sym typeface="Wingdings"/>
              </a:rPr>
              <a:t>Digi</a:t>
            </a:r>
            <a:r>
              <a:rPr lang="en-US" sz="2000" dirty="0" smtClean="0">
                <a:sym typeface="Wingdings"/>
              </a:rPr>
              <a:t> + </a:t>
            </a:r>
            <a:r>
              <a:rPr lang="en-US" sz="2000" dirty="0" err="1" smtClean="0">
                <a:sym typeface="Wingdings"/>
              </a:rPr>
              <a:t>Reco</a:t>
            </a:r>
            <a:r>
              <a:rPr lang="en-US" sz="2000" dirty="0" smtClean="0">
                <a:sym typeface="Wingdings"/>
              </a:rPr>
              <a:t> can be ran from tape and produces the same output</a:t>
            </a:r>
          </a:p>
          <a:p>
            <a:r>
              <a:rPr lang="en-US" sz="2000" dirty="0" smtClean="0">
                <a:sym typeface="Wingdings"/>
              </a:rPr>
              <a:t>needs same pre-staging as for re-processing</a:t>
            </a:r>
          </a:p>
          <a:p>
            <a:r>
              <a:rPr lang="en-US" sz="2000" dirty="0" smtClean="0">
                <a:sym typeface="Wingdings"/>
              </a:rPr>
              <a:t>Also </a:t>
            </a:r>
            <a:r>
              <a:rPr lang="en-US" sz="2000" dirty="0" err="1" smtClean="0">
                <a:sym typeface="Wingdings"/>
              </a:rPr>
              <a:t>logfiles</a:t>
            </a:r>
            <a:r>
              <a:rPr lang="en-US" sz="2000" dirty="0" smtClean="0">
                <a:sym typeface="Wingdings"/>
              </a:rPr>
              <a:t> are merged and written to tape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B4077D-6833-F14E-8165-5D75EF9237F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-10093" r="-10093"/>
          <a:stretch>
            <a:fillRect/>
          </a:stretch>
        </p:blipFill>
        <p:spPr bwMode="auto">
          <a:xfrm>
            <a:off x="457200" y="1493837"/>
            <a:ext cx="8229600" cy="51355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digi+reco</a:t>
            </a:r>
            <a:r>
              <a:rPr lang="en-US" sz="3200" dirty="0" smtClean="0"/>
              <a:t> from tape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4343400"/>
            <a:ext cx="57174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JumboHITS</a:t>
            </a:r>
            <a:r>
              <a:rPr lang="en-US" dirty="0" smtClean="0"/>
              <a:t> file with 1000 events staged from tape</a:t>
            </a:r>
          </a:p>
          <a:p>
            <a:r>
              <a:rPr lang="en-US" dirty="0" smtClean="0"/>
              <a:t>Reconstruction takes 20 – 40 seconds/event</a:t>
            </a:r>
          </a:p>
          <a:p>
            <a:r>
              <a:rPr lang="en-US" dirty="0" err="1" smtClean="0"/>
              <a:t>digi+reco</a:t>
            </a:r>
            <a:r>
              <a:rPr lang="en-US" dirty="0" smtClean="0"/>
              <a:t> job takes 6 – 12 hours/file</a:t>
            </a:r>
          </a:p>
          <a:p>
            <a:r>
              <a:rPr lang="en-US" dirty="0" smtClean="0"/>
              <a:t>Output AOD file: 1000 *  0.2 MB = 200 MB     still too small!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B4077D-6833-F14E-8165-5D75EF9237F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AOD merging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51355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At production peak we replicated 1.5M AOD files/day</a:t>
            </a:r>
          </a:p>
          <a:p>
            <a:r>
              <a:rPr lang="en-US" sz="2000" dirty="0" smtClean="0"/>
              <a:t>This is too much, no room left soon for other data transfers</a:t>
            </a:r>
          </a:p>
          <a:p>
            <a:r>
              <a:rPr lang="en-US" sz="2000" dirty="0" smtClean="0"/>
              <a:t>Must merge 10 AOD files into </a:t>
            </a:r>
            <a:r>
              <a:rPr lang="en-US" sz="2000" dirty="0" err="1" smtClean="0"/>
              <a:t>JumboAOD</a:t>
            </a:r>
            <a:r>
              <a:rPr lang="en-US" sz="2000" dirty="0" smtClean="0"/>
              <a:t> files</a:t>
            </a:r>
          </a:p>
          <a:p>
            <a:r>
              <a:rPr lang="en-US" sz="2000" dirty="0" err="1" smtClean="0"/>
              <a:t>JumboAOD</a:t>
            </a:r>
            <a:r>
              <a:rPr lang="en-US" sz="2000" dirty="0" smtClean="0"/>
              <a:t> file has 10,000 events and is 2 GB</a:t>
            </a:r>
          </a:p>
          <a:p>
            <a:r>
              <a:rPr lang="en-US" sz="2000" dirty="0" smtClean="0"/>
              <a:t>This would bring the number of file replications down</a:t>
            </a:r>
          </a:p>
          <a:p>
            <a:r>
              <a:rPr lang="en-US" sz="2000" dirty="0" smtClean="0"/>
              <a:t>We could even go to 20:1 </a:t>
            </a:r>
          </a:p>
          <a:p>
            <a:r>
              <a:rPr lang="en-US" sz="2000" dirty="0" smtClean="0"/>
              <a:t>But we need to see with analysis groups </a:t>
            </a:r>
          </a:p>
          <a:p>
            <a:endParaRPr lang="en-US" sz="2000" dirty="0" smtClean="0"/>
          </a:p>
          <a:p>
            <a:r>
              <a:rPr lang="en-US" sz="2000" dirty="0" smtClean="0"/>
              <a:t>(Almost) all components exist</a:t>
            </a:r>
          </a:p>
          <a:p>
            <a:r>
              <a:rPr lang="en-US" sz="2000" dirty="0" smtClean="0"/>
              <a:t>But has not been done yet</a:t>
            </a:r>
          </a:p>
          <a:p>
            <a:r>
              <a:rPr lang="en-US" sz="2000" dirty="0" smtClean="0"/>
              <a:t>Need to be tried a.s.a.p.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B4077D-6833-F14E-8165-5D75EF9237F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MC09 will soon start (wait for final release, final geometry)</a:t>
            </a:r>
          </a:p>
          <a:p>
            <a:r>
              <a:rPr lang="en-US" dirty="0" smtClean="0"/>
              <a:t>Using new Geant4 release</a:t>
            </a:r>
          </a:p>
          <a:p>
            <a:r>
              <a:rPr lang="en-US" dirty="0" smtClean="0"/>
              <a:t>Produce samples for 10 </a:t>
            </a:r>
            <a:r>
              <a:rPr lang="en-US" dirty="0" err="1" smtClean="0"/>
              <a:t>TeV</a:t>
            </a:r>
            <a:r>
              <a:rPr lang="en-US" dirty="0" smtClean="0"/>
              <a:t> running</a:t>
            </a:r>
          </a:p>
          <a:p>
            <a:r>
              <a:rPr lang="en-US" dirty="0" smtClean="0"/>
              <a:t>Produce samples for cosmic ray running</a:t>
            </a:r>
          </a:p>
          <a:p>
            <a:r>
              <a:rPr lang="en-US" dirty="0" smtClean="0"/>
              <a:t>Improvements on</a:t>
            </a:r>
          </a:p>
          <a:p>
            <a:pPr lvl="1"/>
            <a:r>
              <a:rPr lang="en-US" dirty="0" smtClean="0"/>
              <a:t>More atomization (blacklisting, re-scheduling, brokering)</a:t>
            </a:r>
          </a:p>
          <a:p>
            <a:pPr lvl="1"/>
            <a:r>
              <a:rPr lang="en-US" dirty="0" smtClean="0"/>
              <a:t>Reduce latencies due to transfer time-outs</a:t>
            </a:r>
          </a:p>
          <a:p>
            <a:pPr lvl="1"/>
            <a:r>
              <a:rPr lang="en-US" dirty="0" smtClean="0"/>
              <a:t>Better matchmaking (not everywhere 2 days queues with 2+ GB)</a:t>
            </a:r>
          </a:p>
          <a:p>
            <a:pPr lvl="1"/>
            <a:r>
              <a:rPr lang="en-US" dirty="0" smtClean="0"/>
              <a:t>..</a:t>
            </a:r>
          </a:p>
          <a:p>
            <a:r>
              <a:rPr lang="en-US" dirty="0" smtClean="0"/>
              <a:t>Serve all clouds from Panda dbase on </a:t>
            </a:r>
            <a:r>
              <a:rPr lang="en-US" dirty="0" err="1" smtClean="0"/>
              <a:t>Oracle@CERN</a:t>
            </a:r>
            <a:endParaRPr lang="en-US" dirty="0" smtClean="0"/>
          </a:p>
          <a:p>
            <a:r>
              <a:rPr lang="en-US" dirty="0" smtClean="0"/>
              <a:t>Panda for NDGF using </a:t>
            </a:r>
            <a:r>
              <a:rPr lang="en-US" dirty="0" err="1" smtClean="0"/>
              <a:t>ControlTower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CF177A-2235-1041-896D-60BDE37B064A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2008 </a:t>
            </a:r>
            <a:r>
              <a:rPr lang="en-US" dirty="0" err="1" smtClean="0"/>
              <a:t>cosmics</a:t>
            </a:r>
            <a:r>
              <a:rPr lang="en-US" dirty="0" smtClean="0"/>
              <a:t> data re-processing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CF177A-2235-1041-896D-60BDE37B064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10628" r="-10628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Commissioning </a:t>
            </a:r>
            <a:r>
              <a:rPr lang="en-US" dirty="0" smtClean="0"/>
              <a:t>S</a:t>
            </a:r>
            <a:r>
              <a:rPr lang="en-US" dirty="0" smtClean="0"/>
              <a:t>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CF177A-2235-1041-896D-60BDE37B064A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447800"/>
            <a:ext cx="8103945" cy="539195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334000"/>
          </a:xfrm>
        </p:spPr>
        <p:txBody>
          <a:bodyPr/>
          <a:lstStyle/>
          <a:p>
            <a:r>
              <a:rPr lang="en-US" dirty="0" smtClean="0"/>
              <a:t>I only show 20 slides now</a:t>
            </a:r>
          </a:p>
          <a:p>
            <a:r>
              <a:rPr lang="en-US" dirty="0" smtClean="0"/>
              <a:t>But have more slides if appropriate for during the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CF177A-2235-1041-896D-60BDE37B064A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Stress-tests of distributed analysis (1)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334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HammerCloud (HC) is a Distributed Analysis stress testing system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It’s a database with command-line and web front-ends used for scheduling, running, and reporting on Ganga-based DA stress tests.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One specifies where, what, when, and how many jobs to run; HC runs the test and reports the results.</a:t>
            </a:r>
          </a:p>
          <a:p>
            <a:pPr lvl="2">
              <a:spcBef>
                <a:spcPct val="0"/>
              </a:spcBef>
            </a:pPr>
            <a:r>
              <a:rPr lang="en-US" smtClean="0"/>
              <a:t>At present it can run tests on EGEE/WMS and NDGF/ARC sites. </a:t>
            </a:r>
          </a:p>
          <a:p>
            <a:pPr lvl="2">
              <a:spcBef>
                <a:spcPct val="0"/>
              </a:spcBef>
            </a:pPr>
            <a:r>
              <a:rPr lang="en-US" smtClean="0"/>
              <a:t>Panda support needs work (in progress).</a:t>
            </a:r>
          </a:p>
          <a:p>
            <a:pPr>
              <a:spcBef>
                <a:spcPct val="0"/>
              </a:spcBef>
            </a:pPr>
            <a:r>
              <a:rPr lang="en-US" smtClean="0"/>
              <a:t>Presently we submit large numbers of input data intensive jobs.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Focusing on finding site limitations, e.g. heavy loads on storage and network resources.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But looking out for grid limitations, e.g. broker, WMS, client.</a:t>
            </a:r>
          </a:p>
          <a:p>
            <a:pPr>
              <a:spcBef>
                <a:spcPct val="0"/>
              </a:spcBef>
            </a:pPr>
            <a:r>
              <a:rPr lang="en-US" smtClean="0"/>
              <a:t>Specifically, HC runs an AOD muon analysis everywhere right now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Each HC run processes an entire dataset (200 files)</a:t>
            </a:r>
          </a:p>
          <a:p>
            <a:pPr>
              <a:spcBef>
                <a:spcPct val="0"/>
              </a:spcBef>
            </a:pPr>
            <a:r>
              <a:rPr lang="en-US" smtClean="0"/>
              <a:t>Soon analyses of real cosmics datasets will be added (with database access)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C50540-3E15-7F4C-8454-120116C02AC6}" type="slidenum">
              <a:rPr lang="en-GB" smtClean="0"/>
              <a:pPr/>
              <a:t>22</a:t>
            </a:fld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Stress-tests of distributed analysis (2)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729EB4C-C2FC-B348-A886-5B87AE25531F}" type="slidenum">
              <a:rPr lang="en-GB" smtClean="0"/>
              <a:pPr/>
              <a:t>23</a:t>
            </a:fld>
            <a:endParaRPr lang="en-GB" smtClean="0"/>
          </a:p>
        </p:txBody>
      </p:sp>
      <p:pic>
        <p:nvPicPr>
          <p:cNvPr id="22532" name="Picture 7" descr="overall_cp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209675"/>
            <a:ext cx="22098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9" descr="overall_eventr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12192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20" descr="IFAE_MCDISK_cp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35814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22" descr="IFAE_MCDISK_cp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0400" y="35814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5105400" cy="5334000"/>
          </a:xfrm>
        </p:spPr>
        <p:txBody>
          <a:bodyPr/>
          <a:lstStyle/>
          <a:p>
            <a:pPr>
              <a:lnSpc>
                <a:spcPct val="114000"/>
              </a:lnSpc>
              <a:spcBef>
                <a:spcPct val="0"/>
              </a:spcBef>
            </a:pPr>
            <a:r>
              <a:rPr lang="en-US" smtClean="0"/>
              <a:t>The initial target for these tests was for sites to achieve &gt;80% success efficiency and &gt;15 Hz event rate</a:t>
            </a:r>
          </a:p>
          <a:p>
            <a:pPr lvl="4">
              <a:lnSpc>
                <a:spcPct val="114000"/>
              </a:lnSpc>
              <a:spcBef>
                <a:spcPct val="0"/>
              </a:spcBef>
            </a:pPr>
            <a:r>
              <a:rPr lang="en-US" smtClean="0"/>
              <a:t>Example of a good site:</a:t>
            </a:r>
          </a:p>
          <a:p>
            <a:pPr>
              <a:lnSpc>
                <a:spcPct val="114000"/>
              </a:lnSpc>
              <a:spcBef>
                <a:spcPct val="0"/>
              </a:spcBef>
            </a:pPr>
            <a:r>
              <a:rPr lang="en-US" smtClean="0"/>
              <a:t>In several cases we found out that</a:t>
            </a:r>
            <a:br>
              <a:rPr lang="en-US" smtClean="0"/>
            </a:br>
            <a:r>
              <a:rPr lang="en-US" smtClean="0"/>
              <a:t>default access methods could be</a:t>
            </a:r>
            <a:br>
              <a:rPr lang="en-US" smtClean="0"/>
            </a:br>
            <a:r>
              <a:rPr lang="en-US" smtClean="0"/>
              <a:t>changed or the local hardware</a:t>
            </a:r>
            <a:br>
              <a:rPr lang="en-US" smtClean="0"/>
            </a:br>
            <a:r>
              <a:rPr lang="en-US" smtClean="0"/>
              <a:t>setup had limitations</a:t>
            </a:r>
          </a:p>
          <a:p>
            <a:pPr lvl="4">
              <a:lnSpc>
                <a:spcPct val="114000"/>
              </a:lnSpc>
              <a:spcBef>
                <a:spcPct val="0"/>
              </a:spcBef>
            </a:pPr>
            <a:r>
              <a:rPr lang="en-US" smtClean="0"/>
              <a:t>Example of improvements:</a:t>
            </a:r>
          </a:p>
          <a:p>
            <a:pPr>
              <a:lnSpc>
                <a:spcPct val="114000"/>
              </a:lnSpc>
              <a:spcBef>
                <a:spcPct val="0"/>
              </a:spcBef>
            </a:pPr>
            <a:r>
              <a:rPr lang="en-US" smtClean="0"/>
              <a:t>Every site has a different hardware setup</a:t>
            </a:r>
          </a:p>
          <a:p>
            <a:pPr lvl="1">
              <a:lnSpc>
                <a:spcPct val="114000"/>
              </a:lnSpc>
              <a:spcBef>
                <a:spcPct val="0"/>
              </a:spcBef>
            </a:pPr>
            <a:r>
              <a:rPr lang="en-US" smtClean="0"/>
              <a:t>Every site needs a separate investigation and optimisation</a:t>
            </a:r>
          </a:p>
          <a:p>
            <a:pPr lvl="1">
              <a:lnSpc>
                <a:spcPct val="114000"/>
              </a:lnSpc>
              <a:spcBef>
                <a:spcPct val="0"/>
              </a:spcBef>
            </a:pPr>
            <a:r>
              <a:rPr lang="en-US" smtClean="0"/>
              <a:t>Adding CPUs and disks is not enough if the internal network is not correspondingly upgraded at the same time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0" y="3886200"/>
            <a:ext cx="1371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latin typeface="+mj-lt"/>
              </a:rPr>
              <a:t>CPU eff.</a:t>
            </a:r>
          </a:p>
          <a:p>
            <a:pPr algn="ctr">
              <a:defRPr/>
            </a:pPr>
            <a:r>
              <a:rPr lang="en-GB" b="1" dirty="0">
                <a:latin typeface="+mj-lt"/>
              </a:rPr>
              <a:t>POSIX I/O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7600" y="3886200"/>
            <a:ext cx="1371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latin typeface="+mj-lt"/>
              </a:rPr>
              <a:t>CPU eff.</a:t>
            </a:r>
          </a:p>
          <a:p>
            <a:pPr algn="ctr">
              <a:defRPr/>
            </a:pPr>
            <a:r>
              <a:rPr lang="en-GB" b="1" dirty="0" err="1">
                <a:latin typeface="+mj-lt"/>
              </a:rPr>
              <a:t>FileStager</a:t>
            </a:r>
            <a:endParaRPr lang="en-GB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0" y="1447800"/>
            <a:ext cx="13716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latin typeface="+mj-lt"/>
              </a:rPr>
              <a:t>CPU eff.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39000" y="1447800"/>
            <a:ext cx="13716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latin typeface="+mj-lt"/>
              </a:rPr>
              <a:t>Event 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Evolution of the computing model (1)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54102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GB" sz="1600" smtClean="0"/>
              <a:t>The computing model is fundamentally unchanged since the Computing TDR (2005)</a:t>
            </a:r>
          </a:p>
          <a:p>
            <a:pPr>
              <a:spcBef>
                <a:spcPct val="0"/>
              </a:spcBef>
            </a:pPr>
            <a:r>
              <a:rPr lang="en-GB" sz="1600" smtClean="0"/>
              <a:t>Some model parameters have been adjusted all along, based on our experience with real data (cosmics) and intensive simulation campaigns during the last few years, and to reflect reality:</a:t>
            </a:r>
          </a:p>
          <a:p>
            <a:pPr lvl="1">
              <a:spcBef>
                <a:spcPct val="0"/>
              </a:spcBef>
            </a:pPr>
            <a:r>
              <a:rPr lang="en-GB" sz="1600" smtClean="0"/>
              <a:t>ESD and AOD sizes doubled to 1 MB and 0.2 MB/event to include more information needed to study detector performance </a:t>
            </a:r>
          </a:p>
          <a:p>
            <a:pPr lvl="2">
              <a:spcBef>
                <a:spcPct val="0"/>
              </a:spcBef>
            </a:pPr>
            <a:r>
              <a:rPr lang="en-GB" sz="1400" smtClean="0"/>
              <a:t>We try to avoid to go back to RAW (from ESD) or ESD (from AOD) when not necessary</a:t>
            </a:r>
          </a:p>
          <a:p>
            <a:pPr lvl="2">
              <a:spcBef>
                <a:spcPct val="0"/>
              </a:spcBef>
            </a:pPr>
            <a:r>
              <a:rPr lang="en-GB" sz="1400" smtClean="0"/>
              <a:t>Sizes will most probably decrease again as we gain experience with real data</a:t>
            </a:r>
          </a:p>
          <a:p>
            <a:pPr lvl="1">
              <a:spcBef>
                <a:spcPct val="0"/>
              </a:spcBef>
            </a:pPr>
            <a:r>
              <a:rPr lang="en-GB" sz="1600" smtClean="0"/>
              <a:t>Full simulation processing times increased from 100 to 1000 kSI2k-s/ev to allow for a very detailed detector geometry and much better physics models in Geant4</a:t>
            </a:r>
          </a:p>
          <a:p>
            <a:pPr lvl="2">
              <a:spcBef>
                <a:spcPct val="0"/>
              </a:spcBef>
            </a:pPr>
            <a:r>
              <a:rPr lang="en-GB" sz="1400" smtClean="0"/>
              <a:t>This level of detail is needed for so</a:t>
            </a:r>
            <a:r>
              <a:rPr lang="en-US" sz="1400" smtClean="0"/>
              <a:t>me</a:t>
            </a:r>
            <a:r>
              <a:rPr lang="en-GB" sz="1400" smtClean="0"/>
              <a:t> physics processes</a:t>
            </a:r>
          </a:p>
          <a:p>
            <a:pPr lvl="2">
              <a:spcBef>
                <a:spcPct val="0"/>
              </a:spcBef>
            </a:pPr>
            <a:r>
              <a:rPr lang="en-US" sz="1400" smtClean="0"/>
              <a:t>We have developed a complete suite of full, medium and fast simulations that we will use and mix according </a:t>
            </a:r>
            <a:r>
              <a:rPr lang="en-GB" sz="1400" smtClean="0"/>
              <a:t>to the physics needs and the availability of CPU capacity</a:t>
            </a:r>
          </a:p>
          <a:p>
            <a:pPr lvl="2">
              <a:spcBef>
                <a:spcPct val="0"/>
              </a:spcBef>
            </a:pPr>
            <a:r>
              <a:rPr lang="en-GB" sz="1400" smtClean="0"/>
              <a:t>Tuning the Geant4 parameters on real data will help us to optimise CPU usage</a:t>
            </a:r>
          </a:p>
          <a:p>
            <a:pPr lvl="1">
              <a:spcBef>
                <a:spcPct val="0"/>
              </a:spcBef>
            </a:pPr>
            <a:r>
              <a:rPr lang="en-GB" sz="1600" smtClean="0"/>
              <a:t>For reconstruction, CPU time is in the correct ballpark (15 kSI2k-s/event) at low luminosity, but more work is needed for higher luminosities (&gt;2x10</a:t>
            </a:r>
            <a:r>
              <a:rPr lang="en-GB" sz="1600" baseline="30000" smtClean="0"/>
              <a:t>33</a:t>
            </a:r>
            <a:r>
              <a:rPr lang="en-GB" sz="1600" smtClean="0"/>
              <a:t> cm</a:t>
            </a:r>
            <a:r>
              <a:rPr lang="en-GB" sz="1600" baseline="30000" smtClean="0"/>
              <a:t>-2</a:t>
            </a:r>
            <a:r>
              <a:rPr lang="en-GB" sz="1600" smtClean="0"/>
              <a:t>s</a:t>
            </a:r>
            <a:r>
              <a:rPr lang="en-GB" sz="1600" baseline="30000" smtClean="0"/>
              <a:t>-1</a:t>
            </a:r>
            <a:r>
              <a:rPr lang="en-GB" sz="1600" smtClean="0"/>
              <a:t>)</a:t>
            </a:r>
          </a:p>
          <a:p>
            <a:pPr lvl="2">
              <a:spcBef>
                <a:spcPct val="0"/>
              </a:spcBef>
            </a:pPr>
            <a:r>
              <a:rPr lang="en-GB" sz="1400" smtClean="0"/>
              <a:t>Targeted effort for memory reduction is now starting to pay off (improvements in the forthcoming s/w release)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232C62C-DB60-AC4B-BB70-C04FB89A36C6}" type="slidenum">
              <a:rPr lang="en-GB" smtClean="0"/>
              <a:pPr/>
              <a:t>24</a:t>
            </a:fld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Evolution of the computing model (2)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3340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600" dirty="0" smtClean="0"/>
              <a:t>The </a:t>
            </a:r>
            <a:r>
              <a:rPr lang="en-GB" sz="1600" dirty="0" err="1" smtClean="0"/>
              <a:t>DPDs</a:t>
            </a:r>
            <a:r>
              <a:rPr lang="en-GB" sz="1600" dirty="0" smtClean="0"/>
              <a:t> (Derived Physics Data), mentioned in the C-TDR, have been in the meantime defined and implemented in the same data formats as ESD and AOD:</a:t>
            </a:r>
          </a:p>
          <a:p>
            <a:pPr lvl="1"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600" dirty="0" smtClean="0"/>
              <a:t>Commissioning </a:t>
            </a:r>
            <a:r>
              <a:rPr lang="en-GB" sz="1600" dirty="0" err="1" smtClean="0"/>
              <a:t>DPDs</a:t>
            </a:r>
            <a:r>
              <a:rPr lang="en-GB" sz="1600" dirty="0" smtClean="0"/>
              <a:t> are subsets (skims) of </a:t>
            </a:r>
            <a:r>
              <a:rPr lang="en-GB" sz="1600" dirty="0" err="1" smtClean="0"/>
              <a:t>ESDs</a:t>
            </a:r>
            <a:r>
              <a:rPr lang="en-GB" sz="1600" dirty="0" smtClean="0"/>
              <a:t> for particular detector studies</a:t>
            </a:r>
          </a:p>
          <a:p>
            <a:pPr lvl="1"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600" dirty="0" smtClean="0"/>
              <a:t>Physics </a:t>
            </a:r>
            <a:r>
              <a:rPr lang="en-GB" sz="1600" dirty="0" err="1" smtClean="0"/>
              <a:t>DPDs</a:t>
            </a:r>
            <a:r>
              <a:rPr lang="en-GB" sz="1600" dirty="0" smtClean="0"/>
              <a:t> are subsets (skim/slim/thin) of </a:t>
            </a:r>
            <a:r>
              <a:rPr lang="en-GB" sz="1600" dirty="0" err="1" smtClean="0"/>
              <a:t>AODs</a:t>
            </a:r>
            <a:r>
              <a:rPr lang="en-GB" sz="1600" dirty="0" smtClean="0"/>
              <a:t> for physics studies</a:t>
            </a:r>
          </a:p>
          <a:p>
            <a:pPr lvl="1"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600" dirty="0" err="1" smtClean="0"/>
              <a:t>DPDs</a:t>
            </a:r>
            <a:r>
              <a:rPr lang="en-GB" sz="1600" dirty="0" smtClean="0"/>
              <a:t> are in principle distributed like </a:t>
            </a:r>
            <a:r>
              <a:rPr lang="en-GB" sz="1600" dirty="0" err="1" smtClean="0"/>
              <a:t>AODs</a:t>
            </a:r>
            <a:r>
              <a:rPr lang="en-GB" sz="1600" dirty="0" smtClean="0"/>
              <a:t> (a full set per Tier-1 and per Tier-2 cloud)</a:t>
            </a:r>
          </a:p>
          <a:p>
            <a:pPr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600" dirty="0" smtClean="0"/>
              <a:t>We’ll have to take operational decisions if the available disk is &lt;&lt; than the pledge </a:t>
            </a:r>
          </a:p>
          <a:p>
            <a:pPr lvl="1"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600" dirty="0" smtClean="0"/>
              <a:t>We may have to delete AOD/DPD datasets from (some) Tier-1s and leave them only in Tier-2s for user analysis</a:t>
            </a:r>
          </a:p>
          <a:p>
            <a:pPr lvl="1"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600" dirty="0" smtClean="0"/>
              <a:t>Or recognise that not all Tier-1s (and their Tier-2 clouds) are equal and adjust AOD/DPD replicas accordingly</a:t>
            </a:r>
          </a:p>
          <a:p>
            <a:pPr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600" dirty="0" smtClean="0"/>
              <a:t>In the meantime, we have developed tools to collect statistics on dataset usage and we will use it to evaluate how many replicas are needed for different dataset families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FDC09D0-28F1-604F-ABC5-0BC97F141C00}" type="slidenum">
              <a:rPr lang="en-GB" smtClean="0"/>
              <a:pPr/>
              <a:t>25</a:t>
            </a:fld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915400" cy="609600"/>
          </a:xfrm>
        </p:spPr>
        <p:txBody>
          <a:bodyPr/>
          <a:lstStyle/>
          <a:p>
            <a:r>
              <a:rPr lang="en-GB" smtClean="0"/>
              <a:t>What is DDM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5334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>
                <a:ea typeface="ＭＳ Ｐゴシック" pitchFamily="-107" charset="-128"/>
                <a:cs typeface="ＭＳ Ｐゴシック" pitchFamily="-107" charset="-128"/>
              </a:rPr>
              <a:t>Distributed Data Management System</a:t>
            </a:r>
          </a:p>
          <a:p>
            <a:pPr lvl="1"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/>
              <a:t>Baseline Service for Data Distribution and Consolidation, MonteCarlo production and Reprocessing, Data Analysis</a:t>
            </a:r>
          </a:p>
          <a:p>
            <a:pPr lvl="1"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/>
              <a:t>Provides functionalities for Data Organization (bookkeeping) and Data Transfers</a:t>
            </a:r>
          </a:p>
          <a:p>
            <a:pPr lvl="2">
              <a:lnSpc>
                <a:spcPct val="112000"/>
              </a:lnSpc>
              <a:spcAft>
                <a:spcPts val="600"/>
              </a:spcAft>
              <a:buFont typeface="Wingdings" pitchFamily="-107" charset="2"/>
              <a:buChar char="Ø"/>
              <a:defRPr/>
            </a:pPr>
            <a:r>
              <a:rPr lang="fr-CH" dirty="0" smtClean="0"/>
              <a:t>Data Organization based on Datasets</a:t>
            </a:r>
          </a:p>
          <a:p>
            <a:pPr lvl="3"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/>
              <a:t>Collection of Files</a:t>
            </a:r>
          </a:p>
          <a:p>
            <a:pPr lvl="3"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/>
              <a:t>Unit of data location and data replication, data deletion</a:t>
            </a:r>
          </a:p>
          <a:p>
            <a:pPr lvl="2">
              <a:lnSpc>
                <a:spcPct val="112000"/>
              </a:lnSpc>
              <a:spcAft>
                <a:spcPts val="600"/>
              </a:spcAft>
              <a:buFont typeface="Wingdings" pitchFamily="-107" charset="2"/>
              <a:buChar char="Ø"/>
              <a:defRPr/>
            </a:pPr>
            <a:r>
              <a:rPr lang="fr-CH" dirty="0" smtClean="0"/>
              <a:t>Data Transfers based on Subscriptions</a:t>
            </a:r>
          </a:p>
          <a:p>
            <a:pPr lvl="3"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/>
              <a:t>Placement policy, which DDM tries to enforce </a:t>
            </a:r>
          </a:p>
          <a:p>
            <a:pPr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/>
              <a:t>DDM is a Distributed Service</a:t>
            </a:r>
          </a:p>
          <a:p>
            <a:pPr lvl="1"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/>
              <a:t>Central Catalogs, Accounting Service </a:t>
            </a:r>
          </a:p>
          <a:p>
            <a:pPr lvl="2">
              <a:lnSpc>
                <a:spcPct val="112000"/>
              </a:lnSpc>
              <a:spcAft>
                <a:spcPts val="600"/>
              </a:spcAft>
              <a:buFont typeface="Wingdings" pitchFamily="-107" charset="2"/>
              <a:buChar char="Ø"/>
              <a:defRPr/>
            </a:pPr>
            <a:r>
              <a:rPr lang="fr-CH" dirty="0" smtClean="0"/>
              <a:t>Hold dataset definitions, subscription requests, Dataset Locations</a:t>
            </a:r>
          </a:p>
          <a:p>
            <a:pPr lvl="1"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/>
              <a:t>Site Services, Deletion Service</a:t>
            </a:r>
          </a:p>
          <a:p>
            <a:pPr lvl="2">
              <a:lnSpc>
                <a:spcPct val="112000"/>
              </a:lnSpc>
              <a:spcAft>
                <a:spcPts val="600"/>
              </a:spcAft>
              <a:buFont typeface="Wingdings" pitchFamily="-107" charset="2"/>
              <a:buChar char="Ø"/>
              <a:defRPr/>
            </a:pPr>
            <a:r>
              <a:rPr lang="fr-CH" dirty="0" smtClean="0"/>
              <a:t>Triggering actions to enforce subscriptions</a:t>
            </a:r>
          </a:p>
          <a:p>
            <a:pPr lvl="1"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/>
              <a:t>Other WLCG services at sites </a:t>
            </a:r>
          </a:p>
          <a:p>
            <a:pPr lvl="2">
              <a:lnSpc>
                <a:spcPct val="112000"/>
              </a:lnSpc>
              <a:spcAft>
                <a:spcPts val="600"/>
              </a:spcAft>
              <a:buFont typeface="Wingdings" pitchFamily="-107" charset="2"/>
              <a:buChar char="Ø"/>
              <a:defRPr/>
            </a:pPr>
            <a:r>
              <a:rPr lang="fr-CH" dirty="0" smtClean="0"/>
              <a:t>FileTransferService for data movement (at T1s), StorageElements (at T1/T2s), File Catalogs (at T1s) hold information about single files placement</a:t>
            </a:r>
          </a:p>
          <a:p>
            <a:pPr lvl="1">
              <a:lnSpc>
                <a:spcPct val="112000"/>
              </a:lnSpc>
              <a:spcAft>
                <a:spcPts val="600"/>
              </a:spcAft>
              <a:defRPr/>
            </a:pPr>
            <a:r>
              <a:rPr lang="fr-CH" dirty="0" smtClean="0"/>
              <a:t>Command Line Interfaces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DFCCA88-D4BF-5B4F-B6E9-202A163CC50B}" type="slidenum">
              <a:rPr lang="en-GB" smtClean="0"/>
              <a:pPr/>
              <a:t>26</a:t>
            </a:fld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Readiness </a:t>
            </a:r>
            <a:r>
              <a:rPr lang="en-GB" dirty="0" smtClean="0"/>
              <a:t>status of DDM</a:t>
            </a:r>
            <a:endParaRPr lang="en-US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Since Jan 2008, DDM is constantly under testing</a:t>
            </a:r>
          </a:p>
          <a:p>
            <a:pPr lvl="1"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Weekly Functional Test (low transfer rate)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Test both ATLAS specific and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-107" charset="-128"/>
                <a:cs typeface="ＭＳ Ｐゴシック" pitchFamily="-107" charset="-128"/>
              </a:rPr>
              <a:t>WLCG services 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at sites</a:t>
            </a:r>
          </a:p>
          <a:p>
            <a:pPr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Challenges</a:t>
            </a:r>
          </a:p>
          <a:p>
            <a:pPr lvl="1"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Test particular aspects of DDM, mostly scalability and reliability under stress</a:t>
            </a:r>
          </a:p>
          <a:p>
            <a:pPr lvl="1">
              <a:defRPr/>
            </a:pPr>
            <a:r>
              <a:rPr lang="en-US" dirty="0" err="1" smtClean="0">
                <a:ea typeface="ＭＳ Ｐゴシック" pitchFamily="-107" charset="-128"/>
                <a:cs typeface="ＭＳ Ｐゴシック" pitchFamily="-107" charset="-128"/>
              </a:rPr>
              <a:t>CCRCs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(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Feb and May 2008)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Full Scale Test of the system at 150% of nominal data taking rate</a:t>
            </a:r>
          </a:p>
          <a:p>
            <a:pPr lvl="3"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Includes T0-T1, T1-T1 and T1-T2 transfers</a:t>
            </a:r>
          </a:p>
          <a:p>
            <a:pPr lvl="3"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Mostly a throughput test</a:t>
            </a:r>
          </a:p>
          <a:p>
            <a:pPr lvl="1"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10M files test (Jan 2009)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Test of the system moving large number of files</a:t>
            </a:r>
          </a:p>
          <a:p>
            <a:pPr lvl="3"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1M files imported by each T1 in 10 days</a:t>
            </a:r>
          </a:p>
          <a:p>
            <a:pPr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Real Activity</a:t>
            </a:r>
          </a:p>
          <a:p>
            <a:pPr lvl="1"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Detector Data Distribution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Little beam events, lots of </a:t>
            </a:r>
            <a:r>
              <a:rPr lang="en-US" dirty="0" err="1" smtClean="0">
                <a:ea typeface="ＭＳ Ｐゴシック" pitchFamily="-107" charset="-128"/>
                <a:cs typeface="ＭＳ Ｐゴシック" pitchFamily="-107" charset="-128"/>
              </a:rPr>
              <a:t>cosmics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+ reprocessing data</a:t>
            </a:r>
          </a:p>
          <a:p>
            <a:pPr lvl="1">
              <a:defRPr/>
            </a:pPr>
            <a:r>
              <a:rPr lang="en-US" dirty="0" err="1" smtClean="0">
                <a:ea typeface="ＭＳ Ｐゴシック" pitchFamily="-107" charset="-128"/>
                <a:cs typeface="ＭＳ Ｐゴシック" pitchFamily="-107" charset="-128"/>
              </a:rPr>
              <a:t>MonteCarlo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data Distribution and Consolidation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E034495-CDE4-7945-A5ED-E2C09DAF9077}" type="slidenum">
              <a:rPr lang="en-GB" smtClean="0"/>
              <a:pPr/>
              <a:t>27</a:t>
            </a:fld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T2spik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495800"/>
            <a:ext cx="39624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419100" y="304800"/>
            <a:ext cx="8305800" cy="609600"/>
          </a:xfrm>
        </p:spPr>
        <p:txBody>
          <a:bodyPr/>
          <a:lstStyle/>
          <a:p>
            <a:r>
              <a:rPr lang="en-GB" smtClean="0"/>
              <a:t>Experience in 2008: CCRC08</a:t>
            </a: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C96D4A-4939-BC4C-9B20-2A150BD73516}" type="slidenum">
              <a:rPr lang="en-GB" smtClean="0"/>
              <a:pPr/>
              <a:t>28</a:t>
            </a:fld>
            <a:endParaRPr lang="en-GB" smtClean="0"/>
          </a:p>
        </p:txBody>
      </p:sp>
      <p:pic>
        <p:nvPicPr>
          <p:cNvPr id="20485" name="Content Placeholder 3" descr="backlog recovery.png"/>
          <p:cNvPicPr>
            <a:picLocks noGrp="1" noChangeAspect="1"/>
          </p:cNvPicPr>
          <p:nvPr>
            <p:ph idx="1"/>
          </p:nvPr>
        </p:nvPicPr>
        <p:blipFill>
          <a:blip r:embed="rId3"/>
          <a:srcRect t="-30338" b="-30338"/>
          <a:stretch>
            <a:fillRect/>
          </a:stretch>
        </p:blipFill>
        <p:spPr>
          <a:xfrm>
            <a:off x="4495800" y="1620838"/>
            <a:ext cx="4495800" cy="2951162"/>
          </a:xfrm>
        </p:spPr>
      </p:pic>
      <p:sp>
        <p:nvSpPr>
          <p:cNvPr id="6" name="TextBox 5"/>
          <p:cNvSpPr txBox="1"/>
          <p:nvPr/>
        </p:nvSpPr>
        <p:spPr>
          <a:xfrm>
            <a:off x="4267200" y="1371600"/>
            <a:ext cx="4724400" cy="400050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 b="1" i="1" dirty="0">
                <a:effectLst>
                  <a:outerShdw blurRad="38100" dist="38100" dir="2700000" algn="tl">
                    <a:srgbClr val="DDDDDD"/>
                  </a:outerShdw>
                </a:effectLst>
                <a:latin typeface="Courier New" pitchFamily="-107" charset="0"/>
              </a:rPr>
              <a:t>12h backlog recovered in 90 minutes </a:t>
            </a:r>
          </a:p>
        </p:txBody>
      </p:sp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990600" y="1371600"/>
            <a:ext cx="2600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T0-&gt;T1s throughput</a:t>
            </a:r>
          </a:p>
        </p:txBody>
      </p:sp>
      <p:pic>
        <p:nvPicPr>
          <p:cNvPr id="20488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1288" y="1917700"/>
            <a:ext cx="36687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Box 8"/>
          <p:cNvSpPr txBox="1">
            <a:spLocks noChangeArrowheads="1"/>
          </p:cNvSpPr>
          <p:nvPr/>
        </p:nvSpPr>
        <p:spPr bwMode="auto">
          <a:xfrm rot="10800000" flipV="1">
            <a:off x="76200" y="41148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MB/s</a:t>
            </a:r>
          </a:p>
        </p:txBody>
      </p:sp>
      <p:sp>
        <p:nvSpPr>
          <p:cNvPr id="20490" name="TextBox 9"/>
          <p:cNvSpPr txBox="1">
            <a:spLocks noChangeArrowheads="1"/>
          </p:cNvSpPr>
          <p:nvPr/>
        </p:nvSpPr>
        <p:spPr bwMode="auto">
          <a:xfrm>
            <a:off x="141288" y="16510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MB/s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22288" y="2436813"/>
            <a:ext cx="3276600" cy="1587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66800" y="4114800"/>
            <a:ext cx="3200400" cy="646113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000" b="1" i="1">
                <a:effectLst>
                  <a:outerShdw blurRad="38100" dist="38100" dir="2700000" algn="tl">
                    <a:srgbClr val="DDDDDD"/>
                  </a:outerShdw>
                </a:effectLst>
                <a:latin typeface="Courier New" pitchFamily="-65" charset="0"/>
              </a:rPr>
              <a:t>T1-&gt;T2 transfers </a:t>
            </a:r>
          </a:p>
          <a:p>
            <a:pPr>
              <a:defRPr/>
            </a:pPr>
            <a:endParaRPr lang="en-US">
              <a:latin typeface="Courier New" pitchFamily="-65" charset="0"/>
            </a:endParaRPr>
          </a:p>
        </p:txBody>
      </p:sp>
      <p:pic>
        <p:nvPicPr>
          <p:cNvPr id="20493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5040313"/>
            <a:ext cx="3403600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4" name="TextBox 9"/>
          <p:cNvSpPr txBox="1">
            <a:spLocks noChangeArrowheads="1"/>
          </p:cNvSpPr>
          <p:nvPr/>
        </p:nvSpPr>
        <p:spPr bwMode="auto">
          <a:xfrm>
            <a:off x="4343400" y="191611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MB/s</a:t>
            </a: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7348538" y="5746750"/>
            <a:ext cx="54451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6" name="TextBox 16"/>
          <p:cNvSpPr txBox="1">
            <a:spLocks noChangeArrowheads="1"/>
          </p:cNvSpPr>
          <p:nvPr/>
        </p:nvSpPr>
        <p:spPr bwMode="auto">
          <a:xfrm>
            <a:off x="2590800" y="1981200"/>
            <a:ext cx="1846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FF"/>
                </a:solidFill>
              </a:rPr>
              <a:t>Nominal Rate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19600" y="4476750"/>
            <a:ext cx="4724400" cy="400050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 b="1" i="1" dirty="0">
                <a:effectLst>
                  <a:outerShdw blurRad="38100" dist="38100" dir="2700000" algn="tl">
                    <a:srgbClr val="DDDDDD"/>
                  </a:outerShdw>
                </a:effectLst>
                <a:latin typeface="Courier New" pitchFamily="-107" charset="0"/>
              </a:rPr>
              <a:t>1 PB data deleted in 1 day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Experience in 2008: production data</a:t>
            </a:r>
            <a:endParaRPr lang="en-US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5486400" cy="2667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1300" dirty="0" smtClean="0"/>
              <a:t>15 days of problematic period in Detector Data Exports</a:t>
            </a:r>
          </a:p>
          <a:p>
            <a:pPr lvl="2">
              <a:lnSpc>
                <a:spcPct val="110000"/>
              </a:lnSpc>
            </a:pPr>
            <a:r>
              <a:rPr lang="en-US" sz="1100" dirty="0" smtClean="0">
                <a:cs typeface="ＭＳ Ｐゴシック" charset="-128"/>
              </a:rPr>
              <a:t>October 2009</a:t>
            </a:r>
          </a:p>
          <a:p>
            <a:pPr lvl="1">
              <a:lnSpc>
                <a:spcPct val="110000"/>
              </a:lnSpc>
            </a:pPr>
            <a:r>
              <a:rPr lang="en-US" sz="1300" dirty="0" smtClean="0">
                <a:cs typeface="ＭＳ Ｐゴシック" charset="-128"/>
              </a:rPr>
              <a:t> Consequence of (Agreed) change in T0 workflow</a:t>
            </a:r>
          </a:p>
          <a:p>
            <a:pPr lvl="2">
              <a:lnSpc>
                <a:spcPct val="110000"/>
              </a:lnSpc>
            </a:pPr>
            <a:r>
              <a:rPr lang="en-US" sz="1100" dirty="0" smtClean="0">
                <a:cs typeface="ＭＳ Ｐゴシック" charset="-128"/>
              </a:rPr>
              <a:t>To deal with data distribution long (1 day) runs </a:t>
            </a:r>
          </a:p>
          <a:p>
            <a:pPr lvl="1">
              <a:lnSpc>
                <a:spcPct val="110000"/>
              </a:lnSpc>
            </a:pPr>
            <a:r>
              <a:rPr lang="en-US" sz="1300" dirty="0" smtClean="0">
                <a:cs typeface="ＭＳ Ｐゴシック" charset="-128"/>
              </a:rPr>
              <a:t>DDM limitation dealing with &gt; 5K concurrent subscriptions</a:t>
            </a:r>
            <a:endParaRPr lang="en-US" sz="1300" dirty="0" smtClean="0">
              <a:cs typeface="ＭＳ Ｐゴシック" charset="-128"/>
            </a:endParaRPr>
          </a:p>
          <a:p>
            <a:pPr>
              <a:lnSpc>
                <a:spcPct val="110000"/>
              </a:lnSpc>
            </a:pPr>
            <a:r>
              <a:rPr lang="en-US" sz="1300" dirty="0" smtClean="0"/>
              <a:t>Improvements </a:t>
            </a:r>
            <a:r>
              <a:rPr lang="en-US" sz="1300" dirty="0" smtClean="0"/>
              <a:t>in DDM</a:t>
            </a:r>
          </a:p>
          <a:p>
            <a:pPr lvl="1">
              <a:lnSpc>
                <a:spcPct val="110000"/>
              </a:lnSpc>
            </a:pPr>
            <a:r>
              <a:rPr lang="en-US" sz="1300" dirty="0" smtClean="0">
                <a:cs typeface="ＭＳ Ｐゴシック" charset="-128"/>
              </a:rPr>
              <a:t>Tested in 10M files test (Jan 2009)</a:t>
            </a:r>
          </a:p>
          <a:p>
            <a:pPr lvl="1">
              <a:lnSpc>
                <a:spcPct val="110000"/>
              </a:lnSpc>
            </a:pPr>
            <a:r>
              <a:rPr lang="en-US" sz="1300" dirty="0" smtClean="0">
                <a:cs typeface="ＭＳ Ｐゴシック" charset="-128"/>
              </a:rPr>
              <a:t>Further changes in T0 workflow</a:t>
            </a:r>
          </a:p>
          <a:p>
            <a:pPr lvl="2">
              <a:lnSpc>
                <a:spcPct val="110000"/>
              </a:lnSpc>
            </a:pPr>
            <a:r>
              <a:rPr lang="en-US" sz="1100" dirty="0" smtClean="0">
                <a:cs typeface="ＭＳ Ｐゴシック" charset="-128"/>
              </a:rPr>
              <a:t>Will be tested in a few weeks  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6C621C3-94CE-314A-BAF6-D15AB37691DA}" type="slidenum">
              <a:rPr lang="en-GB" smtClean="0"/>
              <a:pPr/>
              <a:t>29</a:t>
            </a:fld>
            <a:endParaRPr lang="en-GB" smtClean="0"/>
          </a:p>
        </p:txBody>
      </p:sp>
      <p:pic>
        <p:nvPicPr>
          <p:cNvPr id="21509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981200"/>
            <a:ext cx="342900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3975" y="4724400"/>
            <a:ext cx="39338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5638800" y="1414463"/>
            <a:ext cx="33861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Detector Data Distribution</a:t>
            </a:r>
          </a:p>
        </p:txBody>
      </p:sp>
      <p:sp>
        <p:nvSpPr>
          <p:cNvPr id="21512" name="TextBox 8"/>
          <p:cNvSpPr txBox="1">
            <a:spLocks noChangeArrowheads="1"/>
          </p:cNvSpPr>
          <p:nvPr/>
        </p:nvSpPr>
        <p:spPr bwMode="auto">
          <a:xfrm>
            <a:off x="5884863" y="4038600"/>
            <a:ext cx="2954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MC production and </a:t>
            </a:r>
          </a:p>
          <a:p>
            <a:r>
              <a:rPr lang="en-US" sz="2000" b="1"/>
              <a:t>Data Consolidation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76200" y="4038600"/>
            <a:ext cx="5105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normAutofit fontScale="77500" lnSpcReduction="20000"/>
          </a:bodyPr>
          <a:lstStyle/>
          <a:p>
            <a:pPr marL="533400" indent="-441325" eaLnBrk="0" hangingPunct="0">
              <a:lnSpc>
                <a:spcPct val="130000"/>
              </a:lnSpc>
              <a:buClr>
                <a:schemeClr val="tx2"/>
              </a:buClr>
              <a:buSzPct val="100000"/>
              <a:buFont typeface="ZapfDingbats" pitchFamily="82" charset="2"/>
              <a:buChar char="l"/>
              <a:defRPr/>
            </a:pPr>
            <a:r>
              <a:rPr lang="en-US" sz="1800" kern="0" dirty="0">
                <a:solidFill>
                  <a:schemeClr val="tx2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rPr>
              <a:t>10 M file test showed expected improvements in DDM scalability</a:t>
            </a:r>
          </a:p>
          <a:p>
            <a:pPr marL="969963" lvl="1" indent="-411163" eaLnBrk="0" hangingPunct="0">
              <a:lnSpc>
                <a:spcPct val="130000"/>
              </a:lnSpc>
              <a:buClr>
                <a:schemeClr val="accent1"/>
              </a:buClr>
              <a:buFont typeface="ZapfDingbats" pitchFamily="82" charset="2"/>
              <a:buChar char="n"/>
              <a:defRPr/>
            </a:pPr>
            <a:r>
              <a:rPr lang="en-US" sz="1800" kern="0" dirty="0">
                <a:solidFill>
                  <a:schemeClr val="accent1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rPr>
              <a:t>Can now handle &gt; 10K simultaneous subscriptions</a:t>
            </a:r>
          </a:p>
          <a:p>
            <a:pPr marL="969963" lvl="1" indent="-411163" eaLnBrk="0" hangingPunct="0">
              <a:lnSpc>
                <a:spcPct val="130000"/>
              </a:lnSpc>
              <a:buClr>
                <a:schemeClr val="accent1"/>
              </a:buClr>
              <a:buFont typeface="ZapfDingbats" pitchFamily="82" charset="2"/>
              <a:buChar char="n"/>
              <a:defRPr/>
            </a:pPr>
            <a:r>
              <a:rPr lang="en-US" sz="1800" kern="0" dirty="0">
                <a:solidFill>
                  <a:schemeClr val="accent1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rPr>
              <a:t>100K files transfer per day per T1 </a:t>
            </a:r>
          </a:p>
          <a:p>
            <a:pPr marL="533400" indent="-441325" eaLnBrk="0" hangingPunct="0">
              <a:lnSpc>
                <a:spcPct val="130000"/>
              </a:lnSpc>
              <a:buClr>
                <a:schemeClr val="tx2"/>
              </a:buClr>
              <a:buSzPct val="100000"/>
              <a:buFont typeface="ZapfDingbats" pitchFamily="82" charset="2"/>
              <a:buChar char="l"/>
              <a:defRPr/>
            </a:pPr>
            <a:r>
              <a:rPr lang="en-US" sz="1800" kern="0" dirty="0">
                <a:solidFill>
                  <a:schemeClr val="tx2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rPr>
              <a:t>Results are already obsolete</a:t>
            </a:r>
          </a:p>
          <a:p>
            <a:pPr marL="969963" lvl="1" indent="-411163" eaLnBrk="0" hangingPunct="0">
              <a:lnSpc>
                <a:spcPct val="130000"/>
              </a:lnSpc>
              <a:buClr>
                <a:schemeClr val="accent1"/>
              </a:buClr>
              <a:buFont typeface="ZapfDingbats" pitchFamily="82" charset="2"/>
              <a:buChar char="n"/>
              <a:defRPr/>
            </a:pPr>
            <a:r>
              <a:rPr lang="en-US" sz="1800" kern="0" dirty="0">
                <a:solidFill>
                  <a:schemeClr val="accent1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rPr>
              <a:t>MC production and Data Consolidation moved &gt; 30M files in 30 days. </a:t>
            </a:r>
          </a:p>
          <a:p>
            <a:pPr marL="512763" indent="-411163" eaLnBrk="0" hangingPunct="0">
              <a:lnSpc>
                <a:spcPct val="130000"/>
              </a:lnSpc>
              <a:buClr>
                <a:schemeClr val="accent1"/>
              </a:buClr>
              <a:buFont typeface="ZapfDingbats" pitchFamily="82" charset="2"/>
              <a:buChar char="n"/>
              <a:defRPr/>
            </a:pPr>
            <a:endParaRPr lang="en-US" sz="1800" kern="0" dirty="0">
              <a:solidFill>
                <a:schemeClr val="accent1"/>
              </a:solidFill>
              <a:latin typeface="+mn-lt"/>
              <a:ea typeface="ＭＳ Ｐゴシック" pitchFamily="-107" charset="-128"/>
              <a:cs typeface="ＭＳ Ｐゴシック" pitchFamily="-107" charset="-128"/>
            </a:endParaRPr>
          </a:p>
          <a:p>
            <a:pPr marL="512763" indent="-411163" eaLnBrk="0" hangingPunct="0">
              <a:lnSpc>
                <a:spcPct val="130000"/>
              </a:lnSpc>
              <a:buClr>
                <a:schemeClr val="accent1"/>
              </a:buClr>
              <a:buFont typeface="ZapfDingbats" pitchFamily="82" charset="2"/>
              <a:buChar char="n"/>
              <a:defRPr/>
            </a:pPr>
            <a:r>
              <a:rPr lang="en-US" sz="1800" b="1" kern="0" dirty="0">
                <a:latin typeface="+mn-lt"/>
                <a:ea typeface="ＭＳ Ｐゴシック" pitchFamily="-107" charset="-128"/>
                <a:cs typeface="ＭＳ Ｐゴシック" pitchFamily="-107" charset="-128"/>
              </a:rPr>
              <a:t>This is NOT A POSITIVE ASPECT: ATLAS data are fragmented in too many files of small size.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715000" y="5257800"/>
            <a:ext cx="3276600" cy="158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Cosmics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CF177A-2235-1041-896D-60BDE37B064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66800" y="1219200"/>
            <a:ext cx="8077200" cy="18334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57200">
              <a:spcBef>
                <a:spcPts val="600"/>
              </a:spcBef>
              <a:buSzPct val="75000"/>
              <a:tabLst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/>
            </a:pP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284 million events</a:t>
            </a:r>
          </a:p>
          <a:p>
            <a:pPr defTabSz="457200">
              <a:spcBef>
                <a:spcPts val="600"/>
              </a:spcBef>
              <a:buSzPct val="75000"/>
              <a:tabLst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513 TB input data: 127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runs, 11 streams, 771 datasets, 330</a:t>
            </a:r>
            <a:r>
              <a:rPr lang="en-US" sz="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559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files</a:t>
            </a:r>
            <a:endParaRPr lang="en-GB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defTabSz="457200">
              <a:spcBef>
                <a:spcPts val="600"/>
              </a:spcBef>
              <a:buSzPct val="75000"/>
              <a:tabLst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117 TB output data: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8321 containers, 2</a:t>
            </a:r>
            <a:r>
              <a:rPr lang="en-US" sz="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164</a:t>
            </a:r>
            <a:r>
              <a:rPr lang="en-US" sz="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416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files</a:t>
            </a:r>
            <a:endParaRPr lang="en-GB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41313" indent="-341313" defTabSz="457200">
              <a:spcBef>
                <a:spcPts val="1200"/>
              </a:spcBef>
              <a:buSzPct val="7500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/>
            </a:pPr>
            <a:endParaRPr lang="en-GB" i="1" dirty="0">
              <a:solidFill>
                <a:srgbClr val="595959"/>
              </a:solidFill>
              <a:latin typeface="Arial"/>
              <a:cs typeface="Arial"/>
            </a:endParaRPr>
          </a:p>
          <a:p>
            <a:pPr defTabSz="457200">
              <a:spcBef>
                <a:spcPts val="600"/>
              </a:spcBef>
              <a:buSzPct val="75000"/>
              <a:tabLst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/>
            </a:pPr>
            <a:endParaRPr lang="en-GB" sz="2000" b="1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286000"/>
            <a:ext cx="6910590" cy="45251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Experience in 2008: new functionalities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 dirty="0" smtClean="0"/>
              <a:t>DDM offers an accounting system</a:t>
            </a:r>
          </a:p>
          <a:p>
            <a:pPr lvl="1">
              <a:defRPr/>
            </a:pPr>
            <a:r>
              <a:rPr lang="en-US" dirty="0" smtClean="0"/>
              <a:t>Currently per site, will be extended to groups per site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DDM offers a central deletion service</a:t>
            </a:r>
          </a:p>
          <a:p>
            <a:pPr lvl="1">
              <a:defRPr/>
            </a:pPr>
            <a:r>
              <a:rPr lang="en-US" dirty="0" smtClean="0"/>
              <a:t>Big step forward, 1 year ago dataset deletion needed intervention from the sites</a:t>
            </a:r>
          </a:p>
          <a:p>
            <a:pPr lvl="1">
              <a:defRPr/>
            </a:pPr>
            <a:r>
              <a:rPr lang="en-US" dirty="0" smtClean="0"/>
              <a:t>Partial Synchronization of various components 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/>
              <a:t>DDM, </a:t>
            </a:r>
            <a:r>
              <a:rPr lang="en-US" dirty="0" err="1" smtClean="0"/>
              <a:t>ProdDB</a:t>
            </a:r>
            <a:r>
              <a:rPr lang="en-US" dirty="0" smtClean="0"/>
              <a:t>, AMI</a:t>
            </a:r>
          </a:p>
          <a:p>
            <a:pPr lvl="2">
              <a:buFont typeface="Wingdings" pitchFamily="-107" charset="2"/>
              <a:buChar char="Ø"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DDM offers a Consistency service</a:t>
            </a:r>
          </a:p>
          <a:p>
            <a:pPr lvl="1">
              <a:defRPr/>
            </a:pPr>
            <a:r>
              <a:rPr lang="en-US" dirty="0" smtClean="0"/>
              <a:t>On demand verification of consistency information between catalogs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SS now also handle data staging from Tape</a:t>
            </a:r>
          </a:p>
          <a:p>
            <a:pPr lvl="1">
              <a:defRPr/>
            </a:pPr>
            <a:r>
              <a:rPr lang="en-US" dirty="0" smtClean="0"/>
              <a:t>Partially tested during reprocessing preparation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We have a subscription interface to validate and handle user requests.</a:t>
            </a:r>
          </a:p>
          <a:p>
            <a:pPr lvl="1">
              <a:defRPr/>
            </a:pPr>
            <a:r>
              <a:rPr lang="en-US" dirty="0" smtClean="0"/>
              <a:t>Placement of ATLAS data into production areas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We now have an Integration </a:t>
            </a:r>
            <a:r>
              <a:rPr lang="en-US" dirty="0" err="1" smtClean="0"/>
              <a:t>Testbed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Includes all services (also monitoring)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/>
              <a:t>Very important for validation of new SW releases, packaging, etc ..</a:t>
            </a:r>
          </a:p>
          <a:p>
            <a:pPr lvl="1">
              <a:defRPr/>
            </a:pPr>
            <a:r>
              <a:rPr lang="en-US" dirty="0" smtClean="0"/>
              <a:t>Offers more clear workflow for service deployment </a:t>
            </a:r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F29ABBD-5B2A-2045-A0DF-7D696A8917AD}" type="slidenum">
              <a:rPr lang="en-GB" smtClean="0"/>
              <a:pPr/>
              <a:t>30</a:t>
            </a:fld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Experience in 2008: Users and Groups</a:t>
            </a:r>
            <a:endParaRPr 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Clients for user dataset upload/download exist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Include support for logging data access patterns</a:t>
            </a:r>
          </a:p>
          <a:p>
            <a:pPr lvl="2"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Dataset popularity per site/user etc … </a:t>
            </a:r>
          </a:p>
          <a:p>
            <a:pPr lvl="2"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very important to improve data placement and for the system modeling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Should be used as common library by every system</a:t>
            </a:r>
          </a:p>
          <a:p>
            <a:pPr lvl="2"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Production system and Analysis frameworks: work in progress, good cooperation</a:t>
            </a:r>
          </a:p>
          <a:p>
            <a:pPr lvl="3">
              <a:buFont typeface="ZapfDingbats" pitchFamily="8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But still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… DDM offers very little support for group and user analysis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DQ2 clients need to be more resilient against failures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Minimal infrastructure for User Dataset replication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Deletion of user datasets is very problematic</a:t>
            </a:r>
          </a:p>
          <a:p>
            <a:pPr lvl="2"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Needs central operation intervention</a:t>
            </a:r>
          </a:p>
          <a:p>
            <a:pPr lvl="2"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This is due (IMHO) to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Difficulty to understand user requirements</a:t>
            </a:r>
          </a:p>
          <a:p>
            <a:pPr lvl="2"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We need to give more thinking to it, was not the primary use case so far</a:t>
            </a:r>
          </a:p>
          <a:p>
            <a:pPr lvl="2"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Need to collect and focus more on User Community requirements</a:t>
            </a:r>
          </a:p>
          <a:p>
            <a:pPr lvl="3"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Reference person from User Community?</a:t>
            </a:r>
          </a:p>
          <a:p>
            <a:pPr lvl="3"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Logging of access patterns is a good starting point.  </a:t>
            </a:r>
            <a:endParaRPr lang="en-GB" dirty="0" smtClean="0">
              <a:ea typeface="ＭＳ Ｐゴシック" pitchFamily="-107" charset="-128"/>
              <a:cs typeface="ＭＳ Ｐゴシック" pitchFamily="-107" charset="-128"/>
            </a:endParaRP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Absence of User Support</a:t>
            </a:r>
          </a:p>
          <a:p>
            <a:pPr lvl="2"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Many times DDM operations and DDM development must take care of it  </a:t>
            </a:r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97D20D2-C97E-EE4C-95FA-8769C8AD8BC5}" type="slidenum">
              <a:rPr lang="en-GB" smtClean="0"/>
              <a:pPr/>
              <a:t>31</a:t>
            </a:fld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Experience in 2008: other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3340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Staging from Tape is part of DDM</a:t>
            </a:r>
          </a:p>
          <a:p>
            <a:pPr lvl="1">
              <a:defRPr/>
            </a:pPr>
            <a:r>
              <a:rPr lang="en-US" dirty="0" smtClean="0"/>
              <a:t>The baseline service is there but is the most untested part of the system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/>
              <a:t>Both at the level of DDM but also Storage Services at T1s</a:t>
            </a:r>
          </a:p>
          <a:p>
            <a:pPr lvl="2">
              <a:buFont typeface="Wingdings" pitchFamily="-107" charset="2"/>
              <a:buChar char="Ø"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Situation of the CERN site</a:t>
            </a:r>
          </a:p>
          <a:p>
            <a:pPr lvl="1">
              <a:defRPr/>
            </a:pPr>
            <a:r>
              <a:rPr lang="en-US" dirty="0" smtClean="0"/>
              <a:t>Internal data replication works at 100MB/s but we have too much fragmentation of CASTOR disk pools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/>
              <a:t>Not transparent to users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/>
              <a:t>This is being followed up with CASTOR team at CERN</a:t>
            </a:r>
          </a:p>
          <a:p>
            <a:pPr lvl="3">
              <a:defRPr/>
            </a:pPr>
            <a:r>
              <a:rPr lang="en-US" dirty="0" smtClean="0"/>
              <a:t>Promising setup for the beginning of April, better support for analysis activities</a:t>
            </a:r>
          </a:p>
          <a:p>
            <a:pPr lvl="1">
              <a:buFont typeface="Wingdings" pitchFamily="-107" charset="2"/>
              <a:buChar char="Ø"/>
              <a:defRPr/>
            </a:pPr>
            <a:r>
              <a:rPr lang="en-US" dirty="0" smtClean="0"/>
              <a:t>ATLAS Should appoint a CONTACT person at CERN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/>
              <a:t>We have for all T1s and several T2s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/>
              <a:t>This is a almost full time job</a:t>
            </a:r>
          </a:p>
          <a:p>
            <a:pPr lvl="3">
              <a:defRPr/>
            </a:pPr>
            <a:r>
              <a:rPr lang="en-US" dirty="0" smtClean="0"/>
              <a:t>CERN is a very peculiar Grid/</a:t>
            </a:r>
            <a:r>
              <a:rPr lang="en-US" dirty="0" err="1" smtClean="0"/>
              <a:t>NonGrid</a:t>
            </a:r>
            <a:r>
              <a:rPr lang="en-US" dirty="0" smtClean="0"/>
              <a:t> site</a:t>
            </a:r>
          </a:p>
          <a:p>
            <a:pPr lvl="3">
              <a:buFont typeface="ZapfDingbats" pitchFamily="82" charset="2"/>
              <a:buNone/>
              <a:defRPr/>
            </a:pPr>
            <a:r>
              <a:rPr lang="en-US" dirty="0" smtClean="0"/>
              <a:t> </a:t>
            </a:r>
          </a:p>
          <a:p>
            <a:pPr>
              <a:defRPr/>
            </a:pPr>
            <a:r>
              <a:rPr lang="en-US" dirty="0" smtClean="0"/>
              <a:t>Data Management operations still suffer from service unavailability at sites</a:t>
            </a:r>
          </a:p>
          <a:p>
            <a:pPr lvl="1">
              <a:defRPr/>
            </a:pPr>
            <a:r>
              <a:rPr lang="en-US" dirty="0" smtClean="0"/>
              <a:t>Need to handle this in a more automatic way</a:t>
            </a:r>
          </a:p>
          <a:p>
            <a:pPr lvl="2">
              <a:buFont typeface="Wingdings" pitchFamily="-107" charset="2"/>
              <a:buChar char="Ø"/>
              <a:defRPr/>
            </a:pPr>
            <a:r>
              <a:rPr lang="en-US" dirty="0" smtClean="0"/>
              <a:t>ATLAS Grid Information System 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0F0F604-04E7-2241-B909-E90EAF497F85}" type="slidenum">
              <a:rPr lang="en-GB" smtClean="0"/>
              <a:pPr/>
              <a:t>32</a:t>
            </a:fld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 plan for 2009/10 and beyond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334000"/>
          </a:xfrm>
        </p:spPr>
        <p:txBody>
          <a:bodyPr>
            <a:normAutofit fontScale="55000" lnSpcReduction="20000"/>
          </a:bodyPr>
          <a:lstStyle/>
          <a:p>
            <a:pPr marL="419100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Short Term Plans (next 4 months)</a:t>
            </a:r>
          </a:p>
          <a:p>
            <a:pPr marL="855663" lvl="1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err="1" smtClean="0">
                <a:ea typeface="ＭＳ Ｐゴシック" pitchFamily="-107" charset="-128"/>
                <a:cs typeface="ＭＳ Ｐゴシック" pitchFamily="-107" charset="-128"/>
              </a:rPr>
              <a:t>Developement</a:t>
            </a:r>
            <a:endParaRPr lang="en-GB" dirty="0" smtClean="0">
              <a:ea typeface="ＭＳ Ｐゴシック" pitchFamily="-107" charset="-128"/>
              <a:cs typeface="ＭＳ Ｐゴシック" pitchFamily="-107" charset="-128"/>
            </a:endParaRP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Integration with ATLAS Information System (including possible extensions)</a:t>
            </a: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Full Support for Groups (accounting, quotas, placement requests) </a:t>
            </a: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Full support for Datasets deletion (might be more mid term plan)</a:t>
            </a: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Hardening of Staging Services</a:t>
            </a: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Several minor (but important) improvements at various DDM services.</a:t>
            </a: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TRAINING!!!</a:t>
            </a:r>
          </a:p>
          <a:p>
            <a:pPr marL="855663" lvl="1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Operations</a:t>
            </a: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/>
              <a:t>Improved Documentation for Users and Groups.</a:t>
            </a: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/>
              <a:t>Aim for 100% dataset completion at final destinations</a:t>
            </a:r>
          </a:p>
          <a:p>
            <a:pPr marL="1752600" lvl="3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Includes more monitoring about problematic subscriptions and files</a:t>
            </a: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Final setup of Storage infrastructure</a:t>
            </a:r>
          </a:p>
          <a:p>
            <a:pPr marL="1752600" lvl="3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Mostly has to do with Users and Groups</a:t>
            </a: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Heroic effort in dark and inconsistent data cleanup</a:t>
            </a:r>
          </a:p>
          <a:p>
            <a:pPr marL="1293813" lvl="2">
              <a:spcAft>
                <a:spcPts val="850"/>
              </a:spcAft>
              <a:buFont typeface="Wingdings" pitchFamily="-107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Large scale test (including new T0 dataflow)</a:t>
            </a:r>
          </a:p>
          <a:p>
            <a:pPr marL="1752600" lvl="3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en-GB" dirty="0" smtClean="0">
                <a:ea typeface="ＭＳ Ｐゴシック" pitchFamily="-107" charset="-128"/>
                <a:cs typeface="ＭＳ Ｐゴシック" pitchFamily="-107" charset="-128"/>
              </a:rPr>
              <a:t>And more focus to staging tests.  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2101CAD-C40E-E24D-9042-D74E9B18845A}" type="slidenum">
              <a:rPr lang="en-GB" smtClean="0"/>
              <a:pPr/>
              <a:t>33</a:t>
            </a:fld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 plan for 2009/10 and beyond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334000"/>
          </a:xfrm>
        </p:spPr>
        <p:txBody>
          <a:bodyPr/>
          <a:lstStyle/>
          <a:p>
            <a:pPr marL="419100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/>
              <a:t>Medium Term Plan (2009/10): preserve the current functionality “streamlining” the system.</a:t>
            </a:r>
          </a:p>
          <a:p>
            <a:pPr marL="855663" lvl="1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>
                <a:cs typeface="ＭＳ Ｐゴシック" charset="-128"/>
              </a:rPr>
              <a:t>Automate operation model</a:t>
            </a:r>
          </a:p>
          <a:p>
            <a:pPr marL="1293813" lvl="2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>
                <a:cs typeface="ＭＳ Ｐゴシック" charset="-128"/>
              </a:rPr>
              <a:t>Based on first months experience </a:t>
            </a:r>
          </a:p>
          <a:p>
            <a:pPr marL="855663" lvl="1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>
                <a:cs typeface="ＭＳ Ｐゴシック" charset="-128"/>
              </a:rPr>
              <a:t>Re-implementation of subscription catalogue</a:t>
            </a:r>
          </a:p>
          <a:p>
            <a:pPr marL="1293813" lvl="2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>
                <a:cs typeface="ＭＳ Ｐゴシック" charset="-128"/>
              </a:rPr>
              <a:t>Merge of Location/Subscription/Deletion catalogues</a:t>
            </a:r>
          </a:p>
          <a:p>
            <a:pPr marL="1293813" lvl="2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>
                <a:cs typeface="ＭＳ Ｐゴシック" charset="-128"/>
              </a:rPr>
              <a:t>Will provide a state machine for subscription requests</a:t>
            </a:r>
          </a:p>
          <a:p>
            <a:pPr marL="855663" lvl="1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>
                <a:cs typeface="ＭＳ Ｐゴシック" charset="-128"/>
              </a:rPr>
              <a:t>Implementation of automatic data placement policies</a:t>
            </a:r>
          </a:p>
          <a:p>
            <a:pPr marL="1293813" lvl="2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>
                <a:cs typeface="ＭＳ Ｐゴシック" charset="-128"/>
              </a:rPr>
              <a:t>Possibly based on dataset importance and popularity</a:t>
            </a:r>
          </a:p>
          <a:p>
            <a:pPr marL="855663" lvl="1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>
                <a:cs typeface="ＭＳ Ｐゴシック" charset="-128"/>
              </a:rPr>
              <a:t>Revisit deployment model (could go to Long Term)</a:t>
            </a:r>
          </a:p>
          <a:p>
            <a:pPr marL="1293813" lvl="2">
              <a:spcAft>
                <a:spcPts val="85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>
                <a:cs typeface="ＭＳ Ｐゴシック" charset="-128"/>
              </a:rPr>
              <a:t>Fully distributed file catalogues? Centralized file catalogues? 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890D3B5-A7DC-6C4F-BEC5-6276917B77CB}" type="slidenum">
              <a:rPr lang="en-GB" smtClean="0"/>
              <a:pPr/>
              <a:t>34</a:t>
            </a:fld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8575">
              <a:tabLst>
                <a:tab pos="92075" algn="l"/>
              </a:tabLst>
              <a:defRPr/>
            </a:pPr>
            <a:fld id="{E4B0822C-1E95-F542-80DB-B0613B6FEF85}" type="slidenum">
              <a:rPr lang="en-GB" smtClean="0">
                <a:latin typeface="+mn-lt"/>
              </a:rPr>
              <a:pPr marL="28575">
                <a:tabLst>
                  <a:tab pos="92075" algn="l"/>
                </a:tabLst>
                <a:defRPr/>
              </a:pPr>
              <a:t>4</a:t>
            </a:fld>
            <a:endParaRPr lang="en-GB" dirty="0">
              <a:latin typeface="+mn-lt"/>
            </a:endParaRPr>
          </a:p>
        </p:txBody>
      </p:sp>
      <p:sp>
        <p:nvSpPr>
          <p:cNvPr id="17411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dirty="0" smtClean="0"/>
              <a:t>(Re-) Processing</a:t>
            </a:r>
            <a:endParaRPr lang="en-GB" dirty="0" smtClean="0"/>
          </a:p>
        </p:txBody>
      </p:sp>
      <p:sp>
        <p:nvSpPr>
          <p:cNvPr id="17412" name="Rectangle 3"/>
          <p:cNvSpPr>
            <a:spLocks noChangeArrowheads="1"/>
          </p:cNvSpPr>
          <p:nvPr>
            <p:ph type="body" idx="1"/>
          </p:nvPr>
        </p:nvSpPr>
        <p:spPr>
          <a:xfrm>
            <a:off x="152400" y="1219200"/>
            <a:ext cx="8839200" cy="53340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None/>
            </a:pPr>
            <a:endParaRPr lang="en-GB" sz="1600" dirty="0" smtClean="0"/>
          </a:p>
          <a:p>
            <a:pPr eaLnBrk="1" hangingPunct="1">
              <a:spcBef>
                <a:spcPct val="0"/>
              </a:spcBef>
            </a:pPr>
            <a:r>
              <a:rPr lang="en-GB" sz="1600" dirty="0" smtClean="0"/>
              <a:t>Data:</a:t>
            </a:r>
          </a:p>
          <a:p>
            <a:pPr lvl="1" eaLnBrk="1" hangingPunct="1">
              <a:spcBef>
                <a:spcPct val="0"/>
              </a:spcBef>
            </a:pPr>
            <a:r>
              <a:rPr lang="en-GB" sz="1600" dirty="0" err="1" smtClean="0"/>
              <a:t>C</a:t>
            </a:r>
            <a:r>
              <a:rPr lang="en-GB" sz="1600" dirty="0" err="1" smtClean="0"/>
              <a:t>osmics</a:t>
            </a:r>
            <a:r>
              <a:rPr lang="en-GB" sz="1600" dirty="0" smtClean="0"/>
              <a:t> </a:t>
            </a:r>
            <a:r>
              <a:rPr lang="en-GB" sz="1600" dirty="0" smtClean="0"/>
              <a:t>data</a:t>
            </a:r>
            <a:r>
              <a:rPr lang="en-GB" sz="1600" dirty="0" smtClean="0"/>
              <a:t> taken in </a:t>
            </a:r>
            <a:r>
              <a:rPr lang="en-GB" sz="1600" dirty="0" smtClean="0"/>
              <a:t>August-November</a:t>
            </a:r>
            <a:r>
              <a:rPr lang="en-GB" sz="1600" dirty="0" smtClean="0"/>
              <a:t> </a:t>
            </a:r>
            <a:endParaRPr lang="en-GB" sz="1400" dirty="0" smtClean="0"/>
          </a:p>
          <a:p>
            <a:pPr lvl="1" eaLnBrk="1" hangingPunct="1">
              <a:spcBef>
                <a:spcPct val="0"/>
              </a:spcBef>
            </a:pPr>
            <a:r>
              <a:rPr lang="en-US" sz="1600" dirty="0" smtClean="0"/>
              <a:t>F</a:t>
            </a:r>
            <a:r>
              <a:rPr lang="en-US" sz="1600" dirty="0" smtClean="0"/>
              <a:t>ew </a:t>
            </a:r>
            <a:r>
              <a:rPr lang="en-US" sz="1600" dirty="0" smtClean="0"/>
              <a:t>runs of single-beam events the week of Sept 10</a:t>
            </a:r>
            <a:r>
              <a:rPr lang="en-US" sz="1600" baseline="30000" dirty="0" smtClean="0"/>
              <a:t>th</a:t>
            </a:r>
            <a:endParaRPr lang="en-US" sz="1600" dirty="0" smtClean="0"/>
          </a:p>
          <a:p>
            <a:pPr eaLnBrk="1" hangingPunct="1">
              <a:spcBef>
                <a:spcPct val="0"/>
              </a:spcBef>
            </a:pPr>
            <a:r>
              <a:rPr lang="en-US" sz="1600" dirty="0" smtClean="0"/>
              <a:t>All RAW data were processed at Tier-0</a:t>
            </a:r>
            <a:r>
              <a:rPr lang="en-US" sz="1600" dirty="0" smtClean="0"/>
              <a:t> 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ESD, AOD, DPD, TAG</a:t>
            </a:r>
            <a:endParaRPr lang="en-US" sz="1600" dirty="0" smtClean="0"/>
          </a:p>
          <a:p>
            <a:pPr eaLnBrk="1" hangingPunct="1">
              <a:spcBef>
                <a:spcPct val="0"/>
              </a:spcBef>
            </a:pPr>
            <a:r>
              <a:rPr lang="en-US" sz="1600" dirty="0" smtClean="0"/>
              <a:t>D</a:t>
            </a:r>
            <a:r>
              <a:rPr lang="en-US" sz="1600" dirty="0" smtClean="0"/>
              <a:t>istributed </a:t>
            </a:r>
            <a:r>
              <a:rPr lang="en-US" sz="1600" dirty="0" smtClean="0"/>
              <a:t>according to the Computing </a:t>
            </a:r>
            <a:r>
              <a:rPr lang="en-US" sz="1600" dirty="0" smtClean="0"/>
              <a:t>Model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1600" dirty="0" smtClean="0"/>
              <a:t>But extra RAW copy was kept on disk also in T1’s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 smtClean="0"/>
              <a:t>Good data selected (about 35%)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 smtClean="0"/>
              <a:t>Software validated on Dec. 22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 smtClean="0"/>
              <a:t>Sites validated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1600" dirty="0" smtClean="0"/>
              <a:t>Taipei and Germany failed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 smtClean="0"/>
              <a:t>Good data re-processed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1600" dirty="0" smtClean="0"/>
              <a:t>Mainly (90%) using the disk copy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1600" dirty="0" smtClean="0"/>
              <a:t>Using conditions data files </a:t>
            </a:r>
            <a:r>
              <a:rPr lang="en-US" sz="1600" dirty="0" err="1" smtClean="0"/>
              <a:t>i.s.o</a:t>
            </a:r>
            <a:r>
              <a:rPr lang="en-US" sz="1600" dirty="0" smtClean="0"/>
              <a:t>. database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1600" dirty="0" smtClean="0"/>
              <a:t>Many Tier-1’s were working on a best </a:t>
            </a:r>
            <a:r>
              <a:rPr lang="en-US" sz="1600" dirty="0" err="1" smtClean="0"/>
              <a:t>efford</a:t>
            </a:r>
            <a:r>
              <a:rPr lang="en-US" sz="1600" dirty="0" smtClean="0"/>
              <a:t> basis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data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534400" cy="1752600"/>
          </a:xfrm>
        </p:spPr>
        <p:txBody>
          <a:bodyPr/>
          <a:lstStyle/>
          <a:p>
            <a:r>
              <a:rPr lang="en-US" dirty="0" smtClean="0"/>
              <a:t>Data from Taipei and Karlsruhe were re-distributed</a:t>
            </a:r>
          </a:p>
          <a:p>
            <a:r>
              <a:rPr lang="en-US" dirty="0" smtClean="0"/>
              <a:t>Later also a fraction of the SARA data and PIC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CF177A-2235-1041-896D-60BDE37B064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graphicFrame>
        <p:nvGraphicFramePr>
          <p:cNvPr id="88066" name="Chart 9"/>
          <p:cNvGraphicFramePr>
            <a:graphicFrameLocks/>
          </p:cNvGraphicFramePr>
          <p:nvPr/>
        </p:nvGraphicFramePr>
        <p:xfrm>
          <a:off x="2362200" y="1371600"/>
          <a:ext cx="4524375" cy="3276600"/>
        </p:xfrm>
        <a:graphic>
          <a:graphicData uri="http://schemas.openxmlformats.org/presentationml/2006/ole">
            <p:oleObj spid="_x0000_s88066" name="Chart" r:id="rId3" imgW="3383000" imgH="2517440" progId="Excel.Char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efficiency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CF177A-2235-1041-896D-60BDE37B064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686799" cy="2667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tableStyleId>{5C22544A-7EE6-4342-B048-85BDC9FD1C3A}</a:tableStyleId>
              </a:tblPr>
              <a:tblGrid>
                <a:gridCol w="1330789"/>
                <a:gridCol w="735601"/>
                <a:gridCol w="735601"/>
                <a:gridCol w="735601"/>
                <a:gridCol w="735601"/>
                <a:gridCol w="735601"/>
                <a:gridCol w="735601"/>
                <a:gridCol w="735601"/>
                <a:gridCol w="735601"/>
                <a:gridCol w="735601"/>
                <a:gridCol w="735601"/>
              </a:tblGrid>
              <a:tr h="618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latin typeface="Arial"/>
                          <a:cs typeface="Arial"/>
                        </a:rPr>
                        <a:t>Tier-1:</a:t>
                      </a:r>
                      <a:endParaRPr lang="en-US" sz="1600" b="1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solidFill>
                      <a:schemeClr val="accent1"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CERN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solidFill>
                      <a:schemeClr val="accent1"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CA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solidFill>
                      <a:schemeClr val="accent1"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ES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solidFill>
                      <a:schemeClr val="accent1"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FR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solidFill>
                      <a:schemeClr val="accent1"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IT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solidFill>
                      <a:schemeClr val="accent1"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ND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solidFill>
                      <a:schemeClr val="accent1"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NL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solidFill>
                      <a:schemeClr val="accent1"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UK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solidFill>
                      <a:schemeClr val="accent1"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US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Sum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alpha val="49000"/>
                      </a:schemeClr>
                    </a:solidFill>
                  </a:tcPr>
                </a:tc>
              </a:tr>
              <a:tr h="4096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Total jobs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26348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20707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364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48288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13619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12561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23472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54360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128764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329609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96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Done jobs</a:t>
                      </a:r>
                      <a:endParaRPr lang="en-US" sz="1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26015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20150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364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46937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13018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12281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23167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51344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124667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317943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096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latin typeface="Arial"/>
                          <a:cs typeface="Arial"/>
                        </a:rPr>
                        <a:t>Fraction</a:t>
                      </a:r>
                      <a:r>
                        <a:rPr lang="en-US" sz="1600" b="0" i="0" u="none" strike="noStrike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200" b="0" i="0" u="none" strike="noStrike" baseline="0" dirty="0" smtClean="0">
                          <a:latin typeface="Arial"/>
                          <a:cs typeface="Arial"/>
                        </a:rPr>
                        <a:t>[%]</a:t>
                      </a:r>
                      <a:endParaRPr lang="en-US" sz="12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94.7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97.3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100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97.2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95.6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97.8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98.7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94.5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96.8 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96.5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FE4"/>
                    </a:solidFill>
                  </a:tcPr>
                </a:tc>
              </a:tr>
              <a:tr h="4096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Aborted jobs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1459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557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1351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601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280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305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3016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4097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11666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8E0E9"/>
                    </a:solidFill>
                  </a:tcPr>
                </a:tc>
              </a:tr>
              <a:tr h="4096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Fraction </a:t>
                      </a:r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[%]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5.3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2.7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2.8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4.4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2.2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1.3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5.5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3.2 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3.5</a:t>
                      </a:r>
                      <a:endParaRPr lang="en-GB" sz="1400" b="0" u="none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4345" marR="4345" marT="434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FCFE4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28600" y="5552182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dirty="0" smtClean="0">
                <a:latin typeface="Times" charset="0"/>
              </a:rPr>
              <a:t>Re-assigned jobs:</a:t>
            </a:r>
          </a:p>
          <a:p>
            <a:pPr eaLnBrk="0" hangingPunct="0">
              <a:buFont typeface="Arial"/>
              <a:buChar char="•"/>
            </a:pPr>
            <a:r>
              <a:rPr lang="en-US" dirty="0" smtClean="0">
                <a:latin typeface="Times" charset="0"/>
              </a:rPr>
              <a:t>  </a:t>
            </a:r>
            <a:r>
              <a:rPr lang="en-US" dirty="0" smtClean="0">
                <a:latin typeface="Times" charset="0"/>
              </a:rPr>
              <a:t>ES 15932             </a:t>
            </a:r>
          </a:p>
          <a:p>
            <a:pPr eaLnBrk="0" hangingPunct="0">
              <a:buFont typeface="Arial"/>
              <a:buChar char="•"/>
            </a:pPr>
            <a:r>
              <a:rPr lang="en-US" dirty="0" smtClean="0">
                <a:latin typeface="Times" charset="0"/>
              </a:rPr>
              <a:t>  NL  6033      </a:t>
            </a:r>
          </a:p>
          <a:p>
            <a:pPr eaLnBrk="0" hangingPunct="0">
              <a:buFont typeface="Arial"/>
              <a:buChar char="•"/>
            </a:pPr>
            <a:r>
              <a:rPr lang="en-US" dirty="0">
                <a:latin typeface="Times" charset="0"/>
              </a:rPr>
              <a:t> </a:t>
            </a:r>
            <a:r>
              <a:rPr lang="en-US" dirty="0" smtClean="0">
                <a:latin typeface="Times" charset="0"/>
              </a:rPr>
              <a:t> IT, CA, UK 6409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4572000"/>
          <a:ext cx="670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560"/>
                <a:gridCol w="670560"/>
                <a:gridCol w="670560"/>
                <a:gridCol w="670560"/>
                <a:gridCol w="670560"/>
                <a:gridCol w="670560"/>
                <a:gridCol w="670560"/>
                <a:gridCol w="670560"/>
                <a:gridCol w="670560"/>
                <a:gridCol w="6705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CERN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CA</a:t>
                      </a:r>
                      <a:endParaRPr 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ES</a:t>
                      </a:r>
                      <a:endParaRPr 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FR</a:t>
                      </a:r>
                      <a:endParaRPr 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IT</a:t>
                      </a:r>
                      <a:endParaRPr 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ND</a:t>
                      </a:r>
                      <a:endParaRPr 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NL</a:t>
                      </a:r>
                      <a:endParaRPr 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UK</a:t>
                      </a:r>
                      <a:endParaRPr 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US</a:t>
                      </a:r>
                      <a:endParaRPr 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1.18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1.83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2.85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2.31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1.39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600" y="4724400"/>
            <a:ext cx="902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Re-tries</a:t>
            </a: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try: tomorrow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Patches to the software</a:t>
            </a:r>
          </a:p>
          <a:p>
            <a:pPr lvl="1"/>
            <a:r>
              <a:rPr lang="en-US" sz="1600" dirty="0" smtClean="0"/>
              <a:t>Increased the memory footprint with 100 MB </a:t>
            </a:r>
            <a:r>
              <a:rPr lang="en-US" sz="1600" dirty="0" err="1" smtClean="0">
                <a:sym typeface="Wingdings"/>
              </a:rPr>
              <a:t></a:t>
            </a:r>
            <a:endParaRPr lang="en-US" sz="1600" dirty="0" smtClean="0">
              <a:sym typeface="Wingdings"/>
            </a:endParaRPr>
          </a:p>
          <a:p>
            <a:pPr lvl="1"/>
            <a:r>
              <a:rPr lang="en-US" sz="1600" dirty="0" smtClean="0">
                <a:sym typeface="Wingdings"/>
              </a:rPr>
              <a:t>Not essentially different (better calibration)</a:t>
            </a:r>
          </a:p>
          <a:p>
            <a:r>
              <a:rPr lang="en-US" sz="1600" dirty="0" smtClean="0">
                <a:sym typeface="Wingdings"/>
              </a:rPr>
              <a:t>Run from tape now	</a:t>
            </a:r>
          </a:p>
          <a:p>
            <a:pPr lvl="1"/>
            <a:r>
              <a:rPr lang="en-US" sz="1600" dirty="0" smtClean="0">
                <a:sym typeface="Wingdings"/>
              </a:rPr>
              <a:t>Bulk pre-staging tested except in Lyon</a:t>
            </a:r>
          </a:p>
          <a:p>
            <a:r>
              <a:rPr lang="en-US" sz="1600" dirty="0" smtClean="0">
                <a:sym typeface="Wingdings"/>
              </a:rPr>
              <a:t>Karlsruhe in now, but Taipei’s share done @CERN</a:t>
            </a:r>
          </a:p>
          <a:p>
            <a:r>
              <a:rPr lang="en-US" sz="1600" dirty="0" smtClean="0">
                <a:sym typeface="Wingdings"/>
              </a:rPr>
              <a:t>Input data </a:t>
            </a:r>
          </a:p>
          <a:p>
            <a:pPr lvl="1"/>
            <a:r>
              <a:rPr lang="en-US" sz="1600" dirty="0" smtClean="0"/>
              <a:t>370MB DB file - same for every </a:t>
            </a:r>
            <a:r>
              <a:rPr lang="en-US" sz="1600" dirty="0" smtClean="0"/>
              <a:t>job	</a:t>
            </a:r>
          </a:p>
          <a:p>
            <a:pPr lvl="1"/>
            <a:r>
              <a:rPr lang="en-US" sz="1600" dirty="0" smtClean="0"/>
              <a:t>16MB </a:t>
            </a:r>
            <a:r>
              <a:rPr lang="en-US" sz="1600" dirty="0" smtClean="0"/>
              <a:t>DB file - 138 different files, 1 per </a:t>
            </a:r>
            <a:r>
              <a:rPr lang="en-US" sz="1600" dirty="0" smtClean="0"/>
              <a:t>run</a:t>
            </a:r>
          </a:p>
          <a:p>
            <a:pPr lvl="1"/>
            <a:r>
              <a:rPr lang="en-US" sz="1600" dirty="0" smtClean="0"/>
              <a:t>2GB </a:t>
            </a:r>
            <a:r>
              <a:rPr lang="en-US" sz="1600" dirty="0" smtClean="0"/>
              <a:t>RAW data - all </a:t>
            </a:r>
            <a:r>
              <a:rPr lang="en-US" sz="1600" dirty="0" smtClean="0"/>
              <a:t>different</a:t>
            </a:r>
          </a:p>
          <a:p>
            <a:r>
              <a:rPr lang="en-US" sz="1600" dirty="0" err="1" smtClean="0">
                <a:sym typeface="Wingdings"/>
              </a:rPr>
              <a:t>Pcache</a:t>
            </a:r>
            <a:r>
              <a:rPr lang="en-US" sz="1600" dirty="0" smtClean="0">
                <a:sym typeface="Wingdings"/>
              </a:rPr>
              <a:t> used in some places: RAL, NIKHEF</a:t>
            </a:r>
          </a:p>
          <a:p>
            <a:r>
              <a:rPr lang="en-US" sz="1600" dirty="0" smtClean="0">
                <a:sym typeface="Wingdings"/>
              </a:rPr>
              <a:t>Some Tier-2’s participating </a:t>
            </a:r>
          </a:p>
          <a:p>
            <a:r>
              <a:rPr lang="en-US" sz="1600" dirty="0" smtClean="0">
                <a:sym typeface="Wingdings"/>
              </a:rPr>
              <a:t>Now we will all be watching</a:t>
            </a:r>
          </a:p>
          <a:p>
            <a:pPr>
              <a:buNone/>
            </a:pPr>
            <a:endParaRPr lang="en-US" sz="160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CF177A-2235-1041-896D-60BDE37B064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jobs failed because of memory usage (re-tries)</a:t>
            </a:r>
          </a:p>
          <a:p>
            <a:r>
              <a:rPr lang="en-US" dirty="0" smtClean="0"/>
              <a:t>With newer release situation got worse</a:t>
            </a:r>
          </a:p>
          <a:p>
            <a:pPr lvl="1"/>
            <a:r>
              <a:rPr lang="en-US" dirty="0" smtClean="0"/>
              <a:t>Even more jobs failed in site validation</a:t>
            </a:r>
          </a:p>
          <a:p>
            <a:pPr lvl="1"/>
            <a:r>
              <a:rPr lang="en-US" dirty="0" smtClean="0"/>
              <a:t>Needed to switch off some functionality (monitoring)</a:t>
            </a:r>
          </a:p>
          <a:p>
            <a:pPr lvl="1"/>
            <a:r>
              <a:rPr lang="en-US" dirty="0" smtClean="0"/>
              <a:t>This is not acceptable for the real data</a:t>
            </a:r>
          </a:p>
          <a:p>
            <a:r>
              <a:rPr lang="en-US" dirty="0" smtClean="0"/>
              <a:t>Memory usage not quite understood</a:t>
            </a:r>
          </a:p>
          <a:p>
            <a:pPr lvl="1"/>
            <a:r>
              <a:rPr lang="en-US" dirty="0" smtClean="0"/>
              <a:t>Only for short period in initialization and first event</a:t>
            </a:r>
          </a:p>
          <a:p>
            <a:pPr lvl="1"/>
            <a:r>
              <a:rPr lang="en-US" dirty="0" smtClean="0"/>
              <a:t>Less later on</a:t>
            </a:r>
          </a:p>
          <a:p>
            <a:r>
              <a:rPr lang="en-US" dirty="0" smtClean="0"/>
              <a:t>Will run at RAL with 3 GB virtual memory limit</a:t>
            </a:r>
          </a:p>
          <a:p>
            <a:pPr lvl="1"/>
            <a:r>
              <a:rPr lang="en-US" dirty="0" smtClean="0"/>
              <a:t>Carefully watch CPU/Wall time for swapping</a:t>
            </a:r>
          </a:p>
          <a:p>
            <a:pPr lvl="1"/>
            <a:r>
              <a:rPr lang="en-US" dirty="0" smtClean="0"/>
              <a:t>Expect little effect</a:t>
            </a:r>
          </a:p>
          <a:p>
            <a:r>
              <a:rPr lang="en-US" dirty="0" smtClean="0"/>
              <a:t>If so we may ask other sites to do the same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CF177A-2235-1041-896D-60BDE37B064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may try again during the summer</a:t>
            </a:r>
          </a:p>
          <a:p>
            <a:r>
              <a:rPr lang="en-US" dirty="0" smtClean="0"/>
              <a:t>Needs much more automation</a:t>
            </a:r>
          </a:p>
          <a:p>
            <a:pPr lvl="1"/>
            <a:r>
              <a:rPr lang="en-US" dirty="0" smtClean="0"/>
              <a:t>Not move data around by hand</a:t>
            </a:r>
          </a:p>
          <a:p>
            <a:r>
              <a:rPr lang="en-US" dirty="0" smtClean="0"/>
              <a:t>Better monitoring	</a:t>
            </a:r>
          </a:p>
          <a:p>
            <a:pPr lvl="1"/>
            <a:r>
              <a:rPr lang="en-US" dirty="0" smtClean="0"/>
              <a:t>Shifters should be involved and report errors</a:t>
            </a:r>
          </a:p>
          <a:p>
            <a:r>
              <a:rPr lang="en-US" dirty="0" smtClean="0"/>
              <a:t>Taipei must participate &amp; Lyon must pre-stage automatically</a:t>
            </a:r>
          </a:p>
          <a:p>
            <a:r>
              <a:rPr lang="en-US" dirty="0" smtClean="0"/>
              <a:t>Physically remove input data copy from disk</a:t>
            </a:r>
          </a:p>
          <a:p>
            <a:r>
              <a:rPr lang="en-US" dirty="0" smtClean="0"/>
              <a:t>Output ESD data must be archived on tape</a:t>
            </a:r>
          </a:p>
          <a:p>
            <a:r>
              <a:rPr lang="en-US" dirty="0" smtClean="0"/>
              <a:t>Reduce #retries, reduce job failures, process 100% of all events</a:t>
            </a:r>
          </a:p>
          <a:p>
            <a:r>
              <a:rPr lang="en-US" dirty="0" smtClean="0"/>
              <a:t>Test together with writing (FT/HITS/ESD)  data to tape</a:t>
            </a:r>
          </a:p>
          <a:p>
            <a:r>
              <a:rPr lang="en-US" dirty="0" smtClean="0"/>
              <a:t>Hopefully other experiments will be using tapes as well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CF177A-2235-1041-896D-60BDE37B064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rio">
  <a:themeElements>
    <a:clrScheme name="">
      <a:dk1>
        <a:srgbClr val="000000"/>
      </a:dk1>
      <a:lt1>
        <a:srgbClr val="FFFFFF"/>
      </a:lt1>
      <a:dk2>
        <a:srgbClr val="3333FF"/>
      </a:dk2>
      <a:lt2>
        <a:srgbClr val="000000"/>
      </a:lt2>
      <a:accent1>
        <a:srgbClr val="D6009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8AAC8"/>
      </a:accent5>
      <a:accent6>
        <a:srgbClr val="2D2D8A"/>
      </a:accent6>
      <a:hlink>
        <a:srgbClr val="009999"/>
      </a:hlink>
      <a:folHlink>
        <a:srgbClr val="99CC00"/>
      </a:folHlink>
    </a:clrScheme>
    <a:fontScheme name="Dario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6009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355600" algn="l"/>
            <a:tab pos="711200" algn="l"/>
            <a:tab pos="1066800" algn="l"/>
            <a:tab pos="1422400" algn="l"/>
            <a:tab pos="1778000" algn="l"/>
            <a:tab pos="2133600" algn="l"/>
            <a:tab pos="2489200" algn="l"/>
            <a:tab pos="2844800" algn="l"/>
            <a:tab pos="3200400" algn="l"/>
            <a:tab pos="3556000" algn="l"/>
            <a:tab pos="3911600" algn="l"/>
            <a:tab pos="4267200" algn="l"/>
          </a:tabLst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6009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355600" algn="l"/>
            <a:tab pos="711200" algn="l"/>
            <a:tab pos="1066800" algn="l"/>
            <a:tab pos="1422400" algn="l"/>
            <a:tab pos="1778000" algn="l"/>
            <a:tab pos="2133600" algn="l"/>
            <a:tab pos="2489200" algn="l"/>
            <a:tab pos="2844800" algn="l"/>
            <a:tab pos="3200400" algn="l"/>
            <a:tab pos="3556000" algn="l"/>
            <a:tab pos="3911600" algn="l"/>
            <a:tab pos="4267200" algn="l"/>
          </a:tabLst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" charset="0"/>
          </a:defRPr>
        </a:defPPr>
      </a:lstStyle>
    </a:lnDef>
  </a:objectDefaults>
  <a:extraClrSchemeLst>
    <a:extraClrScheme>
      <a:clrScheme name="Dari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D:\Profiles\dario\Application Data\Microsoft\Templates\Dario.pot</Template>
  <TotalTime>2757</TotalTime>
  <Words>3250</Words>
  <Application>Microsoft PowerPoint</Application>
  <PresentationFormat>On-screen Show (4:3)</PresentationFormat>
  <Paragraphs>510</Paragraphs>
  <Slides>34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Courier New</vt:lpstr>
      <vt:lpstr>ＭＳ Ｐゴシック</vt:lpstr>
      <vt:lpstr>Arial</vt:lpstr>
      <vt:lpstr>Comic Sans MS</vt:lpstr>
      <vt:lpstr>ZapfDingbats</vt:lpstr>
      <vt:lpstr>Wingdings</vt:lpstr>
      <vt:lpstr>Times New Roman</vt:lpstr>
      <vt:lpstr>Courier</vt:lpstr>
      <vt:lpstr>Dario</vt:lpstr>
      <vt:lpstr>Microsoft Excel Chart</vt:lpstr>
      <vt:lpstr>ATLAS   2008 Report and 2009/2010 Plans reprocessing simulation production planning</vt:lpstr>
      <vt:lpstr>2008 cosmics data re-processing</vt:lpstr>
      <vt:lpstr>Cosmics data</vt:lpstr>
      <vt:lpstr>(Re-) Processing</vt:lpstr>
      <vt:lpstr>Input data distribution</vt:lpstr>
      <vt:lpstr>Job efficiency</vt:lpstr>
      <vt:lpstr>Second try: tomorrow</vt:lpstr>
      <vt:lpstr>Memory</vt:lpstr>
      <vt:lpstr>Future plans</vt:lpstr>
      <vt:lpstr>Simulation Production</vt:lpstr>
      <vt:lpstr>Experience in 2008 (1)</vt:lpstr>
      <vt:lpstr>Experience in 2008 (2)</vt:lpstr>
      <vt:lpstr>Experience in 2008 (3) </vt:lpstr>
      <vt:lpstr>Space for MC production</vt:lpstr>
      <vt:lpstr>HITS production</vt:lpstr>
      <vt:lpstr>HITS merging</vt:lpstr>
      <vt:lpstr>digi+reco from tape</vt:lpstr>
      <vt:lpstr>AOD merging</vt:lpstr>
      <vt:lpstr>Future plans</vt:lpstr>
      <vt:lpstr>Detector Commissioning Schedule</vt:lpstr>
      <vt:lpstr>Backup slides</vt:lpstr>
      <vt:lpstr>Stress-tests of distributed analysis (1)</vt:lpstr>
      <vt:lpstr>Stress-tests of distributed analysis (2)</vt:lpstr>
      <vt:lpstr>Evolution of the computing model (1)</vt:lpstr>
      <vt:lpstr>Evolution of the computing model (2)</vt:lpstr>
      <vt:lpstr>What is DDM</vt:lpstr>
      <vt:lpstr>Readiness status of DDM</vt:lpstr>
      <vt:lpstr>Experience in 2008: CCRC08</vt:lpstr>
      <vt:lpstr>Experience in 2008: production data</vt:lpstr>
      <vt:lpstr>Experience in 2008: new functionalities</vt:lpstr>
      <vt:lpstr>Experience in 2008: Users and Groups</vt:lpstr>
      <vt:lpstr>Experience in 2008: other issues</vt:lpstr>
      <vt:lpstr>Work plan for 2009/10 and beyond</vt:lpstr>
      <vt:lpstr>Work plan for 2009/10 and beyond</vt:lpstr>
    </vt:vector>
  </TitlesOfParts>
  <Company>CERN &amp; Genoa University/INFN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Computing </dc:title>
  <dc:creator>Dario Barberis</dc:creator>
  <cp:lastModifiedBy>Kors Bos</cp:lastModifiedBy>
  <cp:revision>172</cp:revision>
  <cp:lastPrinted>2007-10-30T08:27:54Z</cp:lastPrinted>
  <dcterms:created xsi:type="dcterms:W3CDTF">2009-03-20T10:39:47Z</dcterms:created>
  <dcterms:modified xsi:type="dcterms:W3CDTF">2009-03-20T21:15:05Z</dcterms:modified>
</cp:coreProperties>
</file>