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90" r:id="rId2"/>
    <p:sldId id="485" r:id="rId3"/>
    <p:sldId id="547" r:id="rId4"/>
    <p:sldId id="491" r:id="rId5"/>
    <p:sldId id="474" r:id="rId6"/>
    <p:sldId id="548" r:id="rId7"/>
    <p:sldId id="435" r:id="rId8"/>
    <p:sldId id="546" r:id="rId9"/>
    <p:sldId id="534" r:id="rId10"/>
    <p:sldId id="483" r:id="rId11"/>
    <p:sldId id="487" r:id="rId12"/>
    <p:sldId id="386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C0C0"/>
    <a:srgbClr val="7D91FF"/>
    <a:srgbClr val="FFC6C0"/>
    <a:srgbClr val="FFFF00"/>
    <a:srgbClr val="EEF4AB"/>
    <a:srgbClr val="F4F4F4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63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961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962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962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A0B932-87B4-7C47-A2AD-ECBBDE74D3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5140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7275108-5C4A-804D-AB7C-730AF0EA39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6841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C5A9970-5B46-804F-90AA-5EB14078C151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20483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6BBFF5E-C487-0B4F-BF3B-32CB3BB2C674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2662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6BBFF5E-C487-0B4F-BF3B-32CB3BB2C674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26627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39C25-F51A-F544-A935-727DF87B041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85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16C65F-7E9D-B341-B29F-64F6C623BDB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390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439F-4FC9-434D-ADBF-DE629743051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9981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0" y="0"/>
            <a:ext cx="91440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1A248-2F36-5D4E-A14E-0185EB0963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190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6438E-1405-5547-BB74-6837BFB21B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742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425C4-15B5-3C4A-B0B4-AAB4369A0ED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26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F0612-F3CF-F44F-96AD-91023390DB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428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AD3A18-720E-DA4C-924B-961ABA8C94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514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8D56AD-81D4-DC46-B072-AB017A0BC1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954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A9B40-50DC-F04A-BBBB-0448946DE5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818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11260-D8C3-9E4A-88ED-9D7C3633B5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352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E4CD13-4E6E-1240-BE0A-5A1C8AAE3F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893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EEF4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F927094-C1A3-F240-8987-3AB6F8612EE6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0000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emf"/><Relationship Id="rId6" Type="http://schemas.openxmlformats.org/officeDocument/2006/relationships/image" Target="../media/image28.png"/><Relationship Id="rId7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png"/><Relationship Id="rId5" Type="http://schemas.openxmlformats.org/officeDocument/2006/relationships/image" Target="../media/image18.jpe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8"/>
          <p:cNvSpPr txBox="1">
            <a:spLocks noChangeArrowheads="1"/>
          </p:cNvSpPr>
          <p:nvPr/>
        </p:nvSpPr>
        <p:spPr bwMode="auto">
          <a:xfrm>
            <a:off x="368300" y="4645025"/>
            <a:ext cx="8216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  <a:latin typeface="Textile" charset="0"/>
              </a:rPr>
              <a:t>	     Particle Physics  		     Cosmology</a:t>
            </a:r>
          </a:p>
        </p:txBody>
      </p:sp>
      <p:grpSp>
        <p:nvGrpSpPr>
          <p:cNvPr id="16387" name="Group 34"/>
          <p:cNvGrpSpPr>
            <a:grpSpLocks/>
          </p:cNvGrpSpPr>
          <p:nvPr/>
        </p:nvGrpSpPr>
        <p:grpSpPr bwMode="auto">
          <a:xfrm>
            <a:off x="660400" y="2724150"/>
            <a:ext cx="1054100" cy="1314450"/>
            <a:chOff x="1625600" y="4857750"/>
            <a:chExt cx="2438400" cy="1314450"/>
          </a:xfrm>
        </p:grpSpPr>
        <p:sp>
          <p:nvSpPr>
            <p:cNvPr id="16420" name="Rectangle 6"/>
            <p:cNvSpPr>
              <a:spLocks noChangeArrowheads="1"/>
            </p:cNvSpPr>
            <p:nvPr/>
          </p:nvSpPr>
          <p:spPr bwMode="auto">
            <a:xfrm>
              <a:off x="1625600" y="6057900"/>
              <a:ext cx="1828800" cy="1143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1" name="Rectangle 7"/>
            <p:cNvSpPr>
              <a:spLocks noChangeArrowheads="1"/>
            </p:cNvSpPr>
            <p:nvPr/>
          </p:nvSpPr>
          <p:spPr bwMode="auto">
            <a:xfrm>
              <a:off x="3759200" y="6057900"/>
              <a:ext cx="304800" cy="1143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2" name="Rectangle 8"/>
            <p:cNvSpPr>
              <a:spLocks noChangeArrowheads="1"/>
            </p:cNvSpPr>
            <p:nvPr/>
          </p:nvSpPr>
          <p:spPr bwMode="auto">
            <a:xfrm>
              <a:off x="1625600" y="5829300"/>
              <a:ext cx="609600" cy="1143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3" name="Rectangle 9"/>
            <p:cNvSpPr>
              <a:spLocks noChangeArrowheads="1"/>
            </p:cNvSpPr>
            <p:nvPr/>
          </p:nvSpPr>
          <p:spPr bwMode="auto">
            <a:xfrm>
              <a:off x="2235200" y="5829300"/>
              <a:ext cx="914400" cy="11430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4" name="Rectangle 10"/>
            <p:cNvSpPr>
              <a:spLocks noChangeArrowheads="1"/>
            </p:cNvSpPr>
            <p:nvPr/>
          </p:nvSpPr>
          <p:spPr bwMode="auto">
            <a:xfrm>
              <a:off x="3149600" y="5829300"/>
              <a:ext cx="914400" cy="1143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5" name="Rectangle 11"/>
            <p:cNvSpPr>
              <a:spLocks noChangeArrowheads="1"/>
            </p:cNvSpPr>
            <p:nvPr/>
          </p:nvSpPr>
          <p:spPr bwMode="auto">
            <a:xfrm>
              <a:off x="1782232" y="4857750"/>
              <a:ext cx="1062567" cy="11430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6" name="Rectangle 12"/>
            <p:cNvSpPr>
              <a:spLocks noChangeArrowheads="1"/>
            </p:cNvSpPr>
            <p:nvPr/>
          </p:nvSpPr>
          <p:spPr bwMode="auto">
            <a:xfrm>
              <a:off x="2844800" y="4857750"/>
              <a:ext cx="1219200" cy="1143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27" name="Rectangle 33"/>
            <p:cNvSpPr>
              <a:spLocks noChangeArrowheads="1"/>
            </p:cNvSpPr>
            <p:nvPr/>
          </p:nvSpPr>
          <p:spPr bwMode="auto">
            <a:xfrm>
              <a:off x="3454400" y="6057900"/>
              <a:ext cx="304800" cy="11430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FF"/>
                </a:solidFill>
              </a:endParaRPr>
            </a:p>
          </p:txBody>
        </p:sp>
        <p:sp>
          <p:nvSpPr>
            <p:cNvPr id="16428" name="Rectangle 8"/>
            <p:cNvSpPr>
              <a:spLocks noChangeArrowheads="1"/>
            </p:cNvSpPr>
            <p:nvPr/>
          </p:nvSpPr>
          <p:spPr bwMode="auto">
            <a:xfrm>
              <a:off x="1638300" y="4859867"/>
              <a:ext cx="143934" cy="1143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388" name="Group 57"/>
          <p:cNvGrpSpPr>
            <a:grpSpLocks/>
          </p:cNvGrpSpPr>
          <p:nvPr/>
        </p:nvGrpSpPr>
        <p:grpSpPr bwMode="auto">
          <a:xfrm>
            <a:off x="2286000" y="2882900"/>
            <a:ext cx="1054100" cy="114300"/>
            <a:chOff x="2286000" y="3721100"/>
            <a:chExt cx="1054101" cy="114300"/>
          </a:xfrm>
        </p:grpSpPr>
        <p:sp>
          <p:nvSpPr>
            <p:cNvPr id="16417" name="Rectangle 8"/>
            <p:cNvSpPr>
              <a:spLocks noChangeArrowheads="1"/>
            </p:cNvSpPr>
            <p:nvPr/>
          </p:nvSpPr>
          <p:spPr bwMode="auto">
            <a:xfrm>
              <a:off x="2286000" y="3721100"/>
              <a:ext cx="263525" cy="1143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8" name="Rectangle 9"/>
            <p:cNvSpPr>
              <a:spLocks noChangeArrowheads="1"/>
            </p:cNvSpPr>
            <p:nvPr/>
          </p:nvSpPr>
          <p:spPr bwMode="auto">
            <a:xfrm>
              <a:off x="2549525" y="3721100"/>
              <a:ext cx="395288" cy="11430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9" name="Rectangle 10"/>
            <p:cNvSpPr>
              <a:spLocks noChangeArrowheads="1"/>
            </p:cNvSpPr>
            <p:nvPr/>
          </p:nvSpPr>
          <p:spPr bwMode="auto">
            <a:xfrm>
              <a:off x="2944813" y="3721100"/>
              <a:ext cx="395288" cy="1143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389" name="Group 58"/>
          <p:cNvGrpSpPr>
            <a:grpSpLocks/>
          </p:cNvGrpSpPr>
          <p:nvPr/>
        </p:nvGrpSpPr>
        <p:grpSpPr bwMode="auto">
          <a:xfrm>
            <a:off x="2286000" y="3016250"/>
            <a:ext cx="1054100" cy="114300"/>
            <a:chOff x="2286000" y="3949700"/>
            <a:chExt cx="1054101" cy="114300"/>
          </a:xfrm>
        </p:grpSpPr>
        <p:sp>
          <p:nvSpPr>
            <p:cNvPr id="16414" name="Rectangle 6"/>
            <p:cNvSpPr>
              <a:spLocks noChangeArrowheads="1"/>
            </p:cNvSpPr>
            <p:nvPr/>
          </p:nvSpPr>
          <p:spPr bwMode="auto">
            <a:xfrm>
              <a:off x="2286000" y="3949700"/>
              <a:ext cx="790575" cy="1143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5" name="Rectangle 7"/>
            <p:cNvSpPr>
              <a:spLocks noChangeArrowheads="1"/>
            </p:cNvSpPr>
            <p:nvPr/>
          </p:nvSpPr>
          <p:spPr bwMode="auto">
            <a:xfrm>
              <a:off x="3208338" y="3949700"/>
              <a:ext cx="131763" cy="1143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6" name="Rectangle 33"/>
            <p:cNvSpPr>
              <a:spLocks noChangeArrowheads="1"/>
            </p:cNvSpPr>
            <p:nvPr/>
          </p:nvSpPr>
          <p:spPr bwMode="auto">
            <a:xfrm>
              <a:off x="3076575" y="3949700"/>
              <a:ext cx="131763" cy="11430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FF"/>
                </a:solidFill>
              </a:endParaRPr>
            </a:p>
          </p:txBody>
        </p:sp>
      </p:grpSp>
      <p:grpSp>
        <p:nvGrpSpPr>
          <p:cNvPr id="16390" name="Group 56"/>
          <p:cNvGrpSpPr>
            <a:grpSpLocks/>
          </p:cNvGrpSpPr>
          <p:nvPr/>
        </p:nvGrpSpPr>
        <p:grpSpPr bwMode="auto">
          <a:xfrm>
            <a:off x="2284413" y="3924300"/>
            <a:ext cx="1049337" cy="115888"/>
            <a:chOff x="2291490" y="2749550"/>
            <a:chExt cx="1048610" cy="116417"/>
          </a:xfrm>
        </p:grpSpPr>
        <p:sp>
          <p:nvSpPr>
            <p:cNvPr id="16411" name="Rectangle 11"/>
            <p:cNvSpPr>
              <a:spLocks noChangeArrowheads="1"/>
            </p:cNvSpPr>
            <p:nvPr/>
          </p:nvSpPr>
          <p:spPr bwMode="auto">
            <a:xfrm>
              <a:off x="2353711" y="2749550"/>
              <a:ext cx="459339" cy="11430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2" name="Rectangle 12"/>
            <p:cNvSpPr>
              <a:spLocks noChangeArrowheads="1"/>
            </p:cNvSpPr>
            <p:nvPr/>
          </p:nvSpPr>
          <p:spPr bwMode="auto">
            <a:xfrm>
              <a:off x="2813050" y="2749550"/>
              <a:ext cx="527050" cy="1143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3" name="Rectangle 8"/>
            <p:cNvSpPr>
              <a:spLocks noChangeArrowheads="1"/>
            </p:cNvSpPr>
            <p:nvPr/>
          </p:nvSpPr>
          <p:spPr bwMode="auto">
            <a:xfrm>
              <a:off x="2291490" y="2751667"/>
              <a:ext cx="62221" cy="1143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391" name="Group 59"/>
          <p:cNvGrpSpPr>
            <a:grpSpLocks/>
          </p:cNvGrpSpPr>
          <p:nvPr/>
        </p:nvGrpSpPr>
        <p:grpSpPr bwMode="auto">
          <a:xfrm>
            <a:off x="3911600" y="1752600"/>
            <a:ext cx="1054100" cy="114300"/>
            <a:chOff x="3911600" y="3746500"/>
            <a:chExt cx="1054101" cy="114300"/>
          </a:xfrm>
        </p:grpSpPr>
        <p:sp>
          <p:nvSpPr>
            <p:cNvPr id="16408" name="Rectangle 8"/>
            <p:cNvSpPr>
              <a:spLocks noChangeArrowheads="1"/>
            </p:cNvSpPr>
            <p:nvPr/>
          </p:nvSpPr>
          <p:spPr bwMode="auto">
            <a:xfrm>
              <a:off x="3911600" y="3746500"/>
              <a:ext cx="263525" cy="1143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9" name="Rectangle 9"/>
            <p:cNvSpPr>
              <a:spLocks noChangeArrowheads="1"/>
            </p:cNvSpPr>
            <p:nvPr/>
          </p:nvSpPr>
          <p:spPr bwMode="auto">
            <a:xfrm>
              <a:off x="4175125" y="3746500"/>
              <a:ext cx="395288" cy="11430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0" name="Rectangle 10"/>
            <p:cNvSpPr>
              <a:spLocks noChangeArrowheads="1"/>
            </p:cNvSpPr>
            <p:nvPr/>
          </p:nvSpPr>
          <p:spPr bwMode="auto">
            <a:xfrm>
              <a:off x="4570413" y="3746500"/>
              <a:ext cx="395288" cy="1143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392" name="Group 60"/>
          <p:cNvGrpSpPr>
            <a:grpSpLocks/>
          </p:cNvGrpSpPr>
          <p:nvPr/>
        </p:nvGrpSpPr>
        <p:grpSpPr bwMode="auto">
          <a:xfrm>
            <a:off x="3911600" y="1892300"/>
            <a:ext cx="1054100" cy="114300"/>
            <a:chOff x="3911600" y="3975100"/>
            <a:chExt cx="1054101" cy="114300"/>
          </a:xfrm>
        </p:grpSpPr>
        <p:sp>
          <p:nvSpPr>
            <p:cNvPr id="16405" name="Rectangle 6"/>
            <p:cNvSpPr>
              <a:spLocks noChangeArrowheads="1"/>
            </p:cNvSpPr>
            <p:nvPr/>
          </p:nvSpPr>
          <p:spPr bwMode="auto">
            <a:xfrm>
              <a:off x="3911600" y="3975100"/>
              <a:ext cx="790575" cy="1143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6" name="Rectangle 7"/>
            <p:cNvSpPr>
              <a:spLocks noChangeArrowheads="1"/>
            </p:cNvSpPr>
            <p:nvPr/>
          </p:nvSpPr>
          <p:spPr bwMode="auto">
            <a:xfrm>
              <a:off x="4833938" y="3975100"/>
              <a:ext cx="131763" cy="1143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7" name="Rectangle 33"/>
            <p:cNvSpPr>
              <a:spLocks noChangeArrowheads="1"/>
            </p:cNvSpPr>
            <p:nvPr/>
          </p:nvSpPr>
          <p:spPr bwMode="auto">
            <a:xfrm>
              <a:off x="4702175" y="3975100"/>
              <a:ext cx="131763" cy="11430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FF"/>
                </a:solidFill>
              </a:endParaRPr>
            </a:p>
          </p:txBody>
        </p:sp>
      </p:grpSp>
      <p:grpSp>
        <p:nvGrpSpPr>
          <p:cNvPr id="16393" name="Group 55"/>
          <p:cNvGrpSpPr>
            <a:grpSpLocks/>
          </p:cNvGrpSpPr>
          <p:nvPr/>
        </p:nvGrpSpPr>
        <p:grpSpPr bwMode="auto">
          <a:xfrm>
            <a:off x="3916363" y="1606550"/>
            <a:ext cx="1049337" cy="115888"/>
            <a:chOff x="3917090" y="2774950"/>
            <a:chExt cx="1048610" cy="116417"/>
          </a:xfrm>
        </p:grpSpPr>
        <p:sp>
          <p:nvSpPr>
            <p:cNvPr id="16402" name="Rectangle 11"/>
            <p:cNvSpPr>
              <a:spLocks noChangeArrowheads="1"/>
            </p:cNvSpPr>
            <p:nvPr/>
          </p:nvSpPr>
          <p:spPr bwMode="auto">
            <a:xfrm>
              <a:off x="3979311" y="2774950"/>
              <a:ext cx="459339" cy="114300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3" name="Rectangle 12"/>
            <p:cNvSpPr>
              <a:spLocks noChangeArrowheads="1"/>
            </p:cNvSpPr>
            <p:nvPr/>
          </p:nvSpPr>
          <p:spPr bwMode="auto">
            <a:xfrm>
              <a:off x="4438650" y="2774950"/>
              <a:ext cx="527050" cy="1143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4" name="Rectangle 8"/>
            <p:cNvSpPr>
              <a:spLocks noChangeArrowheads="1"/>
            </p:cNvSpPr>
            <p:nvPr/>
          </p:nvSpPr>
          <p:spPr bwMode="auto">
            <a:xfrm>
              <a:off x="3917090" y="2777067"/>
              <a:ext cx="62221" cy="1143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16394" name="Straight Connector 62"/>
          <p:cNvCxnSpPr>
            <a:cxnSpLocks noChangeShapeType="1"/>
          </p:cNvCxnSpPr>
          <p:nvPr/>
        </p:nvCxnSpPr>
        <p:spPr bwMode="auto">
          <a:xfrm flipV="1">
            <a:off x="482600" y="4483100"/>
            <a:ext cx="7962900" cy="12700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</p:cxnSp>
      <p:cxnSp>
        <p:nvCxnSpPr>
          <p:cNvPr id="16395" name="Straight Arrow Connector 64"/>
          <p:cNvCxnSpPr>
            <a:cxnSpLocks noChangeShapeType="1"/>
          </p:cNvCxnSpPr>
          <p:nvPr/>
        </p:nvCxnSpPr>
        <p:spPr bwMode="auto">
          <a:xfrm rot="16200000" flipH="1">
            <a:off x="3230563" y="3221037"/>
            <a:ext cx="2439988" cy="11113"/>
          </a:xfrm>
          <a:prstGeom prst="straightConnector1">
            <a:avLst/>
          </a:prstGeom>
          <a:noFill/>
          <a:ln w="9525">
            <a:solidFill>
              <a:srgbClr val="FFFF00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6396" name="Straight Arrow Connector 66"/>
          <p:cNvCxnSpPr>
            <a:cxnSpLocks noChangeShapeType="1"/>
          </p:cNvCxnSpPr>
          <p:nvPr/>
        </p:nvCxnSpPr>
        <p:spPr bwMode="auto">
          <a:xfrm rot="16200000" flipH="1">
            <a:off x="2538413" y="4268787"/>
            <a:ext cx="420688" cy="11113"/>
          </a:xfrm>
          <a:prstGeom prst="straightConnector1">
            <a:avLst/>
          </a:prstGeom>
          <a:noFill/>
          <a:ln w="9525">
            <a:solidFill>
              <a:srgbClr val="FFFF00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6397" name="Straight Arrow Connector 67"/>
          <p:cNvCxnSpPr>
            <a:cxnSpLocks noChangeShapeType="1"/>
          </p:cNvCxnSpPr>
          <p:nvPr/>
        </p:nvCxnSpPr>
        <p:spPr bwMode="auto">
          <a:xfrm rot="16200000" flipH="1">
            <a:off x="976313" y="4256087"/>
            <a:ext cx="420688" cy="11113"/>
          </a:xfrm>
          <a:prstGeom prst="straightConnector1">
            <a:avLst/>
          </a:prstGeom>
          <a:noFill/>
          <a:ln w="9525">
            <a:solidFill>
              <a:srgbClr val="FFFF00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6398" name="Straight Arrow Connector 70"/>
          <p:cNvCxnSpPr>
            <a:cxnSpLocks noChangeShapeType="1"/>
          </p:cNvCxnSpPr>
          <p:nvPr/>
        </p:nvCxnSpPr>
        <p:spPr bwMode="auto">
          <a:xfrm rot="5400000">
            <a:off x="6508751" y="3879850"/>
            <a:ext cx="1181100" cy="3175"/>
          </a:xfrm>
          <a:prstGeom prst="straightConnector1">
            <a:avLst/>
          </a:prstGeom>
          <a:noFill/>
          <a:ln w="9525">
            <a:solidFill>
              <a:srgbClr val="FFFF00"/>
            </a:solidFill>
            <a:round/>
            <a:headEnd type="arrow" w="med" len="med"/>
            <a:tailEnd type="arrow" w="med" len="med"/>
          </a:ln>
        </p:spPr>
      </p:cxnSp>
      <p:sp>
        <p:nvSpPr>
          <p:cNvPr id="16399" name="Rectangle 72"/>
          <p:cNvSpPr>
            <a:spLocks noChangeArrowheads="1"/>
          </p:cNvSpPr>
          <p:nvPr/>
        </p:nvSpPr>
        <p:spPr bwMode="auto">
          <a:xfrm>
            <a:off x="2806700" y="5184775"/>
            <a:ext cx="4572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 dirty="0" smtClean="0">
                <a:solidFill>
                  <a:srgbClr val="FFFF00"/>
                </a:solidFill>
              </a:rPr>
              <a:t>What </a:t>
            </a:r>
            <a:r>
              <a:rPr lang="en-US" sz="3200" dirty="0">
                <a:solidFill>
                  <a:srgbClr val="FFFF00"/>
                </a:solidFill>
              </a:rPr>
              <a:t>is the </a:t>
            </a:r>
            <a:r>
              <a:rPr lang="en-US" sz="3200" dirty="0" smtClean="0">
                <a:solidFill>
                  <a:srgbClr val="FFFF00"/>
                </a:solidFill>
              </a:rPr>
              <a:t>neutrino mass </a:t>
            </a:r>
            <a:r>
              <a:rPr lang="en-US" sz="3200" dirty="0">
                <a:solidFill>
                  <a:srgbClr val="FFFF00"/>
                </a:solidFill>
              </a:rPr>
              <a:t>scale?</a:t>
            </a:r>
          </a:p>
        </p:txBody>
      </p:sp>
      <p:pic>
        <p:nvPicPr>
          <p:cNvPr id="16401" name="Picture 7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400" y="520700"/>
            <a:ext cx="2724150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215646" y="6494057"/>
            <a:ext cx="5607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 smtClean="0">
                <a:solidFill>
                  <a:srgbClr val="FFFF00"/>
                </a:solidFill>
              </a:rPr>
              <a:t>Hamish Robertson, ESPP12, </a:t>
            </a:r>
            <a:r>
              <a:rPr lang="en-US" sz="1800" i="1" dirty="0" err="1" smtClean="0">
                <a:solidFill>
                  <a:srgbClr val="FFFF00"/>
                </a:solidFill>
              </a:rPr>
              <a:t>Kracow</a:t>
            </a:r>
            <a:r>
              <a:rPr lang="en-US" sz="1800" i="1" dirty="0" smtClean="0">
                <a:solidFill>
                  <a:srgbClr val="FFFF00"/>
                </a:solidFill>
              </a:rPr>
              <a:t>, Sept. 11, 2012 </a:t>
            </a:r>
            <a:endParaRPr lang="en-US" sz="1800" i="1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4500" y="355600"/>
            <a:ext cx="4366073" cy="461665"/>
          </a:xfrm>
          <a:prstGeom prst="rect">
            <a:avLst/>
          </a:prstGeom>
          <a:solidFill>
            <a:srgbClr val="FFC6C0"/>
          </a:solidFill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00FF"/>
                </a:solidFill>
              </a:rPr>
              <a:t>Neutrino Mass Measurements</a:t>
            </a:r>
            <a:endParaRPr lang="en-US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9"/>
          <p:cNvSpPr>
            <a:spLocks noChangeArrowheads="1"/>
          </p:cNvSpPr>
          <p:nvPr/>
        </p:nvSpPr>
        <p:spPr bwMode="auto">
          <a:xfrm>
            <a:off x="0" y="0"/>
            <a:ext cx="9144000" cy="1041400"/>
          </a:xfrm>
          <a:prstGeom prst="rect">
            <a:avLst/>
          </a:prstGeom>
          <a:solidFill>
            <a:srgbClr val="EEF4A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795" name="TextBox 4"/>
          <p:cNvSpPr txBox="1">
            <a:spLocks noChangeArrowheads="1"/>
          </p:cNvSpPr>
          <p:nvPr/>
        </p:nvSpPr>
        <p:spPr bwMode="auto">
          <a:xfrm>
            <a:off x="6997700" y="152400"/>
            <a:ext cx="1905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>
                <a:solidFill>
                  <a:srgbClr val="0000FF"/>
                </a:solidFill>
              </a:rPr>
              <a:t>(B. Monreal and J. Formaggio, PRD 80:051301, 2009)</a:t>
            </a:r>
          </a:p>
        </p:txBody>
      </p:sp>
      <p:pic>
        <p:nvPicPr>
          <p:cNvPr id="33796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73400"/>
            <a:ext cx="5394325" cy="366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50" y="1206500"/>
            <a:ext cx="2603500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00" y="2006600"/>
            <a:ext cx="51562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5" descr="LogoCrop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701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0" name="TextBox 4"/>
          <p:cNvSpPr txBox="1">
            <a:spLocks noChangeArrowheads="1"/>
          </p:cNvSpPr>
          <p:nvPr/>
        </p:nvSpPr>
        <p:spPr bwMode="auto">
          <a:xfrm>
            <a:off x="2451100" y="25400"/>
            <a:ext cx="48006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>
                <a:solidFill>
                  <a:srgbClr val="FF0000"/>
                </a:solidFill>
              </a:rPr>
              <a:t>Cyclotron radiation from tritium beta decay</a:t>
            </a:r>
            <a:endParaRPr lang="en-US" sz="2800" baseline="-25000">
              <a:solidFill>
                <a:srgbClr val="FF0000"/>
              </a:solidFill>
            </a:endParaRPr>
          </a:p>
        </p:txBody>
      </p:sp>
      <p:pic>
        <p:nvPicPr>
          <p:cNvPr id="33801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450" y="4152900"/>
            <a:ext cx="351155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2" name="Picture 10" descr="cyclotronmotion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600" y="1117600"/>
            <a:ext cx="2260600" cy="215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3" name="TextBox 11"/>
          <p:cNvSpPr txBox="1">
            <a:spLocks noChangeArrowheads="1"/>
          </p:cNvSpPr>
          <p:nvPr/>
        </p:nvSpPr>
        <p:spPr bwMode="auto">
          <a:xfrm>
            <a:off x="6146800" y="3213100"/>
            <a:ext cx="28003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0000FF"/>
                </a:solidFill>
              </a:rPr>
              <a:t>Radiated power ~ 1 fW</a:t>
            </a:r>
          </a:p>
        </p:txBody>
      </p:sp>
      <p:sp>
        <p:nvSpPr>
          <p:cNvPr id="33804" name="Slide Number Placeholder 1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F9F612F-CE87-B345-8725-1DCBB31E40CF}" type="slidenum">
              <a:rPr lang="en-US" sz="1400"/>
              <a:pPr/>
              <a:t>10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5"/>
          <p:cNvSpPr txBox="1">
            <a:spLocks noChangeArrowheads="1"/>
          </p:cNvSpPr>
          <p:nvPr/>
        </p:nvSpPr>
        <p:spPr bwMode="auto">
          <a:xfrm>
            <a:off x="1200150" y="190500"/>
            <a:ext cx="6019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b="1">
                <a:solidFill>
                  <a:srgbClr val="0000FF"/>
                </a:solidFill>
                <a:latin typeface="Chalkboard" charset="0"/>
                <a:cs typeface="Chalkboard" charset="0"/>
              </a:rPr>
              <a:t>Neutrino mass: some milestones</a:t>
            </a:r>
          </a:p>
        </p:txBody>
      </p:sp>
      <p:grpSp>
        <p:nvGrpSpPr>
          <p:cNvPr id="40963" name="Group 38"/>
          <p:cNvGrpSpPr>
            <a:grpSpLocks/>
          </p:cNvGrpSpPr>
          <p:nvPr/>
        </p:nvGrpSpPr>
        <p:grpSpPr bwMode="auto">
          <a:xfrm>
            <a:off x="393700" y="5842000"/>
            <a:ext cx="8369300" cy="508000"/>
            <a:chOff x="469900" y="1993900"/>
            <a:chExt cx="8369300" cy="508000"/>
          </a:xfrm>
        </p:grpSpPr>
        <p:cxnSp>
          <p:nvCxnSpPr>
            <p:cNvPr id="40983" name="Straight Connector 7"/>
            <p:cNvCxnSpPr>
              <a:cxnSpLocks noChangeShapeType="1"/>
            </p:cNvCxnSpPr>
            <p:nvPr/>
          </p:nvCxnSpPr>
          <p:spPr bwMode="auto">
            <a:xfrm>
              <a:off x="469900" y="2489200"/>
              <a:ext cx="8369300" cy="127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0984" name="Straight Connector 9"/>
            <p:cNvCxnSpPr>
              <a:cxnSpLocks noChangeShapeType="1"/>
            </p:cNvCxnSpPr>
            <p:nvPr/>
          </p:nvCxnSpPr>
          <p:spPr bwMode="auto">
            <a:xfrm rot="5400000" flipH="1" flipV="1">
              <a:off x="640346" y="2336800"/>
              <a:ext cx="279400" cy="15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0985" name="Straight Connector 10"/>
            <p:cNvCxnSpPr>
              <a:cxnSpLocks noChangeShapeType="1"/>
            </p:cNvCxnSpPr>
            <p:nvPr/>
          </p:nvCxnSpPr>
          <p:spPr bwMode="auto">
            <a:xfrm rot="5400000" flipH="1" flipV="1">
              <a:off x="1783346" y="2336800"/>
              <a:ext cx="279400" cy="15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0986" name="Straight Connector 11"/>
            <p:cNvCxnSpPr>
              <a:cxnSpLocks noChangeShapeType="1"/>
            </p:cNvCxnSpPr>
            <p:nvPr/>
          </p:nvCxnSpPr>
          <p:spPr bwMode="auto">
            <a:xfrm rot="5400000" flipH="1" flipV="1">
              <a:off x="2926346" y="2336800"/>
              <a:ext cx="279400" cy="15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0987" name="Straight Connector 12"/>
            <p:cNvCxnSpPr>
              <a:cxnSpLocks noChangeShapeType="1"/>
            </p:cNvCxnSpPr>
            <p:nvPr/>
          </p:nvCxnSpPr>
          <p:spPr bwMode="auto">
            <a:xfrm rot="5400000" flipH="1" flipV="1">
              <a:off x="4069346" y="2336800"/>
              <a:ext cx="279400" cy="15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0988" name="Straight Connector 13"/>
            <p:cNvCxnSpPr>
              <a:cxnSpLocks noChangeShapeType="1"/>
            </p:cNvCxnSpPr>
            <p:nvPr/>
          </p:nvCxnSpPr>
          <p:spPr bwMode="auto">
            <a:xfrm rot="5400000" flipH="1" flipV="1">
              <a:off x="5212346" y="2336800"/>
              <a:ext cx="279400" cy="15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0989" name="Straight Connector 14"/>
            <p:cNvCxnSpPr>
              <a:cxnSpLocks noChangeShapeType="1"/>
            </p:cNvCxnSpPr>
            <p:nvPr/>
          </p:nvCxnSpPr>
          <p:spPr bwMode="auto">
            <a:xfrm rot="5400000" flipH="1" flipV="1">
              <a:off x="6355346" y="2336800"/>
              <a:ext cx="279400" cy="15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0990" name="Straight Connector 15"/>
            <p:cNvCxnSpPr>
              <a:cxnSpLocks noChangeShapeType="1"/>
            </p:cNvCxnSpPr>
            <p:nvPr/>
          </p:nvCxnSpPr>
          <p:spPr bwMode="auto">
            <a:xfrm rot="5400000" flipH="1" flipV="1">
              <a:off x="7498346" y="2336800"/>
              <a:ext cx="279400" cy="15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40991" name="Straight Connector 16"/>
            <p:cNvCxnSpPr>
              <a:cxnSpLocks noChangeShapeType="1"/>
            </p:cNvCxnSpPr>
            <p:nvPr/>
          </p:nvCxnSpPr>
          <p:spPr bwMode="auto">
            <a:xfrm rot="5400000" flipH="1" flipV="1">
              <a:off x="8641346" y="2336800"/>
              <a:ext cx="279400" cy="15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40992" name="TextBox 17"/>
            <p:cNvSpPr txBox="1">
              <a:spLocks noChangeArrowheads="1"/>
            </p:cNvSpPr>
            <p:nvPr/>
          </p:nvSpPr>
          <p:spPr bwMode="auto">
            <a:xfrm>
              <a:off x="977900" y="1993900"/>
              <a:ext cx="75523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/>
                <a:t>2012</a:t>
              </a:r>
            </a:p>
          </p:txBody>
        </p:sp>
        <p:sp>
          <p:nvSpPr>
            <p:cNvPr id="40993" name="TextBox 18"/>
            <p:cNvSpPr txBox="1">
              <a:spLocks noChangeArrowheads="1"/>
            </p:cNvSpPr>
            <p:nvPr/>
          </p:nvSpPr>
          <p:spPr bwMode="auto">
            <a:xfrm>
              <a:off x="2120900" y="1993900"/>
              <a:ext cx="75523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/>
                <a:t>2013</a:t>
              </a:r>
            </a:p>
          </p:txBody>
        </p:sp>
        <p:sp>
          <p:nvSpPr>
            <p:cNvPr id="40994" name="TextBox 19"/>
            <p:cNvSpPr txBox="1">
              <a:spLocks noChangeArrowheads="1"/>
            </p:cNvSpPr>
            <p:nvPr/>
          </p:nvSpPr>
          <p:spPr bwMode="auto">
            <a:xfrm>
              <a:off x="3263900" y="1993900"/>
              <a:ext cx="75523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/>
                <a:t>2014</a:t>
              </a:r>
            </a:p>
          </p:txBody>
        </p:sp>
        <p:sp>
          <p:nvSpPr>
            <p:cNvPr id="40995" name="TextBox 20"/>
            <p:cNvSpPr txBox="1">
              <a:spLocks noChangeArrowheads="1"/>
            </p:cNvSpPr>
            <p:nvPr/>
          </p:nvSpPr>
          <p:spPr bwMode="auto">
            <a:xfrm>
              <a:off x="4406900" y="1993900"/>
              <a:ext cx="75523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/>
                <a:t>2015</a:t>
              </a:r>
            </a:p>
          </p:txBody>
        </p:sp>
        <p:sp>
          <p:nvSpPr>
            <p:cNvPr id="40996" name="TextBox 21"/>
            <p:cNvSpPr txBox="1">
              <a:spLocks noChangeArrowheads="1"/>
            </p:cNvSpPr>
            <p:nvPr/>
          </p:nvSpPr>
          <p:spPr bwMode="auto">
            <a:xfrm>
              <a:off x="5549900" y="1993900"/>
              <a:ext cx="75523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/>
                <a:t>2016</a:t>
              </a:r>
            </a:p>
          </p:txBody>
        </p:sp>
        <p:sp>
          <p:nvSpPr>
            <p:cNvPr id="40997" name="TextBox 22"/>
            <p:cNvSpPr txBox="1">
              <a:spLocks noChangeArrowheads="1"/>
            </p:cNvSpPr>
            <p:nvPr/>
          </p:nvSpPr>
          <p:spPr bwMode="auto">
            <a:xfrm>
              <a:off x="6692900" y="1993900"/>
              <a:ext cx="75523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/>
                <a:t>2017</a:t>
              </a:r>
            </a:p>
          </p:txBody>
        </p:sp>
        <p:sp>
          <p:nvSpPr>
            <p:cNvPr id="40998" name="TextBox 23"/>
            <p:cNvSpPr txBox="1">
              <a:spLocks noChangeArrowheads="1"/>
            </p:cNvSpPr>
            <p:nvPr/>
          </p:nvSpPr>
          <p:spPr bwMode="auto">
            <a:xfrm>
              <a:off x="7835900" y="1993900"/>
              <a:ext cx="75523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/>
                <a:t>2018</a:t>
              </a:r>
            </a:p>
          </p:txBody>
        </p:sp>
      </p:grpSp>
      <p:grpSp>
        <p:nvGrpSpPr>
          <p:cNvPr id="40964" name="Group 41"/>
          <p:cNvGrpSpPr>
            <a:grpSpLocks/>
          </p:cNvGrpSpPr>
          <p:nvPr/>
        </p:nvGrpSpPr>
        <p:grpSpPr bwMode="auto">
          <a:xfrm>
            <a:off x="368300" y="4533900"/>
            <a:ext cx="2933700" cy="808038"/>
            <a:chOff x="419100" y="5689600"/>
            <a:chExt cx="2933716" cy="808565"/>
          </a:xfrm>
        </p:grpSpPr>
        <p:sp>
          <p:nvSpPr>
            <p:cNvPr id="40979" name="Rectangle 32"/>
            <p:cNvSpPr>
              <a:spLocks noChangeArrowheads="1"/>
            </p:cNvSpPr>
            <p:nvPr/>
          </p:nvSpPr>
          <p:spPr bwMode="auto">
            <a:xfrm>
              <a:off x="863615" y="6197598"/>
              <a:ext cx="1244601" cy="300567"/>
            </a:xfrm>
            <a:prstGeom prst="rect">
              <a:avLst/>
            </a:prstGeom>
            <a:solidFill>
              <a:srgbClr val="FFC6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800"/>
                <a:t>Analysis 1</a:t>
              </a:r>
            </a:p>
          </p:txBody>
        </p:sp>
        <p:sp>
          <p:nvSpPr>
            <p:cNvPr id="40980" name="Rectangle 33"/>
            <p:cNvSpPr>
              <a:spLocks noChangeArrowheads="1"/>
            </p:cNvSpPr>
            <p:nvPr/>
          </p:nvSpPr>
          <p:spPr bwMode="auto">
            <a:xfrm>
              <a:off x="476250" y="6197598"/>
              <a:ext cx="387366" cy="300567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0981" name="Rectangle 34"/>
            <p:cNvSpPr>
              <a:spLocks noChangeArrowheads="1"/>
            </p:cNvSpPr>
            <p:nvPr/>
          </p:nvSpPr>
          <p:spPr bwMode="auto">
            <a:xfrm>
              <a:off x="2108215" y="6197598"/>
              <a:ext cx="1244601" cy="300567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800"/>
                <a:t>Analysis 2</a:t>
              </a:r>
            </a:p>
          </p:txBody>
        </p:sp>
        <p:sp>
          <p:nvSpPr>
            <p:cNvPr id="40982" name="TextBox 35"/>
            <p:cNvSpPr txBox="1">
              <a:spLocks noChangeArrowheads="1"/>
            </p:cNvSpPr>
            <p:nvPr/>
          </p:nvSpPr>
          <p:spPr bwMode="auto">
            <a:xfrm>
              <a:off x="419100" y="5689600"/>
              <a:ext cx="99603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 i="1"/>
                <a:t>Planck:</a:t>
              </a:r>
            </a:p>
          </p:txBody>
        </p:sp>
      </p:grpSp>
      <p:grpSp>
        <p:nvGrpSpPr>
          <p:cNvPr id="40965" name="Group 39"/>
          <p:cNvGrpSpPr>
            <a:grpSpLocks/>
          </p:cNvGrpSpPr>
          <p:nvPr/>
        </p:nvGrpSpPr>
        <p:grpSpPr bwMode="auto">
          <a:xfrm>
            <a:off x="341313" y="1427163"/>
            <a:ext cx="8491537" cy="2357437"/>
            <a:chOff x="474133" y="2861732"/>
            <a:chExt cx="8492067" cy="2358498"/>
          </a:xfrm>
        </p:grpSpPr>
        <p:pic>
          <p:nvPicPr>
            <p:cNvPr id="4097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6313" y="3158067"/>
              <a:ext cx="5449887" cy="2062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</p:pic>
        <p:sp>
          <p:nvSpPr>
            <p:cNvPr id="40976" name="Rectangle 24"/>
            <p:cNvSpPr>
              <a:spLocks noChangeArrowheads="1"/>
            </p:cNvSpPr>
            <p:nvPr/>
          </p:nvSpPr>
          <p:spPr bwMode="auto">
            <a:xfrm>
              <a:off x="474133" y="2861732"/>
              <a:ext cx="3513667" cy="30056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800"/>
                <a:t>Construction</a:t>
              </a:r>
            </a:p>
          </p:txBody>
        </p:sp>
        <p:sp>
          <p:nvSpPr>
            <p:cNvPr id="40977" name="Rectangle 25"/>
            <p:cNvSpPr>
              <a:spLocks noChangeArrowheads="1"/>
            </p:cNvSpPr>
            <p:nvPr/>
          </p:nvSpPr>
          <p:spPr bwMode="auto">
            <a:xfrm>
              <a:off x="3996267" y="2861732"/>
              <a:ext cx="4906433" cy="300567"/>
            </a:xfrm>
            <a:prstGeom prst="rect">
              <a:avLst/>
            </a:prstGeom>
            <a:solidFill>
              <a:srgbClr val="008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800"/>
                <a:t>Running</a:t>
              </a:r>
            </a:p>
          </p:txBody>
        </p:sp>
        <p:sp>
          <p:nvSpPr>
            <p:cNvPr id="40978" name="TextBox 36"/>
            <p:cNvSpPr txBox="1">
              <a:spLocks noChangeArrowheads="1"/>
            </p:cNvSpPr>
            <p:nvPr/>
          </p:nvSpPr>
          <p:spPr bwMode="auto">
            <a:xfrm>
              <a:off x="488950" y="3695700"/>
              <a:ext cx="11325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 i="1"/>
                <a:t>KATRIN:</a:t>
              </a:r>
            </a:p>
          </p:txBody>
        </p:sp>
      </p:grpSp>
      <p:grpSp>
        <p:nvGrpSpPr>
          <p:cNvPr id="40966" name="Group 40"/>
          <p:cNvGrpSpPr>
            <a:grpSpLocks/>
          </p:cNvGrpSpPr>
          <p:nvPr/>
        </p:nvGrpSpPr>
        <p:grpSpPr bwMode="auto">
          <a:xfrm>
            <a:off x="381000" y="3467100"/>
            <a:ext cx="6578600" cy="820738"/>
            <a:chOff x="457200" y="4965700"/>
            <a:chExt cx="6578600" cy="821268"/>
          </a:xfrm>
        </p:grpSpPr>
        <p:sp>
          <p:nvSpPr>
            <p:cNvPr id="40968" name="Rectangle 26"/>
            <p:cNvSpPr>
              <a:spLocks noChangeArrowheads="1"/>
            </p:cNvSpPr>
            <p:nvPr/>
          </p:nvSpPr>
          <p:spPr bwMode="auto">
            <a:xfrm>
              <a:off x="474134" y="5477932"/>
              <a:ext cx="2582334" cy="30056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800"/>
                <a:t>Proof concept</a:t>
              </a:r>
            </a:p>
          </p:txBody>
        </p:sp>
        <p:sp>
          <p:nvSpPr>
            <p:cNvPr id="40969" name="Rectangle 27"/>
            <p:cNvSpPr>
              <a:spLocks noChangeArrowheads="1"/>
            </p:cNvSpPr>
            <p:nvPr/>
          </p:nvSpPr>
          <p:spPr bwMode="auto">
            <a:xfrm>
              <a:off x="2175933" y="5477932"/>
              <a:ext cx="2048934" cy="300567"/>
            </a:xfrm>
            <a:prstGeom prst="rect">
              <a:avLst/>
            </a:prstGeom>
            <a:solidFill>
              <a:srgbClr val="FFC6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800"/>
                <a:t> Prototype</a:t>
              </a:r>
            </a:p>
          </p:txBody>
        </p:sp>
        <p:sp>
          <p:nvSpPr>
            <p:cNvPr id="40970" name="Rectangle 28"/>
            <p:cNvSpPr>
              <a:spLocks noChangeArrowheads="1"/>
            </p:cNvSpPr>
            <p:nvPr/>
          </p:nvSpPr>
          <p:spPr bwMode="auto">
            <a:xfrm>
              <a:off x="4233333" y="5477932"/>
              <a:ext cx="2048934" cy="30056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r>
                <a:rPr lang="en-US" sz="1800"/>
                <a:t> Phase I</a:t>
              </a:r>
            </a:p>
          </p:txBody>
        </p:sp>
        <p:sp>
          <p:nvSpPr>
            <p:cNvPr id="40971" name="Rectangle 29"/>
            <p:cNvSpPr>
              <a:spLocks noChangeArrowheads="1"/>
            </p:cNvSpPr>
            <p:nvPr/>
          </p:nvSpPr>
          <p:spPr bwMode="auto">
            <a:xfrm>
              <a:off x="6366933" y="5486399"/>
              <a:ext cx="160867" cy="30056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0972" name="Rectangle 30"/>
            <p:cNvSpPr>
              <a:spLocks noChangeArrowheads="1"/>
            </p:cNvSpPr>
            <p:nvPr/>
          </p:nvSpPr>
          <p:spPr bwMode="auto">
            <a:xfrm>
              <a:off x="6620933" y="5486400"/>
              <a:ext cx="160867" cy="30056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0973" name="Rectangle 31"/>
            <p:cNvSpPr>
              <a:spLocks noChangeArrowheads="1"/>
            </p:cNvSpPr>
            <p:nvPr/>
          </p:nvSpPr>
          <p:spPr bwMode="auto">
            <a:xfrm>
              <a:off x="6874933" y="5486401"/>
              <a:ext cx="160867" cy="300567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800"/>
            </a:p>
          </p:txBody>
        </p:sp>
        <p:sp>
          <p:nvSpPr>
            <p:cNvPr id="40974" name="TextBox 37"/>
            <p:cNvSpPr txBox="1">
              <a:spLocks noChangeArrowheads="1"/>
            </p:cNvSpPr>
            <p:nvPr/>
          </p:nvSpPr>
          <p:spPr bwMode="auto">
            <a:xfrm>
              <a:off x="457200" y="4965700"/>
              <a:ext cx="121413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 i="1"/>
                <a:t>Project 8:</a:t>
              </a:r>
            </a:p>
          </p:txBody>
        </p:sp>
      </p:grpSp>
      <p:sp>
        <p:nvSpPr>
          <p:cNvPr id="40967" name="Slide Number Placeholder 4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C980A16-3AF8-1442-A723-2A7D909F7F17}" type="slidenum">
              <a:rPr lang="en-US" sz="1400"/>
              <a:pPr/>
              <a:t>11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D9BD2C3-6448-BC4F-80F0-92AA000CB324}" type="slidenum">
              <a:rPr lang="en-US" sz="1400"/>
              <a:pPr/>
              <a:t>12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12700"/>
            <a:ext cx="9163050" cy="610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TextBox 3"/>
          <p:cNvSpPr txBox="1">
            <a:spLocks noChangeArrowheads="1"/>
          </p:cNvSpPr>
          <p:nvPr/>
        </p:nvSpPr>
        <p:spPr bwMode="auto">
          <a:xfrm>
            <a:off x="495300" y="6299200"/>
            <a:ext cx="1549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0000FF"/>
                </a:solidFill>
              </a:rPr>
              <a:t>Y.Y.Y. Wong</a:t>
            </a:r>
          </a:p>
        </p:txBody>
      </p:sp>
      <p:sp>
        <p:nvSpPr>
          <p:cNvPr id="399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13D3236-92DD-F448-9127-B888887CB5A5}" type="slidenum">
              <a:rPr lang="en-US" sz="1400"/>
              <a:pPr/>
              <a:t>2</a:t>
            </a:fld>
            <a:endParaRPr lang="en-US" sz="140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200" y="1079500"/>
            <a:ext cx="1872616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13D3236-92DD-F448-9127-B888887CB5A5}" type="slidenum">
              <a:rPr lang="en-US" sz="1400"/>
              <a:pPr/>
              <a:t>3</a:t>
            </a:fld>
            <a:endParaRPr lang="en-US" sz="14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9144000" cy="6092991"/>
          </a:xfrm>
          <a:prstGeom prst="rect">
            <a:avLst/>
          </a:prstGeom>
        </p:spPr>
      </p:pic>
      <p:sp>
        <p:nvSpPr>
          <p:cNvPr id="39939" name="TextBox 3"/>
          <p:cNvSpPr txBox="1">
            <a:spLocks noChangeArrowheads="1"/>
          </p:cNvSpPr>
          <p:nvPr/>
        </p:nvSpPr>
        <p:spPr bwMode="auto">
          <a:xfrm>
            <a:off x="495300" y="6299200"/>
            <a:ext cx="1549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rgbClr val="0000FF"/>
                </a:solidFill>
              </a:rPr>
              <a:t>Y.Y.Y. Wong</a:t>
            </a:r>
          </a:p>
        </p:txBody>
      </p:sp>
    </p:spTree>
    <p:extLst>
      <p:ext uri="{BB962C8B-B14F-4D97-AF65-F5344CB8AC3E}">
        <p14:creationId xmlns:p14="http://schemas.microsoft.com/office/powerpoint/2010/main" val="3045808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2063750"/>
            <a:ext cx="89646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 Neutrino mass from Beta Spectra</a:t>
            </a:r>
          </a:p>
        </p:txBody>
      </p:sp>
      <p:sp>
        <p:nvSpPr>
          <p:cNvPr id="17412" name="TextBox 8"/>
          <p:cNvSpPr txBox="1">
            <a:spLocks noChangeArrowheads="1"/>
          </p:cNvSpPr>
          <p:nvPr/>
        </p:nvSpPr>
        <p:spPr bwMode="auto">
          <a:xfrm>
            <a:off x="7086600" y="3098800"/>
            <a:ext cx="2066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/>
              <a:t>neutrino masses</a:t>
            </a:r>
          </a:p>
        </p:txBody>
      </p:sp>
      <p:sp>
        <p:nvSpPr>
          <p:cNvPr id="17413" name="TextBox 10"/>
          <p:cNvSpPr txBox="1">
            <a:spLocks noChangeArrowheads="1"/>
          </p:cNvSpPr>
          <p:nvPr/>
        </p:nvSpPr>
        <p:spPr bwMode="auto">
          <a:xfrm>
            <a:off x="5981700" y="3086100"/>
            <a:ext cx="9255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/>
              <a:t>mixing</a:t>
            </a:r>
          </a:p>
        </p:txBody>
      </p:sp>
      <p:cxnSp>
        <p:nvCxnSpPr>
          <p:cNvPr id="17414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6416675" y="2695575"/>
            <a:ext cx="431800" cy="34925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5" name="Straight Arrow Connector 14"/>
          <p:cNvCxnSpPr>
            <a:cxnSpLocks noChangeShapeType="1"/>
          </p:cNvCxnSpPr>
          <p:nvPr/>
        </p:nvCxnSpPr>
        <p:spPr bwMode="auto">
          <a:xfrm rot="5400000" flipH="1" flipV="1">
            <a:off x="8134350" y="2724150"/>
            <a:ext cx="457200" cy="24130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16" name="TextBox 15"/>
          <p:cNvSpPr txBox="1">
            <a:spLocks noChangeArrowheads="1"/>
          </p:cNvSpPr>
          <p:nvPr/>
        </p:nvSpPr>
        <p:spPr bwMode="auto">
          <a:xfrm>
            <a:off x="444500" y="1397000"/>
            <a:ext cx="26844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0000FF"/>
                </a:solidFill>
              </a:rPr>
              <a:t>With flavor mixing</a:t>
            </a:r>
            <a:r>
              <a:rPr lang="en-US" sz="2000"/>
              <a:t>:</a:t>
            </a:r>
          </a:p>
        </p:txBody>
      </p:sp>
      <p:grpSp>
        <p:nvGrpSpPr>
          <p:cNvPr id="17417" name="Group 29"/>
          <p:cNvGrpSpPr>
            <a:grpSpLocks/>
          </p:cNvGrpSpPr>
          <p:nvPr/>
        </p:nvGrpSpPr>
        <p:grpSpPr bwMode="auto">
          <a:xfrm>
            <a:off x="273050" y="2686050"/>
            <a:ext cx="4076700" cy="1219200"/>
            <a:chOff x="273050" y="3448049"/>
            <a:chExt cx="4077294" cy="1219261"/>
          </a:xfrm>
        </p:grpSpPr>
        <p:sp>
          <p:nvSpPr>
            <p:cNvPr id="17423" name="TextBox 9"/>
            <p:cNvSpPr txBox="1">
              <a:spLocks noChangeArrowheads="1"/>
            </p:cNvSpPr>
            <p:nvPr/>
          </p:nvSpPr>
          <p:spPr bwMode="auto">
            <a:xfrm>
              <a:off x="520700" y="4267200"/>
              <a:ext cx="202336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/>
                <a:t>from oscillations</a:t>
              </a:r>
            </a:p>
          </p:txBody>
        </p:sp>
        <p:pic>
          <p:nvPicPr>
            <p:cNvPr id="17424" name="Picture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050" y="3448049"/>
              <a:ext cx="2497792" cy="558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5" name="TextBox 22"/>
            <p:cNvSpPr txBox="1">
              <a:spLocks noChangeArrowheads="1"/>
            </p:cNvSpPr>
            <p:nvPr/>
          </p:nvSpPr>
          <p:spPr bwMode="auto">
            <a:xfrm>
              <a:off x="2882900" y="4267200"/>
              <a:ext cx="146744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/>
                <a:t>mass scale</a:t>
              </a:r>
            </a:p>
          </p:txBody>
        </p:sp>
        <p:cxnSp>
          <p:nvCxnSpPr>
            <p:cNvPr id="17426" name="Straight Arrow Connector 23"/>
            <p:cNvCxnSpPr>
              <a:cxnSpLocks noChangeShapeType="1"/>
            </p:cNvCxnSpPr>
            <p:nvPr/>
          </p:nvCxnSpPr>
          <p:spPr bwMode="auto">
            <a:xfrm rot="5400000" flipH="1" flipV="1">
              <a:off x="1333500" y="4000500"/>
              <a:ext cx="381000" cy="20320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27" name="Straight Arrow Connector 25"/>
            <p:cNvCxnSpPr>
              <a:cxnSpLocks noChangeShapeType="1"/>
            </p:cNvCxnSpPr>
            <p:nvPr/>
          </p:nvCxnSpPr>
          <p:spPr bwMode="auto">
            <a:xfrm rot="10800000">
              <a:off x="2679701" y="3937001"/>
              <a:ext cx="428949" cy="301949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7418" name="Slide Number Placeholder 1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E1707CD-0197-F747-81B9-F84B982383FE}" type="slidenum">
              <a:rPr lang="en-US" sz="1400"/>
              <a:pPr/>
              <a:t>4</a:t>
            </a:fld>
            <a:endParaRPr lang="en-US" sz="1400"/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3941763"/>
            <a:ext cx="6567488" cy="291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20" name="Group 8"/>
          <p:cNvGrpSpPr>
            <a:grpSpLocks/>
          </p:cNvGrpSpPr>
          <p:nvPr/>
        </p:nvGrpSpPr>
        <p:grpSpPr bwMode="auto">
          <a:xfrm>
            <a:off x="6578600" y="177800"/>
            <a:ext cx="2362200" cy="1828800"/>
            <a:chOff x="4032" y="336"/>
            <a:chExt cx="1488" cy="1152"/>
          </a:xfrm>
        </p:grpSpPr>
        <p:sp>
          <p:nvSpPr>
            <p:cNvPr id="17421" name="Rectangle 9"/>
            <p:cNvSpPr>
              <a:spLocks noChangeArrowheads="1"/>
            </p:cNvSpPr>
            <p:nvPr/>
          </p:nvSpPr>
          <p:spPr bwMode="auto">
            <a:xfrm>
              <a:off x="4032" y="336"/>
              <a:ext cx="1488" cy="115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7422" name="Picture 10" descr="betadecay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4" y="480"/>
              <a:ext cx="1132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Current status of direct mass measurement</a:t>
            </a:r>
          </a:p>
        </p:txBody>
      </p:sp>
      <p:pic>
        <p:nvPicPr>
          <p:cNvPr id="1843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292600"/>
            <a:ext cx="6227763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1676400"/>
            <a:ext cx="553720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TextBox 5"/>
          <p:cNvSpPr txBox="1">
            <a:spLocks noChangeArrowheads="1"/>
          </p:cNvSpPr>
          <p:nvPr/>
        </p:nvSpPr>
        <p:spPr bwMode="auto">
          <a:xfrm>
            <a:off x="406400" y="1066800"/>
            <a:ext cx="43592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FF0000"/>
                </a:solidFill>
              </a:rPr>
              <a:t>Mainz</a:t>
            </a:r>
            <a:r>
              <a:rPr lang="en-US"/>
              <a:t>: solid T</a:t>
            </a:r>
            <a:r>
              <a:rPr lang="en-US" baseline="-25000"/>
              <a:t>2</a:t>
            </a:r>
            <a:r>
              <a:rPr lang="en-US"/>
              <a:t>, MAC-E filter </a:t>
            </a:r>
          </a:p>
          <a:p>
            <a:r>
              <a:rPr lang="en-US" sz="1600">
                <a:solidFill>
                  <a:srgbClr val="0000FF"/>
                </a:solidFill>
              </a:rPr>
              <a:t>C. Kraus et al., Eur. Phys. J. C40, 447 (2005)</a:t>
            </a:r>
            <a:endParaRPr lang="en-US"/>
          </a:p>
        </p:txBody>
      </p:sp>
      <p:sp>
        <p:nvSpPr>
          <p:cNvPr id="18438" name="TextBox 6"/>
          <p:cNvSpPr txBox="1">
            <a:spLocks noChangeArrowheads="1"/>
          </p:cNvSpPr>
          <p:nvPr/>
        </p:nvSpPr>
        <p:spPr bwMode="auto">
          <a:xfrm>
            <a:off x="368300" y="3632200"/>
            <a:ext cx="45624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FF0000"/>
                </a:solidFill>
              </a:rPr>
              <a:t>Troitsk</a:t>
            </a:r>
            <a:r>
              <a:rPr lang="en-US"/>
              <a:t>: gaseousT</a:t>
            </a:r>
            <a:r>
              <a:rPr lang="en-US" baseline="-25000"/>
              <a:t>2</a:t>
            </a:r>
            <a:r>
              <a:rPr lang="en-US"/>
              <a:t>, MAC-E filter </a:t>
            </a:r>
          </a:p>
          <a:p>
            <a:r>
              <a:rPr lang="en-US" sz="1600">
                <a:solidFill>
                  <a:srgbClr val="0000FF"/>
                </a:solidFill>
              </a:rPr>
              <a:t>V. Aseev et al., PRD in press (2011)</a:t>
            </a:r>
          </a:p>
        </p:txBody>
      </p:sp>
      <p:pic>
        <p:nvPicPr>
          <p:cNvPr id="18439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700" y="1600200"/>
            <a:ext cx="31623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950" y="4140200"/>
            <a:ext cx="25781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100" y="1295400"/>
            <a:ext cx="33909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2" name="TextBox 11"/>
          <p:cNvSpPr txBox="1">
            <a:spLocks noChangeArrowheads="1"/>
          </p:cNvSpPr>
          <p:nvPr/>
        </p:nvSpPr>
        <p:spPr bwMode="auto">
          <a:xfrm>
            <a:off x="7035800" y="5029200"/>
            <a:ext cx="1943100" cy="120032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/>
              <a:t>Together:…</a:t>
            </a:r>
          </a:p>
          <a:p>
            <a:r>
              <a:rPr lang="en-US" dirty="0"/>
              <a:t>m</a:t>
            </a:r>
            <a:r>
              <a:rPr lang="en-US" baseline="-25000" dirty="0"/>
              <a:t>v</a:t>
            </a:r>
            <a:r>
              <a:rPr lang="en-US" dirty="0"/>
              <a:t> &lt; </a:t>
            </a:r>
            <a:r>
              <a:rPr lang="en-US" dirty="0" smtClean="0"/>
              <a:t>1.8 </a:t>
            </a:r>
            <a:r>
              <a:rPr lang="en-US" dirty="0" err="1" smtClean="0"/>
              <a:t>eV</a:t>
            </a:r>
            <a:r>
              <a:rPr lang="en-US" dirty="0" smtClean="0"/>
              <a:t> (95% CL)</a:t>
            </a:r>
            <a:endParaRPr lang="en-US" dirty="0"/>
          </a:p>
        </p:txBody>
      </p:sp>
      <p:pic>
        <p:nvPicPr>
          <p:cNvPr id="18443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854450"/>
            <a:ext cx="3221038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4" name="Slide Number Placeholder 1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CB7AF97-293E-854F-A9D5-20605F438D11}" type="slidenum">
              <a:rPr lang="en-US" sz="1400"/>
              <a:pPr/>
              <a:t>5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fzk hires22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996950"/>
            <a:ext cx="5003800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538538" y="2565400"/>
            <a:ext cx="5302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 b="1">
                <a:solidFill>
                  <a:schemeClr val="bg1"/>
                </a:solidFill>
              </a:rPr>
              <a:t>TLK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 flipH="1">
            <a:off x="0" y="2832100"/>
            <a:ext cx="3962400" cy="2795588"/>
          </a:xfrm>
          <a:prstGeom prst="line">
            <a:avLst/>
          </a:prstGeom>
          <a:noFill/>
          <a:ln w="22225">
            <a:solidFill>
              <a:srgbClr val="FF99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835150" y="6189663"/>
            <a:ext cx="40036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2000"/>
              <a:t>~ 75 m long with 40 s.c. solenoids</a:t>
            </a:r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>
            <a:off x="4279900" y="2870200"/>
            <a:ext cx="4610100" cy="2603500"/>
          </a:xfrm>
          <a:prstGeom prst="line">
            <a:avLst/>
          </a:prstGeom>
          <a:noFill/>
          <a:ln w="22225">
            <a:solidFill>
              <a:srgbClr val="FF9900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4" name="Rectangle 11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EEF4AB"/>
                </a:solidFill>
              </a14:hiddenFill>
            </a:ext>
          </a:extLst>
        </p:spPr>
        <p:txBody>
          <a:bodyPr/>
          <a:lstStyle/>
          <a:p>
            <a:pPr algn="l" eaLnBrk="1" hangingPunct="1"/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KATRIN</a:t>
            </a:r>
          </a:p>
        </p:txBody>
      </p:sp>
      <p:sp>
        <p:nvSpPr>
          <p:cNvPr id="19466" name="Text Box 9"/>
          <p:cNvSpPr txBox="1">
            <a:spLocks noChangeArrowheads="1"/>
          </p:cNvSpPr>
          <p:nvPr/>
        </p:nvSpPr>
        <p:spPr bwMode="auto">
          <a:xfrm>
            <a:off x="1927225" y="0"/>
            <a:ext cx="3990975" cy="1000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800"/>
              <a:t>At </a:t>
            </a:r>
            <a:r>
              <a:rPr lang="de-DE" sz="1800">
                <a:solidFill>
                  <a:srgbClr val="FF0000"/>
                </a:solidFill>
              </a:rPr>
              <a:t>Karlsruhe Institute of Technology</a:t>
            </a:r>
            <a:endParaRPr lang="de-DE" sz="1800">
              <a:solidFill>
                <a:schemeClr val="hlink"/>
              </a:solidFill>
            </a:endParaRPr>
          </a:p>
          <a:p>
            <a:pPr eaLnBrk="1" hangingPunct="1">
              <a:lnSpc>
                <a:spcPct val="115000"/>
              </a:lnSpc>
            </a:pPr>
            <a:r>
              <a:rPr lang="de-DE" sz="1800"/>
              <a:t>unique facility for closed T</a:t>
            </a:r>
            <a:r>
              <a:rPr lang="de-DE" sz="1800" baseline="-25000"/>
              <a:t>2</a:t>
            </a:r>
            <a:r>
              <a:rPr lang="de-DE" sz="1800"/>
              <a:t> cycle:</a:t>
            </a:r>
          </a:p>
          <a:p>
            <a:pPr eaLnBrk="1" hangingPunct="1">
              <a:lnSpc>
                <a:spcPct val="115000"/>
              </a:lnSpc>
            </a:pPr>
            <a:r>
              <a:rPr lang="de-DE" sz="1800"/>
              <a:t>Tritium Laboratory Karlsruhe  </a:t>
            </a:r>
          </a:p>
        </p:txBody>
      </p:sp>
      <p:sp>
        <p:nvSpPr>
          <p:cNvPr id="19467" name="Slide Number Placeholder 1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70A06B1-2FBA-1B47-BF97-C4141D9338E9}" type="slidenum">
              <a:rPr lang="en-US" sz="1400"/>
              <a:pPr/>
              <a:t>6</a:t>
            </a:fld>
            <a:endParaRPr lang="en-US" sz="14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991100"/>
            <a:ext cx="9144000" cy="1562695"/>
          </a:xfrm>
          <a:prstGeom prst="rect">
            <a:avLst/>
          </a:prstGeom>
        </p:spPr>
      </p:pic>
      <p:grpSp>
        <p:nvGrpSpPr>
          <p:cNvPr id="17" name="Group 14"/>
          <p:cNvGrpSpPr>
            <a:grpSpLocks/>
          </p:cNvGrpSpPr>
          <p:nvPr/>
        </p:nvGrpSpPr>
        <p:grpSpPr bwMode="auto">
          <a:xfrm>
            <a:off x="5562600" y="533400"/>
            <a:ext cx="3487738" cy="4365625"/>
            <a:chOff x="225425" y="2222500"/>
            <a:chExt cx="3487738" cy="4365625"/>
          </a:xfrm>
        </p:grpSpPr>
        <p:pic>
          <p:nvPicPr>
            <p:cNvPr id="18" name="Picture 11" descr="leopold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363" y="2222500"/>
              <a:ext cx="3449637" cy="222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 Box 13"/>
            <p:cNvSpPr txBox="1">
              <a:spLocks noChangeArrowheads="1"/>
            </p:cNvSpPr>
            <p:nvPr/>
          </p:nvSpPr>
          <p:spPr bwMode="auto">
            <a:xfrm>
              <a:off x="225425" y="4556125"/>
              <a:ext cx="3487738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/>
                <a:t>Size of experiment now:</a:t>
              </a:r>
            </a:p>
            <a:p>
              <a:r>
                <a:rPr lang="en-US"/>
                <a:t>Diameter 10 m. </a:t>
              </a:r>
            </a:p>
          </p:txBody>
        </p:sp>
        <p:pic>
          <p:nvPicPr>
            <p:cNvPr id="20" name="Picture 1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249" y="5429250"/>
              <a:ext cx="2426539" cy="819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 Box 17"/>
            <p:cNvSpPr txBox="1">
              <a:spLocks noChangeArrowheads="1"/>
            </p:cNvSpPr>
            <p:nvPr/>
          </p:nvSpPr>
          <p:spPr bwMode="auto">
            <a:xfrm>
              <a:off x="263525" y="6130925"/>
              <a:ext cx="3182938" cy="457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dirty="0">
                  <a:solidFill>
                    <a:srgbClr val="FF0000"/>
                  </a:solidFill>
                </a:rPr>
                <a:t>Next diameter: 300 m!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234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0000FF"/>
                </a:solidFill>
                <a:latin typeface="Chalkboard" charset="0"/>
                <a:ea typeface="ＭＳ Ｐゴシック" charset="0"/>
                <a:cs typeface="Chalkboard" charset="0"/>
              </a:rPr>
              <a:t>A window to work in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0" y="984250"/>
            <a:ext cx="5080000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747713" y="915988"/>
            <a:ext cx="3317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 dirty="0">
                <a:solidFill>
                  <a:srgbClr val="FF0000"/>
                </a:solidFill>
              </a:rPr>
              <a:t>Molecular Excitations</a:t>
            </a: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1487488"/>
            <a:ext cx="4265612" cy="469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4876800" y="3517900"/>
            <a:ext cx="8636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>
            <a:off x="762000" y="3581400"/>
            <a:ext cx="14478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8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5E6A183-9943-3145-974A-4BDC52243558}" type="slidenum">
              <a:rPr lang="en-US" sz="1400"/>
              <a:pPr/>
              <a:t>7</a:t>
            </a:fld>
            <a:endParaRPr lang="en-US" sz="14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0000FF"/>
                </a:solidFill>
                <a:latin typeface="Chalkboard" charset="0"/>
                <a:ea typeface="ＭＳ Ｐゴシック" charset="0"/>
                <a:cs typeface="Chalkboard" charset="0"/>
              </a:rPr>
              <a:t>A window to work in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0" y="984250"/>
            <a:ext cx="5080000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747713" y="915988"/>
            <a:ext cx="3317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 dirty="0">
                <a:solidFill>
                  <a:srgbClr val="FF0000"/>
                </a:solidFill>
              </a:rPr>
              <a:t>Molecular Excitations</a:t>
            </a: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1487488"/>
            <a:ext cx="4265612" cy="469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4876800" y="3517900"/>
            <a:ext cx="8636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>
            <a:off x="762000" y="3581400"/>
            <a:ext cx="14478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8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5E6A183-9943-3145-974A-4BDC52243558}" type="slidenum">
              <a:rPr lang="en-US" sz="1400"/>
              <a:pPr/>
              <a:t>8</a:t>
            </a:fld>
            <a:endParaRPr lang="en-US" sz="1400"/>
          </a:p>
        </p:txBody>
      </p:sp>
      <p:grpSp>
        <p:nvGrpSpPr>
          <p:cNvPr id="12" name="Group 11"/>
          <p:cNvGrpSpPr/>
          <p:nvPr/>
        </p:nvGrpSpPr>
        <p:grpSpPr>
          <a:xfrm>
            <a:off x="647700" y="1612900"/>
            <a:ext cx="2235200" cy="4549775"/>
            <a:chOff x="6908800" y="2095500"/>
            <a:chExt cx="2235200" cy="4549775"/>
          </a:xfrm>
          <a:solidFill>
            <a:schemeClr val="bg1"/>
          </a:solidFill>
        </p:grpSpPr>
        <p:grpSp>
          <p:nvGrpSpPr>
            <p:cNvPr id="13" name="Group 9"/>
            <p:cNvGrpSpPr>
              <a:grpSpLocks/>
            </p:cNvGrpSpPr>
            <p:nvPr/>
          </p:nvGrpSpPr>
          <p:grpSpPr bwMode="auto">
            <a:xfrm>
              <a:off x="6972300" y="2095500"/>
              <a:ext cx="2171700" cy="3352800"/>
              <a:chOff x="276" y="1512"/>
              <a:chExt cx="1368" cy="2112"/>
            </a:xfrm>
            <a:grpFill/>
          </p:grpSpPr>
          <p:pic>
            <p:nvPicPr>
              <p:cNvPr id="16" name="Picture 7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6" y="1512"/>
                <a:ext cx="1368" cy="211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Rectangle 8"/>
              <p:cNvSpPr>
                <a:spLocks noChangeArrowheads="1"/>
              </p:cNvSpPr>
              <p:nvPr/>
            </p:nvSpPr>
            <p:spPr bwMode="auto">
              <a:xfrm>
                <a:off x="1256" y="1664"/>
                <a:ext cx="240" cy="2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7616825" y="2579688"/>
              <a:ext cx="1363663" cy="3667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 dirty="0">
                  <a:latin typeface="Symbol" charset="0"/>
                  <a:sym typeface="Symbol" charset="0"/>
                </a:rPr>
                <a:t></a:t>
              </a:r>
              <a:r>
                <a:rPr lang="en-US" sz="1800" dirty="0"/>
                <a:t>= 0.36 </a:t>
              </a:r>
              <a:r>
                <a:rPr lang="en-US" sz="1800" dirty="0" err="1"/>
                <a:t>eV</a:t>
              </a:r>
              <a:endParaRPr lang="en-US" sz="1800" dirty="0"/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6908800" y="5457825"/>
              <a:ext cx="2235200" cy="1187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/>
                <a:t>Rovibrational states of THe</a:t>
              </a:r>
              <a:r>
                <a:rPr lang="en-US" baseline="30000"/>
                <a:t>+</a:t>
              </a:r>
              <a:r>
                <a:rPr lang="en-US"/>
                <a:t>, HHe</a:t>
              </a:r>
              <a:r>
                <a:rPr lang="en-US" baseline="30000"/>
                <a:t>+</a:t>
              </a:r>
              <a:r>
                <a:rPr lang="en-US"/>
                <a:t> molecule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9125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419100" y="1041400"/>
            <a:ext cx="9740900" cy="5715000"/>
            <a:chOff x="0" y="901700"/>
            <a:chExt cx="9144000" cy="511853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901700"/>
              <a:ext cx="9144000" cy="5118538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4140200" y="1701800"/>
              <a:ext cx="191770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30000" dirty="0" smtClean="0">
                  <a:solidFill>
                    <a:srgbClr val="0000FF"/>
                  </a:solidFill>
                </a:rPr>
                <a:t>187</a:t>
              </a:r>
              <a:r>
                <a:rPr lang="en-US" sz="1600" dirty="0" smtClean="0">
                  <a:solidFill>
                    <a:srgbClr val="0000FF"/>
                  </a:solidFill>
                </a:rPr>
                <a:t>Re (Genoa, Milano)</a:t>
              </a:r>
              <a:endParaRPr lang="en-US" sz="1600" baseline="30000" dirty="0">
                <a:solidFill>
                  <a:srgbClr val="0000FF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171700" y="2146300"/>
              <a:ext cx="46498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aseline="30000" dirty="0" smtClean="0">
                  <a:solidFill>
                    <a:srgbClr val="FF0000"/>
                  </a:solidFill>
                </a:rPr>
                <a:t>3</a:t>
              </a:r>
              <a:r>
                <a:rPr lang="en-US" sz="2000" dirty="0" smtClean="0">
                  <a:solidFill>
                    <a:srgbClr val="FF0000"/>
                  </a:solidFill>
                </a:rPr>
                <a:t>H</a:t>
              </a:r>
              <a:endParaRPr lang="en-US" sz="2000" baseline="30000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 bwMode="auto">
            <a:xfrm>
              <a:off x="6134100" y="4279900"/>
              <a:ext cx="5207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5054600" y="4064000"/>
              <a:ext cx="11061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KATRIN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6121400" y="4991100"/>
              <a:ext cx="52070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" name="Rectangle 14"/>
            <p:cNvSpPr/>
            <p:nvPr/>
          </p:nvSpPr>
          <p:spPr bwMode="auto">
            <a:xfrm>
              <a:off x="762000" y="4991100"/>
              <a:ext cx="5880100" cy="406400"/>
            </a:xfrm>
            <a:prstGeom prst="rect">
              <a:avLst/>
            </a:prstGeom>
            <a:solidFill>
              <a:srgbClr val="FFC0C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616200" y="5003800"/>
              <a:ext cx="34208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Oscillation lower bound &lt;m&gt;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>
              <a:off x="6121400" y="4699000"/>
              <a:ext cx="5207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3670300" y="4483100"/>
              <a:ext cx="246504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Inv. Hierarchy &lt;m</a:t>
              </a:r>
              <a:r>
                <a:rPr lang="en-US" sz="2000" baseline="-25000" dirty="0" smtClean="0">
                  <a:solidFill>
                    <a:srgbClr val="FF0000"/>
                  </a:solidFill>
                </a:rPr>
                <a:t>e</a:t>
              </a:r>
              <a:r>
                <a:rPr lang="en-US" sz="2000" dirty="0" smtClean="0">
                  <a:solidFill>
                    <a:srgbClr val="FF0000"/>
                  </a:solidFill>
                </a:rPr>
                <a:t>&gt;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6908800" y="3784600"/>
              <a:ext cx="2235200" cy="18288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 bwMode="auto">
            <a:xfrm>
              <a:off x="780445" y="4699000"/>
              <a:ext cx="2819930" cy="1793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Neutrino Mass Limits from </a:t>
            </a:r>
            <a:r>
              <a:rPr lang="el-GR" dirty="0" smtClean="0"/>
              <a:t>β</a:t>
            </a:r>
            <a:r>
              <a:rPr lang="en-US" dirty="0" smtClean="0"/>
              <a:t> decay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54000" y="6515100"/>
            <a:ext cx="1830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 J.F. Wilkerson &amp; HR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42550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aster2">
  <a:themeElements>
    <a:clrScheme name="Master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Master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Hamish:Applications:Microsoft Office 2004:Templates:My Templates:Master2.pot</Template>
  <TotalTime>43724</TotalTime>
  <Words>285</Words>
  <Application>Microsoft Macintosh PowerPoint</Application>
  <PresentationFormat>On-screen Show (4:3)</PresentationFormat>
  <Paragraphs>75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Master2</vt:lpstr>
      <vt:lpstr>PowerPoint Presentation</vt:lpstr>
      <vt:lpstr>PowerPoint Presentation</vt:lpstr>
      <vt:lpstr>PowerPoint Presentation</vt:lpstr>
      <vt:lpstr> Neutrino mass from Beta Spectra</vt:lpstr>
      <vt:lpstr>Current status of direct mass measurement</vt:lpstr>
      <vt:lpstr>KATRIN</vt:lpstr>
      <vt:lpstr>A window to work in</vt:lpstr>
      <vt:lpstr>A window to work in</vt:lpstr>
      <vt:lpstr>Neutrino Mass Limits from β decay</vt:lpstr>
      <vt:lpstr>PowerPoint Presentation</vt:lpstr>
      <vt:lpstr>PowerPoint Presentation</vt:lpstr>
      <vt:lpstr>PowerPoint Presentation</vt:lpstr>
    </vt:vector>
  </TitlesOfParts>
  <Company>U. Washington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Determination of Neutrino Mass</dc:title>
  <dc:creator>Hamish Robertson</dc:creator>
  <cp:lastModifiedBy>Hamish Robertson</cp:lastModifiedBy>
  <cp:revision>340</cp:revision>
  <cp:lastPrinted>2012-09-09T00:23:28Z</cp:lastPrinted>
  <dcterms:created xsi:type="dcterms:W3CDTF">2011-11-28T03:58:26Z</dcterms:created>
  <dcterms:modified xsi:type="dcterms:W3CDTF">2012-09-10T22:13:58Z</dcterms:modified>
</cp:coreProperties>
</file>