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83" r:id="rId2"/>
    <p:sldId id="483" r:id="rId3"/>
    <p:sldId id="506" r:id="rId4"/>
    <p:sldId id="478" r:id="rId5"/>
    <p:sldId id="482" r:id="rId6"/>
    <p:sldId id="507" r:id="rId7"/>
    <p:sldId id="485" r:id="rId8"/>
    <p:sldId id="486" r:id="rId9"/>
    <p:sldId id="487" r:id="rId10"/>
    <p:sldId id="488" r:id="rId11"/>
    <p:sldId id="489" r:id="rId12"/>
    <p:sldId id="508" r:id="rId13"/>
    <p:sldId id="492" r:id="rId14"/>
    <p:sldId id="493" r:id="rId15"/>
    <p:sldId id="494" r:id="rId16"/>
    <p:sldId id="503" r:id="rId17"/>
    <p:sldId id="504" r:id="rId18"/>
    <p:sldId id="509" r:id="rId19"/>
    <p:sldId id="498" r:id="rId20"/>
    <p:sldId id="499" r:id="rId21"/>
    <p:sldId id="500" r:id="rId22"/>
    <p:sldId id="476" r:id="rId23"/>
    <p:sldId id="501" r:id="rId24"/>
    <p:sldId id="502" r:id="rId25"/>
    <p:sldId id="505" r:id="rId26"/>
    <p:sldId id="479" r:id="rId2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39" clrIdx="0"/>
  <p:cmAuthor id="1" name="Eckhard Elsen" initials="EE" lastIdx="7" clrIdx="1"/>
  <p:cmAuthor id="2" name="Tobias Bär" initials="TB" lastIdx="19" clrIdx="2"/>
  <p:cmAuthor id="3" name="tbaer" initials="t" lastIdx="1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FF00"/>
    <a:srgbClr val="0033CC"/>
    <a:srgbClr val="666699"/>
    <a:srgbClr val="2863AA"/>
    <a:srgbClr val="255997"/>
    <a:srgbClr val="193D69"/>
    <a:srgbClr val="0A20F0"/>
    <a:srgbClr val="0F2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14" autoAdjust="0"/>
    <p:restoredTop sz="86475" autoAdjust="0"/>
  </p:normalViewPr>
  <p:slideViewPr>
    <p:cSldViewPr snapToGrid="0">
      <p:cViewPr>
        <p:scale>
          <a:sx n="90" d="100"/>
          <a:sy n="90" d="100"/>
        </p:scale>
        <p:origin x="-14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40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1. 	Observations and 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B8531BB6-C608-4B9D-A4F1-C31F159E1C16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2. 	End-of-Fill Tests</a:t>
          </a:r>
        </a:p>
      </dgm:t>
    </dgm:pt>
    <dgm:pt modelId="{43DCD802-D24F-4A1D-8007-4FEA18CEB7A6}" type="parTrans" cxnId="{450CCB80-B436-477C-8119-B7E1E95B33A1}">
      <dgm:prSet/>
      <dgm:spPr/>
      <dgm:t>
        <a:bodyPr/>
        <a:lstStyle/>
        <a:p>
          <a:endParaRPr lang="en-US"/>
        </a:p>
      </dgm:t>
    </dgm:pt>
    <dgm:pt modelId="{9677BA2B-F35F-4087-B082-0BF3B58AA7F0}" type="sibTrans" cxnId="{450CCB80-B436-477C-8119-B7E1E95B33A1}">
      <dgm:prSet/>
      <dgm:spPr/>
      <dgm:t>
        <a:bodyPr/>
        <a:lstStyle/>
        <a:p>
          <a:endParaRPr lang="en-US"/>
        </a:p>
      </dgm:t>
    </dgm:pt>
    <dgm:pt modelId="{76201333-B373-45DD-86B9-B4FA1E4D4022}">
      <dgm:prSet phldrT="[Text]" custT="1"/>
      <dgm:spPr/>
      <dgm:t>
        <a:bodyPr/>
        <a:lstStyle/>
        <a:p>
          <a:pPr marL="509588" indent="-509588" algn="l"/>
          <a:r>
            <a:rPr lang="en-US" sz="2000" b="1" noProof="0" dirty="0" smtClean="0"/>
            <a:t>4. 	Extrapolation and Outlook</a:t>
          </a:r>
        </a:p>
      </dgm:t>
    </dgm:pt>
    <dgm:pt modelId="{860AC8DA-8407-456C-AB3B-C60F0DC7BD42}" type="parTrans" cxnId="{7FEF5B06-C9FE-4953-94CE-B0E77982CEC0}">
      <dgm:prSet/>
      <dgm:spPr/>
      <dgm:t>
        <a:bodyPr/>
        <a:lstStyle/>
        <a:p>
          <a:endParaRPr lang="en-US"/>
        </a:p>
      </dgm:t>
    </dgm:pt>
    <dgm:pt modelId="{D8DF9063-8092-45E1-87CD-B427663B7415}" type="sibTrans" cxnId="{7FEF5B06-C9FE-4953-94CE-B0E77982CEC0}">
      <dgm:prSet/>
      <dgm:spPr/>
      <dgm:t>
        <a:bodyPr/>
        <a:lstStyle/>
        <a:p>
          <a:endParaRPr lang="en-US"/>
        </a:p>
      </dgm:t>
    </dgm:pt>
    <dgm:pt modelId="{BA8A5AE9-B2AD-44EE-BD44-1F4714832801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3. 	Status of Simulations</a:t>
          </a:r>
        </a:p>
      </dgm:t>
    </dgm:pt>
    <dgm:pt modelId="{E33F709F-ADCC-4790-BE0F-9D80C917EC74}" type="parTrans" cxnId="{B4636078-7C4D-4777-80B4-B832DF3A617D}">
      <dgm:prSet/>
      <dgm:spPr/>
      <dgm:t>
        <a:bodyPr/>
        <a:lstStyle/>
        <a:p>
          <a:endParaRPr lang="de-DE"/>
        </a:p>
      </dgm:t>
    </dgm:pt>
    <dgm:pt modelId="{5D3CA0D3-C8BF-4CF0-9DEB-A0D430C319EE}" type="sibTrans" cxnId="{B4636078-7C4D-4777-80B4-B832DF3A617D}">
      <dgm:prSet/>
      <dgm:spPr/>
      <dgm:t>
        <a:bodyPr/>
        <a:lstStyle/>
        <a:p>
          <a:endParaRPr lang="de-DE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9EACB035-3716-4458-AABF-42C969FF42E3}" type="pres">
      <dgm:prSet presAssocID="{B8531BB6-C608-4B9D-A4F1-C31F159E1C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ADEDD-C8C1-4125-AE9F-9134D99C9C71}" type="pres">
      <dgm:prSet presAssocID="{9677BA2B-F35F-4087-B082-0BF3B58AA7F0}" presName="spacer" presStyleCnt="0"/>
      <dgm:spPr/>
    </dgm:pt>
    <dgm:pt modelId="{82CF9332-650E-472A-857D-C47023576FFA}" type="pres">
      <dgm:prSet presAssocID="{BA8A5AE9-B2AD-44EE-BD44-1F47148328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F7D003-95FD-4DD8-81BA-91F786D1DEFC}" type="pres">
      <dgm:prSet presAssocID="{5D3CA0D3-C8BF-4CF0-9DEB-A0D430C319EE}" presName="spacer" presStyleCnt="0"/>
      <dgm:spPr/>
    </dgm:pt>
    <dgm:pt modelId="{505094D1-8547-431F-A6F5-CF70B25624D6}" type="pres">
      <dgm:prSet presAssocID="{76201333-B373-45DD-86B9-B4FA1E4D40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BE1BF8-AA85-45A3-A520-92D0CD740BF0}" type="presOf" srcId="{EFE54EEC-3611-4CF5-AF1F-9A7D48CC207C}" destId="{90804E90-026C-43F1-9E56-677C19EB2755}" srcOrd="0" destOrd="0" presId="urn:microsoft.com/office/officeart/2005/8/layout/vList2"/>
    <dgm:cxn modelId="{B4636078-7C4D-4777-80B4-B832DF3A617D}" srcId="{BF4EAE8A-0A75-4400-87C0-B94D1748F1BA}" destId="{BA8A5AE9-B2AD-44EE-BD44-1F4714832801}" srcOrd="2" destOrd="0" parTransId="{E33F709F-ADCC-4790-BE0F-9D80C917EC74}" sibTransId="{5D3CA0D3-C8BF-4CF0-9DEB-A0D430C319EE}"/>
    <dgm:cxn modelId="{053FDD9D-774D-4CCA-A730-EADB67DC89E7}" type="presOf" srcId="{B8531BB6-C608-4B9D-A4F1-C31F159E1C16}" destId="{9EACB035-3716-4458-AABF-42C969FF42E3}" srcOrd="0" destOrd="0" presId="urn:microsoft.com/office/officeart/2005/8/layout/vList2"/>
    <dgm:cxn modelId="{22A897AA-4B6A-4B28-BB56-01E9F57B775B}" type="presOf" srcId="{BA8A5AE9-B2AD-44EE-BD44-1F4714832801}" destId="{82CF9332-650E-472A-857D-C47023576FFA}" srcOrd="0" destOrd="0" presId="urn:microsoft.com/office/officeart/2005/8/layout/vList2"/>
    <dgm:cxn modelId="{7FEF5B06-C9FE-4953-94CE-B0E77982CEC0}" srcId="{BF4EAE8A-0A75-4400-87C0-B94D1748F1BA}" destId="{76201333-B373-45DD-86B9-B4FA1E4D4022}" srcOrd="3" destOrd="0" parTransId="{860AC8DA-8407-456C-AB3B-C60F0DC7BD42}" sibTransId="{D8DF9063-8092-45E1-87CD-B427663B7415}"/>
    <dgm:cxn modelId="{00E62CDB-F142-48DC-A0F1-FDDD52F4DEBF}" type="presOf" srcId="{76201333-B373-45DD-86B9-B4FA1E4D4022}" destId="{505094D1-8547-431F-A6F5-CF70B25624D6}" srcOrd="0" destOrd="0" presId="urn:microsoft.com/office/officeart/2005/8/layout/vList2"/>
    <dgm:cxn modelId="{450CCB80-B436-477C-8119-B7E1E95B33A1}" srcId="{BF4EAE8A-0A75-4400-87C0-B94D1748F1BA}" destId="{B8531BB6-C608-4B9D-A4F1-C31F159E1C16}" srcOrd="1" destOrd="0" parTransId="{43DCD802-D24F-4A1D-8007-4FEA18CEB7A6}" sibTransId="{9677BA2B-F35F-4087-B082-0BF3B58AA7F0}"/>
    <dgm:cxn modelId="{DD425D64-FA51-4309-80F4-BF97B38D7239}" type="presOf" srcId="{BF4EAE8A-0A75-4400-87C0-B94D1748F1BA}" destId="{29CF6FEF-270A-4C27-900E-159E812E2386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65FFB7AA-1AB8-412B-B2F6-2FA3255BC902}" type="presParOf" srcId="{29CF6FEF-270A-4C27-900E-159E812E2386}" destId="{90804E90-026C-43F1-9E56-677C19EB2755}" srcOrd="0" destOrd="0" presId="urn:microsoft.com/office/officeart/2005/8/layout/vList2"/>
    <dgm:cxn modelId="{3A5667D2-614B-46B1-BA38-CFA46B933D1E}" type="presParOf" srcId="{29CF6FEF-270A-4C27-900E-159E812E2386}" destId="{68A12F54-3B42-4573-A10D-5B501752FBBC}" srcOrd="1" destOrd="0" presId="urn:microsoft.com/office/officeart/2005/8/layout/vList2"/>
    <dgm:cxn modelId="{BC607701-B6CC-47F8-BEFE-63F281CBC053}" type="presParOf" srcId="{29CF6FEF-270A-4C27-900E-159E812E2386}" destId="{9EACB035-3716-4458-AABF-42C969FF42E3}" srcOrd="2" destOrd="0" presId="urn:microsoft.com/office/officeart/2005/8/layout/vList2"/>
    <dgm:cxn modelId="{149994C1-45F6-44FC-AB0D-B6F3408BE78E}" type="presParOf" srcId="{29CF6FEF-270A-4C27-900E-159E812E2386}" destId="{82EADEDD-C8C1-4125-AE9F-9134D99C9C71}" srcOrd="3" destOrd="0" presId="urn:microsoft.com/office/officeart/2005/8/layout/vList2"/>
    <dgm:cxn modelId="{33543AE2-B68A-4692-B37E-AEF2A66E1E6F}" type="presParOf" srcId="{29CF6FEF-270A-4C27-900E-159E812E2386}" destId="{82CF9332-650E-472A-857D-C47023576FFA}" srcOrd="4" destOrd="0" presId="urn:microsoft.com/office/officeart/2005/8/layout/vList2"/>
    <dgm:cxn modelId="{DAEDA180-B451-442F-95AB-58DD21D24E06}" type="presParOf" srcId="{29CF6FEF-270A-4C27-900E-159E812E2386}" destId="{66F7D003-95FD-4DD8-81BA-91F786D1DEFC}" srcOrd="5" destOrd="0" presId="urn:microsoft.com/office/officeart/2005/8/layout/vList2"/>
    <dgm:cxn modelId="{71AB29BA-6EEC-4BEA-B83B-092B6C065CD2}" type="presParOf" srcId="{29CF6FEF-270A-4C27-900E-159E812E2386}" destId="{505094D1-8547-431F-A6F5-CF70B25624D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1. 	Observations and 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B8531BB6-C608-4B9D-A4F1-C31F159E1C16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2. 	End-of-Fill Tests</a:t>
          </a:r>
        </a:p>
      </dgm:t>
    </dgm:pt>
    <dgm:pt modelId="{43DCD802-D24F-4A1D-8007-4FEA18CEB7A6}" type="parTrans" cxnId="{450CCB80-B436-477C-8119-B7E1E95B33A1}">
      <dgm:prSet/>
      <dgm:spPr/>
      <dgm:t>
        <a:bodyPr/>
        <a:lstStyle/>
        <a:p>
          <a:endParaRPr lang="en-US"/>
        </a:p>
      </dgm:t>
    </dgm:pt>
    <dgm:pt modelId="{9677BA2B-F35F-4087-B082-0BF3B58AA7F0}" type="sibTrans" cxnId="{450CCB80-B436-477C-8119-B7E1E95B33A1}">
      <dgm:prSet/>
      <dgm:spPr/>
      <dgm:t>
        <a:bodyPr/>
        <a:lstStyle/>
        <a:p>
          <a:endParaRPr lang="en-US"/>
        </a:p>
      </dgm:t>
    </dgm:pt>
    <dgm:pt modelId="{76201333-B373-45DD-86B9-B4FA1E4D4022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noProof="0" dirty="0" smtClean="0"/>
            <a:t>4. 	Extrapolation and Outlook</a:t>
          </a:r>
        </a:p>
      </dgm:t>
    </dgm:pt>
    <dgm:pt modelId="{860AC8DA-8407-456C-AB3B-C60F0DC7BD42}" type="parTrans" cxnId="{7FEF5B06-C9FE-4953-94CE-B0E77982CEC0}">
      <dgm:prSet/>
      <dgm:spPr/>
      <dgm:t>
        <a:bodyPr/>
        <a:lstStyle/>
        <a:p>
          <a:endParaRPr lang="en-US"/>
        </a:p>
      </dgm:t>
    </dgm:pt>
    <dgm:pt modelId="{D8DF9063-8092-45E1-87CD-B427663B7415}" type="sibTrans" cxnId="{7FEF5B06-C9FE-4953-94CE-B0E77982CEC0}">
      <dgm:prSet/>
      <dgm:spPr/>
      <dgm:t>
        <a:bodyPr/>
        <a:lstStyle/>
        <a:p>
          <a:endParaRPr lang="en-US"/>
        </a:p>
      </dgm:t>
    </dgm:pt>
    <dgm:pt modelId="{BA8A5AE9-B2AD-44EE-BD44-1F4714832801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3. 	Status of Simulations</a:t>
          </a:r>
        </a:p>
      </dgm:t>
    </dgm:pt>
    <dgm:pt modelId="{E33F709F-ADCC-4790-BE0F-9D80C917EC74}" type="parTrans" cxnId="{B4636078-7C4D-4777-80B4-B832DF3A617D}">
      <dgm:prSet/>
      <dgm:spPr/>
      <dgm:t>
        <a:bodyPr/>
        <a:lstStyle/>
        <a:p>
          <a:endParaRPr lang="de-DE"/>
        </a:p>
      </dgm:t>
    </dgm:pt>
    <dgm:pt modelId="{5D3CA0D3-C8BF-4CF0-9DEB-A0D430C319EE}" type="sibTrans" cxnId="{B4636078-7C4D-4777-80B4-B832DF3A617D}">
      <dgm:prSet/>
      <dgm:spPr/>
      <dgm:t>
        <a:bodyPr/>
        <a:lstStyle/>
        <a:p>
          <a:endParaRPr lang="de-DE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9EACB035-3716-4458-AABF-42C969FF42E3}" type="pres">
      <dgm:prSet presAssocID="{B8531BB6-C608-4B9D-A4F1-C31F159E1C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ADEDD-C8C1-4125-AE9F-9134D99C9C71}" type="pres">
      <dgm:prSet presAssocID="{9677BA2B-F35F-4087-B082-0BF3B58AA7F0}" presName="spacer" presStyleCnt="0"/>
      <dgm:spPr/>
    </dgm:pt>
    <dgm:pt modelId="{82CF9332-650E-472A-857D-C47023576FFA}" type="pres">
      <dgm:prSet presAssocID="{BA8A5AE9-B2AD-44EE-BD44-1F47148328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F7D003-95FD-4DD8-81BA-91F786D1DEFC}" type="pres">
      <dgm:prSet presAssocID="{5D3CA0D3-C8BF-4CF0-9DEB-A0D430C319EE}" presName="spacer" presStyleCnt="0"/>
      <dgm:spPr/>
    </dgm:pt>
    <dgm:pt modelId="{505094D1-8547-431F-A6F5-CF70B25624D6}" type="pres">
      <dgm:prSet presAssocID="{76201333-B373-45DD-86B9-B4FA1E4D40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636078-7C4D-4777-80B4-B832DF3A617D}" srcId="{BF4EAE8A-0A75-4400-87C0-B94D1748F1BA}" destId="{BA8A5AE9-B2AD-44EE-BD44-1F4714832801}" srcOrd="2" destOrd="0" parTransId="{E33F709F-ADCC-4790-BE0F-9D80C917EC74}" sibTransId="{5D3CA0D3-C8BF-4CF0-9DEB-A0D430C319EE}"/>
    <dgm:cxn modelId="{AEBD45AF-7240-4D6B-87F5-9B6215936143}" type="presOf" srcId="{EFE54EEC-3611-4CF5-AF1F-9A7D48CC207C}" destId="{90804E90-026C-43F1-9E56-677C19EB2755}" srcOrd="0" destOrd="0" presId="urn:microsoft.com/office/officeart/2005/8/layout/vList2"/>
    <dgm:cxn modelId="{2C589787-66D8-4127-892F-406B500A85DC}" type="presOf" srcId="{BF4EAE8A-0A75-4400-87C0-B94D1748F1BA}" destId="{29CF6FEF-270A-4C27-900E-159E812E2386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B5B45F1D-FEAD-4236-BCB2-B8F5DC2E16E2}" type="presOf" srcId="{76201333-B373-45DD-86B9-B4FA1E4D4022}" destId="{505094D1-8547-431F-A6F5-CF70B25624D6}" srcOrd="0" destOrd="0" presId="urn:microsoft.com/office/officeart/2005/8/layout/vList2"/>
    <dgm:cxn modelId="{7FEF5B06-C9FE-4953-94CE-B0E77982CEC0}" srcId="{BF4EAE8A-0A75-4400-87C0-B94D1748F1BA}" destId="{76201333-B373-45DD-86B9-B4FA1E4D4022}" srcOrd="3" destOrd="0" parTransId="{860AC8DA-8407-456C-AB3B-C60F0DC7BD42}" sibTransId="{D8DF9063-8092-45E1-87CD-B427663B7415}"/>
    <dgm:cxn modelId="{4B4C6D70-4A30-4E9F-A799-BEE793EC00D8}" type="presOf" srcId="{B8531BB6-C608-4B9D-A4F1-C31F159E1C16}" destId="{9EACB035-3716-4458-AABF-42C969FF42E3}" srcOrd="0" destOrd="0" presId="urn:microsoft.com/office/officeart/2005/8/layout/vList2"/>
    <dgm:cxn modelId="{DA56B198-E32A-4284-9080-26A49D8A614C}" type="presOf" srcId="{BA8A5AE9-B2AD-44EE-BD44-1F4714832801}" destId="{82CF9332-650E-472A-857D-C47023576FFA}" srcOrd="0" destOrd="0" presId="urn:microsoft.com/office/officeart/2005/8/layout/vList2"/>
    <dgm:cxn modelId="{450CCB80-B436-477C-8119-B7E1E95B33A1}" srcId="{BF4EAE8A-0A75-4400-87C0-B94D1748F1BA}" destId="{B8531BB6-C608-4B9D-A4F1-C31F159E1C16}" srcOrd="1" destOrd="0" parTransId="{43DCD802-D24F-4A1D-8007-4FEA18CEB7A6}" sibTransId="{9677BA2B-F35F-4087-B082-0BF3B58AA7F0}"/>
    <dgm:cxn modelId="{DE8F8CD9-A3C2-43A9-937B-73B4868992FB}" type="presParOf" srcId="{29CF6FEF-270A-4C27-900E-159E812E2386}" destId="{90804E90-026C-43F1-9E56-677C19EB2755}" srcOrd="0" destOrd="0" presId="urn:microsoft.com/office/officeart/2005/8/layout/vList2"/>
    <dgm:cxn modelId="{267760B5-8A96-4B69-A1DE-3303A93DBE86}" type="presParOf" srcId="{29CF6FEF-270A-4C27-900E-159E812E2386}" destId="{68A12F54-3B42-4573-A10D-5B501752FBBC}" srcOrd="1" destOrd="0" presId="urn:microsoft.com/office/officeart/2005/8/layout/vList2"/>
    <dgm:cxn modelId="{BB324902-2687-4087-A6CF-38B875A76AAB}" type="presParOf" srcId="{29CF6FEF-270A-4C27-900E-159E812E2386}" destId="{9EACB035-3716-4458-AABF-42C969FF42E3}" srcOrd="2" destOrd="0" presId="urn:microsoft.com/office/officeart/2005/8/layout/vList2"/>
    <dgm:cxn modelId="{4EFFA0EA-E7ED-49E5-BE2F-81979568662E}" type="presParOf" srcId="{29CF6FEF-270A-4C27-900E-159E812E2386}" destId="{82EADEDD-C8C1-4125-AE9F-9134D99C9C71}" srcOrd="3" destOrd="0" presId="urn:microsoft.com/office/officeart/2005/8/layout/vList2"/>
    <dgm:cxn modelId="{7119AF63-61EF-4A89-8D0E-2A16C8422BD1}" type="presParOf" srcId="{29CF6FEF-270A-4C27-900E-159E812E2386}" destId="{82CF9332-650E-472A-857D-C47023576FFA}" srcOrd="4" destOrd="0" presId="urn:microsoft.com/office/officeart/2005/8/layout/vList2"/>
    <dgm:cxn modelId="{8D3CE74B-D173-4423-B8CA-AA4F6D940519}" type="presParOf" srcId="{29CF6FEF-270A-4C27-900E-159E812E2386}" destId="{66F7D003-95FD-4DD8-81BA-91F786D1DEFC}" srcOrd="5" destOrd="0" presId="urn:microsoft.com/office/officeart/2005/8/layout/vList2"/>
    <dgm:cxn modelId="{29EBB9C6-7504-4762-9163-D39AB4DB973B}" type="presParOf" srcId="{29CF6FEF-270A-4C27-900E-159E812E2386}" destId="{505094D1-8547-431F-A6F5-CF70B25624D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1. 	Observations and 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B8531BB6-C608-4B9D-A4F1-C31F159E1C16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2. 	End-of-Fill Tests</a:t>
          </a:r>
        </a:p>
      </dgm:t>
    </dgm:pt>
    <dgm:pt modelId="{43DCD802-D24F-4A1D-8007-4FEA18CEB7A6}" type="parTrans" cxnId="{450CCB80-B436-477C-8119-B7E1E95B33A1}">
      <dgm:prSet/>
      <dgm:spPr/>
      <dgm:t>
        <a:bodyPr/>
        <a:lstStyle/>
        <a:p>
          <a:endParaRPr lang="en-US"/>
        </a:p>
      </dgm:t>
    </dgm:pt>
    <dgm:pt modelId="{9677BA2B-F35F-4087-B082-0BF3B58AA7F0}" type="sibTrans" cxnId="{450CCB80-B436-477C-8119-B7E1E95B33A1}">
      <dgm:prSet/>
      <dgm:spPr/>
      <dgm:t>
        <a:bodyPr/>
        <a:lstStyle/>
        <a:p>
          <a:endParaRPr lang="en-US"/>
        </a:p>
      </dgm:t>
    </dgm:pt>
    <dgm:pt modelId="{76201333-B373-45DD-86B9-B4FA1E4D4022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noProof="0" dirty="0" smtClean="0"/>
            <a:t>4. 	Extrapolation and Outlook</a:t>
          </a:r>
        </a:p>
      </dgm:t>
    </dgm:pt>
    <dgm:pt modelId="{860AC8DA-8407-456C-AB3B-C60F0DC7BD42}" type="parTrans" cxnId="{7FEF5B06-C9FE-4953-94CE-B0E77982CEC0}">
      <dgm:prSet/>
      <dgm:spPr/>
      <dgm:t>
        <a:bodyPr/>
        <a:lstStyle/>
        <a:p>
          <a:endParaRPr lang="en-US"/>
        </a:p>
      </dgm:t>
    </dgm:pt>
    <dgm:pt modelId="{D8DF9063-8092-45E1-87CD-B427663B7415}" type="sibTrans" cxnId="{7FEF5B06-C9FE-4953-94CE-B0E77982CEC0}">
      <dgm:prSet/>
      <dgm:spPr/>
      <dgm:t>
        <a:bodyPr/>
        <a:lstStyle/>
        <a:p>
          <a:endParaRPr lang="en-US"/>
        </a:p>
      </dgm:t>
    </dgm:pt>
    <dgm:pt modelId="{BA8A5AE9-B2AD-44EE-BD44-1F4714832801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3. 	Status of Simulations</a:t>
          </a:r>
        </a:p>
      </dgm:t>
    </dgm:pt>
    <dgm:pt modelId="{E33F709F-ADCC-4790-BE0F-9D80C917EC74}" type="parTrans" cxnId="{B4636078-7C4D-4777-80B4-B832DF3A617D}">
      <dgm:prSet/>
      <dgm:spPr/>
      <dgm:t>
        <a:bodyPr/>
        <a:lstStyle/>
        <a:p>
          <a:endParaRPr lang="de-DE"/>
        </a:p>
      </dgm:t>
    </dgm:pt>
    <dgm:pt modelId="{5D3CA0D3-C8BF-4CF0-9DEB-A0D430C319EE}" type="sibTrans" cxnId="{B4636078-7C4D-4777-80B4-B832DF3A617D}">
      <dgm:prSet/>
      <dgm:spPr/>
      <dgm:t>
        <a:bodyPr/>
        <a:lstStyle/>
        <a:p>
          <a:endParaRPr lang="de-DE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9EACB035-3716-4458-AABF-42C969FF42E3}" type="pres">
      <dgm:prSet presAssocID="{B8531BB6-C608-4B9D-A4F1-C31F159E1C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ADEDD-C8C1-4125-AE9F-9134D99C9C71}" type="pres">
      <dgm:prSet presAssocID="{9677BA2B-F35F-4087-B082-0BF3B58AA7F0}" presName="spacer" presStyleCnt="0"/>
      <dgm:spPr/>
    </dgm:pt>
    <dgm:pt modelId="{82CF9332-650E-472A-857D-C47023576FFA}" type="pres">
      <dgm:prSet presAssocID="{BA8A5AE9-B2AD-44EE-BD44-1F47148328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F7D003-95FD-4DD8-81BA-91F786D1DEFC}" type="pres">
      <dgm:prSet presAssocID="{5D3CA0D3-C8BF-4CF0-9DEB-A0D430C319EE}" presName="spacer" presStyleCnt="0"/>
      <dgm:spPr/>
    </dgm:pt>
    <dgm:pt modelId="{505094D1-8547-431F-A6F5-CF70B25624D6}" type="pres">
      <dgm:prSet presAssocID="{76201333-B373-45DD-86B9-B4FA1E4D40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E2BB8F-DDF0-4930-B570-8A1E494007C4}" type="presOf" srcId="{BF4EAE8A-0A75-4400-87C0-B94D1748F1BA}" destId="{29CF6FEF-270A-4C27-900E-159E812E2386}" srcOrd="0" destOrd="0" presId="urn:microsoft.com/office/officeart/2005/8/layout/vList2"/>
    <dgm:cxn modelId="{B4636078-7C4D-4777-80B4-B832DF3A617D}" srcId="{BF4EAE8A-0A75-4400-87C0-B94D1748F1BA}" destId="{BA8A5AE9-B2AD-44EE-BD44-1F4714832801}" srcOrd="2" destOrd="0" parTransId="{E33F709F-ADCC-4790-BE0F-9D80C917EC74}" sibTransId="{5D3CA0D3-C8BF-4CF0-9DEB-A0D430C319EE}"/>
    <dgm:cxn modelId="{7FEF5B06-C9FE-4953-94CE-B0E77982CEC0}" srcId="{BF4EAE8A-0A75-4400-87C0-B94D1748F1BA}" destId="{76201333-B373-45DD-86B9-B4FA1E4D4022}" srcOrd="3" destOrd="0" parTransId="{860AC8DA-8407-456C-AB3B-C60F0DC7BD42}" sibTransId="{D8DF9063-8092-45E1-87CD-B427663B7415}"/>
    <dgm:cxn modelId="{F903DE23-70FF-4121-B1B7-D3141C1AEAD6}" type="presOf" srcId="{BA8A5AE9-B2AD-44EE-BD44-1F4714832801}" destId="{82CF9332-650E-472A-857D-C47023576FFA}" srcOrd="0" destOrd="0" presId="urn:microsoft.com/office/officeart/2005/8/layout/vList2"/>
    <dgm:cxn modelId="{450CCB80-B436-477C-8119-B7E1E95B33A1}" srcId="{BF4EAE8A-0A75-4400-87C0-B94D1748F1BA}" destId="{B8531BB6-C608-4B9D-A4F1-C31F159E1C16}" srcOrd="1" destOrd="0" parTransId="{43DCD802-D24F-4A1D-8007-4FEA18CEB7A6}" sibTransId="{9677BA2B-F35F-4087-B082-0BF3B58AA7F0}"/>
    <dgm:cxn modelId="{49C3F644-E407-44E9-9FC6-6637E4642089}" type="presOf" srcId="{B8531BB6-C608-4B9D-A4F1-C31F159E1C16}" destId="{9EACB035-3716-4458-AABF-42C969FF42E3}" srcOrd="0" destOrd="0" presId="urn:microsoft.com/office/officeart/2005/8/layout/vList2"/>
    <dgm:cxn modelId="{D5585E40-13A4-4C65-804A-C007B779C93C}" type="presOf" srcId="{76201333-B373-45DD-86B9-B4FA1E4D4022}" destId="{505094D1-8547-431F-A6F5-CF70B25624D6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23F1C8F8-BA74-45B7-BD89-B92AFBD7141A}" type="presOf" srcId="{EFE54EEC-3611-4CF5-AF1F-9A7D48CC207C}" destId="{90804E90-026C-43F1-9E56-677C19EB2755}" srcOrd="0" destOrd="0" presId="urn:microsoft.com/office/officeart/2005/8/layout/vList2"/>
    <dgm:cxn modelId="{85109439-4E03-4EC0-8C42-511961F93DC3}" type="presParOf" srcId="{29CF6FEF-270A-4C27-900E-159E812E2386}" destId="{90804E90-026C-43F1-9E56-677C19EB2755}" srcOrd="0" destOrd="0" presId="urn:microsoft.com/office/officeart/2005/8/layout/vList2"/>
    <dgm:cxn modelId="{AEEBF996-BB47-4DE1-90E0-B5B360902EBD}" type="presParOf" srcId="{29CF6FEF-270A-4C27-900E-159E812E2386}" destId="{68A12F54-3B42-4573-A10D-5B501752FBBC}" srcOrd="1" destOrd="0" presId="urn:microsoft.com/office/officeart/2005/8/layout/vList2"/>
    <dgm:cxn modelId="{D74A26C0-E6B1-4F27-8E23-AABF7C053AB5}" type="presParOf" srcId="{29CF6FEF-270A-4C27-900E-159E812E2386}" destId="{9EACB035-3716-4458-AABF-42C969FF42E3}" srcOrd="2" destOrd="0" presId="urn:microsoft.com/office/officeart/2005/8/layout/vList2"/>
    <dgm:cxn modelId="{4883E900-CF9D-4584-837F-8CF7E50729F0}" type="presParOf" srcId="{29CF6FEF-270A-4C27-900E-159E812E2386}" destId="{82EADEDD-C8C1-4125-AE9F-9134D99C9C71}" srcOrd="3" destOrd="0" presId="urn:microsoft.com/office/officeart/2005/8/layout/vList2"/>
    <dgm:cxn modelId="{C5034CB5-DBDE-4EE2-A1F8-3EF90B728EC5}" type="presParOf" srcId="{29CF6FEF-270A-4C27-900E-159E812E2386}" destId="{82CF9332-650E-472A-857D-C47023576FFA}" srcOrd="4" destOrd="0" presId="urn:microsoft.com/office/officeart/2005/8/layout/vList2"/>
    <dgm:cxn modelId="{9CA03273-CC07-4680-B664-2754CCDF2322}" type="presParOf" srcId="{29CF6FEF-270A-4C27-900E-159E812E2386}" destId="{66F7D003-95FD-4DD8-81BA-91F786D1DEFC}" srcOrd="5" destOrd="0" presId="urn:microsoft.com/office/officeart/2005/8/layout/vList2"/>
    <dgm:cxn modelId="{38F17B92-8492-4A67-AF47-CD738B305F57}" type="presParOf" srcId="{29CF6FEF-270A-4C27-900E-159E812E2386}" destId="{505094D1-8547-431F-A6F5-CF70B25624D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1. 	Observations and 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B8531BB6-C608-4B9D-A4F1-C31F159E1C16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2. 	End-of-Fill Tests</a:t>
          </a:r>
        </a:p>
      </dgm:t>
    </dgm:pt>
    <dgm:pt modelId="{43DCD802-D24F-4A1D-8007-4FEA18CEB7A6}" type="parTrans" cxnId="{450CCB80-B436-477C-8119-B7E1E95B33A1}">
      <dgm:prSet/>
      <dgm:spPr/>
      <dgm:t>
        <a:bodyPr/>
        <a:lstStyle/>
        <a:p>
          <a:endParaRPr lang="en-US"/>
        </a:p>
      </dgm:t>
    </dgm:pt>
    <dgm:pt modelId="{9677BA2B-F35F-4087-B082-0BF3B58AA7F0}" type="sibTrans" cxnId="{450CCB80-B436-477C-8119-B7E1E95B33A1}">
      <dgm:prSet/>
      <dgm:spPr/>
      <dgm:t>
        <a:bodyPr/>
        <a:lstStyle/>
        <a:p>
          <a:endParaRPr lang="en-US"/>
        </a:p>
      </dgm:t>
    </dgm:pt>
    <dgm:pt modelId="{76201333-B373-45DD-86B9-B4FA1E4D4022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noProof="0" dirty="0" smtClean="0"/>
            <a:t>4. 	Extrapolation and Outlook</a:t>
          </a:r>
        </a:p>
      </dgm:t>
    </dgm:pt>
    <dgm:pt modelId="{860AC8DA-8407-456C-AB3B-C60F0DC7BD42}" type="parTrans" cxnId="{7FEF5B06-C9FE-4953-94CE-B0E77982CEC0}">
      <dgm:prSet/>
      <dgm:spPr/>
      <dgm:t>
        <a:bodyPr/>
        <a:lstStyle/>
        <a:p>
          <a:endParaRPr lang="en-US"/>
        </a:p>
      </dgm:t>
    </dgm:pt>
    <dgm:pt modelId="{D8DF9063-8092-45E1-87CD-B427663B7415}" type="sibTrans" cxnId="{7FEF5B06-C9FE-4953-94CE-B0E77982CEC0}">
      <dgm:prSet/>
      <dgm:spPr/>
      <dgm:t>
        <a:bodyPr/>
        <a:lstStyle/>
        <a:p>
          <a:endParaRPr lang="en-US"/>
        </a:p>
      </dgm:t>
    </dgm:pt>
    <dgm:pt modelId="{BA8A5AE9-B2AD-44EE-BD44-1F4714832801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3. 	Status of Simulations</a:t>
          </a:r>
        </a:p>
      </dgm:t>
    </dgm:pt>
    <dgm:pt modelId="{E33F709F-ADCC-4790-BE0F-9D80C917EC74}" type="parTrans" cxnId="{B4636078-7C4D-4777-80B4-B832DF3A617D}">
      <dgm:prSet/>
      <dgm:spPr/>
      <dgm:t>
        <a:bodyPr/>
        <a:lstStyle/>
        <a:p>
          <a:endParaRPr lang="de-DE"/>
        </a:p>
      </dgm:t>
    </dgm:pt>
    <dgm:pt modelId="{5D3CA0D3-C8BF-4CF0-9DEB-A0D430C319EE}" type="sibTrans" cxnId="{B4636078-7C4D-4777-80B4-B832DF3A617D}">
      <dgm:prSet/>
      <dgm:spPr/>
      <dgm:t>
        <a:bodyPr/>
        <a:lstStyle/>
        <a:p>
          <a:endParaRPr lang="de-DE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9EACB035-3716-4458-AABF-42C969FF42E3}" type="pres">
      <dgm:prSet presAssocID="{B8531BB6-C608-4B9D-A4F1-C31F159E1C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ADEDD-C8C1-4125-AE9F-9134D99C9C71}" type="pres">
      <dgm:prSet presAssocID="{9677BA2B-F35F-4087-B082-0BF3B58AA7F0}" presName="spacer" presStyleCnt="0"/>
      <dgm:spPr/>
    </dgm:pt>
    <dgm:pt modelId="{82CF9332-650E-472A-857D-C47023576FFA}" type="pres">
      <dgm:prSet presAssocID="{BA8A5AE9-B2AD-44EE-BD44-1F47148328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F7D003-95FD-4DD8-81BA-91F786D1DEFC}" type="pres">
      <dgm:prSet presAssocID="{5D3CA0D3-C8BF-4CF0-9DEB-A0D430C319EE}" presName="spacer" presStyleCnt="0"/>
      <dgm:spPr/>
    </dgm:pt>
    <dgm:pt modelId="{505094D1-8547-431F-A6F5-CF70B25624D6}" type="pres">
      <dgm:prSet presAssocID="{76201333-B373-45DD-86B9-B4FA1E4D40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26C43B-0782-4706-92BB-46F9AD3C496D}" type="presOf" srcId="{EFE54EEC-3611-4CF5-AF1F-9A7D48CC207C}" destId="{90804E90-026C-43F1-9E56-677C19EB2755}" srcOrd="0" destOrd="0" presId="urn:microsoft.com/office/officeart/2005/8/layout/vList2"/>
    <dgm:cxn modelId="{B4636078-7C4D-4777-80B4-B832DF3A617D}" srcId="{BF4EAE8A-0A75-4400-87C0-B94D1748F1BA}" destId="{BA8A5AE9-B2AD-44EE-BD44-1F4714832801}" srcOrd="2" destOrd="0" parTransId="{E33F709F-ADCC-4790-BE0F-9D80C917EC74}" sibTransId="{5D3CA0D3-C8BF-4CF0-9DEB-A0D430C319EE}"/>
    <dgm:cxn modelId="{7FEF5B06-C9FE-4953-94CE-B0E77982CEC0}" srcId="{BF4EAE8A-0A75-4400-87C0-B94D1748F1BA}" destId="{76201333-B373-45DD-86B9-B4FA1E4D4022}" srcOrd="3" destOrd="0" parTransId="{860AC8DA-8407-456C-AB3B-C60F0DC7BD42}" sibTransId="{D8DF9063-8092-45E1-87CD-B427663B7415}"/>
    <dgm:cxn modelId="{CAFDCD94-1B0F-46FB-8366-644A652DDD38}" type="presOf" srcId="{BA8A5AE9-B2AD-44EE-BD44-1F4714832801}" destId="{82CF9332-650E-472A-857D-C47023576FFA}" srcOrd="0" destOrd="0" presId="urn:microsoft.com/office/officeart/2005/8/layout/vList2"/>
    <dgm:cxn modelId="{2EF8E402-1995-47E8-BA66-D65383B49F70}" type="presOf" srcId="{B8531BB6-C608-4B9D-A4F1-C31F159E1C16}" destId="{9EACB035-3716-4458-AABF-42C969FF42E3}" srcOrd="0" destOrd="0" presId="urn:microsoft.com/office/officeart/2005/8/layout/vList2"/>
    <dgm:cxn modelId="{450CCB80-B436-477C-8119-B7E1E95B33A1}" srcId="{BF4EAE8A-0A75-4400-87C0-B94D1748F1BA}" destId="{B8531BB6-C608-4B9D-A4F1-C31F159E1C16}" srcOrd="1" destOrd="0" parTransId="{43DCD802-D24F-4A1D-8007-4FEA18CEB7A6}" sibTransId="{9677BA2B-F35F-4087-B082-0BF3B58AA7F0}"/>
    <dgm:cxn modelId="{3A10F9C2-75D5-4687-97E2-00755A2C3C89}" type="presOf" srcId="{BF4EAE8A-0A75-4400-87C0-B94D1748F1BA}" destId="{29CF6FEF-270A-4C27-900E-159E812E2386}" srcOrd="0" destOrd="0" presId="urn:microsoft.com/office/officeart/2005/8/layout/vList2"/>
    <dgm:cxn modelId="{26CB8292-CE9E-4850-AF15-2A0684526874}" type="presOf" srcId="{76201333-B373-45DD-86B9-B4FA1E4D4022}" destId="{505094D1-8547-431F-A6F5-CF70B25624D6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95004223-7772-4F5A-ABE8-21AF4CFEA03D}" type="presParOf" srcId="{29CF6FEF-270A-4C27-900E-159E812E2386}" destId="{90804E90-026C-43F1-9E56-677C19EB2755}" srcOrd="0" destOrd="0" presId="urn:microsoft.com/office/officeart/2005/8/layout/vList2"/>
    <dgm:cxn modelId="{DBA5C473-399D-4D10-8326-50EF966BD369}" type="presParOf" srcId="{29CF6FEF-270A-4C27-900E-159E812E2386}" destId="{68A12F54-3B42-4573-A10D-5B501752FBBC}" srcOrd="1" destOrd="0" presId="urn:microsoft.com/office/officeart/2005/8/layout/vList2"/>
    <dgm:cxn modelId="{C9E73271-6C29-408B-82AA-BA72727663D4}" type="presParOf" srcId="{29CF6FEF-270A-4C27-900E-159E812E2386}" destId="{9EACB035-3716-4458-AABF-42C969FF42E3}" srcOrd="2" destOrd="0" presId="urn:microsoft.com/office/officeart/2005/8/layout/vList2"/>
    <dgm:cxn modelId="{CD74D67F-3B81-4EF9-8C17-A32D93B81F70}" type="presParOf" srcId="{29CF6FEF-270A-4C27-900E-159E812E2386}" destId="{82EADEDD-C8C1-4125-AE9F-9134D99C9C71}" srcOrd="3" destOrd="0" presId="urn:microsoft.com/office/officeart/2005/8/layout/vList2"/>
    <dgm:cxn modelId="{B066BA0D-7EF5-4C31-BE32-225843ED42D8}" type="presParOf" srcId="{29CF6FEF-270A-4C27-900E-159E812E2386}" destId="{82CF9332-650E-472A-857D-C47023576FFA}" srcOrd="4" destOrd="0" presId="urn:microsoft.com/office/officeart/2005/8/layout/vList2"/>
    <dgm:cxn modelId="{90ED27E3-BCB7-40F0-AF7B-E6BEDC32F6F4}" type="presParOf" srcId="{29CF6FEF-270A-4C27-900E-159E812E2386}" destId="{66F7D003-95FD-4DD8-81BA-91F786D1DEFC}" srcOrd="5" destOrd="0" presId="urn:microsoft.com/office/officeart/2005/8/layout/vList2"/>
    <dgm:cxn modelId="{E9CD4424-7F95-41D3-80AE-CB4A53C27BE8}" type="presParOf" srcId="{29CF6FEF-270A-4C27-900E-159E812E2386}" destId="{505094D1-8547-431F-A6F5-CF70B25624D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1. 	Observations and 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B8531BB6-C608-4B9D-A4F1-C31F159E1C16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2. 	End-of-Fill Tests</a:t>
          </a:r>
        </a:p>
      </dgm:t>
    </dgm:pt>
    <dgm:pt modelId="{43DCD802-D24F-4A1D-8007-4FEA18CEB7A6}" type="parTrans" cxnId="{450CCB80-B436-477C-8119-B7E1E95B33A1}">
      <dgm:prSet/>
      <dgm:spPr/>
      <dgm:t>
        <a:bodyPr/>
        <a:lstStyle/>
        <a:p>
          <a:endParaRPr lang="en-US"/>
        </a:p>
      </dgm:t>
    </dgm:pt>
    <dgm:pt modelId="{9677BA2B-F35F-4087-B082-0BF3B58AA7F0}" type="sibTrans" cxnId="{450CCB80-B436-477C-8119-B7E1E95B33A1}">
      <dgm:prSet/>
      <dgm:spPr/>
      <dgm:t>
        <a:bodyPr/>
        <a:lstStyle/>
        <a:p>
          <a:endParaRPr lang="en-US"/>
        </a:p>
      </dgm:t>
    </dgm:pt>
    <dgm:pt modelId="{76201333-B373-45DD-86B9-B4FA1E4D4022}">
      <dgm:prSet phldrT="[Text]" custT="1"/>
      <dgm:spPr/>
      <dgm:t>
        <a:bodyPr/>
        <a:lstStyle/>
        <a:p>
          <a:pPr marL="509588" indent="-509588" algn="l"/>
          <a:r>
            <a:rPr lang="en-US" sz="2000" b="1" noProof="0" dirty="0" smtClean="0"/>
            <a:t>4. 	Extrapolation and Outlook</a:t>
          </a:r>
        </a:p>
      </dgm:t>
    </dgm:pt>
    <dgm:pt modelId="{860AC8DA-8407-456C-AB3B-C60F0DC7BD42}" type="parTrans" cxnId="{7FEF5B06-C9FE-4953-94CE-B0E77982CEC0}">
      <dgm:prSet/>
      <dgm:spPr/>
      <dgm:t>
        <a:bodyPr/>
        <a:lstStyle/>
        <a:p>
          <a:endParaRPr lang="en-US"/>
        </a:p>
      </dgm:t>
    </dgm:pt>
    <dgm:pt modelId="{D8DF9063-8092-45E1-87CD-B427663B7415}" type="sibTrans" cxnId="{7FEF5B06-C9FE-4953-94CE-B0E77982CEC0}">
      <dgm:prSet/>
      <dgm:spPr/>
      <dgm:t>
        <a:bodyPr/>
        <a:lstStyle/>
        <a:p>
          <a:endParaRPr lang="en-US"/>
        </a:p>
      </dgm:t>
    </dgm:pt>
    <dgm:pt modelId="{BA8A5AE9-B2AD-44EE-BD44-1F4714832801}">
      <dgm:prSet phldrT="[Text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pPr marL="509588" indent="-509588" algn="l"/>
          <a:r>
            <a:rPr lang="en-US" sz="2000" b="1" dirty="0" smtClean="0"/>
            <a:t>3. 	Status of Simulations</a:t>
          </a:r>
        </a:p>
      </dgm:t>
    </dgm:pt>
    <dgm:pt modelId="{E33F709F-ADCC-4790-BE0F-9D80C917EC74}" type="parTrans" cxnId="{B4636078-7C4D-4777-80B4-B832DF3A617D}">
      <dgm:prSet/>
      <dgm:spPr/>
      <dgm:t>
        <a:bodyPr/>
        <a:lstStyle/>
        <a:p>
          <a:endParaRPr lang="de-DE"/>
        </a:p>
      </dgm:t>
    </dgm:pt>
    <dgm:pt modelId="{5D3CA0D3-C8BF-4CF0-9DEB-A0D430C319EE}" type="sibTrans" cxnId="{B4636078-7C4D-4777-80B4-B832DF3A617D}">
      <dgm:prSet/>
      <dgm:spPr/>
      <dgm:t>
        <a:bodyPr/>
        <a:lstStyle/>
        <a:p>
          <a:endParaRPr lang="de-DE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9EACB035-3716-4458-AABF-42C969FF42E3}" type="pres">
      <dgm:prSet presAssocID="{B8531BB6-C608-4B9D-A4F1-C31F159E1C1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EADEDD-C8C1-4125-AE9F-9134D99C9C71}" type="pres">
      <dgm:prSet presAssocID="{9677BA2B-F35F-4087-B082-0BF3B58AA7F0}" presName="spacer" presStyleCnt="0"/>
      <dgm:spPr/>
    </dgm:pt>
    <dgm:pt modelId="{82CF9332-650E-472A-857D-C47023576FFA}" type="pres">
      <dgm:prSet presAssocID="{BA8A5AE9-B2AD-44EE-BD44-1F471483280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F7D003-95FD-4DD8-81BA-91F786D1DEFC}" type="pres">
      <dgm:prSet presAssocID="{5D3CA0D3-C8BF-4CF0-9DEB-A0D430C319EE}" presName="spacer" presStyleCnt="0"/>
      <dgm:spPr/>
    </dgm:pt>
    <dgm:pt modelId="{505094D1-8547-431F-A6F5-CF70B25624D6}" type="pres">
      <dgm:prSet presAssocID="{76201333-B373-45DD-86B9-B4FA1E4D40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C3333A-5E13-4B20-944D-2111800BBA84}" type="presOf" srcId="{BF4EAE8A-0A75-4400-87C0-B94D1748F1BA}" destId="{29CF6FEF-270A-4C27-900E-159E812E2386}" srcOrd="0" destOrd="0" presId="urn:microsoft.com/office/officeart/2005/8/layout/vList2"/>
    <dgm:cxn modelId="{B4636078-7C4D-4777-80B4-B832DF3A617D}" srcId="{BF4EAE8A-0A75-4400-87C0-B94D1748F1BA}" destId="{BA8A5AE9-B2AD-44EE-BD44-1F4714832801}" srcOrd="2" destOrd="0" parTransId="{E33F709F-ADCC-4790-BE0F-9D80C917EC74}" sibTransId="{5D3CA0D3-C8BF-4CF0-9DEB-A0D430C319EE}"/>
    <dgm:cxn modelId="{D610A3AE-4479-446C-A611-C6F46CF94521}" type="presOf" srcId="{B8531BB6-C608-4B9D-A4F1-C31F159E1C16}" destId="{9EACB035-3716-4458-AABF-42C969FF42E3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05FFB5A5-31D3-4EC4-B72D-B7B3155C6AF6}" type="presOf" srcId="{76201333-B373-45DD-86B9-B4FA1E4D4022}" destId="{505094D1-8547-431F-A6F5-CF70B25624D6}" srcOrd="0" destOrd="0" presId="urn:microsoft.com/office/officeart/2005/8/layout/vList2"/>
    <dgm:cxn modelId="{E57EEF68-27E9-4298-A104-950EC2A337AD}" type="presOf" srcId="{EFE54EEC-3611-4CF5-AF1F-9A7D48CC207C}" destId="{90804E90-026C-43F1-9E56-677C19EB2755}" srcOrd="0" destOrd="0" presId="urn:microsoft.com/office/officeart/2005/8/layout/vList2"/>
    <dgm:cxn modelId="{7FEF5B06-C9FE-4953-94CE-B0E77982CEC0}" srcId="{BF4EAE8A-0A75-4400-87C0-B94D1748F1BA}" destId="{76201333-B373-45DD-86B9-B4FA1E4D4022}" srcOrd="3" destOrd="0" parTransId="{860AC8DA-8407-456C-AB3B-C60F0DC7BD42}" sibTransId="{D8DF9063-8092-45E1-87CD-B427663B7415}"/>
    <dgm:cxn modelId="{450CCB80-B436-477C-8119-B7E1E95B33A1}" srcId="{BF4EAE8A-0A75-4400-87C0-B94D1748F1BA}" destId="{B8531BB6-C608-4B9D-A4F1-C31F159E1C16}" srcOrd="1" destOrd="0" parTransId="{43DCD802-D24F-4A1D-8007-4FEA18CEB7A6}" sibTransId="{9677BA2B-F35F-4087-B082-0BF3B58AA7F0}"/>
    <dgm:cxn modelId="{87A30A63-CB2C-4C66-9706-C4B8F2152D69}" type="presOf" srcId="{BA8A5AE9-B2AD-44EE-BD44-1F4714832801}" destId="{82CF9332-650E-472A-857D-C47023576FFA}" srcOrd="0" destOrd="0" presId="urn:microsoft.com/office/officeart/2005/8/layout/vList2"/>
    <dgm:cxn modelId="{151B122B-6C39-44E0-B845-B8CEEECF26DA}" type="presParOf" srcId="{29CF6FEF-270A-4C27-900E-159E812E2386}" destId="{90804E90-026C-43F1-9E56-677C19EB2755}" srcOrd="0" destOrd="0" presId="urn:microsoft.com/office/officeart/2005/8/layout/vList2"/>
    <dgm:cxn modelId="{F716E670-1A74-4AC5-A813-A50E97986BDA}" type="presParOf" srcId="{29CF6FEF-270A-4C27-900E-159E812E2386}" destId="{68A12F54-3B42-4573-A10D-5B501752FBBC}" srcOrd="1" destOrd="0" presId="urn:microsoft.com/office/officeart/2005/8/layout/vList2"/>
    <dgm:cxn modelId="{62F46F5F-0013-43CB-9284-48F2833DBDFA}" type="presParOf" srcId="{29CF6FEF-270A-4C27-900E-159E812E2386}" destId="{9EACB035-3716-4458-AABF-42C969FF42E3}" srcOrd="2" destOrd="0" presId="urn:microsoft.com/office/officeart/2005/8/layout/vList2"/>
    <dgm:cxn modelId="{B5EEB057-4A6B-4C93-BD95-470B72991942}" type="presParOf" srcId="{29CF6FEF-270A-4C27-900E-159E812E2386}" destId="{82EADEDD-C8C1-4125-AE9F-9134D99C9C71}" srcOrd="3" destOrd="0" presId="urn:microsoft.com/office/officeart/2005/8/layout/vList2"/>
    <dgm:cxn modelId="{0D1C001C-0F95-41D8-A9B3-79009F269FBA}" type="presParOf" srcId="{29CF6FEF-270A-4C27-900E-159E812E2386}" destId="{82CF9332-650E-472A-857D-C47023576FFA}" srcOrd="4" destOrd="0" presId="urn:microsoft.com/office/officeart/2005/8/layout/vList2"/>
    <dgm:cxn modelId="{C9FF47C2-0BF7-46FC-BEF3-F2C6317E8C6A}" type="presParOf" srcId="{29CF6FEF-270A-4C27-900E-159E812E2386}" destId="{66F7D003-95FD-4DD8-81BA-91F786D1DEFC}" srcOrd="5" destOrd="0" presId="urn:microsoft.com/office/officeart/2005/8/layout/vList2"/>
    <dgm:cxn modelId="{0C7B98EF-DFF5-4573-841A-E94361544FC8}" type="presParOf" srcId="{29CF6FEF-270A-4C27-900E-159E812E2386}" destId="{505094D1-8547-431F-A6F5-CF70B25624D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2624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 	Observations and Introduction</a:t>
          </a:r>
          <a:endParaRPr lang="en-US" sz="2000" b="1" kern="1200" dirty="0"/>
        </a:p>
      </dsp:txBody>
      <dsp:txXfrm>
        <a:off x="40209" y="52833"/>
        <a:ext cx="6015582" cy="743262"/>
      </dsp:txXfrm>
    </dsp:sp>
    <dsp:sp modelId="{9EACB035-3716-4458-AABF-42C969FF42E3}">
      <dsp:nvSpPr>
        <dsp:cNvPr id="0" name=""/>
        <dsp:cNvSpPr/>
      </dsp:nvSpPr>
      <dsp:spPr>
        <a:xfrm>
          <a:off x="0" y="963024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 	End-of-Fill Tests</a:t>
          </a:r>
        </a:p>
      </dsp:txBody>
      <dsp:txXfrm>
        <a:off x="40209" y="1003233"/>
        <a:ext cx="6015582" cy="743262"/>
      </dsp:txXfrm>
    </dsp:sp>
    <dsp:sp modelId="{82CF9332-650E-472A-857D-C47023576FFA}">
      <dsp:nvSpPr>
        <dsp:cNvPr id="0" name=""/>
        <dsp:cNvSpPr/>
      </dsp:nvSpPr>
      <dsp:spPr>
        <a:xfrm>
          <a:off x="0" y="1913425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 	Status of Simulations</a:t>
          </a:r>
        </a:p>
      </dsp:txBody>
      <dsp:txXfrm>
        <a:off x="40209" y="1953634"/>
        <a:ext cx="6015582" cy="743262"/>
      </dsp:txXfrm>
    </dsp:sp>
    <dsp:sp modelId="{505094D1-8547-431F-A6F5-CF70B25624D6}">
      <dsp:nvSpPr>
        <dsp:cNvPr id="0" name=""/>
        <dsp:cNvSpPr/>
      </dsp:nvSpPr>
      <dsp:spPr>
        <a:xfrm>
          <a:off x="0" y="2863825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4. 	Extrapolation and Outlook</a:t>
          </a:r>
        </a:p>
      </dsp:txBody>
      <dsp:txXfrm>
        <a:off x="40209" y="2904034"/>
        <a:ext cx="6015582" cy="7432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2624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 	Observations and Introduction</a:t>
          </a:r>
          <a:endParaRPr lang="en-US" sz="2000" b="1" kern="1200" dirty="0"/>
        </a:p>
      </dsp:txBody>
      <dsp:txXfrm>
        <a:off x="40209" y="52833"/>
        <a:ext cx="6015582" cy="743262"/>
      </dsp:txXfrm>
    </dsp:sp>
    <dsp:sp modelId="{9EACB035-3716-4458-AABF-42C969FF42E3}">
      <dsp:nvSpPr>
        <dsp:cNvPr id="0" name=""/>
        <dsp:cNvSpPr/>
      </dsp:nvSpPr>
      <dsp:spPr>
        <a:xfrm>
          <a:off x="0" y="963024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 	End-of-Fill Tests</a:t>
          </a:r>
        </a:p>
      </dsp:txBody>
      <dsp:txXfrm>
        <a:off x="40209" y="1003233"/>
        <a:ext cx="6015582" cy="743262"/>
      </dsp:txXfrm>
    </dsp:sp>
    <dsp:sp modelId="{82CF9332-650E-472A-857D-C47023576FFA}">
      <dsp:nvSpPr>
        <dsp:cNvPr id="0" name=""/>
        <dsp:cNvSpPr/>
      </dsp:nvSpPr>
      <dsp:spPr>
        <a:xfrm>
          <a:off x="0" y="1913425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 	Status of Simulations</a:t>
          </a:r>
        </a:p>
      </dsp:txBody>
      <dsp:txXfrm>
        <a:off x="40209" y="1953634"/>
        <a:ext cx="6015582" cy="743262"/>
      </dsp:txXfrm>
    </dsp:sp>
    <dsp:sp modelId="{505094D1-8547-431F-A6F5-CF70B25624D6}">
      <dsp:nvSpPr>
        <dsp:cNvPr id="0" name=""/>
        <dsp:cNvSpPr/>
      </dsp:nvSpPr>
      <dsp:spPr>
        <a:xfrm>
          <a:off x="0" y="2863825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4. 	Extrapolation and Outlook</a:t>
          </a:r>
        </a:p>
      </dsp:txBody>
      <dsp:txXfrm>
        <a:off x="40209" y="2904034"/>
        <a:ext cx="6015582" cy="7432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2624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 	Observations and Introduction</a:t>
          </a:r>
          <a:endParaRPr lang="en-US" sz="2000" b="1" kern="1200" dirty="0"/>
        </a:p>
      </dsp:txBody>
      <dsp:txXfrm>
        <a:off x="40209" y="52833"/>
        <a:ext cx="6015582" cy="743262"/>
      </dsp:txXfrm>
    </dsp:sp>
    <dsp:sp modelId="{9EACB035-3716-4458-AABF-42C969FF42E3}">
      <dsp:nvSpPr>
        <dsp:cNvPr id="0" name=""/>
        <dsp:cNvSpPr/>
      </dsp:nvSpPr>
      <dsp:spPr>
        <a:xfrm>
          <a:off x="0" y="963024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 	End-of-Fill Tests</a:t>
          </a:r>
        </a:p>
      </dsp:txBody>
      <dsp:txXfrm>
        <a:off x="40209" y="1003233"/>
        <a:ext cx="6015582" cy="743262"/>
      </dsp:txXfrm>
    </dsp:sp>
    <dsp:sp modelId="{82CF9332-650E-472A-857D-C47023576FFA}">
      <dsp:nvSpPr>
        <dsp:cNvPr id="0" name=""/>
        <dsp:cNvSpPr/>
      </dsp:nvSpPr>
      <dsp:spPr>
        <a:xfrm>
          <a:off x="0" y="1913425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 	Status of Simulations</a:t>
          </a:r>
        </a:p>
      </dsp:txBody>
      <dsp:txXfrm>
        <a:off x="40209" y="1953634"/>
        <a:ext cx="6015582" cy="743262"/>
      </dsp:txXfrm>
    </dsp:sp>
    <dsp:sp modelId="{505094D1-8547-431F-A6F5-CF70B25624D6}">
      <dsp:nvSpPr>
        <dsp:cNvPr id="0" name=""/>
        <dsp:cNvSpPr/>
      </dsp:nvSpPr>
      <dsp:spPr>
        <a:xfrm>
          <a:off x="0" y="2863825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4. 	Extrapolation and Outlook</a:t>
          </a:r>
        </a:p>
      </dsp:txBody>
      <dsp:txXfrm>
        <a:off x="40209" y="2904034"/>
        <a:ext cx="6015582" cy="7432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2624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 	Observations and Introduction</a:t>
          </a:r>
          <a:endParaRPr lang="en-US" sz="2000" b="1" kern="1200" dirty="0"/>
        </a:p>
      </dsp:txBody>
      <dsp:txXfrm>
        <a:off x="40209" y="52833"/>
        <a:ext cx="6015582" cy="743262"/>
      </dsp:txXfrm>
    </dsp:sp>
    <dsp:sp modelId="{9EACB035-3716-4458-AABF-42C969FF42E3}">
      <dsp:nvSpPr>
        <dsp:cNvPr id="0" name=""/>
        <dsp:cNvSpPr/>
      </dsp:nvSpPr>
      <dsp:spPr>
        <a:xfrm>
          <a:off x="0" y="963024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 	End-of-Fill Tests</a:t>
          </a:r>
        </a:p>
      </dsp:txBody>
      <dsp:txXfrm>
        <a:off x="40209" y="1003233"/>
        <a:ext cx="6015582" cy="743262"/>
      </dsp:txXfrm>
    </dsp:sp>
    <dsp:sp modelId="{82CF9332-650E-472A-857D-C47023576FFA}">
      <dsp:nvSpPr>
        <dsp:cNvPr id="0" name=""/>
        <dsp:cNvSpPr/>
      </dsp:nvSpPr>
      <dsp:spPr>
        <a:xfrm>
          <a:off x="0" y="1913425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 	Status of Simulations</a:t>
          </a:r>
        </a:p>
      </dsp:txBody>
      <dsp:txXfrm>
        <a:off x="40209" y="1953634"/>
        <a:ext cx="6015582" cy="743262"/>
      </dsp:txXfrm>
    </dsp:sp>
    <dsp:sp modelId="{505094D1-8547-431F-A6F5-CF70B25624D6}">
      <dsp:nvSpPr>
        <dsp:cNvPr id="0" name=""/>
        <dsp:cNvSpPr/>
      </dsp:nvSpPr>
      <dsp:spPr>
        <a:xfrm>
          <a:off x="0" y="2863825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4. 	Extrapolation and Outlook</a:t>
          </a:r>
        </a:p>
      </dsp:txBody>
      <dsp:txXfrm>
        <a:off x="40209" y="2904034"/>
        <a:ext cx="6015582" cy="7432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2624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 	Observations and Introduction</a:t>
          </a:r>
          <a:endParaRPr lang="en-US" sz="2000" b="1" kern="1200" dirty="0"/>
        </a:p>
      </dsp:txBody>
      <dsp:txXfrm>
        <a:off x="40209" y="52833"/>
        <a:ext cx="6015582" cy="743262"/>
      </dsp:txXfrm>
    </dsp:sp>
    <dsp:sp modelId="{9EACB035-3716-4458-AABF-42C969FF42E3}">
      <dsp:nvSpPr>
        <dsp:cNvPr id="0" name=""/>
        <dsp:cNvSpPr/>
      </dsp:nvSpPr>
      <dsp:spPr>
        <a:xfrm>
          <a:off x="0" y="963024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 	End-of-Fill Tests</a:t>
          </a:r>
        </a:p>
      </dsp:txBody>
      <dsp:txXfrm>
        <a:off x="40209" y="1003233"/>
        <a:ext cx="6015582" cy="743262"/>
      </dsp:txXfrm>
    </dsp:sp>
    <dsp:sp modelId="{82CF9332-650E-472A-857D-C47023576FFA}">
      <dsp:nvSpPr>
        <dsp:cNvPr id="0" name=""/>
        <dsp:cNvSpPr/>
      </dsp:nvSpPr>
      <dsp:spPr>
        <a:xfrm>
          <a:off x="0" y="1913425"/>
          <a:ext cx="6096000" cy="823680"/>
        </a:xfrm>
        <a:prstGeom prst="round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 	Status of Simulations</a:t>
          </a:r>
        </a:p>
      </dsp:txBody>
      <dsp:txXfrm>
        <a:off x="40209" y="1953634"/>
        <a:ext cx="6015582" cy="743262"/>
      </dsp:txXfrm>
    </dsp:sp>
    <dsp:sp modelId="{505094D1-8547-431F-A6F5-CF70B25624D6}">
      <dsp:nvSpPr>
        <dsp:cNvPr id="0" name=""/>
        <dsp:cNvSpPr/>
      </dsp:nvSpPr>
      <dsp:spPr>
        <a:xfrm>
          <a:off x="0" y="2863825"/>
          <a:ext cx="6096000" cy="82368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noProof="0" dirty="0" smtClean="0"/>
            <a:t>4. 	Extrapolation and Outlook</a:t>
          </a:r>
        </a:p>
      </dsp:txBody>
      <dsp:txXfrm>
        <a:off x="40209" y="2904034"/>
        <a:ext cx="6015582" cy="743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2511-00C4-42D4-8BDB-C10FA4CD4A8E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48FE-F4C4-4889-9AFF-382C7F947FD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0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B44916-2D89-44BD-9332-59A9AE37353D}" type="datetimeFigureOut">
              <a:rPr lang="en-US" smtClean="0"/>
              <a:pPr/>
              <a:t>3/21/2013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72F1A8-F109-49EE-8B5D-9421602F56C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0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72F1A8-F109-49EE-8B5D-9421602F56C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3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809875"/>
            <a:ext cx="7105650" cy="1409700"/>
          </a:xfrm>
          <a:prstGeom prst="rect">
            <a:avLst/>
          </a:prstGeom>
        </p:spPr>
        <p:txBody>
          <a:bodyPr/>
          <a:lstStyle>
            <a:lvl1pPr>
              <a:defRPr b="1" spc="300">
                <a:solidFill>
                  <a:schemeClr val="tx2"/>
                </a:solidFill>
                <a:latin typeface="Cambria" pitchFamily="18" charset="0"/>
              </a:defRPr>
            </a:lvl1pPr>
            <a:lvl2pPr>
              <a:defRPr b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1">
                <a:solidFill>
                  <a:schemeClr val="accent5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638424" y="4295775"/>
            <a:ext cx="6353175" cy="1924050"/>
          </a:xfrm>
          <a:prstGeom prst="rect">
            <a:avLst/>
          </a:prstGeom>
        </p:spPr>
        <p:txBody>
          <a:bodyPr/>
          <a:lstStyle>
            <a:lvl1pPr>
              <a:defRPr sz="2400" b="1" baseline="0">
                <a:solidFill>
                  <a:schemeClr val="accent1"/>
                </a:solidFill>
                <a:latin typeface="Cambria" pitchFamily="18" charset="0"/>
              </a:defRPr>
            </a:lvl1pPr>
            <a:lvl2pPr>
              <a:defRPr sz="2400" b="0" i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0">
                <a:solidFill>
                  <a:schemeClr val="tx1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Subtitle and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" descr="banner-ble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626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 userDrawn="1"/>
        </p:nvSpPr>
        <p:spPr>
          <a:xfrm>
            <a:off x="2886000" y="6400800"/>
            <a:ext cx="337200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smtClean="0">
                <a:solidFill>
                  <a:schemeClr val="bg1">
                    <a:lumMod val="50000"/>
                  </a:schemeClr>
                </a:solidFill>
              </a:rPr>
              <a:t>Beam-Beam</a:t>
            </a:r>
            <a:r>
              <a:rPr lang="de-DE" sz="1400" b="1" baseline="0" dirty="0" smtClean="0">
                <a:solidFill>
                  <a:schemeClr val="bg1">
                    <a:lumMod val="50000"/>
                  </a:schemeClr>
                </a:solidFill>
              </a:rPr>
              <a:t> Workshop 2013</a:t>
            </a:r>
            <a:endParaRPr lang="de-DE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March, 21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2013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03761" y="2402908"/>
            <a:ext cx="8511639" cy="1135350"/>
          </a:xfrm>
        </p:spPr>
        <p:txBody>
          <a:bodyPr/>
          <a:lstStyle/>
          <a:p>
            <a:pPr marL="361950" indent="-361950"/>
            <a:r>
              <a:rPr lang="en-US" sz="3600" dirty="0" smtClean="0"/>
              <a:t>Beam-Beam Effects </a:t>
            </a:r>
            <a:br>
              <a:rPr lang="en-US" sz="3600" dirty="0" smtClean="0"/>
            </a:br>
            <a:r>
              <a:rPr lang="en-US" sz="3600" dirty="0" smtClean="0"/>
              <a:t>during Beam Dump Process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676405" y="4082951"/>
            <a:ext cx="3238998" cy="1303232"/>
          </a:xfrm>
          <a:prstGeom prst="rect">
            <a:avLst/>
          </a:prstGeom>
        </p:spPr>
        <p:txBody>
          <a:bodyPr/>
          <a:lstStyle/>
          <a:p>
            <a:pPr marL="0" lvl="1" indent="-174625">
              <a:lnSpc>
                <a:spcPts val="1600"/>
              </a:lnSpc>
              <a:buNone/>
              <a:tabLst>
                <a:tab pos="463550" algn="l"/>
              </a:tabLst>
            </a:pPr>
            <a:endParaRPr lang="de-DE" sz="1800" b="1" i="1" dirty="0" smtClean="0">
              <a:solidFill>
                <a:schemeClr val="accent1"/>
              </a:solidFill>
            </a:endParaRPr>
          </a:p>
          <a:p>
            <a:pPr marL="0" lvl="1" indent="-174625">
              <a:lnSpc>
                <a:spcPts val="1600"/>
              </a:lnSpc>
              <a:buNone/>
              <a:tabLst>
                <a:tab pos="463550" algn="l"/>
              </a:tabLst>
            </a:pPr>
            <a:r>
              <a:rPr lang="de-DE" sz="1800" b="1" i="1" dirty="0" smtClean="0">
                <a:solidFill>
                  <a:schemeClr val="accent1"/>
                </a:solidFill>
              </a:rPr>
              <a:t>Tobias Baer	</a:t>
            </a:r>
            <a:endParaRPr lang="en-US" sz="1800" b="1" i="1" dirty="0" smtClean="0">
              <a:solidFill>
                <a:schemeClr val="accent1"/>
              </a:solidFill>
            </a:endParaRPr>
          </a:p>
          <a:p>
            <a:pPr marL="0" lvl="1" indent="-174625">
              <a:lnSpc>
                <a:spcPts val="1600"/>
              </a:lnSpc>
              <a:buNone/>
              <a:tabLst>
                <a:tab pos="463550" algn="l"/>
              </a:tabLst>
            </a:pPr>
            <a:r>
              <a:rPr lang="en-US" sz="1800" b="1" i="1" dirty="0" smtClean="0">
                <a:solidFill>
                  <a:schemeClr val="accent1"/>
                </a:solidFill>
              </a:rPr>
              <a:t>March, 21</a:t>
            </a:r>
            <a:r>
              <a:rPr lang="en-US" sz="1800" b="1" baseline="30000" dirty="0" smtClean="0"/>
              <a:t>st</a:t>
            </a:r>
            <a:r>
              <a:rPr lang="en-US" sz="1800" b="1" i="1" dirty="0" smtClean="0">
                <a:solidFill>
                  <a:schemeClr val="accent1"/>
                </a:solidFill>
              </a:rPr>
              <a:t> 2013</a:t>
            </a:r>
          </a:p>
          <a:p>
            <a:pPr marL="0" lvl="1" indent="-174625">
              <a:lnSpc>
                <a:spcPts val="1600"/>
              </a:lnSpc>
              <a:buNone/>
              <a:tabLst>
                <a:tab pos="463550" algn="l"/>
              </a:tabLst>
            </a:pPr>
            <a:r>
              <a:rPr lang="en-US" sz="1800" b="1" dirty="0" smtClean="0"/>
              <a:t>Beam-Beam Workshop 2013</a:t>
            </a:r>
            <a:r>
              <a:rPr lang="en-US" sz="1800" b="1" i="1" dirty="0" smtClean="0">
                <a:solidFill>
                  <a:schemeClr val="accent1"/>
                </a:solidFill>
              </a:rPr>
              <a:t>	</a:t>
            </a:r>
          </a:p>
          <a:p>
            <a:endParaRPr lang="en-US" dirty="0"/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228600" y="5189546"/>
            <a:ext cx="8686800" cy="901427"/>
          </a:xfrm>
          <a:prstGeom prst="rect">
            <a:avLst/>
          </a:prstGeom>
        </p:spPr>
        <p:txBody>
          <a:bodyPr anchor="b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600" i="1" kern="0" dirty="0" smtClean="0">
                <a:solidFill>
                  <a:schemeClr val="tx2"/>
                </a:solidFill>
                <a:latin typeface="Cambria" pitchFamily="18" charset="0"/>
              </a:rPr>
              <a:t>Thanks to:  S. Fartoukh, W. Herr, M. Hostettler, T. </a:t>
            </a:r>
            <a:r>
              <a:rPr lang="en-US" sz="1600" i="1" kern="0" dirty="0">
                <a:solidFill>
                  <a:schemeClr val="tx2"/>
                </a:solidFill>
                <a:latin typeface="Cambria" pitchFamily="18" charset="0"/>
              </a:rPr>
              <a:t>Pieloni, </a:t>
            </a:r>
            <a:r>
              <a:rPr lang="en-US" sz="1600" i="1" kern="0" dirty="0" smtClean="0">
                <a:solidFill>
                  <a:schemeClr val="tx2"/>
                </a:solidFill>
                <a:latin typeface="Cambria" pitchFamily="18" charset="0"/>
              </a:rPr>
              <a:t>J. </a:t>
            </a:r>
            <a:r>
              <a:rPr lang="en-US" sz="1600" i="1" kern="0" dirty="0">
                <a:solidFill>
                  <a:schemeClr val="tx2"/>
                </a:solidFill>
                <a:latin typeface="Cambria" pitchFamily="18" charset="0"/>
              </a:rPr>
              <a:t>Wenninger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14529" r="40293" b="32513"/>
          <a:stretch/>
        </p:blipFill>
        <p:spPr bwMode="auto">
          <a:xfrm>
            <a:off x="140410" y="2778471"/>
            <a:ext cx="4348463" cy="3494441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6" t="15911" r="50664" b="42768"/>
          <a:stretch/>
        </p:blipFill>
        <p:spPr bwMode="auto">
          <a:xfrm>
            <a:off x="4693408" y="1060491"/>
            <a:ext cx="4224782" cy="3238378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Beam Losses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endParaRPr lang="en-US" sz="2000" i="1" dirty="0" smtClean="0">
              <a:solidFill>
                <a:schemeClr val="tx2"/>
              </a:solidFill>
            </a:endParaRPr>
          </a:p>
          <a:p>
            <a:pPr marL="0" indent="0"/>
            <a:r>
              <a:rPr lang="en-US" sz="2000" i="1" dirty="0" smtClean="0">
                <a:solidFill>
                  <a:schemeClr val="tx2"/>
                </a:solidFill>
              </a:rPr>
              <a:t>Bunch-by-bunch beam losses from 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Diamond BLM in IR7 with PACMAN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structure.</a:t>
            </a: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7872" y="4330537"/>
            <a:ext cx="4224782" cy="2003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Bunch-by-bunch tune estimate </a:t>
            </a:r>
            <a:r>
              <a:rPr lang="en-GB" sz="2000" i="1" dirty="0" smtClean="0">
                <a:solidFill>
                  <a:schemeClr val="tx2"/>
                </a:solidFill>
              </a:rPr>
              <a:t>from losses indicates that </a:t>
            </a:r>
            <a:r>
              <a:rPr lang="en-GB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 losses are dominant </a:t>
            </a:r>
            <a:r>
              <a:rPr lang="en-GB" sz="2000" i="1" dirty="0" smtClean="0">
                <a:solidFill>
                  <a:schemeClr val="tx2"/>
                </a:solidFill>
              </a:rPr>
              <a:t>(BBQ H/V: .307/.320).</a:t>
            </a:r>
          </a:p>
          <a:p>
            <a:pPr>
              <a:spcBef>
                <a:spcPts val="500"/>
              </a:spcBef>
            </a:pPr>
            <a:r>
              <a:rPr lang="en-GB" sz="2000" i="1" dirty="0" smtClean="0">
                <a:solidFill>
                  <a:schemeClr val="tx2"/>
                </a:solidFill>
              </a:rPr>
              <a:t>Frequency resolution is limited by acquisition buffer length. May be significantly improved during LS1.</a:t>
            </a:r>
          </a:p>
        </p:txBody>
      </p:sp>
    </p:spTree>
    <p:extLst>
      <p:ext uri="{BB962C8B-B14F-4D97-AF65-F5344CB8AC3E}">
        <p14:creationId xmlns:p14="http://schemas.microsoft.com/office/powerpoint/2010/main" val="28140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EOF Test </a:t>
            </a:r>
            <a:r>
              <a:rPr lang="de-DE" dirty="0" err="1" smtClean="0"/>
              <a:t>for</a:t>
            </a:r>
            <a:r>
              <a:rPr lang="de-DE" dirty="0" smtClean="0"/>
              <a:t> 50ns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3354185" cy="5212080"/>
          </a:xfrm>
        </p:spPr>
        <p:txBody>
          <a:bodyPr anchor="ctr"/>
          <a:lstStyle/>
          <a:p>
            <a:pPr marL="0" indent="0">
              <a:tabLst>
                <a:tab pos="341313" algn="l"/>
                <a:tab pos="693738" algn="l"/>
              </a:tabLst>
            </a:pPr>
            <a:r>
              <a:rPr lang="en-US" sz="2000" i="1" dirty="0" smtClean="0">
                <a:solidFill>
                  <a:schemeClr val="tx2"/>
                </a:solidFill>
              </a:rPr>
              <a:t>Perturbation amplitude </a:t>
            </a:r>
            <a:r>
              <a:rPr lang="en-US" sz="2000" i="1" dirty="0">
                <a:solidFill>
                  <a:schemeClr val="tx2"/>
                </a:solidFill>
              </a:rPr>
              <a:t>in the arc </a:t>
            </a:r>
            <a:r>
              <a:rPr lang="en-US" sz="2000" i="1" dirty="0" smtClean="0">
                <a:solidFill>
                  <a:schemeClr val="tx2"/>
                </a:solidFill>
              </a:rPr>
              <a:t>in first turn of </a:t>
            </a:r>
          </a:p>
          <a:p>
            <a:pPr marL="0" indent="0">
              <a:tabLst>
                <a:tab pos="119063" algn="l"/>
                <a:tab pos="285750" algn="l"/>
                <a:tab pos="693738" algn="l"/>
              </a:tabLst>
            </a:pPr>
            <a:r>
              <a:rPr lang="en-US" sz="2000" i="1" dirty="0">
                <a:solidFill>
                  <a:schemeClr val="tx2"/>
                </a:solidFill>
              </a:rPr>
              <a:t>	H</a:t>
            </a:r>
            <a:r>
              <a:rPr lang="en-US" sz="2000" i="1" dirty="0" smtClean="0">
                <a:solidFill>
                  <a:schemeClr val="tx2"/>
                </a:solidFill>
              </a:rPr>
              <a:t>orizontal: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≈75µm </a:t>
            </a:r>
            <a:r>
              <a:rPr lang="en-US" sz="20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0.2σ</a:t>
            </a: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</a:t>
            </a:r>
            <a:b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i="1" dirty="0">
                <a:solidFill>
                  <a:schemeClr val="tx2"/>
                </a:solidFill>
              </a:rPr>
              <a:t>	</a:t>
            </a:r>
            <a:r>
              <a:rPr lang="en-US" sz="2000" i="1" dirty="0" smtClean="0">
                <a:solidFill>
                  <a:schemeClr val="tx2"/>
                </a:solidFill>
              </a:rPr>
              <a:t>	TCP.C</a:t>
            </a:r>
            <a:r>
              <a:rPr lang="en-US" sz="2000" i="1" dirty="0">
                <a:solidFill>
                  <a:schemeClr val="tx2"/>
                </a:solidFill>
              </a:rPr>
              <a:t>: -</a:t>
            </a:r>
            <a:r>
              <a:rPr lang="en-US" sz="2000" i="1" dirty="0" smtClean="0">
                <a:solidFill>
                  <a:schemeClr val="tx2"/>
                </a:solidFill>
              </a:rPr>
              <a:t>44.6µm </a:t>
            </a:r>
            <a:r>
              <a:rPr lang="en-US" sz="2000" i="1" dirty="0">
                <a:solidFill>
                  <a:schemeClr val="tx2"/>
                </a:solidFill>
              </a:rPr>
              <a:t>= -</a:t>
            </a:r>
            <a:r>
              <a:rPr lang="en-US" sz="2000" i="1" dirty="0" smtClean="0">
                <a:solidFill>
                  <a:schemeClr val="tx2"/>
                </a:solidFill>
              </a:rPr>
              <a:t>0.13σ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nom</a:t>
            </a: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i="1" dirty="0" smtClean="0">
                <a:solidFill>
                  <a:schemeClr val="tx2"/>
                </a:solidFill>
              </a:rPr>
              <a:t>Vertical: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≈90µm </a:t>
            </a:r>
            <a:r>
              <a:rPr lang="en-US" sz="2000" b="1" i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0.25σ</a:t>
            </a: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</a:t>
            </a:r>
            <a:b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2000" i="1" dirty="0" smtClean="0">
                <a:solidFill>
                  <a:schemeClr val="tx2"/>
                </a:solidFill>
              </a:rPr>
              <a:t>TCP.D: 43.3um</a:t>
            </a:r>
            <a:r>
              <a:rPr lang="en-US" sz="2000" i="1" dirty="0">
                <a:solidFill>
                  <a:schemeClr val="tx2"/>
                </a:solidFill>
              </a:rPr>
              <a:t> = </a:t>
            </a:r>
            <a:r>
              <a:rPr lang="en-US" sz="2000" i="1" dirty="0" smtClean="0">
                <a:solidFill>
                  <a:schemeClr val="tx2"/>
                </a:solidFill>
              </a:rPr>
              <a:t>0.17σ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nom</a:t>
            </a:r>
            <a:endParaRPr lang="en-US" sz="2000" i="1" dirty="0" smtClean="0">
              <a:solidFill>
                <a:schemeClr val="tx2"/>
              </a:solidFill>
            </a:endParaRPr>
          </a:p>
          <a:p>
            <a:pPr marL="0" indent="0">
              <a:tabLst>
                <a:tab pos="341313" algn="l"/>
                <a:tab pos="693738" algn="l"/>
              </a:tabLst>
            </a:pPr>
            <a:endParaRPr lang="en-US" sz="2000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tabLst>
                <a:tab pos="341313" algn="l"/>
                <a:tab pos="693738" algn="l"/>
              </a:tabLst>
            </a:pPr>
            <a:r>
              <a:rPr lang="en-US" sz="2000" i="1" dirty="0" smtClean="0">
                <a:solidFill>
                  <a:schemeClr val="tx2"/>
                </a:solidFill>
              </a:rPr>
              <a:t>Beam dump after 5 turns due to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losses </a:t>
            </a:r>
            <a:r>
              <a:rPr lang="en-US" sz="2000" i="1" dirty="0" smtClean="0">
                <a:solidFill>
                  <a:schemeClr val="tx2"/>
                </a:solidFill>
              </a:rPr>
              <a:t>at collimators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above BLM dump thresholds </a:t>
            </a:r>
            <a:r>
              <a:rPr lang="en-US" sz="2000" i="1" dirty="0" smtClean="0">
                <a:solidFill>
                  <a:schemeClr val="tx2"/>
                </a:solidFill>
              </a:rPr>
              <a:t>(1230 bunches).</a:t>
            </a:r>
            <a:endParaRPr lang="en-US" sz="2000" i="1" dirty="0">
              <a:solidFill>
                <a:schemeClr val="tx2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71074" y="1764022"/>
            <a:ext cx="5571855" cy="3258354"/>
            <a:chOff x="3387949" y="1764022"/>
            <a:chExt cx="5571855" cy="3258354"/>
          </a:xfrm>
        </p:grpSpPr>
        <p:pic>
          <p:nvPicPr>
            <p:cNvPr id="8194" name="Picture 2" descr="\\cern.ch\dfs\Users\t\tbaer\Desktop\Picture7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7949" y="1764022"/>
              <a:ext cx="5571855" cy="3258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uppieren 10"/>
            <p:cNvGrpSpPr/>
            <p:nvPr/>
          </p:nvGrpSpPr>
          <p:grpSpPr>
            <a:xfrm>
              <a:off x="4294482" y="2423937"/>
              <a:ext cx="672998" cy="2402505"/>
              <a:chOff x="7649434" y="2928200"/>
              <a:chExt cx="672998" cy="2402505"/>
            </a:xfrm>
          </p:grpSpPr>
          <p:cxnSp>
            <p:nvCxnSpPr>
              <p:cNvPr id="7" name="Gerade Verbindung 11"/>
              <p:cNvCxnSpPr>
                <a:stCxn id="8" idx="2"/>
              </p:cNvCxnSpPr>
              <p:nvPr/>
            </p:nvCxnSpPr>
            <p:spPr bwMode="auto">
              <a:xfrm>
                <a:off x="7985933" y="3302771"/>
                <a:ext cx="0" cy="2027934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" name="Abgerundetes Rechteck 12"/>
              <p:cNvSpPr/>
              <p:nvPr/>
            </p:nvSpPr>
            <p:spPr bwMode="auto">
              <a:xfrm>
                <a:off x="7649434" y="2928200"/>
                <a:ext cx="672998" cy="374571"/>
              </a:xfrm>
              <a:prstGeom prst="round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b="1" dirty="0" smtClean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IP5</a:t>
                </a:r>
                <a:endParaRPr kumimoji="0" lang="en-US" sz="1600" b="1" i="0" u="none" strike="noStrike" cap="none" normalizeH="0" baseline="0" dirty="0">
                  <a:ln>
                    <a:noFill/>
                  </a:ln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320423" y="4496798"/>
              <a:ext cx="795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TCP.C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7520946" y="4271224"/>
              <a:ext cx="36018" cy="24938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4" name="Abgerundetes Rechteck 12"/>
          <p:cNvSpPr/>
          <p:nvPr/>
        </p:nvSpPr>
        <p:spPr bwMode="auto">
          <a:xfrm>
            <a:off x="6531430" y="4995635"/>
            <a:ext cx="2315688" cy="817245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0" rIns="4572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Beam 1 horizontal trajectory perturbation for bunches with full long range interactions in first turn after dump of beam 2.</a:t>
            </a:r>
            <a:endParaRPr lang="en-US" sz="1200" i="1" dirty="0">
              <a:solidFill>
                <a:schemeClr val="tx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47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61266337"/>
              </p:ext>
            </p:extLst>
          </p:nvPr>
        </p:nvGraphicFramePr>
        <p:xfrm>
          <a:off x="1566530" y="1765005"/>
          <a:ext cx="6096000" cy="3700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91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MadX</a:t>
            </a:r>
            <a:r>
              <a:rPr lang="en-GB" dirty="0" smtClean="0"/>
              <a:t> Simulations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GB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MadX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Beam-beam module:</a:t>
            </a:r>
          </a:p>
          <a:p>
            <a:pPr marL="687388">
              <a:buFont typeface="Arial" pitchFamily="34" charset="0"/>
              <a:buChar char="•"/>
            </a:pPr>
            <a:r>
              <a:rPr lang="en-GB" sz="2000" dirty="0" err="1" smtClean="0"/>
              <a:t>Twiss</a:t>
            </a:r>
            <a:r>
              <a:rPr lang="en-GB" sz="2000" dirty="0" smtClean="0"/>
              <a:t> of B2 with markers at LRBB locations.</a:t>
            </a:r>
          </a:p>
          <a:p>
            <a:pPr marL="687388">
              <a:buFont typeface="Arial" pitchFamily="34" charset="0"/>
              <a:buChar char="•"/>
            </a:pPr>
            <a:r>
              <a:rPr lang="en-GB" sz="2000" dirty="0" smtClean="0"/>
              <a:t>Installing beam-beam elements at LRBB (and HO) locations for B1. Separation from </a:t>
            </a:r>
            <a:r>
              <a:rPr lang="en-GB" sz="2000" dirty="0" err="1" smtClean="0"/>
              <a:t>twiss</a:t>
            </a:r>
            <a:r>
              <a:rPr lang="en-GB" sz="2000" dirty="0" smtClean="0"/>
              <a:t> and survey (s position relative to IP).</a:t>
            </a:r>
          </a:p>
          <a:p>
            <a:pPr marL="687388">
              <a:buFont typeface="Arial" pitchFamily="34" charset="0"/>
              <a:buChar char="•"/>
            </a:pPr>
            <a:r>
              <a:rPr lang="en-GB" sz="2000" dirty="0" smtClean="0"/>
              <a:t>Tracking single particle on closed orbit </a:t>
            </a:r>
            <a:r>
              <a:rPr lang="en-GB" sz="2000" dirty="0"/>
              <a:t>and ≈1500 macro particles </a:t>
            </a:r>
            <a:r>
              <a:rPr lang="en-GB" sz="2000" dirty="0" smtClean="0"/>
              <a:t>in </a:t>
            </a:r>
            <a:r>
              <a:rPr lang="en-GB" sz="2000" dirty="0" err="1" smtClean="0"/>
              <a:t>gaussian</a:t>
            </a:r>
            <a:r>
              <a:rPr lang="en-GB" sz="2000" dirty="0" smtClean="0"/>
              <a:t> distribution for few turns without beam-beam interactions.</a:t>
            </a:r>
          </a:p>
          <a:p>
            <a:pPr marL="687388">
              <a:buFont typeface="Arial" pitchFamily="34" charset="0"/>
              <a:buChar char="•"/>
            </a:pPr>
            <a:r>
              <a:rPr lang="en-GB" sz="2000" dirty="0" smtClean="0"/>
              <a:t>Continue tracking for few turns with beam-beam with negative charge (to simulate missing beam-beam interaction).</a:t>
            </a:r>
          </a:p>
          <a:p>
            <a:pPr marL="687388">
              <a:buFont typeface="Arial" pitchFamily="34" charset="0"/>
              <a:buChar char="•"/>
            </a:pPr>
            <a:r>
              <a:rPr lang="en-GB" sz="2000" dirty="0" smtClean="0"/>
              <a:t>Compare simulated difference to closed orbit with measurement for bunches with full LR interactions.</a:t>
            </a:r>
          </a:p>
        </p:txBody>
      </p:sp>
    </p:spTree>
    <p:extLst>
      <p:ext uri="{BB962C8B-B14F-4D97-AF65-F5344CB8AC3E}">
        <p14:creationId xmlns:p14="http://schemas.microsoft.com/office/powerpoint/2010/main" val="258882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Turn Horizontal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6129380" cy="5212080"/>
          </a:xfrm>
        </p:spPr>
        <p:txBody>
          <a:bodyPr/>
          <a:lstStyle/>
          <a:p>
            <a:pPr marL="225425" indent="-225425">
              <a:buFont typeface="Arial" pitchFamily="34" charset="0"/>
              <a:buChar char="•"/>
            </a:pPr>
            <a:r>
              <a:rPr lang="en-US" sz="2000" smtClean="0"/>
              <a:t>Phase of oscillation very well explained.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000" smtClean="0"/>
              <a:t>Simulated oscillation amplitude </a:t>
            </a:r>
            <a:r>
              <a:rPr lang="en-US" sz="2000" b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40% smaller</a:t>
            </a:r>
            <a:r>
              <a:rPr lang="en-US" sz="2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smtClean="0"/>
              <a:t>than measured amplitude.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000" smtClean="0"/>
              <a:t>Good agreement between simulations of </a:t>
            </a:r>
            <a:br>
              <a:rPr lang="en-US" sz="2000" smtClean="0"/>
            </a:br>
            <a:r>
              <a:rPr lang="en-US" sz="2000" smtClean="0"/>
              <a:t>Gaussian beam and particle in bunch centre.</a:t>
            </a:r>
            <a:endParaRPr lang="en-US" sz="20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7" t="12611" r="27605" b="46346"/>
          <a:stretch/>
        </p:blipFill>
        <p:spPr bwMode="auto">
          <a:xfrm>
            <a:off x="6266540" y="1009049"/>
            <a:ext cx="2722674" cy="1984833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1" name="Gruppieren 15"/>
          <p:cNvGrpSpPr/>
          <p:nvPr/>
        </p:nvGrpSpPr>
        <p:grpSpPr>
          <a:xfrm>
            <a:off x="6536132" y="1076000"/>
            <a:ext cx="672998" cy="1792035"/>
            <a:chOff x="7530126" y="2707174"/>
            <a:chExt cx="672998" cy="1792035"/>
          </a:xfrm>
        </p:grpSpPr>
        <p:cxnSp>
          <p:nvCxnSpPr>
            <p:cNvPr id="12" name="Gerade Verbindung 16"/>
            <p:cNvCxnSpPr>
              <a:endCxn id="13" idx="0"/>
            </p:cNvCxnSpPr>
            <p:nvPr/>
          </p:nvCxnSpPr>
          <p:spPr bwMode="auto">
            <a:xfrm>
              <a:off x="7866625" y="2707174"/>
              <a:ext cx="0" cy="150259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Abgerundetes Rechteck 17"/>
            <p:cNvSpPr/>
            <p:nvPr/>
          </p:nvSpPr>
          <p:spPr bwMode="auto">
            <a:xfrm>
              <a:off x="7530126" y="4209768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IP5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4" name="Gruppieren 30"/>
          <p:cNvGrpSpPr/>
          <p:nvPr/>
        </p:nvGrpSpPr>
        <p:grpSpPr>
          <a:xfrm>
            <a:off x="7551588" y="1419283"/>
            <a:ext cx="672998" cy="1448751"/>
            <a:chOff x="7639453" y="3082261"/>
            <a:chExt cx="672998" cy="1448751"/>
          </a:xfrm>
        </p:grpSpPr>
        <p:cxnSp>
          <p:nvCxnSpPr>
            <p:cNvPr id="15" name="Gerade Verbindung 31"/>
            <p:cNvCxnSpPr>
              <a:endCxn id="16" idx="0"/>
            </p:cNvCxnSpPr>
            <p:nvPr/>
          </p:nvCxnSpPr>
          <p:spPr bwMode="auto">
            <a:xfrm>
              <a:off x="7963949" y="3082261"/>
              <a:ext cx="12003" cy="11593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Abgerundetes Rechteck 32"/>
            <p:cNvSpPr/>
            <p:nvPr/>
          </p:nvSpPr>
          <p:spPr bwMode="auto">
            <a:xfrm>
              <a:off x="7639453" y="4241571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IP1</a:t>
              </a:r>
              <a:endParaRPr kumimoji="0" lang="en-US" sz="1100" b="1" i="0" u="none" strike="noStrike" cap="none" normalizeH="0" baseline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20" name="Rechteck 34"/>
          <p:cNvSpPr/>
          <p:nvPr/>
        </p:nvSpPr>
        <p:spPr bwMode="auto">
          <a:xfrm>
            <a:off x="6719977" y="1220720"/>
            <a:ext cx="405442" cy="1177423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21" name="Gerade Verbindung 36"/>
          <p:cNvCxnSpPr/>
          <p:nvPr/>
        </p:nvCxnSpPr>
        <p:spPr bwMode="auto">
          <a:xfrm flipH="1">
            <a:off x="4904509" y="1419283"/>
            <a:ext cx="1815470" cy="141175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 Verbindung 41"/>
          <p:cNvCxnSpPr/>
          <p:nvPr/>
        </p:nvCxnSpPr>
        <p:spPr bwMode="auto">
          <a:xfrm flipV="1">
            <a:off x="6087428" y="2398143"/>
            <a:ext cx="1037991" cy="388835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18" t="12563" r="28137" b="45965"/>
          <a:stretch/>
        </p:blipFill>
        <p:spPr bwMode="auto">
          <a:xfrm>
            <a:off x="1484416" y="2831041"/>
            <a:ext cx="4603012" cy="3455457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7" name="Gruppieren 10"/>
          <p:cNvGrpSpPr/>
          <p:nvPr/>
        </p:nvGrpSpPr>
        <p:grpSpPr>
          <a:xfrm>
            <a:off x="2939912" y="3174564"/>
            <a:ext cx="672998" cy="2774974"/>
            <a:chOff x="7649434" y="2928200"/>
            <a:chExt cx="672998" cy="2774974"/>
          </a:xfrm>
        </p:grpSpPr>
        <p:cxnSp>
          <p:nvCxnSpPr>
            <p:cNvPr id="18" name="Gerade Verbindung 11"/>
            <p:cNvCxnSpPr>
              <a:stCxn id="19" idx="2"/>
            </p:cNvCxnSpPr>
            <p:nvPr/>
          </p:nvCxnSpPr>
          <p:spPr bwMode="auto">
            <a:xfrm>
              <a:off x="7985933" y="3302771"/>
              <a:ext cx="0" cy="240040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Abgerundetes Rechteck 12"/>
            <p:cNvSpPr/>
            <p:nvPr/>
          </p:nvSpPr>
          <p:spPr bwMode="auto">
            <a:xfrm>
              <a:off x="7649434" y="2928200"/>
              <a:ext cx="672998" cy="37457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IP5</a:t>
              </a:r>
              <a:endParaRPr kumimoji="0" lang="en-US" sz="1600" b="1" i="0" u="none" strike="noStrike" cap="none" normalizeH="0" baseline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56" name="Abgerundetes Rechteck 12"/>
          <p:cNvSpPr/>
          <p:nvPr/>
        </p:nvSpPr>
        <p:spPr bwMode="auto">
          <a:xfrm>
            <a:off x="6536133" y="4871541"/>
            <a:ext cx="2469060" cy="1225868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0" rIns="4572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Simulation and measurement for bunches with full long range interactions. </a:t>
            </a:r>
            <a:r>
              <a:rPr lang="en-US" sz="1200" i="1" dirty="0" smtClean="0">
                <a:solidFill>
                  <a:schemeClr val="tx2"/>
                </a:solidFill>
              </a:rPr>
              <a:t>Not all BPMs have a valid acquisition, in some areas data is only available for BPMs at low beta function.</a:t>
            </a:r>
            <a:endParaRPr lang="en-US" sz="1200" i="1" dirty="0">
              <a:solidFill>
                <a:schemeClr val="tx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42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Turn Horizontal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/>
              <a:t>Difference can be explained by e.g.:</a:t>
            </a:r>
          </a:p>
          <a:p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65% Increase of B2 intensity</a:t>
            </a:r>
          </a:p>
          <a:p>
            <a:r>
              <a:rPr lang="en-GB" sz="2000" dirty="0" smtClean="0"/>
              <a:t>	or 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40µrad crossing angle </a:t>
            </a:r>
            <a:r>
              <a:rPr lang="en-GB" sz="2000" dirty="0" smtClean="0"/>
              <a:t>(instead of 65µrad).</a:t>
            </a:r>
            <a:endParaRPr lang="en-GB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48" t="12513" r="27605" b="46104"/>
          <a:stretch/>
        </p:blipFill>
        <p:spPr bwMode="auto">
          <a:xfrm>
            <a:off x="5355770" y="1050880"/>
            <a:ext cx="3103739" cy="2262047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1" t="12344" r="28384" b="46299"/>
          <a:stretch/>
        </p:blipFill>
        <p:spPr bwMode="auto">
          <a:xfrm>
            <a:off x="244781" y="3550658"/>
            <a:ext cx="3614387" cy="275657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6" t="12561" r="28199" b="46295"/>
          <a:stretch/>
        </p:blipFill>
        <p:spPr bwMode="auto">
          <a:xfrm>
            <a:off x="4031186" y="3550658"/>
            <a:ext cx="3744362" cy="275657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2" name="Gruppieren 15"/>
          <p:cNvGrpSpPr/>
          <p:nvPr/>
        </p:nvGrpSpPr>
        <p:grpSpPr>
          <a:xfrm>
            <a:off x="5736082" y="1110744"/>
            <a:ext cx="672998" cy="2046051"/>
            <a:chOff x="7530126" y="2453158"/>
            <a:chExt cx="672998" cy="2046051"/>
          </a:xfrm>
        </p:grpSpPr>
        <p:cxnSp>
          <p:nvCxnSpPr>
            <p:cNvPr id="13" name="Gerade Verbindung 16"/>
            <p:cNvCxnSpPr>
              <a:endCxn id="14" idx="0"/>
            </p:cNvCxnSpPr>
            <p:nvPr/>
          </p:nvCxnSpPr>
          <p:spPr bwMode="auto">
            <a:xfrm>
              <a:off x="7866625" y="2453158"/>
              <a:ext cx="0" cy="17566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Abgerundetes Rechteck 17"/>
            <p:cNvSpPr/>
            <p:nvPr/>
          </p:nvSpPr>
          <p:spPr bwMode="auto">
            <a:xfrm>
              <a:off x="7530126" y="4209768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IP5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5" name="Gruppieren 30"/>
          <p:cNvGrpSpPr/>
          <p:nvPr/>
        </p:nvGrpSpPr>
        <p:grpSpPr>
          <a:xfrm>
            <a:off x="6874958" y="1719263"/>
            <a:ext cx="672998" cy="1448751"/>
            <a:chOff x="7639453" y="3082261"/>
            <a:chExt cx="672998" cy="1448751"/>
          </a:xfrm>
        </p:grpSpPr>
        <p:cxnSp>
          <p:nvCxnSpPr>
            <p:cNvPr id="16" name="Gerade Verbindung 31"/>
            <p:cNvCxnSpPr>
              <a:endCxn id="17" idx="0"/>
            </p:cNvCxnSpPr>
            <p:nvPr/>
          </p:nvCxnSpPr>
          <p:spPr bwMode="auto">
            <a:xfrm>
              <a:off x="7963949" y="3082261"/>
              <a:ext cx="12003" cy="11593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Abgerundetes Rechteck 32"/>
            <p:cNvSpPr/>
            <p:nvPr/>
          </p:nvSpPr>
          <p:spPr bwMode="auto">
            <a:xfrm>
              <a:off x="7639453" y="4241571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IP1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20" name="Rechteck 34"/>
          <p:cNvSpPr/>
          <p:nvPr/>
        </p:nvSpPr>
        <p:spPr bwMode="auto">
          <a:xfrm>
            <a:off x="5903367" y="1455725"/>
            <a:ext cx="453542" cy="1046073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455719" y="2338306"/>
            <a:ext cx="2365065" cy="11583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hteck 34"/>
          <p:cNvSpPr/>
          <p:nvPr/>
        </p:nvSpPr>
        <p:spPr bwMode="auto">
          <a:xfrm>
            <a:off x="7454189" y="1521562"/>
            <a:ext cx="477264" cy="1207008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402982" y="2796363"/>
            <a:ext cx="289839" cy="7003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Abgerundetes Rechteck 12"/>
          <p:cNvSpPr/>
          <p:nvPr/>
        </p:nvSpPr>
        <p:spPr bwMode="auto">
          <a:xfrm>
            <a:off x="7477939" y="5440569"/>
            <a:ext cx="1594808" cy="612934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0" rIns="4572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Simulations with increase of B2 intensity by 65%.</a:t>
            </a:r>
            <a:endParaRPr lang="en-US" sz="1200" i="1" dirty="0">
              <a:solidFill>
                <a:schemeClr val="tx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63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0" t="12206" r="27494" b="45974"/>
          <a:stretch/>
        </p:blipFill>
        <p:spPr bwMode="auto">
          <a:xfrm>
            <a:off x="1484416" y="2831042"/>
            <a:ext cx="4603011" cy="348905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3" t="12206" r="27242" b="46093"/>
          <a:stretch/>
        </p:blipFill>
        <p:spPr bwMode="auto">
          <a:xfrm>
            <a:off x="6266540" y="1009049"/>
            <a:ext cx="2738653" cy="204644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Turn Vertical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6129380" cy="5212080"/>
          </a:xfrm>
        </p:spPr>
        <p:txBody>
          <a:bodyPr/>
          <a:lstStyle/>
          <a:p>
            <a:pPr marL="225425" indent="-225425">
              <a:buFont typeface="Arial" pitchFamily="34" charset="0"/>
              <a:buChar char="•"/>
            </a:pPr>
            <a:r>
              <a:rPr lang="en-US" sz="2000" dirty="0" smtClean="0"/>
              <a:t>Simulated oscillation amplitude </a:t>
            </a: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25% smaller</a:t>
            </a: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than measured amplitude.</a:t>
            </a:r>
          </a:p>
          <a:p>
            <a:pPr marL="225425" indent="-225425">
              <a:buFont typeface="Arial" pitchFamily="34" charset="0"/>
              <a:buChar char="•"/>
              <a:tabLst>
                <a:tab pos="395288" algn="l"/>
              </a:tabLst>
            </a:pPr>
            <a:r>
              <a:rPr lang="en-GB" sz="2000" dirty="0"/>
              <a:t>Difference can be explained by e.g</a:t>
            </a:r>
            <a:r>
              <a:rPr lang="en-GB" sz="2000" dirty="0" smtClean="0"/>
              <a:t>.: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	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</a:t>
            </a: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B2 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intensity</a:t>
            </a:r>
            <a:b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GB" sz="2000" dirty="0" smtClean="0"/>
              <a:t>or </a:t>
            </a: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45µrad crossing 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angle.</a:t>
            </a:r>
            <a:endParaRPr lang="en-GB" sz="2000" dirty="0"/>
          </a:p>
        </p:txBody>
      </p:sp>
      <p:grpSp>
        <p:nvGrpSpPr>
          <p:cNvPr id="14" name="Gruppieren 30"/>
          <p:cNvGrpSpPr/>
          <p:nvPr/>
        </p:nvGrpSpPr>
        <p:grpSpPr>
          <a:xfrm>
            <a:off x="7566654" y="1453403"/>
            <a:ext cx="672998" cy="1448751"/>
            <a:chOff x="7639453" y="3082261"/>
            <a:chExt cx="672998" cy="1448751"/>
          </a:xfrm>
        </p:grpSpPr>
        <p:cxnSp>
          <p:nvCxnSpPr>
            <p:cNvPr id="15" name="Gerade Verbindung 31"/>
            <p:cNvCxnSpPr>
              <a:endCxn id="16" idx="0"/>
            </p:cNvCxnSpPr>
            <p:nvPr/>
          </p:nvCxnSpPr>
          <p:spPr bwMode="auto">
            <a:xfrm>
              <a:off x="7963949" y="3082261"/>
              <a:ext cx="12003" cy="115931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Abgerundetes Rechteck 32"/>
            <p:cNvSpPr/>
            <p:nvPr/>
          </p:nvSpPr>
          <p:spPr bwMode="auto">
            <a:xfrm>
              <a:off x="7639453" y="4241571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IP1</a:t>
              </a:r>
              <a:endParaRPr kumimoji="0" lang="en-US" sz="1100" b="1" i="0" u="none" strike="noStrike" cap="none" normalizeH="0" baseline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20" name="Rechteck 34"/>
          <p:cNvSpPr/>
          <p:nvPr/>
        </p:nvSpPr>
        <p:spPr bwMode="auto">
          <a:xfrm>
            <a:off x="7645696" y="1353312"/>
            <a:ext cx="935034" cy="1526897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21" name="Gerade Verbindung 36"/>
          <p:cNvCxnSpPr/>
          <p:nvPr/>
        </p:nvCxnSpPr>
        <p:spPr bwMode="auto">
          <a:xfrm flipH="1">
            <a:off x="4904509" y="1616659"/>
            <a:ext cx="2741187" cy="12143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 Verbindung 41"/>
          <p:cNvCxnSpPr/>
          <p:nvPr/>
        </p:nvCxnSpPr>
        <p:spPr bwMode="auto">
          <a:xfrm flipV="1">
            <a:off x="6087428" y="2880209"/>
            <a:ext cx="2493302" cy="340629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7" name="Gruppieren 10"/>
          <p:cNvGrpSpPr/>
          <p:nvPr/>
        </p:nvGrpSpPr>
        <p:grpSpPr>
          <a:xfrm>
            <a:off x="2793270" y="3174564"/>
            <a:ext cx="672998" cy="2774974"/>
            <a:chOff x="7649434" y="2928200"/>
            <a:chExt cx="672998" cy="2774974"/>
          </a:xfrm>
        </p:grpSpPr>
        <p:cxnSp>
          <p:nvCxnSpPr>
            <p:cNvPr id="18" name="Gerade Verbindung 11"/>
            <p:cNvCxnSpPr>
              <a:stCxn id="19" idx="2"/>
            </p:cNvCxnSpPr>
            <p:nvPr/>
          </p:nvCxnSpPr>
          <p:spPr bwMode="auto">
            <a:xfrm>
              <a:off x="7985933" y="3302771"/>
              <a:ext cx="0" cy="240040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Abgerundetes Rechteck 12"/>
            <p:cNvSpPr/>
            <p:nvPr/>
          </p:nvSpPr>
          <p:spPr bwMode="auto">
            <a:xfrm>
              <a:off x="7649434" y="2928200"/>
              <a:ext cx="672998" cy="37457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IP1</a:t>
              </a:r>
              <a:endParaRPr kumimoji="0" lang="en-US" sz="16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56" name="Abgerundetes Rechteck 12"/>
          <p:cNvSpPr/>
          <p:nvPr/>
        </p:nvSpPr>
        <p:spPr bwMode="auto">
          <a:xfrm>
            <a:off x="6536133" y="4749336"/>
            <a:ext cx="2469060" cy="1634490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0" rIns="4572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Simulation and measurement for bunches with full long range interactions. </a:t>
            </a:r>
            <a:r>
              <a:rPr lang="en-US" sz="1200" i="1" dirty="0" smtClean="0">
                <a:solidFill>
                  <a:schemeClr val="tx2"/>
                </a:solidFill>
              </a:rPr>
              <a:t>Not all BPMs have a valid acquisition, in some areas data is only available for BPMs at low beta function.</a:t>
            </a:r>
            <a:r>
              <a:rPr lang="en-US" sz="1200" i="1" dirty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Simulations with increase of B2 intensity by </a:t>
            </a:r>
            <a:r>
              <a:rPr lang="en-US" sz="1200" i="1" dirty="0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35%.</a:t>
            </a:r>
            <a:endParaRPr lang="en-US" sz="1200" i="1" dirty="0">
              <a:solidFill>
                <a:schemeClr val="tx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038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8" t="11142" r="28884" b="47333"/>
          <a:stretch/>
        </p:blipFill>
        <p:spPr bwMode="auto">
          <a:xfrm>
            <a:off x="4431237" y="3550658"/>
            <a:ext cx="3666336" cy="27565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78" t="10762" r="29104" b="47333"/>
          <a:stretch/>
        </p:blipFill>
        <p:spPr bwMode="auto">
          <a:xfrm>
            <a:off x="244781" y="3550658"/>
            <a:ext cx="3596079" cy="2756576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9" t="10508" r="28507" b="47619"/>
          <a:stretch/>
        </p:blipFill>
        <p:spPr bwMode="auto">
          <a:xfrm>
            <a:off x="5755820" y="1050879"/>
            <a:ext cx="3056046" cy="2262047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50ns Test: First </a:t>
            </a:r>
            <a:r>
              <a:rPr lang="en-GB" dirty="0"/>
              <a:t>Turn Horizontal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36538" indent="-236538">
              <a:buFont typeface="Arial" pitchFamily="34" charset="0"/>
              <a:buChar char="•"/>
            </a:pPr>
            <a:r>
              <a:rPr lang="en-US" sz="2000" dirty="0"/>
              <a:t>Simulated </a:t>
            </a:r>
            <a:r>
              <a:rPr lang="en-US" sz="2000" dirty="0" smtClean="0"/>
              <a:t>horizontal oscillation </a:t>
            </a:r>
            <a:r>
              <a:rPr lang="en-US" sz="2000" dirty="0"/>
              <a:t>amplitude </a:t>
            </a:r>
            <a:r>
              <a:rPr lang="en-US" sz="2000" dirty="0" smtClean="0"/>
              <a:t>is</a:t>
            </a:r>
            <a:br>
              <a:rPr lang="en-US" sz="2000" dirty="0" smtClean="0"/>
            </a:br>
            <a:r>
              <a:rPr lang="en-US" sz="2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40% </a:t>
            </a:r>
            <a:r>
              <a:rPr lang="en-U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smaller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than measured </a:t>
            </a:r>
            <a:r>
              <a:rPr lang="en-US" sz="2000" dirty="0"/>
              <a:t>amplitude</a:t>
            </a:r>
            <a:r>
              <a:rPr lang="en-US" sz="2000" dirty="0" smtClean="0"/>
              <a:t>.</a:t>
            </a:r>
            <a:endParaRPr lang="en-GB" sz="2000" dirty="0" smtClean="0"/>
          </a:p>
          <a:p>
            <a:pPr marL="236538" indent="-236538">
              <a:buFont typeface="Arial" pitchFamily="34" charset="0"/>
              <a:buChar char="•"/>
            </a:pPr>
            <a:r>
              <a:rPr lang="en-GB" sz="2000" dirty="0" smtClean="0"/>
              <a:t>Difference can be explained by e.g.:</a:t>
            </a:r>
          </a:p>
          <a:p>
            <a:pPr marL="236538" indent="-236538">
              <a:tabLst>
                <a:tab pos="393700" algn="l"/>
              </a:tabLst>
            </a:pP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65% Increase of B2 intensity</a:t>
            </a:r>
            <a:endParaRPr lang="en-GB" sz="2000" dirty="0" smtClean="0"/>
          </a:p>
          <a:p>
            <a:pPr marL="236538" indent="-236538">
              <a:tabLst>
                <a:tab pos="393700" algn="l"/>
              </a:tabLst>
            </a:pPr>
            <a:r>
              <a:rPr lang="en-GB" sz="2000" dirty="0"/>
              <a:t>	</a:t>
            </a:r>
            <a:r>
              <a:rPr lang="en-GB" sz="2000" dirty="0" smtClean="0"/>
              <a:t>	for vertical plane: 50% increase of </a:t>
            </a:r>
            <a:br>
              <a:rPr lang="en-GB" sz="2000" dirty="0" smtClean="0"/>
            </a:br>
            <a:r>
              <a:rPr lang="en-GB" sz="2000" dirty="0" smtClean="0"/>
              <a:t>	B2 intensity needed.</a:t>
            </a:r>
            <a:endParaRPr lang="en-GB" sz="2000" dirty="0"/>
          </a:p>
        </p:txBody>
      </p:sp>
      <p:grpSp>
        <p:nvGrpSpPr>
          <p:cNvPr id="12" name="Gruppieren 15"/>
          <p:cNvGrpSpPr/>
          <p:nvPr/>
        </p:nvGrpSpPr>
        <p:grpSpPr>
          <a:xfrm>
            <a:off x="6111252" y="1125940"/>
            <a:ext cx="672998" cy="1986896"/>
            <a:chOff x="7530126" y="2512313"/>
            <a:chExt cx="672998" cy="1986896"/>
          </a:xfrm>
        </p:grpSpPr>
        <p:cxnSp>
          <p:nvCxnSpPr>
            <p:cNvPr id="13" name="Gerade Verbindung 16"/>
            <p:cNvCxnSpPr>
              <a:endCxn id="14" idx="0"/>
            </p:cNvCxnSpPr>
            <p:nvPr/>
          </p:nvCxnSpPr>
          <p:spPr bwMode="auto">
            <a:xfrm>
              <a:off x="7866625" y="2512313"/>
              <a:ext cx="0" cy="169745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Abgerundetes Rechteck 17"/>
            <p:cNvSpPr/>
            <p:nvPr/>
          </p:nvSpPr>
          <p:spPr bwMode="auto">
            <a:xfrm>
              <a:off x="7530126" y="4209768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IP5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15" name="Gruppieren 30"/>
          <p:cNvGrpSpPr/>
          <p:nvPr/>
        </p:nvGrpSpPr>
        <p:grpSpPr>
          <a:xfrm>
            <a:off x="7236630" y="1521562"/>
            <a:ext cx="672998" cy="1591274"/>
            <a:chOff x="7639453" y="2939738"/>
            <a:chExt cx="672998" cy="1591274"/>
          </a:xfrm>
        </p:grpSpPr>
        <p:cxnSp>
          <p:nvCxnSpPr>
            <p:cNvPr id="16" name="Gerade Verbindung 31"/>
            <p:cNvCxnSpPr>
              <a:endCxn id="17" idx="0"/>
            </p:cNvCxnSpPr>
            <p:nvPr/>
          </p:nvCxnSpPr>
          <p:spPr bwMode="auto">
            <a:xfrm>
              <a:off x="7962473" y="2939738"/>
              <a:ext cx="13479" cy="130183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Abgerundetes Rechteck 32"/>
            <p:cNvSpPr/>
            <p:nvPr/>
          </p:nvSpPr>
          <p:spPr bwMode="auto">
            <a:xfrm>
              <a:off x="7639453" y="4241571"/>
              <a:ext cx="672998" cy="28944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100" b="1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IP1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20" name="Rechteck 34"/>
          <p:cNvSpPr/>
          <p:nvPr/>
        </p:nvSpPr>
        <p:spPr bwMode="auto">
          <a:xfrm>
            <a:off x="6330708" y="1689100"/>
            <a:ext cx="666992" cy="844550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840860" y="2432902"/>
            <a:ext cx="2364988" cy="880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hteck 34"/>
          <p:cNvSpPr/>
          <p:nvPr/>
        </p:nvSpPr>
        <p:spPr bwMode="auto">
          <a:xfrm>
            <a:off x="7815331" y="1785667"/>
            <a:ext cx="477264" cy="897147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670411" y="2762684"/>
            <a:ext cx="289839" cy="7003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Abgerundetes Rechteck 12"/>
          <p:cNvSpPr/>
          <p:nvPr/>
        </p:nvSpPr>
        <p:spPr bwMode="auto">
          <a:xfrm>
            <a:off x="7400595" y="5582459"/>
            <a:ext cx="1594808" cy="612934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0" rIns="4572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schemeClr val="tx2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Simulations with increase of B2 intensity by 65%.</a:t>
            </a:r>
            <a:endParaRPr lang="en-US" sz="1200" i="1" dirty="0">
              <a:solidFill>
                <a:schemeClr val="tx2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75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620286406"/>
              </p:ext>
            </p:extLst>
          </p:nvPr>
        </p:nvGraphicFramePr>
        <p:xfrm>
          <a:off x="1566530" y="1765005"/>
          <a:ext cx="6096000" cy="3700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91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Improvements for Simulation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pPr marL="0" indent="0"/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Approximations made:</a:t>
            </a:r>
          </a:p>
          <a:p>
            <a:pPr marL="341313" lvl="1" indent="-231775">
              <a:buFont typeface="Arial" pitchFamily="34" charset="0"/>
              <a:buChar char="•"/>
              <a:tabLst>
                <a:tab pos="736600" algn="l"/>
              </a:tabLst>
            </a:pPr>
            <a:r>
              <a:rPr lang="en-US" dirty="0" smtClean="0"/>
              <a:t>No start from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self-consistent orbit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 smtClean="0">
                <a:solidFill>
                  <a:schemeClr val="tx2"/>
                </a:solidFill>
              </a:rPr>
              <a:t>But effect should be </a:t>
            </a:r>
            <a:r>
              <a:rPr lang="en-US" i="1" dirty="0">
                <a:solidFill>
                  <a:schemeClr val="tx2"/>
                </a:solidFill>
              </a:rPr>
              <a:t>negligible (</a:t>
            </a:r>
            <a:r>
              <a:rPr lang="en-US" i="1" dirty="0" smtClean="0">
                <a:solidFill>
                  <a:schemeClr val="tx2"/>
                </a:solidFill>
              </a:rPr>
              <a:t>≈0.2</a:t>
            </a:r>
            <a:r>
              <a:rPr lang="el-GR" i="1" dirty="0" smtClean="0">
                <a:solidFill>
                  <a:schemeClr val="tx2"/>
                </a:solidFill>
              </a:rPr>
              <a:t>σ</a:t>
            </a:r>
            <a:r>
              <a:rPr lang="en-US" i="1" dirty="0" smtClean="0">
                <a:solidFill>
                  <a:schemeClr val="tx2"/>
                </a:solidFill>
              </a:rPr>
              <a:t>) for nominal separation (≈10</a:t>
            </a:r>
            <a:r>
              <a:rPr lang="el-GR" i="1" dirty="0" smtClean="0">
                <a:solidFill>
                  <a:schemeClr val="tx2"/>
                </a:solidFill>
              </a:rPr>
              <a:t>σ</a:t>
            </a:r>
            <a:r>
              <a:rPr lang="en-US" i="1" dirty="0" smtClean="0">
                <a:solidFill>
                  <a:schemeClr val="tx2"/>
                </a:solidFill>
              </a:rPr>
              <a:t>). </a:t>
            </a:r>
            <a:r>
              <a:rPr lang="en-US" i="1" dirty="0">
                <a:solidFill>
                  <a:schemeClr val="tx2"/>
                </a:solidFill>
              </a:rPr>
              <a:t/>
            </a:r>
            <a:br>
              <a:rPr lang="en-US" i="1" dirty="0">
                <a:solidFill>
                  <a:schemeClr val="tx2"/>
                </a:solidFill>
              </a:rPr>
            </a:br>
            <a:r>
              <a:rPr lang="en-US" i="1" dirty="0" smtClean="0">
                <a:solidFill>
                  <a:schemeClr val="tx2"/>
                </a:solidFill>
              </a:rPr>
              <a:t>	Self-consistent simulation is foreseen (T. Pieloni).</a:t>
            </a:r>
          </a:p>
          <a:p>
            <a:pPr marL="341313" lvl="1" indent="-231775">
              <a:buFont typeface="Arial" pitchFamily="34" charset="0"/>
              <a:buChar char="•"/>
              <a:tabLst>
                <a:tab pos="736600" algn="l"/>
              </a:tabLst>
            </a:pPr>
            <a:r>
              <a:rPr lang="en-US" dirty="0" smtClean="0"/>
              <a:t>No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separation at IP </a:t>
            </a:r>
            <a:r>
              <a:rPr lang="en-US" dirty="0"/>
              <a:t>assumed.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i="1" dirty="0" smtClean="0">
                <a:solidFill>
                  <a:schemeClr val="tx2"/>
                </a:solidFill>
              </a:rPr>
              <a:t>But deflection from separation at IP is ≈90</a:t>
            </a:r>
            <a:r>
              <a:rPr lang="en-US" i="1" baseline="30000" dirty="0" smtClean="0">
                <a:solidFill>
                  <a:schemeClr val="tx2"/>
                </a:solidFill>
              </a:rPr>
              <a:t>o</a:t>
            </a:r>
            <a:r>
              <a:rPr lang="en-US" i="1" dirty="0" smtClean="0">
                <a:solidFill>
                  <a:schemeClr val="tx2"/>
                </a:solidFill>
              </a:rPr>
              <a:t> out of phase.</a:t>
            </a:r>
          </a:p>
          <a:p>
            <a:pPr marL="341313" lvl="1" indent="-231775">
              <a:buFont typeface="Arial" pitchFamily="34" charset="0"/>
              <a:buChar char="•"/>
              <a:tabLst>
                <a:tab pos="736600" algn="l"/>
              </a:tabLst>
            </a:pPr>
            <a:endParaRPr lang="en-US" dirty="0" smtClean="0"/>
          </a:p>
          <a:p>
            <a:pPr marL="0" indent="0">
              <a:spcBef>
                <a:spcPts val="1000"/>
              </a:spcBef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else could explain the difference?</a:t>
            </a:r>
          </a:p>
          <a:p>
            <a:pPr marL="341313" lvl="1" indent="-231775">
              <a:buFont typeface="Arial" pitchFamily="34" charset="0"/>
              <a:buChar char="•"/>
              <a:tabLst>
                <a:tab pos="736600" algn="l"/>
              </a:tabLst>
            </a:pPr>
            <a:r>
              <a:rPr lang="en-US" sz="2000" dirty="0" smtClean="0"/>
              <a:t>Unclear: Observed deflections for 25ns test are </a:t>
            </a: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larger in horizontal plane than in vertical plane.</a:t>
            </a:r>
            <a:b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	Uncertainty of crossing angle?</a:t>
            </a:r>
            <a:endParaRPr lang="en-US" sz="2000" i="1" dirty="0" smtClean="0"/>
          </a:p>
          <a:p>
            <a:pPr marL="341313" indent="-231775">
              <a:buFont typeface="Arial" pitchFamily="34" charset="0"/>
              <a:buChar char="•"/>
              <a:tabLst>
                <a:tab pos="736600" algn="l"/>
              </a:tabLst>
            </a:pPr>
            <a:r>
              <a:rPr lang="en-US" sz="2000" dirty="0" smtClean="0"/>
              <a:t>Other (non beam-beam) two beam effects? Image currents/impedance?</a:t>
            </a:r>
          </a:p>
          <a:p>
            <a:pPr marL="341313" indent="-231775">
              <a:buFont typeface="Arial" pitchFamily="34" charset="0"/>
              <a:buChar char="•"/>
              <a:tabLst>
                <a:tab pos="7366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42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72722112"/>
              </p:ext>
            </p:extLst>
          </p:nvPr>
        </p:nvGraphicFramePr>
        <p:xfrm>
          <a:off x="1566530" y="1765005"/>
          <a:ext cx="6096000" cy="3700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679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Extrapolations</a:t>
            </a:r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platzhalter 2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 anchor="t"/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2400" dirty="0" smtClean="0"/>
                  <a:t>Scaling</a:t>
                </a:r>
                <a:r>
                  <a:rPr lang="en-US" sz="2400" dirty="0" smtClean="0"/>
                  <a:t> law for long range deflection (large separation):</a:t>
                </a:r>
                <a:br>
                  <a:rPr lang="en-US" sz="2400" dirty="0" smtClean="0"/>
                </a:br>
                <a:r>
                  <a:rPr lang="en-US" sz="2000" i="1" dirty="0">
                    <a:solidFill>
                      <a:schemeClr val="tx2"/>
                    </a:solidFill>
                  </a:rPr>
                  <a:t> </a:t>
                </a:r>
                <a:r>
                  <a:rPr lang="en-US" sz="2000" i="1" dirty="0" smtClean="0">
                    <a:solidFill>
                      <a:schemeClr val="tx2"/>
                    </a:solidFill>
                  </a:rPr>
                  <a:t>	IP </a:t>
                </a:r>
                <a:r>
                  <a:rPr lang="en-US" sz="2000" i="1" dirty="0">
                    <a:solidFill>
                      <a:schemeClr val="tx2"/>
                    </a:solidFill>
                  </a:rPr>
                  <a:t>separation for </a:t>
                </a:r>
                <a:r>
                  <a:rPr lang="en-US" sz="2000" i="1" dirty="0" err="1">
                    <a:solidFill>
                      <a:schemeClr val="tx2"/>
                    </a:solidFill>
                  </a:rPr>
                  <a:t>lumi</a:t>
                </a:r>
                <a:r>
                  <a:rPr lang="en-US" sz="2000" i="1" dirty="0">
                    <a:solidFill>
                      <a:schemeClr val="tx2"/>
                    </a:solidFill>
                  </a:rPr>
                  <a:t>-leveling not considered.</a:t>
                </a:r>
                <a:endParaRPr lang="en-US" sz="24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LR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⋅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Δ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⋅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𝐿𝑅</m:t>
                                </m:r>
                              </m:sub>
                            </m:sSub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𝛾</m:t>
                                </m:r>
                              </m:den>
                            </m:f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∝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LR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𝑁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𝛾</m:t>
                        </m:r>
                        <m:r>
                          <a:rPr lang="en-US" sz="2400" b="0" i="1" smtClean="0">
                            <a:latin typeface="Cambria Math"/>
                          </a:rPr>
                          <m:t>⋅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⋅ 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∗</m:t>
                                </m:r>
                              </m:sup>
                            </m:sSup>
                            <m:f>
                              <m:f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i="1">
                                    <a:latin typeface="Cambria Math"/>
                                  </a:rPr>
                                  <m:t>𝛾</m:t>
                                </m:r>
                              </m:den>
                            </m:f>
                          </m:e>
                        </m:rad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∝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LR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i="1" dirty="0" smtClean="0">
                    <a:solidFill>
                      <a:schemeClr val="tx2"/>
                    </a:solidFill>
                  </a:rPr>
                  <a:t>	</a:t>
                </a:r>
              </a:p>
              <a:p>
                <a:pPr marL="457200" lvl="1" indent="0">
                  <a:buNone/>
                </a:pPr>
                <a:r>
                  <a:rPr lang="en-US" sz="1800" i="1" dirty="0" smtClean="0">
                    <a:solidFill>
                      <a:schemeClr val="tx2"/>
                    </a:solidFill>
                  </a:rPr>
                  <a:t>  	</a:t>
                </a:r>
                <a:r>
                  <a:rPr lang="en-US" sz="1800" i="1" dirty="0">
                    <a:solidFill>
                      <a:schemeClr val="tx2"/>
                    </a:solidFill>
                  </a:rPr>
                  <a:t> </a:t>
                </a:r>
                <a:r>
                  <a:rPr lang="en-US" sz="1800" i="1" dirty="0" smtClean="0">
                    <a:solidFill>
                      <a:schemeClr val="tx2"/>
                    </a:solidFill>
                  </a:rPr>
                  <a:t>         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(with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d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∝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Θ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∝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n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ϵ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n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γ</m:t>
                            </m:r>
                            <m:sSup>
                              <m:sSupPr>
                                <m:ctrlP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⋅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β</m:t>
                                </m:r>
                              </m:e>
                              <m:sup>
                                <m: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i="1" dirty="0" smtClean="0">
                    <a:solidFill>
                      <a:schemeClr val="tx2"/>
                    </a:solidFill>
                  </a:rPr>
                  <a:t>	</a:t>
                </a:r>
              </a:p>
              <a:p>
                <a:pPr marL="457200" lvl="1" indent="0">
                  <a:buNone/>
                  <a:tabLst>
                    <a:tab pos="690563" algn="l"/>
                  </a:tabLst>
                </a:pPr>
                <a:r>
                  <a:rPr lang="en-US" i="1" dirty="0" smtClean="0">
                    <a:solidFill>
                      <a:schemeClr val="tx2"/>
                    </a:solidFill>
                  </a:rPr>
                  <a:t>	</a:t>
                </a:r>
                <a:endParaRPr lang="en-US" i="1" dirty="0" smtClean="0">
                  <a:solidFill>
                    <a:schemeClr val="tx2"/>
                  </a:solidFill>
                </a:endParaRPr>
              </a:p>
              <a:p>
                <a:pPr marL="457200" lvl="1" indent="0">
                  <a:buNone/>
                  <a:tabLst>
                    <a:tab pos="690563" algn="l"/>
                  </a:tabLst>
                </a:pPr>
                <a:r>
                  <a:rPr lang="en-US" sz="3600" i="1" dirty="0" smtClean="0">
                    <a:solidFill>
                      <a:schemeClr val="tx2"/>
                    </a:solidFill>
                    <a:latin typeface="Cambria Math"/>
                  </a:rPr>
                  <a:t> </a:t>
                </a:r>
                <a:endParaRPr lang="en-US" sz="2400" b="0" i="1" dirty="0" smtClean="0">
                  <a:solidFill>
                    <a:schemeClr val="tx2"/>
                  </a:solidFill>
                  <a:latin typeface="Cambria Math"/>
                </a:endParaRPr>
              </a:p>
              <a:p>
                <a:pPr marL="457200" lvl="1" indent="0">
                  <a:buNone/>
                  <a:tabLst>
                    <a:tab pos="690563" algn="l"/>
                  </a:tabLst>
                </a:pPr>
                <a:r>
                  <a:rPr lang="en-US" b="0" i="1" dirty="0" smtClean="0">
                    <a:solidFill>
                      <a:schemeClr val="tx2"/>
                    </a:solidFill>
                    <a:latin typeface="Cambria Math"/>
                  </a:rPr>
                  <a:t>	</a:t>
                </a:r>
                <a:endParaRPr lang="en-US" sz="2400" dirty="0"/>
              </a:p>
              <a:p>
                <a:pPr>
                  <a:buFont typeface="Arial" pitchFamily="34" charset="0"/>
                  <a:buChar char="•"/>
                </a:pPr>
                <a:r>
                  <a:rPr lang="en-US" sz="2000" dirty="0" smtClean="0"/>
                  <a:t>The effect is </a:t>
                </a:r>
                <a:r>
                  <a:rPr lang="en-US" sz="20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expected to be 4 times larger for HL-LHC compared to the 50ns test.</a:t>
                </a:r>
                <a:r>
                  <a:rPr lang="en-US" sz="2000" dirty="0" smtClean="0"/>
                  <a:t>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000" dirty="0" smtClean="0"/>
                  <a:t>Possible mitigation (if needed): Always coupled beam permit loops with dump of B2 first.</a:t>
                </a:r>
                <a:endParaRPr lang="en-US" sz="2400" dirty="0"/>
              </a:p>
            </p:txBody>
          </p:sp>
        </mc:Choice>
        <mc:Fallback>
          <p:sp>
            <p:nvSpPr>
              <p:cNvPr id="3" name="Text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 rotWithShape="1">
                <a:blip r:embed="rId2"/>
                <a:stretch>
                  <a:fillRect l="-962" t="-936" r="-1237" b="-26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 rot="1783371">
            <a:off x="6808087" y="1871683"/>
            <a:ext cx="2433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</a:p>
        </p:txBody>
      </p:sp>
      <p:sp>
        <p:nvSpPr>
          <p:cNvPr id="4" name="Geschweifte Klammer rechts 3"/>
          <p:cNvSpPr/>
          <p:nvPr/>
        </p:nvSpPr>
        <p:spPr bwMode="auto">
          <a:xfrm rot="5400000">
            <a:off x="6777819" y="2029373"/>
            <a:ext cx="163773" cy="137501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6120356" y="2857334"/>
            <a:ext cx="1478698" cy="646986"/>
          </a:xfrm>
          <a:prstGeom prst="roundRect">
            <a:avLst/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Independent of β* and γ!</a:t>
            </a:r>
            <a:endParaRPr kumimoji="0" lang="de-DE" sz="1600" b="1" i="0" u="none" strike="noStrike" cap="none" normalizeH="0" baseline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239200"/>
              </p:ext>
            </p:extLst>
          </p:nvPr>
        </p:nvGraphicFramePr>
        <p:xfrm>
          <a:off x="917943" y="3672367"/>
          <a:ext cx="72159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0383"/>
                <a:gridCol w="1727790"/>
                <a:gridCol w="172779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relative </a:t>
                      </a:r>
                      <a:r>
                        <a:rPr lang="de-DE" dirty="0" err="1" smtClean="0"/>
                        <a:t>to</a:t>
                      </a:r>
                      <a:r>
                        <a:rPr lang="de-DE" dirty="0" smtClean="0"/>
                        <a:t>: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50ns </a:t>
                      </a:r>
                      <a:r>
                        <a:rPr lang="de-DE" dirty="0" err="1" smtClean="0"/>
                        <a:t>test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25ns </a:t>
                      </a:r>
                      <a:r>
                        <a:rPr lang="de-DE" dirty="0" err="1" smtClean="0"/>
                        <a:t>test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Post</a:t>
                      </a:r>
                      <a:r>
                        <a:rPr lang="de-DE" baseline="0" dirty="0" smtClean="0"/>
                        <a:t> LS1 (25ns, </a:t>
                      </a:r>
                      <a:r>
                        <a:rPr lang="el-GR" baseline="0" dirty="0" smtClean="0"/>
                        <a:t>ε</a:t>
                      </a:r>
                      <a:r>
                        <a:rPr lang="de-DE" baseline="-25000" dirty="0" err="1" smtClean="0"/>
                        <a:t>n,nom</a:t>
                      </a:r>
                      <a:r>
                        <a:rPr lang="de-DE" baseline="0" dirty="0" smtClean="0"/>
                        <a:t>=3.5µm·rad)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2.1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0.7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HL-LHC (N=2.2·10</a:t>
                      </a:r>
                      <a:r>
                        <a:rPr lang="de-DE" baseline="30000" dirty="0" smtClean="0"/>
                        <a:t>11</a:t>
                      </a:r>
                      <a:r>
                        <a:rPr lang="de-DE" dirty="0" smtClean="0"/>
                        <a:t>, </a:t>
                      </a:r>
                      <a:r>
                        <a:rPr lang="el-GR" baseline="0" dirty="0" smtClean="0"/>
                        <a:t>ε</a:t>
                      </a:r>
                      <a:r>
                        <a:rPr lang="de-DE" baseline="-25000" dirty="0" err="1" smtClean="0"/>
                        <a:t>n,nom</a:t>
                      </a:r>
                      <a:r>
                        <a:rPr lang="de-DE" baseline="0" dirty="0" smtClean="0"/>
                        <a:t>=2.5µm·rad)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4.0 </a:t>
                      </a:r>
                      <a:endParaRPr lang="de-DE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1.35</a:t>
                      </a:r>
                      <a:endParaRPr lang="de-DE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0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An unexpected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ultra-fast beam loss mechanism </a:t>
            </a:r>
            <a:r>
              <a:rPr lang="en-US" sz="2400" dirty="0" smtClean="0"/>
              <a:t>during the beam dump process was observed in 2012. The effect can be (partly) explained by the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long-range beam-beam deflections </a:t>
            </a:r>
            <a:r>
              <a:rPr lang="en-US" sz="2400" dirty="0" smtClean="0"/>
              <a:t>after a beam dump.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Observed single-turn trajectory perturbation of </a:t>
            </a:r>
            <a:r>
              <a:rPr lang="en-US" sz="2400" i="1" dirty="0" smtClean="0">
                <a:solidFill>
                  <a:schemeClr val="tx2"/>
                </a:solidFill>
              </a:rPr>
              <a:t/>
            </a:r>
            <a:br>
              <a:rPr lang="en-US" sz="24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	up to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230µm = 0.6σ</a:t>
            </a: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with 25ns, 65µrad crossing angle.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	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75µm/90µm</a:t>
            </a:r>
            <a:r>
              <a:rPr lang="en-US" sz="2000" i="1" dirty="0" smtClean="0">
                <a:solidFill>
                  <a:schemeClr val="tx2"/>
                </a:solidFill>
              </a:rPr>
              <a:t> (H/V) in 2012 physics conditions.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	</a:t>
            </a:r>
            <a:r>
              <a:rPr lang="en-US" sz="2000" dirty="0" smtClean="0"/>
              <a:t>	</a:t>
            </a:r>
            <a:r>
              <a:rPr lang="en-US" sz="2000" i="1" dirty="0" smtClean="0">
                <a:solidFill>
                  <a:schemeClr val="tx2"/>
                </a:solidFill>
              </a:rPr>
              <a:t>Resulting 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losses above BLM dump thresholds.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Dedicated </a:t>
            </a:r>
            <a:r>
              <a:rPr lang="en-US" sz="2400" dirty="0" err="1" smtClean="0"/>
              <a:t>MadX</a:t>
            </a:r>
            <a:r>
              <a:rPr lang="en-US" sz="2400" dirty="0" smtClean="0"/>
              <a:t> simulation have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 agreement for phase of oscillation</a:t>
            </a:r>
            <a:r>
              <a:rPr lang="en-US" sz="2400" dirty="0" smtClean="0"/>
              <a:t>, but simulated oscillation amplitudes are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25% - 40% smaller</a:t>
            </a:r>
            <a:r>
              <a:rPr lang="en-US" sz="2400" dirty="0" smtClean="0"/>
              <a:t> than measured.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Scaling of the effect to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HL-LHC</a:t>
            </a:r>
            <a:r>
              <a:rPr lang="en-US" sz="2400" dirty="0" smtClean="0"/>
              <a:t> era shows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effect may increase up to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≈0.8</a:t>
            </a:r>
            <a:r>
              <a:rPr lang="el-G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de-DE" sz="2400" dirty="0" smtClean="0"/>
              <a:t> </a:t>
            </a:r>
            <a:r>
              <a:rPr lang="de-DE" sz="2400" dirty="0" smtClean="0"/>
              <a:t>(</a:t>
            </a:r>
            <a:r>
              <a:rPr lang="de-DE" sz="2400" dirty="0" err="1" smtClean="0"/>
              <a:t>preliminary</a:t>
            </a:r>
            <a:r>
              <a:rPr lang="de-DE" sz="2400" dirty="0" smtClean="0"/>
              <a:t>)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829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Thank you </a:t>
            </a:r>
          </a:p>
          <a:p>
            <a:pPr algn="ctr"/>
            <a:r>
              <a:rPr lang="en-US" b="1" dirty="0" smtClean="0"/>
              <a:t>for your Attention</a:t>
            </a:r>
          </a:p>
          <a:p>
            <a:pPr algn="ctr"/>
            <a:endParaRPr lang="en-US" b="1" dirty="0" smtClean="0"/>
          </a:p>
          <a:p>
            <a:pPr algn="ctr"/>
            <a:endParaRPr lang="en-GB" b="1" dirty="0" smtClean="0"/>
          </a:p>
          <a:p>
            <a:pPr algn="ctr"/>
            <a:endParaRPr lang="en-US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Tobias Baer</a:t>
            </a:r>
          </a:p>
          <a:p>
            <a:r>
              <a:rPr lang="en-US" sz="1600" dirty="0" smtClean="0"/>
              <a:t>CERN BE/OP</a:t>
            </a:r>
          </a:p>
          <a:p>
            <a:r>
              <a:rPr lang="en-US" sz="1600" dirty="0" smtClean="0"/>
              <a:t>Tobias.Baer@cern.ch</a:t>
            </a:r>
          </a:p>
          <a:p>
            <a:endParaRPr lang="en-US" sz="1600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467594" y="4801952"/>
            <a:ext cx="5428755" cy="68223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spcAft>
                <a:spcPts val="1000"/>
              </a:spcAft>
            </a:pPr>
            <a:r>
              <a:rPr lang="de-DE" dirty="0" smtClean="0"/>
              <a:t>Further </a:t>
            </a:r>
            <a:r>
              <a:rPr lang="de-DE" dirty="0" err="1" smtClean="0"/>
              <a:t>information</a:t>
            </a:r>
            <a:r>
              <a:rPr lang="de-DE" dirty="0" smtClean="0"/>
              <a:t>:</a:t>
            </a:r>
          </a:p>
          <a:p>
            <a:pPr marL="287338" indent="-115888">
              <a:spcAft>
                <a:spcPts val="500"/>
              </a:spcAft>
              <a:buFont typeface="Arial" pitchFamily="34" charset="0"/>
              <a:buChar char="•"/>
            </a:pPr>
            <a:r>
              <a:rPr lang="de-DE" sz="1200" dirty="0" smtClean="0"/>
              <a:t>T. Baer, </a:t>
            </a:r>
            <a:r>
              <a:rPr lang="en-GB" sz="1200" dirty="0" smtClean="0"/>
              <a:t>“</a:t>
            </a:r>
            <a:r>
              <a:rPr lang="de-DE" sz="1200" dirty="0"/>
              <a:t>Fast Beam </a:t>
            </a:r>
            <a:r>
              <a:rPr lang="de-DE" sz="1200" dirty="0" err="1"/>
              <a:t>Losses</a:t>
            </a:r>
            <a:r>
              <a:rPr lang="de-DE" sz="1200" dirty="0"/>
              <a:t> </a:t>
            </a:r>
            <a:r>
              <a:rPr lang="de-DE" sz="1200" dirty="0" err="1"/>
              <a:t>during</a:t>
            </a:r>
            <a:r>
              <a:rPr lang="de-DE" sz="1200" dirty="0"/>
              <a:t> Beam </a:t>
            </a:r>
            <a:r>
              <a:rPr lang="de-DE" sz="1200" dirty="0" err="1"/>
              <a:t>Dump</a:t>
            </a:r>
            <a:r>
              <a:rPr lang="de-DE" sz="1200" dirty="0"/>
              <a:t> </a:t>
            </a:r>
            <a:r>
              <a:rPr lang="de-DE" sz="1200" dirty="0" err="1"/>
              <a:t>Process</a:t>
            </a:r>
            <a:r>
              <a:rPr lang="en-US" sz="1200" dirty="0" smtClean="0"/>
              <a:t>”, 143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de-DE" sz="1200" dirty="0" smtClean="0"/>
              <a:t>LMC, </a:t>
            </a:r>
            <a:r>
              <a:rPr lang="de-DE" sz="1200" dirty="0" err="1" smtClean="0"/>
              <a:t>July</a:t>
            </a:r>
            <a:r>
              <a:rPr lang="de-DE" sz="1200" dirty="0" smtClean="0"/>
              <a:t> 2012</a:t>
            </a:r>
            <a:r>
              <a:rPr lang="en-US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0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25ns Test Intensities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i="1" dirty="0" smtClean="0"/>
              <a:t>			</a:t>
            </a:r>
            <a:r>
              <a:rPr lang="en-GB" i="1" dirty="0" smtClean="0">
                <a:solidFill>
                  <a:schemeClr val="tx2"/>
                </a:solidFill>
              </a:rPr>
              <a:t>Beam 1</a:t>
            </a:r>
          </a:p>
          <a:p>
            <a:endParaRPr lang="en-GB" i="1" dirty="0">
              <a:solidFill>
                <a:schemeClr val="tx2"/>
              </a:solidFill>
            </a:endParaRPr>
          </a:p>
          <a:p>
            <a:endParaRPr lang="en-GB" i="1" dirty="0" smtClean="0">
              <a:solidFill>
                <a:schemeClr val="tx2"/>
              </a:solidFill>
            </a:endParaRPr>
          </a:p>
          <a:p>
            <a:endParaRPr lang="en-GB" i="1" dirty="0">
              <a:solidFill>
                <a:schemeClr val="tx2"/>
              </a:solidFill>
            </a:endParaRPr>
          </a:p>
          <a:p>
            <a:endParaRPr lang="en-GB" i="1" dirty="0" smtClean="0">
              <a:solidFill>
                <a:schemeClr val="tx2"/>
              </a:solidFill>
            </a:endParaRPr>
          </a:p>
          <a:p>
            <a:r>
              <a:rPr lang="en-GB" i="1" dirty="0" smtClean="0">
                <a:solidFill>
                  <a:schemeClr val="tx2"/>
                </a:solidFill>
              </a:rPr>
              <a:t>			Beam 2</a:t>
            </a:r>
            <a:endParaRPr lang="en-GB" i="1" dirty="0">
              <a:solidFill>
                <a:schemeClr val="tx2"/>
              </a:solidFill>
            </a:endParaRPr>
          </a:p>
        </p:txBody>
      </p:sp>
      <p:pic>
        <p:nvPicPr>
          <p:cNvPr id="7170" name="Picture 2" descr="\\cern.ch\dfs\Users\t\tbaer\Desktop\Picture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180" y="3703320"/>
            <a:ext cx="4544329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cern.ch\dfs\Users\t\tbaer\Desktop\Picture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180" y="1051560"/>
            <a:ext cx="4544329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4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25ns Test: Tune shift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sz="4000" dirty="0" smtClean="0"/>
          </a:p>
          <a:p>
            <a:pPr algn="ctr"/>
            <a:r>
              <a:rPr lang="en-GB" sz="2400" dirty="0" smtClean="0"/>
              <a:t>Horizontal tune shift: ≈ 0.009</a:t>
            </a:r>
          </a:p>
          <a:p>
            <a:pPr algn="ctr"/>
            <a:r>
              <a:rPr lang="en-GB" sz="2400" dirty="0" smtClean="0"/>
              <a:t>Vertical tune shift: ≈ -0.003</a:t>
            </a:r>
            <a:endParaRPr lang="en-GB" sz="2400" dirty="0"/>
          </a:p>
          <a:p>
            <a:pPr algn="ctr"/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5" t="49068" r="1094" b="11241"/>
          <a:stretch/>
        </p:blipFill>
        <p:spPr bwMode="auto">
          <a:xfrm>
            <a:off x="361208" y="1080654"/>
            <a:ext cx="8117773" cy="42408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0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25ns Test: Bunch-by-bunch Tune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algn="ctr"/>
            <a:r>
              <a:rPr lang="en-GB" sz="2400" dirty="0" smtClean="0"/>
              <a:t>Beam 1 tune evolution along batch after dump of Beam 2.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5" t="27429" r="40845" b="31429"/>
          <a:stretch/>
        </p:blipFill>
        <p:spPr bwMode="auto">
          <a:xfrm>
            <a:off x="2006221" y="1119116"/>
            <a:ext cx="5527343" cy="411480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88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Deflection from IP5 Separation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6249992" cy="5212080"/>
          </a:xfrm>
        </p:spPr>
        <p:txBody>
          <a:bodyPr/>
          <a:lstStyle/>
          <a:p>
            <a:pPr marL="231775" indent="-231775"/>
            <a:r>
              <a:rPr lang="en-GB" sz="2000" dirty="0" smtClean="0"/>
              <a:t>Simulation for </a:t>
            </a:r>
            <a:br>
              <a:rPr lang="en-GB" sz="2000" dirty="0" smtClean="0"/>
            </a:br>
            <a:r>
              <a:rPr lang="en-GB" sz="2000" i="1" dirty="0" smtClean="0">
                <a:solidFill>
                  <a:schemeClr val="tx2"/>
                </a:solidFill>
              </a:rPr>
              <a:t>≈2.5</a:t>
            </a:r>
            <a:r>
              <a:rPr lang="el-GR" sz="2000" i="1" dirty="0" smtClean="0">
                <a:solidFill>
                  <a:schemeClr val="tx2"/>
                </a:solidFill>
              </a:rPr>
              <a:t>σ</a:t>
            </a:r>
            <a:r>
              <a:rPr lang="en-GB" sz="2000" i="1" dirty="0" smtClean="0">
                <a:solidFill>
                  <a:schemeClr val="tx2"/>
                </a:solidFill>
              </a:rPr>
              <a:t> separation in IP5</a:t>
            </a:r>
            <a:br>
              <a:rPr lang="en-GB" sz="2000" i="1" dirty="0" smtClean="0">
                <a:solidFill>
                  <a:schemeClr val="tx2"/>
                </a:solidFill>
              </a:rPr>
            </a:br>
            <a:r>
              <a:rPr lang="en-GB" sz="2000" i="1" dirty="0" smtClean="0">
                <a:solidFill>
                  <a:schemeClr val="tx2"/>
                </a:solidFill>
              </a:rPr>
              <a:t>no long-range encounters</a:t>
            </a:r>
            <a:br>
              <a:rPr lang="en-GB" sz="2000" i="1" dirty="0" smtClean="0">
                <a:solidFill>
                  <a:schemeClr val="tx2"/>
                </a:solidFill>
              </a:rPr>
            </a:br>
            <a:r>
              <a:rPr lang="en-GB" sz="2000" i="1" dirty="0" smtClean="0">
                <a:solidFill>
                  <a:schemeClr val="tx2"/>
                </a:solidFill>
              </a:rPr>
              <a:t>B2 intensity ≈1.7e12 p/b (to increase scale)</a:t>
            </a:r>
          </a:p>
          <a:p>
            <a:pPr marL="231775" indent="-231775"/>
            <a:endParaRPr lang="en-GB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31775"/>
            <a:endParaRPr lang="en-GB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31775"/>
            <a:endParaRPr lang="en-GB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31775" indent="-231775"/>
            <a:endParaRPr lang="en-GB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/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of simulated oscillation is out </a:t>
            </a:r>
            <a:b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phase with measurement.</a:t>
            </a:r>
          </a:p>
          <a:p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" t="10449" r="76599" b="48468"/>
          <a:stretch/>
        </p:blipFill>
        <p:spPr bwMode="auto">
          <a:xfrm>
            <a:off x="6892119" y="1093948"/>
            <a:ext cx="2085626" cy="15353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" t="10728" r="77076" b="48307"/>
          <a:stretch/>
        </p:blipFill>
        <p:spPr bwMode="auto">
          <a:xfrm>
            <a:off x="4280763" y="2755264"/>
            <a:ext cx="4696982" cy="351509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33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71769185"/>
              </p:ext>
            </p:extLst>
          </p:nvPr>
        </p:nvGraphicFramePr>
        <p:xfrm>
          <a:off x="1566530" y="1765005"/>
          <a:ext cx="6096000" cy="3700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056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interesting data sets\Dumps with missing LR beam-beam\2012.07.08 - dump due to RF trip\LeCroy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44"/>
          <a:stretch/>
        </p:blipFill>
        <p:spPr bwMode="auto">
          <a:xfrm>
            <a:off x="698384" y="1956792"/>
            <a:ext cx="7747232" cy="3861511"/>
          </a:xfrm>
          <a:prstGeom prst="rect">
            <a:avLst/>
          </a:prstGeom>
          <a:noFill/>
          <a:ln w="254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on 8.7.2012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tabLst>
                <a:tab pos="284163" algn="l"/>
                <a:tab pos="693738" algn="l"/>
              </a:tabLst>
            </a:pPr>
            <a:r>
              <a:rPr lang="en-US" sz="2400" dirty="0"/>
              <a:t>	</a:t>
            </a:r>
            <a:r>
              <a:rPr lang="en-US" sz="2400" dirty="0" smtClean="0"/>
              <a:t>Beam dump trigger by B2 LL-RF (</a:t>
            </a:r>
            <a:r>
              <a:rPr lang="en-US" sz="2400" dirty="0" err="1" smtClean="0"/>
              <a:t>cryo</a:t>
            </a:r>
            <a:r>
              <a:rPr lang="en-US" sz="2400" dirty="0" smtClean="0"/>
              <a:t> problem).</a:t>
            </a:r>
            <a:br>
              <a:rPr lang="en-US" sz="2400" dirty="0" smtClean="0"/>
            </a:br>
            <a:r>
              <a:rPr lang="en-US" sz="2000" i="1" dirty="0" smtClean="0">
                <a:solidFill>
                  <a:schemeClr val="tx2"/>
                </a:solidFill>
              </a:rPr>
              <a:t>		Unusual single-turn losses on B1 in before beam dump.</a:t>
            </a:r>
            <a:endParaRPr lang="en-US" sz="2400" i="1" dirty="0" smtClean="0">
              <a:solidFill>
                <a:schemeClr val="tx2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98384" y="5954233"/>
            <a:ext cx="7747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2"/>
                </a:solidFill>
              </a:rPr>
              <a:t>Signal from B1 diamond BLM in IR7.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5350835" y="2052770"/>
            <a:ext cx="1557670" cy="388207"/>
            <a:chOff x="5350835" y="2052770"/>
            <a:chExt cx="1557670" cy="388207"/>
          </a:xfrm>
        </p:grpSpPr>
        <p:cxnSp>
          <p:nvCxnSpPr>
            <p:cNvPr id="8" name="Gerade Verbindung mit Pfeil 7"/>
            <p:cNvCxnSpPr/>
            <p:nvPr/>
          </p:nvCxnSpPr>
          <p:spPr bwMode="auto">
            <a:xfrm flipH="1">
              <a:off x="5497033" y="2052770"/>
              <a:ext cx="1265274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" name="Textfeld 9"/>
            <p:cNvSpPr txBox="1"/>
            <p:nvPr/>
          </p:nvSpPr>
          <p:spPr>
            <a:xfrm>
              <a:off x="5350835" y="2071645"/>
              <a:ext cx="1557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</a:rPr>
                <a:t>1 turn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6129670" y="2560645"/>
            <a:ext cx="1821527" cy="527212"/>
            <a:chOff x="6570924" y="2726969"/>
            <a:chExt cx="1821527" cy="527212"/>
          </a:xfrm>
        </p:grpSpPr>
        <p:cxnSp>
          <p:nvCxnSpPr>
            <p:cNvPr id="13" name="Gerade Verbindung mit Pfeil 12"/>
            <p:cNvCxnSpPr/>
            <p:nvPr/>
          </p:nvCxnSpPr>
          <p:spPr bwMode="auto">
            <a:xfrm flipH="1" flipV="1">
              <a:off x="6570924" y="2854560"/>
              <a:ext cx="927690" cy="17407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Abgerundetes Rechteck 10"/>
            <p:cNvSpPr/>
            <p:nvPr/>
          </p:nvSpPr>
          <p:spPr bwMode="auto">
            <a:xfrm>
              <a:off x="6988954" y="2726969"/>
              <a:ext cx="1403497" cy="527212"/>
            </a:xfrm>
            <a:prstGeom prst="roundRect">
              <a:avLst/>
            </a:prstGeom>
            <a:solidFill>
              <a:schemeClr val="accent4"/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Dump B1</a:t>
              </a:r>
              <a:endParaRPr kumimoji="0" lang="en-US" sz="1600" b="1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1525237" y="3413051"/>
            <a:ext cx="2778826" cy="1399344"/>
            <a:chOff x="914400" y="3707548"/>
            <a:chExt cx="2778826" cy="1399344"/>
          </a:xfrm>
        </p:grpSpPr>
        <p:cxnSp>
          <p:nvCxnSpPr>
            <p:cNvPr id="27" name="Gerade Verbindung mit Pfeil 26"/>
            <p:cNvCxnSpPr/>
            <p:nvPr/>
          </p:nvCxnSpPr>
          <p:spPr bwMode="auto">
            <a:xfrm>
              <a:off x="914400" y="3707548"/>
              <a:ext cx="0" cy="13993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9" name="Textfeld 28"/>
            <p:cNvSpPr txBox="1"/>
            <p:nvPr/>
          </p:nvSpPr>
          <p:spPr>
            <a:xfrm>
              <a:off x="914400" y="3853222"/>
              <a:ext cx="277882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300mV · 1380b</a:t>
              </a:r>
              <a:br>
                <a:rPr lang="en-US" dirty="0" smtClean="0">
                  <a:solidFill>
                    <a:schemeClr val="tx2"/>
                  </a:solidFill>
                </a:rPr>
              </a:br>
              <a:r>
                <a:rPr lang="en-US" dirty="0" smtClean="0">
                  <a:solidFill>
                    <a:schemeClr val="tx2"/>
                  </a:solidFill>
                </a:rPr>
                <a:t>≈ 0.6 </a:t>
              </a:r>
              <a:r>
                <a:rPr lang="en-US" dirty="0" err="1" smtClean="0">
                  <a:solidFill>
                    <a:schemeClr val="tx2"/>
                  </a:solidFill>
                </a:rPr>
                <a:t>Gy</a:t>
              </a:r>
              <a:r>
                <a:rPr lang="en-US" dirty="0" smtClean="0">
                  <a:solidFill>
                    <a:schemeClr val="tx2"/>
                  </a:solidFill>
                </a:rPr>
                <a:t>/s </a:t>
              </a:r>
              <a:br>
                <a:rPr lang="en-US" dirty="0" smtClean="0">
                  <a:solidFill>
                    <a:schemeClr val="tx2"/>
                  </a:solidFill>
                </a:rPr>
              </a:br>
              <a:r>
                <a:rPr lang="en-US" sz="1200" dirty="0" smtClean="0">
                  <a:solidFill>
                    <a:schemeClr val="tx2"/>
                  </a:solidFill>
                </a:rPr>
                <a:t>at BLMEI.06L7.B1E10_TCHSH.6L7.B1 RS1</a:t>
              </a:r>
            </a:p>
            <a:p>
              <a:r>
                <a:rPr lang="en-US" dirty="0" smtClean="0">
                  <a:solidFill>
                    <a:schemeClr val="tx2"/>
                  </a:solidFill>
                </a:rPr>
                <a:t> </a:t>
              </a:r>
            </a:p>
          </p:txBody>
        </p:sp>
      </p:grpSp>
      <p:cxnSp>
        <p:nvCxnSpPr>
          <p:cNvPr id="7" name="Gerade Verbindung mit Pfeil 6"/>
          <p:cNvCxnSpPr/>
          <p:nvPr/>
        </p:nvCxnSpPr>
        <p:spPr bwMode="auto">
          <a:xfrm>
            <a:off x="950026" y="1991290"/>
            <a:ext cx="0" cy="4212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" name="Textfeld 8"/>
          <p:cNvSpPr txBox="1"/>
          <p:nvPr/>
        </p:nvSpPr>
        <p:spPr>
          <a:xfrm>
            <a:off x="950026" y="2017241"/>
            <a:ext cx="196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chemeClr val="tx2"/>
                </a:solidFill>
              </a:rPr>
              <a:t>100mV</a:t>
            </a:r>
          </a:p>
        </p:txBody>
      </p:sp>
      <p:cxnSp>
        <p:nvCxnSpPr>
          <p:cNvPr id="14" name="Gerade Verbindung mit Pfeil 13"/>
          <p:cNvCxnSpPr/>
          <p:nvPr/>
        </p:nvCxnSpPr>
        <p:spPr bwMode="auto">
          <a:xfrm>
            <a:off x="790575" y="5419725"/>
            <a:ext cx="73171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562072" y="5425048"/>
            <a:ext cx="1188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chemeClr val="tx2"/>
                </a:solidFill>
              </a:rPr>
              <a:t>50µs</a:t>
            </a:r>
          </a:p>
        </p:txBody>
      </p:sp>
      <p:cxnSp>
        <p:nvCxnSpPr>
          <p:cNvPr id="34" name="Gerade Verbindung mit Pfeil 33"/>
          <p:cNvCxnSpPr/>
          <p:nvPr/>
        </p:nvCxnSpPr>
        <p:spPr bwMode="auto">
          <a:xfrm>
            <a:off x="4795284" y="2818928"/>
            <a:ext cx="127764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2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4839745" y="2824251"/>
            <a:ext cx="1188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turn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3396" y="5538850"/>
            <a:ext cx="2002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smtClean="0"/>
              <a:t>08.08.2012 20:46</a:t>
            </a:r>
          </a:p>
        </p:txBody>
      </p:sp>
    </p:spTree>
    <p:extLst>
      <p:ext uri="{BB962C8B-B14F-4D97-AF65-F5344CB8AC3E}">
        <p14:creationId xmlns:p14="http://schemas.microsoft.com/office/powerpoint/2010/main" val="94252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 </a:t>
            </a:r>
            <a:r>
              <a:rPr lang="de-DE" dirty="0" err="1" smtClean="0"/>
              <a:t>Sequence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5847775" cy="5212080"/>
          </a:xfrm>
        </p:spPr>
        <p:txBody>
          <a:bodyPr/>
          <a:lstStyle/>
          <a:p>
            <a:pPr marL="0" indent="0">
              <a:spcAft>
                <a:spcPts val="1000"/>
              </a:spcAft>
            </a:pPr>
            <a:r>
              <a:rPr lang="en-US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 trigger for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B2</a:t>
            </a:r>
            <a:r>
              <a:rPr lang="en-US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first.</a:t>
            </a:r>
          </a:p>
          <a:p>
            <a:pPr marL="0" indent="0"/>
            <a:r>
              <a:rPr lang="en-US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 of </a:t>
            </a:r>
            <a:r>
              <a:rPr lang="en-US" sz="24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</a:t>
            </a:r>
            <a:r>
              <a:rPr lang="en-US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trajectory </a:t>
            </a:r>
            <a:r>
              <a:rPr lang="en-US" sz="2400" i="1" dirty="0" smtClean="0">
                <a:solidFill>
                  <a:schemeClr val="tx2"/>
                </a:solidFill>
              </a:rPr>
              <a:t>downstream of IR5 due to </a:t>
            </a:r>
            <a:r>
              <a:rPr lang="en-US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(horizontal) long-range beam-beam deflections </a:t>
            </a:r>
            <a:r>
              <a:rPr lang="en-US" sz="2400" i="1" dirty="0" smtClean="0">
                <a:solidFill>
                  <a:schemeClr val="tx2"/>
                </a:solidFill>
              </a:rPr>
              <a:t>in IP5.</a:t>
            </a:r>
          </a:p>
          <a:p>
            <a:endParaRPr lang="en-US" dirty="0"/>
          </a:p>
        </p:txBody>
      </p:sp>
      <p:grpSp>
        <p:nvGrpSpPr>
          <p:cNvPr id="119" name="Gruppieren 38"/>
          <p:cNvGrpSpPr/>
          <p:nvPr/>
        </p:nvGrpSpPr>
        <p:grpSpPr>
          <a:xfrm>
            <a:off x="38370" y="3685411"/>
            <a:ext cx="6418970" cy="2640161"/>
            <a:chOff x="199538" y="3449902"/>
            <a:chExt cx="6418970" cy="2640161"/>
          </a:xfrm>
        </p:grpSpPr>
        <p:pic>
          <p:nvPicPr>
            <p:cNvPr id="12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46" t="23730" r="22560" b="11996"/>
            <a:stretch/>
          </p:blipFill>
          <p:spPr bwMode="auto">
            <a:xfrm>
              <a:off x="965859" y="3449902"/>
              <a:ext cx="3305895" cy="2632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67" t="23993" r="42623" b="12095"/>
            <a:stretch/>
          </p:blipFill>
          <p:spPr bwMode="auto">
            <a:xfrm>
              <a:off x="4766982" y="3449903"/>
              <a:ext cx="1851526" cy="2640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1" t="23713" r="68698" b="12004"/>
            <a:stretch/>
          </p:blipFill>
          <p:spPr bwMode="auto">
            <a:xfrm>
              <a:off x="4271754" y="3449902"/>
              <a:ext cx="495229" cy="2632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9" name="Gerade Verbindung 44"/>
            <p:cNvCxnSpPr/>
            <p:nvPr/>
          </p:nvCxnSpPr>
          <p:spPr bwMode="auto">
            <a:xfrm>
              <a:off x="2354443" y="3490809"/>
              <a:ext cx="0" cy="259193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Gerade Verbindung 45"/>
            <p:cNvCxnSpPr/>
            <p:nvPr/>
          </p:nvCxnSpPr>
          <p:spPr bwMode="auto">
            <a:xfrm>
              <a:off x="3768586" y="3480547"/>
              <a:ext cx="0" cy="259193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Gerade Verbindung 46"/>
            <p:cNvCxnSpPr/>
            <p:nvPr/>
          </p:nvCxnSpPr>
          <p:spPr bwMode="auto">
            <a:xfrm>
              <a:off x="4271753" y="3480547"/>
              <a:ext cx="0" cy="259193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4" name="Textfeld 47"/>
            <p:cNvSpPr txBox="1"/>
            <p:nvPr/>
          </p:nvSpPr>
          <p:spPr>
            <a:xfrm>
              <a:off x="199538" y="3876867"/>
              <a:ext cx="795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chemeClr val="tx2"/>
                  </a:solidFill>
                </a:rPr>
                <a:t>B1 H</a:t>
              </a:r>
            </a:p>
          </p:txBody>
        </p:sp>
        <p:cxnSp>
          <p:nvCxnSpPr>
            <p:cNvPr id="135" name="Gerade Verbindung 48"/>
            <p:cNvCxnSpPr/>
            <p:nvPr/>
          </p:nvCxnSpPr>
          <p:spPr bwMode="auto">
            <a:xfrm>
              <a:off x="4766981" y="3490809"/>
              <a:ext cx="0" cy="259193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6" name="Textfeld 49"/>
            <p:cNvSpPr txBox="1"/>
            <p:nvPr/>
          </p:nvSpPr>
          <p:spPr>
            <a:xfrm>
              <a:off x="199538" y="5243919"/>
              <a:ext cx="795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 smtClean="0">
                  <a:solidFill>
                    <a:schemeClr val="tx2"/>
                  </a:solidFill>
                </a:rPr>
                <a:t>B1 V</a:t>
              </a:r>
            </a:p>
          </p:txBody>
        </p:sp>
        <p:cxnSp>
          <p:nvCxnSpPr>
            <p:cNvPr id="137" name="Gerade Verbindung 52"/>
            <p:cNvCxnSpPr/>
            <p:nvPr/>
          </p:nvCxnSpPr>
          <p:spPr bwMode="auto">
            <a:xfrm>
              <a:off x="6146103" y="3465076"/>
              <a:ext cx="0" cy="259193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Gerade Verbindung mit Pfeil 55"/>
            <p:cNvCxnSpPr/>
            <p:nvPr/>
          </p:nvCxnSpPr>
          <p:spPr bwMode="auto">
            <a:xfrm>
              <a:off x="1168531" y="3490809"/>
              <a:ext cx="0" cy="51734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39" name="Textfeld 57"/>
            <p:cNvSpPr txBox="1"/>
            <p:nvPr/>
          </p:nvSpPr>
          <p:spPr>
            <a:xfrm>
              <a:off x="1190729" y="3564814"/>
              <a:ext cx="981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chemeClr val="tx2"/>
                  </a:solidFill>
                </a:rPr>
                <a:t>200µm</a:t>
              </a:r>
            </a:p>
          </p:txBody>
        </p:sp>
        <p:pic>
          <p:nvPicPr>
            <p:cNvPr id="140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24" t="54355" r="57621" b="42538"/>
            <a:stretch/>
          </p:blipFill>
          <p:spPr bwMode="auto">
            <a:xfrm>
              <a:off x="965859" y="4656667"/>
              <a:ext cx="5647519" cy="2061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41" name="Gruppieren 59"/>
            <p:cNvGrpSpPr/>
            <p:nvPr/>
          </p:nvGrpSpPr>
          <p:grpSpPr>
            <a:xfrm>
              <a:off x="1956620" y="4559584"/>
              <a:ext cx="4587307" cy="395065"/>
              <a:chOff x="1956620" y="4559584"/>
              <a:chExt cx="4587307" cy="395065"/>
            </a:xfrm>
          </p:grpSpPr>
          <p:sp>
            <p:nvSpPr>
              <p:cNvPr id="144" name="Textfeld 62"/>
              <p:cNvSpPr txBox="1"/>
              <p:nvPr/>
            </p:nvSpPr>
            <p:spPr>
              <a:xfrm>
                <a:off x="1956620" y="4585317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tx2"/>
                    </a:solidFill>
                  </a:rPr>
                  <a:t>IR5</a:t>
                </a:r>
              </a:p>
            </p:txBody>
          </p:sp>
          <p:sp>
            <p:nvSpPr>
              <p:cNvPr id="145" name="Textfeld 63"/>
              <p:cNvSpPr txBox="1"/>
              <p:nvPr/>
            </p:nvSpPr>
            <p:spPr>
              <a:xfrm>
                <a:off x="3370763" y="4575055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tx2"/>
                    </a:solidFill>
                  </a:rPr>
                  <a:t>IR8</a:t>
                </a:r>
              </a:p>
            </p:txBody>
          </p:sp>
          <p:sp>
            <p:nvSpPr>
              <p:cNvPr id="146" name="Textfeld 64"/>
              <p:cNvSpPr txBox="1"/>
              <p:nvPr/>
            </p:nvSpPr>
            <p:spPr>
              <a:xfrm>
                <a:off x="3873930" y="4575055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tx2"/>
                    </a:solidFill>
                  </a:rPr>
                  <a:t>IR1</a:t>
                </a:r>
              </a:p>
            </p:txBody>
          </p:sp>
          <p:sp>
            <p:nvSpPr>
              <p:cNvPr id="147" name="Textfeld 65"/>
              <p:cNvSpPr txBox="1"/>
              <p:nvPr/>
            </p:nvSpPr>
            <p:spPr>
              <a:xfrm>
                <a:off x="4369158" y="4585317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tx2"/>
                    </a:solidFill>
                  </a:rPr>
                  <a:t>IR2</a:t>
                </a:r>
              </a:p>
            </p:txBody>
          </p:sp>
          <p:sp>
            <p:nvSpPr>
              <p:cNvPr id="148" name="Textfeld 66"/>
              <p:cNvSpPr txBox="1"/>
              <p:nvPr/>
            </p:nvSpPr>
            <p:spPr>
              <a:xfrm>
                <a:off x="5748280" y="4559584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>
                    <a:solidFill>
                      <a:schemeClr val="tx2"/>
                    </a:solidFill>
                  </a:rPr>
                  <a:t>IR5</a:t>
                </a:r>
              </a:p>
            </p:txBody>
          </p:sp>
        </p:grpSp>
        <p:cxnSp>
          <p:nvCxnSpPr>
            <p:cNvPr id="142" name="Gerade Verbindung mit Pfeil 60"/>
            <p:cNvCxnSpPr/>
            <p:nvPr/>
          </p:nvCxnSpPr>
          <p:spPr bwMode="auto">
            <a:xfrm>
              <a:off x="1146333" y="4897818"/>
              <a:ext cx="0" cy="51734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2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43" name="Textfeld 61"/>
            <p:cNvSpPr txBox="1"/>
            <p:nvPr/>
          </p:nvSpPr>
          <p:spPr>
            <a:xfrm>
              <a:off x="1168531" y="4971823"/>
              <a:ext cx="981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solidFill>
                    <a:schemeClr val="tx2"/>
                  </a:solidFill>
                </a:rPr>
                <a:t>200µm</a:t>
              </a:r>
            </a:p>
          </p:txBody>
        </p:sp>
      </p:grpSp>
      <p:sp>
        <p:nvSpPr>
          <p:cNvPr id="149" name="Textfeld 67"/>
          <p:cNvSpPr txBox="1"/>
          <p:nvPr/>
        </p:nvSpPr>
        <p:spPr>
          <a:xfrm>
            <a:off x="6611312" y="4538233"/>
            <a:ext cx="2323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 smtClean="0">
                <a:solidFill>
                  <a:srgbClr val="FF0000"/>
                </a:solidFill>
              </a:rPr>
              <a:t>Measurement </a:t>
            </a:r>
            <a:r>
              <a:rPr lang="de-DE" sz="2000" i="1" dirty="0" err="1" smtClean="0">
                <a:solidFill>
                  <a:srgbClr val="FF0000"/>
                </a:solidFill>
              </a:rPr>
              <a:t>is</a:t>
            </a:r>
            <a:r>
              <a:rPr lang="de-DE" sz="2000" i="1" dirty="0" smtClean="0">
                <a:solidFill>
                  <a:srgbClr val="FF0000"/>
                </a:solidFill>
              </a:rPr>
              <a:t> a </a:t>
            </a:r>
            <a:r>
              <a:rPr lang="de-DE" sz="2000" i="1" dirty="0" err="1" smtClean="0">
                <a:solidFill>
                  <a:srgbClr val="FF0000"/>
                </a:solidFill>
              </a:rPr>
              <a:t>convolution</a:t>
            </a:r>
            <a:r>
              <a:rPr lang="de-DE" sz="2000" i="1" dirty="0" smtClean="0">
                <a:solidFill>
                  <a:srgbClr val="FF0000"/>
                </a:solidFill>
              </a:rPr>
              <a:t> </a:t>
            </a:r>
            <a:r>
              <a:rPr lang="de-DE" sz="2000" i="1" dirty="0" err="1" smtClean="0">
                <a:solidFill>
                  <a:srgbClr val="FF0000"/>
                </a:solidFill>
              </a:rPr>
              <a:t>of</a:t>
            </a:r>
            <a:r>
              <a:rPr lang="de-DE" sz="2000" i="1" dirty="0" smtClean="0">
                <a:solidFill>
                  <a:srgbClr val="FF0000"/>
                </a:solidFill>
              </a:rPr>
              <a:t> all </a:t>
            </a:r>
            <a:r>
              <a:rPr lang="de-DE" sz="2000" i="1" dirty="0" err="1" smtClean="0">
                <a:solidFill>
                  <a:srgbClr val="FF0000"/>
                </a:solidFill>
              </a:rPr>
              <a:t>bunches</a:t>
            </a:r>
            <a:r>
              <a:rPr lang="de-DE" sz="2000" i="1" dirty="0" smtClean="0">
                <a:solidFill>
                  <a:srgbClr val="FF0000"/>
                </a:solidFill>
              </a:rPr>
              <a:t>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808181" y="956103"/>
            <a:ext cx="3335828" cy="3073442"/>
            <a:chOff x="5616787" y="1041167"/>
            <a:chExt cx="3335828" cy="3073442"/>
          </a:xfrm>
        </p:grpSpPr>
        <p:grpSp>
          <p:nvGrpSpPr>
            <p:cNvPr id="79" name="Gruppieren 78"/>
            <p:cNvGrpSpPr/>
            <p:nvPr/>
          </p:nvGrpSpPr>
          <p:grpSpPr>
            <a:xfrm>
              <a:off x="5894110" y="1318111"/>
              <a:ext cx="2570779" cy="2463565"/>
              <a:chOff x="6280299" y="1239755"/>
              <a:chExt cx="2570779" cy="2463565"/>
            </a:xfrm>
          </p:grpSpPr>
          <p:grpSp>
            <p:nvGrpSpPr>
              <p:cNvPr id="80" name="Gruppieren 79"/>
              <p:cNvGrpSpPr/>
              <p:nvPr/>
            </p:nvGrpSpPr>
            <p:grpSpPr>
              <a:xfrm>
                <a:off x="6400800" y="1371600"/>
                <a:ext cx="2286000" cy="2286000"/>
                <a:chOff x="6543303" y="1128156"/>
                <a:chExt cx="2286000" cy="2286000"/>
              </a:xfrm>
            </p:grpSpPr>
            <p:sp>
              <p:nvSpPr>
                <p:cNvPr id="93" name="Ellipse 92"/>
                <p:cNvSpPr/>
                <p:nvPr/>
              </p:nvSpPr>
              <p:spPr bwMode="auto">
                <a:xfrm>
                  <a:off x="6543303" y="1128156"/>
                  <a:ext cx="2286000" cy="2286000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cxnSp>
              <p:nvCxnSpPr>
                <p:cNvPr id="94" name="Gerade Verbindung 93"/>
                <p:cNvCxnSpPr>
                  <a:stCxn id="93" idx="4"/>
                  <a:endCxn id="93" idx="0"/>
                </p:cNvCxnSpPr>
                <p:nvPr/>
              </p:nvCxnSpPr>
              <p:spPr bwMode="auto">
                <a:xfrm flipV="1">
                  <a:off x="7686303" y="1128156"/>
                  <a:ext cx="0" cy="2286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5" name="Gerade Verbindung 94"/>
                <p:cNvCxnSpPr>
                  <a:stCxn id="93" idx="3"/>
                  <a:endCxn id="93" idx="7"/>
                </p:cNvCxnSpPr>
                <p:nvPr/>
              </p:nvCxnSpPr>
              <p:spPr bwMode="auto">
                <a:xfrm flipV="1">
                  <a:off x="6878080" y="1462933"/>
                  <a:ext cx="1616446" cy="161644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6" name="Gerade Verbindung 95"/>
                <p:cNvCxnSpPr>
                  <a:stCxn id="93" idx="5"/>
                  <a:endCxn id="93" idx="1"/>
                </p:cNvCxnSpPr>
                <p:nvPr/>
              </p:nvCxnSpPr>
              <p:spPr bwMode="auto">
                <a:xfrm flipH="1" flipV="1">
                  <a:off x="6878080" y="1462933"/>
                  <a:ext cx="1616446" cy="161644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7" name="Gerade Verbindung 96"/>
                <p:cNvCxnSpPr>
                  <a:stCxn id="93" idx="6"/>
                  <a:endCxn id="93" idx="2"/>
                </p:cNvCxnSpPr>
                <p:nvPr/>
              </p:nvCxnSpPr>
              <p:spPr bwMode="auto">
                <a:xfrm flipH="1">
                  <a:off x="6543303" y="2271156"/>
                  <a:ext cx="2286000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81" name="Textfeld 80"/>
              <p:cNvSpPr txBox="1"/>
              <p:nvPr/>
            </p:nvSpPr>
            <p:spPr>
              <a:xfrm>
                <a:off x="7145978" y="3228352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IR1</a:t>
                </a:r>
              </a:p>
            </p:txBody>
          </p:sp>
          <p:sp>
            <p:nvSpPr>
              <p:cNvPr id="82" name="Textfeld 81"/>
              <p:cNvSpPr txBox="1"/>
              <p:nvPr/>
            </p:nvSpPr>
            <p:spPr>
              <a:xfrm>
                <a:off x="7728858" y="1729529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IR6</a:t>
                </a:r>
              </a:p>
            </p:txBody>
          </p:sp>
          <p:sp>
            <p:nvSpPr>
              <p:cNvPr id="83" name="Textfeld 82"/>
              <p:cNvSpPr txBox="1"/>
              <p:nvPr/>
            </p:nvSpPr>
            <p:spPr>
              <a:xfrm>
                <a:off x="8055431" y="2323990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IR7</a:t>
                </a:r>
              </a:p>
            </p:txBody>
          </p:sp>
          <p:sp>
            <p:nvSpPr>
              <p:cNvPr id="84" name="Textfeld 83"/>
              <p:cNvSpPr txBox="1"/>
              <p:nvPr/>
            </p:nvSpPr>
            <p:spPr>
              <a:xfrm>
                <a:off x="7145978" y="1435981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IR5</a:t>
                </a:r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6280299" y="2323990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IR3</a:t>
                </a:r>
              </a:p>
            </p:txBody>
          </p:sp>
          <p:sp>
            <p:nvSpPr>
              <p:cNvPr id="86" name="Halbbogen 85"/>
              <p:cNvSpPr/>
              <p:nvPr/>
            </p:nvSpPr>
            <p:spPr bwMode="auto">
              <a:xfrm rot="8100000">
                <a:off x="6446520" y="1417320"/>
                <a:ext cx="2194560" cy="2194560"/>
              </a:xfrm>
              <a:prstGeom prst="blockArc">
                <a:avLst>
                  <a:gd name="adj1" fmla="val 10800000"/>
                  <a:gd name="adj2" fmla="val 10771592"/>
                  <a:gd name="adj3" fmla="val 0"/>
                </a:avLst>
              </a:prstGeom>
              <a:solidFill>
                <a:schemeClr val="accent1"/>
              </a:solidFill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87" name="Halbbogen 86"/>
              <p:cNvSpPr/>
              <p:nvPr/>
            </p:nvSpPr>
            <p:spPr bwMode="auto">
              <a:xfrm rot="8100000">
                <a:off x="6355080" y="1325880"/>
                <a:ext cx="2377440" cy="2377440"/>
              </a:xfrm>
              <a:prstGeom prst="blockArc">
                <a:avLst>
                  <a:gd name="adj1" fmla="val 10800000"/>
                  <a:gd name="adj2" fmla="val 8095138"/>
                  <a:gd name="adj3" fmla="val 0"/>
                </a:avLst>
              </a:prstGeom>
              <a:solidFill>
                <a:schemeClr val="accent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88" name="Ellipse 87"/>
              <p:cNvSpPr/>
              <p:nvPr/>
            </p:nvSpPr>
            <p:spPr bwMode="auto">
              <a:xfrm>
                <a:off x="7464236" y="1320769"/>
                <a:ext cx="182880" cy="18288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89" name="Ellipse 88"/>
              <p:cNvSpPr/>
              <p:nvPr/>
            </p:nvSpPr>
            <p:spPr bwMode="auto">
              <a:xfrm>
                <a:off x="7464236" y="1239755"/>
                <a:ext cx="182880" cy="18288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90" name="Textfeld 89"/>
              <p:cNvSpPr txBox="1"/>
              <p:nvPr/>
            </p:nvSpPr>
            <p:spPr>
              <a:xfrm>
                <a:off x="6549704" y="1721429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IR4</a:t>
                </a:r>
              </a:p>
            </p:txBody>
          </p:sp>
          <p:sp>
            <p:nvSpPr>
              <p:cNvPr id="91" name="Textfeld 90"/>
              <p:cNvSpPr txBox="1"/>
              <p:nvPr/>
            </p:nvSpPr>
            <p:spPr>
              <a:xfrm>
                <a:off x="6545749" y="2961010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IR2</a:t>
                </a:r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7776358" y="2963630"/>
                <a:ext cx="7956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smtClean="0"/>
                  <a:t>IR8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6759789" y="1041167"/>
              <a:ext cx="795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2"/>
                  </a:solidFill>
                </a:rPr>
                <a:t>CMS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759789" y="3776055"/>
              <a:ext cx="795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2"/>
                  </a:solidFill>
                </a:rPr>
                <a:t>ATLAS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838988" y="3375262"/>
              <a:ext cx="795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err="1" smtClean="0">
                  <a:solidFill>
                    <a:schemeClr val="tx2"/>
                  </a:solidFill>
                </a:rPr>
                <a:t>LHCb</a:t>
              </a:r>
              <a:endParaRPr lang="en-GB" sz="1600" b="1" dirty="0" smtClean="0">
                <a:solidFill>
                  <a:schemeClr val="tx2"/>
                </a:solidFill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5616787" y="3401179"/>
              <a:ext cx="795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2"/>
                  </a:solidFill>
                </a:rPr>
                <a:t>ALICE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8002618" y="1458698"/>
              <a:ext cx="7956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2"/>
                  </a:solidFill>
                </a:rPr>
                <a:t>Dump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8327630" y="2438744"/>
              <a:ext cx="6249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tx2"/>
                  </a:solidFill>
                </a:rPr>
                <a:t>Coll.</a:t>
              </a:r>
            </a:p>
          </p:txBody>
        </p:sp>
      </p:grpSp>
      <p:sp>
        <p:nvSpPr>
          <p:cNvPr id="157" name="Gewitterblitz 44"/>
          <p:cNvSpPr/>
          <p:nvPr/>
        </p:nvSpPr>
        <p:spPr bwMode="auto">
          <a:xfrm rot="2464383">
            <a:off x="8077603" y="1235440"/>
            <a:ext cx="326573" cy="421313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148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01998479"/>
              </p:ext>
            </p:extLst>
          </p:nvPr>
        </p:nvGraphicFramePr>
        <p:xfrm>
          <a:off x="1566530" y="1765005"/>
          <a:ext cx="6096000" cy="3700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91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End-of-Fill Tests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pPr marL="573088" indent="-573088">
              <a:spcBef>
                <a:spcPts val="100"/>
              </a:spcBef>
            </a:pP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1 </a:t>
            </a:r>
            <a:r>
              <a:rPr lang="en-US" sz="2400" dirty="0" smtClean="0"/>
              <a:t>on 13.12.2012 08:26:54 (fill 3425):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At end of 25ns MD 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72 bunches colliding in IP1/5 + 12 non-colliding bunches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25ns spacing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Crossing angle: -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65µrad vertical</a:t>
            </a:r>
            <a:r>
              <a:rPr lang="en-US" sz="2400" dirty="0" smtClean="0"/>
              <a:t> (IP1), +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65µrad horizontal</a:t>
            </a:r>
            <a:r>
              <a:rPr lang="en-US" sz="2400" dirty="0" smtClean="0"/>
              <a:t> (IP5)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≈1.0·10</a:t>
            </a:r>
            <a:r>
              <a:rPr lang="en-US" sz="2400" baseline="30000" dirty="0" smtClean="0"/>
              <a:t>11 </a:t>
            </a:r>
            <a:r>
              <a:rPr lang="en-US" sz="2400" dirty="0" smtClean="0"/>
              <a:t>protons per bunch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Normalized emittance ≈3.15µm·rad (from luminosity)</a:t>
            </a:r>
            <a:br>
              <a:rPr lang="en-US" sz="2400" dirty="0" smtClean="0"/>
            </a:br>
            <a:endParaRPr lang="en-US" sz="2400" dirty="0" smtClean="0"/>
          </a:p>
          <a:p>
            <a:pPr marL="573088" indent="-573088">
              <a:spcBef>
                <a:spcPts val="100"/>
              </a:spcBef>
            </a:pP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2 </a:t>
            </a:r>
            <a:r>
              <a:rPr lang="en-US" sz="2400" dirty="0" smtClean="0"/>
              <a:t>on 02.10.2012 12:44:33 (fill 3121):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At end of 50ns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 fill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1230 bunches with 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50ns spacing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  <a:tabLst>
                <a:tab pos="693738" algn="l"/>
                <a:tab pos="914400" algn="l"/>
              </a:tabLst>
            </a:pPr>
            <a:r>
              <a:rPr lang="en-US" sz="2400" dirty="0" smtClean="0"/>
              <a:t>Crossing angle: -145µrad v (IP1</a:t>
            </a:r>
            <a:r>
              <a:rPr lang="en-US" sz="2400" dirty="0"/>
              <a:t>), </a:t>
            </a:r>
            <a:r>
              <a:rPr lang="en-US" sz="2400" dirty="0" smtClean="0"/>
              <a:t>+145µrad h(IP5), (+IP2/8)</a:t>
            </a:r>
          </a:p>
          <a:p>
            <a:pPr marL="573088" indent="-341313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/>
              <a:t>≈1.1·10</a:t>
            </a:r>
            <a:r>
              <a:rPr lang="en-US" sz="2400" baseline="30000" dirty="0" smtClean="0"/>
              <a:t>11 </a:t>
            </a:r>
            <a:r>
              <a:rPr lang="en-US" sz="2400" dirty="0" smtClean="0"/>
              <a:t>protons per bunch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53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Closed-Orbit Effect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sz="2000" i="1" dirty="0" smtClean="0">
              <a:solidFill>
                <a:schemeClr val="tx2"/>
              </a:solidFill>
            </a:endParaRPr>
          </a:p>
          <a:p>
            <a:pPr marL="0" indent="0"/>
            <a:r>
              <a:rPr lang="en-US" sz="2000" i="1" dirty="0" smtClean="0">
                <a:solidFill>
                  <a:schemeClr val="tx2"/>
                </a:solidFill>
              </a:rPr>
              <a:t>Closed orbit difference (B1) for 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bunches with full long range 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interactions.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1400" dirty="0"/>
          </a:p>
          <a:p>
            <a:pPr marL="0" indent="0"/>
            <a:r>
              <a:rPr lang="en-US" sz="2000" i="1" dirty="0" smtClean="0">
                <a:solidFill>
                  <a:schemeClr val="tx2"/>
                </a:solidFill>
              </a:rPr>
              <a:t>Bunch-by-bunch RMS position 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difference from arc BPMs.</a:t>
            </a:r>
          </a:p>
          <a:p>
            <a:pPr marL="0" indent="0">
              <a:tabLst>
                <a:tab pos="344488" algn="l"/>
                <a:tab pos="693738" algn="l"/>
              </a:tabLst>
            </a:pPr>
            <a:r>
              <a:rPr lang="en-US" sz="2000" i="1" dirty="0" smtClean="0">
                <a:solidFill>
                  <a:schemeClr val="tx2"/>
                </a:solidFill>
              </a:rPr>
              <a:t>For bunches with full long range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interactions:</a:t>
            </a:r>
          </a:p>
          <a:p>
            <a:pPr marL="0" indent="0">
              <a:tabLst>
                <a:tab pos="344488" algn="l"/>
                <a:tab pos="693738" algn="l"/>
              </a:tabLst>
            </a:pPr>
            <a:r>
              <a:rPr lang="en-US" sz="2000" i="1" dirty="0" smtClean="0">
                <a:solidFill>
                  <a:schemeClr val="tx2"/>
                </a:solidFill>
              </a:rPr>
              <a:t>	</a:t>
            </a:r>
            <a: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≈85µm</a:t>
            </a:r>
            <a:r>
              <a:rPr lang="en-US" sz="2000" i="1" dirty="0" smtClean="0">
                <a:solidFill>
                  <a:schemeClr val="tx2"/>
                </a:solidFill>
              </a:rPr>
              <a:t> in horizontal plane.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	</a:t>
            </a:r>
            <a: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≈60µm</a:t>
            </a:r>
            <a:r>
              <a:rPr lang="en-US" sz="2000" i="1" dirty="0" smtClean="0">
                <a:solidFill>
                  <a:schemeClr val="tx2"/>
                </a:solidFill>
              </a:rPr>
              <a:t> </a:t>
            </a:r>
            <a:r>
              <a:rPr lang="en-US" sz="2000" i="1" dirty="0">
                <a:solidFill>
                  <a:schemeClr val="tx2"/>
                </a:solidFill>
              </a:rPr>
              <a:t>in </a:t>
            </a:r>
            <a:r>
              <a:rPr lang="en-US" sz="2000" i="1" dirty="0" smtClean="0">
                <a:solidFill>
                  <a:schemeClr val="tx2"/>
                </a:solidFill>
              </a:rPr>
              <a:t>vertical plane.</a:t>
            </a:r>
            <a:endParaRPr lang="en-US" sz="2000" i="1" dirty="0">
              <a:solidFill>
                <a:schemeClr val="tx2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" t="56060" r="34676" b="7859"/>
          <a:stretch/>
        </p:blipFill>
        <p:spPr bwMode="auto">
          <a:xfrm>
            <a:off x="3800104" y="1058467"/>
            <a:ext cx="5213267" cy="2204717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00104" y="3408298"/>
            <a:ext cx="5213267" cy="3048656"/>
            <a:chOff x="3800104" y="3408298"/>
            <a:chExt cx="5213267" cy="3048656"/>
          </a:xfrm>
        </p:grpSpPr>
        <p:pic>
          <p:nvPicPr>
            <p:cNvPr id="4098" name="Picture 2" descr="\\cern.ch\dfs\Users\t\tbaer\Desktop\Picture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0104" y="3408298"/>
              <a:ext cx="5213267" cy="3048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ight Brace 4"/>
            <p:cNvSpPr/>
            <p:nvPr/>
          </p:nvSpPr>
          <p:spPr bwMode="auto">
            <a:xfrm rot="5400000">
              <a:off x="4613726" y="5166840"/>
              <a:ext cx="166255" cy="631176"/>
            </a:xfrm>
            <a:prstGeom prst="rightBrac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62149" y="5499664"/>
              <a:ext cx="14305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non-colliding bunches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658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Turn-by-turn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endParaRPr lang="en-US" sz="1100" i="1" dirty="0">
              <a:solidFill>
                <a:schemeClr val="tx2"/>
              </a:solidFill>
            </a:endParaRPr>
          </a:p>
          <a:p>
            <a:pPr marL="0" indent="0"/>
            <a:r>
              <a:rPr lang="en-US" sz="2000" i="1" dirty="0" smtClean="0">
                <a:solidFill>
                  <a:schemeClr val="tx2"/>
                </a:solidFill>
              </a:rPr>
              <a:t>Horizontal perturbation in first turn 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for bunches with full long range </a:t>
            </a:r>
            <a:br>
              <a:rPr lang="en-US" sz="2000" i="1" dirty="0" smtClean="0">
                <a:solidFill>
                  <a:schemeClr val="tx2"/>
                </a:solidFill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interactions. </a:t>
            </a:r>
          </a:p>
          <a:p>
            <a:pPr marL="0" indent="0">
              <a:tabLst>
                <a:tab pos="341313" algn="l"/>
                <a:tab pos="693738" algn="l"/>
              </a:tabLst>
            </a:pPr>
            <a:r>
              <a:rPr lang="en-US" sz="2000" i="1" dirty="0" smtClean="0">
                <a:solidFill>
                  <a:schemeClr val="tx2"/>
                </a:solidFill>
              </a:rPr>
              <a:t>Perturbation in the arc of 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000" i="1" dirty="0"/>
              <a:t>	</a:t>
            </a:r>
            <a:r>
              <a:rPr lang="en-US" sz="2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≈230µm = 0.6σ</a:t>
            </a:r>
            <a:r>
              <a:rPr lang="en-US" sz="2000" b="1" i="1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</a:t>
            </a:r>
          </a:p>
          <a:p>
            <a:pPr marL="0" indent="0"/>
            <a:r>
              <a:rPr lang="en-US" sz="2000" i="1" dirty="0" smtClean="0">
                <a:solidFill>
                  <a:schemeClr val="tx2"/>
                </a:solidFill>
              </a:rPr>
              <a:t>at TCP.C6L7.B1: </a:t>
            </a:r>
            <a: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-130µm = -0.4σ</a:t>
            </a:r>
            <a:r>
              <a:rPr lang="en-US" sz="2000" b="1" i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</a:t>
            </a:r>
            <a: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/>
            <a:endParaRPr lang="en-US" sz="20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/>
            <a: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i="1" dirty="0" smtClean="0">
                <a:solidFill>
                  <a:schemeClr val="tx2"/>
                </a:solidFill>
              </a:rPr>
              <a:t>Oscillation is damped in ≈100 turns.</a:t>
            </a:r>
          </a:p>
          <a:p>
            <a:pPr marL="0" indent="0"/>
            <a:r>
              <a:rPr lang="en-US" sz="2000" i="1" dirty="0" smtClean="0">
                <a:solidFill>
                  <a:schemeClr val="tx2"/>
                </a:solidFill>
              </a:rPr>
              <a:t>Amplitude smaller in vertical plane.</a:t>
            </a:r>
            <a:endParaRPr lang="en-US" sz="2000" i="1" dirty="0">
              <a:solidFill>
                <a:schemeClr val="tx2"/>
              </a:solidFill>
            </a:endParaRPr>
          </a:p>
        </p:txBody>
      </p:sp>
      <p:pic>
        <p:nvPicPr>
          <p:cNvPr id="5123" name="Picture 3" descr="\\cern.ch\dfs\Users\t\tbaer\Desktop\Picture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924" y="1010901"/>
            <a:ext cx="4633332" cy="270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0"/>
          <p:cNvGrpSpPr/>
          <p:nvPr/>
        </p:nvGrpSpPr>
        <p:grpSpPr>
          <a:xfrm>
            <a:off x="5014371" y="1427650"/>
            <a:ext cx="672998" cy="2134852"/>
            <a:chOff x="7649434" y="2928200"/>
            <a:chExt cx="672998" cy="2134852"/>
          </a:xfrm>
        </p:grpSpPr>
        <p:cxnSp>
          <p:nvCxnSpPr>
            <p:cNvPr id="14" name="Gerade Verbindung 11"/>
            <p:cNvCxnSpPr>
              <a:stCxn id="15" idx="2"/>
            </p:cNvCxnSpPr>
            <p:nvPr/>
          </p:nvCxnSpPr>
          <p:spPr bwMode="auto">
            <a:xfrm>
              <a:off x="7985933" y="3302771"/>
              <a:ext cx="0" cy="1760281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Abgerundetes Rechteck 12"/>
            <p:cNvSpPr/>
            <p:nvPr/>
          </p:nvSpPr>
          <p:spPr bwMode="auto">
            <a:xfrm>
              <a:off x="7649434" y="2928200"/>
              <a:ext cx="672998" cy="374571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IP5</a:t>
              </a:r>
              <a:endParaRPr kumimoji="0" lang="en-US" sz="1600" b="1" i="0" u="none" strike="noStrike" cap="none" normalizeH="0" baseline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647709" y="3241969"/>
            <a:ext cx="795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TCP.C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8081550" y="3044970"/>
            <a:ext cx="49843" cy="2493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4320924" y="3757155"/>
            <a:ext cx="4689248" cy="2698462"/>
            <a:chOff x="4320924" y="3757155"/>
            <a:chExt cx="4689248" cy="2698462"/>
          </a:xfrm>
        </p:grpSpPr>
        <p:grpSp>
          <p:nvGrpSpPr>
            <p:cNvPr id="17" name="Group 16"/>
            <p:cNvGrpSpPr/>
            <p:nvPr/>
          </p:nvGrpSpPr>
          <p:grpSpPr>
            <a:xfrm>
              <a:off x="4320924" y="3757155"/>
              <a:ext cx="4689248" cy="2698462"/>
              <a:chOff x="4320924" y="3757155"/>
              <a:chExt cx="4689248" cy="2698462"/>
            </a:xfrm>
          </p:grpSpPr>
          <p:pic>
            <p:nvPicPr>
              <p:cNvPr id="5124" name="Picture 4" descr="\\cern.ch\dfs\Users\t\tbaer\Desktop\Picture4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0924" y="3757155"/>
                <a:ext cx="4633332" cy="26984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Abgerundetes Rechteck 12"/>
              <p:cNvSpPr/>
              <p:nvPr/>
            </p:nvSpPr>
            <p:spPr bwMode="auto">
              <a:xfrm>
                <a:off x="7415364" y="5590288"/>
                <a:ext cx="1594808" cy="408623"/>
              </a:xfrm>
              <a:prstGeom prst="roundRect">
                <a:avLst/>
              </a:prstGeom>
              <a:solidFill>
                <a:schemeClr val="accent4"/>
              </a:soli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5720" tIns="0" rIns="4572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i="1" dirty="0" smtClean="0">
                    <a:solidFill>
                      <a:schemeClr val="tx2"/>
                    </a:solidFill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Arc BPMs between IR5 and IR8 only.</a:t>
                </a:r>
                <a:endParaRPr lang="en-US" sz="1200" i="1" dirty="0">
                  <a:solidFill>
                    <a:schemeClr val="tx2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grpSp>
          <p:nvGrpSpPr>
            <p:cNvPr id="22" name="Gruppieren 10"/>
            <p:cNvGrpSpPr/>
            <p:nvPr/>
          </p:nvGrpSpPr>
          <p:grpSpPr>
            <a:xfrm>
              <a:off x="5005745" y="3757155"/>
              <a:ext cx="1139138" cy="2061292"/>
              <a:chOff x="7410770" y="2836601"/>
              <a:chExt cx="1139138" cy="2061292"/>
            </a:xfrm>
          </p:grpSpPr>
          <p:cxnSp>
            <p:nvCxnSpPr>
              <p:cNvPr id="23" name="Gerade Verbindung 11"/>
              <p:cNvCxnSpPr/>
              <p:nvPr/>
            </p:nvCxnSpPr>
            <p:spPr bwMode="auto">
              <a:xfrm>
                <a:off x="7980339" y="3218059"/>
                <a:ext cx="0" cy="1679834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6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" name="Abgerundetes Rechteck 12"/>
              <p:cNvSpPr/>
              <p:nvPr/>
            </p:nvSpPr>
            <p:spPr bwMode="auto">
              <a:xfrm>
                <a:off x="7410770" y="2836601"/>
                <a:ext cx="1139138" cy="646986"/>
              </a:xfrm>
              <a:prstGeom prst="round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b="1" dirty="0" smtClean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rPr>
                  <a:t>Dump B2</a:t>
                </a:r>
                <a:endParaRPr kumimoji="0" lang="en-US" sz="1600" b="1" i="0" u="none" strike="noStrike" cap="none" normalizeH="0" baseline="0" dirty="0">
                  <a:ln>
                    <a:noFill/>
                  </a:ln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124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6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DADEFE"/>
      </a:accent4>
      <a:accent5>
        <a:srgbClr val="1F497D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Microsoft Office PowerPoint</Application>
  <PresentationFormat>Bildschirmpräsentation (4:3)</PresentationFormat>
  <Paragraphs>242</Paragraphs>
  <Slides>26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Template6</vt:lpstr>
      <vt:lpstr>PowerPoint-Präsentation</vt:lpstr>
      <vt:lpstr>Content</vt:lpstr>
      <vt:lpstr>Content</vt:lpstr>
      <vt:lpstr>Beam Dump on 8.7.2012</vt:lpstr>
      <vt:lpstr>Event Sequence</vt:lpstr>
      <vt:lpstr>Content</vt:lpstr>
      <vt:lpstr>End-of-Fill Tests</vt:lpstr>
      <vt:lpstr>Closed-Orbit Effect</vt:lpstr>
      <vt:lpstr>Turn-by-turn</vt:lpstr>
      <vt:lpstr>Beam Losses</vt:lpstr>
      <vt:lpstr>EOF Test for 50ns</vt:lpstr>
      <vt:lpstr>Content</vt:lpstr>
      <vt:lpstr>MadX Simulations</vt:lpstr>
      <vt:lpstr>First Turn Horizontal</vt:lpstr>
      <vt:lpstr>First Turn Horizontal</vt:lpstr>
      <vt:lpstr>First Turn Vertical</vt:lpstr>
      <vt:lpstr>50ns Test: First Turn Horizontal</vt:lpstr>
      <vt:lpstr>Content</vt:lpstr>
      <vt:lpstr>Improvements for Simulation</vt:lpstr>
      <vt:lpstr>Extrapolations</vt:lpstr>
      <vt:lpstr>Summary</vt:lpstr>
      <vt:lpstr>PowerPoint-Präsentation</vt:lpstr>
      <vt:lpstr>25ns Test Intensities</vt:lpstr>
      <vt:lpstr>25ns Test: Tune shift</vt:lpstr>
      <vt:lpstr>25ns Test: Bunch-by-bunch Tune</vt:lpstr>
      <vt:lpstr>Deflection from IP5 Separation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Baer</dc:creator>
  <cp:lastModifiedBy>Tobias Bär</cp:lastModifiedBy>
  <cp:revision>2482</cp:revision>
  <cp:lastPrinted>2013-03-19T15:01:44Z</cp:lastPrinted>
  <dcterms:created xsi:type="dcterms:W3CDTF">2010-02-06T14:40:52Z</dcterms:created>
  <dcterms:modified xsi:type="dcterms:W3CDTF">2013-03-21T17:32:14Z</dcterms:modified>
</cp:coreProperties>
</file>