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E"/>
  <c:chart>
    <c:autoTitleDeleted val="1"/>
    <c:plotArea>
      <c:layout>
        <c:manualLayout>
          <c:layoutTarget val="inner"/>
          <c:xMode val="edge"/>
          <c:yMode val="edge"/>
          <c:x val="0.20987654320987645"/>
          <c:y val="0.12271062271062275"/>
          <c:w val="0.6913580246913581"/>
          <c:h val="0.86630036630036633"/>
        </c:manualLayout>
      </c:layout>
      <c:barChart>
        <c:barDir val="bar"/>
        <c:grouping val="stacked"/>
        <c:ser>
          <c:idx val="0"/>
          <c:order val="0"/>
          <c:tx>
            <c:strRef>
              <c:f>Sheet1!$B$1</c:f>
              <c:strCache>
                <c:ptCount val="1"/>
                <c:pt idx="0">
                  <c:v>Science</c:v>
                </c:pt>
              </c:strCache>
            </c:strRef>
          </c:tx>
          <c:spPr>
            <a:noFill/>
            <a:ln w="26017">
              <a:noFill/>
            </a:ln>
          </c:spPr>
          <c:cat>
            <c:strRef>
              <c:f>Sheet1!$A$2:$A$31</c:f>
              <c:strCache>
                <c:ptCount val="30"/>
                <c:pt idx="0">
                  <c:v>Finland</c:v>
                </c:pt>
                <c:pt idx="1">
                  <c:v>Canada</c:v>
                </c:pt>
                <c:pt idx="2">
                  <c:v>Japan</c:v>
                </c:pt>
                <c:pt idx="3">
                  <c:v>New Zealand</c:v>
                </c:pt>
                <c:pt idx="4">
                  <c:v>Australia</c:v>
                </c:pt>
                <c:pt idx="5">
                  <c:v>Netherlands</c:v>
                </c:pt>
                <c:pt idx="6">
                  <c:v>Korea</c:v>
                </c:pt>
                <c:pt idx="7">
                  <c:v>Germany</c:v>
                </c:pt>
                <c:pt idx="8">
                  <c:v>United Kingdom</c:v>
                </c:pt>
                <c:pt idx="9">
                  <c:v>Czech Republic</c:v>
                </c:pt>
                <c:pt idx="10">
                  <c:v>Switzerland</c:v>
                </c:pt>
                <c:pt idx="11">
                  <c:v>Austria</c:v>
                </c:pt>
                <c:pt idx="12">
                  <c:v>Belgium</c:v>
                </c:pt>
                <c:pt idx="13">
                  <c:v>Ireland</c:v>
                </c:pt>
                <c:pt idx="14">
                  <c:v>Hungary</c:v>
                </c:pt>
                <c:pt idx="15">
                  <c:v>Sweden</c:v>
                </c:pt>
                <c:pt idx="16">
                  <c:v>Poland</c:v>
                </c:pt>
                <c:pt idx="17">
                  <c:v>Denmark</c:v>
                </c:pt>
                <c:pt idx="18">
                  <c:v>France</c:v>
                </c:pt>
                <c:pt idx="19">
                  <c:v>Iceland</c:v>
                </c:pt>
                <c:pt idx="20">
                  <c:v>United States</c:v>
                </c:pt>
                <c:pt idx="21">
                  <c:v>Slovak Republic</c:v>
                </c:pt>
                <c:pt idx="22">
                  <c:v>Spain</c:v>
                </c:pt>
                <c:pt idx="23">
                  <c:v>Norway</c:v>
                </c:pt>
                <c:pt idx="24">
                  <c:v>Luxembourg</c:v>
                </c:pt>
                <c:pt idx="25">
                  <c:v>Italy</c:v>
                </c:pt>
                <c:pt idx="26">
                  <c:v>Portugal</c:v>
                </c:pt>
                <c:pt idx="27">
                  <c:v>Greece</c:v>
                </c:pt>
                <c:pt idx="28">
                  <c:v>Turkey</c:v>
                </c:pt>
                <c:pt idx="29">
                  <c:v>Mexico</c:v>
                </c:pt>
              </c:strCache>
            </c:strRef>
          </c:cat>
          <c:val>
            <c:numRef>
              <c:f>Sheet1!$B$2:$B$31</c:f>
              <c:numCache>
                <c:formatCode>General</c:formatCode>
                <c:ptCount val="30"/>
                <c:pt idx="0">
                  <c:v>559.29999999999995</c:v>
                </c:pt>
                <c:pt idx="1">
                  <c:v>530.4</c:v>
                </c:pt>
                <c:pt idx="2">
                  <c:v>524.6</c:v>
                </c:pt>
                <c:pt idx="3">
                  <c:v>525</c:v>
                </c:pt>
                <c:pt idx="4">
                  <c:v>522.4</c:v>
                </c:pt>
                <c:pt idx="5">
                  <c:v>519.4</c:v>
                </c:pt>
                <c:pt idx="6">
                  <c:v>515.4</c:v>
                </c:pt>
                <c:pt idx="7">
                  <c:v>508.1</c:v>
                </c:pt>
                <c:pt idx="8">
                  <c:v>510.2</c:v>
                </c:pt>
                <c:pt idx="9">
                  <c:v>505.9</c:v>
                </c:pt>
                <c:pt idx="10">
                  <c:v>505.2</c:v>
                </c:pt>
                <c:pt idx="11">
                  <c:v>503</c:v>
                </c:pt>
                <c:pt idx="12">
                  <c:v>505.4</c:v>
                </c:pt>
                <c:pt idx="13">
                  <c:v>502</c:v>
                </c:pt>
                <c:pt idx="14">
                  <c:v>498.6</c:v>
                </c:pt>
                <c:pt idx="15">
                  <c:v>498.6</c:v>
                </c:pt>
                <c:pt idx="16">
                  <c:v>493.1</c:v>
                </c:pt>
                <c:pt idx="17">
                  <c:v>489.7</c:v>
                </c:pt>
                <c:pt idx="18">
                  <c:v>488.5</c:v>
                </c:pt>
                <c:pt idx="19">
                  <c:v>487.5</c:v>
                </c:pt>
                <c:pt idx="20">
                  <c:v>480.5</c:v>
                </c:pt>
                <c:pt idx="21">
                  <c:v>483.3</c:v>
                </c:pt>
                <c:pt idx="22">
                  <c:v>483.3</c:v>
                </c:pt>
                <c:pt idx="23">
                  <c:v>480.3</c:v>
                </c:pt>
                <c:pt idx="24">
                  <c:v>484.2</c:v>
                </c:pt>
                <c:pt idx="25">
                  <c:v>471.4</c:v>
                </c:pt>
                <c:pt idx="26">
                  <c:v>468.3</c:v>
                </c:pt>
                <c:pt idx="27">
                  <c:v>466.9</c:v>
                </c:pt>
                <c:pt idx="28">
                  <c:v>416.2</c:v>
                </c:pt>
                <c:pt idx="29">
                  <c:v>404.2</c:v>
                </c:pt>
              </c:numCache>
            </c:numRef>
          </c:val>
        </c:ser>
        <c:ser>
          <c:idx val="1"/>
          <c:order val="1"/>
          <c:tx>
            <c:strRef>
              <c:f>Sheet1!$C$1</c:f>
              <c:strCache>
                <c:ptCount val="1"/>
              </c:strCache>
            </c:strRef>
          </c:tx>
          <c:spPr>
            <a:solidFill>
              <a:srgbClr val="FF0000"/>
            </a:solidFill>
            <a:ln w="13009">
              <a:solidFill>
                <a:schemeClr val="tx1"/>
              </a:solidFill>
              <a:prstDash val="solid"/>
            </a:ln>
          </c:spPr>
          <c:cat>
            <c:strRef>
              <c:f>Sheet1!$A$2:$A$31</c:f>
              <c:strCache>
                <c:ptCount val="30"/>
                <c:pt idx="0">
                  <c:v>Finland</c:v>
                </c:pt>
                <c:pt idx="1">
                  <c:v>Canada</c:v>
                </c:pt>
                <c:pt idx="2">
                  <c:v>Japan</c:v>
                </c:pt>
                <c:pt idx="3">
                  <c:v>New Zealand</c:v>
                </c:pt>
                <c:pt idx="4">
                  <c:v>Australia</c:v>
                </c:pt>
                <c:pt idx="5">
                  <c:v>Netherlands</c:v>
                </c:pt>
                <c:pt idx="6">
                  <c:v>Korea</c:v>
                </c:pt>
                <c:pt idx="7">
                  <c:v>Germany</c:v>
                </c:pt>
                <c:pt idx="8">
                  <c:v>United Kingdom</c:v>
                </c:pt>
                <c:pt idx="9">
                  <c:v>Czech Republic</c:v>
                </c:pt>
                <c:pt idx="10">
                  <c:v>Switzerland</c:v>
                </c:pt>
                <c:pt idx="11">
                  <c:v>Austria</c:v>
                </c:pt>
                <c:pt idx="12">
                  <c:v>Belgium</c:v>
                </c:pt>
                <c:pt idx="13">
                  <c:v>Ireland</c:v>
                </c:pt>
                <c:pt idx="14">
                  <c:v>Hungary</c:v>
                </c:pt>
                <c:pt idx="15">
                  <c:v>Sweden</c:v>
                </c:pt>
                <c:pt idx="16">
                  <c:v>Poland</c:v>
                </c:pt>
                <c:pt idx="17">
                  <c:v>Denmark</c:v>
                </c:pt>
                <c:pt idx="18">
                  <c:v>France</c:v>
                </c:pt>
                <c:pt idx="19">
                  <c:v>Iceland</c:v>
                </c:pt>
                <c:pt idx="20">
                  <c:v>United States</c:v>
                </c:pt>
                <c:pt idx="21">
                  <c:v>Slovak Republic</c:v>
                </c:pt>
                <c:pt idx="22">
                  <c:v>Spain</c:v>
                </c:pt>
                <c:pt idx="23">
                  <c:v>Norway</c:v>
                </c:pt>
                <c:pt idx="24">
                  <c:v>Luxembourg</c:v>
                </c:pt>
                <c:pt idx="25">
                  <c:v>Italy</c:v>
                </c:pt>
                <c:pt idx="26">
                  <c:v>Portugal</c:v>
                </c:pt>
                <c:pt idx="27">
                  <c:v>Greece</c:v>
                </c:pt>
                <c:pt idx="28">
                  <c:v>Turkey</c:v>
                </c:pt>
                <c:pt idx="29">
                  <c:v>Mexico</c:v>
                </c:pt>
              </c:strCache>
            </c:strRef>
          </c:cat>
          <c:val>
            <c:numRef>
              <c:f>Sheet1!$C$2:$C$31</c:f>
              <c:numCache>
                <c:formatCode>General</c:formatCode>
                <c:ptCount val="30"/>
                <c:pt idx="0">
                  <c:v>4</c:v>
                </c:pt>
                <c:pt idx="1">
                  <c:v>4.0999999999999996</c:v>
                </c:pt>
                <c:pt idx="2">
                  <c:v>6.7</c:v>
                </c:pt>
                <c:pt idx="3">
                  <c:v>5.4</c:v>
                </c:pt>
                <c:pt idx="4">
                  <c:v>4.5</c:v>
                </c:pt>
                <c:pt idx="5">
                  <c:v>5.5</c:v>
                </c:pt>
                <c:pt idx="6">
                  <c:v>6.7</c:v>
                </c:pt>
                <c:pt idx="7">
                  <c:v>7.6</c:v>
                </c:pt>
                <c:pt idx="8">
                  <c:v>4.5999999999999996</c:v>
                </c:pt>
                <c:pt idx="9">
                  <c:v>7</c:v>
                </c:pt>
                <c:pt idx="10">
                  <c:v>6.3</c:v>
                </c:pt>
                <c:pt idx="11">
                  <c:v>7.8</c:v>
                </c:pt>
                <c:pt idx="12">
                  <c:v>5</c:v>
                </c:pt>
                <c:pt idx="13">
                  <c:v>6.4</c:v>
                </c:pt>
                <c:pt idx="14">
                  <c:v>5.4</c:v>
                </c:pt>
                <c:pt idx="15">
                  <c:v>4.7</c:v>
                </c:pt>
                <c:pt idx="16">
                  <c:v>4.7</c:v>
                </c:pt>
                <c:pt idx="17">
                  <c:v>6.2</c:v>
                </c:pt>
                <c:pt idx="18">
                  <c:v>6.7</c:v>
                </c:pt>
                <c:pt idx="19">
                  <c:v>3.3</c:v>
                </c:pt>
                <c:pt idx="20">
                  <c:v>8.4</c:v>
                </c:pt>
                <c:pt idx="21">
                  <c:v>5.2</c:v>
                </c:pt>
                <c:pt idx="22">
                  <c:v>5.0999999999999996</c:v>
                </c:pt>
                <c:pt idx="23">
                  <c:v>6.2</c:v>
                </c:pt>
                <c:pt idx="24">
                  <c:v>2.1</c:v>
                </c:pt>
                <c:pt idx="25">
                  <c:v>4</c:v>
                </c:pt>
                <c:pt idx="26">
                  <c:v>6</c:v>
                </c:pt>
                <c:pt idx="27">
                  <c:v>6.5</c:v>
                </c:pt>
                <c:pt idx="28">
                  <c:v>7.7</c:v>
                </c:pt>
                <c:pt idx="29">
                  <c:v>5.4</c:v>
                </c:pt>
              </c:numCache>
            </c:numRef>
          </c:val>
        </c:ser>
        <c:ser>
          <c:idx val="2"/>
          <c:order val="2"/>
          <c:tx>
            <c:strRef>
              <c:f>Sheet1!$D$1</c:f>
              <c:strCache>
                <c:ptCount val="1"/>
              </c:strCache>
            </c:strRef>
          </c:tx>
          <c:spPr>
            <a:solidFill>
              <a:srgbClr val="FF0000"/>
            </a:solidFill>
            <a:ln w="13009">
              <a:solidFill>
                <a:schemeClr val="tx1"/>
              </a:solidFill>
              <a:prstDash val="solid"/>
            </a:ln>
          </c:spPr>
          <c:cat>
            <c:strRef>
              <c:f>Sheet1!$A$2:$A$31</c:f>
              <c:strCache>
                <c:ptCount val="30"/>
                <c:pt idx="0">
                  <c:v>Finland</c:v>
                </c:pt>
                <c:pt idx="1">
                  <c:v>Canada</c:v>
                </c:pt>
                <c:pt idx="2">
                  <c:v>Japan</c:v>
                </c:pt>
                <c:pt idx="3">
                  <c:v>New Zealand</c:v>
                </c:pt>
                <c:pt idx="4">
                  <c:v>Australia</c:v>
                </c:pt>
                <c:pt idx="5">
                  <c:v>Netherlands</c:v>
                </c:pt>
                <c:pt idx="6">
                  <c:v>Korea</c:v>
                </c:pt>
                <c:pt idx="7">
                  <c:v>Germany</c:v>
                </c:pt>
                <c:pt idx="8">
                  <c:v>United Kingdom</c:v>
                </c:pt>
                <c:pt idx="9">
                  <c:v>Czech Republic</c:v>
                </c:pt>
                <c:pt idx="10">
                  <c:v>Switzerland</c:v>
                </c:pt>
                <c:pt idx="11">
                  <c:v>Austria</c:v>
                </c:pt>
                <c:pt idx="12">
                  <c:v>Belgium</c:v>
                </c:pt>
                <c:pt idx="13">
                  <c:v>Ireland</c:v>
                </c:pt>
                <c:pt idx="14">
                  <c:v>Hungary</c:v>
                </c:pt>
                <c:pt idx="15">
                  <c:v>Sweden</c:v>
                </c:pt>
                <c:pt idx="16">
                  <c:v>Poland</c:v>
                </c:pt>
                <c:pt idx="17">
                  <c:v>Denmark</c:v>
                </c:pt>
                <c:pt idx="18">
                  <c:v>France</c:v>
                </c:pt>
                <c:pt idx="19">
                  <c:v>Iceland</c:v>
                </c:pt>
                <c:pt idx="20">
                  <c:v>United States</c:v>
                </c:pt>
                <c:pt idx="21">
                  <c:v>Slovak Republic</c:v>
                </c:pt>
                <c:pt idx="22">
                  <c:v>Spain</c:v>
                </c:pt>
                <c:pt idx="23">
                  <c:v>Norway</c:v>
                </c:pt>
                <c:pt idx="24">
                  <c:v>Luxembourg</c:v>
                </c:pt>
                <c:pt idx="25">
                  <c:v>Italy</c:v>
                </c:pt>
                <c:pt idx="26">
                  <c:v>Portugal</c:v>
                </c:pt>
                <c:pt idx="27">
                  <c:v>Greece</c:v>
                </c:pt>
                <c:pt idx="28">
                  <c:v>Turkey</c:v>
                </c:pt>
                <c:pt idx="29">
                  <c:v>Mexico</c:v>
                </c:pt>
              </c:strCache>
            </c:strRef>
          </c:cat>
          <c:val>
            <c:numRef>
              <c:f>Sheet1!$D$2:$D$31</c:f>
              <c:numCache>
                <c:formatCode>General</c:formatCode>
                <c:ptCount val="30"/>
                <c:pt idx="0">
                  <c:v>4</c:v>
                </c:pt>
                <c:pt idx="1">
                  <c:v>4.0999999999999996</c:v>
                </c:pt>
                <c:pt idx="2">
                  <c:v>6.7</c:v>
                </c:pt>
                <c:pt idx="3">
                  <c:v>5.4</c:v>
                </c:pt>
                <c:pt idx="4">
                  <c:v>4.5</c:v>
                </c:pt>
                <c:pt idx="5">
                  <c:v>5.5</c:v>
                </c:pt>
                <c:pt idx="6">
                  <c:v>6.7</c:v>
                </c:pt>
                <c:pt idx="7">
                  <c:v>7.6</c:v>
                </c:pt>
                <c:pt idx="8">
                  <c:v>4.5999999999999996</c:v>
                </c:pt>
                <c:pt idx="9">
                  <c:v>7</c:v>
                </c:pt>
                <c:pt idx="10">
                  <c:v>6.3</c:v>
                </c:pt>
                <c:pt idx="11">
                  <c:v>7.8</c:v>
                </c:pt>
                <c:pt idx="12">
                  <c:v>5</c:v>
                </c:pt>
                <c:pt idx="13">
                  <c:v>6.4</c:v>
                </c:pt>
                <c:pt idx="14">
                  <c:v>5.4</c:v>
                </c:pt>
                <c:pt idx="15">
                  <c:v>4.7</c:v>
                </c:pt>
                <c:pt idx="16">
                  <c:v>4.7</c:v>
                </c:pt>
                <c:pt idx="17">
                  <c:v>6.2</c:v>
                </c:pt>
                <c:pt idx="18">
                  <c:v>6.7</c:v>
                </c:pt>
                <c:pt idx="19">
                  <c:v>3.3</c:v>
                </c:pt>
                <c:pt idx="20">
                  <c:v>8.4</c:v>
                </c:pt>
                <c:pt idx="21">
                  <c:v>5.2</c:v>
                </c:pt>
                <c:pt idx="22">
                  <c:v>5.0999999999999996</c:v>
                </c:pt>
                <c:pt idx="23">
                  <c:v>6.2</c:v>
                </c:pt>
                <c:pt idx="24">
                  <c:v>2.1</c:v>
                </c:pt>
                <c:pt idx="25">
                  <c:v>4</c:v>
                </c:pt>
                <c:pt idx="26">
                  <c:v>6</c:v>
                </c:pt>
                <c:pt idx="27">
                  <c:v>6.5</c:v>
                </c:pt>
                <c:pt idx="28">
                  <c:v>7.7</c:v>
                </c:pt>
                <c:pt idx="29">
                  <c:v>5.4</c:v>
                </c:pt>
              </c:numCache>
            </c:numRef>
          </c:val>
        </c:ser>
        <c:ser>
          <c:idx val="3"/>
          <c:order val="3"/>
          <c:tx>
            <c:strRef>
              <c:f>Sheet1!$E$1</c:f>
              <c:strCache>
                <c:ptCount val="1"/>
              </c:strCache>
            </c:strRef>
          </c:tx>
          <c:spPr>
            <a:solidFill>
              <a:schemeClr val="folHlink"/>
            </a:solidFill>
            <a:ln w="13009">
              <a:solidFill>
                <a:schemeClr val="tx1"/>
              </a:solidFill>
              <a:prstDash val="solid"/>
            </a:ln>
          </c:spPr>
          <c:cat>
            <c:strRef>
              <c:f>Sheet1!$A$2:$A$31</c:f>
              <c:strCache>
                <c:ptCount val="30"/>
                <c:pt idx="0">
                  <c:v>Finland</c:v>
                </c:pt>
                <c:pt idx="1">
                  <c:v>Canada</c:v>
                </c:pt>
                <c:pt idx="2">
                  <c:v>Japan</c:v>
                </c:pt>
                <c:pt idx="3">
                  <c:v>New Zealand</c:v>
                </c:pt>
                <c:pt idx="4">
                  <c:v>Australia</c:v>
                </c:pt>
                <c:pt idx="5">
                  <c:v>Netherlands</c:v>
                </c:pt>
                <c:pt idx="6">
                  <c:v>Korea</c:v>
                </c:pt>
                <c:pt idx="7">
                  <c:v>Germany</c:v>
                </c:pt>
                <c:pt idx="8">
                  <c:v>United Kingdom</c:v>
                </c:pt>
                <c:pt idx="9">
                  <c:v>Czech Republic</c:v>
                </c:pt>
                <c:pt idx="10">
                  <c:v>Switzerland</c:v>
                </c:pt>
                <c:pt idx="11">
                  <c:v>Austria</c:v>
                </c:pt>
                <c:pt idx="12">
                  <c:v>Belgium</c:v>
                </c:pt>
                <c:pt idx="13">
                  <c:v>Ireland</c:v>
                </c:pt>
                <c:pt idx="14">
                  <c:v>Hungary</c:v>
                </c:pt>
                <c:pt idx="15">
                  <c:v>Sweden</c:v>
                </c:pt>
                <c:pt idx="16">
                  <c:v>Poland</c:v>
                </c:pt>
                <c:pt idx="17">
                  <c:v>Denmark</c:v>
                </c:pt>
                <c:pt idx="18">
                  <c:v>France</c:v>
                </c:pt>
                <c:pt idx="19">
                  <c:v>Iceland</c:v>
                </c:pt>
                <c:pt idx="20">
                  <c:v>United States</c:v>
                </c:pt>
                <c:pt idx="21">
                  <c:v>Slovak Republic</c:v>
                </c:pt>
                <c:pt idx="22">
                  <c:v>Spain</c:v>
                </c:pt>
                <c:pt idx="23">
                  <c:v>Norway</c:v>
                </c:pt>
                <c:pt idx="24">
                  <c:v>Luxembourg</c:v>
                </c:pt>
                <c:pt idx="25">
                  <c:v>Italy</c:v>
                </c:pt>
                <c:pt idx="26">
                  <c:v>Portugal</c:v>
                </c:pt>
                <c:pt idx="27">
                  <c:v>Greece</c:v>
                </c:pt>
                <c:pt idx="28">
                  <c:v>Turkey</c:v>
                </c:pt>
                <c:pt idx="29">
                  <c:v>Mexico</c:v>
                </c:pt>
              </c:strCache>
            </c:strRef>
          </c:cat>
          <c:val>
            <c:numRef>
              <c:f>Sheet1!$E$2:$E$31</c:f>
              <c:numCache>
                <c:formatCode>General</c:formatCode>
                <c:ptCount val="30"/>
              </c:numCache>
            </c:numRef>
          </c:val>
        </c:ser>
        <c:ser>
          <c:idx val="4"/>
          <c:order val="4"/>
          <c:tx>
            <c:strRef>
              <c:f>Sheet1!$F$1</c:f>
              <c:strCache>
                <c:ptCount val="1"/>
              </c:strCache>
            </c:strRef>
          </c:tx>
          <c:spPr>
            <a:solidFill>
              <a:schemeClr val="bg2"/>
            </a:solidFill>
            <a:ln w="13009">
              <a:solidFill>
                <a:schemeClr val="tx1"/>
              </a:solidFill>
              <a:prstDash val="solid"/>
            </a:ln>
          </c:spPr>
          <c:cat>
            <c:strRef>
              <c:f>Sheet1!$A$2:$A$31</c:f>
              <c:strCache>
                <c:ptCount val="30"/>
                <c:pt idx="0">
                  <c:v>Finland</c:v>
                </c:pt>
                <c:pt idx="1">
                  <c:v>Canada</c:v>
                </c:pt>
                <c:pt idx="2">
                  <c:v>Japan</c:v>
                </c:pt>
                <c:pt idx="3">
                  <c:v>New Zealand</c:v>
                </c:pt>
                <c:pt idx="4">
                  <c:v>Australia</c:v>
                </c:pt>
                <c:pt idx="5">
                  <c:v>Netherlands</c:v>
                </c:pt>
                <c:pt idx="6">
                  <c:v>Korea</c:v>
                </c:pt>
                <c:pt idx="7">
                  <c:v>Germany</c:v>
                </c:pt>
                <c:pt idx="8">
                  <c:v>United Kingdom</c:v>
                </c:pt>
                <c:pt idx="9">
                  <c:v>Czech Republic</c:v>
                </c:pt>
                <c:pt idx="10">
                  <c:v>Switzerland</c:v>
                </c:pt>
                <c:pt idx="11">
                  <c:v>Austria</c:v>
                </c:pt>
                <c:pt idx="12">
                  <c:v>Belgium</c:v>
                </c:pt>
                <c:pt idx="13">
                  <c:v>Ireland</c:v>
                </c:pt>
                <c:pt idx="14">
                  <c:v>Hungary</c:v>
                </c:pt>
                <c:pt idx="15">
                  <c:v>Sweden</c:v>
                </c:pt>
                <c:pt idx="16">
                  <c:v>Poland</c:v>
                </c:pt>
                <c:pt idx="17">
                  <c:v>Denmark</c:v>
                </c:pt>
                <c:pt idx="18">
                  <c:v>France</c:v>
                </c:pt>
                <c:pt idx="19">
                  <c:v>Iceland</c:v>
                </c:pt>
                <c:pt idx="20">
                  <c:v>United States</c:v>
                </c:pt>
                <c:pt idx="21">
                  <c:v>Slovak Republic</c:v>
                </c:pt>
                <c:pt idx="22">
                  <c:v>Spain</c:v>
                </c:pt>
                <c:pt idx="23">
                  <c:v>Norway</c:v>
                </c:pt>
                <c:pt idx="24">
                  <c:v>Luxembourg</c:v>
                </c:pt>
                <c:pt idx="25">
                  <c:v>Italy</c:v>
                </c:pt>
                <c:pt idx="26">
                  <c:v>Portugal</c:v>
                </c:pt>
                <c:pt idx="27">
                  <c:v>Greece</c:v>
                </c:pt>
                <c:pt idx="28">
                  <c:v>Turkey</c:v>
                </c:pt>
                <c:pt idx="29">
                  <c:v>Mexico</c:v>
                </c:pt>
              </c:strCache>
            </c:strRef>
          </c:cat>
          <c:val>
            <c:numRef>
              <c:f>Sheet1!$F$2:$F$31</c:f>
              <c:numCache>
                <c:formatCode>General</c:formatCode>
                <c:ptCount val="30"/>
              </c:numCache>
            </c:numRef>
          </c:val>
        </c:ser>
        <c:gapWidth val="50"/>
        <c:overlap val="100"/>
        <c:axId val="154547328"/>
        <c:axId val="154548864"/>
      </c:barChart>
      <c:catAx>
        <c:axId val="154547328"/>
        <c:scaling>
          <c:orientation val="maxMin"/>
        </c:scaling>
        <c:axPos val="l"/>
        <c:majorGridlines>
          <c:spPr>
            <a:ln w="3252">
              <a:solidFill>
                <a:srgbClr val="000000"/>
              </a:solidFill>
              <a:prstDash val="solid"/>
            </a:ln>
          </c:spPr>
        </c:majorGridlines>
        <c:numFmt formatCode="General" sourceLinked="1"/>
        <c:tickLblPos val="nextTo"/>
        <c:spPr>
          <a:ln w="13009">
            <a:solidFill>
              <a:srgbClr val="000000"/>
            </a:solidFill>
            <a:prstDash val="solid"/>
          </a:ln>
        </c:spPr>
        <c:txPr>
          <a:bodyPr rot="0" vert="horz"/>
          <a:lstStyle/>
          <a:p>
            <a:pPr>
              <a:defRPr sz="1024" b="1" i="0" u="none" strike="noStrike" baseline="0">
                <a:solidFill>
                  <a:srgbClr val="000000"/>
                </a:solidFill>
                <a:latin typeface="Comic Sans MS"/>
                <a:ea typeface="Comic Sans MS"/>
                <a:cs typeface="Comic Sans MS"/>
              </a:defRPr>
            </a:pPr>
            <a:endParaRPr lang="en-US"/>
          </a:p>
        </c:txPr>
        <c:crossAx val="154548864"/>
        <c:crossesAt val="300"/>
        <c:auto val="1"/>
        <c:lblAlgn val="ctr"/>
        <c:lblOffset val="100"/>
        <c:tickLblSkip val="1"/>
        <c:tickMarkSkip val="1"/>
      </c:catAx>
      <c:valAx>
        <c:axId val="154548864"/>
        <c:scaling>
          <c:orientation val="minMax"/>
          <c:max val="600"/>
          <c:min val="300"/>
        </c:scaling>
        <c:axPos val="t"/>
        <c:majorGridlines>
          <c:spPr>
            <a:ln w="3252">
              <a:solidFill>
                <a:srgbClr val="000000"/>
              </a:solidFill>
              <a:prstDash val="solid"/>
            </a:ln>
          </c:spPr>
        </c:majorGridlines>
        <c:numFmt formatCode="General" sourceLinked="1"/>
        <c:tickLblPos val="nextTo"/>
        <c:spPr>
          <a:ln w="13009">
            <a:solidFill>
              <a:srgbClr val="000000"/>
            </a:solidFill>
            <a:prstDash val="solid"/>
          </a:ln>
        </c:spPr>
        <c:txPr>
          <a:bodyPr rot="0" vert="horz"/>
          <a:lstStyle/>
          <a:p>
            <a:pPr>
              <a:defRPr sz="1434" b="0" i="0" u="none" strike="noStrike" baseline="0">
                <a:solidFill>
                  <a:srgbClr val="000000"/>
                </a:solidFill>
                <a:latin typeface="Comic Sans MS"/>
                <a:ea typeface="Comic Sans MS"/>
                <a:cs typeface="Comic Sans MS"/>
              </a:defRPr>
            </a:pPr>
            <a:endParaRPr lang="en-US"/>
          </a:p>
        </c:txPr>
        <c:crossAx val="154547328"/>
        <c:crosses val="autoZero"/>
        <c:crossBetween val="between"/>
        <c:majorUnit val="50"/>
        <c:minorUnit val="10"/>
      </c:valAx>
      <c:spPr>
        <a:noFill/>
        <a:ln w="13009">
          <a:solidFill>
            <a:srgbClr val="FFFF00"/>
          </a:solidFill>
          <a:prstDash val="solid"/>
        </a:ln>
      </c:spPr>
    </c:plotArea>
    <c:plotVisOnly val="1"/>
    <c:dispBlanksAs val="gap"/>
  </c:chart>
  <c:spPr>
    <a:noFill/>
    <a:ln>
      <a:noFill/>
    </a:ln>
  </c:spPr>
  <c:txPr>
    <a:bodyPr/>
    <a:lstStyle/>
    <a:p>
      <a:pPr>
        <a:defRPr sz="1895" b="1" i="0" u="none" strike="noStrike" baseline="0">
          <a:solidFill>
            <a:schemeClr val="tx1"/>
          </a:solidFill>
          <a:latin typeface="Comic Sans MS"/>
          <a:ea typeface="Comic Sans MS"/>
          <a:cs typeface="Comic Sans MS"/>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E026EE-8F01-484B-9EDC-F1573CD98516}" type="datetimeFigureOut">
              <a:rPr lang="en-IE" smtClean="0"/>
              <a:t>19/07/2012</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D9CBC0-E157-4475-8F86-35F3218DBDF6}" type="slidenum">
              <a:rPr lang="en-IE" smtClean="0"/>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10</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12</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13</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14</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15</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16</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17</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18</a:t>
            </a:fld>
            <a:endParaRPr 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19</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2</a:t>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3</a:t>
            </a:fld>
            <a:endParaRPr 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5</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7</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3A31C93-298A-470A-BAA0-45C57DA592F2}" type="slidenum">
              <a:rPr lang="en-US">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p:txBody>
          <a:bodyPr/>
          <a:lstStyle>
            <a:lvl1pPr>
              <a:defRPr/>
            </a:lvl1pPr>
          </a:lstStyle>
          <a:p>
            <a:fld id="{3C84B947-A0AB-4E55-87EC-47D79F224EAF}"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p:txBody>
          <a:bodyPr/>
          <a:lstStyle>
            <a:lvl1pPr>
              <a:defRPr/>
            </a:lvl1pPr>
          </a:lstStyle>
          <a:p>
            <a:fld id="{8F544CAE-3934-4526-A6B4-9417B8FA11F0}"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917575"/>
            <a:ext cx="2195513" cy="5208588"/>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179388" y="917575"/>
            <a:ext cx="6437312" cy="520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p:txBody>
          <a:bodyPr/>
          <a:lstStyle>
            <a:lvl1pPr>
              <a:defRPr/>
            </a:lvl1pPr>
          </a:lstStyle>
          <a:p>
            <a:fld id="{BD30A9D8-B8DE-418E-B0E6-546B5CFD7651}"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9388" y="917575"/>
            <a:ext cx="8785225" cy="1143000"/>
          </a:xfrm>
        </p:spPr>
        <p:txBody>
          <a:bodyPr/>
          <a:lstStyle/>
          <a:p>
            <a:r>
              <a:rPr lang="en-US" smtClean="0"/>
              <a:t>Click to edit Master title style</a:t>
            </a:r>
            <a:endParaRPr lang="en-IE"/>
          </a:p>
        </p:txBody>
      </p:sp>
      <p:sp>
        <p:nvSpPr>
          <p:cNvPr id="3" name="Chart Placeholder 2"/>
          <p:cNvSpPr>
            <a:spLocks noGrp="1"/>
          </p:cNvSpPr>
          <p:nvPr>
            <p:ph type="chart" idx="1"/>
          </p:nvPr>
        </p:nvSpPr>
        <p:spPr>
          <a:xfrm>
            <a:off x="179388" y="2060575"/>
            <a:ext cx="8785225" cy="4065588"/>
          </a:xfrm>
        </p:spPr>
        <p:txBody>
          <a:bodyPr/>
          <a:lstStyle/>
          <a:p>
            <a:endParaRPr lang="en-IE"/>
          </a:p>
        </p:txBody>
      </p:sp>
      <p:sp>
        <p:nvSpPr>
          <p:cNvPr id="4" name="Date Placeholder 3"/>
          <p:cNvSpPr>
            <a:spLocks noGrp="1"/>
          </p:cNvSpPr>
          <p:nvPr>
            <p:ph type="dt" sz="half" idx="10"/>
          </p:nvPr>
        </p:nvSpPr>
        <p:spPr>
          <a:xfrm>
            <a:off x="34925" y="6538913"/>
            <a:ext cx="6337300" cy="319087"/>
          </a:xfrm>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a:xfrm>
            <a:off x="8316913" y="6553200"/>
            <a:ext cx="765175" cy="304800"/>
          </a:xfrm>
        </p:spPr>
        <p:txBody>
          <a:bodyPr/>
          <a:lstStyle>
            <a:lvl1pPr>
              <a:defRPr/>
            </a:lvl1pPr>
          </a:lstStyle>
          <a:p>
            <a:fld id="{F85C97AE-8C79-477C-AE8D-6535CE23406B}"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917575"/>
            <a:ext cx="8785225" cy="1143000"/>
          </a:xfrm>
        </p:spPr>
        <p:txBody>
          <a:bodyPr/>
          <a:lstStyle/>
          <a:p>
            <a:r>
              <a:rPr lang="en-US" smtClean="0"/>
              <a:t>Click to edit Master title style</a:t>
            </a:r>
            <a:endParaRPr lang="en-IE"/>
          </a:p>
        </p:txBody>
      </p:sp>
      <p:sp>
        <p:nvSpPr>
          <p:cNvPr id="3" name="Content Placeholder 2"/>
          <p:cNvSpPr>
            <a:spLocks noGrp="1"/>
          </p:cNvSpPr>
          <p:nvPr>
            <p:ph sz="half" idx="1"/>
          </p:nvPr>
        </p:nvSpPr>
        <p:spPr>
          <a:xfrm>
            <a:off x="179388" y="2060575"/>
            <a:ext cx="4316412" cy="4065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quarter" idx="2"/>
          </p:nvPr>
        </p:nvSpPr>
        <p:spPr>
          <a:xfrm>
            <a:off x="4648200" y="2060575"/>
            <a:ext cx="4316413" cy="195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Content Placeholder 4"/>
          <p:cNvSpPr>
            <a:spLocks noGrp="1"/>
          </p:cNvSpPr>
          <p:nvPr>
            <p:ph sz="quarter" idx="3"/>
          </p:nvPr>
        </p:nvSpPr>
        <p:spPr>
          <a:xfrm>
            <a:off x="4648200" y="4168775"/>
            <a:ext cx="4316413" cy="1957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Date Placeholder 5"/>
          <p:cNvSpPr>
            <a:spLocks noGrp="1"/>
          </p:cNvSpPr>
          <p:nvPr>
            <p:ph type="dt" sz="half" idx="10"/>
          </p:nvPr>
        </p:nvSpPr>
        <p:spPr>
          <a:xfrm>
            <a:off x="34925" y="6538913"/>
            <a:ext cx="6337300" cy="319087"/>
          </a:xfrm>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7" name="Slide Number Placeholder 6"/>
          <p:cNvSpPr>
            <a:spLocks noGrp="1"/>
          </p:cNvSpPr>
          <p:nvPr>
            <p:ph type="sldNum" sz="quarter" idx="11"/>
          </p:nvPr>
        </p:nvSpPr>
        <p:spPr>
          <a:xfrm>
            <a:off x="8316913" y="6553200"/>
            <a:ext cx="765175" cy="304800"/>
          </a:xfrm>
        </p:spPr>
        <p:txBody>
          <a:bodyPr/>
          <a:lstStyle>
            <a:lvl1pPr>
              <a:defRPr/>
            </a:lvl1pPr>
          </a:lstStyle>
          <a:p>
            <a:fld id="{5DC52E7C-1B63-42FD-865A-F4C88CC52554}"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79388" y="917575"/>
            <a:ext cx="8785225" cy="1143000"/>
          </a:xfrm>
        </p:spPr>
        <p:txBody>
          <a:bodyPr/>
          <a:lstStyle/>
          <a:p>
            <a:r>
              <a:rPr lang="en-US" smtClean="0"/>
              <a:t>Click to edit Master title style</a:t>
            </a:r>
            <a:endParaRPr lang="en-IE"/>
          </a:p>
        </p:txBody>
      </p:sp>
      <p:sp>
        <p:nvSpPr>
          <p:cNvPr id="3" name="Content Placeholder 2"/>
          <p:cNvSpPr>
            <a:spLocks noGrp="1"/>
          </p:cNvSpPr>
          <p:nvPr>
            <p:ph sz="quarter" idx="1"/>
          </p:nvPr>
        </p:nvSpPr>
        <p:spPr>
          <a:xfrm>
            <a:off x="179388" y="2060575"/>
            <a:ext cx="4316412" cy="195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quarter" idx="2"/>
          </p:nvPr>
        </p:nvSpPr>
        <p:spPr>
          <a:xfrm>
            <a:off x="4648200" y="2060575"/>
            <a:ext cx="4316413" cy="195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Content Placeholder 4"/>
          <p:cNvSpPr>
            <a:spLocks noGrp="1"/>
          </p:cNvSpPr>
          <p:nvPr>
            <p:ph sz="quarter" idx="3"/>
          </p:nvPr>
        </p:nvSpPr>
        <p:spPr>
          <a:xfrm>
            <a:off x="179388" y="4168775"/>
            <a:ext cx="4316412" cy="1957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Content Placeholder 5"/>
          <p:cNvSpPr>
            <a:spLocks noGrp="1"/>
          </p:cNvSpPr>
          <p:nvPr>
            <p:ph sz="quarter" idx="4"/>
          </p:nvPr>
        </p:nvSpPr>
        <p:spPr>
          <a:xfrm>
            <a:off x="4648200" y="4168775"/>
            <a:ext cx="4316413" cy="1957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a:xfrm>
            <a:off x="34925" y="6538913"/>
            <a:ext cx="6337300" cy="319087"/>
          </a:xfrm>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8" name="Slide Number Placeholder 7"/>
          <p:cNvSpPr>
            <a:spLocks noGrp="1"/>
          </p:cNvSpPr>
          <p:nvPr>
            <p:ph type="sldNum" sz="quarter" idx="11"/>
          </p:nvPr>
        </p:nvSpPr>
        <p:spPr>
          <a:xfrm>
            <a:off x="8316913" y="6553200"/>
            <a:ext cx="765175" cy="304800"/>
          </a:xfrm>
        </p:spPr>
        <p:txBody>
          <a:bodyPr/>
          <a:lstStyle>
            <a:lvl1pPr>
              <a:defRPr/>
            </a:lvl1pPr>
          </a:lstStyle>
          <a:p>
            <a:fld id="{A98CA4EB-D774-4D78-8460-910DC76FD647}"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p:txBody>
          <a:bodyPr/>
          <a:lstStyle>
            <a:lvl1pPr>
              <a:defRPr/>
            </a:lvl1pPr>
          </a:lstStyle>
          <a:p>
            <a:fld id="{D8239E5F-5432-4807-AB12-309623569649}"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5" name="Slide Number Placeholder 4"/>
          <p:cNvSpPr>
            <a:spLocks noGrp="1"/>
          </p:cNvSpPr>
          <p:nvPr>
            <p:ph type="sldNum" sz="quarter" idx="11"/>
          </p:nvPr>
        </p:nvSpPr>
        <p:spPr/>
        <p:txBody>
          <a:bodyPr/>
          <a:lstStyle>
            <a:lvl1pPr>
              <a:defRPr/>
            </a:lvl1pPr>
          </a:lstStyle>
          <a:p>
            <a:fld id="{D9884DF6-744A-4A23-AAD0-D28FCA5EDF8A}"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179388" y="2060575"/>
            <a:ext cx="4316412"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2060575"/>
            <a:ext cx="4316413"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6" name="Slide Number Placeholder 5"/>
          <p:cNvSpPr>
            <a:spLocks noGrp="1"/>
          </p:cNvSpPr>
          <p:nvPr>
            <p:ph type="sldNum" sz="quarter" idx="11"/>
          </p:nvPr>
        </p:nvSpPr>
        <p:spPr/>
        <p:txBody>
          <a:bodyPr/>
          <a:lstStyle>
            <a:lvl1pPr>
              <a:defRPr/>
            </a:lvl1pPr>
          </a:lstStyle>
          <a:p>
            <a:fld id="{7C0DE6A8-7C4A-428A-BA31-047CA5D2072A}"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8" name="Slide Number Placeholder 7"/>
          <p:cNvSpPr>
            <a:spLocks noGrp="1"/>
          </p:cNvSpPr>
          <p:nvPr>
            <p:ph type="sldNum" sz="quarter" idx="11"/>
          </p:nvPr>
        </p:nvSpPr>
        <p:spPr/>
        <p:txBody>
          <a:bodyPr/>
          <a:lstStyle>
            <a:lvl1pPr>
              <a:defRPr/>
            </a:lvl1pPr>
          </a:lstStyle>
          <a:p>
            <a:fld id="{E4FAF60B-5973-41AE-8FC9-56009011FEA6}"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4" name="Slide Number Placeholder 3"/>
          <p:cNvSpPr>
            <a:spLocks noGrp="1"/>
          </p:cNvSpPr>
          <p:nvPr>
            <p:ph type="sldNum" sz="quarter" idx="11"/>
          </p:nvPr>
        </p:nvSpPr>
        <p:spPr/>
        <p:txBody>
          <a:bodyPr/>
          <a:lstStyle>
            <a:lvl1pPr>
              <a:defRPr/>
            </a:lvl1pPr>
          </a:lstStyle>
          <a:p>
            <a:fld id="{0CA54DCC-C6AD-4717-A6D8-A733A5855645}"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3" name="Slide Number Placeholder 2"/>
          <p:cNvSpPr>
            <a:spLocks noGrp="1"/>
          </p:cNvSpPr>
          <p:nvPr>
            <p:ph type="sldNum" sz="quarter" idx="11"/>
          </p:nvPr>
        </p:nvSpPr>
        <p:spPr/>
        <p:txBody>
          <a:bodyPr/>
          <a:lstStyle>
            <a:lvl1pPr>
              <a:defRPr/>
            </a:lvl1pPr>
          </a:lstStyle>
          <a:p>
            <a:fld id="{9D3D366A-54C6-48E6-A134-92BEA4164C27}"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6" name="Slide Number Placeholder 5"/>
          <p:cNvSpPr>
            <a:spLocks noGrp="1"/>
          </p:cNvSpPr>
          <p:nvPr>
            <p:ph type="sldNum" sz="quarter" idx="11"/>
          </p:nvPr>
        </p:nvSpPr>
        <p:spPr/>
        <p:txBody>
          <a:bodyPr/>
          <a:lstStyle>
            <a:lvl1pPr>
              <a:defRPr/>
            </a:lvl1pPr>
          </a:lstStyle>
          <a:p>
            <a:fld id="{FB09BC37-D49E-46DD-BE1F-CDA31D0F1410}" type="slidenum">
              <a:rPr lang="el-GR">
                <a:solidFill>
                  <a:srgbClr val="0000FF"/>
                </a:solidFill>
              </a:rPr>
              <a:pPr/>
              <a:t>‹#›</a:t>
            </a:fld>
            <a:endParaRPr lang="el-GR">
              <a:solidFill>
                <a:srgbClr val="0000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solidFill>
                  <a:srgbClr val="0000FF"/>
                </a:solidFill>
              </a:rPr>
              <a:t>Cosmos Summer School Presentation</a:t>
            </a:r>
            <a:endParaRPr lang="el-GR">
              <a:solidFill>
                <a:srgbClr val="0000FF"/>
              </a:solidFill>
            </a:endParaRPr>
          </a:p>
        </p:txBody>
      </p:sp>
      <p:sp>
        <p:nvSpPr>
          <p:cNvPr id="6" name="Slide Number Placeholder 5"/>
          <p:cNvSpPr>
            <a:spLocks noGrp="1"/>
          </p:cNvSpPr>
          <p:nvPr>
            <p:ph type="sldNum" sz="quarter" idx="11"/>
          </p:nvPr>
        </p:nvSpPr>
        <p:spPr/>
        <p:txBody>
          <a:bodyPr/>
          <a:lstStyle>
            <a:lvl1pPr>
              <a:defRPr/>
            </a:lvl1pPr>
          </a:lstStyle>
          <a:p>
            <a:fld id="{E234655D-1B6F-43DC-9B07-2276A6980CFC}" type="slidenum">
              <a:rPr lang="el-GR">
                <a:solidFill>
                  <a:srgbClr val="0000FF"/>
                </a:solidFill>
              </a:rPr>
              <a:pPr/>
              <a:t>‹#›</a:t>
            </a:fld>
            <a:endParaRPr lang="el-GR">
              <a:solidFill>
                <a:srgbClr val="0000FF"/>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58402" name="Picture 59"/>
          <p:cNvPicPr>
            <a:picLocks noChangeAspect="1" noChangeArrowheads="1"/>
          </p:cNvPicPr>
          <p:nvPr userDrawn="1"/>
        </p:nvPicPr>
        <p:blipFill>
          <a:blip r:embed="rId16" cstate="print"/>
          <a:srcRect/>
          <a:stretch>
            <a:fillRect/>
          </a:stretch>
        </p:blipFill>
        <p:spPr bwMode="auto">
          <a:xfrm>
            <a:off x="0" y="-14288"/>
            <a:ext cx="9144000" cy="6872288"/>
          </a:xfrm>
          <a:prstGeom prst="rect">
            <a:avLst/>
          </a:prstGeom>
          <a:noFill/>
          <a:ln w="12700" algn="ctr">
            <a:noFill/>
            <a:miter lim="800000"/>
            <a:headEnd/>
            <a:tailEnd/>
          </a:ln>
        </p:spPr>
      </p:pic>
      <p:sp>
        <p:nvSpPr>
          <p:cNvPr id="1044" name="Rectangle 20"/>
          <p:cNvSpPr>
            <a:spLocks noChangeArrowheads="1"/>
          </p:cNvSpPr>
          <p:nvPr userDrawn="1"/>
        </p:nvSpPr>
        <p:spPr bwMode="auto">
          <a:xfrm>
            <a:off x="0" y="6480175"/>
            <a:ext cx="9144000" cy="404813"/>
          </a:xfrm>
          <a:prstGeom prst="rect">
            <a:avLst/>
          </a:prstGeom>
          <a:noFill/>
          <a:ln w="9525" algn="ctr">
            <a:noFill/>
            <a:miter lim="800000"/>
            <a:headEnd/>
            <a:tailEnd/>
          </a:ln>
          <a:effectLst/>
        </p:spPr>
        <p:txBody>
          <a:bodyPr wrap="none" anchor="ctr"/>
          <a:lstStyle/>
          <a:p>
            <a:pPr algn="ctr" fontAlgn="base">
              <a:spcBef>
                <a:spcPct val="0"/>
              </a:spcBef>
              <a:spcAft>
                <a:spcPct val="0"/>
              </a:spcAft>
              <a:defRPr/>
            </a:pPr>
            <a:endParaRPr lang="en-GB" sz="1600">
              <a:solidFill>
                <a:srgbClr val="000000"/>
              </a:solidFill>
            </a:endParaRPr>
          </a:p>
        </p:txBody>
      </p:sp>
      <p:sp>
        <p:nvSpPr>
          <p:cNvPr id="1040" name="Rectangle 16"/>
          <p:cNvSpPr>
            <a:spLocks noChangeArrowheads="1"/>
          </p:cNvSpPr>
          <p:nvPr userDrawn="1"/>
        </p:nvSpPr>
        <p:spPr bwMode="auto">
          <a:xfrm>
            <a:off x="0" y="0"/>
            <a:ext cx="9144000" cy="981075"/>
          </a:xfrm>
          <a:prstGeom prst="rect">
            <a:avLst/>
          </a:prstGeom>
          <a:noFill/>
          <a:ln w="9525" algn="ctr">
            <a:noFill/>
            <a:miter lim="800000"/>
            <a:headEnd/>
            <a:tailEnd/>
          </a:ln>
          <a:effectLst/>
        </p:spPr>
        <p:txBody>
          <a:bodyPr wrap="none" anchor="ct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2" name="Rectangle 2"/>
          <p:cNvSpPr>
            <a:spLocks noGrp="1" noChangeArrowheads="1"/>
          </p:cNvSpPr>
          <p:nvPr>
            <p:ph type="title"/>
          </p:nvPr>
        </p:nvSpPr>
        <p:spPr bwMode="auto">
          <a:xfrm>
            <a:off x="179388" y="917575"/>
            <a:ext cx="87852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EDIT TITLE</a:t>
            </a:r>
            <a:endParaRPr lang="el-GR" smtClean="0"/>
          </a:p>
        </p:txBody>
      </p:sp>
      <p:sp>
        <p:nvSpPr>
          <p:cNvPr id="1027" name="Rectangle 3"/>
          <p:cNvSpPr>
            <a:spLocks noGrp="1" noChangeArrowheads="1"/>
          </p:cNvSpPr>
          <p:nvPr>
            <p:ph type="body" idx="1"/>
          </p:nvPr>
        </p:nvSpPr>
        <p:spPr bwMode="auto">
          <a:xfrm>
            <a:off x="179388" y="2060575"/>
            <a:ext cx="8785225" cy="4065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p>
        </p:txBody>
      </p:sp>
      <p:sp>
        <p:nvSpPr>
          <p:cNvPr id="1038" name="Line 14"/>
          <p:cNvSpPr>
            <a:spLocks noChangeShapeType="1"/>
          </p:cNvSpPr>
          <p:nvPr userDrawn="1"/>
        </p:nvSpPr>
        <p:spPr bwMode="auto">
          <a:xfrm>
            <a:off x="0" y="6524625"/>
            <a:ext cx="9144000" cy="0"/>
          </a:xfrm>
          <a:prstGeom prst="line">
            <a:avLst/>
          </a:prstGeom>
          <a:noFill/>
          <a:ln w="12700">
            <a:solidFill>
              <a:schemeClr val="bg1"/>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1052" name="Line 28"/>
          <p:cNvSpPr>
            <a:spLocks noChangeShapeType="1"/>
          </p:cNvSpPr>
          <p:nvPr userDrawn="1"/>
        </p:nvSpPr>
        <p:spPr bwMode="auto">
          <a:xfrm>
            <a:off x="0" y="6453188"/>
            <a:ext cx="9144000" cy="0"/>
          </a:xfrm>
          <a:prstGeom prst="line">
            <a:avLst/>
          </a:prstGeom>
          <a:noFill/>
          <a:ln w="12700">
            <a:solidFill>
              <a:srgbClr val="5C0000"/>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1061" name="Rectangle 37"/>
          <p:cNvSpPr>
            <a:spLocks noGrp="1" noChangeArrowheads="1"/>
          </p:cNvSpPr>
          <p:nvPr>
            <p:ph type="dt" sz="half" idx="2"/>
          </p:nvPr>
        </p:nvSpPr>
        <p:spPr bwMode="auto">
          <a:xfrm>
            <a:off x="34925" y="6538913"/>
            <a:ext cx="6337300" cy="3190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000">
                <a:solidFill>
                  <a:schemeClr val="hlink"/>
                </a:solidFill>
                <a:effectLst>
                  <a:outerShdw blurRad="38100" dist="38100" dir="2700000" algn="tl">
                    <a:srgbClr val="C0C0C0"/>
                  </a:outerShdw>
                </a:effectLst>
                <a:latin typeface="+mn-lt"/>
              </a:defRPr>
            </a:lvl1pPr>
          </a:lstStyle>
          <a:p>
            <a:pPr fontAlgn="base">
              <a:spcAft>
                <a:spcPct val="0"/>
              </a:spcAft>
              <a:defRPr/>
            </a:pPr>
            <a:r>
              <a:rPr lang="en-US">
                <a:solidFill>
                  <a:srgbClr val="0000FF"/>
                </a:solidFill>
              </a:rPr>
              <a:t>Cosmos Summer School Presentation</a:t>
            </a:r>
            <a:endParaRPr lang="el-GR">
              <a:solidFill>
                <a:srgbClr val="0000FF"/>
              </a:solidFill>
            </a:endParaRPr>
          </a:p>
        </p:txBody>
      </p:sp>
      <p:sp>
        <p:nvSpPr>
          <p:cNvPr id="1063" name="Rectangle 39"/>
          <p:cNvSpPr>
            <a:spLocks noGrp="1" noChangeArrowheads="1"/>
          </p:cNvSpPr>
          <p:nvPr>
            <p:ph type="sldNum" sz="quarter" idx="4"/>
          </p:nvPr>
        </p:nvSpPr>
        <p:spPr bwMode="auto">
          <a:xfrm>
            <a:off x="8316913" y="6553200"/>
            <a:ext cx="76517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hlink"/>
                </a:solidFill>
                <a:effectLst>
                  <a:outerShdw blurRad="38100" dist="38100" dir="2700000" algn="tl">
                    <a:srgbClr val="C0C0C0"/>
                  </a:outerShdw>
                </a:effectLst>
              </a:defRPr>
            </a:lvl1pPr>
          </a:lstStyle>
          <a:p>
            <a:pPr fontAlgn="base">
              <a:spcBef>
                <a:spcPct val="0"/>
              </a:spcBef>
              <a:spcAft>
                <a:spcPct val="0"/>
              </a:spcAft>
            </a:pPr>
            <a:fld id="{15001339-9885-4FDE-9A73-F5B7A620D7D3}" type="slidenum">
              <a:rPr lang="el-GR">
                <a:solidFill>
                  <a:srgbClr val="0000FF"/>
                </a:solidFill>
                <a:latin typeface="Arial" charset="0"/>
              </a:rPr>
              <a:pPr fontAlgn="base">
                <a:spcBef>
                  <a:spcPct val="0"/>
                </a:spcBef>
                <a:spcAft>
                  <a:spcPct val="0"/>
                </a:spcAft>
              </a:pPr>
              <a:t>‹#›</a:t>
            </a:fld>
            <a:endParaRPr lang="el-GR">
              <a:solidFill>
                <a:srgbClr val="0000FF"/>
              </a:solidFill>
              <a:latin typeface="Arial" charset="0"/>
            </a:endParaRPr>
          </a:p>
        </p:txBody>
      </p:sp>
      <p:sp>
        <p:nvSpPr>
          <p:cNvPr id="1068" name="Rectangle 44"/>
          <p:cNvSpPr>
            <a:spLocks noChangeArrowheads="1"/>
          </p:cNvSpPr>
          <p:nvPr userDrawn="1"/>
        </p:nvSpPr>
        <p:spPr bwMode="auto">
          <a:xfrm>
            <a:off x="755650" y="188913"/>
            <a:ext cx="5473700" cy="576262"/>
          </a:xfrm>
          <a:prstGeom prst="rect">
            <a:avLst/>
          </a:prstGeom>
          <a:noFill/>
          <a:ln w="9525">
            <a:noFill/>
            <a:miter lim="800000"/>
            <a:headEnd/>
            <a:tailEnd/>
          </a:ln>
          <a:effectLst/>
        </p:spPr>
        <p:txBody>
          <a:bodyPr/>
          <a:lstStyle/>
          <a:p>
            <a:pPr fontAlgn="base">
              <a:spcBef>
                <a:spcPct val="0"/>
              </a:spcBef>
              <a:spcAft>
                <a:spcPct val="0"/>
              </a:spcAft>
            </a:pPr>
            <a:endParaRPr lang="en-US" sz="1200" b="1">
              <a:solidFill>
                <a:srgbClr val="FFFFFF"/>
              </a:solidFill>
              <a:effectLst>
                <a:outerShdw blurRad="38100" dist="38100" dir="2700000" algn="tl">
                  <a:srgbClr val="C0C0C0"/>
                </a:outerShdw>
              </a:effectLst>
            </a:endParaRPr>
          </a:p>
          <a:p>
            <a:pPr fontAlgn="base">
              <a:spcBef>
                <a:spcPct val="0"/>
              </a:spcBef>
              <a:spcAft>
                <a:spcPct val="0"/>
              </a:spcAft>
            </a:pPr>
            <a:r>
              <a:rPr lang="en-US" sz="1200" b="1">
                <a:solidFill>
                  <a:srgbClr val="0000FF"/>
                </a:solidFill>
                <a:effectLst>
                  <a:outerShdw blurRad="38100" dist="38100" dir="2700000" algn="tl">
                    <a:srgbClr val="C0C0C0"/>
                  </a:outerShdw>
                </a:effectLst>
              </a:rPr>
              <a:t>High School Teachers Programme 2012</a:t>
            </a:r>
          </a:p>
          <a:p>
            <a:pPr fontAlgn="base">
              <a:spcBef>
                <a:spcPct val="0"/>
              </a:spcBef>
              <a:spcAft>
                <a:spcPct val="0"/>
              </a:spcAft>
            </a:pPr>
            <a:r>
              <a:rPr lang="en-US" sz="1200" b="1">
                <a:solidFill>
                  <a:srgbClr val="0000FF"/>
                </a:solidFill>
                <a:effectLst>
                  <a:outerShdw blurRad="38100" dist="38100" dir="2700000" algn="tl">
                    <a:srgbClr val="C0C0C0"/>
                  </a:outerShdw>
                </a:effectLst>
              </a:rPr>
              <a:t>July 16</a:t>
            </a:r>
            <a:r>
              <a:rPr lang="en-US" sz="1200" b="1" baseline="30000">
                <a:solidFill>
                  <a:srgbClr val="0000FF"/>
                </a:solidFill>
                <a:effectLst>
                  <a:outerShdw blurRad="38100" dist="38100" dir="2700000" algn="tl">
                    <a:srgbClr val="C0C0C0"/>
                  </a:outerShdw>
                </a:effectLst>
              </a:rPr>
              <a:t>th</a:t>
            </a:r>
            <a:r>
              <a:rPr lang="en-US" sz="1200" b="1">
                <a:solidFill>
                  <a:srgbClr val="0000FF"/>
                </a:solidFill>
                <a:effectLst>
                  <a:outerShdw blurRad="38100" dist="38100" dir="2700000" algn="tl">
                    <a:srgbClr val="C0C0C0"/>
                  </a:outerShdw>
                </a:effectLst>
              </a:rPr>
              <a:t>, 2012, CERN</a:t>
            </a:r>
          </a:p>
          <a:p>
            <a:pPr fontAlgn="base">
              <a:spcBef>
                <a:spcPct val="0"/>
              </a:spcBef>
              <a:spcAft>
                <a:spcPct val="0"/>
              </a:spcAft>
            </a:pPr>
            <a:endParaRPr lang="en-US" sz="1200" b="1">
              <a:solidFill>
                <a:srgbClr val="0000FF"/>
              </a:solidFill>
              <a:effectLst>
                <a:outerShdw blurRad="38100" dist="38100" dir="2700000" algn="tl">
                  <a:srgbClr val="C0C0C0"/>
                </a:outerShdw>
              </a:effectLst>
            </a:endParaRPr>
          </a:p>
        </p:txBody>
      </p:sp>
      <p:sp>
        <p:nvSpPr>
          <p:cNvPr id="1074" name="Line 50"/>
          <p:cNvSpPr>
            <a:spLocks noChangeShapeType="1"/>
          </p:cNvSpPr>
          <p:nvPr userDrawn="1"/>
        </p:nvSpPr>
        <p:spPr bwMode="auto">
          <a:xfrm>
            <a:off x="0" y="6453188"/>
            <a:ext cx="9144000" cy="0"/>
          </a:xfrm>
          <a:prstGeom prst="line">
            <a:avLst/>
          </a:prstGeom>
          <a:noFill/>
          <a:ln w="28575">
            <a:solidFill>
              <a:schemeClr val="accent2"/>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1075" name="Line 51"/>
          <p:cNvSpPr>
            <a:spLocks noChangeShapeType="1"/>
          </p:cNvSpPr>
          <p:nvPr userDrawn="1"/>
        </p:nvSpPr>
        <p:spPr bwMode="auto">
          <a:xfrm>
            <a:off x="0" y="909638"/>
            <a:ext cx="9144000" cy="0"/>
          </a:xfrm>
          <a:prstGeom prst="line">
            <a:avLst/>
          </a:prstGeom>
          <a:noFill/>
          <a:ln w="28575">
            <a:solidFill>
              <a:schemeClr val="accent2"/>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1076" name="Line 52"/>
          <p:cNvSpPr>
            <a:spLocks noChangeShapeType="1"/>
          </p:cNvSpPr>
          <p:nvPr userDrawn="1"/>
        </p:nvSpPr>
        <p:spPr bwMode="auto">
          <a:xfrm>
            <a:off x="-36513" y="981075"/>
            <a:ext cx="9144001" cy="0"/>
          </a:xfrm>
          <a:prstGeom prst="line">
            <a:avLst/>
          </a:prstGeom>
          <a:noFill/>
          <a:ln w="12700">
            <a:solidFill>
              <a:schemeClr val="accent2"/>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
        <p:nvSpPr>
          <p:cNvPr id="1077" name="Line 53"/>
          <p:cNvSpPr>
            <a:spLocks noChangeShapeType="1"/>
          </p:cNvSpPr>
          <p:nvPr userDrawn="1"/>
        </p:nvSpPr>
        <p:spPr bwMode="auto">
          <a:xfrm>
            <a:off x="-36513" y="6524625"/>
            <a:ext cx="9144001" cy="0"/>
          </a:xfrm>
          <a:prstGeom prst="line">
            <a:avLst/>
          </a:prstGeom>
          <a:noFill/>
          <a:ln w="12700">
            <a:solidFill>
              <a:schemeClr val="accent2"/>
            </a:solidFill>
            <a:round/>
            <a:headEnd/>
            <a:tailEnd/>
          </a:ln>
          <a:effectLst/>
        </p:spPr>
        <p:txBody>
          <a:bodyPr/>
          <a:lstStyle/>
          <a:p>
            <a:pPr algn="ctr" fontAlgn="base">
              <a:spcBef>
                <a:spcPct val="20000"/>
              </a:spcBef>
              <a:spcAft>
                <a:spcPct val="0"/>
              </a:spcAft>
              <a:defRPr/>
            </a:pPr>
            <a:endParaRPr lang="el-GR" sz="1400">
              <a:solidFill>
                <a:srgbClr val="000000"/>
              </a:solidFill>
              <a:effectLst>
                <a:outerShdw blurRad="38100" dist="38100" dir="2700000" algn="tl">
                  <a:srgbClr val="000000">
                    <a:alpha val="43137"/>
                  </a:srgbClr>
                </a:outerShdw>
              </a:effectLst>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hf hdr="0" ftr="0"/>
  <p:txStyles>
    <p:titleStyle>
      <a:lvl1pPr algn="ctr" rtl="0" fontAlgn="base">
        <a:spcBef>
          <a:spcPct val="0"/>
        </a:spcBef>
        <a:spcAft>
          <a:spcPct val="0"/>
        </a:spcAft>
        <a:defRPr sz="3600" b="1">
          <a:solidFill>
            <a:schemeClr val="hlink"/>
          </a:solidFill>
          <a:latin typeface="+mj-lt"/>
          <a:ea typeface="+mj-ea"/>
          <a:cs typeface="+mj-cs"/>
        </a:defRPr>
      </a:lvl1pPr>
      <a:lvl2pPr algn="ctr" rtl="0" fontAlgn="base">
        <a:spcBef>
          <a:spcPct val="0"/>
        </a:spcBef>
        <a:spcAft>
          <a:spcPct val="0"/>
        </a:spcAft>
        <a:defRPr sz="3600" b="1">
          <a:solidFill>
            <a:schemeClr val="hlink"/>
          </a:solidFill>
          <a:latin typeface="Verdana" pitchFamily="34" charset="0"/>
        </a:defRPr>
      </a:lvl2pPr>
      <a:lvl3pPr algn="ctr" rtl="0" fontAlgn="base">
        <a:spcBef>
          <a:spcPct val="0"/>
        </a:spcBef>
        <a:spcAft>
          <a:spcPct val="0"/>
        </a:spcAft>
        <a:defRPr sz="3600" b="1">
          <a:solidFill>
            <a:schemeClr val="hlink"/>
          </a:solidFill>
          <a:latin typeface="Verdana" pitchFamily="34" charset="0"/>
        </a:defRPr>
      </a:lvl3pPr>
      <a:lvl4pPr algn="ctr" rtl="0" fontAlgn="base">
        <a:spcBef>
          <a:spcPct val="0"/>
        </a:spcBef>
        <a:spcAft>
          <a:spcPct val="0"/>
        </a:spcAft>
        <a:defRPr sz="3600" b="1">
          <a:solidFill>
            <a:schemeClr val="hlink"/>
          </a:solidFill>
          <a:latin typeface="Verdana" pitchFamily="34" charset="0"/>
        </a:defRPr>
      </a:lvl4pPr>
      <a:lvl5pPr algn="ctr" rtl="0" fontAlgn="base">
        <a:spcBef>
          <a:spcPct val="0"/>
        </a:spcBef>
        <a:spcAft>
          <a:spcPct val="0"/>
        </a:spcAft>
        <a:defRPr sz="3600" b="1">
          <a:solidFill>
            <a:schemeClr val="hlink"/>
          </a:solidFill>
          <a:latin typeface="Verdana" pitchFamily="34" charset="0"/>
        </a:defRPr>
      </a:lvl5pPr>
      <a:lvl6pPr marL="457200" algn="ctr" rtl="0" fontAlgn="base">
        <a:spcBef>
          <a:spcPct val="0"/>
        </a:spcBef>
        <a:spcAft>
          <a:spcPct val="0"/>
        </a:spcAft>
        <a:defRPr sz="3600" b="1">
          <a:solidFill>
            <a:schemeClr val="hlink"/>
          </a:solidFill>
          <a:latin typeface="Verdana" pitchFamily="34" charset="0"/>
        </a:defRPr>
      </a:lvl6pPr>
      <a:lvl7pPr marL="914400" algn="ctr" rtl="0" fontAlgn="base">
        <a:spcBef>
          <a:spcPct val="0"/>
        </a:spcBef>
        <a:spcAft>
          <a:spcPct val="0"/>
        </a:spcAft>
        <a:defRPr sz="3600" b="1">
          <a:solidFill>
            <a:schemeClr val="hlink"/>
          </a:solidFill>
          <a:latin typeface="Verdana" pitchFamily="34" charset="0"/>
        </a:defRPr>
      </a:lvl7pPr>
      <a:lvl8pPr marL="1371600" algn="ctr" rtl="0" fontAlgn="base">
        <a:spcBef>
          <a:spcPct val="0"/>
        </a:spcBef>
        <a:spcAft>
          <a:spcPct val="0"/>
        </a:spcAft>
        <a:defRPr sz="3600" b="1">
          <a:solidFill>
            <a:schemeClr val="hlink"/>
          </a:solidFill>
          <a:latin typeface="Verdana" pitchFamily="34" charset="0"/>
        </a:defRPr>
      </a:lvl8pPr>
      <a:lvl9pPr marL="1828800" algn="ctr" rtl="0" fontAlgn="base">
        <a:spcBef>
          <a:spcPct val="0"/>
        </a:spcBef>
        <a:spcAft>
          <a:spcPct val="0"/>
        </a:spcAft>
        <a:defRPr sz="3600" b="1">
          <a:solidFill>
            <a:schemeClr val="hlink"/>
          </a:solidFill>
          <a:latin typeface="Verdana" pitchFamily="34" charset="0"/>
        </a:defRPr>
      </a:lvl9pPr>
    </p:titleStyle>
    <p:bodyStyle>
      <a:lvl1pPr marL="342900" indent="-342900" algn="l" rtl="0" fontAlgn="base">
        <a:spcBef>
          <a:spcPct val="20000"/>
        </a:spcBef>
        <a:spcAft>
          <a:spcPct val="0"/>
        </a:spcAft>
        <a:buChar char="•"/>
        <a:defRPr sz="3200">
          <a:solidFill>
            <a:schemeClr val="hlink"/>
          </a:solidFill>
          <a:latin typeface="+mn-lt"/>
          <a:ea typeface="+mn-ea"/>
          <a:cs typeface="+mn-cs"/>
        </a:defRPr>
      </a:lvl1pPr>
      <a:lvl2pPr marL="742950" indent="-285750" algn="l" rtl="0" fontAlgn="base">
        <a:spcBef>
          <a:spcPct val="20000"/>
        </a:spcBef>
        <a:spcAft>
          <a:spcPct val="0"/>
        </a:spcAft>
        <a:buChar char="–"/>
        <a:defRPr sz="2800">
          <a:solidFill>
            <a:schemeClr val="hlink"/>
          </a:solidFill>
          <a:latin typeface="+mn-lt"/>
        </a:defRPr>
      </a:lvl2pPr>
      <a:lvl3pPr marL="1143000" indent="-228600" algn="l" rtl="0" fontAlgn="base">
        <a:spcBef>
          <a:spcPct val="20000"/>
        </a:spcBef>
        <a:spcAft>
          <a:spcPct val="0"/>
        </a:spcAft>
        <a:buChar char="•"/>
        <a:defRPr sz="2400">
          <a:solidFill>
            <a:schemeClr val="hlink"/>
          </a:solidFill>
          <a:latin typeface="+mn-lt"/>
        </a:defRPr>
      </a:lvl3pPr>
      <a:lvl4pPr marL="1600200" indent="-228600" algn="l" rtl="0" fontAlgn="base">
        <a:spcBef>
          <a:spcPct val="20000"/>
        </a:spcBef>
        <a:spcAft>
          <a:spcPct val="0"/>
        </a:spcAft>
        <a:buChar char="–"/>
        <a:defRPr sz="2000">
          <a:solidFill>
            <a:schemeClr val="hlink"/>
          </a:solidFill>
          <a:latin typeface="+mn-lt"/>
        </a:defRPr>
      </a:lvl4pPr>
      <a:lvl5pPr marL="2057400" indent="-228600" algn="l" rtl="0" fontAlgn="base">
        <a:spcBef>
          <a:spcPct val="20000"/>
        </a:spcBef>
        <a:spcAft>
          <a:spcPct val="0"/>
        </a:spcAft>
        <a:buChar char="»"/>
        <a:defRPr sz="2000">
          <a:solidFill>
            <a:schemeClr val="hlink"/>
          </a:solidFill>
          <a:latin typeface="+mn-lt"/>
        </a:defRPr>
      </a:lvl5pPr>
      <a:lvl6pPr marL="2514600" indent="-228600" algn="l" rtl="0" fontAlgn="base">
        <a:spcBef>
          <a:spcPct val="20000"/>
        </a:spcBef>
        <a:spcAft>
          <a:spcPct val="0"/>
        </a:spcAft>
        <a:buChar char="»"/>
        <a:defRPr sz="2000">
          <a:solidFill>
            <a:schemeClr val="hlink"/>
          </a:solidFill>
          <a:latin typeface="+mn-lt"/>
        </a:defRPr>
      </a:lvl6pPr>
      <a:lvl7pPr marL="2971800" indent="-228600" algn="l" rtl="0" fontAlgn="base">
        <a:spcBef>
          <a:spcPct val="20000"/>
        </a:spcBef>
        <a:spcAft>
          <a:spcPct val="0"/>
        </a:spcAft>
        <a:buChar char="»"/>
        <a:defRPr sz="2000">
          <a:solidFill>
            <a:schemeClr val="hlink"/>
          </a:solidFill>
          <a:latin typeface="+mn-lt"/>
        </a:defRPr>
      </a:lvl7pPr>
      <a:lvl8pPr marL="3429000" indent="-228600" algn="l" rtl="0" fontAlgn="base">
        <a:spcBef>
          <a:spcPct val="20000"/>
        </a:spcBef>
        <a:spcAft>
          <a:spcPct val="0"/>
        </a:spcAft>
        <a:buChar char="»"/>
        <a:defRPr sz="2000">
          <a:solidFill>
            <a:schemeClr val="hlink"/>
          </a:solidFill>
          <a:latin typeface="+mn-lt"/>
        </a:defRPr>
      </a:lvl8pPr>
      <a:lvl9pPr marL="3886200" indent="-228600" algn="l" rtl="0" fontAlgn="base">
        <a:spcBef>
          <a:spcPct val="20000"/>
        </a:spcBef>
        <a:spcAft>
          <a:spcPct val="0"/>
        </a:spcAft>
        <a:buChar char="»"/>
        <a:defRPr sz="2000">
          <a:solidFill>
            <a:schemeClr va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0.jpe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wallpapergate.com/data/media/352/Supernova_1987A_001.jpg"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hyperlink" Target="http://www.nobelprize.org/nobel_prizes/physics/laureates/2011/" TargetMode="Externa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hyperlink" Target="http://www.inspirational-science.blogspot.com/"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hyperlink" Target="http://www.inspirational-science.blogspot.com/" TargetMode="Externa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c.europa.eu/research/rtdinfo/special_euro/index_en.html"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sciencemag.org/cgi/content/full/323/5913/43"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4B99AAB3-9BA4-4EF5-BC1C-AC82A7D51517}" type="slidenum">
              <a:rPr lang="el-GR">
                <a:solidFill>
                  <a:srgbClr val="0000FF"/>
                </a:solidFill>
              </a:rPr>
              <a:pPr/>
              <a:t>1</a:t>
            </a:fld>
            <a:endParaRPr lang="el-GR">
              <a:solidFill>
                <a:srgbClr val="0000FF"/>
              </a:solidFill>
            </a:endParaRPr>
          </a:p>
        </p:txBody>
      </p:sp>
      <p:sp>
        <p:nvSpPr>
          <p:cNvPr id="23556" name="Rectangle 4"/>
          <p:cNvSpPr>
            <a:spLocks noChangeArrowheads="1"/>
          </p:cNvSpPr>
          <p:nvPr/>
        </p:nvSpPr>
        <p:spPr bwMode="auto">
          <a:xfrm>
            <a:off x="684213" y="2997200"/>
            <a:ext cx="7488237" cy="360363"/>
          </a:xfrm>
          <a:prstGeom prst="rect">
            <a:avLst/>
          </a:prstGeom>
          <a:noFill/>
          <a:ln w="9525">
            <a:noFill/>
            <a:miter lim="800000"/>
            <a:headEnd/>
            <a:tailEnd/>
          </a:ln>
          <a:effectLst/>
        </p:spPr>
        <p:txBody>
          <a:bodyPr anchor="ctr"/>
          <a:lstStyle/>
          <a:p>
            <a:pPr fontAlgn="base">
              <a:spcBef>
                <a:spcPct val="0"/>
              </a:spcBef>
              <a:spcAft>
                <a:spcPct val="0"/>
              </a:spcAft>
            </a:pPr>
            <a:r>
              <a:rPr lang="en-US" sz="2400" b="1">
                <a:solidFill>
                  <a:srgbClr val="0000FF"/>
                </a:solidFill>
              </a:rPr>
              <a:t>Frontier Physics Research in the school Classroom</a:t>
            </a: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sz="1600">
                <a:solidFill>
                  <a:srgbClr val="0000FF"/>
                </a:solidFill>
              </a:rPr>
              <a:t>Sofoklis A. Sotiriou and Angelos Lazoudis</a:t>
            </a:r>
            <a:br>
              <a:rPr lang="en-US" sz="1600">
                <a:solidFill>
                  <a:srgbClr val="0000FF"/>
                </a:solidFill>
              </a:rPr>
            </a:br>
            <a:r>
              <a:rPr lang="en-US" sz="1600">
                <a:solidFill>
                  <a:srgbClr val="0000FF"/>
                </a:solidFill>
              </a:rPr>
              <a:t>Ellinogermaniki Agogi, Greece</a:t>
            </a:r>
            <a:endParaRPr lang="el-GR" sz="1600">
              <a:solidFill>
                <a:srgbClr val="0000FF"/>
              </a:solidFill>
            </a:endParaRPr>
          </a:p>
        </p:txBody>
      </p:sp>
      <p:pic>
        <p:nvPicPr>
          <p:cNvPr id="23561" name="Picture 9"/>
          <p:cNvPicPr>
            <a:picLocks noChangeAspect="1" noChangeArrowheads="1"/>
          </p:cNvPicPr>
          <p:nvPr/>
        </p:nvPicPr>
        <p:blipFill>
          <a:blip r:embed="rId3" cstate="print"/>
          <a:srcRect/>
          <a:stretch>
            <a:fillRect/>
          </a:stretch>
        </p:blipFill>
        <p:spPr bwMode="auto">
          <a:xfrm>
            <a:off x="0" y="2420938"/>
            <a:ext cx="9144000" cy="1727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BE82AAD4-55EF-4B60-A7DE-7FF4F2BE3E1E}" type="slidenum">
              <a:rPr lang="el-GR">
                <a:solidFill>
                  <a:srgbClr val="0000FF"/>
                </a:solidFill>
              </a:rPr>
              <a:pPr/>
              <a:t>10</a:t>
            </a:fld>
            <a:endParaRPr lang="el-GR">
              <a:solidFill>
                <a:srgbClr val="0000FF"/>
              </a:solidFill>
            </a:endParaRPr>
          </a:p>
        </p:txBody>
      </p:sp>
      <p:sp>
        <p:nvSpPr>
          <p:cNvPr id="183298" name="Rectangle 2"/>
          <p:cNvSpPr>
            <a:spLocks noGrp="1" noChangeArrowheads="1"/>
          </p:cNvSpPr>
          <p:nvPr>
            <p:ph type="body" idx="1"/>
          </p:nvPr>
        </p:nvSpPr>
        <p:spPr>
          <a:xfrm>
            <a:off x="539750" y="1989138"/>
            <a:ext cx="8280400" cy="3633787"/>
          </a:xfrm>
          <a:noFill/>
          <a:ln/>
        </p:spPr>
        <p:txBody>
          <a:bodyPr/>
          <a:lstStyle/>
          <a:p>
            <a:pPr>
              <a:lnSpc>
                <a:spcPct val="80000"/>
              </a:lnSpc>
              <a:buFontTx/>
              <a:buNone/>
            </a:pPr>
            <a:r>
              <a:rPr lang="el-GR" sz="1800" b="1"/>
              <a:t>Renewed school’s science-teaching pedagogy</a:t>
            </a:r>
            <a:r>
              <a:rPr lang="en-US" sz="1800" b="1"/>
              <a:t> </a:t>
            </a:r>
            <a:r>
              <a:rPr lang="el-GR" sz="1800" b="1"/>
              <a:t>based on IBSE</a:t>
            </a:r>
            <a:endParaRPr lang="en-US" sz="1800" b="1"/>
          </a:p>
          <a:p>
            <a:pPr>
              <a:lnSpc>
                <a:spcPct val="80000"/>
              </a:lnSpc>
              <a:buFontTx/>
              <a:buNone/>
            </a:pPr>
            <a:r>
              <a:rPr lang="el-GR" sz="1800" b="1"/>
              <a:t>provides increased</a:t>
            </a:r>
            <a:r>
              <a:rPr lang="en-US" sz="1800" b="1"/>
              <a:t> </a:t>
            </a:r>
            <a:r>
              <a:rPr lang="el-GR" sz="1800" b="1"/>
              <a:t>opportunities</a:t>
            </a:r>
            <a:r>
              <a:rPr lang="en-US" sz="1800" b="1"/>
              <a:t> </a:t>
            </a:r>
            <a:r>
              <a:rPr lang="el-GR" sz="1800" b="1"/>
              <a:t>for cooperation between</a:t>
            </a:r>
            <a:endParaRPr lang="en-US" sz="1800" b="1"/>
          </a:p>
          <a:p>
            <a:pPr>
              <a:lnSpc>
                <a:spcPct val="80000"/>
              </a:lnSpc>
              <a:buFontTx/>
              <a:buNone/>
            </a:pPr>
            <a:r>
              <a:rPr lang="en-US" sz="1800" b="1"/>
              <a:t>a</a:t>
            </a:r>
            <a:r>
              <a:rPr lang="el-GR" sz="1800" b="1"/>
              <a:t>ctors</a:t>
            </a:r>
            <a:r>
              <a:rPr lang="en-US" sz="1800" b="1"/>
              <a:t> </a:t>
            </a:r>
            <a:r>
              <a:rPr lang="el-GR" sz="1800" b="1"/>
              <a:t>in the formal and</a:t>
            </a:r>
            <a:r>
              <a:rPr lang="en-US" sz="1800" b="1"/>
              <a:t> </a:t>
            </a:r>
            <a:r>
              <a:rPr lang="el-GR" sz="1800" b="1"/>
              <a:t>informal</a:t>
            </a:r>
            <a:r>
              <a:rPr lang="en-US" sz="1800" b="1"/>
              <a:t> </a:t>
            </a:r>
            <a:r>
              <a:rPr lang="el-GR" sz="1800" b="1"/>
              <a:t>arenas.</a:t>
            </a:r>
          </a:p>
          <a:p>
            <a:pPr>
              <a:lnSpc>
                <a:spcPct val="80000"/>
              </a:lnSpc>
              <a:buFontTx/>
              <a:buNone/>
            </a:pPr>
            <a:endParaRPr lang="en-US" sz="1800"/>
          </a:p>
          <a:p>
            <a:pPr>
              <a:lnSpc>
                <a:spcPct val="80000"/>
              </a:lnSpc>
              <a:buFontTx/>
              <a:buNone/>
            </a:pPr>
            <a:r>
              <a:rPr lang="el-GR" sz="1800"/>
              <a:t>Due to the nature of its practices, IBSE pedagogy is</a:t>
            </a:r>
            <a:r>
              <a:rPr lang="en-US" sz="1800"/>
              <a:t> </a:t>
            </a:r>
            <a:r>
              <a:rPr lang="el-GR" sz="1800"/>
              <a:t>more likely to</a:t>
            </a:r>
            <a:endParaRPr lang="en-US" sz="1800"/>
          </a:p>
          <a:p>
            <a:pPr>
              <a:lnSpc>
                <a:spcPct val="80000"/>
              </a:lnSpc>
              <a:buFontTx/>
              <a:buNone/>
            </a:pPr>
            <a:r>
              <a:rPr lang="el-GR" sz="1800"/>
              <a:t>encourage relationships between</a:t>
            </a:r>
            <a:r>
              <a:rPr lang="en-US" sz="1800"/>
              <a:t> </a:t>
            </a:r>
            <a:r>
              <a:rPr lang="el-GR" sz="1800"/>
              <a:t>the</a:t>
            </a:r>
            <a:r>
              <a:rPr lang="en-US" sz="1800"/>
              <a:t> </a:t>
            </a:r>
            <a:r>
              <a:rPr lang="el-GR" sz="1800"/>
              <a:t>stakeholders of both formal and</a:t>
            </a:r>
            <a:endParaRPr lang="en-US" sz="1800"/>
          </a:p>
          <a:p>
            <a:pPr>
              <a:lnSpc>
                <a:spcPct val="80000"/>
              </a:lnSpc>
              <a:buFontTx/>
              <a:buNone/>
            </a:pPr>
            <a:r>
              <a:rPr lang="el-GR" sz="1800"/>
              <a:t>informal education.</a:t>
            </a:r>
            <a:r>
              <a:rPr lang="en-US" sz="1800"/>
              <a:t> </a:t>
            </a:r>
            <a:r>
              <a:rPr lang="el-GR" sz="1800"/>
              <a:t>And it creates opportunities for</a:t>
            </a:r>
            <a:r>
              <a:rPr lang="en-US" sz="1800"/>
              <a:t> </a:t>
            </a:r>
            <a:r>
              <a:rPr lang="el-GR" sz="1800"/>
              <a:t>involving firms,</a:t>
            </a:r>
            <a:endParaRPr lang="en-US" sz="1800"/>
          </a:p>
          <a:p>
            <a:pPr>
              <a:lnSpc>
                <a:spcPct val="80000"/>
              </a:lnSpc>
              <a:buFontTx/>
              <a:buNone/>
            </a:pPr>
            <a:r>
              <a:rPr lang="el-GR" sz="1800"/>
              <a:t>scientists, researchers, engineers, universities, local</a:t>
            </a:r>
            <a:r>
              <a:rPr lang="en-US" sz="1800"/>
              <a:t> </a:t>
            </a:r>
            <a:r>
              <a:rPr lang="el-GR" sz="1800"/>
              <a:t>actors such as</a:t>
            </a:r>
            <a:endParaRPr lang="en-US" sz="1800"/>
          </a:p>
          <a:p>
            <a:pPr>
              <a:lnSpc>
                <a:spcPct val="80000"/>
              </a:lnSpc>
              <a:buFontTx/>
              <a:buNone/>
            </a:pPr>
            <a:r>
              <a:rPr lang="el-GR" sz="1800"/>
              <a:t>cities, associations,</a:t>
            </a:r>
            <a:r>
              <a:rPr lang="en-US" sz="1800"/>
              <a:t> </a:t>
            </a:r>
            <a:r>
              <a:rPr lang="el-GR" sz="1800"/>
              <a:t>parents and other</a:t>
            </a:r>
            <a:r>
              <a:rPr lang="en-US" sz="1800"/>
              <a:t> </a:t>
            </a:r>
            <a:r>
              <a:rPr lang="el-GR" sz="1800"/>
              <a:t>kinds of local resources.</a:t>
            </a:r>
          </a:p>
          <a:p>
            <a:pPr>
              <a:lnSpc>
                <a:spcPct val="80000"/>
              </a:lnSpc>
            </a:pPr>
            <a:endParaRPr lang="el-GR" sz="2000"/>
          </a:p>
        </p:txBody>
      </p:sp>
      <p:sp>
        <p:nvSpPr>
          <p:cNvPr id="183299" name="Rectangle 3"/>
          <p:cNvSpPr>
            <a:spLocks noGrp="1" noChangeArrowheads="1"/>
          </p:cNvSpPr>
          <p:nvPr>
            <p:ph type="title"/>
          </p:nvPr>
        </p:nvSpPr>
        <p:spPr>
          <a:noFill/>
          <a:ln/>
        </p:spPr>
        <p:txBody>
          <a:bodyPr/>
          <a:lstStyle/>
          <a:p>
            <a:r>
              <a:rPr lang="en-US" sz="3200"/>
              <a:t>Current Trends Science Education</a:t>
            </a:r>
            <a:endParaRPr lang="el-GR" sz="32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1BFBCD19-39C7-4303-9B16-9110720C8FE5}" type="slidenum">
              <a:rPr lang="el-GR">
                <a:solidFill>
                  <a:srgbClr val="0000FF"/>
                </a:solidFill>
              </a:rPr>
              <a:pPr/>
              <a:t>11</a:t>
            </a:fld>
            <a:endParaRPr lang="el-GR">
              <a:solidFill>
                <a:srgbClr val="0000FF"/>
              </a:solidFill>
            </a:endParaRPr>
          </a:p>
        </p:txBody>
      </p:sp>
      <p:sp>
        <p:nvSpPr>
          <p:cNvPr id="425986" name="Rectangle 2"/>
          <p:cNvSpPr>
            <a:spLocks noGrp="1" noChangeArrowheads="1"/>
          </p:cNvSpPr>
          <p:nvPr>
            <p:ph type="title"/>
          </p:nvPr>
        </p:nvSpPr>
        <p:spPr>
          <a:noFill/>
          <a:ln/>
        </p:spPr>
        <p:txBody>
          <a:bodyPr/>
          <a:lstStyle/>
          <a:p>
            <a:r>
              <a:rPr lang="en-US" sz="3200"/>
              <a:t>Current Trends Science Education</a:t>
            </a:r>
            <a:endParaRPr lang="el-GR" sz="3200"/>
          </a:p>
        </p:txBody>
      </p:sp>
      <p:sp>
        <p:nvSpPr>
          <p:cNvPr id="425987" name="Rectangle 3"/>
          <p:cNvSpPr>
            <a:spLocks noGrp="1" noChangeArrowheads="1"/>
          </p:cNvSpPr>
          <p:nvPr>
            <p:ph type="body" idx="1"/>
          </p:nvPr>
        </p:nvSpPr>
        <p:spPr>
          <a:xfrm>
            <a:off x="652463" y="2205038"/>
            <a:ext cx="8301037" cy="2378075"/>
          </a:xfrm>
          <a:noFill/>
          <a:ln/>
        </p:spPr>
        <p:txBody>
          <a:bodyPr/>
          <a:lstStyle/>
          <a:p>
            <a:pPr>
              <a:buFontTx/>
              <a:buNone/>
            </a:pPr>
            <a:r>
              <a:rPr lang="en-US" sz="2000" b="1"/>
              <a:t>S</a:t>
            </a:r>
            <a:r>
              <a:rPr lang="el-GR" sz="2000" b="1"/>
              <a:t>cientific disciplines </a:t>
            </a:r>
            <a:r>
              <a:rPr lang="en-US" sz="2000" b="1"/>
              <a:t>in school have to be </a:t>
            </a:r>
            <a:r>
              <a:rPr lang="el-GR" sz="2000" b="1"/>
              <a:t>enlarged.</a:t>
            </a:r>
            <a:r>
              <a:rPr lang="el-GR" sz="2000"/>
              <a:t> </a:t>
            </a:r>
            <a:endParaRPr lang="en-US" sz="2000"/>
          </a:p>
          <a:p>
            <a:pPr>
              <a:buFontTx/>
              <a:buNone/>
            </a:pPr>
            <a:endParaRPr lang="en-US" sz="2000"/>
          </a:p>
          <a:p>
            <a:pPr>
              <a:buFontTx/>
              <a:buNone/>
            </a:pPr>
            <a:r>
              <a:rPr lang="el-GR" sz="2000"/>
              <a:t>The</a:t>
            </a:r>
            <a:r>
              <a:rPr lang="en-US" sz="2000"/>
              <a:t> introduction of </a:t>
            </a:r>
            <a:r>
              <a:rPr lang="el-GR" sz="2000"/>
              <a:t>problem</a:t>
            </a:r>
            <a:r>
              <a:rPr lang="en-US" sz="2000"/>
              <a:t> </a:t>
            </a:r>
            <a:r>
              <a:rPr lang="el-GR" sz="2000"/>
              <a:t>oriented fields of studies instead</a:t>
            </a:r>
            <a:endParaRPr lang="en-US" sz="2000"/>
          </a:p>
          <a:p>
            <a:pPr>
              <a:buFontTx/>
              <a:buNone/>
            </a:pPr>
            <a:r>
              <a:rPr lang="en-US" sz="2000"/>
              <a:t>O</a:t>
            </a:r>
            <a:r>
              <a:rPr lang="el-GR" sz="2000"/>
              <a:t>f</a:t>
            </a:r>
            <a:r>
              <a:rPr lang="en-US" sz="2000"/>
              <a:t> m</a:t>
            </a:r>
            <a:r>
              <a:rPr lang="el-GR" sz="2000"/>
              <a:t>ore</a:t>
            </a:r>
            <a:r>
              <a:rPr lang="en-US" sz="2000"/>
              <a:t> </a:t>
            </a:r>
            <a:r>
              <a:rPr lang="el-GR" sz="2000"/>
              <a:t>traditional disciplines would</a:t>
            </a:r>
            <a:r>
              <a:rPr lang="en-US" sz="2000"/>
              <a:t> </a:t>
            </a:r>
            <a:r>
              <a:rPr lang="el-GR" sz="2000"/>
              <a:t>attract </a:t>
            </a:r>
            <a:r>
              <a:rPr lang="en-US" sz="2000"/>
              <a:t>the interest of</a:t>
            </a:r>
          </a:p>
          <a:p>
            <a:pPr>
              <a:buFontTx/>
              <a:buNone/>
            </a:pPr>
            <a:r>
              <a:rPr lang="en-US" sz="2000"/>
              <a:t>m</a:t>
            </a:r>
            <a:r>
              <a:rPr lang="el-GR" sz="2000"/>
              <a:t>ore</a:t>
            </a:r>
            <a:r>
              <a:rPr lang="en-US" sz="2000"/>
              <a:t> </a:t>
            </a:r>
            <a:r>
              <a:rPr lang="el-GR" sz="2000"/>
              <a:t>young people.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0FA95A61-2977-476D-9E0B-3766D59A8281}" type="slidenum">
              <a:rPr lang="el-GR">
                <a:solidFill>
                  <a:srgbClr val="0000FF"/>
                </a:solidFill>
              </a:rPr>
              <a:pPr/>
              <a:t>12</a:t>
            </a:fld>
            <a:endParaRPr lang="el-GR">
              <a:solidFill>
                <a:srgbClr val="0000FF"/>
              </a:solidFill>
            </a:endParaRPr>
          </a:p>
        </p:txBody>
      </p:sp>
      <p:sp>
        <p:nvSpPr>
          <p:cNvPr id="2" name="Titel 1"/>
          <p:cNvSpPr>
            <a:spLocks noGrp="1"/>
          </p:cNvSpPr>
          <p:nvPr>
            <p:ph type="title" idx="4294967295"/>
          </p:nvPr>
        </p:nvSpPr>
        <p:spPr>
          <a:xfrm>
            <a:off x="457200" y="285750"/>
            <a:ext cx="8229600" cy="1143000"/>
          </a:xfrm>
          <a:solidFill>
            <a:schemeClr val="tx2">
              <a:lumMod val="75000"/>
            </a:schemeClr>
          </a:solidFill>
          <a:effectLst>
            <a:outerShdw blurRad="50800" dist="38100" dir="2700000" algn="tl" rotWithShape="0">
              <a:prstClr val="black">
                <a:alpha val="40000"/>
              </a:prstClr>
            </a:outerShdw>
          </a:effectLst>
        </p:spPr>
        <p:txBody>
          <a:bodyPr>
            <a:noAutofit/>
          </a:bodyPr>
          <a:lstStyle/>
          <a:p>
            <a:pPr algn="l"/>
            <a:r>
              <a:rPr lang="en-US" sz="2400" i="1">
                <a:solidFill>
                  <a:schemeClr val="bg1"/>
                </a:solidFill>
              </a:rPr>
              <a:t>Modeling </a:t>
            </a:r>
            <a:br>
              <a:rPr lang="en-US" sz="2400" i="1">
                <a:solidFill>
                  <a:schemeClr val="bg1"/>
                </a:solidFill>
              </a:rPr>
            </a:br>
            <a:r>
              <a:rPr lang="en-US" sz="2400" i="1">
                <a:solidFill>
                  <a:schemeClr val="bg1"/>
                </a:solidFill>
              </a:rPr>
              <a:t>„Problem solving competence“ in PISA</a:t>
            </a:r>
          </a:p>
        </p:txBody>
      </p:sp>
      <p:sp>
        <p:nvSpPr>
          <p:cNvPr id="3" name="Textplatzhalter 2"/>
          <p:cNvSpPr>
            <a:spLocks noGrp="1"/>
          </p:cNvSpPr>
          <p:nvPr>
            <p:ph type="body" idx="4294967295"/>
          </p:nvPr>
        </p:nvSpPr>
        <p:spPr>
          <a:xfrm>
            <a:off x="457200" y="1535113"/>
            <a:ext cx="4040188" cy="639762"/>
          </a:xfrm>
          <a:solidFill>
            <a:schemeClr val="accent1">
              <a:lumMod val="40000"/>
              <a:lumOff val="60000"/>
            </a:schemeClr>
          </a:solidFill>
          <a:ln>
            <a:solidFill>
              <a:schemeClr val="accent1"/>
            </a:solidFill>
          </a:ln>
          <a:effectLst>
            <a:outerShdw blurRad="50800" dist="38100" dir="2700000" algn="tl" rotWithShape="0">
              <a:prstClr val="black">
                <a:alpha val="40000"/>
              </a:prstClr>
            </a:outerShdw>
          </a:effectLst>
        </p:spPr>
        <p:txBody>
          <a:bodyPr anchor="ctr">
            <a:normAutofit/>
          </a:bodyPr>
          <a:lstStyle/>
          <a:p>
            <a:pPr marL="0" indent="0">
              <a:buFontTx/>
              <a:buNone/>
            </a:pPr>
            <a:r>
              <a:rPr lang="en-US" sz="2400" b="1">
                <a:solidFill>
                  <a:srgbClr val="17375E"/>
                </a:solidFill>
              </a:rPr>
              <a:t>Structure model</a:t>
            </a:r>
          </a:p>
        </p:txBody>
      </p:sp>
      <p:sp>
        <p:nvSpPr>
          <p:cNvPr id="4" name="Inhaltsplatzhalter 3"/>
          <p:cNvSpPr>
            <a:spLocks noGrp="1"/>
          </p:cNvSpPr>
          <p:nvPr>
            <p:ph sz="half" idx="4294967295"/>
          </p:nvPr>
        </p:nvSpPr>
        <p:spPr>
          <a:xfrm>
            <a:off x="179388" y="2576513"/>
            <a:ext cx="4311650" cy="3549650"/>
          </a:xfrm>
          <a:solidFill>
            <a:schemeClr val="bg1"/>
          </a:solidFill>
          <a:ln>
            <a:solidFill>
              <a:schemeClr val="accent1"/>
            </a:solidFill>
          </a:ln>
          <a:effectLst>
            <a:outerShdw blurRad="50800" dist="38100" dir="2700000" algn="tl" rotWithShape="0">
              <a:prstClr val="black">
                <a:alpha val="40000"/>
              </a:prstClr>
            </a:outerShdw>
          </a:effectLst>
        </p:spPr>
        <p:txBody>
          <a:bodyPr>
            <a:normAutofit lnSpcReduction="10000"/>
          </a:bodyPr>
          <a:lstStyle/>
          <a:p>
            <a:pPr marL="381000" indent="-381000"/>
            <a:r>
              <a:rPr lang="en-US" sz="2400">
                <a:solidFill>
                  <a:srgbClr val="17375E"/>
                </a:solidFill>
              </a:rPr>
              <a:t>Problem solving process	</a:t>
            </a:r>
          </a:p>
          <a:p>
            <a:pPr marL="800100" lvl="1" indent="-342900">
              <a:buFontTx/>
              <a:buAutoNum type="arabicPeriod"/>
            </a:pPr>
            <a:r>
              <a:rPr lang="en-US" sz="2000">
                <a:solidFill>
                  <a:srgbClr val="17375E"/>
                </a:solidFill>
              </a:rPr>
              <a:t>understand the problem</a:t>
            </a:r>
          </a:p>
          <a:p>
            <a:pPr marL="800100" lvl="1" indent="-342900">
              <a:buFontTx/>
              <a:buAutoNum type="arabicPeriod"/>
            </a:pPr>
            <a:r>
              <a:rPr lang="en-US" sz="2000">
                <a:solidFill>
                  <a:srgbClr val="17375E"/>
                </a:solidFill>
              </a:rPr>
              <a:t>characterize the problem</a:t>
            </a:r>
          </a:p>
          <a:p>
            <a:pPr marL="800100" lvl="1" indent="-342900">
              <a:buFontTx/>
              <a:buAutoNum type="arabicPeriod"/>
            </a:pPr>
            <a:r>
              <a:rPr lang="en-US" sz="2000">
                <a:solidFill>
                  <a:srgbClr val="17375E"/>
                </a:solidFill>
              </a:rPr>
              <a:t>representation of the problem</a:t>
            </a:r>
          </a:p>
          <a:p>
            <a:pPr marL="800100" lvl="1" indent="-342900">
              <a:buFontTx/>
              <a:buAutoNum type="arabicPeriod"/>
            </a:pPr>
            <a:r>
              <a:rPr lang="en-US" sz="2000">
                <a:solidFill>
                  <a:srgbClr val="17375E"/>
                </a:solidFill>
              </a:rPr>
              <a:t>solving the problem</a:t>
            </a:r>
          </a:p>
          <a:p>
            <a:pPr marL="800100" lvl="1" indent="-342900">
              <a:buFontTx/>
              <a:buAutoNum type="arabicPeriod"/>
            </a:pPr>
            <a:r>
              <a:rPr lang="en-US" sz="2000">
                <a:solidFill>
                  <a:srgbClr val="17375E"/>
                </a:solidFill>
              </a:rPr>
              <a:t>reflection of the solution</a:t>
            </a:r>
          </a:p>
          <a:p>
            <a:pPr marL="800100" lvl="1" indent="-342900">
              <a:buFontTx/>
              <a:buAutoNum type="arabicPeriod"/>
            </a:pPr>
            <a:r>
              <a:rPr lang="en-US" sz="2000">
                <a:solidFill>
                  <a:srgbClr val="17375E"/>
                </a:solidFill>
              </a:rPr>
              <a:t>communication of the solution </a:t>
            </a:r>
          </a:p>
          <a:p>
            <a:pPr marL="381000" indent="-381000"/>
            <a:endParaRPr lang="de-DE" sz="2400">
              <a:solidFill>
                <a:srgbClr val="17375E"/>
              </a:solidFill>
            </a:endParaRPr>
          </a:p>
        </p:txBody>
      </p:sp>
      <p:sp>
        <p:nvSpPr>
          <p:cNvPr id="5" name="Textplatzhalter 4"/>
          <p:cNvSpPr>
            <a:spLocks noGrp="1"/>
          </p:cNvSpPr>
          <p:nvPr>
            <p:ph type="body" sz="quarter" idx="4294967295"/>
          </p:nvPr>
        </p:nvSpPr>
        <p:spPr>
          <a:xfrm>
            <a:off x="4645025" y="1535113"/>
            <a:ext cx="4041775" cy="639762"/>
          </a:xfrm>
          <a:solidFill>
            <a:schemeClr val="accent1">
              <a:lumMod val="40000"/>
              <a:lumOff val="60000"/>
            </a:schemeClr>
          </a:solidFill>
          <a:ln>
            <a:solidFill>
              <a:schemeClr val="accent1"/>
            </a:solidFill>
          </a:ln>
          <a:effectLst>
            <a:outerShdw blurRad="50800" dist="38100" dir="2700000" algn="tl" rotWithShape="0">
              <a:prstClr val="black">
                <a:alpha val="40000"/>
              </a:prstClr>
            </a:outerShdw>
          </a:effectLst>
        </p:spPr>
        <p:txBody>
          <a:bodyPr anchor="ctr">
            <a:normAutofit/>
          </a:bodyPr>
          <a:lstStyle/>
          <a:p>
            <a:pPr marL="0" indent="0">
              <a:buFontTx/>
              <a:buNone/>
            </a:pPr>
            <a:r>
              <a:rPr lang="de-DE" sz="2400" b="1">
                <a:solidFill>
                  <a:srgbClr val="17375E"/>
                </a:solidFill>
              </a:rPr>
              <a:t>Level model</a:t>
            </a:r>
          </a:p>
        </p:txBody>
      </p:sp>
      <p:sp>
        <p:nvSpPr>
          <p:cNvPr id="6" name="Inhaltsplatzhalter 5"/>
          <p:cNvSpPr>
            <a:spLocks noGrp="1"/>
          </p:cNvSpPr>
          <p:nvPr>
            <p:ph sz="quarter" idx="4294967295"/>
          </p:nvPr>
        </p:nvSpPr>
        <p:spPr>
          <a:xfrm>
            <a:off x="4649788" y="2576513"/>
            <a:ext cx="4314825" cy="3549650"/>
          </a:xfrm>
          <a:solidFill>
            <a:schemeClr val="bg1"/>
          </a:solidFill>
          <a:ln>
            <a:solidFill>
              <a:schemeClr val="accent1"/>
            </a:solidFill>
          </a:ln>
          <a:effectLst>
            <a:outerShdw blurRad="50800" dist="38100" dir="2700000" algn="tl" rotWithShape="0">
              <a:prstClr val="black">
                <a:alpha val="40000"/>
              </a:prstClr>
            </a:outerShdw>
          </a:effectLst>
        </p:spPr>
        <p:txBody>
          <a:bodyPr>
            <a:normAutofit/>
          </a:bodyPr>
          <a:lstStyle/>
          <a:p>
            <a:pPr marL="381000" indent="-381000"/>
            <a:r>
              <a:rPr lang="en-US" sz="2400">
                <a:solidFill>
                  <a:srgbClr val="17375E"/>
                </a:solidFill>
              </a:rPr>
              <a:t>Levels</a:t>
            </a:r>
          </a:p>
          <a:p>
            <a:pPr marL="800100" lvl="1" indent="-342900">
              <a:buFontTx/>
              <a:buNone/>
            </a:pPr>
            <a:r>
              <a:rPr lang="en-US" sz="2000">
                <a:solidFill>
                  <a:srgbClr val="17375E"/>
                </a:solidFill>
              </a:rPr>
              <a:t>III	„reflective and communicative problem solver “</a:t>
            </a:r>
            <a:endParaRPr lang="de-DE" sz="2400">
              <a:solidFill>
                <a:srgbClr val="17375E"/>
              </a:solidFill>
            </a:endParaRPr>
          </a:p>
          <a:p>
            <a:pPr marL="800100" lvl="1" indent="-342900">
              <a:buFontTx/>
              <a:buNone/>
            </a:pPr>
            <a:r>
              <a:rPr lang="en-US" sz="2000">
                <a:solidFill>
                  <a:srgbClr val="17375E"/>
                </a:solidFill>
              </a:rPr>
              <a:t>II	„advanced problem solver“</a:t>
            </a:r>
          </a:p>
          <a:p>
            <a:pPr marL="800100" lvl="1" indent="-342900">
              <a:buFontTx/>
              <a:buNone/>
            </a:pPr>
            <a:r>
              <a:rPr lang="en-US" sz="2000">
                <a:solidFill>
                  <a:srgbClr val="17375E"/>
                </a:solidFill>
              </a:rPr>
              <a:t>I	„beginning problem solver“</a:t>
            </a:r>
          </a:p>
          <a:p>
            <a:pPr marL="800100" lvl="1" indent="-342900">
              <a:buFontTx/>
              <a:buNone/>
            </a:pPr>
            <a:r>
              <a:rPr lang="en-US" sz="2000">
                <a:solidFill>
                  <a:srgbClr val="17375E"/>
                </a:solidFill>
              </a:rPr>
              <a:t>&lt; I	“no problem solver”</a:t>
            </a:r>
          </a:p>
          <a:p>
            <a:pPr marL="381000" indent="-381000"/>
            <a:endParaRPr lang="de-DE" sz="2400">
              <a:solidFill>
                <a:srgbClr val="17375E"/>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lide Number Placeholder 2"/>
          <p:cNvSpPr>
            <a:spLocks noGrp="1"/>
          </p:cNvSpPr>
          <p:nvPr>
            <p:ph type="sldNum" sz="quarter" idx="11"/>
          </p:nvPr>
        </p:nvSpPr>
        <p:spPr/>
        <p:txBody>
          <a:bodyPr/>
          <a:lstStyle/>
          <a:p>
            <a:fld id="{45203C94-5CB6-454B-98D3-ACFD71FD12DD}" type="slidenum">
              <a:rPr lang="el-GR">
                <a:solidFill>
                  <a:srgbClr val="0000FF"/>
                </a:solidFill>
              </a:rPr>
              <a:pPr/>
              <a:t>13</a:t>
            </a:fld>
            <a:endParaRPr lang="el-GR">
              <a:solidFill>
                <a:srgbClr val="0000FF"/>
              </a:solidFill>
            </a:endParaRPr>
          </a:p>
        </p:txBody>
      </p:sp>
      <p:sp>
        <p:nvSpPr>
          <p:cNvPr id="2" name="Titel 1"/>
          <p:cNvSpPr>
            <a:spLocks noGrp="1"/>
          </p:cNvSpPr>
          <p:nvPr>
            <p:ph type="title" idx="4294967295"/>
          </p:nvPr>
        </p:nvSpPr>
        <p:spPr/>
        <p:txBody>
          <a:bodyPr>
            <a:normAutofit/>
          </a:bodyPr>
          <a:lstStyle/>
          <a:p>
            <a:r>
              <a:rPr lang="en-US" sz="3200"/>
              <a:t>Structuring Educational Activities</a:t>
            </a:r>
            <a:endParaRPr lang="de-DE" sz="3200"/>
          </a:p>
        </p:txBody>
      </p:sp>
      <p:sp>
        <p:nvSpPr>
          <p:cNvPr id="77" name="Rechteck 76"/>
          <p:cNvSpPr/>
          <p:nvPr/>
        </p:nvSpPr>
        <p:spPr>
          <a:xfrm>
            <a:off x="3463925" y="2035175"/>
            <a:ext cx="1858963" cy="4073525"/>
          </a:xfrm>
          <a:prstGeom prst="rect">
            <a:avLst/>
          </a:prstGeom>
          <a:solidFill>
            <a:schemeClr val="accent1">
              <a:lumMod val="20000"/>
              <a:lumOff val="8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ndParaRPr>
          </a:p>
        </p:txBody>
      </p:sp>
      <p:grpSp>
        <p:nvGrpSpPr>
          <p:cNvPr id="3" name="Gruppieren 86"/>
          <p:cNvGrpSpPr>
            <a:grpSpLocks/>
          </p:cNvGrpSpPr>
          <p:nvPr/>
        </p:nvGrpSpPr>
        <p:grpSpPr bwMode="auto">
          <a:xfrm>
            <a:off x="3708400" y="2178050"/>
            <a:ext cx="1370013" cy="3381375"/>
            <a:chOff x="3708843" y="2178835"/>
            <a:chExt cx="1369124" cy="3380740"/>
          </a:xfrm>
        </p:grpSpPr>
        <p:sp>
          <p:nvSpPr>
            <p:cNvPr id="5" name="Textfeld 4"/>
            <p:cNvSpPr txBox="1"/>
            <p:nvPr/>
          </p:nvSpPr>
          <p:spPr>
            <a:xfrm>
              <a:off x="3708843" y="2178835"/>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understanding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6" name="Textfeld 5"/>
            <p:cNvSpPr txBox="1"/>
            <p:nvPr/>
          </p:nvSpPr>
          <p:spPr>
            <a:xfrm>
              <a:off x="3708843" y="2750228"/>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characterizing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7" name="Textfeld 6"/>
            <p:cNvSpPr txBox="1"/>
            <p:nvPr/>
          </p:nvSpPr>
          <p:spPr>
            <a:xfrm>
              <a:off x="3708843" y="3321620"/>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representing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8" name="Textfeld 7"/>
            <p:cNvSpPr txBox="1"/>
            <p:nvPr/>
          </p:nvSpPr>
          <p:spPr>
            <a:xfrm>
              <a:off x="3708843" y="3893013"/>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solving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9" name="Textfeld 8"/>
            <p:cNvSpPr txBox="1"/>
            <p:nvPr/>
          </p:nvSpPr>
          <p:spPr>
            <a:xfrm>
              <a:off x="3708843" y="4464406"/>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reflecting</a:t>
              </a:r>
              <a:r>
                <a:rPr lang="de-DE" sz="1400" dirty="0">
                  <a:solidFill>
                    <a:srgbClr val="FFFFFF"/>
                  </a:solidFill>
                </a:rPr>
                <a:t> on </a:t>
              </a:r>
              <a:r>
                <a:rPr lang="de-DE" sz="1400" dirty="0" err="1">
                  <a:solidFill>
                    <a:srgbClr val="FFFFFF"/>
                  </a:solidFill>
                </a:rPr>
                <a:t>the</a:t>
              </a:r>
              <a:r>
                <a:rPr lang="de-DE" sz="1400" dirty="0">
                  <a:solidFill>
                    <a:srgbClr val="FFFFFF"/>
                  </a:solidFill>
                </a:rPr>
                <a:t> </a:t>
              </a:r>
              <a:r>
                <a:rPr lang="de-DE" sz="1400" dirty="0" err="1">
                  <a:solidFill>
                    <a:srgbClr val="FFFFFF"/>
                  </a:solidFill>
                </a:rPr>
                <a:t>solution</a:t>
              </a:r>
              <a:endParaRPr lang="de-DE" sz="1400" dirty="0">
                <a:solidFill>
                  <a:srgbClr val="FFFFFF"/>
                </a:solidFill>
              </a:endParaRPr>
            </a:p>
          </p:txBody>
        </p:sp>
        <p:sp>
          <p:nvSpPr>
            <p:cNvPr id="10" name="Textfeld 9"/>
            <p:cNvSpPr txBox="1"/>
            <p:nvPr/>
          </p:nvSpPr>
          <p:spPr>
            <a:xfrm>
              <a:off x="3708843" y="5035798"/>
              <a:ext cx="1369124" cy="52377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communicating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solution</a:t>
              </a:r>
              <a:endParaRPr lang="de-DE" sz="1400" dirty="0">
                <a:solidFill>
                  <a:srgbClr val="FFFFFF"/>
                </a:solidFill>
              </a:endParaRPr>
            </a:p>
          </p:txBody>
        </p:sp>
      </p:grpSp>
      <p:sp>
        <p:nvSpPr>
          <p:cNvPr id="28" name="Textfeld 27"/>
          <p:cNvSpPr txBox="1"/>
          <p:nvPr/>
        </p:nvSpPr>
        <p:spPr>
          <a:xfrm>
            <a:off x="3571875" y="5680075"/>
            <a:ext cx="1636713" cy="338138"/>
          </a:xfrm>
          <a:prstGeom prst="rect">
            <a:avLst/>
          </a:prstGeom>
          <a:noFill/>
        </p:spPr>
        <p:txBody>
          <a:bodyPr wrap="none">
            <a:spAutoFit/>
          </a:bodyPr>
          <a:lstStyle/>
          <a:p>
            <a:pPr algn="ctr">
              <a:defRPr/>
            </a:pPr>
            <a:r>
              <a:rPr lang="de-DE" sz="1600" b="1" dirty="0">
                <a:solidFill>
                  <a:srgbClr val="000000">
                    <a:lumMod val="75000"/>
                  </a:srgbClr>
                </a:solidFill>
              </a:rPr>
              <a:t>Partial </a:t>
            </a:r>
            <a:r>
              <a:rPr lang="de-DE" sz="1600" b="1" dirty="0" err="1">
                <a:solidFill>
                  <a:srgbClr val="000000">
                    <a:lumMod val="75000"/>
                  </a:srgbClr>
                </a:solidFill>
              </a:rPr>
              <a:t>abilities</a:t>
            </a:r>
            <a:endParaRPr lang="de-DE" sz="1600" b="1" dirty="0">
              <a:solidFill>
                <a:srgbClr val="000000">
                  <a:lumMod val="75000"/>
                </a:srgbClr>
              </a:solidFill>
            </a:endParaRPr>
          </a:p>
        </p:txBody>
      </p:sp>
      <p:grpSp>
        <p:nvGrpSpPr>
          <p:cNvPr id="4" name="Gruppieren 69"/>
          <p:cNvGrpSpPr>
            <a:grpSpLocks/>
          </p:cNvGrpSpPr>
          <p:nvPr/>
        </p:nvGrpSpPr>
        <p:grpSpPr bwMode="auto">
          <a:xfrm>
            <a:off x="6572250" y="2035175"/>
            <a:ext cx="1857375" cy="4073525"/>
            <a:chOff x="6715140" y="2071678"/>
            <a:chExt cx="1857388" cy="4071966"/>
          </a:xfrm>
        </p:grpSpPr>
        <p:sp>
          <p:nvSpPr>
            <p:cNvPr id="48" name="Rechteck 47"/>
            <p:cNvSpPr/>
            <p:nvPr/>
          </p:nvSpPr>
          <p:spPr>
            <a:xfrm>
              <a:off x="6715140" y="2071678"/>
              <a:ext cx="1857388" cy="4071966"/>
            </a:xfrm>
            <a:prstGeom prst="rect">
              <a:avLst/>
            </a:prstGeom>
            <a:solidFill>
              <a:schemeClr val="accent1">
                <a:lumMod val="20000"/>
                <a:lumOff val="8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ndParaRPr>
            </a:p>
          </p:txBody>
        </p:sp>
        <p:sp>
          <p:nvSpPr>
            <p:cNvPr id="49" name="Textfeld 48"/>
            <p:cNvSpPr txBox="1"/>
            <p:nvPr/>
          </p:nvSpPr>
          <p:spPr>
            <a:xfrm>
              <a:off x="6959617" y="2214498"/>
              <a:ext cx="1368435" cy="1090196"/>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understanding</a:t>
              </a:r>
              <a:r>
                <a:rPr lang="de-DE" sz="1400" dirty="0">
                  <a:solidFill>
                    <a:srgbClr val="FFFFFF"/>
                  </a:solidFill>
                </a:rPr>
                <a:t> </a:t>
              </a:r>
              <a:r>
                <a:rPr lang="de-DE" sz="1400" dirty="0" err="1">
                  <a:solidFill>
                    <a:srgbClr val="FFFFFF"/>
                  </a:solidFill>
                </a:rPr>
                <a:t>and</a:t>
              </a:r>
              <a:r>
                <a:rPr lang="de-DE" sz="1400" dirty="0">
                  <a:solidFill>
                    <a:srgbClr val="FFFFFF"/>
                  </a:solidFill>
                </a:rPr>
                <a:t> </a:t>
              </a:r>
              <a:r>
                <a:rPr lang="de-DE" sz="1400" dirty="0" err="1">
                  <a:solidFill>
                    <a:srgbClr val="FFFFFF"/>
                  </a:solidFill>
                </a:rPr>
                <a:t>characterizing</a:t>
              </a:r>
              <a:r>
                <a:rPr lang="de-DE" sz="1400" dirty="0">
                  <a:solidFill>
                    <a:srgbClr val="FFFFFF"/>
                  </a:solidFill>
                </a:rPr>
                <a:t> </a:t>
              </a:r>
              <a:r>
                <a:rPr lang="de-DE" sz="1400" dirty="0" err="1">
                  <a:solidFill>
                    <a:srgbClr val="FFFFFF"/>
                  </a:solidFill>
                </a:rPr>
                <a:t>the</a:t>
              </a:r>
              <a:r>
                <a:rPr lang="de-DE" sz="1400" dirty="0">
                  <a:solidFill>
                    <a:srgbClr val="FFFFFF"/>
                  </a:solidFill>
                </a:rPr>
                <a:t> Problem</a:t>
              </a:r>
            </a:p>
          </p:txBody>
        </p:sp>
        <p:sp>
          <p:nvSpPr>
            <p:cNvPr id="51" name="Textfeld 50"/>
            <p:cNvSpPr txBox="1"/>
            <p:nvPr/>
          </p:nvSpPr>
          <p:spPr>
            <a:xfrm>
              <a:off x="6959617" y="3355474"/>
              <a:ext cx="1368435" cy="522087"/>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representing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52" name="Textfeld 51"/>
            <p:cNvSpPr txBox="1"/>
            <p:nvPr/>
          </p:nvSpPr>
          <p:spPr>
            <a:xfrm>
              <a:off x="6959617" y="3928342"/>
              <a:ext cx="1368435" cy="522088"/>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solving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problem</a:t>
              </a:r>
              <a:endParaRPr lang="de-DE" sz="1400" dirty="0">
                <a:solidFill>
                  <a:srgbClr val="FFFFFF"/>
                </a:solidFill>
              </a:endParaRPr>
            </a:p>
          </p:txBody>
        </p:sp>
        <p:sp>
          <p:nvSpPr>
            <p:cNvPr id="53" name="Textfeld 52"/>
            <p:cNvSpPr txBox="1"/>
            <p:nvPr/>
          </p:nvSpPr>
          <p:spPr>
            <a:xfrm>
              <a:off x="6959617" y="4501211"/>
              <a:ext cx="1368435" cy="1096542"/>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err="1">
                  <a:solidFill>
                    <a:srgbClr val="FFFFFF"/>
                  </a:solidFill>
                </a:rPr>
                <a:t>reflecting</a:t>
              </a:r>
              <a:r>
                <a:rPr lang="de-DE" sz="1400" dirty="0">
                  <a:solidFill>
                    <a:srgbClr val="FFFFFF"/>
                  </a:solidFill>
                </a:rPr>
                <a:t> </a:t>
              </a:r>
              <a:r>
                <a:rPr lang="de-DE" sz="1400" dirty="0" err="1">
                  <a:solidFill>
                    <a:srgbClr val="FFFFFF"/>
                  </a:solidFill>
                </a:rPr>
                <a:t>and</a:t>
              </a:r>
              <a:r>
                <a:rPr lang="de-DE" sz="1400" dirty="0">
                  <a:solidFill>
                    <a:srgbClr val="FFFFFF"/>
                  </a:solidFill>
                </a:rPr>
                <a:t> </a:t>
              </a:r>
              <a:r>
                <a:rPr lang="de-DE" sz="1400" dirty="0" err="1">
                  <a:solidFill>
                    <a:srgbClr val="FFFFFF"/>
                  </a:solidFill>
                </a:rPr>
                <a:t>communicating</a:t>
              </a:r>
              <a:r>
                <a:rPr lang="de-DE" sz="1400" dirty="0">
                  <a:solidFill>
                    <a:srgbClr val="FFFFFF"/>
                  </a:solidFill>
                </a:rPr>
                <a:t> </a:t>
              </a:r>
              <a:r>
                <a:rPr lang="de-DE" sz="1400" dirty="0" err="1">
                  <a:solidFill>
                    <a:srgbClr val="FFFFFF"/>
                  </a:solidFill>
                </a:rPr>
                <a:t>the</a:t>
              </a:r>
              <a:r>
                <a:rPr lang="de-DE" sz="1400" dirty="0">
                  <a:solidFill>
                    <a:srgbClr val="FFFFFF"/>
                  </a:solidFill>
                </a:rPr>
                <a:t> </a:t>
              </a:r>
              <a:r>
                <a:rPr lang="de-DE" sz="1400" dirty="0" err="1">
                  <a:solidFill>
                    <a:srgbClr val="FFFFFF"/>
                  </a:solidFill>
                </a:rPr>
                <a:t>solution</a:t>
              </a:r>
              <a:r>
                <a:rPr lang="de-DE" sz="1400" dirty="0">
                  <a:solidFill>
                    <a:srgbClr val="FFFFFF"/>
                  </a:solidFill>
                </a:rPr>
                <a:t> </a:t>
              </a:r>
            </a:p>
          </p:txBody>
        </p:sp>
        <p:sp>
          <p:nvSpPr>
            <p:cNvPr id="58" name="Textfeld 57"/>
            <p:cNvSpPr txBox="1"/>
            <p:nvPr/>
          </p:nvSpPr>
          <p:spPr>
            <a:xfrm>
              <a:off x="6837379" y="5715183"/>
              <a:ext cx="1638311" cy="338009"/>
            </a:xfrm>
            <a:prstGeom prst="rect">
              <a:avLst/>
            </a:prstGeom>
            <a:noFill/>
          </p:spPr>
          <p:txBody>
            <a:bodyPr wrap="none">
              <a:spAutoFit/>
            </a:bodyPr>
            <a:lstStyle/>
            <a:p>
              <a:pPr algn="ctr">
                <a:defRPr/>
              </a:pPr>
              <a:r>
                <a:rPr lang="de-DE" sz="1600" b="1" dirty="0">
                  <a:solidFill>
                    <a:srgbClr val="000000">
                      <a:lumMod val="75000"/>
                    </a:srgbClr>
                  </a:solidFill>
                </a:rPr>
                <a:t>Partial </a:t>
              </a:r>
              <a:r>
                <a:rPr lang="de-DE" sz="1600" b="1" dirty="0" err="1">
                  <a:solidFill>
                    <a:srgbClr val="000000">
                      <a:lumMod val="75000"/>
                    </a:srgbClr>
                  </a:solidFill>
                </a:rPr>
                <a:t>abilities</a:t>
              </a:r>
              <a:endParaRPr lang="de-DE" sz="1600" b="1" dirty="0">
                <a:solidFill>
                  <a:srgbClr val="000000">
                    <a:lumMod val="75000"/>
                  </a:srgbClr>
                </a:solidFill>
              </a:endParaRPr>
            </a:p>
          </p:txBody>
        </p:sp>
      </p:grpSp>
      <p:grpSp>
        <p:nvGrpSpPr>
          <p:cNvPr id="11" name="Pfeil nach rechts 64"/>
          <p:cNvGrpSpPr>
            <a:grpSpLocks/>
          </p:cNvGrpSpPr>
          <p:nvPr/>
        </p:nvGrpSpPr>
        <p:grpSpPr bwMode="auto">
          <a:xfrm>
            <a:off x="4900613" y="1700213"/>
            <a:ext cx="1628775" cy="609600"/>
            <a:chOff x="3087" y="1071"/>
            <a:chExt cx="1026" cy="384"/>
          </a:xfrm>
        </p:grpSpPr>
        <p:pic>
          <p:nvPicPr>
            <p:cNvPr id="610324" name="Pfeil nach rechts 64"/>
            <p:cNvPicPr>
              <a:picLocks noChangeArrowheads="1"/>
            </p:cNvPicPr>
            <p:nvPr/>
          </p:nvPicPr>
          <p:blipFill>
            <a:blip r:embed="rId3" cstate="print"/>
            <a:srcRect/>
            <a:stretch>
              <a:fillRect/>
            </a:stretch>
          </p:blipFill>
          <p:spPr bwMode="auto">
            <a:xfrm>
              <a:off x="3087" y="1071"/>
              <a:ext cx="1026" cy="384"/>
            </a:xfrm>
            <a:prstGeom prst="rect">
              <a:avLst/>
            </a:prstGeom>
            <a:noFill/>
          </p:spPr>
        </p:pic>
        <p:sp>
          <p:nvSpPr>
            <p:cNvPr id="610325" name="Text Box 21"/>
            <p:cNvSpPr txBox="1">
              <a:spLocks noChangeArrowheads="1"/>
            </p:cNvSpPr>
            <p:nvPr/>
          </p:nvSpPr>
          <p:spPr bwMode="auto">
            <a:xfrm>
              <a:off x="3126" y="1174"/>
              <a:ext cx="874" cy="157"/>
            </a:xfrm>
            <a:prstGeom prst="rect">
              <a:avLst/>
            </a:prstGeom>
            <a:noFill/>
            <a:ln w="9525">
              <a:noFill/>
              <a:miter lim="800000"/>
              <a:headEnd/>
              <a:tailEnd/>
            </a:ln>
          </p:spPr>
          <p:txBody>
            <a:bodyPr anchor="ctr"/>
            <a:lstStyle/>
            <a:p>
              <a:pPr algn="ctr" fontAlgn="base">
                <a:spcBef>
                  <a:spcPct val="0"/>
                </a:spcBef>
                <a:spcAft>
                  <a:spcPct val="0"/>
                </a:spcAft>
              </a:pPr>
              <a:endParaRPr lang="en-US">
                <a:solidFill>
                  <a:srgbClr val="FFFFFF"/>
                </a:solidFill>
                <a:latin typeface="Calibri" pitchFamily="34" charset="0"/>
              </a:endParaRPr>
            </a:p>
          </p:txBody>
        </p:sp>
      </p:grpSp>
      <p:sp>
        <p:nvSpPr>
          <p:cNvPr id="610326" name="Textfeld 65"/>
          <p:cNvSpPr txBox="1">
            <a:spLocks noChangeArrowheads="1"/>
          </p:cNvSpPr>
          <p:nvPr/>
        </p:nvSpPr>
        <p:spPr bwMode="auto">
          <a:xfrm>
            <a:off x="5357813" y="1816100"/>
            <a:ext cx="750887" cy="307975"/>
          </a:xfrm>
          <a:prstGeom prst="rect">
            <a:avLst/>
          </a:prstGeom>
          <a:noFill/>
          <a:ln w="9525">
            <a:noFill/>
            <a:miter lim="800000"/>
            <a:headEnd/>
            <a:tailEnd/>
          </a:ln>
        </p:spPr>
        <p:txBody>
          <a:bodyPr wrap="none">
            <a:spAutoFit/>
          </a:bodyPr>
          <a:lstStyle/>
          <a:p>
            <a:pPr fontAlgn="base">
              <a:spcBef>
                <a:spcPct val="0"/>
              </a:spcBef>
              <a:spcAft>
                <a:spcPct val="0"/>
              </a:spcAft>
            </a:pPr>
            <a:r>
              <a:rPr lang="de-DE" sz="1400">
                <a:solidFill>
                  <a:srgbClr val="FFFFFF"/>
                </a:solidFill>
                <a:latin typeface="Calibri" pitchFamily="34" charset="0"/>
              </a:rPr>
              <a:t>Testing</a:t>
            </a:r>
          </a:p>
        </p:txBody>
      </p:sp>
      <p:grpSp>
        <p:nvGrpSpPr>
          <p:cNvPr id="12" name="Gruppieren 70"/>
          <p:cNvGrpSpPr>
            <a:grpSpLocks/>
          </p:cNvGrpSpPr>
          <p:nvPr/>
        </p:nvGrpSpPr>
        <p:grpSpPr bwMode="auto">
          <a:xfrm>
            <a:off x="714375" y="2035175"/>
            <a:ext cx="1500188" cy="4073525"/>
            <a:chOff x="2143108" y="2071678"/>
            <a:chExt cx="1500198" cy="4071966"/>
          </a:xfrm>
        </p:grpSpPr>
        <p:sp>
          <p:nvSpPr>
            <p:cNvPr id="76" name="Rechteck 75"/>
            <p:cNvSpPr/>
            <p:nvPr/>
          </p:nvSpPr>
          <p:spPr>
            <a:xfrm>
              <a:off x="2143108" y="2071678"/>
              <a:ext cx="1500198" cy="4071966"/>
            </a:xfrm>
            <a:prstGeom prst="rect">
              <a:avLst/>
            </a:prstGeom>
            <a:solidFill>
              <a:schemeClr val="accent1">
                <a:lumMod val="20000"/>
                <a:lumOff val="8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ndParaRPr>
            </a:p>
          </p:txBody>
        </p:sp>
        <p:sp>
          <p:nvSpPr>
            <p:cNvPr id="29" name="Textfeld 28"/>
            <p:cNvSpPr txBox="1"/>
            <p:nvPr/>
          </p:nvSpPr>
          <p:spPr>
            <a:xfrm>
              <a:off x="2347897" y="5715183"/>
              <a:ext cx="1152533" cy="338009"/>
            </a:xfrm>
            <a:prstGeom prst="rect">
              <a:avLst/>
            </a:prstGeom>
            <a:noFill/>
          </p:spPr>
          <p:txBody>
            <a:bodyPr wrap="none">
              <a:spAutoFit/>
            </a:bodyPr>
            <a:lstStyle/>
            <a:p>
              <a:pPr algn="ctr">
                <a:defRPr/>
              </a:pPr>
              <a:r>
                <a:rPr lang="de-DE" sz="1600" b="1" dirty="0" err="1">
                  <a:solidFill>
                    <a:srgbClr val="000000">
                      <a:lumMod val="75000"/>
                    </a:srgbClr>
                  </a:solidFill>
                </a:rPr>
                <a:t>Construct</a:t>
              </a:r>
              <a:endParaRPr lang="de-DE" sz="1600" b="1" dirty="0">
                <a:solidFill>
                  <a:srgbClr val="000000">
                    <a:lumMod val="75000"/>
                  </a:srgbClr>
                </a:solidFill>
              </a:endParaRPr>
            </a:p>
          </p:txBody>
        </p:sp>
      </p:grpSp>
      <p:sp>
        <p:nvSpPr>
          <p:cNvPr id="75" name="Textfeld 74"/>
          <p:cNvSpPr txBox="1"/>
          <p:nvPr/>
        </p:nvSpPr>
        <p:spPr>
          <a:xfrm>
            <a:off x="820738" y="3535363"/>
            <a:ext cx="1285875" cy="647700"/>
          </a:xfrm>
          <a:prstGeom prst="rect">
            <a:avLst/>
          </a:prstGeom>
          <a:solidFill>
            <a:schemeClr val="tx2">
              <a:lumMod val="40000"/>
              <a:lumOff val="60000"/>
            </a:schemeClr>
          </a:solidFill>
          <a:ln w="952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dirty="0">
                <a:solidFill>
                  <a:srgbClr val="FFFFFF"/>
                </a:solidFill>
              </a:rPr>
              <a:t>Problem </a:t>
            </a:r>
            <a:r>
              <a:rPr lang="de-DE" sz="1400" dirty="0" err="1">
                <a:solidFill>
                  <a:srgbClr val="FFFFFF"/>
                </a:solidFill>
              </a:rPr>
              <a:t>solving</a:t>
            </a:r>
            <a:r>
              <a:rPr lang="de-DE" sz="1400" dirty="0">
                <a:solidFill>
                  <a:srgbClr val="FFFFFF"/>
                </a:solidFill>
              </a:rPr>
              <a:t> </a:t>
            </a:r>
            <a:r>
              <a:rPr lang="de-DE" sz="1400" dirty="0" err="1">
                <a:solidFill>
                  <a:srgbClr val="FFFFFF"/>
                </a:solidFill>
              </a:rPr>
              <a:t>competence</a:t>
            </a:r>
            <a:endParaRPr lang="de-DE" sz="1400" dirty="0">
              <a:solidFill>
                <a:srgbClr val="FFFFFF"/>
              </a:solidFill>
            </a:endParaRPr>
          </a:p>
        </p:txBody>
      </p:sp>
      <p:grpSp>
        <p:nvGrpSpPr>
          <p:cNvPr id="13" name="Pfeil nach rechts 44"/>
          <p:cNvGrpSpPr>
            <a:grpSpLocks/>
          </p:cNvGrpSpPr>
          <p:nvPr/>
        </p:nvGrpSpPr>
        <p:grpSpPr bwMode="auto">
          <a:xfrm>
            <a:off x="1798638" y="1700213"/>
            <a:ext cx="1627187" cy="609600"/>
            <a:chOff x="1133" y="1071"/>
            <a:chExt cx="1025" cy="384"/>
          </a:xfrm>
        </p:grpSpPr>
        <p:pic>
          <p:nvPicPr>
            <p:cNvPr id="610332" name="Pfeil nach rechts 44"/>
            <p:cNvPicPr>
              <a:picLocks noChangeArrowheads="1"/>
            </p:cNvPicPr>
            <p:nvPr/>
          </p:nvPicPr>
          <p:blipFill>
            <a:blip r:embed="rId4" cstate="print"/>
            <a:srcRect/>
            <a:stretch>
              <a:fillRect/>
            </a:stretch>
          </p:blipFill>
          <p:spPr bwMode="auto">
            <a:xfrm>
              <a:off x="1133" y="1071"/>
              <a:ext cx="1025" cy="384"/>
            </a:xfrm>
            <a:prstGeom prst="rect">
              <a:avLst/>
            </a:prstGeom>
            <a:noFill/>
          </p:spPr>
        </p:pic>
        <p:sp>
          <p:nvSpPr>
            <p:cNvPr id="610333" name="Text Box 29"/>
            <p:cNvSpPr txBox="1">
              <a:spLocks noChangeArrowheads="1"/>
            </p:cNvSpPr>
            <p:nvPr/>
          </p:nvSpPr>
          <p:spPr bwMode="auto">
            <a:xfrm>
              <a:off x="1170" y="1174"/>
              <a:ext cx="874" cy="157"/>
            </a:xfrm>
            <a:prstGeom prst="rect">
              <a:avLst/>
            </a:prstGeom>
            <a:noFill/>
            <a:ln w="9525">
              <a:noFill/>
              <a:miter lim="800000"/>
              <a:headEnd/>
              <a:tailEnd/>
            </a:ln>
          </p:spPr>
          <p:txBody>
            <a:bodyPr anchor="ctr"/>
            <a:lstStyle/>
            <a:p>
              <a:pPr algn="ctr" fontAlgn="base">
                <a:spcBef>
                  <a:spcPct val="0"/>
                </a:spcBef>
                <a:spcAft>
                  <a:spcPct val="0"/>
                </a:spcAft>
              </a:pPr>
              <a:endParaRPr lang="en-US">
                <a:solidFill>
                  <a:srgbClr val="FFFFFF"/>
                </a:solidFill>
                <a:latin typeface="Calibri" pitchFamily="34" charset="0"/>
              </a:endParaRPr>
            </a:p>
          </p:txBody>
        </p:sp>
      </p:grpSp>
      <p:sp>
        <p:nvSpPr>
          <p:cNvPr id="610334" name="Textfeld 55"/>
          <p:cNvSpPr txBox="1">
            <a:spLocks noChangeArrowheads="1"/>
          </p:cNvSpPr>
          <p:nvPr/>
        </p:nvSpPr>
        <p:spPr bwMode="auto">
          <a:xfrm>
            <a:off x="2182813" y="1814513"/>
            <a:ext cx="741362" cy="306387"/>
          </a:xfrm>
          <a:prstGeom prst="rect">
            <a:avLst/>
          </a:prstGeom>
          <a:noFill/>
          <a:ln w="9525">
            <a:noFill/>
            <a:miter lim="800000"/>
            <a:headEnd/>
            <a:tailEnd/>
          </a:ln>
        </p:spPr>
        <p:txBody>
          <a:bodyPr wrap="none">
            <a:spAutoFit/>
          </a:bodyPr>
          <a:lstStyle/>
          <a:p>
            <a:pPr fontAlgn="base">
              <a:spcBef>
                <a:spcPct val="0"/>
              </a:spcBef>
              <a:spcAft>
                <a:spcPct val="0"/>
              </a:spcAft>
            </a:pPr>
            <a:r>
              <a:rPr lang="de-DE" sz="1400">
                <a:solidFill>
                  <a:srgbClr val="FFFFFF"/>
                </a:solidFill>
                <a:latin typeface="Calibri" pitchFamily="34" charset="0"/>
              </a:rPr>
              <a:t>Theory</a:t>
            </a:r>
          </a:p>
        </p:txBody>
      </p:sp>
      <p:cxnSp>
        <p:nvCxnSpPr>
          <p:cNvPr id="74" name="Gerade Verbindung mit Pfeil 73"/>
          <p:cNvCxnSpPr>
            <a:stCxn id="75" idx="3"/>
            <a:endCxn id="5" idx="1"/>
          </p:cNvCxnSpPr>
          <p:nvPr/>
        </p:nvCxnSpPr>
        <p:spPr>
          <a:xfrm flipV="1">
            <a:off x="2106613" y="2439988"/>
            <a:ext cx="1601787" cy="141922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79" name="Gerade Verbindung mit Pfeil 78"/>
          <p:cNvCxnSpPr>
            <a:stCxn id="75" idx="3"/>
            <a:endCxn id="6" idx="1"/>
          </p:cNvCxnSpPr>
          <p:nvPr/>
        </p:nvCxnSpPr>
        <p:spPr>
          <a:xfrm flipV="1">
            <a:off x="2106613" y="3011488"/>
            <a:ext cx="1601787" cy="84772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82" name="Gerade Verbindung mit Pfeil 81"/>
          <p:cNvCxnSpPr>
            <a:stCxn id="75" idx="3"/>
            <a:endCxn id="7" idx="1"/>
          </p:cNvCxnSpPr>
          <p:nvPr/>
        </p:nvCxnSpPr>
        <p:spPr>
          <a:xfrm flipV="1">
            <a:off x="2106613" y="3582988"/>
            <a:ext cx="1601787" cy="27622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84" name="Gerade Verbindung mit Pfeil 83"/>
          <p:cNvCxnSpPr>
            <a:stCxn id="75" idx="3"/>
            <a:endCxn id="8" idx="1"/>
          </p:cNvCxnSpPr>
          <p:nvPr/>
        </p:nvCxnSpPr>
        <p:spPr>
          <a:xfrm>
            <a:off x="2106613" y="3859213"/>
            <a:ext cx="1601787" cy="29527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86" name="Gerade Verbindung mit Pfeil 85"/>
          <p:cNvCxnSpPr>
            <a:stCxn id="75" idx="3"/>
            <a:endCxn id="10" idx="1"/>
          </p:cNvCxnSpPr>
          <p:nvPr/>
        </p:nvCxnSpPr>
        <p:spPr>
          <a:xfrm>
            <a:off x="2106613" y="3859213"/>
            <a:ext cx="1601787" cy="143827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94" name="Gerade Verbindung mit Pfeil 93"/>
          <p:cNvCxnSpPr>
            <a:stCxn id="75" idx="3"/>
            <a:endCxn id="9" idx="1"/>
          </p:cNvCxnSpPr>
          <p:nvPr/>
        </p:nvCxnSpPr>
        <p:spPr>
          <a:xfrm>
            <a:off x="2106613" y="3859213"/>
            <a:ext cx="1601787" cy="866775"/>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96" name="Gerade Verbindung mit Pfeil 95"/>
          <p:cNvCxnSpPr>
            <a:stCxn id="5" idx="3"/>
            <a:endCxn id="49" idx="1"/>
          </p:cNvCxnSpPr>
          <p:nvPr/>
        </p:nvCxnSpPr>
        <p:spPr>
          <a:xfrm>
            <a:off x="5078413" y="2439988"/>
            <a:ext cx="1738312" cy="284162"/>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98" name="Gerade Verbindung mit Pfeil 97"/>
          <p:cNvCxnSpPr>
            <a:stCxn id="6" idx="3"/>
            <a:endCxn id="49" idx="1"/>
          </p:cNvCxnSpPr>
          <p:nvPr/>
        </p:nvCxnSpPr>
        <p:spPr>
          <a:xfrm flipV="1">
            <a:off x="5078413" y="2724150"/>
            <a:ext cx="1738312" cy="287338"/>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00" name="Gerade Verbindung mit Pfeil 99"/>
          <p:cNvCxnSpPr>
            <a:stCxn id="7" idx="3"/>
            <a:endCxn id="51" idx="1"/>
          </p:cNvCxnSpPr>
          <p:nvPr/>
        </p:nvCxnSpPr>
        <p:spPr>
          <a:xfrm flipV="1">
            <a:off x="5078413" y="3581400"/>
            <a:ext cx="1738312" cy="1588"/>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02" name="Gerade Verbindung mit Pfeil 101"/>
          <p:cNvCxnSpPr>
            <a:stCxn id="8" idx="3"/>
            <a:endCxn id="52" idx="1"/>
          </p:cNvCxnSpPr>
          <p:nvPr/>
        </p:nvCxnSpPr>
        <p:spPr>
          <a:xfrm flipV="1">
            <a:off x="5078413" y="4152900"/>
            <a:ext cx="1738312" cy="1588"/>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04" name="Gerade Verbindung mit Pfeil 103"/>
          <p:cNvCxnSpPr>
            <a:stCxn id="9" idx="3"/>
            <a:endCxn id="53" idx="1"/>
          </p:cNvCxnSpPr>
          <p:nvPr/>
        </p:nvCxnSpPr>
        <p:spPr>
          <a:xfrm>
            <a:off x="5078413" y="4725988"/>
            <a:ext cx="1738312" cy="287337"/>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06" name="Gerade Verbindung mit Pfeil 105"/>
          <p:cNvCxnSpPr>
            <a:stCxn id="10" idx="3"/>
            <a:endCxn id="53" idx="1"/>
          </p:cNvCxnSpPr>
          <p:nvPr/>
        </p:nvCxnSpPr>
        <p:spPr>
          <a:xfrm flipV="1">
            <a:off x="5078413" y="5013325"/>
            <a:ext cx="1738312" cy="284163"/>
          </a:xfrm>
          <a:prstGeom prst="straightConnector1">
            <a:avLst/>
          </a:prstGeom>
          <a:ln>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42" name="Textfeld 41"/>
          <p:cNvSpPr txBox="1"/>
          <p:nvPr/>
        </p:nvSpPr>
        <p:spPr>
          <a:xfrm>
            <a:off x="7072313" y="5881688"/>
            <a:ext cx="949325" cy="261937"/>
          </a:xfrm>
          <a:prstGeom prst="rect">
            <a:avLst/>
          </a:prstGeom>
          <a:noFill/>
        </p:spPr>
        <p:txBody>
          <a:bodyPr wrap="none">
            <a:spAutoFit/>
          </a:bodyPr>
          <a:lstStyle/>
          <a:p>
            <a:pPr>
              <a:defRPr/>
            </a:pPr>
            <a:r>
              <a:rPr lang="de-DE" sz="1100" dirty="0">
                <a:solidFill>
                  <a:srgbClr val="000000">
                    <a:lumMod val="50000"/>
                  </a:srgbClr>
                </a:solidFill>
              </a:rPr>
              <a:t>(r = .81 – .92)</a:t>
            </a:r>
          </a:p>
        </p:txBody>
      </p:sp>
      <p:sp>
        <p:nvSpPr>
          <p:cNvPr id="610348" name="Textfeld 42"/>
          <p:cNvSpPr txBox="1">
            <a:spLocks noChangeArrowheads="1"/>
          </p:cNvSpPr>
          <p:nvPr/>
        </p:nvSpPr>
        <p:spPr bwMode="auto">
          <a:xfrm>
            <a:off x="4067175" y="6092825"/>
            <a:ext cx="1111250" cy="366713"/>
          </a:xfrm>
          <a:prstGeom prst="rect">
            <a:avLst/>
          </a:prstGeom>
          <a:noFill/>
          <a:ln w="9525">
            <a:noFill/>
            <a:miter lim="800000"/>
            <a:headEnd/>
            <a:tailEnd/>
          </a:ln>
        </p:spPr>
        <p:txBody>
          <a:bodyPr wrap="none">
            <a:spAutoFit/>
          </a:bodyPr>
          <a:lstStyle/>
          <a:p>
            <a:pPr fontAlgn="base">
              <a:spcBef>
                <a:spcPct val="0"/>
              </a:spcBef>
              <a:spcAft>
                <a:spcPct val="0"/>
              </a:spcAft>
            </a:pPr>
            <a:r>
              <a:rPr lang="de-DE">
                <a:solidFill>
                  <a:srgbClr val="000000"/>
                </a:solidFill>
                <a:latin typeface="Calibri" pitchFamily="34" charset="0"/>
              </a:rPr>
              <a:t>PISA 2003</a:t>
            </a:r>
          </a:p>
        </p:txBody>
      </p:sp>
      <p:sp>
        <p:nvSpPr>
          <p:cNvPr id="610349" name="Textfeld 43"/>
          <p:cNvSpPr txBox="1">
            <a:spLocks noChangeArrowheads="1"/>
          </p:cNvSpPr>
          <p:nvPr/>
        </p:nvSpPr>
        <p:spPr bwMode="auto">
          <a:xfrm>
            <a:off x="6051550" y="6092825"/>
            <a:ext cx="3068638" cy="366713"/>
          </a:xfrm>
          <a:prstGeom prst="rect">
            <a:avLst/>
          </a:prstGeom>
          <a:noFill/>
          <a:ln w="9525">
            <a:noFill/>
            <a:miter lim="800000"/>
            <a:headEnd/>
            <a:tailEnd/>
          </a:ln>
        </p:spPr>
        <p:txBody>
          <a:bodyPr wrap="none">
            <a:spAutoFit/>
          </a:bodyPr>
          <a:lstStyle/>
          <a:p>
            <a:pPr fontAlgn="base">
              <a:spcBef>
                <a:spcPct val="0"/>
              </a:spcBef>
              <a:spcAft>
                <a:spcPct val="0"/>
              </a:spcAft>
            </a:pPr>
            <a:r>
              <a:rPr lang="de-DE">
                <a:solidFill>
                  <a:srgbClr val="000000"/>
                </a:solidFill>
                <a:latin typeface="Calibri" pitchFamily="34" charset="0"/>
              </a:rPr>
              <a:t>Koppelt &amp; Tiemann 2008, 2009</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3E67867-40FC-4094-B250-56125064DDE4}" type="slidenum">
              <a:rPr lang="el-GR">
                <a:solidFill>
                  <a:srgbClr val="0000FF"/>
                </a:solidFill>
              </a:rPr>
              <a:pPr/>
              <a:t>14</a:t>
            </a:fld>
            <a:endParaRPr lang="el-GR">
              <a:solidFill>
                <a:srgbClr val="0000FF"/>
              </a:solidFill>
            </a:endParaRPr>
          </a:p>
        </p:txBody>
      </p:sp>
      <p:sp>
        <p:nvSpPr>
          <p:cNvPr id="611330" name="Rectangle 2"/>
          <p:cNvSpPr>
            <a:spLocks noGrp="1" noChangeArrowheads="1"/>
          </p:cNvSpPr>
          <p:nvPr>
            <p:ph type="title"/>
          </p:nvPr>
        </p:nvSpPr>
        <p:spPr>
          <a:noFill/>
          <a:ln/>
        </p:spPr>
        <p:txBody>
          <a:bodyPr/>
          <a:lstStyle/>
          <a:p>
            <a:endParaRPr lang="en-US"/>
          </a:p>
        </p:txBody>
      </p:sp>
      <p:sp>
        <p:nvSpPr>
          <p:cNvPr id="611331" name="Rectangle 3"/>
          <p:cNvSpPr>
            <a:spLocks noGrp="1" noChangeArrowheads="1"/>
          </p:cNvSpPr>
          <p:nvPr>
            <p:ph type="body" idx="1"/>
          </p:nvPr>
        </p:nvSpPr>
        <p:spPr>
          <a:noFill/>
          <a:ln/>
        </p:spPr>
        <p:txBody>
          <a:bodyPr/>
          <a:lstStyle/>
          <a:p>
            <a:endParaRPr lang="en-US"/>
          </a:p>
        </p:txBody>
      </p:sp>
      <p:pic>
        <p:nvPicPr>
          <p:cNvPr id="611332" name="Picture 4"/>
          <p:cNvPicPr>
            <a:picLocks noChangeAspect="1" noChangeArrowheads="1"/>
          </p:cNvPicPr>
          <p:nvPr/>
        </p:nvPicPr>
        <p:blipFill>
          <a:blip r:embed="rId3" cstate="print"/>
          <a:srcRect/>
          <a:stretch>
            <a:fillRect/>
          </a:stretch>
        </p:blipFill>
        <p:spPr bwMode="auto">
          <a:xfrm>
            <a:off x="827088" y="260350"/>
            <a:ext cx="6265862" cy="5857875"/>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7FDA6291-C1E5-424C-981D-9704F5A2A718}" type="slidenum">
              <a:rPr lang="el-GR">
                <a:solidFill>
                  <a:srgbClr val="0000FF"/>
                </a:solidFill>
              </a:rPr>
              <a:pPr/>
              <a:t>15</a:t>
            </a:fld>
            <a:endParaRPr lang="el-GR">
              <a:solidFill>
                <a:srgbClr val="0000FF"/>
              </a:solidFill>
            </a:endParaRPr>
          </a:p>
        </p:txBody>
      </p:sp>
      <p:sp>
        <p:nvSpPr>
          <p:cNvPr id="181250" name="Rectangle 2"/>
          <p:cNvSpPr>
            <a:spLocks noGrp="1" noChangeArrowheads="1"/>
          </p:cNvSpPr>
          <p:nvPr>
            <p:ph type="title"/>
          </p:nvPr>
        </p:nvSpPr>
        <p:spPr>
          <a:noFill/>
          <a:ln/>
        </p:spPr>
        <p:txBody>
          <a:bodyPr/>
          <a:lstStyle/>
          <a:p>
            <a:r>
              <a:rPr lang="en-US"/>
              <a:t>Re-imagine science education</a:t>
            </a:r>
          </a:p>
        </p:txBody>
      </p:sp>
      <p:sp>
        <p:nvSpPr>
          <p:cNvPr id="181251" name="Rectangle 3"/>
          <p:cNvSpPr>
            <a:spLocks noGrp="1" noChangeArrowheads="1"/>
          </p:cNvSpPr>
          <p:nvPr>
            <p:ph type="body" idx="1"/>
          </p:nvPr>
        </p:nvSpPr>
        <p:spPr>
          <a:noFill/>
          <a:ln/>
        </p:spPr>
        <p:txBody>
          <a:bodyPr/>
          <a:lstStyle/>
          <a:p>
            <a:pPr>
              <a:lnSpc>
                <a:spcPct val="80000"/>
              </a:lnSpc>
              <a:buFontTx/>
              <a:buNone/>
            </a:pPr>
            <a:r>
              <a:rPr lang="en-US" sz="2000"/>
              <a:t>The message is clear. </a:t>
            </a:r>
          </a:p>
          <a:p>
            <a:pPr>
              <a:lnSpc>
                <a:spcPct val="80000"/>
              </a:lnSpc>
              <a:buFontTx/>
              <a:buNone/>
            </a:pPr>
            <a:endParaRPr lang="en-US" sz="2000"/>
          </a:p>
          <a:p>
            <a:pPr>
              <a:lnSpc>
                <a:spcPct val="80000"/>
              </a:lnSpc>
              <a:buFontTx/>
              <a:buNone/>
            </a:pPr>
            <a:r>
              <a:rPr lang="en-US" sz="2000"/>
              <a:t>There are shortcomings in curriculum, pedagogy and assessment, but the deeper problem is one of fundamental purpose. School science education </a:t>
            </a:r>
            <a:r>
              <a:rPr lang="en-US" sz="2000">
                <a:solidFill>
                  <a:srgbClr val="FB690F"/>
                </a:solidFill>
              </a:rPr>
              <a:t>has never provided a satisfactory education for the majority</a:t>
            </a:r>
            <a:r>
              <a:rPr lang="en-US" sz="2000"/>
              <a:t>. Now the evidence is that it is failing in its original purpose, to provide a route into science for future scientists. </a:t>
            </a:r>
          </a:p>
          <a:p>
            <a:pPr>
              <a:lnSpc>
                <a:spcPct val="80000"/>
              </a:lnSpc>
              <a:buFontTx/>
              <a:buNone/>
            </a:pPr>
            <a:endParaRPr lang="en-US" sz="2000"/>
          </a:p>
          <a:p>
            <a:pPr>
              <a:lnSpc>
                <a:spcPct val="80000"/>
              </a:lnSpc>
              <a:buFontTx/>
              <a:buNone/>
            </a:pPr>
            <a:r>
              <a:rPr lang="en-US" sz="2000"/>
              <a:t>The challenge therefore, is to </a:t>
            </a:r>
            <a:r>
              <a:rPr lang="en-US" sz="2000">
                <a:solidFill>
                  <a:srgbClr val="FB690F"/>
                </a:solidFill>
              </a:rPr>
              <a:t>re-imagine science education</a:t>
            </a:r>
            <a:r>
              <a:rPr lang="en-US" sz="2000"/>
              <a:t>: to consider how it can be made fit for the modern world and how it can meet the needs of all students; those who will go on to work in scientific and technical subjects, and those who will not. </a:t>
            </a:r>
          </a:p>
          <a:p>
            <a:pPr>
              <a:lnSpc>
                <a:spcPct val="80000"/>
              </a:lnSpc>
              <a:buFontTx/>
              <a:buNone/>
            </a:pPr>
            <a:endParaRPr lang="en-US" sz="2000"/>
          </a:p>
          <a:p>
            <a:pPr>
              <a:lnSpc>
                <a:spcPct val="80000"/>
              </a:lnSpc>
              <a:buFontTx/>
              <a:buNone/>
            </a:pPr>
            <a:endParaRPr lang="en-US" sz="2000"/>
          </a:p>
          <a:p>
            <a:pPr>
              <a:lnSpc>
                <a:spcPct val="80000"/>
              </a:lnSpc>
            </a:pPr>
            <a:endParaRPr lang="en-US" sz="20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7C78E501-5C8E-4C47-BECA-46ABF48FF0EF}" type="slidenum">
              <a:rPr lang="el-GR">
                <a:solidFill>
                  <a:srgbClr val="0000FF"/>
                </a:solidFill>
              </a:rPr>
              <a:pPr/>
              <a:t>16</a:t>
            </a:fld>
            <a:endParaRPr lang="el-GR">
              <a:solidFill>
                <a:srgbClr val="0000FF"/>
              </a:solidFill>
            </a:endParaRPr>
          </a:p>
        </p:txBody>
      </p:sp>
      <p:sp>
        <p:nvSpPr>
          <p:cNvPr id="663554" name="Rectangle 2"/>
          <p:cNvSpPr>
            <a:spLocks noGrp="1" noChangeArrowheads="1"/>
          </p:cNvSpPr>
          <p:nvPr>
            <p:ph type="title"/>
          </p:nvPr>
        </p:nvSpPr>
        <p:spPr>
          <a:noFill/>
          <a:ln/>
        </p:spPr>
        <p:txBody>
          <a:bodyPr/>
          <a:lstStyle/>
          <a:p>
            <a:r>
              <a:rPr lang="en-US" sz="2800"/>
              <a:t>The role of teachers</a:t>
            </a:r>
          </a:p>
        </p:txBody>
      </p:sp>
      <p:sp>
        <p:nvSpPr>
          <p:cNvPr id="663555" name="Rectangle 3"/>
          <p:cNvSpPr>
            <a:spLocks noGrp="1" noChangeArrowheads="1"/>
          </p:cNvSpPr>
          <p:nvPr>
            <p:ph type="body" idx="1"/>
          </p:nvPr>
        </p:nvSpPr>
        <p:spPr>
          <a:xfrm>
            <a:off x="969963" y="2060575"/>
            <a:ext cx="7994650" cy="4065588"/>
          </a:xfrm>
          <a:noFill/>
          <a:ln/>
        </p:spPr>
        <p:txBody>
          <a:bodyPr/>
          <a:lstStyle/>
          <a:p>
            <a:pPr>
              <a:lnSpc>
                <a:spcPct val="80000"/>
              </a:lnSpc>
              <a:buFontTx/>
              <a:buNone/>
            </a:pPr>
            <a:r>
              <a:rPr lang="en-US" sz="2000" b="1"/>
              <a:t>Teachers are key players in the renewal of science</a:t>
            </a:r>
          </a:p>
          <a:p>
            <a:pPr>
              <a:lnSpc>
                <a:spcPct val="80000"/>
              </a:lnSpc>
              <a:buFontTx/>
              <a:buNone/>
            </a:pPr>
            <a:r>
              <a:rPr lang="en-US" sz="2000" b="1"/>
              <a:t>education. Among other methods, being art of a </a:t>
            </a:r>
          </a:p>
          <a:p>
            <a:pPr>
              <a:lnSpc>
                <a:spcPct val="80000"/>
              </a:lnSpc>
              <a:buFontTx/>
              <a:buNone/>
            </a:pPr>
            <a:r>
              <a:rPr lang="en-US" sz="2000" b="1"/>
              <a:t>network allows them to improve the quality of their </a:t>
            </a:r>
          </a:p>
          <a:p>
            <a:pPr>
              <a:lnSpc>
                <a:spcPct val="80000"/>
              </a:lnSpc>
              <a:buFontTx/>
              <a:buNone/>
            </a:pPr>
            <a:r>
              <a:rPr lang="en-US" sz="2000" b="1"/>
              <a:t>teaching and supports their motivation.</a:t>
            </a:r>
          </a:p>
          <a:p>
            <a:pPr>
              <a:lnSpc>
                <a:spcPct val="80000"/>
              </a:lnSpc>
              <a:buFontTx/>
              <a:buNone/>
            </a:pPr>
            <a:endParaRPr lang="en-US" sz="2000" b="1"/>
          </a:p>
          <a:p>
            <a:pPr>
              <a:lnSpc>
                <a:spcPct val="80000"/>
              </a:lnSpc>
              <a:buFontTx/>
              <a:buNone/>
            </a:pPr>
            <a:r>
              <a:rPr lang="en-US" sz="2000"/>
              <a:t>Networks can be used as an effective component of</a:t>
            </a:r>
          </a:p>
          <a:p>
            <a:pPr>
              <a:lnSpc>
                <a:spcPct val="80000"/>
              </a:lnSpc>
              <a:buFontTx/>
              <a:buNone/>
            </a:pPr>
            <a:r>
              <a:rPr lang="en-US" sz="2000"/>
              <a:t>teachers’ professional development, are complementary to </a:t>
            </a:r>
          </a:p>
          <a:p>
            <a:pPr>
              <a:lnSpc>
                <a:spcPct val="80000"/>
              </a:lnSpc>
              <a:buFontTx/>
              <a:buNone/>
            </a:pPr>
            <a:r>
              <a:rPr lang="en-US" sz="2000"/>
              <a:t>more traditional forms of in-service teacher training and </a:t>
            </a:r>
          </a:p>
          <a:p>
            <a:pPr>
              <a:lnSpc>
                <a:spcPct val="80000"/>
              </a:lnSpc>
              <a:buFontTx/>
              <a:buNone/>
            </a:pPr>
            <a:r>
              <a:rPr lang="en-US" sz="2000"/>
              <a:t>stimulate morale and motivation.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FBC7137-1F4B-425E-9286-71824C121AB9}" type="slidenum">
              <a:rPr lang="el-GR">
                <a:solidFill>
                  <a:srgbClr val="0000FF"/>
                </a:solidFill>
              </a:rPr>
              <a:pPr/>
              <a:t>17</a:t>
            </a:fld>
            <a:endParaRPr lang="el-GR">
              <a:solidFill>
                <a:srgbClr val="0000FF"/>
              </a:solidFill>
            </a:endParaRPr>
          </a:p>
        </p:txBody>
      </p:sp>
      <p:sp>
        <p:nvSpPr>
          <p:cNvPr id="667650" name="Rectangle 2"/>
          <p:cNvSpPr>
            <a:spLocks noGrp="1" noChangeArrowheads="1"/>
          </p:cNvSpPr>
          <p:nvPr>
            <p:ph type="title"/>
          </p:nvPr>
        </p:nvSpPr>
        <p:spPr>
          <a:noFill/>
          <a:ln/>
        </p:spPr>
        <p:txBody>
          <a:bodyPr/>
          <a:lstStyle/>
          <a:p>
            <a:endParaRPr lang="en-US"/>
          </a:p>
        </p:txBody>
      </p:sp>
      <p:sp>
        <p:nvSpPr>
          <p:cNvPr id="667651" name="Rectangle 3"/>
          <p:cNvSpPr>
            <a:spLocks noGrp="1" noChangeArrowheads="1"/>
          </p:cNvSpPr>
          <p:nvPr>
            <p:ph type="body" idx="1"/>
          </p:nvPr>
        </p:nvSpPr>
        <p:spPr>
          <a:noFill/>
          <a:ln/>
        </p:spPr>
        <p:txBody>
          <a:bodyPr/>
          <a:lstStyle/>
          <a:p>
            <a:endParaRPr lang="en-US"/>
          </a:p>
        </p:txBody>
      </p:sp>
      <p:pic>
        <p:nvPicPr>
          <p:cNvPr id="667652" name="Picture 4"/>
          <p:cNvPicPr>
            <a:picLocks noChangeAspect="1" noChangeArrowheads="1"/>
          </p:cNvPicPr>
          <p:nvPr/>
        </p:nvPicPr>
        <p:blipFill>
          <a:blip r:embed="rId3" cstate="print"/>
          <a:srcRect/>
          <a:stretch>
            <a:fillRect/>
          </a:stretch>
        </p:blipFill>
        <p:spPr bwMode="auto">
          <a:xfrm>
            <a:off x="0" y="0"/>
            <a:ext cx="9232900" cy="118379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C5D4526-E1A7-4DE1-92CF-26039FE2420D}" type="slidenum">
              <a:rPr lang="el-GR">
                <a:solidFill>
                  <a:srgbClr val="0000FF"/>
                </a:solidFill>
              </a:rPr>
              <a:pPr/>
              <a:t>18</a:t>
            </a:fld>
            <a:endParaRPr lang="el-GR">
              <a:solidFill>
                <a:srgbClr val="0000FF"/>
              </a:solidFill>
            </a:endParaRPr>
          </a:p>
        </p:txBody>
      </p:sp>
      <p:sp>
        <p:nvSpPr>
          <p:cNvPr id="668674" name="Rectangle 2"/>
          <p:cNvSpPr>
            <a:spLocks noGrp="1" noChangeArrowheads="1"/>
          </p:cNvSpPr>
          <p:nvPr>
            <p:ph type="title"/>
          </p:nvPr>
        </p:nvSpPr>
        <p:spPr>
          <a:noFill/>
          <a:ln/>
        </p:spPr>
        <p:txBody>
          <a:bodyPr/>
          <a:lstStyle/>
          <a:p>
            <a:endParaRPr lang="en-US"/>
          </a:p>
        </p:txBody>
      </p:sp>
      <p:sp>
        <p:nvSpPr>
          <p:cNvPr id="668675" name="Rectangle 3"/>
          <p:cNvSpPr>
            <a:spLocks noGrp="1" noChangeArrowheads="1"/>
          </p:cNvSpPr>
          <p:nvPr>
            <p:ph type="body" idx="1"/>
          </p:nvPr>
        </p:nvSpPr>
        <p:spPr>
          <a:noFill/>
          <a:ln/>
        </p:spPr>
        <p:txBody>
          <a:bodyPr/>
          <a:lstStyle/>
          <a:p>
            <a:endParaRPr lang="en-US"/>
          </a:p>
        </p:txBody>
      </p:sp>
      <p:pic>
        <p:nvPicPr>
          <p:cNvPr id="668676" name="Picture 4"/>
          <p:cNvPicPr>
            <a:picLocks noChangeAspect="1" noChangeArrowheads="1"/>
          </p:cNvPicPr>
          <p:nvPr/>
        </p:nvPicPr>
        <p:blipFill>
          <a:blip r:embed="rId3" cstate="print"/>
          <a:srcRect/>
          <a:stretch>
            <a:fillRect/>
          </a:stretch>
        </p:blipFill>
        <p:spPr bwMode="auto">
          <a:xfrm>
            <a:off x="0" y="1557338"/>
            <a:ext cx="9144000" cy="31369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F1550356-6A5E-4350-9EAD-16A6820EDCEF}" type="slidenum">
              <a:rPr lang="el-GR">
                <a:solidFill>
                  <a:srgbClr val="0000FF"/>
                </a:solidFill>
              </a:rPr>
              <a:pPr/>
              <a:t>19</a:t>
            </a:fld>
            <a:endParaRPr lang="el-GR">
              <a:solidFill>
                <a:srgbClr val="0000FF"/>
              </a:solidFill>
            </a:endParaRPr>
          </a:p>
        </p:txBody>
      </p:sp>
      <p:pic>
        <p:nvPicPr>
          <p:cNvPr id="657411" name="Content Placeholder 3"/>
          <p:cNvPicPr>
            <a:picLocks noGrp="1" noChangeAspect="1"/>
          </p:cNvPicPr>
          <p:nvPr>
            <p:ph idx="4294967295"/>
          </p:nvPr>
        </p:nvPicPr>
        <p:blipFill>
          <a:blip r:embed="rId3" cstate="print"/>
          <a:srcRect/>
          <a:stretch>
            <a:fillRect/>
          </a:stretch>
        </p:blipFill>
        <p:spPr>
          <a:xfrm>
            <a:off x="0" y="1341438"/>
            <a:ext cx="9144000" cy="417512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8A2868A2-1CE9-447B-BF29-C46D5FFB86D2}" type="slidenum">
              <a:rPr lang="el-GR">
                <a:solidFill>
                  <a:srgbClr val="0000FF"/>
                </a:solidFill>
              </a:rPr>
              <a:pPr/>
              <a:t>2</a:t>
            </a:fld>
            <a:endParaRPr lang="el-GR">
              <a:solidFill>
                <a:srgbClr val="0000FF"/>
              </a:solidFill>
            </a:endParaRPr>
          </a:p>
        </p:txBody>
      </p:sp>
      <p:sp>
        <p:nvSpPr>
          <p:cNvPr id="655362" name="Rectangle 2"/>
          <p:cNvSpPr>
            <a:spLocks noGrp="1" noChangeArrowheads="1"/>
          </p:cNvSpPr>
          <p:nvPr>
            <p:ph type="body" idx="1"/>
          </p:nvPr>
        </p:nvSpPr>
        <p:spPr>
          <a:xfrm>
            <a:off x="2051050" y="1125538"/>
            <a:ext cx="7092950" cy="6119812"/>
          </a:xfrm>
          <a:noFill/>
          <a:ln/>
        </p:spPr>
        <p:txBody>
          <a:bodyPr/>
          <a:lstStyle/>
          <a:p>
            <a:pPr>
              <a:lnSpc>
                <a:spcPct val="80000"/>
              </a:lnSpc>
              <a:buFontTx/>
              <a:buNone/>
            </a:pPr>
            <a:r>
              <a:rPr lang="en-GB" sz="1600" b="1">
                <a:solidFill>
                  <a:schemeClr val="accent2"/>
                </a:solidFill>
              </a:rPr>
              <a:t>I think the classroom can help. It is up to schools, and to all</a:t>
            </a:r>
            <a:endParaRPr lang="el-GR" sz="1600" b="1">
              <a:solidFill>
                <a:schemeClr val="accent2"/>
              </a:solidFill>
            </a:endParaRPr>
          </a:p>
          <a:p>
            <a:pPr>
              <a:lnSpc>
                <a:spcPct val="80000"/>
              </a:lnSpc>
              <a:buFontTx/>
              <a:buNone/>
            </a:pPr>
            <a:r>
              <a:rPr lang="en-GB" sz="1600" b="1">
                <a:solidFill>
                  <a:schemeClr val="accent2"/>
                </a:solidFill>
              </a:rPr>
              <a:t>initiatives that can educate, including reliable Internet</a:t>
            </a:r>
          </a:p>
          <a:p>
            <a:pPr>
              <a:lnSpc>
                <a:spcPct val="80000"/>
              </a:lnSpc>
              <a:buFontTx/>
              <a:buNone/>
            </a:pPr>
            <a:r>
              <a:rPr lang="en-GB" sz="1600" b="1">
                <a:solidFill>
                  <a:schemeClr val="accent2"/>
                </a:solidFill>
              </a:rPr>
              <a:t>sites, to ensure that young people gradually acquire the</a:t>
            </a:r>
          </a:p>
          <a:p>
            <a:pPr>
              <a:lnSpc>
                <a:spcPct val="80000"/>
              </a:lnSpc>
              <a:buFontTx/>
              <a:buNone/>
            </a:pPr>
            <a:r>
              <a:rPr lang="en-GB" sz="1600" b="1">
                <a:solidFill>
                  <a:schemeClr val="accent2"/>
                </a:solidFill>
              </a:rPr>
              <a:t>Correct understanding of scientific procedure</a:t>
            </a:r>
            <a:r>
              <a:rPr lang="en-GB" sz="1600">
                <a:solidFill>
                  <a:schemeClr val="accent2"/>
                </a:solidFill>
              </a:rPr>
              <a:t>.</a:t>
            </a:r>
            <a:r>
              <a:rPr lang="en-GB" sz="1600"/>
              <a:t> A most difficult</a:t>
            </a:r>
          </a:p>
          <a:p>
            <a:pPr>
              <a:lnSpc>
                <a:spcPct val="80000"/>
              </a:lnSpc>
              <a:buFontTx/>
              <a:buNone/>
            </a:pPr>
            <a:r>
              <a:rPr lang="en-GB" sz="1600"/>
              <a:t>task, Because even knowledge transmitted by schools is often</a:t>
            </a:r>
          </a:p>
          <a:p>
            <a:pPr>
              <a:lnSpc>
                <a:spcPct val="80000"/>
              </a:lnSpc>
              <a:buFontTx/>
              <a:buNone/>
            </a:pPr>
            <a:r>
              <a:rPr lang="en-GB" sz="1600"/>
              <a:t>Deposited in the memory like a sequence of miraculous episodes:</a:t>
            </a:r>
          </a:p>
          <a:p>
            <a:pPr>
              <a:lnSpc>
                <a:spcPct val="80000"/>
              </a:lnSpc>
              <a:buFontTx/>
              <a:buNone/>
            </a:pPr>
            <a:r>
              <a:rPr lang="en-GB" sz="1600"/>
              <a:t>Madame Curie who come home one evening and discovers</a:t>
            </a:r>
          </a:p>
          <a:p>
            <a:pPr>
              <a:lnSpc>
                <a:spcPct val="80000"/>
              </a:lnSpc>
              <a:buFontTx/>
              <a:buNone/>
            </a:pPr>
            <a:r>
              <a:rPr lang="en-GB" sz="1600"/>
              <a:t>Radioactivity thanks to a mark on a sheet of paper, </a:t>
            </a:r>
            <a:r>
              <a:rPr lang="el-GR" sz="1600"/>
              <a:t>......</a:t>
            </a:r>
            <a:r>
              <a:rPr lang="en-GB" sz="1600"/>
              <a:t>Galileo</a:t>
            </a:r>
          </a:p>
          <a:p>
            <a:pPr>
              <a:lnSpc>
                <a:spcPct val="80000"/>
              </a:lnSpc>
              <a:buFontTx/>
              <a:buNone/>
            </a:pPr>
            <a:r>
              <a:rPr lang="en-GB" sz="1600"/>
              <a:t>who sees a lamp swaying and suddenly discovers everything, even</a:t>
            </a:r>
          </a:p>
          <a:p>
            <a:pPr>
              <a:lnSpc>
                <a:spcPct val="80000"/>
              </a:lnSpc>
              <a:buFontTx/>
              <a:buNone/>
            </a:pPr>
            <a:r>
              <a:rPr lang="en-GB" sz="1600"/>
              <a:t>that the world rotates…</a:t>
            </a:r>
          </a:p>
          <a:p>
            <a:pPr>
              <a:lnSpc>
                <a:spcPct val="80000"/>
              </a:lnSpc>
              <a:buFontTx/>
              <a:buNone/>
            </a:pPr>
            <a:endParaRPr lang="en-GB" sz="1600" b="1">
              <a:solidFill>
                <a:schemeClr val="accent2"/>
              </a:solidFill>
            </a:endParaRPr>
          </a:p>
          <a:p>
            <a:pPr>
              <a:lnSpc>
                <a:spcPct val="80000"/>
              </a:lnSpc>
              <a:buFontTx/>
              <a:buNone/>
            </a:pPr>
            <a:r>
              <a:rPr lang="en-GB" sz="1600" b="1">
                <a:solidFill>
                  <a:schemeClr val="accent2"/>
                </a:solidFill>
              </a:rPr>
              <a:t>It is the duty of a man of learning not</a:t>
            </a:r>
          </a:p>
          <a:p>
            <a:pPr>
              <a:lnSpc>
                <a:spcPct val="80000"/>
              </a:lnSpc>
              <a:buFontTx/>
              <a:buNone/>
            </a:pPr>
            <a:r>
              <a:rPr lang="en-GB" sz="1600" b="1">
                <a:solidFill>
                  <a:schemeClr val="accent2"/>
                </a:solidFill>
              </a:rPr>
              <a:t>only to do scrupulous research but also to present his</a:t>
            </a:r>
          </a:p>
          <a:p>
            <a:pPr>
              <a:lnSpc>
                <a:spcPct val="80000"/>
              </a:lnSpc>
              <a:buFontTx/>
              <a:buNone/>
            </a:pPr>
            <a:r>
              <a:rPr lang="en-GB" sz="1600" b="1">
                <a:solidFill>
                  <a:schemeClr val="accent2"/>
                </a:solidFill>
              </a:rPr>
              <a:t>Knowledge effectively. Scientists sometimes still feel it’s</a:t>
            </a:r>
          </a:p>
          <a:p>
            <a:pPr>
              <a:lnSpc>
                <a:spcPct val="80000"/>
              </a:lnSpc>
              <a:buFontTx/>
              <a:buNone/>
            </a:pPr>
            <a:r>
              <a:rPr lang="en-GB" sz="1600" b="1">
                <a:solidFill>
                  <a:schemeClr val="accent2"/>
                </a:solidFill>
              </a:rPr>
              <a:t>not dignified to take an interest in popularization, although</a:t>
            </a:r>
          </a:p>
          <a:p>
            <a:pPr>
              <a:lnSpc>
                <a:spcPct val="80000"/>
              </a:lnSpc>
              <a:buFontTx/>
              <a:buNone/>
            </a:pPr>
            <a:r>
              <a:rPr lang="en-GB" sz="1600" b="1">
                <a:solidFill>
                  <a:schemeClr val="accent2"/>
                </a:solidFill>
              </a:rPr>
              <a:t>masters in the field include Einstein and Heisenberg.</a:t>
            </a:r>
            <a:r>
              <a:rPr lang="en-GB" sz="1600"/>
              <a:t> </a:t>
            </a:r>
          </a:p>
          <a:p>
            <a:pPr>
              <a:lnSpc>
                <a:spcPct val="80000"/>
              </a:lnSpc>
              <a:buFontTx/>
              <a:buNone/>
            </a:pPr>
            <a:endParaRPr lang="en-GB" sz="1600" b="1">
              <a:solidFill>
                <a:schemeClr val="accent2"/>
              </a:solidFill>
            </a:endParaRPr>
          </a:p>
          <a:p>
            <a:pPr>
              <a:lnSpc>
                <a:spcPct val="80000"/>
              </a:lnSpc>
              <a:buFontTx/>
              <a:buNone/>
            </a:pPr>
            <a:r>
              <a:rPr lang="en-GB" sz="1600" b="1">
                <a:solidFill>
                  <a:schemeClr val="accent2"/>
                </a:solidFill>
              </a:rPr>
              <a:t>But if we are to teach a nonmagical view of science, we</a:t>
            </a:r>
          </a:p>
          <a:p>
            <a:pPr>
              <a:lnSpc>
                <a:spcPct val="80000"/>
              </a:lnSpc>
              <a:buFontTx/>
              <a:buNone/>
            </a:pPr>
            <a:r>
              <a:rPr lang="en-GB" sz="1600" b="1">
                <a:solidFill>
                  <a:schemeClr val="accent2"/>
                </a:solidFill>
              </a:rPr>
              <a:t>cannot expect it to come from the mass media. The</a:t>
            </a:r>
          </a:p>
          <a:p>
            <a:pPr>
              <a:lnSpc>
                <a:spcPct val="80000"/>
              </a:lnSpc>
              <a:buFontTx/>
              <a:buNone/>
            </a:pPr>
            <a:r>
              <a:rPr lang="en-GB" sz="1600" b="1">
                <a:solidFill>
                  <a:schemeClr val="accent2"/>
                </a:solidFill>
              </a:rPr>
              <a:t>Scientific community itself must construct it bit by bit in the</a:t>
            </a:r>
          </a:p>
          <a:p>
            <a:pPr>
              <a:lnSpc>
                <a:spcPct val="80000"/>
              </a:lnSpc>
              <a:buFontTx/>
              <a:buNone/>
            </a:pPr>
            <a:r>
              <a:rPr lang="en-GB" sz="1600" b="1">
                <a:solidFill>
                  <a:schemeClr val="accent2"/>
                </a:solidFill>
              </a:rPr>
              <a:t>collective awareness, starting with the young.</a:t>
            </a:r>
            <a:r>
              <a:rPr lang="en-GB" sz="1800" b="1"/>
              <a:t> </a:t>
            </a:r>
            <a:endParaRPr lang="el-GR" sz="1800" b="1"/>
          </a:p>
        </p:txBody>
      </p:sp>
      <p:pic>
        <p:nvPicPr>
          <p:cNvPr id="655363" name="Picture 3" descr="turning1"/>
          <p:cNvPicPr>
            <a:picLocks noChangeAspect="1" noChangeArrowheads="1"/>
          </p:cNvPicPr>
          <p:nvPr/>
        </p:nvPicPr>
        <p:blipFill>
          <a:blip r:embed="rId3" cstate="print"/>
          <a:srcRect/>
          <a:stretch>
            <a:fillRect/>
          </a:stretch>
        </p:blipFill>
        <p:spPr bwMode="auto">
          <a:xfrm>
            <a:off x="0" y="1341438"/>
            <a:ext cx="2016125" cy="30956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fld id="{5A893F94-E59C-4AE5-A75D-373407368CE1}" type="slidenum">
              <a:rPr lang="el-GR"/>
              <a:pPr/>
              <a:t>20</a:t>
            </a:fld>
            <a:endParaRPr lang="el-GR"/>
          </a:p>
        </p:txBody>
      </p:sp>
      <p:sp>
        <p:nvSpPr>
          <p:cNvPr id="424962" name="Rectangle 2"/>
          <p:cNvSpPr>
            <a:spLocks noGrp="1" noChangeArrowheads="1"/>
          </p:cNvSpPr>
          <p:nvPr>
            <p:ph type="title" idx="4294967295"/>
          </p:nvPr>
        </p:nvSpPr>
        <p:spPr>
          <a:xfrm>
            <a:off x="684213" y="1341438"/>
            <a:ext cx="8053387" cy="1143000"/>
          </a:xfrm>
          <a:noFill/>
          <a:ln/>
        </p:spPr>
        <p:txBody>
          <a:bodyPr/>
          <a:lstStyle/>
          <a:p>
            <a:r>
              <a:rPr lang="en-US" sz="3200"/>
              <a:t>Creating effective links between schools and the research community</a:t>
            </a:r>
            <a:endParaRPr lang="el-GR" sz="3200"/>
          </a:p>
        </p:txBody>
      </p:sp>
      <p:pic>
        <p:nvPicPr>
          <p:cNvPr id="424963" name="Picture 4"/>
          <p:cNvPicPr>
            <a:picLocks noChangeAspect="1" noChangeArrowheads="1"/>
          </p:cNvPicPr>
          <p:nvPr>
            <p:ph sz="half" idx="4294967295"/>
          </p:nvPr>
        </p:nvPicPr>
        <p:blipFill>
          <a:blip r:embed="rId4" cstate="print"/>
          <a:srcRect/>
          <a:stretch>
            <a:fillRect/>
          </a:stretch>
        </p:blipFill>
        <p:spPr>
          <a:xfrm>
            <a:off x="684213" y="2997200"/>
            <a:ext cx="4310062" cy="3171825"/>
          </a:xfrm>
          <a:noFill/>
        </p:spPr>
      </p:pic>
      <p:pic>
        <p:nvPicPr>
          <p:cNvPr id="424964" name="Picture 7" descr="observatory_1"/>
          <p:cNvPicPr>
            <a:picLocks noChangeAspect="1" noChangeArrowheads="1"/>
          </p:cNvPicPr>
          <p:nvPr>
            <p:ph sz="quarter" idx="4294967295"/>
          </p:nvPr>
        </p:nvPicPr>
        <p:blipFill>
          <a:blip r:embed="rId5" cstate="print"/>
          <a:srcRect/>
          <a:stretch>
            <a:fillRect/>
          </a:stretch>
        </p:blipFill>
        <p:spPr>
          <a:xfrm>
            <a:off x="5508625" y="2638425"/>
            <a:ext cx="3176588" cy="1962150"/>
          </a:xfrm>
        </p:spPr>
      </p:pic>
      <p:graphicFrame>
        <p:nvGraphicFramePr>
          <p:cNvPr id="424965" name="Object 9"/>
          <p:cNvGraphicFramePr>
            <a:graphicFrameLocks noChangeAspect="1"/>
          </p:cNvGraphicFramePr>
          <p:nvPr>
            <p:ph sz="quarter" idx="4294967295"/>
          </p:nvPr>
        </p:nvGraphicFramePr>
        <p:xfrm>
          <a:off x="4932363" y="4437063"/>
          <a:ext cx="2803525" cy="1733550"/>
        </p:xfrm>
        <a:graphic>
          <a:graphicData uri="http://schemas.openxmlformats.org/presentationml/2006/ole">
            <p:oleObj spid="_x0000_s1026" name="Photo Editor Photo" r:id="rId6" imgW="24685714" imgH="18514286" progId="MSPhotoEd.3">
              <p:embed/>
            </p:oleObj>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59264A4-C7AD-4D60-B2E1-7C093FA09643}" type="slidenum">
              <a:rPr lang="el-GR"/>
              <a:pPr/>
              <a:t>21</a:t>
            </a:fld>
            <a:endParaRPr lang="el-GR"/>
          </a:p>
        </p:txBody>
      </p:sp>
      <p:sp>
        <p:nvSpPr>
          <p:cNvPr id="656386" name="Rectangle 2"/>
          <p:cNvSpPr>
            <a:spLocks noGrp="1" noChangeArrowheads="1"/>
          </p:cNvSpPr>
          <p:nvPr>
            <p:ph type="title"/>
          </p:nvPr>
        </p:nvSpPr>
        <p:spPr>
          <a:noFill/>
          <a:ln/>
        </p:spPr>
        <p:txBody>
          <a:bodyPr/>
          <a:lstStyle/>
          <a:p>
            <a:endParaRPr lang="en-US"/>
          </a:p>
        </p:txBody>
      </p:sp>
      <p:sp>
        <p:nvSpPr>
          <p:cNvPr id="656387" name="Rectangle 3"/>
          <p:cNvSpPr>
            <a:spLocks noGrp="1" noChangeArrowheads="1"/>
          </p:cNvSpPr>
          <p:nvPr>
            <p:ph type="body" idx="1"/>
          </p:nvPr>
        </p:nvSpPr>
        <p:spPr>
          <a:noFill/>
          <a:ln/>
        </p:spPr>
        <p:txBody>
          <a:bodyPr/>
          <a:lstStyle/>
          <a:p>
            <a:endParaRPr lang="en-US"/>
          </a:p>
        </p:txBody>
      </p:sp>
      <p:pic>
        <p:nvPicPr>
          <p:cNvPr id="656388" name="Picture 2" descr="http://upload.wikimedia.org/wikipedia/commons/thumb/6/6f/CMB_Timeline300_no_WMAP.jpg/600px-CMB_Timeline300_no_WMAP.jpg"/>
          <p:cNvPicPr>
            <a:picLocks noChangeAspect="1" noChangeArrowheads="1"/>
          </p:cNvPicPr>
          <p:nvPr/>
        </p:nvPicPr>
        <p:blipFill>
          <a:blip r:embed="rId3" cstate="print"/>
          <a:srcRect/>
          <a:stretch>
            <a:fillRect/>
          </a:stretch>
        </p:blipFill>
        <p:spPr bwMode="auto">
          <a:xfrm>
            <a:off x="0" y="1700213"/>
            <a:ext cx="9144000" cy="41052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fld id="{0A1E8372-DEBE-4D47-8F68-33F3483CE5B2}" type="slidenum">
              <a:rPr lang="el-GR"/>
              <a:pPr/>
              <a:t>22</a:t>
            </a:fld>
            <a:endParaRPr lang="el-GR"/>
          </a:p>
        </p:txBody>
      </p:sp>
      <p:sp>
        <p:nvSpPr>
          <p:cNvPr id="626691" name="Rectangle 3"/>
          <p:cNvSpPr>
            <a:spLocks noGrp="1" noChangeArrowheads="1"/>
          </p:cNvSpPr>
          <p:nvPr>
            <p:ph type="body" idx="4294967295"/>
          </p:nvPr>
        </p:nvSpPr>
        <p:spPr>
          <a:noFill/>
          <a:ln/>
        </p:spPr>
        <p:txBody>
          <a:bodyPr/>
          <a:lstStyle/>
          <a:p>
            <a:endParaRPr lang="en-US"/>
          </a:p>
        </p:txBody>
      </p:sp>
      <p:pic>
        <p:nvPicPr>
          <p:cNvPr id="626692" name="Picture 4" descr="Supernova 1987A 10396 Wallpaper">
            <a:hlinkClick r:id="rId3" tooltip="Supernova 1987A 10396 Wallpaper"/>
          </p:cNvPr>
          <p:cNvPicPr>
            <a:picLocks noChangeAspect="1" noChangeArrowheads="1"/>
          </p:cNvPicPr>
          <p:nvPr/>
        </p:nvPicPr>
        <p:blipFill>
          <a:blip r:embed="rId4" cstate="print"/>
          <a:srcRect/>
          <a:stretch>
            <a:fillRect/>
          </a:stretch>
        </p:blipFill>
        <p:spPr bwMode="auto">
          <a:xfrm>
            <a:off x="1692275" y="981075"/>
            <a:ext cx="6264275" cy="4699000"/>
          </a:xfrm>
          <a:prstGeom prst="rect">
            <a:avLst/>
          </a:prstGeom>
          <a:noFill/>
          <a:ln w="9525">
            <a:noFill/>
            <a:miter lim="800000"/>
            <a:headEnd/>
            <a:tailEnd/>
          </a:ln>
        </p:spPr>
      </p:pic>
      <p:sp>
        <p:nvSpPr>
          <p:cNvPr id="17413" name="Rectangle 5"/>
          <p:cNvSpPr>
            <a:spLocks noChangeArrowheads="1"/>
          </p:cNvSpPr>
          <p:nvPr/>
        </p:nvSpPr>
        <p:spPr bwMode="auto">
          <a:xfrm>
            <a:off x="1476375" y="5734050"/>
            <a:ext cx="7067550" cy="641350"/>
          </a:xfrm>
          <a:prstGeom prst="rect">
            <a:avLst/>
          </a:prstGeom>
          <a:noFill/>
          <a:ln w="9525">
            <a:noFill/>
            <a:miter lim="800000"/>
            <a:headEnd/>
            <a:tailEnd/>
          </a:ln>
        </p:spPr>
        <p:txBody>
          <a:bodyPr wrap="none">
            <a:spAutoFit/>
          </a:bodyPr>
          <a:lstStyle/>
          <a:p>
            <a:r>
              <a:rPr lang="el-GR" b="1">
                <a:hlinkClick r:id="rId5"/>
              </a:rPr>
              <a:t>http://www.nobelprize.org/nobel_prizes/physics/laureates/2011/</a:t>
            </a:r>
            <a:endParaRPr lang="el-GR" b="1"/>
          </a:p>
          <a:p>
            <a:endParaRPr lang="el-GR"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Effect transition="in" filter="blinds(horizontal)">
                                      <p:cBhvr>
                                        <p:cTn id="7" dur="500"/>
                                        <p:tgtEl>
                                          <p:spTgt spid="174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a:spLocks noGrp="1"/>
          </p:cNvSpPr>
          <p:nvPr>
            <p:ph type="sldNum" sz="quarter" idx="11"/>
          </p:nvPr>
        </p:nvSpPr>
        <p:spPr/>
        <p:txBody>
          <a:bodyPr/>
          <a:lstStyle/>
          <a:p>
            <a:fld id="{1F27DBB3-D9CA-427B-9B8B-A7DA2EB9B929}" type="slidenum">
              <a:rPr lang="el-GR"/>
              <a:pPr/>
              <a:t>23</a:t>
            </a:fld>
            <a:endParaRPr lang="el-GR"/>
          </a:p>
        </p:txBody>
      </p:sp>
      <p:sp>
        <p:nvSpPr>
          <p:cNvPr id="669698" name="Title 1"/>
          <p:cNvSpPr>
            <a:spLocks noGrp="1"/>
          </p:cNvSpPr>
          <p:nvPr>
            <p:ph type="title" idx="4294967295"/>
          </p:nvPr>
        </p:nvSpPr>
        <p:spPr>
          <a:xfrm>
            <a:off x="358775" y="765175"/>
            <a:ext cx="8785225" cy="1143000"/>
          </a:xfrm>
          <a:noFill/>
          <a:ln/>
        </p:spPr>
        <p:txBody>
          <a:bodyPr/>
          <a:lstStyle/>
          <a:p>
            <a:r>
              <a:rPr lang="pt-PT" sz="2000">
                <a:solidFill>
                  <a:schemeClr val="tx1"/>
                </a:solidFill>
              </a:rPr>
              <a:t>Ingredients for a successful path: The discovery of SN in classroom</a:t>
            </a:r>
            <a:endParaRPr lang="en-US" sz="2000">
              <a:solidFill>
                <a:schemeClr val="tx1"/>
              </a:solidFill>
            </a:endParaRPr>
          </a:p>
        </p:txBody>
      </p:sp>
      <p:pic>
        <p:nvPicPr>
          <p:cNvPr id="669699" name="Picture 3"/>
          <p:cNvPicPr>
            <a:picLocks noChangeAspect="1" noChangeArrowheads="1"/>
          </p:cNvPicPr>
          <p:nvPr/>
        </p:nvPicPr>
        <p:blipFill>
          <a:blip r:embed="rId3" cstate="print"/>
          <a:srcRect/>
          <a:stretch>
            <a:fillRect/>
          </a:stretch>
        </p:blipFill>
        <p:spPr bwMode="auto">
          <a:xfrm>
            <a:off x="5422900" y="3128963"/>
            <a:ext cx="3721100" cy="2722562"/>
          </a:xfrm>
          <a:prstGeom prst="rect">
            <a:avLst/>
          </a:prstGeom>
          <a:noFill/>
          <a:ln w="9525">
            <a:noFill/>
            <a:miter lim="800000"/>
            <a:headEnd/>
            <a:tailEnd/>
          </a:ln>
        </p:spPr>
      </p:pic>
      <p:pic>
        <p:nvPicPr>
          <p:cNvPr id="669700" name="Picture 4"/>
          <p:cNvPicPr>
            <a:picLocks noChangeAspect="1" noChangeArrowheads="1"/>
          </p:cNvPicPr>
          <p:nvPr/>
        </p:nvPicPr>
        <p:blipFill>
          <a:blip r:embed="rId4" cstate="print"/>
          <a:srcRect/>
          <a:stretch>
            <a:fillRect/>
          </a:stretch>
        </p:blipFill>
        <p:spPr bwMode="auto">
          <a:xfrm>
            <a:off x="3089275" y="4090988"/>
            <a:ext cx="3270250" cy="2503487"/>
          </a:xfrm>
          <a:prstGeom prst="rect">
            <a:avLst/>
          </a:prstGeom>
          <a:noFill/>
          <a:ln w="9525">
            <a:noFill/>
            <a:miter lim="800000"/>
            <a:headEnd/>
            <a:tailEnd/>
          </a:ln>
        </p:spPr>
      </p:pic>
      <p:sp>
        <p:nvSpPr>
          <p:cNvPr id="8" name="Title 1"/>
          <p:cNvSpPr txBox="1">
            <a:spLocks/>
          </p:cNvSpPr>
          <p:nvPr/>
        </p:nvSpPr>
        <p:spPr>
          <a:xfrm>
            <a:off x="4427538" y="1989138"/>
            <a:ext cx="4411662" cy="1143000"/>
          </a:xfrm>
          <a:prstGeom prst="rect">
            <a:avLst/>
          </a:prstGeom>
        </p:spPr>
        <p:txBody>
          <a:bodyPr anchor="ctr">
            <a:normAutofit/>
          </a:bodyPr>
          <a:lstStyle/>
          <a:p>
            <a:pPr algn="ctr">
              <a:lnSpc>
                <a:spcPct val="80000"/>
              </a:lnSpc>
            </a:pPr>
            <a:r>
              <a:rPr lang="pt-PT" sz="2000">
                <a:latin typeface="Calibri" pitchFamily="34" charset="0"/>
                <a:cs typeface="Arial" charset="0"/>
              </a:rPr>
              <a:t>A scientist bringing real data and the scientific method to schools</a:t>
            </a:r>
            <a:endParaRPr lang="en-US" sz="2000">
              <a:latin typeface="Calibri" pitchFamily="34" charset="0"/>
              <a:cs typeface="Arial" charset="0"/>
            </a:endParaRPr>
          </a:p>
        </p:txBody>
      </p:sp>
      <p:pic>
        <p:nvPicPr>
          <p:cNvPr id="669702" name="Picture 2"/>
          <p:cNvPicPr>
            <a:picLocks noChangeAspect="1" noChangeArrowheads="1"/>
          </p:cNvPicPr>
          <p:nvPr/>
        </p:nvPicPr>
        <p:blipFill>
          <a:blip r:embed="rId5" cstate="print"/>
          <a:srcRect/>
          <a:stretch>
            <a:fillRect/>
          </a:stretch>
        </p:blipFill>
        <p:spPr bwMode="auto">
          <a:xfrm>
            <a:off x="368300" y="1633538"/>
            <a:ext cx="3751263" cy="2808287"/>
          </a:xfrm>
          <a:prstGeom prst="rect">
            <a:avLst/>
          </a:prstGeom>
          <a:noFill/>
          <a:ln w="9525">
            <a:noFill/>
            <a:miter lim="800000"/>
            <a:headEnd/>
            <a:tailEnd/>
          </a:ln>
        </p:spPr>
      </p:pic>
      <p:sp>
        <p:nvSpPr>
          <p:cNvPr id="669703" name="Title 1"/>
          <p:cNvSpPr txBox="1">
            <a:spLocks/>
          </p:cNvSpPr>
          <p:nvPr/>
        </p:nvSpPr>
        <p:spPr bwMode="auto">
          <a:xfrm>
            <a:off x="368300" y="4941888"/>
            <a:ext cx="2205038" cy="909637"/>
          </a:xfrm>
          <a:prstGeom prst="rect">
            <a:avLst/>
          </a:prstGeom>
          <a:noFill/>
          <a:ln w="9525">
            <a:noFill/>
            <a:miter lim="800000"/>
            <a:headEnd/>
            <a:tailEnd/>
          </a:ln>
        </p:spPr>
        <p:txBody>
          <a:bodyPr anchor="ctr"/>
          <a:lstStyle/>
          <a:p>
            <a:pPr algn="ctr"/>
            <a:r>
              <a:rPr lang="pt-PT" sz="2000">
                <a:latin typeface="Calibri" pitchFamily="34" charset="0"/>
                <a:cs typeface="Arial" charset="0"/>
              </a:rPr>
              <a:t>A robotic telescope and an innovative teacher</a:t>
            </a:r>
            <a:endParaRPr lang="en-US" sz="2000">
              <a:latin typeface="Calibri" pitchFamily="34" charset="0"/>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D46759AB-C412-4D56-9FE2-6BCA84D8A7BF}" type="slidenum">
              <a:rPr lang="el-GR"/>
              <a:pPr/>
              <a:t>24</a:t>
            </a:fld>
            <a:endParaRPr lang="el-GR"/>
          </a:p>
        </p:txBody>
      </p:sp>
      <p:pic>
        <p:nvPicPr>
          <p:cNvPr id="670722" name="Picture 3"/>
          <p:cNvPicPr>
            <a:picLocks noChangeAspect="1" noChangeArrowheads="1"/>
          </p:cNvPicPr>
          <p:nvPr/>
        </p:nvPicPr>
        <p:blipFill>
          <a:blip r:embed="rId3" cstate="print"/>
          <a:srcRect/>
          <a:stretch>
            <a:fillRect/>
          </a:stretch>
        </p:blipFill>
        <p:spPr bwMode="auto">
          <a:xfrm>
            <a:off x="5576888" y="1355725"/>
            <a:ext cx="3459162" cy="2516188"/>
          </a:xfrm>
          <a:prstGeom prst="rect">
            <a:avLst/>
          </a:prstGeom>
          <a:noFill/>
          <a:ln w="9525">
            <a:noFill/>
            <a:miter lim="800000"/>
            <a:headEnd/>
            <a:tailEnd/>
          </a:ln>
        </p:spPr>
      </p:pic>
      <p:pic>
        <p:nvPicPr>
          <p:cNvPr id="670723" name="Picture 4"/>
          <p:cNvPicPr>
            <a:picLocks noChangeAspect="1" noChangeArrowheads="1"/>
          </p:cNvPicPr>
          <p:nvPr/>
        </p:nvPicPr>
        <p:blipFill>
          <a:blip r:embed="rId4" cstate="print"/>
          <a:srcRect/>
          <a:stretch>
            <a:fillRect/>
          </a:stretch>
        </p:blipFill>
        <p:spPr bwMode="auto">
          <a:xfrm>
            <a:off x="2627313" y="2270125"/>
            <a:ext cx="3243262" cy="2500313"/>
          </a:xfrm>
          <a:prstGeom prst="rect">
            <a:avLst/>
          </a:prstGeom>
          <a:noFill/>
          <a:ln w="9525">
            <a:noFill/>
            <a:miter lim="800000"/>
            <a:headEnd/>
            <a:tailEnd/>
          </a:ln>
        </p:spPr>
      </p:pic>
      <p:sp>
        <p:nvSpPr>
          <p:cNvPr id="670724" name="Title 1"/>
          <p:cNvSpPr>
            <a:spLocks noGrp="1"/>
          </p:cNvSpPr>
          <p:nvPr>
            <p:ph type="title" idx="4294967295"/>
          </p:nvPr>
        </p:nvSpPr>
        <p:spPr>
          <a:xfrm>
            <a:off x="250825" y="1268413"/>
            <a:ext cx="5257800" cy="1143000"/>
          </a:xfrm>
          <a:noFill/>
          <a:ln/>
        </p:spPr>
        <p:txBody>
          <a:bodyPr/>
          <a:lstStyle/>
          <a:p>
            <a:r>
              <a:rPr lang="pt-PT" sz="2000">
                <a:solidFill>
                  <a:schemeClr val="tx1"/>
                </a:solidFill>
              </a:rPr>
              <a:t>The outcome:  Students producing scientific results while learning curriculum content</a:t>
            </a:r>
            <a:r>
              <a:rPr lang="en-US" sz="2000">
                <a:solidFill>
                  <a:schemeClr val="tx1"/>
                </a:solidFill>
              </a:rPr>
              <a:t/>
            </a:r>
            <a:br>
              <a:rPr lang="en-US" sz="2000">
                <a:solidFill>
                  <a:schemeClr val="tx1"/>
                </a:solidFill>
              </a:rPr>
            </a:br>
            <a:endParaRPr lang="en-US" sz="2000">
              <a:solidFill>
                <a:schemeClr val="tx1"/>
              </a:solidFill>
            </a:endParaRPr>
          </a:p>
        </p:txBody>
      </p:sp>
      <p:pic>
        <p:nvPicPr>
          <p:cNvPr id="670725" name="Picture 2"/>
          <p:cNvPicPr>
            <a:picLocks noChangeAspect="1" noChangeArrowheads="1"/>
          </p:cNvPicPr>
          <p:nvPr/>
        </p:nvPicPr>
        <p:blipFill>
          <a:blip r:embed="rId5" cstate="print"/>
          <a:srcRect/>
          <a:stretch>
            <a:fillRect/>
          </a:stretch>
        </p:blipFill>
        <p:spPr bwMode="auto">
          <a:xfrm>
            <a:off x="12700" y="3098800"/>
            <a:ext cx="3119438" cy="2438400"/>
          </a:xfrm>
          <a:prstGeom prst="rect">
            <a:avLst/>
          </a:prstGeom>
          <a:noFill/>
          <a:ln w="9525">
            <a:noFill/>
            <a:miter lim="800000"/>
            <a:headEnd/>
            <a:tailEnd/>
          </a:ln>
        </p:spPr>
      </p:pic>
      <p:sp>
        <p:nvSpPr>
          <p:cNvPr id="670726" name="Rectangle 1"/>
          <p:cNvSpPr>
            <a:spLocks noChangeArrowheads="1"/>
          </p:cNvSpPr>
          <p:nvPr/>
        </p:nvSpPr>
        <p:spPr bwMode="auto">
          <a:xfrm>
            <a:off x="409575" y="5516563"/>
            <a:ext cx="8315325" cy="1006475"/>
          </a:xfrm>
          <a:prstGeom prst="rect">
            <a:avLst/>
          </a:prstGeom>
          <a:noFill/>
          <a:ln w="9525">
            <a:noFill/>
            <a:miter lim="800000"/>
            <a:headEnd/>
            <a:tailEnd/>
          </a:ln>
        </p:spPr>
        <p:txBody>
          <a:bodyPr>
            <a:spAutoFit/>
          </a:bodyPr>
          <a:lstStyle/>
          <a:p>
            <a:pPr algn="ctr"/>
            <a:r>
              <a:rPr lang="en-US" sz="2000">
                <a:latin typeface="Calibri" pitchFamily="34" charset="0"/>
                <a:cs typeface="Arial" charset="0"/>
              </a:rPr>
              <a:t>Students that co-authored on the scholarly publications relating to the supernova  discovered in 1994 in the Whirlpool Galaxy . The teacher Tim Spuck and the students made news reports around the world.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10E34E3D-07F3-4EFD-BD41-43BF5FFC5D99}" type="slidenum">
              <a:rPr lang="el-GR"/>
              <a:pPr/>
              <a:t>25</a:t>
            </a:fld>
            <a:endParaRPr lang="el-GR"/>
          </a:p>
        </p:txBody>
      </p:sp>
      <p:sp>
        <p:nvSpPr>
          <p:cNvPr id="612354" name="Rectangle 2"/>
          <p:cNvSpPr>
            <a:spLocks noGrp="1" noChangeArrowheads="1"/>
          </p:cNvSpPr>
          <p:nvPr>
            <p:ph type="title"/>
          </p:nvPr>
        </p:nvSpPr>
        <p:spPr>
          <a:xfrm>
            <a:off x="179388" y="2997200"/>
            <a:ext cx="8785225" cy="1143000"/>
          </a:xfrm>
          <a:noFill/>
          <a:ln/>
        </p:spPr>
        <p:txBody>
          <a:bodyPr/>
          <a:lstStyle/>
          <a:p>
            <a:r>
              <a:rPr lang="en-US"/>
              <a:t>Effective Community Building</a:t>
            </a:r>
            <a:endParaRPr lang="el-GR"/>
          </a:p>
        </p:txBody>
      </p:sp>
      <p:sp>
        <p:nvSpPr>
          <p:cNvPr id="612355" name="Rectangle 3"/>
          <p:cNvSpPr>
            <a:spLocks noGrp="1" noChangeArrowheads="1"/>
          </p:cNvSpPr>
          <p:nvPr>
            <p:ph type="body" idx="1"/>
          </p:nvPr>
        </p:nvSpPr>
        <p:spPr>
          <a:noFill/>
          <a:ln/>
        </p:spPr>
        <p:txBody>
          <a:bodyP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BA83E236-0CE1-4309-BEF7-4E4080DA2593}" type="slidenum">
              <a:rPr lang="el-GR"/>
              <a:pPr/>
              <a:t>26</a:t>
            </a:fld>
            <a:endParaRPr lang="el-GR"/>
          </a:p>
        </p:txBody>
      </p:sp>
      <p:sp>
        <p:nvSpPr>
          <p:cNvPr id="613378" name="Rectangle 2"/>
          <p:cNvSpPr>
            <a:spLocks noGrp="1" noChangeArrowheads="1"/>
          </p:cNvSpPr>
          <p:nvPr>
            <p:ph type="title"/>
          </p:nvPr>
        </p:nvSpPr>
        <p:spPr>
          <a:noFill/>
          <a:ln/>
        </p:spPr>
        <p:txBody>
          <a:bodyPr/>
          <a:lstStyle/>
          <a:p>
            <a:endParaRPr lang="en-US"/>
          </a:p>
        </p:txBody>
      </p:sp>
      <p:sp>
        <p:nvSpPr>
          <p:cNvPr id="613379" name="Rectangle 3"/>
          <p:cNvSpPr>
            <a:spLocks noGrp="1" noChangeArrowheads="1"/>
          </p:cNvSpPr>
          <p:nvPr>
            <p:ph type="body" idx="1"/>
          </p:nvPr>
        </p:nvSpPr>
        <p:spPr>
          <a:noFill/>
          <a:ln/>
        </p:spPr>
        <p:txBody>
          <a:bodyPr/>
          <a:lstStyle/>
          <a:p>
            <a:endParaRPr lang="en-US"/>
          </a:p>
        </p:txBody>
      </p:sp>
      <p:pic>
        <p:nvPicPr>
          <p:cNvPr id="613380" name="Picture 4"/>
          <p:cNvPicPr>
            <a:picLocks noChangeAspect="1" noChangeArrowheads="1"/>
          </p:cNvPicPr>
          <p:nvPr/>
        </p:nvPicPr>
        <p:blipFill>
          <a:blip r:embed="rId3" cstate="print"/>
          <a:srcRect/>
          <a:stretch>
            <a:fillRect/>
          </a:stretch>
        </p:blipFill>
        <p:spPr bwMode="auto">
          <a:xfrm>
            <a:off x="250825" y="1052513"/>
            <a:ext cx="8540750" cy="5394325"/>
          </a:xfrm>
          <a:prstGeom prst="rect">
            <a:avLst/>
          </a:prstGeom>
          <a:noFill/>
        </p:spPr>
      </p:pic>
      <p:pic>
        <p:nvPicPr>
          <p:cNvPr id="613381" name="Picture 5"/>
          <p:cNvPicPr>
            <a:picLocks noChangeAspect="1" noChangeArrowheads="1"/>
          </p:cNvPicPr>
          <p:nvPr/>
        </p:nvPicPr>
        <p:blipFill>
          <a:blip r:embed="rId4" cstate="print"/>
          <a:srcRect/>
          <a:stretch>
            <a:fillRect/>
          </a:stretch>
        </p:blipFill>
        <p:spPr bwMode="auto">
          <a:xfrm>
            <a:off x="0" y="4652963"/>
            <a:ext cx="6134100" cy="1285875"/>
          </a:xfrm>
          <a:prstGeom prst="rect">
            <a:avLst/>
          </a:prstGeom>
          <a:noFill/>
        </p:spPr>
      </p:pic>
      <p:pic>
        <p:nvPicPr>
          <p:cNvPr id="613382" name="Picture 6"/>
          <p:cNvPicPr>
            <a:picLocks noChangeAspect="1" noChangeArrowheads="1"/>
          </p:cNvPicPr>
          <p:nvPr/>
        </p:nvPicPr>
        <p:blipFill>
          <a:blip r:embed="rId5" cstate="print"/>
          <a:srcRect/>
          <a:stretch>
            <a:fillRect/>
          </a:stretch>
        </p:blipFill>
        <p:spPr bwMode="auto">
          <a:xfrm>
            <a:off x="2987675" y="2060575"/>
            <a:ext cx="4824413" cy="41179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3381"/>
                                        </p:tgtEl>
                                        <p:attrNameLst>
                                          <p:attrName>style.visibility</p:attrName>
                                        </p:attrNameLst>
                                      </p:cBhvr>
                                      <p:to>
                                        <p:strVal val="visible"/>
                                      </p:to>
                                    </p:set>
                                    <p:animEffect transition="in" filter="blinds(horizontal)">
                                      <p:cBhvr>
                                        <p:cTn id="7" dur="500"/>
                                        <p:tgtEl>
                                          <p:spTgt spid="61338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3382"/>
                                        </p:tgtEl>
                                        <p:attrNameLst>
                                          <p:attrName>style.visibility</p:attrName>
                                        </p:attrNameLst>
                                      </p:cBhvr>
                                      <p:to>
                                        <p:strVal val="visible"/>
                                      </p:to>
                                    </p:set>
                                    <p:animEffect transition="in" filter="blinds(horizontal)">
                                      <p:cBhvr>
                                        <p:cTn id="12" dur="500"/>
                                        <p:tgtEl>
                                          <p:spTgt spid="613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306A1130-F7BB-49B8-9C1E-06196CF9CE7C}" type="slidenum">
              <a:rPr lang="el-GR"/>
              <a:pPr/>
              <a:t>27</a:t>
            </a:fld>
            <a:endParaRPr lang="el-GR"/>
          </a:p>
        </p:txBody>
      </p:sp>
      <p:sp>
        <p:nvSpPr>
          <p:cNvPr id="614402" name="Rectangle 2"/>
          <p:cNvSpPr>
            <a:spLocks noGrp="1" noChangeArrowheads="1"/>
          </p:cNvSpPr>
          <p:nvPr>
            <p:ph type="title"/>
          </p:nvPr>
        </p:nvSpPr>
        <p:spPr>
          <a:noFill/>
          <a:ln/>
        </p:spPr>
        <p:txBody>
          <a:bodyPr/>
          <a:lstStyle/>
          <a:p>
            <a:endParaRPr lang="en-US"/>
          </a:p>
        </p:txBody>
      </p:sp>
      <p:sp>
        <p:nvSpPr>
          <p:cNvPr id="614403" name="Rectangle 3"/>
          <p:cNvSpPr>
            <a:spLocks noGrp="1" noChangeArrowheads="1"/>
          </p:cNvSpPr>
          <p:nvPr>
            <p:ph type="body" idx="1"/>
          </p:nvPr>
        </p:nvSpPr>
        <p:spPr>
          <a:noFill/>
          <a:ln/>
        </p:spPr>
        <p:txBody>
          <a:bodyPr/>
          <a:lstStyle/>
          <a:p>
            <a:endParaRPr lang="en-US"/>
          </a:p>
        </p:txBody>
      </p:sp>
      <p:pic>
        <p:nvPicPr>
          <p:cNvPr id="614404" name="Picture 4"/>
          <p:cNvPicPr>
            <a:picLocks noChangeAspect="1" noChangeArrowheads="1"/>
          </p:cNvPicPr>
          <p:nvPr/>
        </p:nvPicPr>
        <p:blipFill>
          <a:blip r:embed="rId3" cstate="print"/>
          <a:srcRect/>
          <a:stretch>
            <a:fillRect/>
          </a:stretch>
        </p:blipFill>
        <p:spPr bwMode="auto">
          <a:xfrm>
            <a:off x="250825" y="1125538"/>
            <a:ext cx="7416800" cy="1031875"/>
          </a:xfrm>
          <a:prstGeom prst="rect">
            <a:avLst/>
          </a:prstGeom>
          <a:noFill/>
        </p:spPr>
      </p:pic>
      <p:pic>
        <p:nvPicPr>
          <p:cNvPr id="614405" name="Picture 5"/>
          <p:cNvPicPr>
            <a:picLocks noChangeAspect="1" noChangeArrowheads="1"/>
          </p:cNvPicPr>
          <p:nvPr/>
        </p:nvPicPr>
        <p:blipFill>
          <a:blip r:embed="rId4" cstate="print"/>
          <a:srcRect/>
          <a:stretch>
            <a:fillRect/>
          </a:stretch>
        </p:blipFill>
        <p:spPr bwMode="auto">
          <a:xfrm>
            <a:off x="4427538" y="2060575"/>
            <a:ext cx="4716462" cy="3343275"/>
          </a:xfrm>
          <a:prstGeom prst="rect">
            <a:avLst/>
          </a:prstGeom>
          <a:noFill/>
        </p:spPr>
      </p:pic>
      <p:pic>
        <p:nvPicPr>
          <p:cNvPr id="614406" name="Picture 6"/>
          <p:cNvPicPr>
            <a:picLocks noChangeAspect="1" noChangeArrowheads="1"/>
          </p:cNvPicPr>
          <p:nvPr/>
        </p:nvPicPr>
        <p:blipFill>
          <a:blip r:embed="rId5" cstate="print"/>
          <a:srcRect/>
          <a:stretch>
            <a:fillRect/>
          </a:stretch>
        </p:blipFill>
        <p:spPr bwMode="auto">
          <a:xfrm>
            <a:off x="250825" y="1119188"/>
            <a:ext cx="8893175" cy="54070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406"/>
                                        </p:tgtEl>
                                        <p:attrNameLst>
                                          <p:attrName>style.visibility</p:attrName>
                                        </p:attrNameLst>
                                      </p:cBhvr>
                                      <p:to>
                                        <p:strVal val="visible"/>
                                      </p:to>
                                    </p:set>
                                    <p:animEffect transition="in" filter="blinds(horizontal)">
                                      <p:cBhvr>
                                        <p:cTn id="7" dur="500"/>
                                        <p:tgtEl>
                                          <p:spTgt spid="614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1"/>
          </p:nvPr>
        </p:nvSpPr>
        <p:spPr/>
        <p:txBody>
          <a:bodyPr/>
          <a:lstStyle/>
          <a:p>
            <a:fld id="{8910B026-E712-4F70-8A04-BD9DAE9436A6}" type="slidenum">
              <a:rPr lang="el-GR"/>
              <a:pPr/>
              <a:t>28</a:t>
            </a:fld>
            <a:endParaRPr lang="el-GR"/>
          </a:p>
        </p:txBody>
      </p:sp>
      <p:sp>
        <p:nvSpPr>
          <p:cNvPr id="615426" name="Rectangle 2"/>
          <p:cNvSpPr>
            <a:spLocks noGrp="1" noChangeArrowheads="1"/>
          </p:cNvSpPr>
          <p:nvPr>
            <p:ph type="title" idx="4294967295"/>
          </p:nvPr>
        </p:nvSpPr>
        <p:spPr>
          <a:xfrm>
            <a:off x="-1404938" y="620713"/>
            <a:ext cx="8785226" cy="1143000"/>
          </a:xfrm>
          <a:noFill/>
          <a:ln/>
        </p:spPr>
        <p:txBody>
          <a:bodyPr/>
          <a:lstStyle/>
          <a:p>
            <a:r>
              <a:rPr lang="en-US" sz="2400"/>
              <a:t>Building a community of practice</a:t>
            </a:r>
            <a:endParaRPr lang="el-GR" sz="2400"/>
          </a:p>
        </p:txBody>
      </p:sp>
      <p:pic>
        <p:nvPicPr>
          <p:cNvPr id="615427" name="Picture 9" descr="dinner_4"/>
          <p:cNvPicPr>
            <a:picLocks noChangeAspect="1" noChangeArrowheads="1"/>
          </p:cNvPicPr>
          <p:nvPr>
            <p:ph sz="half" idx="4294967295"/>
          </p:nvPr>
        </p:nvPicPr>
        <p:blipFill>
          <a:blip r:embed="rId3" cstate="print"/>
          <a:srcRect/>
          <a:stretch>
            <a:fillRect/>
          </a:stretch>
        </p:blipFill>
        <p:spPr>
          <a:xfrm>
            <a:off x="323850" y="1628775"/>
            <a:ext cx="3394075" cy="4525963"/>
          </a:xfrm>
        </p:spPr>
      </p:pic>
      <p:pic>
        <p:nvPicPr>
          <p:cNvPr id="615428" name="Picture 5" descr="work_shop_1"/>
          <p:cNvPicPr>
            <a:picLocks noChangeAspect="1" noChangeArrowheads="1"/>
          </p:cNvPicPr>
          <p:nvPr/>
        </p:nvPicPr>
        <p:blipFill>
          <a:blip r:embed="rId4" cstate="print"/>
          <a:srcRect/>
          <a:stretch>
            <a:fillRect/>
          </a:stretch>
        </p:blipFill>
        <p:spPr bwMode="auto">
          <a:xfrm>
            <a:off x="5867400" y="1052513"/>
            <a:ext cx="3097213" cy="2322512"/>
          </a:xfrm>
          <a:prstGeom prst="rect">
            <a:avLst/>
          </a:prstGeom>
          <a:noFill/>
          <a:ln w="9525">
            <a:noFill/>
            <a:miter lim="800000"/>
            <a:headEnd/>
            <a:tailEnd/>
          </a:ln>
        </p:spPr>
      </p:pic>
      <p:pic>
        <p:nvPicPr>
          <p:cNvPr id="615429" name="Picture 7" descr="work_shop_2"/>
          <p:cNvPicPr>
            <a:picLocks noChangeAspect="1" noChangeArrowheads="1"/>
          </p:cNvPicPr>
          <p:nvPr/>
        </p:nvPicPr>
        <p:blipFill>
          <a:blip r:embed="rId5" cstate="print"/>
          <a:srcRect/>
          <a:stretch>
            <a:fillRect/>
          </a:stretch>
        </p:blipFill>
        <p:spPr bwMode="auto">
          <a:xfrm>
            <a:off x="2339975" y="1557338"/>
            <a:ext cx="3768725" cy="2825750"/>
          </a:xfrm>
          <a:prstGeom prst="rect">
            <a:avLst/>
          </a:prstGeom>
          <a:noFill/>
          <a:ln w="9525">
            <a:noFill/>
            <a:miter lim="800000"/>
            <a:headEnd/>
            <a:tailEnd/>
          </a:ln>
        </p:spPr>
      </p:pic>
      <p:pic>
        <p:nvPicPr>
          <p:cNvPr id="615430" name="Picture 11"/>
          <p:cNvPicPr>
            <a:picLocks noChangeAspect="1" noChangeArrowheads="1"/>
          </p:cNvPicPr>
          <p:nvPr>
            <p:ph sz="half" idx="4294967295"/>
          </p:nvPr>
        </p:nvPicPr>
        <p:blipFill>
          <a:blip r:embed="rId6" cstate="print"/>
          <a:srcRect/>
          <a:stretch>
            <a:fillRect/>
          </a:stretch>
        </p:blipFill>
        <p:spPr>
          <a:xfrm>
            <a:off x="5364163" y="2852738"/>
            <a:ext cx="3779837" cy="2835275"/>
          </a:xfrm>
          <a:noFill/>
        </p:spPr>
      </p:pic>
      <p:sp>
        <p:nvSpPr>
          <p:cNvPr id="615431" name="Rectangle 13"/>
          <p:cNvSpPr>
            <a:spLocks noChangeArrowheads="1"/>
          </p:cNvSpPr>
          <p:nvPr/>
        </p:nvSpPr>
        <p:spPr bwMode="auto">
          <a:xfrm>
            <a:off x="4211638" y="5805488"/>
            <a:ext cx="9144000" cy="366712"/>
          </a:xfrm>
          <a:prstGeom prst="rect">
            <a:avLst/>
          </a:prstGeom>
          <a:noFill/>
          <a:ln w="9525">
            <a:noFill/>
            <a:miter lim="800000"/>
            <a:headEnd/>
            <a:tailEnd/>
          </a:ln>
        </p:spPr>
        <p:txBody>
          <a:bodyPr anchor="ctr">
            <a:spAutoFit/>
          </a:bodyPr>
          <a:lstStyle/>
          <a:p>
            <a:pPr eaLnBrk="0" hangingPunct="0"/>
            <a:r>
              <a:rPr lang="en-US">
                <a:hlinkClick r:id="rId7"/>
              </a:rPr>
              <a:t>http://www.inspirational-science.blogspot.com/</a:t>
            </a:r>
            <a:r>
              <a:rPr lang="en-US"/>
              <a:t> </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0932C318-9DCA-4675-9DB3-E44A94EB46D9}" type="slidenum">
              <a:rPr lang="el-GR"/>
              <a:pPr/>
              <a:t>29</a:t>
            </a:fld>
            <a:endParaRPr lang="el-GR"/>
          </a:p>
        </p:txBody>
      </p:sp>
      <p:pic>
        <p:nvPicPr>
          <p:cNvPr id="616450" name="Picture 2"/>
          <p:cNvPicPr>
            <a:picLocks noChangeAspect="1" noChangeArrowheads="1"/>
          </p:cNvPicPr>
          <p:nvPr/>
        </p:nvPicPr>
        <p:blipFill>
          <a:blip r:embed="rId3" cstate="print"/>
          <a:srcRect/>
          <a:stretch>
            <a:fillRect/>
          </a:stretch>
        </p:blipFill>
        <p:spPr bwMode="auto">
          <a:xfrm>
            <a:off x="250825" y="981075"/>
            <a:ext cx="3535363" cy="2655888"/>
          </a:xfrm>
          <a:prstGeom prst="rect">
            <a:avLst/>
          </a:prstGeom>
          <a:noFill/>
          <a:ln w="9525">
            <a:noFill/>
            <a:miter lim="800000"/>
            <a:headEnd/>
            <a:tailEnd/>
          </a:ln>
        </p:spPr>
      </p:pic>
      <p:pic>
        <p:nvPicPr>
          <p:cNvPr id="616451" name="Picture 4"/>
          <p:cNvPicPr>
            <a:picLocks noChangeAspect="1" noChangeArrowheads="1"/>
          </p:cNvPicPr>
          <p:nvPr/>
        </p:nvPicPr>
        <p:blipFill>
          <a:blip r:embed="rId4" cstate="print"/>
          <a:srcRect/>
          <a:stretch>
            <a:fillRect/>
          </a:stretch>
        </p:blipFill>
        <p:spPr bwMode="auto">
          <a:xfrm>
            <a:off x="971550" y="2492375"/>
            <a:ext cx="4038600" cy="3033713"/>
          </a:xfrm>
          <a:prstGeom prst="rect">
            <a:avLst/>
          </a:prstGeom>
          <a:noFill/>
          <a:ln w="9525">
            <a:noFill/>
            <a:miter lim="800000"/>
            <a:headEnd/>
            <a:tailEnd/>
          </a:ln>
        </p:spPr>
      </p:pic>
      <p:pic>
        <p:nvPicPr>
          <p:cNvPr id="616452" name="Picture 5"/>
          <p:cNvPicPr>
            <a:picLocks noChangeAspect="1" noChangeArrowheads="1"/>
          </p:cNvPicPr>
          <p:nvPr/>
        </p:nvPicPr>
        <p:blipFill>
          <a:blip r:embed="rId5" cstate="print"/>
          <a:srcRect/>
          <a:stretch>
            <a:fillRect/>
          </a:stretch>
        </p:blipFill>
        <p:spPr bwMode="auto">
          <a:xfrm>
            <a:off x="4859338" y="692150"/>
            <a:ext cx="4038600" cy="3033713"/>
          </a:xfrm>
          <a:prstGeom prst="rect">
            <a:avLst/>
          </a:prstGeom>
          <a:noFill/>
          <a:ln w="9525">
            <a:noFill/>
            <a:miter lim="800000"/>
            <a:headEnd/>
            <a:tailEnd/>
          </a:ln>
        </p:spPr>
      </p:pic>
      <p:pic>
        <p:nvPicPr>
          <p:cNvPr id="616453" name="Picture 6"/>
          <p:cNvPicPr>
            <a:picLocks noChangeAspect="1" noChangeArrowheads="1"/>
          </p:cNvPicPr>
          <p:nvPr/>
        </p:nvPicPr>
        <p:blipFill>
          <a:blip r:embed="rId6" cstate="print"/>
          <a:srcRect/>
          <a:stretch>
            <a:fillRect/>
          </a:stretch>
        </p:blipFill>
        <p:spPr bwMode="auto">
          <a:xfrm>
            <a:off x="4859338" y="3716338"/>
            <a:ext cx="2527300" cy="1892300"/>
          </a:xfrm>
          <a:prstGeom prst="rect">
            <a:avLst/>
          </a:prstGeom>
          <a:noFill/>
          <a:ln w="9525">
            <a:noFill/>
            <a:miter lim="800000"/>
            <a:headEnd/>
            <a:tailEnd/>
          </a:ln>
        </p:spPr>
      </p:pic>
      <p:pic>
        <p:nvPicPr>
          <p:cNvPr id="616454" name="Picture 7"/>
          <p:cNvPicPr>
            <a:picLocks noChangeAspect="1" noChangeArrowheads="1"/>
          </p:cNvPicPr>
          <p:nvPr/>
        </p:nvPicPr>
        <p:blipFill>
          <a:blip r:embed="rId7" cstate="print"/>
          <a:srcRect/>
          <a:stretch>
            <a:fillRect/>
          </a:stretch>
        </p:blipFill>
        <p:spPr bwMode="auto">
          <a:xfrm>
            <a:off x="3203575" y="1341438"/>
            <a:ext cx="2527300" cy="1892300"/>
          </a:xfrm>
          <a:prstGeom prst="rect">
            <a:avLst/>
          </a:prstGeom>
          <a:noFill/>
          <a:ln w="9525">
            <a:noFill/>
            <a:miter lim="800000"/>
            <a:headEnd/>
            <a:tailEnd/>
          </a:ln>
        </p:spPr>
      </p:pic>
      <p:pic>
        <p:nvPicPr>
          <p:cNvPr id="616455" name="Picture 8"/>
          <p:cNvPicPr>
            <a:picLocks noChangeAspect="1" noChangeArrowheads="1"/>
          </p:cNvPicPr>
          <p:nvPr/>
        </p:nvPicPr>
        <p:blipFill>
          <a:blip r:embed="rId8" cstate="print"/>
          <a:srcRect/>
          <a:stretch>
            <a:fillRect/>
          </a:stretch>
        </p:blipFill>
        <p:spPr bwMode="auto">
          <a:xfrm>
            <a:off x="6616700" y="4965700"/>
            <a:ext cx="2527300" cy="1892300"/>
          </a:xfrm>
          <a:prstGeom prst="rect">
            <a:avLst/>
          </a:prstGeom>
          <a:noFill/>
          <a:ln w="9525">
            <a:noFill/>
            <a:miter lim="800000"/>
            <a:headEnd/>
            <a:tailEnd/>
          </a:ln>
        </p:spPr>
      </p:pic>
      <p:sp>
        <p:nvSpPr>
          <p:cNvPr id="616456" name="WordArt 9"/>
          <p:cNvSpPr>
            <a:spLocks noChangeArrowheads="1" noChangeShapeType="1" noTextEdit="1"/>
          </p:cNvSpPr>
          <p:nvPr/>
        </p:nvSpPr>
        <p:spPr bwMode="auto">
          <a:xfrm>
            <a:off x="3057525" y="919163"/>
            <a:ext cx="6086475" cy="638175"/>
          </a:xfrm>
          <a:prstGeom prst="rect">
            <a:avLst/>
          </a:prstGeom>
        </p:spPr>
        <p:txBody>
          <a:bodyPr wrap="none" fromWordArt="1">
            <a:prstTxWarp prst="textPlain">
              <a:avLst>
                <a:gd name="adj" fmla="val 50000"/>
              </a:avLst>
            </a:prstTxWarp>
          </a:bodyPr>
          <a:lstStyle/>
          <a:p>
            <a:pPr algn="ctr"/>
            <a:r>
              <a:rPr lang="en-IE" sz="3600" kern="10">
                <a:ln w="9525">
                  <a:solidFill>
                    <a:srgbClr val="000000"/>
                  </a:solidFill>
                  <a:round/>
                  <a:headEnd/>
                  <a:tailEnd/>
                </a:ln>
                <a:solidFill>
                  <a:srgbClr val="FFFFFF"/>
                </a:solidFill>
                <a:latin typeface="Arial Black"/>
              </a:rPr>
              <a:t>Sharing our experiences</a:t>
            </a:r>
          </a:p>
        </p:txBody>
      </p:sp>
      <p:sp>
        <p:nvSpPr>
          <p:cNvPr id="616457" name="WordArt 10"/>
          <p:cNvSpPr>
            <a:spLocks noChangeArrowheads="1" noChangeShapeType="1" noTextEdit="1"/>
          </p:cNvSpPr>
          <p:nvPr/>
        </p:nvSpPr>
        <p:spPr bwMode="auto">
          <a:xfrm>
            <a:off x="827088" y="2781300"/>
            <a:ext cx="5162550" cy="638175"/>
          </a:xfrm>
          <a:prstGeom prst="rect">
            <a:avLst/>
          </a:prstGeom>
        </p:spPr>
        <p:txBody>
          <a:bodyPr wrap="none" fromWordArt="1">
            <a:prstTxWarp prst="textPlain">
              <a:avLst>
                <a:gd name="adj" fmla="val 50000"/>
              </a:avLst>
            </a:prstTxWarp>
          </a:bodyPr>
          <a:lstStyle/>
          <a:p>
            <a:pPr algn="ctr"/>
            <a:r>
              <a:rPr lang="en-IE" sz="3600" kern="10">
                <a:ln w="9525">
                  <a:solidFill>
                    <a:srgbClr val="000000"/>
                  </a:solidFill>
                  <a:round/>
                  <a:headEnd/>
                  <a:tailEnd/>
                </a:ln>
                <a:solidFill>
                  <a:srgbClr val="FFFFFF"/>
                </a:solidFill>
                <a:latin typeface="Arial Black"/>
              </a:rPr>
              <a:t>Is the best resource </a:t>
            </a:r>
          </a:p>
        </p:txBody>
      </p:sp>
      <p:sp>
        <p:nvSpPr>
          <p:cNvPr id="616458" name="WordArt 11"/>
          <p:cNvSpPr>
            <a:spLocks noChangeArrowheads="1" noChangeShapeType="1" noTextEdit="1"/>
          </p:cNvSpPr>
          <p:nvPr/>
        </p:nvSpPr>
        <p:spPr bwMode="auto">
          <a:xfrm>
            <a:off x="5848350" y="5013325"/>
            <a:ext cx="3295650" cy="638175"/>
          </a:xfrm>
          <a:prstGeom prst="rect">
            <a:avLst/>
          </a:prstGeom>
        </p:spPr>
        <p:txBody>
          <a:bodyPr wrap="none" fromWordArt="1">
            <a:prstTxWarp prst="textPlain">
              <a:avLst>
                <a:gd name="adj" fmla="val 50000"/>
              </a:avLst>
            </a:prstTxWarp>
          </a:bodyPr>
          <a:lstStyle/>
          <a:p>
            <a:pPr algn="ctr"/>
            <a:r>
              <a:rPr lang="en-IE" sz="3600" kern="10">
                <a:ln w="9525">
                  <a:solidFill>
                    <a:srgbClr val="000000"/>
                  </a:solidFill>
                  <a:round/>
                  <a:headEnd/>
                  <a:tailEnd/>
                </a:ln>
                <a:solidFill>
                  <a:srgbClr val="FFFFFF"/>
                </a:solidFill>
                <a:latin typeface="Arial Black"/>
              </a:rPr>
              <a:t>we can have.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9A3026D6-6DD5-484D-B8C8-9CA75BA5D49B}" type="slidenum">
              <a:rPr lang="el-GR">
                <a:solidFill>
                  <a:srgbClr val="0000FF"/>
                </a:solidFill>
              </a:rPr>
              <a:pPr/>
              <a:t>3</a:t>
            </a:fld>
            <a:endParaRPr lang="el-GR">
              <a:solidFill>
                <a:srgbClr val="0000FF"/>
              </a:solidFill>
            </a:endParaRPr>
          </a:p>
        </p:txBody>
      </p:sp>
      <p:sp>
        <p:nvSpPr>
          <p:cNvPr id="169986" name="Rectangle 2"/>
          <p:cNvSpPr>
            <a:spLocks noGrp="1" noChangeArrowheads="1"/>
          </p:cNvSpPr>
          <p:nvPr>
            <p:ph type="title"/>
          </p:nvPr>
        </p:nvSpPr>
        <p:spPr>
          <a:noFill/>
          <a:ln/>
        </p:spPr>
        <p:txBody>
          <a:bodyPr/>
          <a:lstStyle/>
          <a:p>
            <a:endParaRPr lang="en-US"/>
          </a:p>
        </p:txBody>
      </p:sp>
      <p:sp>
        <p:nvSpPr>
          <p:cNvPr id="169987" name="Rectangle 3"/>
          <p:cNvSpPr>
            <a:spLocks noGrp="1" noChangeArrowheads="1"/>
          </p:cNvSpPr>
          <p:nvPr>
            <p:ph type="body" idx="1"/>
          </p:nvPr>
        </p:nvSpPr>
        <p:spPr>
          <a:noFill/>
          <a:ln/>
        </p:spPr>
        <p:txBody>
          <a:bodyPr/>
          <a:lstStyle/>
          <a:p>
            <a:pPr>
              <a:lnSpc>
                <a:spcPct val="90000"/>
              </a:lnSpc>
            </a:pPr>
            <a:r>
              <a:rPr lang="en-US" sz="2400"/>
              <a:t>In recent times fewer young people seem to be interested in science and technical subjects. Why is this? </a:t>
            </a:r>
          </a:p>
          <a:p>
            <a:pPr>
              <a:lnSpc>
                <a:spcPct val="90000"/>
              </a:lnSpc>
            </a:pPr>
            <a:r>
              <a:rPr lang="en-US" sz="2400"/>
              <a:t>Does the problem lie in wider socio-cultural changes, and the ways in which young people in developed countries now live and wish to shape their lives? Or is it due to failings within science education itself?</a:t>
            </a:r>
          </a:p>
          <a:p>
            <a:pPr>
              <a:lnSpc>
                <a:spcPct val="90000"/>
              </a:lnSpc>
            </a:pPr>
            <a:endParaRPr lang="en-US" sz="240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A1F54760-0343-46FA-A976-976694B0CE27}" type="slidenum">
              <a:rPr lang="el-GR"/>
              <a:pPr/>
              <a:t>30</a:t>
            </a:fld>
            <a:endParaRPr lang="el-GR"/>
          </a:p>
        </p:txBody>
      </p:sp>
      <p:sp>
        <p:nvSpPr>
          <p:cNvPr id="617474" name="Rectangle 2"/>
          <p:cNvSpPr>
            <a:spLocks noGrp="1" noChangeArrowheads="1"/>
          </p:cNvSpPr>
          <p:nvPr>
            <p:ph type="title"/>
          </p:nvPr>
        </p:nvSpPr>
        <p:spPr>
          <a:xfrm>
            <a:off x="0" y="1628775"/>
            <a:ext cx="8785225" cy="1143000"/>
          </a:xfrm>
          <a:noFill/>
          <a:ln/>
        </p:spPr>
        <p:txBody>
          <a:bodyPr/>
          <a:lstStyle/>
          <a:p>
            <a:r>
              <a:rPr lang="en-US" sz="3200"/>
              <a:t>special emphasis on building a network of the teachers that would form a community of practice.</a:t>
            </a:r>
            <a:r>
              <a:rPr lang="el-GR" sz="3200"/>
              <a:t> </a:t>
            </a:r>
            <a:r>
              <a:rPr lang="en-US" sz="3200"/>
              <a:t/>
            </a:r>
            <a:br>
              <a:rPr lang="en-US" sz="3200"/>
            </a:br>
            <a:endParaRPr lang="el-GR" sz="3200"/>
          </a:p>
        </p:txBody>
      </p:sp>
      <p:sp>
        <p:nvSpPr>
          <p:cNvPr id="617475" name="Rectangle 3"/>
          <p:cNvSpPr>
            <a:spLocks noGrp="1" noChangeArrowheads="1"/>
          </p:cNvSpPr>
          <p:nvPr>
            <p:ph type="body" idx="1"/>
          </p:nvPr>
        </p:nvSpPr>
        <p:spPr>
          <a:xfrm>
            <a:off x="0" y="3081338"/>
            <a:ext cx="8785225" cy="3776662"/>
          </a:xfrm>
          <a:noFill/>
          <a:ln/>
        </p:spPr>
        <p:txBody>
          <a:bodyPr/>
          <a:lstStyle/>
          <a:p>
            <a:pPr>
              <a:lnSpc>
                <a:spcPct val="80000"/>
              </a:lnSpc>
            </a:pPr>
            <a:r>
              <a:rPr lang="en-GB" sz="2000" b="1"/>
              <a:t>A purpose to believe in:</a:t>
            </a:r>
            <a:r>
              <a:rPr lang="en-GB" sz="2000"/>
              <a:t> “I will change if I believe I should” The first, and most important, condition for change is identifying a purpose to believe in. In our case, we must persuade teachers of the importance of scientific literature in terms of social value, importance to their students and personal achievement through learning and teaching these important subjects. We must carefully craft a “change story” underlining the benefits that the project can offer to all the involved actors. Furthermore, we must cultivate a sense of community, making the teacher feel part of a cohesive multi-national team. This sense of belonging will prove very important for motivating teachers and asking them to take then next, possibly “painful” steps, of learning new skills.</a:t>
            </a:r>
            <a:endParaRPr lang="el-GR" sz="20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6D89353B-F336-42DD-89C4-0A11C449C2BD}" type="slidenum">
              <a:rPr lang="el-GR"/>
              <a:pPr/>
              <a:t>31</a:t>
            </a:fld>
            <a:endParaRPr lang="el-GR"/>
          </a:p>
        </p:txBody>
      </p:sp>
      <p:sp>
        <p:nvSpPr>
          <p:cNvPr id="618498" name="Rectangle 2"/>
          <p:cNvSpPr>
            <a:spLocks noGrp="1" noChangeArrowheads="1"/>
          </p:cNvSpPr>
          <p:nvPr>
            <p:ph type="body" idx="1"/>
          </p:nvPr>
        </p:nvSpPr>
        <p:spPr>
          <a:xfrm>
            <a:off x="0" y="3068638"/>
            <a:ext cx="8785225" cy="4065587"/>
          </a:xfrm>
          <a:noFill/>
          <a:ln/>
        </p:spPr>
        <p:txBody>
          <a:bodyPr/>
          <a:lstStyle/>
          <a:p>
            <a:pPr>
              <a:lnSpc>
                <a:spcPct val="90000"/>
              </a:lnSpc>
            </a:pPr>
            <a:r>
              <a:rPr lang="en-GB" sz="2000" b="1"/>
              <a:t>Reinforcement systems: </a:t>
            </a:r>
            <a:r>
              <a:rPr lang="en-GB" sz="2000"/>
              <a:t>“I will change if I have something to win”. From a pure behaviouristic point of view, changing is only possible if formal and informal conditioning mechanisms are in place. These mechanisms can reinforce the new behaviour, penalize the old one or, preferably do both. In our case, we can use informal reinforcement patterns in order to make teachers commit more to our project. A short list of such methods could include competitions, challenges, promoting the best teacher created project or lesson plan, offering e.g. the participation to a summer school as rewards.</a:t>
            </a:r>
            <a:r>
              <a:rPr lang="el-GR" sz="2000"/>
              <a:t> </a:t>
            </a:r>
          </a:p>
        </p:txBody>
      </p:sp>
      <p:sp>
        <p:nvSpPr>
          <p:cNvPr id="618499" name="Rectangle 3"/>
          <p:cNvSpPr>
            <a:spLocks noGrp="1" noChangeArrowheads="1"/>
          </p:cNvSpPr>
          <p:nvPr>
            <p:ph type="title"/>
          </p:nvPr>
        </p:nvSpPr>
        <p:spPr>
          <a:xfrm>
            <a:off x="0" y="1628775"/>
            <a:ext cx="8785225" cy="1143000"/>
          </a:xfrm>
          <a:noFill/>
          <a:ln/>
        </p:spPr>
        <p:txBody>
          <a:bodyPr/>
          <a:lstStyle/>
          <a:p>
            <a:r>
              <a:rPr lang="en-US" sz="3200"/>
              <a:t>special emphasis on building a network of the teachers that would form a community of practice.</a:t>
            </a:r>
            <a:r>
              <a:rPr lang="el-GR" sz="3200"/>
              <a:t> </a:t>
            </a:r>
            <a:r>
              <a:rPr lang="en-US" sz="3200"/>
              <a:t/>
            </a:r>
            <a:br>
              <a:rPr lang="en-US" sz="3200"/>
            </a:br>
            <a:endParaRPr lang="el-GR" sz="3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C44745D-3BA9-40A9-A119-9C445856D695}" type="slidenum">
              <a:rPr lang="el-GR"/>
              <a:pPr/>
              <a:t>32</a:t>
            </a:fld>
            <a:endParaRPr lang="el-GR"/>
          </a:p>
        </p:txBody>
      </p:sp>
      <p:sp>
        <p:nvSpPr>
          <p:cNvPr id="619522" name="Rectangle 2"/>
          <p:cNvSpPr>
            <a:spLocks noGrp="1" noChangeArrowheads="1"/>
          </p:cNvSpPr>
          <p:nvPr>
            <p:ph type="body" idx="1"/>
          </p:nvPr>
        </p:nvSpPr>
        <p:spPr>
          <a:xfrm>
            <a:off x="358775" y="2792413"/>
            <a:ext cx="8785225" cy="4065587"/>
          </a:xfrm>
          <a:noFill/>
          <a:ln/>
        </p:spPr>
        <p:txBody>
          <a:bodyPr/>
          <a:lstStyle/>
          <a:p>
            <a:pPr>
              <a:lnSpc>
                <a:spcPct val="90000"/>
              </a:lnSpc>
            </a:pPr>
            <a:r>
              <a:rPr lang="en-GB" sz="2400" b="1"/>
              <a:t>The skills required for change: </a:t>
            </a:r>
            <a:r>
              <a:rPr lang="en-GB" sz="2400"/>
              <a:t>“I will change if I have the right skills”. A change is only possible if all the involved actors have the right set of skills. In the case of our project, we should make sure that our training program is designed in such a way that teachers acquire all the skills they will need, both technical and pedagogical.</a:t>
            </a:r>
            <a:endParaRPr lang="el-GR" sz="2400"/>
          </a:p>
        </p:txBody>
      </p:sp>
      <p:sp>
        <p:nvSpPr>
          <p:cNvPr id="619523" name="Rectangle 3"/>
          <p:cNvSpPr>
            <a:spLocks noGrp="1" noChangeArrowheads="1"/>
          </p:cNvSpPr>
          <p:nvPr>
            <p:ph type="title"/>
          </p:nvPr>
        </p:nvSpPr>
        <p:spPr>
          <a:xfrm>
            <a:off x="358775" y="1341438"/>
            <a:ext cx="8785225" cy="1143000"/>
          </a:xfrm>
          <a:noFill/>
          <a:ln/>
        </p:spPr>
        <p:txBody>
          <a:bodyPr/>
          <a:lstStyle/>
          <a:p>
            <a:r>
              <a:rPr lang="en-US" sz="3200"/>
              <a:t>special emphasis on building a network of the teachers that would form a community of practice.</a:t>
            </a:r>
            <a:r>
              <a:rPr lang="el-GR" sz="3200"/>
              <a:t> </a:t>
            </a:r>
            <a:r>
              <a:rPr lang="en-US" sz="3200"/>
              <a:t/>
            </a:r>
            <a:br>
              <a:rPr lang="en-US" sz="3200"/>
            </a:br>
            <a:endParaRPr lang="el-GR" sz="32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18A5CD51-B4DD-4F17-8DAE-D843A7198A0C}" type="slidenum">
              <a:rPr lang="el-GR"/>
              <a:pPr/>
              <a:t>33</a:t>
            </a:fld>
            <a:endParaRPr lang="el-GR"/>
          </a:p>
        </p:txBody>
      </p:sp>
      <p:sp>
        <p:nvSpPr>
          <p:cNvPr id="620546" name="Rectangle 2"/>
          <p:cNvSpPr>
            <a:spLocks noGrp="1" noChangeArrowheads="1"/>
          </p:cNvSpPr>
          <p:nvPr>
            <p:ph type="body" idx="1"/>
          </p:nvPr>
        </p:nvSpPr>
        <p:spPr>
          <a:xfrm>
            <a:off x="0" y="2792413"/>
            <a:ext cx="8785225" cy="4065587"/>
          </a:xfrm>
          <a:noFill/>
          <a:ln/>
        </p:spPr>
        <p:txBody>
          <a:bodyPr/>
          <a:lstStyle/>
          <a:p>
            <a:pPr>
              <a:lnSpc>
                <a:spcPct val="90000"/>
              </a:lnSpc>
            </a:pPr>
            <a:r>
              <a:rPr lang="en-GB" sz="2400" b="1"/>
              <a:t>Consistent role models: </a:t>
            </a:r>
            <a:r>
              <a:rPr lang="en-GB" sz="2400"/>
              <a:t>“I will change if other people change”. A number of “change leaders” will need to be established, acting as role models for the community of teachers. These very active and competent teachers will be a proof of concept for their colleagues that the change is indeed feasible, acceptable and beneficial for them. To achieve that we will have to identify the high flyers among the participating teachers and pay special attention into motivating them, supporting and encouraging them.</a:t>
            </a:r>
            <a:endParaRPr lang="el-GR" sz="2400"/>
          </a:p>
        </p:txBody>
      </p:sp>
      <p:sp>
        <p:nvSpPr>
          <p:cNvPr id="620547" name="Rectangle 3"/>
          <p:cNvSpPr>
            <a:spLocks noGrp="1" noChangeArrowheads="1"/>
          </p:cNvSpPr>
          <p:nvPr>
            <p:ph type="title"/>
          </p:nvPr>
        </p:nvSpPr>
        <p:spPr>
          <a:xfrm>
            <a:off x="0" y="1268413"/>
            <a:ext cx="8785225" cy="1143000"/>
          </a:xfrm>
          <a:noFill/>
          <a:ln/>
        </p:spPr>
        <p:txBody>
          <a:bodyPr/>
          <a:lstStyle/>
          <a:p>
            <a:r>
              <a:rPr lang="en-US" sz="3200"/>
              <a:t>special emphasis on building a network of the teachers that would form a community of practice.</a:t>
            </a:r>
            <a:r>
              <a:rPr lang="el-GR" sz="3200"/>
              <a:t> </a:t>
            </a:r>
            <a:r>
              <a:rPr lang="en-US" sz="3200"/>
              <a:t/>
            </a:r>
            <a:br>
              <a:rPr lang="en-US" sz="3200"/>
            </a:br>
            <a:endParaRPr lang="el-GR" sz="32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1"/>
          </p:nvPr>
        </p:nvSpPr>
        <p:spPr/>
        <p:txBody>
          <a:bodyPr/>
          <a:lstStyle/>
          <a:p>
            <a:fld id="{6AE4E60B-A53A-41CC-900E-E815A249E4BE}" type="slidenum">
              <a:rPr lang="el-GR"/>
              <a:pPr/>
              <a:t>34</a:t>
            </a:fld>
            <a:endParaRPr lang="el-GR"/>
          </a:p>
        </p:txBody>
      </p:sp>
      <p:sp>
        <p:nvSpPr>
          <p:cNvPr id="621570" name="Rectangle 2"/>
          <p:cNvSpPr>
            <a:spLocks noGrp="1" noChangeArrowheads="1"/>
          </p:cNvSpPr>
          <p:nvPr>
            <p:ph type="title"/>
          </p:nvPr>
        </p:nvSpPr>
        <p:spPr>
          <a:noFill/>
          <a:ln/>
        </p:spPr>
        <p:txBody>
          <a:bodyPr/>
          <a:lstStyle/>
          <a:p>
            <a:r>
              <a:rPr lang="en-US" sz="3200"/>
              <a:t>Collaborative Learning and community development</a:t>
            </a:r>
            <a:endParaRPr lang="el-GR" sz="3200"/>
          </a:p>
        </p:txBody>
      </p:sp>
      <p:pic>
        <p:nvPicPr>
          <p:cNvPr id="621571" name="Picture 3"/>
          <p:cNvPicPr>
            <a:picLocks noChangeAspect="1" noChangeArrowheads="1"/>
          </p:cNvPicPr>
          <p:nvPr/>
        </p:nvPicPr>
        <p:blipFill>
          <a:blip r:embed="rId3" cstate="print"/>
          <a:srcRect/>
          <a:stretch>
            <a:fillRect/>
          </a:stretch>
        </p:blipFill>
        <p:spPr bwMode="auto">
          <a:xfrm>
            <a:off x="971550" y="2133600"/>
            <a:ext cx="7273925" cy="432117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1"/>
          </p:nvPr>
        </p:nvSpPr>
        <p:spPr/>
        <p:txBody>
          <a:bodyPr/>
          <a:lstStyle/>
          <a:p>
            <a:fld id="{6E5466E4-D1EE-4BF2-A935-A75F5ACD3D8F}" type="slidenum">
              <a:rPr lang="el-GR"/>
              <a:pPr/>
              <a:t>35</a:t>
            </a:fld>
            <a:endParaRPr lang="el-GR"/>
          </a:p>
        </p:txBody>
      </p:sp>
      <p:sp>
        <p:nvSpPr>
          <p:cNvPr id="622594" name="Rectangle 2"/>
          <p:cNvSpPr>
            <a:spLocks noGrp="1" noChangeArrowheads="1"/>
          </p:cNvSpPr>
          <p:nvPr>
            <p:ph type="title" idx="4294967295"/>
          </p:nvPr>
        </p:nvSpPr>
        <p:spPr>
          <a:xfrm>
            <a:off x="-1404938" y="620713"/>
            <a:ext cx="8785226" cy="1143000"/>
          </a:xfrm>
          <a:noFill/>
          <a:ln/>
        </p:spPr>
        <p:txBody>
          <a:bodyPr/>
          <a:lstStyle/>
          <a:p>
            <a:r>
              <a:rPr lang="en-US" sz="2400"/>
              <a:t>Building communities of practice</a:t>
            </a:r>
            <a:endParaRPr lang="el-GR" sz="2400"/>
          </a:p>
        </p:txBody>
      </p:sp>
      <p:pic>
        <p:nvPicPr>
          <p:cNvPr id="622595" name="Picture 9" descr="dinner_4"/>
          <p:cNvPicPr>
            <a:picLocks noChangeAspect="1" noChangeArrowheads="1"/>
          </p:cNvPicPr>
          <p:nvPr>
            <p:ph sz="half" idx="4294967295"/>
          </p:nvPr>
        </p:nvPicPr>
        <p:blipFill>
          <a:blip r:embed="rId3" cstate="print"/>
          <a:srcRect/>
          <a:stretch>
            <a:fillRect/>
          </a:stretch>
        </p:blipFill>
        <p:spPr>
          <a:xfrm>
            <a:off x="323850" y="1628775"/>
            <a:ext cx="3394075" cy="4525963"/>
          </a:xfrm>
        </p:spPr>
      </p:pic>
      <p:pic>
        <p:nvPicPr>
          <p:cNvPr id="622596" name="Picture 5" descr="work_shop_1"/>
          <p:cNvPicPr>
            <a:picLocks noChangeAspect="1" noChangeArrowheads="1"/>
          </p:cNvPicPr>
          <p:nvPr/>
        </p:nvPicPr>
        <p:blipFill>
          <a:blip r:embed="rId4" cstate="print"/>
          <a:srcRect/>
          <a:stretch>
            <a:fillRect/>
          </a:stretch>
        </p:blipFill>
        <p:spPr bwMode="auto">
          <a:xfrm>
            <a:off x="5867400" y="1052513"/>
            <a:ext cx="3097213" cy="2322512"/>
          </a:xfrm>
          <a:prstGeom prst="rect">
            <a:avLst/>
          </a:prstGeom>
          <a:noFill/>
          <a:ln w="9525">
            <a:noFill/>
            <a:miter lim="800000"/>
            <a:headEnd/>
            <a:tailEnd/>
          </a:ln>
        </p:spPr>
      </p:pic>
      <p:pic>
        <p:nvPicPr>
          <p:cNvPr id="622597" name="Picture 7" descr="work_shop_2"/>
          <p:cNvPicPr>
            <a:picLocks noChangeAspect="1" noChangeArrowheads="1"/>
          </p:cNvPicPr>
          <p:nvPr/>
        </p:nvPicPr>
        <p:blipFill>
          <a:blip r:embed="rId5" cstate="print"/>
          <a:srcRect/>
          <a:stretch>
            <a:fillRect/>
          </a:stretch>
        </p:blipFill>
        <p:spPr bwMode="auto">
          <a:xfrm>
            <a:off x="2339975" y="1557338"/>
            <a:ext cx="3768725" cy="2825750"/>
          </a:xfrm>
          <a:prstGeom prst="rect">
            <a:avLst/>
          </a:prstGeom>
          <a:noFill/>
          <a:ln w="9525">
            <a:noFill/>
            <a:miter lim="800000"/>
            <a:headEnd/>
            <a:tailEnd/>
          </a:ln>
        </p:spPr>
      </p:pic>
      <p:pic>
        <p:nvPicPr>
          <p:cNvPr id="622598" name="Picture 11"/>
          <p:cNvPicPr>
            <a:picLocks noChangeAspect="1" noChangeArrowheads="1"/>
          </p:cNvPicPr>
          <p:nvPr>
            <p:ph sz="half" idx="4294967295"/>
          </p:nvPr>
        </p:nvPicPr>
        <p:blipFill>
          <a:blip r:embed="rId6" cstate="print"/>
          <a:srcRect/>
          <a:stretch>
            <a:fillRect/>
          </a:stretch>
        </p:blipFill>
        <p:spPr>
          <a:xfrm>
            <a:off x="5364163" y="2852738"/>
            <a:ext cx="3779837" cy="2835275"/>
          </a:xfrm>
          <a:noFill/>
        </p:spPr>
      </p:pic>
      <p:sp>
        <p:nvSpPr>
          <p:cNvPr id="622599" name="Rectangle 13"/>
          <p:cNvSpPr>
            <a:spLocks noChangeArrowheads="1"/>
          </p:cNvSpPr>
          <p:nvPr/>
        </p:nvSpPr>
        <p:spPr bwMode="auto">
          <a:xfrm>
            <a:off x="4211638" y="5805488"/>
            <a:ext cx="9144000" cy="366712"/>
          </a:xfrm>
          <a:prstGeom prst="rect">
            <a:avLst/>
          </a:prstGeom>
          <a:noFill/>
          <a:ln w="9525">
            <a:noFill/>
            <a:miter lim="800000"/>
            <a:headEnd/>
            <a:tailEnd/>
          </a:ln>
        </p:spPr>
        <p:txBody>
          <a:bodyPr anchor="ctr">
            <a:spAutoFit/>
          </a:bodyPr>
          <a:lstStyle/>
          <a:p>
            <a:pPr eaLnBrk="0" hangingPunct="0"/>
            <a:r>
              <a:rPr lang="en-US">
                <a:hlinkClick r:id="rId7"/>
              </a:rPr>
              <a:t>http://www.inspirational-science.blogspot.com/</a:t>
            </a:r>
            <a:r>
              <a:rPr lang="en-US"/>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A66EF07-0605-4538-B297-FCA42C0A0737}" type="slidenum">
              <a:rPr lang="el-GR"/>
              <a:pPr/>
              <a:t>36</a:t>
            </a:fld>
            <a:endParaRPr lang="el-GR"/>
          </a:p>
        </p:txBody>
      </p:sp>
      <p:sp>
        <p:nvSpPr>
          <p:cNvPr id="623618" name="Rectangle 2"/>
          <p:cNvSpPr>
            <a:spLocks noGrp="1" noChangeArrowheads="1"/>
          </p:cNvSpPr>
          <p:nvPr>
            <p:ph type="title"/>
          </p:nvPr>
        </p:nvSpPr>
        <p:spPr>
          <a:xfrm>
            <a:off x="0" y="1196975"/>
            <a:ext cx="8785225" cy="1143000"/>
          </a:xfrm>
          <a:noFill/>
          <a:ln/>
        </p:spPr>
        <p:txBody>
          <a:bodyPr/>
          <a:lstStyle/>
          <a:p>
            <a:r>
              <a:rPr lang="en-US" sz="3200"/>
              <a:t>Digital Content on </a:t>
            </a:r>
            <a:br>
              <a:rPr lang="en-US" sz="3200"/>
            </a:br>
            <a:r>
              <a:rPr lang="en-US" sz="3200"/>
              <a:t>Discover the COSMOS Portal </a:t>
            </a:r>
            <a:br>
              <a:rPr lang="en-US" sz="3200"/>
            </a:br>
            <a:r>
              <a:rPr lang="en-US" sz="3200"/>
              <a:t>(May 2012)</a:t>
            </a:r>
          </a:p>
        </p:txBody>
      </p:sp>
      <p:sp>
        <p:nvSpPr>
          <p:cNvPr id="623619" name="Rectangle 3"/>
          <p:cNvSpPr>
            <a:spLocks noGrp="1" noChangeArrowheads="1"/>
          </p:cNvSpPr>
          <p:nvPr>
            <p:ph type="body" idx="1"/>
          </p:nvPr>
        </p:nvSpPr>
        <p:spPr>
          <a:xfrm>
            <a:off x="358775" y="2565400"/>
            <a:ext cx="8785225" cy="4065588"/>
          </a:xfrm>
          <a:noFill/>
          <a:ln/>
        </p:spPr>
        <p:txBody>
          <a:bodyPr/>
          <a:lstStyle/>
          <a:p>
            <a:r>
              <a:rPr lang="en-US" sz="2000"/>
              <a:t>105,000 Educational Materials on HEP and Astronomy</a:t>
            </a:r>
          </a:p>
          <a:p>
            <a:r>
              <a:rPr lang="en-US" sz="2000"/>
              <a:t>2,000 weblinks</a:t>
            </a:r>
          </a:p>
          <a:p>
            <a:r>
              <a:rPr lang="en-US" sz="2000"/>
              <a:t>500 videos and animations</a:t>
            </a:r>
          </a:p>
          <a:p>
            <a:r>
              <a:rPr lang="en-US" sz="2000"/>
              <a:t>500 Tests and students activities</a:t>
            </a:r>
          </a:p>
          <a:p>
            <a:r>
              <a:rPr lang="en-US" sz="2000"/>
              <a:t>400 Detailed Lesson Plans</a:t>
            </a:r>
          </a:p>
          <a:p>
            <a:r>
              <a:rPr lang="en-US" sz="2000"/>
              <a:t>Educational Software and applications</a:t>
            </a:r>
          </a:p>
          <a:p>
            <a:r>
              <a:rPr lang="en-US" sz="2000"/>
              <a:t>Training Materials </a:t>
            </a:r>
          </a:p>
        </p:txBody>
      </p:sp>
      <p:sp>
        <p:nvSpPr>
          <p:cNvPr id="623620" name="Text Box 4"/>
          <p:cNvSpPr txBox="1">
            <a:spLocks noChangeArrowheads="1"/>
          </p:cNvSpPr>
          <p:nvPr/>
        </p:nvSpPr>
        <p:spPr bwMode="auto">
          <a:xfrm>
            <a:off x="2679700" y="5511800"/>
            <a:ext cx="4414838" cy="396875"/>
          </a:xfrm>
          <a:prstGeom prst="rect">
            <a:avLst/>
          </a:prstGeom>
          <a:noFill/>
          <a:ln w="9525">
            <a:noFill/>
            <a:miter lim="800000"/>
            <a:headEnd/>
            <a:tailEnd/>
          </a:ln>
          <a:effectLst/>
        </p:spPr>
        <p:txBody>
          <a:bodyPr wrap="none">
            <a:spAutoFit/>
          </a:bodyPr>
          <a:lstStyle/>
          <a:p>
            <a:r>
              <a:rPr lang="en-US" sz="2000" b="1" u="sng">
                <a:solidFill>
                  <a:schemeClr val="hlink"/>
                </a:solidFill>
              </a:rPr>
              <a:t>http://portal.discoverthecosmos.eu</a:t>
            </a:r>
            <a:endParaRPr lang="el-GR" sz="2000" b="1" u="sng">
              <a:solidFill>
                <a:schemeClr val="hlin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93F53471-33C7-44C1-B4DA-8B734C202DD8}" type="slidenum">
              <a:rPr lang="el-GR">
                <a:solidFill>
                  <a:srgbClr val="0000FF"/>
                </a:solidFill>
              </a:rPr>
              <a:pPr/>
              <a:t>4</a:t>
            </a:fld>
            <a:endParaRPr lang="el-GR">
              <a:solidFill>
                <a:srgbClr val="0000FF"/>
              </a:solidFill>
            </a:endParaRPr>
          </a:p>
        </p:txBody>
      </p:sp>
      <p:graphicFrame>
        <p:nvGraphicFramePr>
          <p:cNvPr id="7" name="Object 4"/>
          <p:cNvGraphicFramePr>
            <a:graphicFrameLocks noGrp="1" noChangeAspect="1"/>
          </p:cNvGraphicFramePr>
          <p:nvPr>
            <p:ph idx="1"/>
          </p:nvPr>
        </p:nvGraphicFramePr>
        <p:xfrm>
          <a:off x="3109913" y="887413"/>
          <a:ext cx="5983287" cy="5322887"/>
        </p:xfrm>
        <a:graphic>
          <a:graphicData uri="http://schemas.openxmlformats.org/drawingml/2006/chart">
            <c:chart xmlns:c="http://schemas.openxmlformats.org/drawingml/2006/chart" xmlns:r="http://schemas.openxmlformats.org/officeDocument/2006/relationships" r:id="rId3"/>
          </a:graphicData>
        </a:graphic>
      </p:graphicFrame>
      <p:pic>
        <p:nvPicPr>
          <p:cNvPr id="215045" name="Picture 5"/>
          <p:cNvPicPr>
            <a:picLocks noChangeAspect="1" noChangeArrowheads="1"/>
          </p:cNvPicPr>
          <p:nvPr/>
        </p:nvPicPr>
        <p:blipFill>
          <a:blip r:embed="rId4" cstate="print"/>
          <a:srcRect/>
          <a:stretch>
            <a:fillRect/>
          </a:stretch>
        </p:blipFill>
        <p:spPr bwMode="auto">
          <a:xfrm>
            <a:off x="476250" y="3294063"/>
            <a:ext cx="2114550" cy="1479550"/>
          </a:xfrm>
          <a:prstGeom prst="rect">
            <a:avLst/>
          </a:prstGeom>
          <a:noFill/>
          <a:ln w="9525">
            <a:noFill/>
            <a:miter lim="800000"/>
            <a:headEnd/>
            <a:tailEnd/>
          </a:ln>
          <a:effectLst/>
        </p:spPr>
      </p:pic>
      <p:pic>
        <p:nvPicPr>
          <p:cNvPr id="215050" name="Picture 10"/>
          <p:cNvPicPr>
            <a:picLocks noChangeAspect="1" noChangeArrowheads="1"/>
          </p:cNvPicPr>
          <p:nvPr/>
        </p:nvPicPr>
        <p:blipFill>
          <a:blip r:embed="rId5" cstate="print"/>
          <a:srcRect/>
          <a:stretch>
            <a:fillRect/>
          </a:stretch>
        </p:blipFill>
        <p:spPr bwMode="auto">
          <a:xfrm>
            <a:off x="250825" y="4941888"/>
            <a:ext cx="3149600" cy="1282700"/>
          </a:xfrm>
          <a:prstGeom prst="rect">
            <a:avLst/>
          </a:prstGeom>
          <a:noFill/>
          <a:ln w="9525">
            <a:noFill/>
            <a:miter lim="800000"/>
            <a:headEnd/>
            <a:tailEnd/>
          </a:ln>
          <a:effectLst/>
        </p:spPr>
      </p:pic>
      <p:sp>
        <p:nvSpPr>
          <p:cNvPr id="215051" name="Text Box 11"/>
          <p:cNvSpPr txBox="1">
            <a:spLocks noChangeArrowheads="1"/>
          </p:cNvSpPr>
          <p:nvPr/>
        </p:nvSpPr>
        <p:spPr bwMode="auto">
          <a:xfrm>
            <a:off x="1042988" y="1412875"/>
            <a:ext cx="1728787" cy="495300"/>
          </a:xfrm>
          <a:prstGeom prst="rect">
            <a:avLst/>
          </a:prstGeom>
          <a:solidFill>
            <a:srgbClr val="FFFF00"/>
          </a:solidFill>
          <a:ln w="38100" algn="ctr">
            <a:solidFill>
              <a:srgbClr val="00FF00"/>
            </a:solidFill>
            <a:miter lim="800000"/>
            <a:headEnd/>
            <a:tailEnd/>
          </a:ln>
          <a:effectLst/>
        </p:spPr>
        <p:txBody>
          <a:bodyPr>
            <a:spAutoFit/>
          </a:bodyPr>
          <a:lstStyle/>
          <a:p>
            <a:pPr fontAlgn="base">
              <a:spcBef>
                <a:spcPct val="0"/>
              </a:spcBef>
              <a:spcAft>
                <a:spcPct val="0"/>
              </a:spcAft>
            </a:pPr>
            <a:r>
              <a:rPr lang="en-US" sz="2400" b="1">
                <a:solidFill>
                  <a:srgbClr val="000000"/>
                </a:solidFill>
                <a:latin typeface="Arial" charset="0"/>
              </a:rPr>
              <a:t>PISA 2006</a:t>
            </a:r>
            <a:endParaRPr lang="el-GR" sz="2400" b="1">
              <a:solidFill>
                <a:srgbClr val="000000"/>
              </a:solidFill>
              <a:latin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2535034-55B8-4CDF-92F2-FB649DA99BFA}" type="slidenum">
              <a:rPr lang="el-GR">
                <a:solidFill>
                  <a:srgbClr val="0000FF"/>
                </a:solidFill>
              </a:rPr>
              <a:pPr/>
              <a:t>5</a:t>
            </a:fld>
            <a:endParaRPr lang="el-GR">
              <a:solidFill>
                <a:srgbClr val="0000FF"/>
              </a:solidFill>
            </a:endParaRPr>
          </a:p>
        </p:txBody>
      </p:sp>
      <p:sp>
        <p:nvSpPr>
          <p:cNvPr id="295941" name="Rectangle 5"/>
          <p:cNvSpPr>
            <a:spLocks noGrp="1" noChangeArrowheads="1"/>
          </p:cNvSpPr>
          <p:nvPr>
            <p:ph type="title"/>
          </p:nvPr>
        </p:nvSpPr>
        <p:spPr>
          <a:noFill/>
          <a:ln/>
        </p:spPr>
        <p:txBody>
          <a:bodyPr/>
          <a:lstStyle/>
          <a:p>
            <a:endParaRPr lang="en-US"/>
          </a:p>
        </p:txBody>
      </p:sp>
      <p:pic>
        <p:nvPicPr>
          <p:cNvPr id="295940" name="Picture 4"/>
          <p:cNvPicPr>
            <a:picLocks noChangeAspect="1" noChangeArrowheads="1"/>
          </p:cNvPicPr>
          <p:nvPr>
            <p:ph idx="1"/>
          </p:nvPr>
        </p:nvPicPr>
        <p:blipFill>
          <a:blip r:embed="rId3" cstate="print"/>
          <a:srcRect/>
          <a:stretch>
            <a:fillRect/>
          </a:stretch>
        </p:blipFill>
        <p:spPr>
          <a:xfrm>
            <a:off x="468313" y="908050"/>
            <a:ext cx="4570412" cy="5256213"/>
          </a:xfrm>
          <a:noFill/>
          <a:ln/>
        </p:spPr>
      </p:pic>
      <p:sp>
        <p:nvSpPr>
          <p:cNvPr id="295943" name="Rectangle 7"/>
          <p:cNvSpPr>
            <a:spLocks noChangeArrowheads="1"/>
          </p:cNvSpPr>
          <p:nvPr/>
        </p:nvSpPr>
        <p:spPr bwMode="auto">
          <a:xfrm>
            <a:off x="5148263" y="1844675"/>
            <a:ext cx="3816350" cy="3113088"/>
          </a:xfrm>
          <a:prstGeom prst="rect">
            <a:avLst/>
          </a:prstGeom>
          <a:noFill/>
          <a:ln w="9525">
            <a:noFill/>
            <a:miter lim="800000"/>
            <a:headEnd/>
            <a:tailEnd/>
          </a:ln>
          <a:effectLst/>
        </p:spPr>
        <p:txBody>
          <a:bodyPr>
            <a:spAutoFit/>
          </a:bodyPr>
          <a:lstStyle/>
          <a:p>
            <a:pPr fontAlgn="base">
              <a:spcBef>
                <a:spcPct val="0"/>
              </a:spcBef>
              <a:spcAft>
                <a:spcPct val="0"/>
              </a:spcAft>
            </a:pPr>
            <a:r>
              <a:rPr lang="en-US">
                <a:solidFill>
                  <a:srgbClr val="000000"/>
                </a:solidFill>
                <a:latin typeface="Arial" charset="0"/>
              </a:rPr>
              <a:t>The ROSE study of students’ attitudes to science in</a:t>
            </a:r>
          </a:p>
          <a:p>
            <a:pPr fontAlgn="base">
              <a:spcBef>
                <a:spcPct val="0"/>
              </a:spcBef>
              <a:spcAft>
                <a:spcPct val="0"/>
              </a:spcAft>
            </a:pPr>
            <a:r>
              <a:rPr lang="en-US">
                <a:solidFill>
                  <a:srgbClr val="000000"/>
                </a:solidFill>
                <a:latin typeface="Arial" charset="0"/>
              </a:rPr>
              <a:t>more than 20 countries has found that students’ response to the statement ‘I like school science better than other subjects’ is increasingly negative the more</a:t>
            </a:r>
          </a:p>
          <a:p>
            <a:pPr fontAlgn="base">
              <a:spcBef>
                <a:spcPct val="0"/>
              </a:spcBef>
              <a:spcAft>
                <a:spcPct val="0"/>
              </a:spcAft>
            </a:pPr>
            <a:r>
              <a:rPr lang="en-US">
                <a:solidFill>
                  <a:srgbClr val="000000"/>
                </a:solidFill>
                <a:latin typeface="Arial" charset="0"/>
              </a:rPr>
              <a:t>developed the country. In short, the more advanced a country is, the less its young people are interested in the study of science.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1"/>
          </p:nvPr>
        </p:nvSpPr>
        <p:spPr/>
        <p:txBody>
          <a:bodyPr/>
          <a:lstStyle/>
          <a:p>
            <a:fld id="{44800AC5-6BAC-4E3C-AC7B-C4283F60045B}" type="slidenum">
              <a:rPr lang="el-GR">
                <a:solidFill>
                  <a:srgbClr val="0000FF"/>
                </a:solidFill>
              </a:rPr>
              <a:pPr/>
              <a:t>6</a:t>
            </a:fld>
            <a:endParaRPr lang="el-GR">
              <a:solidFill>
                <a:srgbClr val="0000FF"/>
              </a:solidFill>
            </a:endParaRPr>
          </a:p>
        </p:txBody>
      </p:sp>
      <p:sp>
        <p:nvSpPr>
          <p:cNvPr id="216066" name="Rectangle 2"/>
          <p:cNvSpPr>
            <a:spLocks noGrp="1" noChangeArrowheads="1"/>
          </p:cNvSpPr>
          <p:nvPr>
            <p:ph type="title"/>
          </p:nvPr>
        </p:nvSpPr>
        <p:spPr>
          <a:xfrm>
            <a:off x="1187450" y="549275"/>
            <a:ext cx="8229600" cy="1143000"/>
          </a:xfrm>
          <a:noFill/>
          <a:ln/>
        </p:spPr>
        <p:txBody>
          <a:bodyPr/>
          <a:lstStyle/>
          <a:p>
            <a:r>
              <a:rPr lang="en-US" sz="2000"/>
              <a:t>Double Eurobarometer survey</a:t>
            </a:r>
            <a:endParaRPr lang="el-GR" sz="2000"/>
          </a:p>
        </p:txBody>
      </p:sp>
      <p:pic>
        <p:nvPicPr>
          <p:cNvPr id="216068" name="Picture 4" descr="Special issue - November 2005">
            <a:hlinkClick r:id="rId3"/>
          </p:cNvPr>
          <p:cNvPicPr>
            <a:picLocks noChangeAspect="1" noChangeArrowheads="1"/>
          </p:cNvPicPr>
          <p:nvPr>
            <p:ph sz="half" idx="2"/>
          </p:nvPr>
        </p:nvPicPr>
        <p:blipFill>
          <a:blip r:embed="rId4" cstate="print"/>
          <a:srcRect/>
          <a:stretch>
            <a:fillRect/>
          </a:stretch>
        </p:blipFill>
        <p:spPr>
          <a:xfrm>
            <a:off x="6707188" y="2143125"/>
            <a:ext cx="2206625" cy="2276475"/>
          </a:xfrm>
          <a:noFill/>
          <a:ln/>
        </p:spPr>
      </p:pic>
      <p:pic>
        <p:nvPicPr>
          <p:cNvPr id="216069" name="Picture 5"/>
          <p:cNvPicPr>
            <a:picLocks noChangeAspect="1" noChangeArrowheads="1"/>
          </p:cNvPicPr>
          <p:nvPr/>
        </p:nvPicPr>
        <p:blipFill>
          <a:blip r:embed="rId5" cstate="print"/>
          <a:srcRect/>
          <a:stretch>
            <a:fillRect/>
          </a:stretch>
        </p:blipFill>
        <p:spPr bwMode="auto">
          <a:xfrm>
            <a:off x="395288" y="1700213"/>
            <a:ext cx="6059487" cy="450850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3977EE36-849C-4FB3-A491-19605A9FE8F9}" type="slidenum">
              <a:rPr lang="el-GR">
                <a:solidFill>
                  <a:srgbClr val="0000FF"/>
                </a:solidFill>
              </a:rPr>
              <a:pPr/>
              <a:t>7</a:t>
            </a:fld>
            <a:endParaRPr lang="el-GR">
              <a:solidFill>
                <a:srgbClr val="0000FF"/>
              </a:solidFill>
            </a:endParaRPr>
          </a:p>
        </p:txBody>
      </p:sp>
      <p:sp>
        <p:nvSpPr>
          <p:cNvPr id="174082" name="Rectangle 2"/>
          <p:cNvSpPr>
            <a:spLocks noGrp="1" noChangeArrowheads="1"/>
          </p:cNvSpPr>
          <p:nvPr>
            <p:ph type="title"/>
          </p:nvPr>
        </p:nvSpPr>
        <p:spPr>
          <a:noFill/>
          <a:ln/>
        </p:spPr>
        <p:txBody>
          <a:bodyPr/>
          <a:lstStyle/>
          <a:p>
            <a:endParaRPr lang="en-US"/>
          </a:p>
        </p:txBody>
      </p:sp>
      <p:pic>
        <p:nvPicPr>
          <p:cNvPr id="174083" name="Picture 3"/>
          <p:cNvPicPr>
            <a:picLocks noChangeAspect="1" noChangeArrowheads="1"/>
          </p:cNvPicPr>
          <p:nvPr>
            <p:ph type="body" idx="1"/>
          </p:nvPr>
        </p:nvPicPr>
        <p:blipFill>
          <a:blip r:embed="rId3" cstate="print"/>
          <a:srcRect/>
          <a:stretch>
            <a:fillRect/>
          </a:stretch>
        </p:blipFill>
        <p:spPr>
          <a:xfrm>
            <a:off x="977900" y="908050"/>
            <a:ext cx="3311525" cy="4752975"/>
          </a:xfrm>
          <a:noFill/>
          <a:ln/>
        </p:spPr>
      </p:pic>
      <p:pic>
        <p:nvPicPr>
          <p:cNvPr id="174084" name="Picture 4"/>
          <p:cNvPicPr>
            <a:picLocks noChangeAspect="1" noChangeArrowheads="1"/>
          </p:cNvPicPr>
          <p:nvPr/>
        </p:nvPicPr>
        <p:blipFill>
          <a:blip r:embed="rId4" cstate="print"/>
          <a:srcRect/>
          <a:stretch>
            <a:fillRect/>
          </a:stretch>
        </p:blipFill>
        <p:spPr bwMode="auto">
          <a:xfrm>
            <a:off x="4572000" y="908050"/>
            <a:ext cx="3346450" cy="4752975"/>
          </a:xfrm>
          <a:prstGeom prst="rect">
            <a:avLst/>
          </a:prstGeom>
          <a:noFill/>
          <a:ln w="9525">
            <a:noFill/>
            <a:miter lim="800000"/>
            <a:headEnd/>
            <a:tailEnd/>
          </a:ln>
          <a:effectLst/>
        </p:spPr>
      </p:pic>
      <p:sp>
        <p:nvSpPr>
          <p:cNvPr id="174085" name="Rectangle 5"/>
          <p:cNvSpPr>
            <a:spLocks noChangeArrowheads="1"/>
          </p:cNvSpPr>
          <p:nvPr/>
        </p:nvSpPr>
        <p:spPr bwMode="auto">
          <a:xfrm>
            <a:off x="468313" y="5805488"/>
            <a:ext cx="8424862" cy="641350"/>
          </a:xfrm>
          <a:prstGeom prst="rect">
            <a:avLst/>
          </a:prstGeom>
          <a:noFill/>
          <a:ln w="9525">
            <a:noFill/>
            <a:miter lim="800000"/>
            <a:headEnd/>
            <a:tailEnd/>
          </a:ln>
          <a:effectLst/>
        </p:spPr>
        <p:txBody>
          <a:bodyPr>
            <a:spAutoFit/>
          </a:bodyPr>
          <a:lstStyle/>
          <a:p>
            <a:pPr fontAlgn="base">
              <a:spcBef>
                <a:spcPct val="0"/>
              </a:spcBef>
              <a:spcAft>
                <a:spcPct val="0"/>
              </a:spcAft>
            </a:pPr>
            <a:r>
              <a:rPr lang="el-GR" i="1">
                <a:solidFill>
                  <a:srgbClr val="000000"/>
                </a:solidFill>
                <a:effectLst>
                  <a:outerShdw blurRad="38100" dist="38100" dir="2700000" algn="tl">
                    <a:srgbClr val="C0C0C0"/>
                  </a:outerShdw>
                </a:effectLst>
                <a:latin typeface="Arial" charset="0"/>
              </a:rPr>
              <a:t>The Rocard Report on Science Education</a:t>
            </a:r>
            <a:r>
              <a:rPr lang="en-US" i="1">
                <a:solidFill>
                  <a:srgbClr val="000000"/>
                </a:solidFill>
                <a:effectLst>
                  <a:outerShdw blurRad="38100" dist="38100" dir="2700000" algn="tl">
                    <a:srgbClr val="C0C0C0"/>
                  </a:outerShdw>
                </a:effectLst>
                <a:latin typeface="Arial" charset="0"/>
              </a:rPr>
              <a:t> (2007)</a:t>
            </a:r>
          </a:p>
          <a:p>
            <a:pPr fontAlgn="base">
              <a:spcBef>
                <a:spcPct val="0"/>
              </a:spcBef>
              <a:spcAft>
                <a:spcPct val="0"/>
              </a:spcAft>
            </a:pPr>
            <a:r>
              <a:rPr lang="el-GR" i="1">
                <a:solidFill>
                  <a:srgbClr val="000000"/>
                </a:solidFill>
                <a:latin typeface="Arial" charset="0"/>
              </a:rPr>
              <a:t>Science Education</a:t>
            </a:r>
            <a:r>
              <a:rPr lang="en-US" i="1">
                <a:solidFill>
                  <a:srgbClr val="000000"/>
                </a:solidFill>
                <a:latin typeface="Arial" charset="0"/>
              </a:rPr>
              <a:t> </a:t>
            </a:r>
            <a:r>
              <a:rPr lang="el-GR" i="1">
                <a:solidFill>
                  <a:srgbClr val="000000"/>
                </a:solidFill>
                <a:latin typeface="Arial" charset="0"/>
              </a:rPr>
              <a:t>in Europe:Critical Reflections</a:t>
            </a:r>
            <a:r>
              <a:rPr lang="en-US" i="1">
                <a:solidFill>
                  <a:srgbClr val="000000"/>
                </a:solidFill>
                <a:latin typeface="Arial" charset="0"/>
              </a:rPr>
              <a:t> (J. Osborne, J. Dilon, 2008)</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32601692-663A-4C1A-A91D-F3FFACC6961D}" type="slidenum">
              <a:rPr lang="el-GR">
                <a:solidFill>
                  <a:srgbClr val="0000FF"/>
                </a:solidFill>
              </a:rPr>
              <a:pPr/>
              <a:t>8</a:t>
            </a:fld>
            <a:endParaRPr lang="el-GR">
              <a:solidFill>
                <a:srgbClr val="0000FF"/>
              </a:solidFill>
            </a:endParaRPr>
          </a:p>
        </p:txBody>
      </p:sp>
      <p:sp>
        <p:nvSpPr>
          <p:cNvPr id="294914" name="Rectangle 2"/>
          <p:cNvSpPr>
            <a:spLocks noGrp="1" noChangeArrowheads="1"/>
          </p:cNvSpPr>
          <p:nvPr>
            <p:ph type="title"/>
          </p:nvPr>
        </p:nvSpPr>
        <p:spPr>
          <a:noFill/>
          <a:ln/>
        </p:spPr>
        <p:txBody>
          <a:bodyPr/>
          <a:lstStyle/>
          <a:p>
            <a:endParaRPr lang="en-US"/>
          </a:p>
        </p:txBody>
      </p:sp>
      <p:pic>
        <p:nvPicPr>
          <p:cNvPr id="294915" name="Picture 3" descr="Cover Figure"/>
          <p:cNvPicPr>
            <a:picLocks noChangeAspect="1" noChangeArrowheads="1"/>
          </p:cNvPicPr>
          <p:nvPr>
            <p:ph idx="1"/>
          </p:nvPr>
        </p:nvPicPr>
        <p:blipFill>
          <a:blip r:embed="rId3" cstate="print"/>
          <a:srcRect/>
          <a:stretch>
            <a:fillRect/>
          </a:stretch>
        </p:blipFill>
        <p:spPr>
          <a:xfrm>
            <a:off x="971550" y="1052513"/>
            <a:ext cx="2633663" cy="3455987"/>
          </a:xfrm>
          <a:noFill/>
          <a:ln/>
        </p:spPr>
      </p:pic>
      <p:sp>
        <p:nvSpPr>
          <p:cNvPr id="294916" name="Rectangle 4"/>
          <p:cNvSpPr>
            <a:spLocks noChangeArrowheads="1"/>
          </p:cNvSpPr>
          <p:nvPr/>
        </p:nvSpPr>
        <p:spPr bwMode="auto">
          <a:xfrm>
            <a:off x="395288" y="4941888"/>
            <a:ext cx="8208962" cy="915987"/>
          </a:xfrm>
          <a:prstGeom prst="rect">
            <a:avLst/>
          </a:prstGeom>
          <a:noFill/>
          <a:ln w="9525">
            <a:noFill/>
            <a:miter lim="800000"/>
            <a:headEnd/>
            <a:tailEnd/>
          </a:ln>
          <a:effectLst/>
        </p:spPr>
        <p:txBody>
          <a:bodyPr anchor="ctr">
            <a:spAutoFit/>
          </a:bodyPr>
          <a:lstStyle/>
          <a:p>
            <a:pPr fontAlgn="base">
              <a:spcBef>
                <a:spcPct val="0"/>
              </a:spcBef>
              <a:spcAft>
                <a:spcPct val="0"/>
              </a:spcAft>
            </a:pPr>
            <a:r>
              <a:rPr lang="el-GR" i="1">
                <a:solidFill>
                  <a:srgbClr val="000000"/>
                </a:solidFill>
                <a:latin typeface="Arial" charset="0"/>
              </a:rPr>
              <a:t>As students become absorbed with technology-based games, educators grapple with how best to use technology. Immersive simulations represent one way in which new media can enhance traditional learning experiences.</a:t>
            </a:r>
            <a:r>
              <a:rPr lang="el-GR">
                <a:solidFill>
                  <a:srgbClr val="000000"/>
                </a:solidFill>
                <a:latin typeface="Arial" charset="0"/>
              </a:rPr>
              <a:t> </a:t>
            </a:r>
          </a:p>
        </p:txBody>
      </p:sp>
      <p:sp>
        <p:nvSpPr>
          <p:cNvPr id="294917" name="Rectangle 5"/>
          <p:cNvSpPr>
            <a:spLocks noChangeArrowheads="1"/>
          </p:cNvSpPr>
          <p:nvPr/>
        </p:nvSpPr>
        <p:spPr bwMode="auto">
          <a:xfrm>
            <a:off x="3851275" y="1052513"/>
            <a:ext cx="5041900" cy="3662362"/>
          </a:xfrm>
          <a:prstGeom prst="rect">
            <a:avLst/>
          </a:prstGeom>
          <a:noFill/>
          <a:ln w="9525">
            <a:noFill/>
            <a:miter lim="800000"/>
            <a:headEnd/>
            <a:tailEnd/>
          </a:ln>
          <a:effectLst/>
        </p:spPr>
        <p:txBody>
          <a:bodyPr anchor="ctr">
            <a:spAutoFit/>
          </a:bodyPr>
          <a:lstStyle/>
          <a:p>
            <a:pPr fontAlgn="base">
              <a:spcBef>
                <a:spcPct val="0"/>
              </a:spcBef>
              <a:spcAft>
                <a:spcPct val="0"/>
              </a:spcAft>
            </a:pPr>
            <a:r>
              <a:rPr lang="en-US" b="1">
                <a:solidFill>
                  <a:srgbClr val="000000"/>
                </a:solidFill>
                <a:latin typeface="Arial" charset="0"/>
              </a:rPr>
              <a:t>Redefining Science Education</a:t>
            </a:r>
          </a:p>
          <a:p>
            <a:pPr fontAlgn="base">
              <a:spcBef>
                <a:spcPct val="0"/>
              </a:spcBef>
              <a:spcAft>
                <a:spcPct val="0"/>
              </a:spcAft>
            </a:pPr>
            <a:r>
              <a:rPr lang="el-GR">
                <a:solidFill>
                  <a:srgbClr val="000000"/>
                </a:solidFill>
                <a:latin typeface="Arial" charset="0"/>
              </a:rPr>
              <a:t>There is a major mismatch between opportunity and action in most education systems today. It revolves around what is meant by "science education," a term that is incorrectly defined in current usage. Rather than learning how to think scientifically, students are generally being told about science and asked to remember facts. This disturbing situation must be corrected if science education is to have any hope of taking its proper place as an essential part of the education of students everywhere. </a:t>
            </a:r>
            <a:endParaRPr lang="en-US">
              <a:solidFill>
                <a:srgbClr val="000000"/>
              </a:solidFill>
              <a:latin typeface="Arial" charset="0"/>
            </a:endParaRPr>
          </a:p>
          <a:p>
            <a:pPr fontAlgn="base">
              <a:spcBef>
                <a:spcPct val="0"/>
              </a:spcBef>
              <a:spcAft>
                <a:spcPct val="0"/>
              </a:spcAft>
            </a:pPr>
            <a:r>
              <a:rPr lang="en-US" i="1">
                <a:solidFill>
                  <a:srgbClr val="000000"/>
                </a:solidFill>
                <a:latin typeface="Arial" charset="0"/>
              </a:rPr>
              <a:t>	Bruce Alberts, Science, January 2009</a:t>
            </a:r>
            <a:endParaRPr lang="el-GR" i="1">
              <a:solidFill>
                <a:srgbClr val="000000"/>
              </a:solidFill>
              <a:latin typeface="Arial" charset="0"/>
            </a:endParaRPr>
          </a:p>
        </p:txBody>
      </p:sp>
      <p:sp>
        <p:nvSpPr>
          <p:cNvPr id="294918" name="Rectangle 6"/>
          <p:cNvSpPr>
            <a:spLocks noChangeArrowheads="1"/>
          </p:cNvSpPr>
          <p:nvPr/>
        </p:nvSpPr>
        <p:spPr bwMode="auto">
          <a:xfrm>
            <a:off x="755650" y="6092825"/>
            <a:ext cx="5848350" cy="366713"/>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solidFill>
                  <a:srgbClr val="000000"/>
                </a:solidFill>
                <a:latin typeface="Arial" charset="0"/>
                <a:hlinkClick r:id="rId4"/>
              </a:rPr>
              <a:t>http://www.sciencemag.org/cgi/content/full/323/5913/43</a:t>
            </a:r>
            <a:r>
              <a:rPr lang="en-US">
                <a:solidFill>
                  <a:srgbClr val="000000"/>
                </a:solidFill>
                <a:latin typeface="Arial" charset="0"/>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D0AFCD10-1F70-4968-92A5-328A5DEA7586}" type="slidenum">
              <a:rPr lang="el-GR">
                <a:solidFill>
                  <a:srgbClr val="0000FF"/>
                </a:solidFill>
              </a:rPr>
              <a:pPr/>
              <a:t>9</a:t>
            </a:fld>
            <a:endParaRPr lang="el-GR">
              <a:solidFill>
                <a:srgbClr val="0000FF"/>
              </a:solidFill>
            </a:endParaRPr>
          </a:p>
        </p:txBody>
      </p:sp>
      <p:sp>
        <p:nvSpPr>
          <p:cNvPr id="182274" name="Rectangle 2"/>
          <p:cNvSpPr>
            <a:spLocks noGrp="1" noChangeArrowheads="1"/>
          </p:cNvSpPr>
          <p:nvPr>
            <p:ph type="title"/>
          </p:nvPr>
        </p:nvSpPr>
        <p:spPr>
          <a:xfrm>
            <a:off x="179388" y="908050"/>
            <a:ext cx="8785225" cy="1143000"/>
          </a:xfrm>
          <a:noFill/>
          <a:ln/>
        </p:spPr>
        <p:txBody>
          <a:bodyPr/>
          <a:lstStyle/>
          <a:p>
            <a:r>
              <a:rPr lang="en-US" sz="3200"/>
              <a:t>Current Trends Science Education</a:t>
            </a:r>
            <a:endParaRPr lang="el-GR" sz="3200"/>
          </a:p>
        </p:txBody>
      </p:sp>
      <p:sp>
        <p:nvSpPr>
          <p:cNvPr id="182275" name="Rectangle 3"/>
          <p:cNvSpPr>
            <a:spLocks noGrp="1" noChangeArrowheads="1"/>
          </p:cNvSpPr>
          <p:nvPr>
            <p:ph type="body" idx="1"/>
          </p:nvPr>
        </p:nvSpPr>
        <p:spPr>
          <a:xfrm>
            <a:off x="457200" y="2276475"/>
            <a:ext cx="8686800" cy="3529013"/>
          </a:xfrm>
          <a:noFill/>
          <a:ln/>
        </p:spPr>
        <p:txBody>
          <a:bodyPr/>
          <a:lstStyle/>
          <a:p>
            <a:pPr>
              <a:lnSpc>
                <a:spcPct val="80000"/>
              </a:lnSpc>
              <a:buFontTx/>
              <a:buNone/>
            </a:pPr>
            <a:r>
              <a:rPr lang="el-GR" sz="1800" b="1">
                <a:latin typeface="Arial" charset="0"/>
              </a:rPr>
              <a:t>A reversal of school science-teaching pedagogy from mainly deductive to</a:t>
            </a:r>
            <a:endParaRPr lang="en-US" sz="1800" b="1">
              <a:latin typeface="Arial" charset="0"/>
            </a:endParaRPr>
          </a:p>
          <a:p>
            <a:pPr>
              <a:lnSpc>
                <a:spcPct val="80000"/>
              </a:lnSpc>
              <a:buFontTx/>
              <a:buNone/>
            </a:pPr>
            <a:r>
              <a:rPr lang="el-GR" sz="1800" b="1">
                <a:latin typeface="Arial" charset="0"/>
              </a:rPr>
              <a:t>inquiry-based methods provides the means to increase interest in</a:t>
            </a:r>
            <a:endParaRPr lang="en-US" sz="1800" b="1">
              <a:latin typeface="Arial" charset="0"/>
            </a:endParaRPr>
          </a:p>
          <a:p>
            <a:pPr>
              <a:lnSpc>
                <a:spcPct val="80000"/>
              </a:lnSpc>
              <a:buFontTx/>
              <a:buNone/>
            </a:pPr>
            <a:r>
              <a:rPr lang="el-GR" sz="1800" b="1">
                <a:latin typeface="Arial" charset="0"/>
              </a:rPr>
              <a:t>science.</a:t>
            </a:r>
            <a:r>
              <a:rPr lang="en-US" sz="1800" b="1">
                <a:latin typeface="Arial" charset="0"/>
              </a:rPr>
              <a:t> </a:t>
            </a:r>
          </a:p>
          <a:p>
            <a:pPr>
              <a:lnSpc>
                <a:spcPct val="80000"/>
              </a:lnSpc>
              <a:buFontTx/>
              <a:buNone/>
            </a:pPr>
            <a:endParaRPr lang="en-US" sz="1800" b="1">
              <a:latin typeface="Arial" charset="0"/>
            </a:endParaRPr>
          </a:p>
          <a:p>
            <a:pPr>
              <a:lnSpc>
                <a:spcPct val="80000"/>
              </a:lnSpc>
              <a:buFontTx/>
              <a:buNone/>
            </a:pPr>
            <a:r>
              <a:rPr lang="el-GR" sz="1800">
                <a:latin typeface="Arial" charset="0"/>
              </a:rPr>
              <a:t>Inquiry-based science education (IBSE) has proved its efficacy at both</a:t>
            </a:r>
            <a:endParaRPr lang="en-US" sz="1800">
              <a:latin typeface="Arial" charset="0"/>
            </a:endParaRPr>
          </a:p>
          <a:p>
            <a:pPr>
              <a:lnSpc>
                <a:spcPct val="80000"/>
              </a:lnSpc>
              <a:buFontTx/>
              <a:buNone/>
            </a:pPr>
            <a:r>
              <a:rPr lang="el-GR" sz="1800">
                <a:latin typeface="Arial" charset="0"/>
              </a:rPr>
              <a:t>primary and</a:t>
            </a:r>
            <a:r>
              <a:rPr lang="en-US" sz="1800">
                <a:latin typeface="Arial" charset="0"/>
              </a:rPr>
              <a:t> s</a:t>
            </a:r>
            <a:r>
              <a:rPr lang="el-GR" sz="1800">
                <a:latin typeface="Arial" charset="0"/>
              </a:rPr>
              <a:t>econdary</a:t>
            </a:r>
            <a:r>
              <a:rPr lang="en-US" sz="1800">
                <a:latin typeface="Arial" charset="0"/>
              </a:rPr>
              <a:t> </a:t>
            </a:r>
            <a:r>
              <a:rPr lang="el-GR" sz="1800">
                <a:latin typeface="Arial" charset="0"/>
              </a:rPr>
              <a:t>levels in increasing children’s and students’ interest and</a:t>
            </a:r>
            <a:r>
              <a:rPr lang="en-US" sz="1800">
                <a:latin typeface="Arial" charset="0"/>
              </a:rPr>
              <a:t> </a:t>
            </a:r>
          </a:p>
          <a:p>
            <a:pPr>
              <a:lnSpc>
                <a:spcPct val="80000"/>
              </a:lnSpc>
              <a:buFontTx/>
              <a:buNone/>
            </a:pPr>
            <a:r>
              <a:rPr lang="el-GR" sz="1800">
                <a:latin typeface="Arial" charset="0"/>
              </a:rPr>
              <a:t>Attainments</a:t>
            </a:r>
            <a:r>
              <a:rPr lang="en-US" sz="1800">
                <a:latin typeface="Arial" charset="0"/>
              </a:rPr>
              <a:t> </a:t>
            </a:r>
            <a:r>
              <a:rPr lang="el-GR" sz="1800">
                <a:latin typeface="Arial" charset="0"/>
              </a:rPr>
              <a:t>levels while at the same</a:t>
            </a:r>
            <a:r>
              <a:rPr lang="en-US" sz="1800">
                <a:latin typeface="Arial" charset="0"/>
              </a:rPr>
              <a:t> </a:t>
            </a:r>
            <a:r>
              <a:rPr lang="el-GR" sz="1800">
                <a:latin typeface="Arial" charset="0"/>
              </a:rPr>
              <a:t>time stimulating teacher motivation. IBSE is</a:t>
            </a:r>
            <a:endParaRPr lang="en-US" sz="1800">
              <a:latin typeface="Arial" charset="0"/>
            </a:endParaRPr>
          </a:p>
          <a:p>
            <a:pPr>
              <a:lnSpc>
                <a:spcPct val="80000"/>
              </a:lnSpc>
              <a:buFontTx/>
              <a:buNone/>
            </a:pPr>
            <a:r>
              <a:rPr lang="el-GR" sz="1800">
                <a:latin typeface="Arial" charset="0"/>
              </a:rPr>
              <a:t>effective with</a:t>
            </a:r>
            <a:r>
              <a:rPr lang="en-US" sz="1800">
                <a:latin typeface="Arial" charset="0"/>
              </a:rPr>
              <a:t> </a:t>
            </a:r>
            <a:r>
              <a:rPr lang="el-GR" sz="1800">
                <a:latin typeface="Arial" charset="0"/>
              </a:rPr>
              <a:t>all kinds of students from the weakest</a:t>
            </a:r>
            <a:r>
              <a:rPr lang="en-US" sz="1800">
                <a:latin typeface="Arial" charset="0"/>
              </a:rPr>
              <a:t> </a:t>
            </a:r>
            <a:r>
              <a:rPr lang="el-GR" sz="1800">
                <a:latin typeface="Arial" charset="0"/>
              </a:rPr>
              <a:t>to the most able and is fully</a:t>
            </a:r>
            <a:endParaRPr lang="en-US" sz="1800">
              <a:latin typeface="Arial" charset="0"/>
            </a:endParaRPr>
          </a:p>
          <a:p>
            <a:pPr>
              <a:lnSpc>
                <a:spcPct val="80000"/>
              </a:lnSpc>
              <a:buFontTx/>
              <a:buNone/>
            </a:pPr>
            <a:r>
              <a:rPr lang="el-GR" sz="1800">
                <a:latin typeface="Arial" charset="0"/>
              </a:rPr>
              <a:t>compatible with</a:t>
            </a:r>
            <a:r>
              <a:rPr lang="en-US" sz="1800">
                <a:latin typeface="Arial" charset="0"/>
              </a:rPr>
              <a:t> </a:t>
            </a:r>
            <a:r>
              <a:rPr lang="el-GR" sz="1800">
                <a:latin typeface="Arial" charset="0"/>
              </a:rPr>
              <a:t>the ambition of excellence. Moreover IBSE is beneficial</a:t>
            </a:r>
            <a:r>
              <a:rPr lang="en-US" sz="1800">
                <a:latin typeface="Arial" charset="0"/>
              </a:rPr>
              <a:t> </a:t>
            </a:r>
            <a:r>
              <a:rPr lang="el-GR" sz="1800">
                <a:latin typeface="Arial" charset="0"/>
              </a:rPr>
              <a:t>to</a:t>
            </a:r>
            <a:endParaRPr lang="en-US" sz="1800">
              <a:latin typeface="Arial" charset="0"/>
            </a:endParaRPr>
          </a:p>
          <a:p>
            <a:pPr>
              <a:lnSpc>
                <a:spcPct val="80000"/>
              </a:lnSpc>
              <a:buFontTx/>
              <a:buNone/>
            </a:pPr>
            <a:r>
              <a:rPr lang="el-GR" sz="1800">
                <a:latin typeface="Arial" charset="0"/>
              </a:rPr>
              <a:t>promoting girls’ interest</a:t>
            </a:r>
            <a:r>
              <a:rPr lang="en-US" sz="1800">
                <a:latin typeface="Arial" charset="0"/>
              </a:rPr>
              <a:t> </a:t>
            </a:r>
            <a:r>
              <a:rPr lang="el-GR" sz="1800">
                <a:latin typeface="Arial" charset="0"/>
              </a:rPr>
              <a:t>and participation in science activities. Finally, IBSE and</a:t>
            </a:r>
            <a:endParaRPr lang="en-US" sz="1800">
              <a:latin typeface="Arial" charset="0"/>
            </a:endParaRPr>
          </a:p>
          <a:p>
            <a:pPr>
              <a:lnSpc>
                <a:spcPct val="80000"/>
              </a:lnSpc>
              <a:buFontTx/>
              <a:buNone/>
            </a:pPr>
            <a:r>
              <a:rPr lang="el-GR" sz="1800">
                <a:latin typeface="Arial" charset="0"/>
              </a:rPr>
              <a:t>traditional</a:t>
            </a:r>
            <a:r>
              <a:rPr lang="en-US" sz="1800">
                <a:latin typeface="Arial" charset="0"/>
              </a:rPr>
              <a:t> </a:t>
            </a:r>
            <a:r>
              <a:rPr lang="el-GR" sz="1800">
                <a:latin typeface="Arial" charset="0"/>
              </a:rPr>
              <a:t>deductive</a:t>
            </a:r>
            <a:r>
              <a:rPr lang="en-US" sz="1800">
                <a:latin typeface="Arial" charset="0"/>
              </a:rPr>
              <a:t> </a:t>
            </a:r>
            <a:r>
              <a:rPr lang="el-GR" sz="1800">
                <a:latin typeface="Arial" charset="0"/>
              </a:rPr>
              <a:t>approaches are not mutually exclusive and they should be</a:t>
            </a:r>
            <a:endParaRPr lang="en-US" sz="1800">
              <a:latin typeface="Arial" charset="0"/>
            </a:endParaRPr>
          </a:p>
          <a:p>
            <a:pPr>
              <a:lnSpc>
                <a:spcPct val="80000"/>
              </a:lnSpc>
              <a:buFontTx/>
              <a:buNone/>
            </a:pPr>
            <a:r>
              <a:rPr lang="el-GR" sz="1800">
                <a:latin typeface="Arial" charset="0"/>
              </a:rPr>
              <a:t>combined in any science</a:t>
            </a:r>
            <a:r>
              <a:rPr lang="en-US" sz="1800">
                <a:latin typeface="Arial" charset="0"/>
              </a:rPr>
              <a:t> </a:t>
            </a:r>
            <a:r>
              <a:rPr lang="el-GR" sz="1800">
                <a:latin typeface="Arial" charset="0"/>
              </a:rPr>
              <a:t>classroom to accommodate different mindsets and age</a:t>
            </a:r>
            <a:endParaRPr lang="en-US" sz="1800">
              <a:latin typeface="Arial" charset="0"/>
            </a:endParaRPr>
          </a:p>
          <a:p>
            <a:pPr>
              <a:lnSpc>
                <a:spcPct val="80000"/>
              </a:lnSpc>
              <a:buFontTx/>
              <a:buNone/>
            </a:pPr>
            <a:r>
              <a:rPr lang="el-GR" sz="1800">
                <a:latin typeface="Arial" charset="0"/>
              </a:rPr>
              <a:t>group preferences.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CC0066"/>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CC00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1701</Words>
  <Application>Microsoft Office PowerPoint</Application>
  <PresentationFormat>On-screen Show (4:3)</PresentationFormat>
  <Paragraphs>223</Paragraphs>
  <Slides>36</Slides>
  <Notes>36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1_Default Design</vt:lpstr>
      <vt:lpstr>Microsoft Photo Editor 3.0 Photo</vt:lpstr>
      <vt:lpstr>Slide 1</vt:lpstr>
      <vt:lpstr>Slide 2</vt:lpstr>
      <vt:lpstr>Slide 3</vt:lpstr>
      <vt:lpstr>Slide 4</vt:lpstr>
      <vt:lpstr>Slide 5</vt:lpstr>
      <vt:lpstr>Double Eurobarometer survey</vt:lpstr>
      <vt:lpstr>Slide 7</vt:lpstr>
      <vt:lpstr>Slide 8</vt:lpstr>
      <vt:lpstr>Current Trends Science Education</vt:lpstr>
      <vt:lpstr>Current Trends Science Education</vt:lpstr>
      <vt:lpstr>Current Trends Science Education</vt:lpstr>
      <vt:lpstr>Modeling  „Problem solving competence“ in PISA</vt:lpstr>
      <vt:lpstr>Structuring Educational Activities</vt:lpstr>
      <vt:lpstr>Slide 14</vt:lpstr>
      <vt:lpstr>Re-imagine science education</vt:lpstr>
      <vt:lpstr>The role of teachers</vt:lpstr>
      <vt:lpstr>Slide 17</vt:lpstr>
      <vt:lpstr>Slide 18</vt:lpstr>
      <vt:lpstr>Slide 19</vt:lpstr>
      <vt:lpstr>Creating effective links between schools and the research community</vt:lpstr>
      <vt:lpstr>Slide 21</vt:lpstr>
      <vt:lpstr>Slide 22</vt:lpstr>
      <vt:lpstr>Ingredients for a successful path: The discovery of SN in classroom</vt:lpstr>
      <vt:lpstr>The outcome:  Students producing scientific results while learning curriculum content </vt:lpstr>
      <vt:lpstr>Effective Community Building</vt:lpstr>
      <vt:lpstr>Slide 26</vt:lpstr>
      <vt:lpstr>Slide 27</vt:lpstr>
      <vt:lpstr>Building a community of practice</vt:lpstr>
      <vt:lpstr>Slide 29</vt:lpstr>
      <vt:lpstr>special emphasis on building a network of the teachers that would form a community of practice.  </vt:lpstr>
      <vt:lpstr>special emphasis on building a network of the teachers that would form a community of practice.  </vt:lpstr>
      <vt:lpstr>special emphasis on building a network of the teachers that would form a community of practice.  </vt:lpstr>
      <vt:lpstr>special emphasis on building a network of the teachers that would form a community of practice.  </vt:lpstr>
      <vt:lpstr>Collaborative Learning and community development</vt:lpstr>
      <vt:lpstr>Building communities of practice</vt:lpstr>
      <vt:lpstr>Digital Content on  Discover the COSMOS Portal  (May 2012)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angelos</dc:creator>
  <cp:lastModifiedBy>angelos</cp:lastModifiedBy>
  <cp:revision>1</cp:revision>
  <dcterms:created xsi:type="dcterms:W3CDTF">2012-07-19T15:46:41Z</dcterms:created>
  <dcterms:modified xsi:type="dcterms:W3CDTF">2012-07-19T15:52:56Z</dcterms:modified>
</cp:coreProperties>
</file>