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gif" ContentType="image/gif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54"/>
  </p:notesMasterIdLst>
  <p:handoutMasterIdLst>
    <p:handoutMasterId r:id="rId55"/>
  </p:handoutMasterIdLst>
  <p:sldIdLst>
    <p:sldId id="527" r:id="rId2"/>
    <p:sldId id="738" r:id="rId3"/>
    <p:sldId id="640" r:id="rId4"/>
    <p:sldId id="641" r:id="rId5"/>
    <p:sldId id="746" r:id="rId6"/>
    <p:sldId id="643" r:id="rId7"/>
    <p:sldId id="650" r:id="rId8"/>
    <p:sldId id="654" r:id="rId9"/>
    <p:sldId id="655" r:id="rId10"/>
    <p:sldId id="658" r:id="rId11"/>
    <p:sldId id="659" r:id="rId12"/>
    <p:sldId id="653" r:id="rId13"/>
    <p:sldId id="619" r:id="rId14"/>
    <p:sldId id="550" r:id="rId15"/>
    <p:sldId id="663" r:id="rId16"/>
    <p:sldId id="668" r:id="rId17"/>
    <p:sldId id="613" r:id="rId18"/>
    <p:sldId id="424" r:id="rId19"/>
    <p:sldId id="684" r:id="rId20"/>
    <p:sldId id="685" r:id="rId21"/>
    <p:sldId id="702" r:id="rId22"/>
    <p:sldId id="683" r:id="rId23"/>
    <p:sldId id="804" r:id="rId24"/>
    <p:sldId id="675" r:id="rId25"/>
    <p:sldId id="677" r:id="rId26"/>
    <p:sldId id="679" r:id="rId27"/>
    <p:sldId id="708" r:id="rId28"/>
    <p:sldId id="776" r:id="rId29"/>
    <p:sldId id="802" r:id="rId30"/>
    <p:sldId id="726" r:id="rId31"/>
    <p:sldId id="728" r:id="rId32"/>
    <p:sldId id="781" r:id="rId33"/>
    <p:sldId id="780" r:id="rId34"/>
    <p:sldId id="800" r:id="rId35"/>
    <p:sldId id="733" r:id="rId36"/>
    <p:sldId id="786" r:id="rId37"/>
    <p:sldId id="787" r:id="rId38"/>
    <p:sldId id="731" r:id="rId39"/>
    <p:sldId id="783" r:id="rId40"/>
    <p:sldId id="735" r:id="rId41"/>
    <p:sldId id="705" r:id="rId42"/>
    <p:sldId id="752" r:id="rId43"/>
    <p:sldId id="740" r:id="rId44"/>
    <p:sldId id="795" r:id="rId45"/>
    <p:sldId id="765" r:id="rId46"/>
    <p:sldId id="754" r:id="rId47"/>
    <p:sldId id="763" r:id="rId48"/>
    <p:sldId id="757" r:id="rId49"/>
    <p:sldId id="458" r:id="rId50"/>
    <p:sldId id="749" r:id="rId51"/>
    <p:sldId id="748" r:id="rId52"/>
    <p:sldId id="805" r:id="rId53"/>
  </p:sldIdLst>
  <p:sldSz cx="9144000" cy="6858000" type="screen4x3"/>
  <p:notesSz cx="6746875" cy="991393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6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16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16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16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99FFFF"/>
    <a:srgbClr val="66FF66"/>
    <a:srgbClr val="FFCC99"/>
    <a:srgbClr val="FFCC00"/>
    <a:srgbClr val="666600"/>
    <a:srgbClr val="333300"/>
    <a:srgbClr val="CC0000"/>
    <a:srgbClr val="6633CC"/>
    <a:srgbClr val="990000"/>
    <a:srgbClr val="CCFF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76" autoAdjust="0"/>
    <p:restoredTop sz="99802" autoAdjust="0"/>
  </p:normalViewPr>
  <p:slideViewPr>
    <p:cSldViewPr>
      <p:cViewPr>
        <p:scale>
          <a:sx n="76" d="100"/>
          <a:sy n="76" d="100"/>
        </p:scale>
        <p:origin x="-2214" y="-22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1" d="100"/>
          <a:sy n="71" d="100"/>
        </p:scale>
        <p:origin x="-1818" y="-96"/>
      </p:cViewPr>
      <p:guideLst>
        <p:guide orient="horz" pos="3123"/>
        <p:guide pos="2125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5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74" tIns="45834" rIns="91674" bIns="45834" numCol="1" anchor="t" anchorCtr="0" compatLnSpc="1">
            <a:prstTxWarp prst="textNoShape">
              <a:avLst/>
            </a:prstTxWarp>
          </a:bodyPr>
          <a:lstStyle>
            <a:lvl1pPr defTabSz="915988">
              <a:defRPr sz="130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0000" y="0"/>
            <a:ext cx="2971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74" tIns="45834" rIns="91674" bIns="45834" numCol="1" anchor="t" anchorCtr="0" compatLnSpc="1">
            <a:prstTxWarp prst="textNoShape">
              <a:avLst/>
            </a:prstTxWarp>
          </a:bodyPr>
          <a:lstStyle>
            <a:lvl1pPr algn="r" defTabSz="915988">
              <a:defRPr sz="130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7213"/>
            <a:ext cx="28956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74" tIns="45834" rIns="91674" bIns="45834" numCol="1" anchor="b" anchorCtr="0" compatLnSpc="1">
            <a:prstTxWarp prst="textNoShape">
              <a:avLst/>
            </a:prstTxWarp>
          </a:bodyPr>
          <a:lstStyle>
            <a:lvl1pPr defTabSz="915988">
              <a:defRPr sz="130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0000" y="9447213"/>
            <a:ext cx="29718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74" tIns="45834" rIns="91674" bIns="45834" numCol="1" anchor="b" anchorCtr="0" compatLnSpc="1">
            <a:prstTxWarp prst="textNoShape">
              <a:avLst/>
            </a:prstTxWarp>
          </a:bodyPr>
          <a:lstStyle>
            <a:lvl1pPr algn="r" defTabSz="915988">
              <a:defRPr sz="130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</a:defRPr>
            </a:lvl1pPr>
          </a:lstStyle>
          <a:p>
            <a:pPr>
              <a:defRPr/>
            </a:pPr>
            <a:fld id="{8B33D962-2CC8-7A49-9989-21E4BDA7B3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567731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7513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74" tIns="45834" rIns="91674" bIns="45834" numCol="1" anchor="t" anchorCtr="0" compatLnSpc="1">
            <a:prstTxWarp prst="textNoShape">
              <a:avLst/>
            </a:prstTxWarp>
          </a:bodyPr>
          <a:lstStyle>
            <a:lvl1pPr defTabSz="915988">
              <a:defRPr sz="130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90950" y="0"/>
            <a:ext cx="2957513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74" tIns="45834" rIns="91674" bIns="45834" numCol="1" anchor="t" anchorCtr="0" compatLnSpc="1">
            <a:prstTxWarp prst="textNoShape">
              <a:avLst/>
            </a:prstTxWarp>
          </a:bodyPr>
          <a:lstStyle>
            <a:lvl1pPr algn="r" defTabSz="915988">
              <a:defRPr sz="130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74688" y="685800"/>
            <a:ext cx="5588000" cy="4191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9638" y="4725988"/>
            <a:ext cx="4929187" cy="442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74" tIns="45834" rIns="91674" bIns="4583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51975"/>
            <a:ext cx="29575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74" tIns="45834" rIns="91674" bIns="45834" numCol="1" anchor="b" anchorCtr="0" compatLnSpc="1">
            <a:prstTxWarp prst="textNoShape">
              <a:avLst/>
            </a:prstTxWarp>
          </a:bodyPr>
          <a:lstStyle>
            <a:lvl1pPr defTabSz="915988">
              <a:defRPr sz="130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90950" y="9451975"/>
            <a:ext cx="29575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74" tIns="45834" rIns="91674" bIns="45834" numCol="1" anchor="b" anchorCtr="0" compatLnSpc="1">
            <a:prstTxWarp prst="textNoShape">
              <a:avLst/>
            </a:prstTxWarp>
          </a:bodyPr>
          <a:lstStyle>
            <a:lvl1pPr algn="r" defTabSz="915988">
              <a:defRPr sz="130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</a:defRPr>
            </a:lvl1pPr>
          </a:lstStyle>
          <a:p>
            <a:pPr>
              <a:defRPr/>
            </a:pPr>
            <a:fld id="{FFD5723E-3624-E040-B4C2-A5844EFF9C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48557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1" charset="0"/>
        <a:ea typeface="ＭＳ Ｐゴシック" pitchFamily="-111" charset="-128"/>
        <a:cs typeface="ＭＳ Ｐゴシック" pitchFamily="-111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1" charset="0"/>
        <a:ea typeface="ＭＳ Ｐゴシック" pitchFamily="-11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1" charset="0"/>
        <a:ea typeface="ＭＳ Ｐゴシック" pitchFamily="-11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1" charset="0"/>
        <a:ea typeface="ＭＳ Ｐゴシック" pitchFamily="-11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1" charset="0"/>
        <a:ea typeface="ＭＳ Ｐゴシック" pitchFamily="-111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234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8098625" indent="-37639413" defTabSz="915234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9212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842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763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36847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F55B7F94-1804-2741-970A-E97722925B44}" type="slidenum">
              <a:rPr lang="en-US" sz="1300">
                <a:latin typeface="Times New Roman" charset="0"/>
              </a:rPr>
              <a:pPr>
                <a:defRPr/>
              </a:pPr>
              <a:t>1</a:t>
            </a:fld>
            <a:endParaRPr lang="en-US" sz="1300">
              <a:latin typeface="Times New Roman" charset="0"/>
            </a:endParaRPr>
          </a:p>
        </p:txBody>
      </p:sp>
      <p:sp>
        <p:nvSpPr>
          <p:cNvPr id="1638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 dirty="0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234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8098625" indent="-37639413" defTabSz="915234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9212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842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763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36847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0A6EBABB-ACE6-7E44-BE53-5E4FC7B1F597}" type="slidenum">
              <a:rPr lang="en-US" sz="1300">
                <a:latin typeface="Times New Roman" charset="0"/>
              </a:rPr>
              <a:pPr>
                <a:defRPr/>
              </a:pPr>
              <a:t>18</a:t>
            </a:fld>
            <a:endParaRPr lang="en-US" sz="1300">
              <a:latin typeface="Times New Roman" charset="0"/>
            </a:endParaRP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234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8098625" indent="-37639413" defTabSz="915234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9212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842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763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36847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0A6EBABB-ACE6-7E44-BE53-5E4FC7B1F597}" type="slidenum">
              <a:rPr lang="en-US" sz="1300">
                <a:latin typeface="Times New Roman" charset="0"/>
              </a:rPr>
              <a:pPr>
                <a:defRPr/>
              </a:pPr>
              <a:t>20</a:t>
            </a:fld>
            <a:endParaRPr lang="en-US" sz="1300">
              <a:latin typeface="Times New Roman" charset="0"/>
            </a:endParaRP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234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8098625" indent="-37639413" defTabSz="915234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9212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842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763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36847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0A6EBABB-ACE6-7E44-BE53-5E4FC7B1F597}" type="slidenum">
              <a:rPr lang="en-US" sz="1300">
                <a:latin typeface="Times New Roman" charset="0"/>
              </a:rPr>
              <a:pPr>
                <a:defRPr/>
              </a:pPr>
              <a:t>21</a:t>
            </a:fld>
            <a:endParaRPr lang="en-US" sz="1300">
              <a:latin typeface="Times New Roman" charset="0"/>
            </a:endParaRP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234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8098625" indent="-37639413" defTabSz="915234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9212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842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763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36847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0A6EBABB-ACE6-7E44-BE53-5E4FC7B1F597}" type="slidenum">
              <a:rPr lang="en-US" sz="1300">
                <a:latin typeface="Times New Roman" charset="0"/>
              </a:rPr>
              <a:pPr>
                <a:defRPr/>
              </a:pPr>
              <a:t>22</a:t>
            </a:fld>
            <a:endParaRPr lang="en-US" sz="1300">
              <a:latin typeface="Times New Roman" charset="0"/>
            </a:endParaRP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234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8098625" indent="-37639413" defTabSz="915234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9212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842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763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36847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0A6EBABB-ACE6-7E44-BE53-5E4FC7B1F597}" type="slidenum">
              <a:rPr lang="en-US" sz="1300">
                <a:latin typeface="Times New Roman" charset="0"/>
              </a:rPr>
              <a:pPr>
                <a:defRPr/>
              </a:pPr>
              <a:t>24</a:t>
            </a:fld>
            <a:endParaRPr lang="en-US" sz="1300">
              <a:latin typeface="Times New Roman" charset="0"/>
            </a:endParaRP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234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8098625" indent="-37639413" defTabSz="915234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9212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842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763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36847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0A6EBABB-ACE6-7E44-BE53-5E4FC7B1F597}" type="slidenum">
              <a:rPr lang="en-US" sz="1300">
                <a:latin typeface="Times New Roman" charset="0"/>
              </a:rPr>
              <a:pPr>
                <a:defRPr/>
              </a:pPr>
              <a:t>25</a:t>
            </a:fld>
            <a:endParaRPr lang="en-US" sz="1300">
              <a:latin typeface="Times New Roman" charset="0"/>
            </a:endParaRP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234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8098625" indent="-37639413" defTabSz="915234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9212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842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763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36847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0A6EBABB-ACE6-7E44-BE53-5E4FC7B1F597}" type="slidenum">
              <a:rPr lang="en-US" sz="1300">
                <a:latin typeface="Times New Roman" charset="0"/>
              </a:rPr>
              <a:pPr>
                <a:defRPr/>
              </a:pPr>
              <a:t>26</a:t>
            </a:fld>
            <a:endParaRPr lang="en-US" sz="1300">
              <a:latin typeface="Times New Roman" charset="0"/>
            </a:endParaRP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234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8098625" indent="-37639413" defTabSz="915234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9212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842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763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36847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0A6EBABB-ACE6-7E44-BE53-5E4FC7B1F597}" type="slidenum">
              <a:rPr lang="en-US" sz="1300">
                <a:latin typeface="Times New Roman" charset="0"/>
              </a:rPr>
              <a:pPr>
                <a:defRPr/>
              </a:pPr>
              <a:t>27</a:t>
            </a:fld>
            <a:endParaRPr lang="en-US" sz="1300">
              <a:latin typeface="Times New Roman" charset="0"/>
            </a:endParaRP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234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8098625" indent="-37639413" defTabSz="915234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9212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842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763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36847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0A6EBABB-ACE6-7E44-BE53-5E4FC7B1F597}" type="slidenum">
              <a:rPr lang="en-US" sz="1300">
                <a:latin typeface="Times New Roman" charset="0"/>
              </a:rPr>
              <a:pPr>
                <a:defRPr/>
              </a:pPr>
              <a:t>31</a:t>
            </a:fld>
            <a:endParaRPr lang="en-US" sz="1300">
              <a:latin typeface="Times New Roman" charset="0"/>
            </a:endParaRP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234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8098625" indent="-37639413" defTabSz="915234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9212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842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763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36847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0A6EBABB-ACE6-7E44-BE53-5E4FC7B1F597}" type="slidenum">
              <a:rPr lang="en-US" sz="1300">
                <a:latin typeface="Times New Roman" charset="0"/>
              </a:rPr>
              <a:pPr>
                <a:defRPr/>
              </a:pPr>
              <a:t>32</a:t>
            </a:fld>
            <a:endParaRPr lang="en-US" sz="1300">
              <a:latin typeface="Times New Roman" charset="0"/>
            </a:endParaRP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234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8098625" indent="-37639413" defTabSz="915234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9212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842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763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36847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44FA5D92-1A7E-2748-8EC8-DCFF8BC0C7DA}" type="slidenum">
              <a:rPr lang="en-US" sz="1300">
                <a:latin typeface="Times New Roman" charset="0"/>
              </a:rPr>
              <a:pPr>
                <a:defRPr/>
              </a:pPr>
              <a:t>4</a:t>
            </a:fld>
            <a:endParaRPr lang="en-US" sz="1300">
              <a:latin typeface="Times New Roman" charset="0"/>
            </a:endParaRPr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234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8098625" indent="-37639413" defTabSz="915234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9212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842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763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36847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0A6EBABB-ACE6-7E44-BE53-5E4FC7B1F597}" type="slidenum">
              <a:rPr lang="en-US" sz="1300">
                <a:latin typeface="Times New Roman" charset="0"/>
              </a:rPr>
              <a:pPr>
                <a:defRPr/>
              </a:pPr>
              <a:t>33</a:t>
            </a:fld>
            <a:endParaRPr lang="en-US" sz="1300">
              <a:latin typeface="Times New Roman" charset="0"/>
            </a:endParaRP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234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8098625" indent="-37639413" defTabSz="915234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9212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842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763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36847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0A6EBABB-ACE6-7E44-BE53-5E4FC7B1F597}" type="slidenum">
              <a:rPr lang="en-US" sz="1300">
                <a:latin typeface="Times New Roman" charset="0"/>
              </a:rPr>
              <a:pPr>
                <a:defRPr/>
              </a:pPr>
              <a:t>34</a:t>
            </a:fld>
            <a:endParaRPr lang="en-US" sz="1300">
              <a:latin typeface="Times New Roman" charset="0"/>
            </a:endParaRP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234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8098625" indent="-37639413" defTabSz="915234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9212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842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763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36847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0A6EBABB-ACE6-7E44-BE53-5E4FC7B1F597}" type="slidenum">
              <a:rPr lang="en-US" sz="1300">
                <a:latin typeface="Times New Roman" charset="0"/>
              </a:rPr>
              <a:pPr>
                <a:defRPr/>
              </a:pPr>
              <a:t>35</a:t>
            </a:fld>
            <a:endParaRPr lang="en-US" sz="1300">
              <a:latin typeface="Times New Roman" charset="0"/>
            </a:endParaRP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234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8098625" indent="-37639413" defTabSz="915234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9212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842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763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36847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0A6EBABB-ACE6-7E44-BE53-5E4FC7B1F597}" type="slidenum">
              <a:rPr lang="en-US" sz="1300">
                <a:latin typeface="Times New Roman" charset="0"/>
              </a:rPr>
              <a:pPr>
                <a:defRPr/>
              </a:pPr>
              <a:t>39</a:t>
            </a:fld>
            <a:endParaRPr lang="en-US" sz="1300">
              <a:latin typeface="Times New Roman" charset="0"/>
            </a:endParaRP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234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8098625" indent="-37639413" defTabSz="915234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9212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842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763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36847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0A6EBABB-ACE6-7E44-BE53-5E4FC7B1F597}" type="slidenum">
              <a:rPr lang="en-US" sz="1300">
                <a:latin typeface="Times New Roman" charset="0"/>
              </a:rPr>
              <a:pPr>
                <a:defRPr/>
              </a:pPr>
              <a:t>40</a:t>
            </a:fld>
            <a:endParaRPr lang="en-US" sz="1300">
              <a:latin typeface="Times New Roman" charset="0"/>
            </a:endParaRP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234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8098625" indent="-37639413" defTabSz="915234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9212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842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763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36847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F55B7F94-1804-2741-970A-E97722925B44}" type="slidenum">
              <a:rPr lang="en-US" sz="1300">
                <a:latin typeface="Times New Roman" charset="0"/>
              </a:rPr>
              <a:pPr>
                <a:defRPr/>
              </a:pPr>
              <a:t>41</a:t>
            </a:fld>
            <a:endParaRPr lang="en-US" sz="1300">
              <a:latin typeface="Times New Roman" charset="0"/>
            </a:endParaRPr>
          </a:p>
        </p:txBody>
      </p:sp>
      <p:sp>
        <p:nvSpPr>
          <p:cNvPr id="1638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 dirty="0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234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8098625" indent="-37639413" defTabSz="915234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9212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842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763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36847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0A6EBABB-ACE6-7E44-BE53-5E4FC7B1F597}" type="slidenum">
              <a:rPr lang="en-US" sz="1300">
                <a:latin typeface="Times New Roman" charset="0"/>
              </a:rPr>
              <a:pPr>
                <a:defRPr/>
              </a:pPr>
              <a:t>42</a:t>
            </a:fld>
            <a:endParaRPr lang="en-US" sz="1300">
              <a:latin typeface="Times New Roman" charset="0"/>
            </a:endParaRP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234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8098625" indent="-37639413" defTabSz="915234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9212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842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763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36847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0A6EBABB-ACE6-7E44-BE53-5E4FC7B1F597}" type="slidenum">
              <a:rPr lang="en-US" sz="1300">
                <a:latin typeface="Times New Roman" charset="0"/>
              </a:rPr>
              <a:pPr>
                <a:defRPr/>
              </a:pPr>
              <a:t>43</a:t>
            </a:fld>
            <a:endParaRPr lang="en-US" sz="1300">
              <a:latin typeface="Times New Roman" charset="0"/>
            </a:endParaRP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234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8098625" indent="-37639413" defTabSz="915234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9212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842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763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36847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0A6EBABB-ACE6-7E44-BE53-5E4FC7B1F597}" type="slidenum">
              <a:rPr lang="en-US" sz="1300">
                <a:latin typeface="Times New Roman" charset="0"/>
              </a:rPr>
              <a:pPr>
                <a:defRPr/>
              </a:pPr>
              <a:t>44</a:t>
            </a:fld>
            <a:endParaRPr lang="en-US" sz="1300">
              <a:latin typeface="Times New Roman" charset="0"/>
            </a:endParaRP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234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8098625" indent="-37639413" defTabSz="915234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9212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842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763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36847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0A6EBABB-ACE6-7E44-BE53-5E4FC7B1F597}" type="slidenum">
              <a:rPr lang="en-US" sz="1300">
                <a:latin typeface="Times New Roman" charset="0"/>
              </a:rPr>
              <a:pPr>
                <a:defRPr/>
              </a:pPr>
              <a:t>45</a:t>
            </a:fld>
            <a:endParaRPr lang="en-US" sz="1300">
              <a:latin typeface="Times New Roman" charset="0"/>
            </a:endParaRP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234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8098625" indent="-37639413" defTabSz="915234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9212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842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763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36847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44FA5D92-1A7E-2748-8EC8-DCFF8BC0C7DA}" type="slidenum">
              <a:rPr lang="en-US" sz="1300">
                <a:latin typeface="Times New Roman" charset="0"/>
              </a:rPr>
              <a:pPr>
                <a:defRPr/>
              </a:pPr>
              <a:t>5</a:t>
            </a:fld>
            <a:endParaRPr lang="en-US" sz="1300">
              <a:latin typeface="Times New Roman" charset="0"/>
            </a:endParaRPr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234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8098625" indent="-37639413" defTabSz="915234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9212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842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763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36847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0A6EBABB-ACE6-7E44-BE53-5E4FC7B1F597}" type="slidenum">
              <a:rPr lang="en-US" sz="1300">
                <a:latin typeface="Times New Roman" charset="0"/>
              </a:rPr>
              <a:pPr>
                <a:defRPr/>
              </a:pPr>
              <a:t>46</a:t>
            </a:fld>
            <a:endParaRPr lang="en-US" sz="1300">
              <a:latin typeface="Times New Roman" charset="0"/>
            </a:endParaRP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234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8098625" indent="-37639413" defTabSz="915234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9212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842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763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36847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0A6EBABB-ACE6-7E44-BE53-5E4FC7B1F597}" type="slidenum">
              <a:rPr lang="en-US" sz="1300">
                <a:latin typeface="Times New Roman" charset="0"/>
              </a:rPr>
              <a:pPr>
                <a:defRPr/>
              </a:pPr>
              <a:t>49</a:t>
            </a:fld>
            <a:endParaRPr lang="en-US" sz="1300">
              <a:latin typeface="Times New Roman" charset="0"/>
            </a:endParaRP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234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8098625" indent="-37639413" defTabSz="915234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9212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842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763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36847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0A6EBABB-ACE6-7E44-BE53-5E4FC7B1F597}" type="slidenum">
              <a:rPr lang="en-US" sz="1300">
                <a:latin typeface="Times New Roman" charset="0"/>
              </a:rPr>
              <a:pPr>
                <a:defRPr/>
              </a:pPr>
              <a:t>51</a:t>
            </a:fld>
            <a:endParaRPr lang="en-US" sz="1300">
              <a:latin typeface="Times New Roman" charset="0"/>
            </a:endParaRP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234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8098625" indent="-37639413" defTabSz="915234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9212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842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763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36847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16B13A5F-468D-6C49-8C24-DAC84FBE6C72}" type="slidenum">
              <a:rPr lang="en-US" sz="1300">
                <a:latin typeface="Times New Roman" charset="0"/>
              </a:rPr>
              <a:pPr>
                <a:defRPr/>
              </a:pPr>
              <a:t>8</a:t>
            </a:fld>
            <a:endParaRPr lang="en-US" sz="1300">
              <a:latin typeface="Times New Roman" charset="0"/>
            </a:endParaRPr>
          </a:p>
        </p:txBody>
      </p:sp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234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8098625" indent="-37639413" defTabSz="915234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9212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842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763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36847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16B13A5F-468D-6C49-8C24-DAC84FBE6C72}" type="slidenum">
              <a:rPr lang="en-US" sz="1300">
                <a:latin typeface="Times New Roman" charset="0"/>
              </a:rPr>
              <a:pPr>
                <a:defRPr/>
              </a:pPr>
              <a:t>9</a:t>
            </a:fld>
            <a:endParaRPr lang="en-US" sz="1300">
              <a:latin typeface="Times New Roman" charset="0"/>
            </a:endParaRPr>
          </a:p>
        </p:txBody>
      </p:sp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234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8098625" indent="-37639413" defTabSz="915234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9212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842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763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36847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C9954040-8A8C-7549-8DD6-C9FB93FA5AF7}" type="slidenum">
              <a:rPr lang="en-US" sz="1300">
                <a:latin typeface="Times New Roman" charset="0"/>
              </a:rPr>
              <a:pPr>
                <a:defRPr/>
              </a:pPr>
              <a:t>10</a:t>
            </a:fld>
            <a:endParaRPr lang="en-US" sz="1300">
              <a:latin typeface="Times New Roman" charset="0"/>
            </a:endParaRPr>
          </a:p>
        </p:txBody>
      </p:sp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234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8098625" indent="-37639413" defTabSz="915234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9212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842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763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36847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0A6EBABB-ACE6-7E44-BE53-5E4FC7B1F597}" type="slidenum">
              <a:rPr lang="en-US" sz="1300">
                <a:latin typeface="Times New Roman" charset="0"/>
              </a:rPr>
              <a:pPr>
                <a:defRPr/>
              </a:pPr>
              <a:t>15</a:t>
            </a:fld>
            <a:endParaRPr lang="en-US" sz="1300">
              <a:latin typeface="Times New Roman" charset="0"/>
            </a:endParaRP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234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8098625" indent="-37639413" defTabSz="915234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9212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842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763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36847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0A6EBABB-ACE6-7E44-BE53-5E4FC7B1F597}" type="slidenum">
              <a:rPr lang="en-US" sz="1300">
                <a:latin typeface="Times New Roman" charset="0"/>
              </a:rPr>
              <a:pPr>
                <a:defRPr/>
              </a:pPr>
              <a:t>16</a:t>
            </a:fld>
            <a:endParaRPr lang="en-US" sz="1300">
              <a:latin typeface="Times New Roman" charset="0"/>
            </a:endParaRP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234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8098625" indent="-37639413" defTabSz="915234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9212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842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763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36847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0A6EBABB-ACE6-7E44-BE53-5E4FC7B1F597}" type="slidenum">
              <a:rPr lang="en-US" sz="1300">
                <a:latin typeface="Times New Roman" charset="0"/>
              </a:rPr>
              <a:pPr>
                <a:defRPr/>
              </a:pPr>
              <a:t>17</a:t>
            </a:fld>
            <a:endParaRPr lang="en-US" sz="1300">
              <a:latin typeface="Times New Roman" charset="0"/>
            </a:endParaRP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EA3AE2-1023-2243-BBDE-C44D82F110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75959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89E1FC-CAE1-F24D-924C-F640B77774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39210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6200"/>
            <a:ext cx="2057400" cy="6049963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00"/>
            <a:ext cx="6019800" cy="6049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8260AB-C6CC-D648-B1DF-A4058410CE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903987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/>
          <a:lstStyle/>
          <a:p>
            <a:pPr lvl="0"/>
            <a:endParaRPr lang="en-US" noProof="0" smtClean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E60BE1-CE36-8D49-89F4-2D0D4EC139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654157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8600" cy="218757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BA320-B2B8-B846-BFFB-F0BCC1CFBE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7183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C691D3-1268-BC46-A466-4FE7F8FFD0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12896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BC1E8D-E12B-2A44-92F8-8DFA49472A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77095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278EC9-7216-6B46-83CB-A6CDF7A822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2846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D23A9A-FF2C-1446-99F7-1135B98435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641525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299594-7E91-4E44-8A81-F9D0986C34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69184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3E681F-4B57-FF4A-8AA2-B91E69C126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15978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41B877-E7A5-DF4D-B6A5-2DE411863A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055107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6679BC-66E3-3447-9B56-FB20A2D102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73145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05800" y="6553200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  <a:effectLst/>
              </a:defRPr>
            </a:lvl1pPr>
          </a:lstStyle>
          <a:p>
            <a:pPr>
              <a:defRPr/>
            </a:pPr>
            <a:fld id="{29B1099E-627F-6F44-8F3D-F0C10159656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5" name="Text Box 11"/>
          <p:cNvSpPr txBox="1">
            <a:spLocks noChangeArrowheads="1"/>
          </p:cNvSpPr>
          <p:nvPr userDrawn="1"/>
        </p:nvSpPr>
        <p:spPr bwMode="auto">
          <a:xfrm>
            <a:off x="106876" y="6536377"/>
            <a:ext cx="3692537" cy="27699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200" dirty="0" smtClean="0">
                <a:effectLst/>
              </a:rPr>
              <a:t>ATLAS: Status</a:t>
            </a:r>
            <a:r>
              <a:rPr lang="en-US" sz="1200" baseline="0" dirty="0" smtClean="0">
                <a:effectLst/>
              </a:rPr>
              <a:t> of SM Higgs searches</a:t>
            </a:r>
            <a:r>
              <a:rPr lang="en-US" sz="1200" dirty="0" smtClean="0">
                <a:effectLst/>
              </a:rPr>
              <a:t>,</a:t>
            </a:r>
            <a:r>
              <a:rPr lang="en-US" sz="1200" baseline="0" dirty="0" smtClean="0">
                <a:effectLst/>
              </a:rPr>
              <a:t> 4</a:t>
            </a:r>
            <a:r>
              <a:rPr lang="en-US" sz="1200" dirty="0" smtClean="0">
                <a:effectLst/>
              </a:rPr>
              <a:t>/7/2012</a:t>
            </a:r>
            <a:endParaRPr lang="en-US" dirty="0" smtClean="0"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cxnSp>
        <p:nvCxnSpPr>
          <p:cNvPr id="3" name="Straight Connector 2"/>
          <p:cNvCxnSpPr/>
          <p:nvPr userDrawn="1"/>
        </p:nvCxnSpPr>
        <p:spPr bwMode="auto">
          <a:xfrm>
            <a:off x="179512" y="6525344"/>
            <a:ext cx="842493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ＭＳ Ｐゴシック" pitchFamily="-111" charset="-128"/>
          <a:cs typeface="ＭＳ Ｐゴシック" pitchFamily="-111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111" charset="-128"/>
          <a:cs typeface="ＭＳ Ｐゴシック" pitchFamily="-111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11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11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11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.emf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0.png"/><Relationship Id="rId4" Type="http://schemas.openxmlformats.org/officeDocument/2006/relationships/image" Target="../media/image39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8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4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2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png"/><Relationship Id="rId13" Type="http://schemas.openxmlformats.org/officeDocument/2006/relationships/image" Target="../media/image61.png"/><Relationship Id="rId3" Type="http://schemas.openxmlformats.org/officeDocument/2006/relationships/image" Target="../media/image73.png"/><Relationship Id="rId7" Type="http://schemas.openxmlformats.org/officeDocument/2006/relationships/image" Target="../media/image77.png"/><Relationship Id="rId12" Type="http://schemas.openxmlformats.org/officeDocument/2006/relationships/image" Target="../media/image8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6.png"/><Relationship Id="rId11" Type="http://schemas.openxmlformats.org/officeDocument/2006/relationships/image" Target="../media/image81.png"/><Relationship Id="rId5" Type="http://schemas.openxmlformats.org/officeDocument/2006/relationships/image" Target="../media/image75.png"/><Relationship Id="rId10" Type="http://schemas.openxmlformats.org/officeDocument/2006/relationships/image" Target="../media/image80.png"/><Relationship Id="rId4" Type="http://schemas.openxmlformats.org/officeDocument/2006/relationships/image" Target="../media/image74.png"/><Relationship Id="rId9" Type="http://schemas.openxmlformats.org/officeDocument/2006/relationships/image" Target="../media/image79.png"/><Relationship Id="rId14" Type="http://schemas.openxmlformats.org/officeDocument/2006/relationships/image" Target="../media/image41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4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6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8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0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2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8.png"/><Relationship Id="rId4" Type="http://schemas.openxmlformats.org/officeDocument/2006/relationships/image" Target="../media/image97.pn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gif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-36512" y="-188640"/>
            <a:ext cx="9289032" cy="7362056"/>
          </a:xfrm>
          <a:prstGeom prst="rect">
            <a:avLst/>
          </a:prstGeom>
          <a:solidFill>
            <a:srgbClr val="66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sp>
        <p:nvSpPr>
          <p:cNvPr id="15362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229600" y="6553200"/>
            <a:ext cx="838200" cy="30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6D0A2D0B-FCBE-2046-925A-EECAD55108EF}" type="slidenum">
              <a:rPr lang="en-US" sz="1200">
                <a:solidFill>
                  <a:schemeClr val="tx2"/>
                </a:solidFill>
              </a:rPr>
              <a:pPr/>
              <a:t>1</a:t>
            </a:fld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3779912" y="2348880"/>
            <a:ext cx="2304256" cy="738664"/>
          </a:xfrm>
          <a:prstGeom prst="rect">
            <a:avLst/>
          </a:prstGeom>
          <a:solidFill>
            <a:srgbClr val="FFCCFF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effectLst/>
              </a:rPr>
              <a:t>Fabiola Gianotti (CERN), </a:t>
            </a:r>
          </a:p>
          <a:p>
            <a:r>
              <a:rPr lang="en-US" sz="1400" dirty="0" smtClean="0">
                <a:effectLst/>
              </a:rPr>
              <a:t>representing the</a:t>
            </a:r>
          </a:p>
          <a:p>
            <a:r>
              <a:rPr lang="en-US" sz="1400" dirty="0" smtClean="0">
                <a:effectLst/>
              </a:rPr>
              <a:t>ATLAS Collaboration</a:t>
            </a:r>
            <a:endParaRPr lang="en-US" sz="1400" dirty="0">
              <a:effectLst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23528" y="3389511"/>
            <a:ext cx="5760640" cy="615553"/>
          </a:xfrm>
          <a:prstGeom prst="rect">
            <a:avLst/>
          </a:prstGeom>
          <a:solidFill>
            <a:srgbClr val="FFCC66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700" dirty="0" smtClean="0">
                <a:effectLst/>
              </a:rPr>
              <a:t>Using the full datasets recorded in 2011 at √s= 7 </a:t>
            </a:r>
            <a:r>
              <a:rPr lang="en-US" sz="1700" dirty="0" err="1" smtClean="0">
                <a:effectLst/>
              </a:rPr>
              <a:t>TeV</a:t>
            </a:r>
            <a:r>
              <a:rPr lang="en-US" sz="1700" dirty="0" smtClean="0">
                <a:effectLst/>
              </a:rPr>
              <a:t> and 2012 at √s=8 </a:t>
            </a:r>
            <a:r>
              <a:rPr lang="en-US" sz="1700" dirty="0" err="1" smtClean="0">
                <a:effectLst/>
              </a:rPr>
              <a:t>TeV</a:t>
            </a:r>
            <a:r>
              <a:rPr lang="en-US" sz="1700" dirty="0" smtClean="0">
                <a:effectLst/>
              </a:rPr>
              <a:t>: up to 10.7 fb</a:t>
            </a:r>
            <a:r>
              <a:rPr lang="en-US" sz="1700" baseline="30000" dirty="0" smtClean="0">
                <a:effectLst/>
              </a:rPr>
              <a:t>-1</a:t>
            </a:r>
            <a:endParaRPr lang="en-US" sz="1700" baseline="30000" dirty="0">
              <a:effectLst/>
            </a:endParaRPr>
          </a:p>
        </p:txBody>
      </p:sp>
      <p:pic>
        <p:nvPicPr>
          <p:cNvPr id="19" name="Picture 18" descr="4m.png"/>
          <p:cNvPicPr preferRelativeResize="0"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49504" y="116604"/>
            <a:ext cx="2962656" cy="1944244"/>
          </a:xfrm>
          <a:prstGeom prst="rect">
            <a:avLst/>
          </a:prstGeom>
          <a:ln w="28575" cmpd="sng">
            <a:solidFill>
              <a:srgbClr val="993300"/>
            </a:solidFill>
          </a:ln>
        </p:spPr>
      </p:pic>
      <p:pic>
        <p:nvPicPr>
          <p:cNvPr id="20" name="Picture 19" descr="2e2mu.png"/>
          <p:cNvPicPr preferRelativeResize="0"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4569660"/>
            <a:ext cx="2978890" cy="2171708"/>
          </a:xfrm>
          <a:prstGeom prst="rect">
            <a:avLst/>
          </a:prstGeom>
          <a:ln w="28575" cmpd="sng">
            <a:solidFill>
              <a:srgbClr val="993300"/>
            </a:solidFill>
          </a:ln>
        </p:spPr>
      </p:pic>
      <p:pic>
        <p:nvPicPr>
          <p:cNvPr id="5" name="Picture 4" descr="2d-3d-82614360-red.png"/>
          <p:cNvPicPr preferRelativeResize="0"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12160" y="4591384"/>
            <a:ext cx="2962656" cy="2221992"/>
          </a:xfrm>
          <a:prstGeom prst="rect">
            <a:avLst/>
          </a:prstGeom>
          <a:ln w="28575" cmpd="sng">
            <a:solidFill>
              <a:srgbClr val="993300"/>
            </a:solidFill>
          </a:ln>
        </p:spPr>
      </p:pic>
      <p:pic>
        <p:nvPicPr>
          <p:cNvPr id="21" name="Picture 20" descr="eventdisplay_191426_86694500.png"/>
          <p:cNvPicPr preferRelativeResize="0"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75856" y="4365104"/>
            <a:ext cx="2487945" cy="2487945"/>
          </a:xfrm>
          <a:prstGeom prst="rect">
            <a:avLst/>
          </a:prstGeom>
          <a:ln w="28575" cmpd="sng">
            <a:solidFill>
              <a:srgbClr val="993300"/>
            </a:solidFill>
          </a:ln>
        </p:spPr>
      </p:pic>
      <p:pic>
        <p:nvPicPr>
          <p:cNvPr id="6" name="Picture 5" descr="2d-3d-82599793.png"/>
          <p:cNvPicPr preferRelativeResize="0"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00192" y="116632"/>
            <a:ext cx="2606040" cy="1954530"/>
          </a:xfrm>
          <a:prstGeom prst="rect">
            <a:avLst/>
          </a:prstGeom>
          <a:ln w="57150" cmpd="sng">
            <a:solidFill>
              <a:srgbClr val="993300"/>
            </a:solidFill>
          </a:ln>
        </p:spPr>
      </p:pic>
      <p:sp>
        <p:nvSpPr>
          <p:cNvPr id="57" name="Text Box 5"/>
          <p:cNvSpPr txBox="1">
            <a:spLocks noChangeArrowheads="1"/>
          </p:cNvSpPr>
          <p:nvPr/>
        </p:nvSpPr>
        <p:spPr bwMode="auto">
          <a:xfrm>
            <a:off x="251520" y="2132856"/>
            <a:ext cx="5904656" cy="1200329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3600" dirty="0" smtClean="0">
                <a:effectLst/>
              </a:rPr>
              <a:t>Status of Standard Model Higgs searches in ATLAS</a:t>
            </a:r>
          </a:p>
        </p:txBody>
      </p:sp>
      <p:pic>
        <p:nvPicPr>
          <p:cNvPr id="7" name="Picture 6" descr="3d-74566644.png"/>
          <p:cNvPicPr preferRelativeResize="0"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105495"/>
            <a:ext cx="2607138" cy="1955353"/>
          </a:xfrm>
          <a:prstGeom prst="rect">
            <a:avLst/>
          </a:prstGeom>
          <a:ln w="38100" cmpd="sng">
            <a:solidFill>
              <a:srgbClr val="993300"/>
            </a:solidFill>
          </a:ln>
        </p:spPr>
      </p:pic>
      <p:pic>
        <p:nvPicPr>
          <p:cNvPr id="3" name="Picture 2" descr="JiveXML_203602_82614360-RZ-2012-06-29-23-41-01.png"/>
          <p:cNvPicPr preferRelativeResize="0"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72200" y="2393608"/>
            <a:ext cx="2633472" cy="1755472"/>
          </a:xfrm>
          <a:prstGeom prst="rect">
            <a:avLst/>
          </a:prstGeom>
          <a:ln w="38100" cmpd="sng">
            <a:solidFill>
              <a:srgbClr val="990000"/>
            </a:solidFill>
          </a:ln>
        </p:spPr>
      </p:pic>
      <p:sp>
        <p:nvSpPr>
          <p:cNvPr id="14" name="TextBox 13"/>
          <p:cNvSpPr txBox="1"/>
          <p:nvPr/>
        </p:nvSpPr>
        <p:spPr>
          <a:xfrm>
            <a:off x="323528" y="4129335"/>
            <a:ext cx="5472608" cy="307777"/>
          </a:xfrm>
          <a:prstGeom prst="rect">
            <a:avLst/>
          </a:prstGeom>
          <a:solidFill>
            <a:srgbClr val="FFCCFF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effectLst/>
              </a:rPr>
              <a:t>Fabiola Gianotti (CERN), representing the ATLAS Collaboration</a:t>
            </a:r>
          </a:p>
        </p:txBody>
      </p:sp>
    </p:spTree>
    <p:extLst>
      <p:ext uri="{BB962C8B-B14F-4D97-AF65-F5344CB8AC3E}">
        <p14:creationId xmlns:p14="http://schemas.microsoft.com/office/powerpoint/2010/main" xmlns="" val="2114173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 bwMode="auto">
          <a:xfrm>
            <a:off x="-36512" y="2420888"/>
            <a:ext cx="9252520" cy="4464496"/>
          </a:xfrm>
          <a:prstGeom prst="rect">
            <a:avLst/>
          </a:prstGeom>
          <a:solidFill>
            <a:srgbClr val="66663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sp>
        <p:nvSpPr>
          <p:cNvPr id="5222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305800" y="6553200"/>
            <a:ext cx="838200" cy="30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451A72F6-7DA5-7F4B-9A8D-E75ACB9DD8FD}" type="slidenum">
              <a:rPr lang="en-US" sz="1200">
                <a:solidFill>
                  <a:schemeClr val="tx2"/>
                </a:solidFill>
              </a:rPr>
              <a:pPr/>
              <a:t>10</a:t>
            </a:fld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171642" y="102404"/>
            <a:ext cx="2312126" cy="446276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2300" dirty="0" smtClean="0">
                <a:effectLst/>
              </a:rPr>
              <a:t>Trigger in 2012</a:t>
            </a:r>
            <a:endParaRPr lang="en-US" sz="2300" dirty="0">
              <a:effectLst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07504" y="2492896"/>
            <a:ext cx="4391073" cy="3340724"/>
            <a:chOff x="179512" y="2564904"/>
            <a:chExt cx="4391073" cy="3340724"/>
          </a:xfrm>
        </p:grpSpPr>
        <p:pic>
          <p:nvPicPr>
            <p:cNvPr id="24" name="Picture 23" descr="fill.pdf"/>
            <p:cNvPicPr preferRelativeResize="0">
              <a:picLocks noChangeAspect="1"/>
            </p:cNvPicPr>
            <p:nvPr/>
          </p:nvPicPr>
          <p:blipFill>
            <a:blip r:embed="rId3"/>
            <a:srcRect l="2540" r="33016"/>
            <a:stretch>
              <a:fillRect/>
            </a:stretch>
          </p:blipFill>
          <p:spPr>
            <a:xfrm>
              <a:off x="179512" y="2564904"/>
              <a:ext cx="4391073" cy="3340724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sp>
          <p:nvSpPr>
            <p:cNvPr id="10" name="TextBox 9"/>
            <p:cNvSpPr txBox="1"/>
            <p:nvPr/>
          </p:nvSpPr>
          <p:spPr>
            <a:xfrm>
              <a:off x="1693241" y="2843205"/>
              <a:ext cx="1712566" cy="30777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  <a:effectLst/>
                </a:rPr>
                <a:t>L1: up to ~ 65 kHz</a:t>
              </a:r>
              <a:endParaRPr lang="en-US" sz="1400" dirty="0"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858758" y="3491277"/>
              <a:ext cx="1631739" cy="307777"/>
            </a:xfrm>
            <a:prstGeom prst="rect">
              <a:avLst/>
            </a:prstGeom>
            <a:solidFill>
              <a:srgbClr val="000090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FFFFFF"/>
                  </a:solidFill>
                  <a:effectLst/>
                </a:rPr>
                <a:t>L2: up to ~ 5 kHz</a:t>
              </a:r>
              <a:endParaRPr lang="en-US" sz="1400" dirty="0">
                <a:solidFill>
                  <a:srgbClr val="FFFFFF"/>
                </a:solidFill>
                <a:effectLst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002774" y="4005064"/>
              <a:ext cx="1162066" cy="292388"/>
            </a:xfrm>
            <a:prstGeom prst="rect">
              <a:avLst/>
            </a:prstGeom>
            <a:solidFill>
              <a:srgbClr val="008000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300" dirty="0" smtClean="0">
                  <a:solidFill>
                    <a:srgbClr val="FFFFFF"/>
                  </a:solidFill>
                  <a:effectLst/>
                </a:rPr>
                <a:t>EF: ~ 400Hz</a:t>
              </a:r>
              <a:endParaRPr lang="en-US" sz="1300" dirty="0">
                <a:solidFill>
                  <a:srgbClr val="FFFFFF"/>
                </a:solidFill>
                <a:effectLst/>
              </a:endParaRPr>
            </a:p>
          </p:txBody>
        </p:sp>
        <p:sp>
          <p:nvSpPr>
            <p:cNvPr id="13" name="Rectangle 12"/>
            <p:cNvSpPr/>
            <p:nvPr/>
          </p:nvSpPr>
          <p:spPr bwMode="auto">
            <a:xfrm>
              <a:off x="2771800" y="4823453"/>
              <a:ext cx="1368000" cy="252000"/>
            </a:xfrm>
            <a:prstGeom prst="rect">
              <a:avLst/>
            </a:prstGeom>
            <a:noFill/>
            <a:ln w="28575" cap="flat" cmpd="sng" algn="ctr">
              <a:solidFill>
                <a:srgbClr val="CC33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4572000" y="5910371"/>
            <a:ext cx="4594327" cy="830997"/>
          </a:xfrm>
          <a:prstGeom prst="rect">
            <a:avLst/>
          </a:prstGeom>
          <a:solidFill>
            <a:srgbClr val="663333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  <a:effectLst/>
              </a:rPr>
              <a:t>Managed to keep inclusive un-</a:t>
            </a:r>
            <a:r>
              <a:rPr lang="en-US" dirty="0" err="1" smtClean="0">
                <a:solidFill>
                  <a:srgbClr val="FFFF00"/>
                </a:solidFill>
                <a:effectLst/>
              </a:rPr>
              <a:t>prescaled</a:t>
            </a:r>
            <a:r>
              <a:rPr lang="en-US" dirty="0" smtClean="0">
                <a:solidFill>
                  <a:srgbClr val="FFFF00"/>
                </a:solidFill>
                <a:effectLst/>
              </a:rPr>
              <a:t> lepton </a:t>
            </a:r>
          </a:p>
          <a:p>
            <a:r>
              <a:rPr lang="en-US" dirty="0" smtClean="0">
                <a:solidFill>
                  <a:srgbClr val="FFFF00"/>
                </a:solidFill>
                <a:effectLst/>
              </a:rPr>
              <a:t>thresholds within ~ 5 </a:t>
            </a:r>
            <a:r>
              <a:rPr lang="en-US" dirty="0" err="1" smtClean="0">
                <a:solidFill>
                  <a:srgbClr val="FFFF00"/>
                </a:solidFill>
                <a:effectLst/>
              </a:rPr>
              <a:t>GeV</a:t>
            </a:r>
            <a:r>
              <a:rPr lang="en-US" dirty="0" smtClean="0">
                <a:solidFill>
                  <a:srgbClr val="FFFF00"/>
                </a:solidFill>
                <a:effectLst/>
              </a:rPr>
              <a:t> over last two years </a:t>
            </a:r>
          </a:p>
          <a:p>
            <a:r>
              <a:rPr lang="en-US" dirty="0">
                <a:solidFill>
                  <a:srgbClr val="FFFF00"/>
                </a:solidFill>
                <a:effectLst/>
              </a:rPr>
              <a:t>i</a:t>
            </a:r>
            <a:r>
              <a:rPr lang="en-US" dirty="0" smtClean="0">
                <a:solidFill>
                  <a:srgbClr val="FFFF00"/>
                </a:solidFill>
                <a:effectLst/>
              </a:rPr>
              <a:t>n spite factor ~ 70 peak </a:t>
            </a:r>
            <a:r>
              <a:rPr lang="en-US" dirty="0" err="1" smtClean="0">
                <a:solidFill>
                  <a:srgbClr val="FFFF00"/>
                </a:solidFill>
                <a:effectLst/>
              </a:rPr>
              <a:t>lumi</a:t>
            </a:r>
            <a:r>
              <a:rPr lang="en-US" dirty="0" smtClean="0">
                <a:solidFill>
                  <a:srgbClr val="FFFF00"/>
                </a:solidFill>
                <a:effectLst/>
              </a:rPr>
              <a:t> increase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4788024" y="2708920"/>
            <a:ext cx="4288253" cy="3024336"/>
            <a:chOff x="4860032" y="2924944"/>
            <a:chExt cx="4288253" cy="3024336"/>
          </a:xfrm>
        </p:grpSpPr>
        <p:sp>
          <p:nvSpPr>
            <p:cNvPr id="6" name="TextBox 5"/>
            <p:cNvSpPr txBox="1"/>
            <p:nvPr/>
          </p:nvSpPr>
          <p:spPr>
            <a:xfrm>
              <a:off x="4860032" y="3148514"/>
              <a:ext cx="4288253" cy="2800766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effectLst/>
                </a:rPr>
                <a:t>Item        </a:t>
              </a:r>
              <a:r>
                <a:rPr lang="en-US" dirty="0" err="1" smtClean="0">
                  <a:effectLst/>
                </a:rPr>
                <a:t>p</a:t>
              </a:r>
              <a:r>
                <a:rPr lang="en-US" baseline="-25000" dirty="0" err="1" smtClean="0">
                  <a:effectLst/>
                </a:rPr>
                <a:t>T</a:t>
              </a:r>
              <a:r>
                <a:rPr lang="en-US" dirty="0" smtClean="0">
                  <a:effectLst/>
                </a:rPr>
                <a:t> threshold </a:t>
              </a:r>
              <a:r>
                <a:rPr lang="en-US" sz="1500" dirty="0" smtClean="0">
                  <a:effectLst/>
                </a:rPr>
                <a:t>(</a:t>
              </a:r>
              <a:r>
                <a:rPr lang="en-US" sz="1500" dirty="0" err="1" smtClean="0">
                  <a:effectLst/>
                </a:rPr>
                <a:t>GeV</a:t>
              </a:r>
              <a:r>
                <a:rPr lang="en-US" sz="1500" dirty="0" smtClean="0">
                  <a:effectLst/>
                </a:rPr>
                <a:t>)</a:t>
              </a:r>
              <a:r>
                <a:rPr lang="en-US" dirty="0" smtClean="0">
                  <a:effectLst/>
                </a:rPr>
                <a:t>     Rate (Hz)</a:t>
              </a:r>
            </a:p>
            <a:p>
              <a:r>
                <a:rPr lang="en-US" dirty="0" smtClean="0">
                  <a:effectLst/>
                </a:rPr>
                <a:t>              </a:t>
              </a:r>
              <a:r>
                <a:rPr lang="en-US" sz="1400" dirty="0">
                  <a:effectLst/>
                </a:rPr>
                <a:t> </a:t>
              </a:r>
              <a:r>
                <a:rPr lang="en-US" sz="1400" dirty="0" smtClean="0">
                  <a:effectLst/>
                </a:rPr>
                <a:t>                                          </a:t>
              </a:r>
              <a:r>
                <a:rPr lang="en-US" sz="1500" dirty="0" smtClean="0">
                  <a:effectLst/>
                </a:rPr>
                <a:t>5x10</a:t>
              </a:r>
              <a:r>
                <a:rPr lang="en-US" sz="1500" baseline="30000" dirty="0" smtClean="0">
                  <a:effectLst/>
                </a:rPr>
                <a:t>33</a:t>
              </a:r>
              <a:endParaRPr lang="en-US" sz="1500" baseline="30000" dirty="0">
                <a:effectLst/>
              </a:endParaRPr>
            </a:p>
            <a:p>
              <a:endParaRPr lang="en-US" dirty="0" smtClean="0">
                <a:effectLst/>
              </a:endParaRPr>
            </a:p>
            <a:p>
              <a:r>
                <a:rPr lang="en-US" dirty="0" smtClean="0">
                  <a:effectLst/>
                </a:rPr>
                <a:t>Incl. e              24 </a:t>
              </a:r>
              <a:r>
                <a:rPr lang="en-US" sz="1400" dirty="0" smtClean="0">
                  <a:effectLst/>
                </a:rPr>
                <a:t>                           </a:t>
              </a:r>
              <a:r>
                <a:rPr lang="en-US" dirty="0">
                  <a:effectLst/>
                </a:rPr>
                <a:t>7</a:t>
              </a:r>
              <a:r>
                <a:rPr lang="en-US" dirty="0" smtClean="0">
                  <a:effectLst/>
                </a:rPr>
                <a:t>0</a:t>
              </a:r>
            </a:p>
            <a:p>
              <a:r>
                <a:rPr lang="en-US" dirty="0" smtClean="0">
                  <a:effectLst/>
                </a:rPr>
                <a:t>Incl. </a:t>
              </a:r>
              <a:r>
                <a:rPr lang="en-US" dirty="0" smtClean="0">
                  <a:effectLst/>
                  <a:latin typeface="Lucida Grande"/>
                  <a:ea typeface="Lucida Grande"/>
                  <a:cs typeface="Lucida Grande"/>
                </a:rPr>
                <a:t>μ</a:t>
              </a:r>
              <a:r>
                <a:rPr lang="en-US" dirty="0" smtClean="0">
                  <a:effectLst/>
                </a:rPr>
                <a:t>              24 </a:t>
              </a:r>
              <a:r>
                <a:rPr lang="en-US" sz="1400" dirty="0">
                  <a:effectLst/>
                </a:rPr>
                <a:t> </a:t>
              </a:r>
              <a:r>
                <a:rPr lang="en-US" sz="1400" dirty="0" smtClean="0">
                  <a:effectLst/>
                </a:rPr>
                <a:t>                          </a:t>
              </a:r>
              <a:r>
                <a:rPr lang="en-US" dirty="0" smtClean="0">
                  <a:effectLst/>
                </a:rPr>
                <a:t>45 </a:t>
              </a:r>
            </a:p>
            <a:p>
              <a:r>
                <a:rPr lang="en-US" dirty="0" err="1">
                  <a:effectLst/>
                </a:rPr>
                <a:t>e</a:t>
              </a:r>
              <a:r>
                <a:rPr lang="en-US" dirty="0" err="1" smtClean="0">
                  <a:effectLst/>
                </a:rPr>
                <a:t>e</a:t>
              </a:r>
              <a:r>
                <a:rPr lang="en-US" dirty="0" smtClean="0">
                  <a:effectLst/>
                </a:rPr>
                <a:t>                     12   	        8 </a:t>
              </a:r>
            </a:p>
            <a:p>
              <a:r>
                <a:rPr lang="en-US" dirty="0" err="1" smtClean="0">
                  <a:effectLst/>
                  <a:latin typeface="Lucida Grande"/>
                  <a:ea typeface="Lucida Grande"/>
                  <a:cs typeface="Lucida Grande"/>
                </a:rPr>
                <a:t>μμ</a:t>
              </a:r>
              <a:r>
                <a:rPr lang="en-US" dirty="0" smtClean="0">
                  <a:effectLst/>
                </a:rPr>
                <a:t>                    13  </a:t>
              </a:r>
              <a:r>
                <a:rPr lang="en-US" sz="1400" dirty="0" smtClean="0">
                  <a:effectLst/>
                </a:rPr>
                <a:t>                           </a:t>
              </a:r>
              <a:r>
                <a:rPr lang="en-US" dirty="0">
                  <a:effectLst/>
                </a:rPr>
                <a:t>5</a:t>
              </a:r>
              <a:r>
                <a:rPr lang="en-US" dirty="0" smtClean="0">
                  <a:effectLst/>
                </a:rPr>
                <a:t> </a:t>
              </a:r>
            </a:p>
            <a:p>
              <a:r>
                <a:rPr lang="en-US" dirty="0" err="1" smtClean="0">
                  <a:effectLst/>
                  <a:latin typeface="Lucida Grande"/>
                  <a:ea typeface="Lucida Grande"/>
                  <a:cs typeface="Lucida Grande"/>
                </a:rPr>
                <a:t>ττ</a:t>
              </a:r>
              <a:r>
                <a:rPr lang="en-US" dirty="0" smtClean="0">
                  <a:effectLst/>
                </a:rPr>
                <a:t>                   29,20                     12</a:t>
              </a:r>
            </a:p>
            <a:p>
              <a:r>
                <a:rPr lang="en-US" dirty="0" err="1" smtClean="0">
                  <a:effectLst/>
                  <a:latin typeface="Lucida Grande"/>
                  <a:ea typeface="Lucida Grande"/>
                  <a:cs typeface="Lucida Grande"/>
                </a:rPr>
                <a:t>γγ</a:t>
              </a:r>
              <a:r>
                <a:rPr lang="en-US" dirty="0" smtClean="0">
                  <a:effectLst/>
                </a:rPr>
                <a:t>                   35,25                     10      </a:t>
              </a:r>
            </a:p>
            <a:p>
              <a:r>
                <a:rPr lang="en-US" dirty="0" err="1" smtClean="0">
                  <a:effectLst/>
                </a:rPr>
                <a:t>E</a:t>
              </a:r>
              <a:r>
                <a:rPr lang="en-US" baseline="-25000" dirty="0" err="1" smtClean="0">
                  <a:effectLst/>
                </a:rPr>
                <a:t>T</a:t>
              </a:r>
              <a:r>
                <a:rPr lang="en-US" baseline="30000" dirty="0" err="1" smtClean="0">
                  <a:effectLst/>
                </a:rPr>
                <a:t>miss</a:t>
              </a:r>
              <a:r>
                <a:rPr lang="en-US" baseline="30000" dirty="0" smtClean="0">
                  <a:effectLst/>
                </a:rPr>
                <a:t> </a:t>
              </a:r>
              <a:r>
                <a:rPr lang="en-US" dirty="0" smtClean="0">
                  <a:effectLst/>
                </a:rPr>
                <a:t>                80 </a:t>
              </a:r>
              <a:r>
                <a:rPr lang="en-US" sz="1400" dirty="0" smtClean="0">
                  <a:effectLst/>
                </a:rPr>
                <a:t>                          </a:t>
              </a:r>
              <a:r>
                <a:rPr lang="en-US" dirty="0" smtClean="0">
                  <a:effectLst/>
                </a:rPr>
                <a:t>17          </a:t>
              </a:r>
            </a:p>
            <a:p>
              <a:r>
                <a:rPr lang="en-US" dirty="0">
                  <a:effectLst/>
                </a:rPr>
                <a:t>5</a:t>
              </a:r>
              <a:r>
                <a:rPr lang="en-US" dirty="0" smtClean="0">
                  <a:effectLst/>
                </a:rPr>
                <a:t>j                     55 </a:t>
              </a:r>
              <a:r>
                <a:rPr lang="en-US" sz="1400" dirty="0">
                  <a:effectLst/>
                </a:rPr>
                <a:t> </a:t>
              </a:r>
              <a:r>
                <a:rPr lang="en-US" sz="1400" dirty="0" smtClean="0">
                  <a:effectLst/>
                </a:rPr>
                <a:t>                           8</a:t>
              </a:r>
              <a:r>
                <a:rPr lang="en-US" dirty="0" smtClean="0">
                  <a:effectLst/>
                </a:rPr>
                <a:t> </a:t>
              </a:r>
              <a:endParaRPr lang="en-US" dirty="0">
                <a:effectLst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 bwMode="auto">
            <a:xfrm>
              <a:off x="5724128" y="2924944"/>
              <a:ext cx="0" cy="302433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Straight Connector 18"/>
            <p:cNvCxnSpPr/>
            <p:nvPr/>
          </p:nvCxnSpPr>
          <p:spPr bwMode="auto">
            <a:xfrm>
              <a:off x="7884368" y="2924944"/>
              <a:ext cx="0" cy="302433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 bwMode="auto">
            <a:xfrm>
              <a:off x="4860032" y="3717032"/>
              <a:ext cx="421200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1" name="TextBox 20"/>
          <p:cNvSpPr txBox="1"/>
          <p:nvPr/>
        </p:nvSpPr>
        <p:spPr>
          <a:xfrm>
            <a:off x="4860032" y="2492896"/>
            <a:ext cx="4205035" cy="338554"/>
          </a:xfrm>
          <a:prstGeom prst="rect">
            <a:avLst/>
          </a:prstGeom>
          <a:solidFill>
            <a:srgbClr val="663333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  <a:effectLst/>
              </a:rPr>
              <a:t>L</a:t>
            </a:r>
            <a:r>
              <a:rPr lang="en-US" dirty="0" smtClean="0">
                <a:solidFill>
                  <a:srgbClr val="FFFF00"/>
                </a:solidFill>
                <a:effectLst/>
              </a:rPr>
              <a:t>owest un-</a:t>
            </a:r>
            <a:r>
              <a:rPr lang="en-US" dirty="0" err="1" smtClean="0">
                <a:solidFill>
                  <a:srgbClr val="FFFF00"/>
                </a:solidFill>
                <a:effectLst/>
              </a:rPr>
              <a:t>prescaled</a:t>
            </a:r>
            <a:r>
              <a:rPr lang="en-US" dirty="0" smtClean="0">
                <a:solidFill>
                  <a:srgbClr val="FFFF00"/>
                </a:solidFill>
                <a:effectLst/>
              </a:rPr>
              <a:t> thresholds </a:t>
            </a:r>
            <a:r>
              <a:rPr lang="en-US" sz="1400" dirty="0" smtClean="0">
                <a:solidFill>
                  <a:srgbClr val="FFFF00"/>
                </a:solidFill>
                <a:effectLst/>
              </a:rPr>
              <a:t>(examples)</a:t>
            </a:r>
            <a:endParaRPr lang="en-US" sz="1400" dirty="0">
              <a:solidFill>
                <a:srgbClr val="FFFF00"/>
              </a:solidFill>
              <a:effectLst/>
            </a:endParaRPr>
          </a:p>
        </p:txBody>
      </p:sp>
      <p:pic>
        <p:nvPicPr>
          <p:cNvPr id="23" name="Picture 6" descr="mighty_Atlas.gif"/>
          <p:cNvPicPr preferRelativeResize="0"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69300" y="76200"/>
            <a:ext cx="698500" cy="76835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6" name="TextBox 18"/>
          <p:cNvSpPr txBox="1">
            <a:spLocks noChangeArrowheads="1"/>
          </p:cNvSpPr>
          <p:nvPr/>
        </p:nvSpPr>
        <p:spPr bwMode="auto">
          <a:xfrm>
            <a:off x="-36512" y="779220"/>
            <a:ext cx="9180512" cy="1569660"/>
          </a:xfrm>
          <a:prstGeom prst="rect">
            <a:avLst/>
          </a:prstGeom>
          <a:solidFill>
            <a:srgbClr val="00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marL="285750" indent="-285750">
              <a:buFont typeface="Wingdings" charset="2"/>
              <a:buChar char="q"/>
            </a:pPr>
            <a:r>
              <a:rPr lang="en-US" dirty="0" smtClean="0">
                <a:effectLst/>
                <a:sym typeface="Wingdings"/>
              </a:rPr>
              <a:t>Optimization </a:t>
            </a:r>
            <a:r>
              <a:rPr lang="en-US" dirty="0">
                <a:effectLst/>
                <a:sym typeface="Wingdings"/>
              </a:rPr>
              <a:t>of selections (e.g. </a:t>
            </a:r>
            <a:r>
              <a:rPr lang="en-US" dirty="0" smtClean="0">
                <a:effectLst/>
                <a:sym typeface="Wingdings"/>
              </a:rPr>
              <a:t>object isolation) to maintain low un</a:t>
            </a:r>
            <a:r>
              <a:rPr lang="en-US" dirty="0">
                <a:effectLst/>
                <a:sym typeface="Wingdings"/>
              </a:rPr>
              <a:t>-</a:t>
            </a:r>
            <a:r>
              <a:rPr lang="en-US" dirty="0" err="1">
                <a:effectLst/>
                <a:sym typeface="Wingdings"/>
              </a:rPr>
              <a:t>prescaled</a:t>
            </a:r>
            <a:r>
              <a:rPr lang="en-US" dirty="0">
                <a:effectLst/>
                <a:sym typeface="Wingdings"/>
              </a:rPr>
              <a:t> </a:t>
            </a:r>
            <a:r>
              <a:rPr lang="en-US" dirty="0" smtClean="0">
                <a:effectLst/>
                <a:sym typeface="Wingdings"/>
              </a:rPr>
              <a:t>thresholds </a:t>
            </a:r>
          </a:p>
          <a:p>
            <a:r>
              <a:rPr lang="en-US" dirty="0">
                <a:effectLst/>
                <a:sym typeface="Wingdings"/>
              </a:rPr>
              <a:t> </a:t>
            </a:r>
            <a:r>
              <a:rPr lang="en-US" dirty="0" smtClean="0">
                <a:effectLst/>
                <a:sym typeface="Wingdings"/>
              </a:rPr>
              <a:t>    (</a:t>
            </a:r>
            <a:r>
              <a:rPr lang="en-US" dirty="0">
                <a:effectLst/>
                <a:sym typeface="Wingdings"/>
              </a:rPr>
              <a:t>e.g. for inclusive leptons) in spite </a:t>
            </a:r>
            <a:r>
              <a:rPr lang="en-US" dirty="0" smtClean="0">
                <a:effectLst/>
                <a:sym typeface="Wingdings"/>
              </a:rPr>
              <a:t>of projected x2 higher L </a:t>
            </a:r>
            <a:r>
              <a:rPr lang="en-US" dirty="0">
                <a:effectLst/>
                <a:sym typeface="Wingdings"/>
              </a:rPr>
              <a:t>and pile-up than in 2011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>
                <a:effectLst/>
                <a:sym typeface="Wingdings"/>
              </a:rPr>
              <a:t>P</a:t>
            </a:r>
            <a:r>
              <a:rPr lang="en-US" dirty="0" smtClean="0">
                <a:effectLst/>
                <a:sym typeface="Wingdings"/>
              </a:rPr>
              <a:t>ile</a:t>
            </a:r>
            <a:r>
              <a:rPr lang="en-US" dirty="0">
                <a:effectLst/>
                <a:sym typeface="Wingdings"/>
              </a:rPr>
              <a:t>-up robust </a:t>
            </a:r>
            <a:r>
              <a:rPr lang="en-US" dirty="0" smtClean="0">
                <a:effectLst/>
                <a:sym typeface="Wingdings"/>
              </a:rPr>
              <a:t>algorithms developed (~flat performance </a:t>
            </a:r>
            <a:r>
              <a:rPr lang="en-US" dirty="0" err="1">
                <a:effectLst/>
                <a:sym typeface="Wingdings"/>
              </a:rPr>
              <a:t>vs</a:t>
            </a:r>
            <a:r>
              <a:rPr lang="en-US" dirty="0">
                <a:effectLst/>
                <a:sym typeface="Wingdings"/>
              </a:rPr>
              <a:t> pile-up, </a:t>
            </a:r>
            <a:r>
              <a:rPr lang="en-US" dirty="0" smtClean="0">
                <a:effectLst/>
                <a:sym typeface="Wingdings"/>
              </a:rPr>
              <a:t>minimize </a:t>
            </a:r>
            <a:r>
              <a:rPr lang="en-US" dirty="0">
                <a:effectLst/>
                <a:sym typeface="Wingdings"/>
              </a:rPr>
              <a:t>CPU usage, </a:t>
            </a:r>
            <a:r>
              <a:rPr lang="en-US" dirty="0" smtClean="0">
                <a:effectLst/>
                <a:sym typeface="Wingdings"/>
              </a:rPr>
              <a:t>...</a:t>
            </a:r>
            <a:r>
              <a:rPr lang="en-US" dirty="0">
                <a:effectLst/>
                <a:sym typeface="Wingdings"/>
              </a:rPr>
              <a:t>)</a:t>
            </a:r>
          </a:p>
          <a:p>
            <a:endParaRPr lang="en-US" dirty="0">
              <a:effectLst/>
              <a:sym typeface="Wingdings"/>
            </a:endParaRPr>
          </a:p>
          <a:p>
            <a:pPr marL="285750" indent="-285750">
              <a:buFont typeface="Wingdings" charset="0"/>
              <a:buChar char="à"/>
            </a:pPr>
            <a:r>
              <a:rPr lang="en-US" dirty="0">
                <a:effectLst/>
                <a:sym typeface="Wingdings"/>
              </a:rPr>
              <a:t>R</a:t>
            </a:r>
            <a:r>
              <a:rPr lang="en-US" dirty="0" smtClean="0">
                <a:effectLst/>
                <a:sym typeface="Wingdings"/>
              </a:rPr>
              <a:t>esults </a:t>
            </a:r>
            <a:r>
              <a:rPr lang="en-US" dirty="0">
                <a:effectLst/>
                <a:sym typeface="Wingdings"/>
              </a:rPr>
              <a:t>from 2012 operation show </a:t>
            </a:r>
            <a:r>
              <a:rPr lang="en-US" dirty="0" smtClean="0">
                <a:effectLst/>
                <a:sym typeface="Wingdings"/>
              </a:rPr>
              <a:t>trigger is coping very well (in terms of rates</a:t>
            </a:r>
            <a:r>
              <a:rPr lang="en-US" dirty="0">
                <a:effectLst/>
                <a:sym typeface="Wingdings"/>
              </a:rPr>
              <a:t>, </a:t>
            </a:r>
            <a:r>
              <a:rPr lang="en-US" dirty="0" smtClean="0">
                <a:effectLst/>
                <a:sym typeface="Wingdings"/>
              </a:rPr>
              <a:t>efficiencies, </a:t>
            </a:r>
            <a:r>
              <a:rPr lang="en-US" dirty="0">
                <a:effectLst/>
                <a:sym typeface="Wingdings"/>
              </a:rPr>
              <a:t>robustness, ..) </a:t>
            </a:r>
            <a:r>
              <a:rPr lang="en-US" dirty="0" smtClean="0">
                <a:effectLst/>
                <a:sym typeface="Wingdings"/>
              </a:rPr>
              <a:t>with </a:t>
            </a:r>
            <a:r>
              <a:rPr lang="en-US" dirty="0">
                <a:effectLst/>
                <a:sym typeface="Wingdings"/>
              </a:rPr>
              <a:t>harsh conditions while meeting physics </a:t>
            </a:r>
            <a:r>
              <a:rPr lang="en-US" dirty="0" smtClean="0">
                <a:effectLst/>
                <a:sym typeface="Wingdings"/>
              </a:rPr>
              <a:t>requirements</a:t>
            </a:r>
            <a:endParaRPr lang="en-US" dirty="0">
              <a:effectLst/>
              <a:sym typeface="Wingding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766" y="6042774"/>
            <a:ext cx="3561091" cy="338554"/>
          </a:xfrm>
          <a:prstGeom prst="rect">
            <a:avLst/>
          </a:prstGeom>
          <a:solidFill>
            <a:srgbClr val="008000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effectLst/>
              </a:rPr>
              <a:t>Note</a:t>
            </a:r>
            <a:r>
              <a:rPr lang="en-US" smtClean="0">
                <a:solidFill>
                  <a:schemeClr val="bg1"/>
                </a:solidFill>
                <a:effectLst/>
              </a:rPr>
              <a:t>: ~ 500 </a:t>
            </a:r>
            <a:r>
              <a:rPr lang="en-US" dirty="0" smtClean="0">
                <a:solidFill>
                  <a:schemeClr val="bg1"/>
                </a:solidFill>
                <a:effectLst/>
              </a:rPr>
              <a:t>items in trigger menu !</a:t>
            </a:r>
            <a:endParaRPr lang="en-US" dirty="0">
              <a:solidFill>
                <a:schemeClr val="bg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75956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6600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pic>
        <p:nvPicPr>
          <p:cNvPr id="2" name="Picture 1" descr="trig.png"/>
          <p:cNvPicPr preferRelativeResize="0"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36504" y="44624"/>
            <a:ext cx="4572000" cy="3285407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16" name="Group 15"/>
          <p:cNvGrpSpPr/>
          <p:nvPr/>
        </p:nvGrpSpPr>
        <p:grpSpPr>
          <a:xfrm>
            <a:off x="35496" y="3789040"/>
            <a:ext cx="4405725" cy="2984404"/>
            <a:chOff x="108646" y="3743474"/>
            <a:chExt cx="4405725" cy="2984404"/>
          </a:xfrm>
        </p:grpSpPr>
        <p:pic>
          <p:nvPicPr>
            <p:cNvPr id="11" name="Picture 10" descr="mex_ef_l2_l1_fit.png"/>
            <p:cNvPicPr preferRelativeResize="0"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08646" y="3743474"/>
              <a:ext cx="4405725" cy="2984404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sp>
          <p:nvSpPr>
            <p:cNvPr id="12" name="TextBox 11"/>
            <p:cNvSpPr txBox="1"/>
            <p:nvPr/>
          </p:nvSpPr>
          <p:spPr>
            <a:xfrm>
              <a:off x="3176272" y="4679578"/>
              <a:ext cx="1252854" cy="954107"/>
            </a:xfrm>
            <a:prstGeom prst="rect">
              <a:avLst/>
            </a:prstGeom>
            <a:solidFill>
              <a:srgbClr val="CCFFCC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000000"/>
                  </a:solidFill>
                  <a:effectLst/>
                </a:rPr>
                <a:t>x</a:t>
              </a:r>
              <a:r>
                <a:rPr lang="en-US" sz="1400" dirty="0" smtClean="0">
                  <a:solidFill>
                    <a:srgbClr val="000000"/>
                  </a:solidFill>
                  <a:effectLst/>
                </a:rPr>
                <a:t>-component</a:t>
              </a:r>
            </a:p>
            <a:p>
              <a:r>
                <a:rPr lang="en-US" sz="1400" dirty="0" smtClean="0">
                  <a:solidFill>
                    <a:srgbClr val="000000"/>
                  </a:solidFill>
                  <a:effectLst/>
                </a:rPr>
                <a:t>resolution</a:t>
              </a:r>
            </a:p>
            <a:p>
              <a:r>
                <a:rPr lang="en-US" sz="1400" dirty="0" smtClean="0">
                  <a:solidFill>
                    <a:srgbClr val="FF0000"/>
                  </a:solidFill>
                  <a:effectLst/>
                </a:rPr>
                <a:t>Red: 2011 </a:t>
              </a:r>
            </a:p>
            <a:p>
              <a:r>
                <a:rPr lang="en-US" sz="1400" dirty="0" smtClean="0">
                  <a:solidFill>
                    <a:srgbClr val="0000FF"/>
                  </a:solidFill>
                  <a:effectLst/>
                </a:rPr>
                <a:t>Blue: 2012</a:t>
              </a:r>
            </a:p>
          </p:txBody>
        </p:sp>
      </p:grpSp>
      <p:cxnSp>
        <p:nvCxnSpPr>
          <p:cNvPr id="15" name="Straight Arrow Connector 14"/>
          <p:cNvCxnSpPr/>
          <p:nvPr/>
        </p:nvCxnSpPr>
        <p:spPr bwMode="auto">
          <a:xfrm>
            <a:off x="3635896" y="1052736"/>
            <a:ext cx="864096" cy="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FFFFFF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313872" y="509771"/>
            <a:ext cx="3642143" cy="830997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effectLst/>
              </a:rPr>
              <a:t>Efficiency of inclusive electron </a:t>
            </a:r>
          </a:p>
          <a:p>
            <a:r>
              <a:rPr lang="en-US" dirty="0">
                <a:effectLst/>
              </a:rPr>
              <a:t>t</a:t>
            </a:r>
            <a:r>
              <a:rPr lang="en-US" dirty="0" smtClean="0">
                <a:effectLst/>
              </a:rPr>
              <a:t>rigger (E</a:t>
            </a:r>
            <a:r>
              <a:rPr lang="en-US" baseline="-25000" dirty="0" smtClean="0">
                <a:effectLst/>
              </a:rPr>
              <a:t>T</a:t>
            </a:r>
            <a:r>
              <a:rPr lang="en-US" dirty="0" smtClean="0">
                <a:effectLst/>
              </a:rPr>
              <a:t> thresholds as low as 24) </a:t>
            </a:r>
          </a:p>
          <a:p>
            <a:r>
              <a:rPr lang="en-US" dirty="0" smtClean="0">
                <a:effectLst/>
              </a:rPr>
              <a:t>as a function of  “pile-up”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4674265" y="3785961"/>
            <a:ext cx="4466202" cy="3040493"/>
            <a:chOff x="4641046" y="3772883"/>
            <a:chExt cx="4466202" cy="3040493"/>
          </a:xfrm>
        </p:grpSpPr>
        <p:pic>
          <p:nvPicPr>
            <p:cNvPr id="6" name="Picture 5" descr="ZH_nunubb_atlas.png"/>
            <p:cNvPicPr preferRelativeResize="0"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4641046" y="3772883"/>
              <a:ext cx="4466202" cy="3040493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sp>
          <p:nvSpPr>
            <p:cNvPr id="17" name="TextBox 16"/>
            <p:cNvSpPr txBox="1"/>
            <p:nvPr/>
          </p:nvSpPr>
          <p:spPr>
            <a:xfrm>
              <a:off x="7020272" y="6505599"/>
              <a:ext cx="1850519" cy="30777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effectLst/>
                </a:rPr>
                <a:t>Offline E</a:t>
              </a:r>
              <a:r>
                <a:rPr lang="en-US" sz="1400" baseline="-25000" dirty="0" smtClean="0">
                  <a:effectLst/>
                </a:rPr>
                <a:t>T </a:t>
              </a:r>
              <a:r>
                <a:rPr lang="en-US" sz="1400" baseline="30000" dirty="0" smtClean="0">
                  <a:effectLst/>
                </a:rPr>
                <a:t>miss</a:t>
              </a:r>
              <a:r>
                <a:rPr lang="en-US" sz="1400" dirty="0" smtClean="0">
                  <a:effectLst/>
                </a:rPr>
                <a:t> (</a:t>
              </a:r>
              <a:r>
                <a:rPr lang="en-US" sz="1400" dirty="0" err="1" smtClean="0">
                  <a:effectLst/>
                </a:rPr>
                <a:t>GeV</a:t>
              </a:r>
              <a:r>
                <a:rPr lang="en-US" sz="1400" dirty="0" smtClean="0">
                  <a:effectLst/>
                </a:rPr>
                <a:t>)</a:t>
              </a:r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305800" y="6553200"/>
            <a:ext cx="838200" cy="304800"/>
          </a:xfrm>
        </p:spPr>
        <p:txBody>
          <a:bodyPr/>
          <a:lstStyle/>
          <a:p>
            <a:pPr>
              <a:defRPr/>
            </a:pPr>
            <a:fld id="{E4C691D3-1268-BC46-A466-4FE7F8FFD0C6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cxnSp>
        <p:nvCxnSpPr>
          <p:cNvPr id="20" name="Straight Arrow Connector 19"/>
          <p:cNvCxnSpPr/>
          <p:nvPr/>
        </p:nvCxnSpPr>
        <p:spPr bwMode="auto">
          <a:xfrm>
            <a:off x="1691680" y="2996952"/>
            <a:ext cx="0" cy="792088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FFFFFF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Straight Arrow Connector 21"/>
          <p:cNvCxnSpPr/>
          <p:nvPr/>
        </p:nvCxnSpPr>
        <p:spPr bwMode="auto">
          <a:xfrm>
            <a:off x="3347864" y="3140968"/>
            <a:ext cx="1080120" cy="504056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bg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92835" y="2146211"/>
            <a:ext cx="4623181" cy="1138773"/>
          </a:xfrm>
          <a:prstGeom prst="rect">
            <a:avLst/>
          </a:prstGeom>
          <a:solidFill>
            <a:srgbClr val="CCFF99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700" dirty="0" smtClean="0">
                <a:effectLst/>
              </a:rPr>
              <a:t>Many improvements in E</a:t>
            </a:r>
            <a:r>
              <a:rPr lang="en-US" sz="1700" baseline="-25000" dirty="0" smtClean="0">
                <a:effectLst/>
              </a:rPr>
              <a:t>T </a:t>
            </a:r>
            <a:r>
              <a:rPr lang="en-US" sz="1700" baseline="30000" dirty="0" smtClean="0">
                <a:effectLst/>
              </a:rPr>
              <a:t>miss</a:t>
            </a:r>
            <a:r>
              <a:rPr lang="en-US" sz="1700" dirty="0">
                <a:effectLst/>
              </a:rPr>
              <a:t> </a:t>
            </a:r>
            <a:r>
              <a:rPr lang="en-US" sz="1700" dirty="0" smtClean="0">
                <a:effectLst/>
              </a:rPr>
              <a:t>trigger:</a:t>
            </a:r>
          </a:p>
          <a:p>
            <a:r>
              <a:rPr lang="en-US" sz="1700" dirty="0" smtClean="0">
                <a:effectLst/>
              </a:rPr>
              <a:t>e.g. pile-up suppression, L2 </a:t>
            </a:r>
            <a:r>
              <a:rPr lang="en-US" sz="1700" dirty="0">
                <a:effectLst/>
              </a:rPr>
              <a:t>fast </a:t>
            </a:r>
            <a:r>
              <a:rPr lang="en-US" sz="1700" dirty="0" smtClean="0">
                <a:effectLst/>
              </a:rPr>
              <a:t>front</a:t>
            </a:r>
            <a:r>
              <a:rPr lang="en-US" sz="1700" dirty="0">
                <a:effectLst/>
              </a:rPr>
              <a:t>-end </a:t>
            </a:r>
            <a:endParaRPr lang="en-US" sz="1700" dirty="0" smtClean="0">
              <a:effectLst/>
            </a:endParaRPr>
          </a:p>
          <a:p>
            <a:r>
              <a:rPr lang="en-US" sz="1700" dirty="0" smtClean="0">
                <a:effectLst/>
              </a:rPr>
              <a:t>board </a:t>
            </a:r>
            <a:r>
              <a:rPr lang="en-US" sz="1700" dirty="0">
                <a:effectLst/>
              </a:rPr>
              <a:t>sums instead of L1 </a:t>
            </a:r>
            <a:r>
              <a:rPr lang="en-US" sz="1700" dirty="0" smtClean="0">
                <a:effectLst/>
              </a:rPr>
              <a:t>only </a:t>
            </a:r>
            <a:r>
              <a:rPr lang="en-US" sz="1700" dirty="0" smtClean="0">
                <a:effectLst/>
                <a:sym typeface="Wingdings"/>
              </a:rPr>
              <a:t> same</a:t>
            </a:r>
          </a:p>
          <a:p>
            <a:r>
              <a:rPr lang="en-US" sz="1700" dirty="0">
                <a:effectLst/>
                <a:sym typeface="Wingdings"/>
              </a:rPr>
              <a:t>t</a:t>
            </a:r>
            <a:r>
              <a:rPr lang="en-US" sz="1700" dirty="0" smtClean="0">
                <a:effectLst/>
                <a:sym typeface="Wingdings"/>
              </a:rPr>
              <a:t>hreshold as in 2011, sharper turn-on curve</a:t>
            </a:r>
            <a:endParaRPr lang="en-US" sz="1700" dirty="0" smtClean="0">
              <a:effectLst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80112" y="1521659"/>
            <a:ext cx="1938733" cy="323165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500" dirty="0" smtClean="0">
                <a:effectLst/>
              </a:rPr>
              <a:t>From Z</a:t>
            </a:r>
            <a:r>
              <a:rPr lang="en-US" sz="1500" dirty="0" smtClean="0">
                <a:effectLst/>
                <a:sym typeface="Wingdings"/>
              </a:rPr>
              <a:t> </a:t>
            </a:r>
            <a:r>
              <a:rPr lang="en-US" sz="1500" dirty="0" err="1" smtClean="0">
                <a:effectLst/>
                <a:sym typeface="Wingdings"/>
              </a:rPr>
              <a:t>ee</a:t>
            </a:r>
            <a:r>
              <a:rPr lang="en-US" sz="1500" dirty="0" smtClean="0">
                <a:effectLst/>
                <a:sym typeface="Wingdings"/>
              </a:rPr>
              <a:t> events</a:t>
            </a:r>
            <a:endParaRPr lang="en-US" sz="1500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8728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0_1_2-runningJobs-Jan12-Jun12.png"/>
          <p:cNvPicPr preferRelativeResize="0"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1268760"/>
            <a:ext cx="5486400" cy="41148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C691D3-1268-BC46-A466-4FE7F8FFD0C6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79512" y="159604"/>
            <a:ext cx="8588910" cy="677108"/>
          </a:xfrm>
          <a:prstGeom prst="rect">
            <a:avLst/>
          </a:prstGeom>
          <a:solidFill>
            <a:srgbClr val="80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900" dirty="0" smtClean="0">
                <a:solidFill>
                  <a:srgbClr val="FFFF00"/>
                </a:solidFill>
                <a:effectLst/>
              </a:rPr>
              <a:t>It would have been impossible to release physics results so quickly without</a:t>
            </a:r>
          </a:p>
          <a:p>
            <a:r>
              <a:rPr lang="en-US" sz="1900" dirty="0">
                <a:solidFill>
                  <a:srgbClr val="FFFF00"/>
                </a:solidFill>
                <a:effectLst/>
              </a:rPr>
              <a:t>t</a:t>
            </a:r>
            <a:r>
              <a:rPr lang="en-US" sz="1900" dirty="0" smtClean="0">
                <a:solidFill>
                  <a:srgbClr val="FFFF00"/>
                </a:solidFill>
                <a:effectLst/>
              </a:rPr>
              <a:t>he </a:t>
            </a:r>
            <a:r>
              <a:rPr lang="en-US" sz="1900" dirty="0">
                <a:solidFill>
                  <a:srgbClr val="FFFF00"/>
                </a:solidFill>
                <a:effectLst/>
              </a:rPr>
              <a:t>o</a:t>
            </a:r>
            <a:r>
              <a:rPr lang="en-US" sz="1900" dirty="0" smtClean="0">
                <a:solidFill>
                  <a:srgbClr val="FFFF00"/>
                </a:solidFill>
                <a:effectLst/>
              </a:rPr>
              <a:t>utstanding performance of the Grid (including the CERN Tier-0)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084168" y="1556792"/>
            <a:ext cx="2557812" cy="1323439"/>
          </a:xfrm>
          <a:prstGeom prst="rect">
            <a:avLst/>
          </a:prstGeom>
          <a:solidFill>
            <a:srgbClr val="CCFF99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effectLst/>
              </a:rPr>
              <a:t>Includes MC production,</a:t>
            </a:r>
          </a:p>
          <a:p>
            <a:r>
              <a:rPr lang="en-US" dirty="0">
                <a:effectLst/>
              </a:rPr>
              <a:t>u</a:t>
            </a:r>
            <a:r>
              <a:rPr lang="en-US" dirty="0" smtClean="0">
                <a:effectLst/>
              </a:rPr>
              <a:t>ser and group analysis</a:t>
            </a:r>
          </a:p>
          <a:p>
            <a:r>
              <a:rPr lang="en-US" dirty="0">
                <a:effectLst/>
              </a:rPr>
              <a:t>a</a:t>
            </a:r>
            <a:r>
              <a:rPr lang="en-US" dirty="0" smtClean="0">
                <a:effectLst/>
              </a:rPr>
              <a:t>t CERN, </a:t>
            </a:r>
            <a:r>
              <a:rPr lang="en-US" dirty="0">
                <a:effectLst/>
              </a:rPr>
              <a:t>10 Tier1-s, </a:t>
            </a:r>
            <a:endParaRPr lang="en-US" dirty="0" smtClean="0">
              <a:effectLst/>
            </a:endParaRPr>
          </a:p>
          <a:p>
            <a:r>
              <a:rPr lang="en-US" dirty="0" smtClean="0">
                <a:effectLst/>
              </a:rPr>
              <a:t>~ </a:t>
            </a:r>
            <a:r>
              <a:rPr lang="en-US" dirty="0">
                <a:effectLst/>
              </a:rPr>
              <a:t>70 </a:t>
            </a:r>
            <a:r>
              <a:rPr lang="en-US" dirty="0" smtClean="0">
                <a:effectLst/>
              </a:rPr>
              <a:t>Tier-2 </a:t>
            </a:r>
            <a:r>
              <a:rPr lang="en-US" dirty="0">
                <a:effectLst/>
              </a:rPr>
              <a:t>federations </a:t>
            </a:r>
            <a:endParaRPr lang="en-US" dirty="0" smtClean="0">
              <a:effectLst/>
            </a:endParaRPr>
          </a:p>
          <a:p>
            <a:r>
              <a:rPr lang="en-US" dirty="0" smtClean="0">
                <a:effectLst/>
                <a:sym typeface="Wingdings"/>
              </a:rPr>
              <a:t> </a:t>
            </a:r>
            <a:r>
              <a:rPr lang="en-US" dirty="0">
                <a:effectLst/>
                <a:sym typeface="Wingdings"/>
              </a:rPr>
              <a:t>&gt; 80 </a:t>
            </a:r>
            <a:r>
              <a:rPr lang="en-US" dirty="0" smtClean="0">
                <a:effectLst/>
                <a:sym typeface="Wingdings"/>
              </a:rPr>
              <a:t>sites</a:t>
            </a:r>
            <a:endParaRPr lang="en-US" dirty="0">
              <a:effectLst/>
            </a:endParaRPr>
          </a:p>
        </p:txBody>
      </p:sp>
      <p:cxnSp>
        <p:nvCxnSpPr>
          <p:cNvPr id="16" name="Straight Connector 15"/>
          <p:cNvCxnSpPr/>
          <p:nvPr/>
        </p:nvCxnSpPr>
        <p:spPr bwMode="auto">
          <a:xfrm>
            <a:off x="741784" y="2708920"/>
            <a:ext cx="51480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1835696" y="2545159"/>
            <a:ext cx="635260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effectLst/>
              </a:rPr>
              <a:t>100 k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97768" y="980728"/>
            <a:ext cx="4989267" cy="338554"/>
          </a:xfrm>
          <a:prstGeom prst="rect">
            <a:avLst/>
          </a:prstGeom>
          <a:solidFill>
            <a:srgbClr val="CCFF99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effectLst/>
              </a:rPr>
              <a:t>Number of concurrent ATLAS jobs Jan-July 2012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996697" y="3284984"/>
            <a:ext cx="2930209" cy="584776"/>
          </a:xfrm>
          <a:prstGeom prst="rect">
            <a:avLst/>
          </a:prstGeom>
          <a:solidFill>
            <a:srgbClr val="CCFF99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effectLst/>
              </a:rPr>
              <a:t>&gt; 1500 distinct ATLAS users </a:t>
            </a:r>
          </a:p>
          <a:p>
            <a:r>
              <a:rPr lang="en-US" dirty="0">
                <a:effectLst/>
              </a:rPr>
              <a:t>d</a:t>
            </a:r>
            <a:r>
              <a:rPr lang="en-US" dirty="0" smtClean="0">
                <a:effectLst/>
              </a:rPr>
              <a:t>o analysis on the GRID</a:t>
            </a:r>
            <a:endParaRPr lang="en-US" dirty="0">
              <a:effectLst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8542" y="5489937"/>
            <a:ext cx="8763938" cy="1323439"/>
          </a:xfrm>
          <a:prstGeom prst="rect">
            <a:avLst/>
          </a:prstGeom>
          <a:solidFill>
            <a:srgbClr val="80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buFont typeface="Wingdings" charset="2"/>
              <a:buChar char="q"/>
            </a:pPr>
            <a:r>
              <a:rPr lang="en-US" dirty="0" smtClean="0">
                <a:solidFill>
                  <a:srgbClr val="FFFF00"/>
                </a:solidFill>
                <a:effectLst/>
              </a:rPr>
              <a:t>Available resources fully used/stressed (beyond pledges in some cases)  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 smtClean="0">
                <a:solidFill>
                  <a:srgbClr val="FFFF00"/>
                </a:solidFill>
                <a:effectLst/>
              </a:rPr>
              <a:t>Massive production of 8 </a:t>
            </a:r>
            <a:r>
              <a:rPr lang="en-US" dirty="0" err="1" smtClean="0">
                <a:solidFill>
                  <a:srgbClr val="FFFF00"/>
                </a:solidFill>
                <a:effectLst/>
              </a:rPr>
              <a:t>TeV</a:t>
            </a:r>
            <a:r>
              <a:rPr lang="en-US" dirty="0" smtClean="0">
                <a:solidFill>
                  <a:srgbClr val="FFFF00"/>
                </a:solidFill>
                <a:effectLst/>
              </a:rPr>
              <a:t> Monte Carlo samples </a:t>
            </a:r>
            <a:endParaRPr lang="en-US" dirty="0">
              <a:solidFill>
                <a:srgbClr val="FFFF00"/>
              </a:solidFill>
              <a:effectLst/>
            </a:endParaRPr>
          </a:p>
          <a:p>
            <a:pPr marL="285750" indent="-285750">
              <a:buFont typeface="Wingdings" charset="2"/>
              <a:buChar char="q"/>
            </a:pPr>
            <a:r>
              <a:rPr lang="en-US" dirty="0">
                <a:solidFill>
                  <a:srgbClr val="FFFF00"/>
                </a:solidFill>
                <a:effectLst/>
              </a:rPr>
              <a:t>V</a:t>
            </a:r>
            <a:r>
              <a:rPr lang="en-US" dirty="0" smtClean="0">
                <a:solidFill>
                  <a:srgbClr val="FFFF00"/>
                </a:solidFill>
                <a:effectLst/>
              </a:rPr>
              <a:t>ery effective and flexible Computing Model and Operation team </a:t>
            </a:r>
            <a:r>
              <a:rPr lang="en-US" dirty="0" smtClean="0">
                <a:solidFill>
                  <a:srgbClr val="FFFF00"/>
                </a:solidFill>
                <a:effectLst/>
                <a:sym typeface="Wingdings"/>
              </a:rPr>
              <a:t> </a:t>
            </a:r>
            <a:r>
              <a:rPr lang="en-US" dirty="0" smtClean="0">
                <a:solidFill>
                  <a:srgbClr val="FFFF00"/>
                </a:solidFill>
                <a:effectLst/>
              </a:rPr>
              <a:t>accommodate high </a:t>
            </a:r>
          </a:p>
          <a:p>
            <a:r>
              <a:rPr lang="en-US" dirty="0">
                <a:solidFill>
                  <a:srgbClr val="FFFF00"/>
                </a:solidFill>
                <a:effectLst/>
              </a:rPr>
              <a:t> </a:t>
            </a:r>
            <a:r>
              <a:rPr lang="en-US" dirty="0" smtClean="0">
                <a:solidFill>
                  <a:srgbClr val="FFFF00"/>
                </a:solidFill>
                <a:effectLst/>
              </a:rPr>
              <a:t>    trigger rates and pile-up, intense MC simulation, analysis demands from worldwide</a:t>
            </a:r>
          </a:p>
          <a:p>
            <a:r>
              <a:rPr lang="en-US" dirty="0">
                <a:solidFill>
                  <a:srgbClr val="FFFF00"/>
                </a:solidFill>
                <a:effectLst/>
              </a:rPr>
              <a:t> </a:t>
            </a:r>
            <a:r>
              <a:rPr lang="en-US" dirty="0" smtClean="0">
                <a:solidFill>
                  <a:srgbClr val="FFFF00"/>
                </a:solidFill>
                <a:effectLst/>
              </a:rPr>
              <a:t>    users (through e.g</a:t>
            </a:r>
            <a:r>
              <a:rPr lang="en-US" dirty="0">
                <a:solidFill>
                  <a:srgbClr val="FFFF00"/>
                </a:solidFill>
                <a:effectLst/>
              </a:rPr>
              <a:t>. dynamic data </a:t>
            </a:r>
            <a:r>
              <a:rPr lang="en-US" dirty="0" smtClean="0">
                <a:solidFill>
                  <a:srgbClr val="FFFF00"/>
                </a:solidFill>
                <a:effectLst/>
              </a:rPr>
              <a:t>placement) </a:t>
            </a:r>
            <a:r>
              <a:rPr lang="en-US" dirty="0" smtClean="0">
                <a:solidFill>
                  <a:srgbClr val="FFFF00"/>
                </a:solidFill>
                <a:effectLst/>
                <a:sym typeface="Wingdings"/>
              </a:rPr>
              <a:t> </a:t>
            </a:r>
            <a:endParaRPr lang="en-US" dirty="0">
              <a:solidFill>
                <a:srgbClr val="FFFF00"/>
              </a:solidFill>
              <a:effectLst/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87393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C691D3-1268-BC46-A466-4FE7F8FFD0C6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323528" y="116632"/>
            <a:ext cx="7617465" cy="400110"/>
          </a:xfrm>
          <a:prstGeom prst="rect">
            <a:avLst/>
          </a:prstGeom>
          <a:solidFill>
            <a:srgbClr val="FFFFCC"/>
          </a:solidFill>
          <a:ln w="6350" cmpd="sng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>
                <a:effectLst/>
              </a:rPr>
              <a:t>Most recent electroweak and top cross-section measurements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401474" y="1557953"/>
            <a:ext cx="1707030" cy="43088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100" dirty="0" smtClean="0">
                <a:effectLst/>
              </a:rPr>
              <a:t>Inner error: statistical</a:t>
            </a:r>
          </a:p>
          <a:p>
            <a:r>
              <a:rPr lang="en-US" sz="1100" dirty="0" smtClean="0">
                <a:effectLst/>
              </a:rPr>
              <a:t>Outer error: total</a:t>
            </a:r>
            <a:endParaRPr lang="en-US" sz="1100" dirty="0">
              <a:effectLst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539552" y="620688"/>
            <a:ext cx="6768752" cy="4680520"/>
            <a:chOff x="467544" y="620688"/>
            <a:chExt cx="6768752" cy="4680520"/>
          </a:xfrm>
        </p:grpSpPr>
        <p:sp>
          <p:nvSpPr>
            <p:cNvPr id="5" name="Rectangle 4"/>
            <p:cNvSpPr/>
            <p:nvPr/>
          </p:nvSpPr>
          <p:spPr bwMode="auto">
            <a:xfrm>
              <a:off x="467544" y="620688"/>
              <a:ext cx="6768752" cy="4680520"/>
            </a:xfrm>
            <a:prstGeom prst="rect">
              <a:avLst/>
            </a:prstGeom>
            <a:solidFill>
              <a:srgbClr val="00009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</a:endParaRPr>
            </a:p>
          </p:txBody>
        </p:sp>
        <p:pic>
          <p:nvPicPr>
            <p:cNvPr id="13" name="Picture 12" descr="summaryPlotICHEP2012-v4.png"/>
            <p:cNvPicPr preferRelativeResize="0"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600040" y="764704"/>
              <a:ext cx="6492240" cy="4380307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</p:grpSp>
      <p:sp>
        <p:nvSpPr>
          <p:cNvPr id="21" name="TextBox 20"/>
          <p:cNvSpPr txBox="1"/>
          <p:nvPr/>
        </p:nvSpPr>
        <p:spPr>
          <a:xfrm>
            <a:off x="323528" y="5445224"/>
            <a:ext cx="8148384" cy="1077218"/>
          </a:xfrm>
          <a:prstGeom prst="rect">
            <a:avLst/>
          </a:prstGeom>
          <a:solidFill>
            <a:srgbClr val="008000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buFont typeface="Wingdings" charset="2"/>
              <a:buChar char="q"/>
            </a:pPr>
            <a:r>
              <a:rPr lang="en-US" dirty="0">
                <a:solidFill>
                  <a:schemeClr val="bg1"/>
                </a:solidFill>
                <a:effectLst/>
              </a:rPr>
              <a:t>Important on their own </a:t>
            </a:r>
            <a:r>
              <a:rPr lang="en-US" dirty="0" smtClean="0">
                <a:solidFill>
                  <a:schemeClr val="bg1"/>
                </a:solidFill>
                <a:effectLst/>
              </a:rPr>
              <a:t>and as foundation for Higgs searches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>
                <a:solidFill>
                  <a:schemeClr val="bg1"/>
                </a:solidFill>
                <a:effectLst/>
              </a:rPr>
              <a:t>M</a:t>
            </a:r>
            <a:r>
              <a:rPr lang="en-US" dirty="0" smtClean="0">
                <a:solidFill>
                  <a:schemeClr val="bg1"/>
                </a:solidFill>
                <a:effectLst/>
              </a:rPr>
              <a:t>ost of these processes are reducible or irreducible backgrounds to Higgs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 smtClean="0">
                <a:solidFill>
                  <a:schemeClr val="bg1"/>
                </a:solidFill>
                <a:effectLst/>
              </a:rPr>
              <a:t>Reconstruction and measurement of challenging processes (e.g. fully </a:t>
            </a:r>
            <a:r>
              <a:rPr lang="en-US" dirty="0" err="1" smtClean="0">
                <a:solidFill>
                  <a:schemeClr val="bg1"/>
                </a:solidFill>
                <a:effectLst/>
              </a:rPr>
              <a:t>hadronic</a:t>
            </a:r>
            <a:r>
              <a:rPr lang="en-US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dirty="0" err="1" smtClean="0">
                <a:solidFill>
                  <a:schemeClr val="bg1"/>
                </a:solidFill>
                <a:effectLst/>
              </a:rPr>
              <a:t>tt</a:t>
            </a:r>
            <a:r>
              <a:rPr lang="en-US" dirty="0" smtClean="0">
                <a:solidFill>
                  <a:schemeClr val="bg1"/>
                </a:solidFill>
                <a:effectLst/>
              </a:rPr>
              <a:t>, </a:t>
            </a:r>
          </a:p>
          <a:p>
            <a:r>
              <a:rPr lang="en-US" dirty="0" smtClean="0">
                <a:solidFill>
                  <a:schemeClr val="bg1"/>
                </a:solidFill>
                <a:effectLst/>
              </a:rPr>
              <a:t>     single top, ..) are good training for some complex Higgs final states</a:t>
            </a:r>
          </a:p>
        </p:txBody>
      </p:sp>
    </p:spTree>
    <p:extLst>
      <p:ext uri="{BB962C8B-B14F-4D97-AF65-F5344CB8AC3E}">
        <p14:creationId xmlns:p14="http://schemas.microsoft.com/office/powerpoint/2010/main" xmlns="" val="731418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C691D3-1268-BC46-A466-4FE7F8FFD0C6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547664" y="44624"/>
            <a:ext cx="6133905" cy="384721"/>
          </a:xfrm>
          <a:prstGeom prst="rect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900" dirty="0" smtClean="0">
                <a:effectLst/>
              </a:rPr>
              <a:t>SM Higgs production cross-section and decay modes</a:t>
            </a:r>
            <a:endParaRPr lang="en-US" sz="1900" dirty="0">
              <a:effectLst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7505" y="6237312"/>
            <a:ext cx="8640959" cy="584776"/>
          </a:xfrm>
          <a:prstGeom prst="rect">
            <a:avLst/>
          </a:prstGeom>
          <a:solidFill>
            <a:srgbClr val="FFCCFF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effectLst/>
                <a:sym typeface="Wingdings"/>
              </a:rPr>
              <a:t>Note: h</a:t>
            </a:r>
            <a:r>
              <a:rPr lang="en-US" dirty="0" smtClean="0">
                <a:effectLst/>
              </a:rPr>
              <a:t>uge </a:t>
            </a:r>
            <a:r>
              <a:rPr lang="en-US" dirty="0">
                <a:effectLst/>
              </a:rPr>
              <a:t>efforts and progress from theory community to compute NLO/NNLO </a:t>
            </a:r>
            <a:endParaRPr lang="en-US" dirty="0" smtClean="0">
              <a:effectLst/>
            </a:endParaRPr>
          </a:p>
          <a:p>
            <a:r>
              <a:rPr lang="en-US" dirty="0" smtClean="0">
                <a:effectLst/>
              </a:rPr>
              <a:t>cross</a:t>
            </a:r>
            <a:r>
              <a:rPr lang="en-US" dirty="0">
                <a:effectLst/>
              </a:rPr>
              <a:t>-</a:t>
            </a:r>
            <a:r>
              <a:rPr lang="en-US" dirty="0" smtClean="0">
                <a:effectLst/>
              </a:rPr>
              <a:t>sections for </a:t>
            </a:r>
            <a:r>
              <a:rPr lang="en-US" dirty="0">
                <a:effectLst/>
              </a:rPr>
              <a:t>Higgs production and for (often complex !) </a:t>
            </a:r>
            <a:r>
              <a:rPr lang="en-US" dirty="0" smtClean="0">
                <a:effectLst/>
              </a:rPr>
              <a:t>backgrounds </a:t>
            </a:r>
            <a:endParaRPr lang="en-US" dirty="0">
              <a:effectLst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35496" y="476672"/>
            <a:ext cx="9036496" cy="4608512"/>
            <a:chOff x="35496" y="620688"/>
            <a:chExt cx="9036496" cy="4608512"/>
          </a:xfrm>
        </p:grpSpPr>
        <p:sp>
          <p:nvSpPr>
            <p:cNvPr id="9" name="Rectangle 8"/>
            <p:cNvSpPr/>
            <p:nvPr/>
          </p:nvSpPr>
          <p:spPr bwMode="auto">
            <a:xfrm>
              <a:off x="35496" y="620688"/>
              <a:ext cx="9036496" cy="4608512"/>
            </a:xfrm>
            <a:prstGeom prst="rect">
              <a:avLst/>
            </a:prstGeom>
            <a:solidFill>
              <a:srgbClr val="660066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</a:endParaRPr>
            </a:p>
          </p:txBody>
        </p:sp>
        <p:pic>
          <p:nvPicPr>
            <p:cNvPr id="11" name="図 13"/>
            <p:cNvPicPr preferRelativeResize="0"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65794" y="692696"/>
              <a:ext cx="4190182" cy="990403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pic>
          <p:nvPicPr>
            <p:cNvPr id="2" name="Picture 1" descr="Untitled.png"/>
            <p:cNvPicPr preferRelativeResize="0"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30589" y="1843387"/>
              <a:ext cx="4297395" cy="3097781"/>
            </a:xfrm>
            <a:prstGeom prst="rect">
              <a:avLst/>
            </a:prstGeom>
            <a:ln>
              <a:solidFill>
                <a:srgbClr val="000090"/>
              </a:solidFill>
            </a:ln>
          </p:spPr>
        </p:pic>
        <p:pic>
          <p:nvPicPr>
            <p:cNvPr id="3" name="Picture 2" descr="XSBR_8TeV_SM_LM-1.eps"/>
            <p:cNvPicPr preferRelativeResize="0"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4680093" y="908720"/>
              <a:ext cx="3996363" cy="3855403"/>
            </a:xfrm>
            <a:prstGeom prst="rect">
              <a:avLst/>
            </a:prstGeom>
            <a:ln>
              <a:solidFill>
                <a:srgbClr val="000090"/>
              </a:solidFill>
            </a:ln>
          </p:spPr>
        </p:pic>
        <p:sp>
          <p:nvSpPr>
            <p:cNvPr id="26" name="TextBox 25"/>
            <p:cNvSpPr txBox="1"/>
            <p:nvPr/>
          </p:nvSpPr>
          <p:spPr>
            <a:xfrm>
              <a:off x="6438834" y="2708920"/>
              <a:ext cx="2264675" cy="1169551"/>
            </a:xfrm>
            <a:prstGeom prst="rect">
              <a:avLst/>
            </a:prstGeom>
            <a:solidFill>
              <a:srgbClr val="FF0000">
                <a:alpha val="60000"/>
              </a:srgbClr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effectLst/>
                  <a:latin typeface="+mj-lt"/>
                </a:rPr>
                <a:t>Most sensitive channels </a:t>
              </a:r>
            </a:p>
            <a:p>
              <a:r>
                <a:rPr lang="en-US" sz="1400" dirty="0" smtClean="0">
                  <a:effectLst/>
                  <a:latin typeface="+mj-lt"/>
                </a:rPr>
                <a:t>120&lt;</a:t>
              </a:r>
              <a:r>
                <a:rPr lang="en-US" sz="1400" dirty="0" err="1" smtClean="0">
                  <a:effectLst/>
                  <a:latin typeface="+mj-lt"/>
                </a:rPr>
                <a:t>m</a:t>
              </a:r>
              <a:r>
                <a:rPr lang="en-US" sz="1400" baseline="-25000" dirty="0" err="1" smtClean="0">
                  <a:effectLst/>
                  <a:latin typeface="+mj-lt"/>
                </a:rPr>
                <a:t>H</a:t>
              </a:r>
              <a:r>
                <a:rPr lang="en-US" sz="1400" dirty="0" smtClean="0">
                  <a:effectLst/>
                  <a:latin typeface="+mj-lt"/>
                </a:rPr>
                <a:t>&lt;130 </a:t>
              </a:r>
              <a:r>
                <a:rPr lang="en-US" sz="1400" dirty="0" err="1" smtClean="0">
                  <a:effectLst/>
                  <a:latin typeface="+mj-lt"/>
                </a:rPr>
                <a:t>GeV</a:t>
              </a:r>
              <a:r>
                <a:rPr lang="en-US" sz="1400" dirty="0" smtClean="0">
                  <a:effectLst/>
                  <a:latin typeface="+mj-lt"/>
                </a:rPr>
                <a:t>:</a:t>
              </a:r>
            </a:p>
            <a:p>
              <a:r>
                <a:rPr lang="en-US" sz="1400" dirty="0" smtClean="0">
                  <a:effectLst/>
                  <a:latin typeface="+mj-lt"/>
                </a:rPr>
                <a:t>H</a:t>
              </a:r>
              <a:r>
                <a:rPr lang="en-US" sz="1400" dirty="0" smtClean="0">
                  <a:effectLst/>
                  <a:latin typeface="+mj-lt"/>
                  <a:sym typeface="Wingdings"/>
                </a:rPr>
                <a:t> WW</a:t>
              </a:r>
              <a:r>
                <a:rPr lang="en-US" sz="1400" baseline="30000" dirty="0" smtClean="0">
                  <a:effectLst/>
                  <a:latin typeface="+mj-lt"/>
                  <a:sym typeface="Wingdings"/>
                </a:rPr>
                <a:t>(*)</a:t>
              </a:r>
              <a:r>
                <a:rPr lang="en-US" sz="1400" dirty="0" smtClean="0">
                  <a:effectLst/>
                  <a:latin typeface="+mj-lt"/>
                  <a:sym typeface="Wingdings"/>
                </a:rPr>
                <a:t> </a:t>
              </a:r>
              <a:r>
                <a:rPr lang="en-US" sz="1400" dirty="0" err="1" smtClean="0">
                  <a:effectLst/>
                  <a:latin typeface="+mj-lt"/>
                  <a:sym typeface="Wingdings"/>
                </a:rPr>
                <a:t>l</a:t>
              </a:r>
              <a:r>
                <a:rPr lang="en-US" sz="1400" dirty="0" err="1" smtClean="0">
                  <a:effectLst/>
                  <a:latin typeface="+mj-lt"/>
                  <a:ea typeface="Lucida Grande"/>
                  <a:cs typeface="Lucida Grande"/>
                  <a:sym typeface="Wingdings"/>
                </a:rPr>
                <a:t>ν</a:t>
              </a:r>
              <a:r>
                <a:rPr lang="en-US" sz="1400" dirty="0" err="1" smtClean="0">
                  <a:effectLst/>
                  <a:latin typeface="+mj-lt"/>
                  <a:sym typeface="Wingdings"/>
                </a:rPr>
                <a:t>l</a:t>
              </a:r>
              <a:r>
                <a:rPr lang="en-US" sz="1400" dirty="0" err="1" smtClean="0">
                  <a:effectLst/>
                  <a:latin typeface="+mj-lt"/>
                  <a:ea typeface="Lucida Grande"/>
                  <a:cs typeface="Lucida Grande"/>
                  <a:sym typeface="Wingdings"/>
                </a:rPr>
                <a:t>ν</a:t>
              </a:r>
              <a:endParaRPr lang="en-US" sz="1400" dirty="0" smtClean="0">
                <a:effectLst/>
                <a:latin typeface="+mj-lt"/>
                <a:sym typeface="Wingdings"/>
              </a:endParaRPr>
            </a:p>
            <a:p>
              <a:r>
                <a:rPr lang="en-US" sz="1400" dirty="0" smtClean="0">
                  <a:effectLst/>
                  <a:latin typeface="+mj-lt"/>
                  <a:sym typeface="Wingdings"/>
                </a:rPr>
                <a:t>H </a:t>
              </a:r>
              <a:r>
                <a:rPr lang="en-US" sz="1400" dirty="0" err="1" smtClean="0">
                  <a:effectLst/>
                  <a:latin typeface="+mj-lt"/>
                  <a:ea typeface="Lucida Grande"/>
                  <a:cs typeface="Lucida Grande"/>
                  <a:sym typeface="Wingdings"/>
                </a:rPr>
                <a:t>γγ</a:t>
              </a:r>
              <a:r>
                <a:rPr lang="en-US" sz="1400" dirty="0" smtClean="0">
                  <a:effectLst/>
                  <a:latin typeface="+mj-lt"/>
                  <a:sym typeface="Wingdings"/>
                </a:rPr>
                <a:t>, H 4l</a:t>
              </a:r>
            </a:p>
            <a:p>
              <a:r>
                <a:rPr lang="en-US" sz="1400" dirty="0" smtClean="0">
                  <a:effectLst/>
                  <a:latin typeface="+mj-lt"/>
                  <a:sym typeface="Wingdings"/>
                </a:rPr>
                <a:t>H </a:t>
              </a:r>
              <a:r>
                <a:rPr lang="en-US" sz="1400" dirty="0" err="1" smtClean="0">
                  <a:effectLst/>
                  <a:latin typeface="+mj-lt"/>
                  <a:ea typeface="Lucida Grande"/>
                  <a:cs typeface="Lucida Grande"/>
                  <a:sym typeface="Wingdings"/>
                </a:rPr>
                <a:t>ττ</a:t>
              </a:r>
              <a:r>
                <a:rPr lang="en-US" sz="1400" dirty="0" smtClean="0">
                  <a:effectLst/>
                  <a:latin typeface="+mj-lt"/>
                  <a:sym typeface="Wingdings"/>
                </a:rPr>
                <a:t>, W/ZH W/Z bb</a:t>
              </a:r>
              <a:endParaRPr lang="en-US" sz="1400" dirty="0" smtClean="0">
                <a:effectLst/>
                <a:latin typeface="+mj-lt"/>
              </a:endParaRPr>
            </a:p>
          </p:txBody>
        </p:sp>
        <p:sp>
          <p:nvSpPr>
            <p:cNvPr id="27" name="Rectangle 26"/>
            <p:cNvSpPr/>
            <p:nvPr/>
          </p:nvSpPr>
          <p:spPr bwMode="auto">
            <a:xfrm>
              <a:off x="5868144" y="1124744"/>
              <a:ext cx="288032" cy="3024000"/>
            </a:xfrm>
            <a:prstGeom prst="rect">
              <a:avLst/>
            </a:prstGeom>
            <a:solidFill>
              <a:srgbClr val="FF0000">
                <a:alpha val="38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</a:endParaRP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179512" y="4869160"/>
            <a:ext cx="8784976" cy="1323439"/>
          </a:xfrm>
          <a:prstGeom prst="rect">
            <a:avLst/>
          </a:prstGeom>
          <a:solidFill>
            <a:srgbClr val="CCFF99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effectLst/>
              </a:rPr>
              <a:t>√</a:t>
            </a:r>
            <a:r>
              <a:rPr lang="en-US" dirty="0">
                <a:effectLst/>
              </a:rPr>
              <a:t>s=7 </a:t>
            </a:r>
            <a:r>
              <a:rPr lang="en-US" dirty="0">
                <a:effectLst/>
                <a:sym typeface="Wingdings"/>
              </a:rPr>
              <a:t></a:t>
            </a:r>
            <a:r>
              <a:rPr lang="en-US" dirty="0">
                <a:effectLst/>
              </a:rPr>
              <a:t> 8 </a:t>
            </a:r>
            <a:r>
              <a:rPr lang="en-US" dirty="0" err="1" smtClean="0">
                <a:effectLst/>
              </a:rPr>
              <a:t>TeV</a:t>
            </a:r>
            <a:r>
              <a:rPr lang="en-US" dirty="0" smtClean="0">
                <a:effectLst/>
              </a:rPr>
              <a:t>: 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 smtClean="0">
                <a:effectLst/>
              </a:rPr>
              <a:t>Higgs cross-section increases by ~ 1.3 for </a:t>
            </a:r>
            <a:r>
              <a:rPr lang="en-US" dirty="0" err="1" smtClean="0">
                <a:effectLst/>
              </a:rPr>
              <a:t>m</a:t>
            </a:r>
            <a:r>
              <a:rPr lang="en-US" baseline="-25000" dirty="0" err="1" smtClean="0">
                <a:effectLst/>
              </a:rPr>
              <a:t>H</a:t>
            </a:r>
            <a:r>
              <a:rPr lang="en-US" dirty="0" smtClean="0">
                <a:effectLst/>
              </a:rPr>
              <a:t> ~ 125 </a:t>
            </a:r>
            <a:r>
              <a:rPr lang="en-US" dirty="0" err="1" smtClean="0">
                <a:effectLst/>
              </a:rPr>
              <a:t>GeV</a:t>
            </a:r>
            <a:endParaRPr lang="en-US" dirty="0">
              <a:effectLst/>
            </a:endParaRPr>
          </a:p>
          <a:p>
            <a:pPr marL="285750" indent="-285750">
              <a:buFont typeface="Wingdings" charset="2"/>
              <a:buChar char="q"/>
            </a:pPr>
            <a:r>
              <a:rPr lang="en-US" dirty="0" smtClean="0">
                <a:effectLst/>
              </a:rPr>
              <a:t>Similar increase for several irreducible backgrounds: e.g. 1.2-1.25 for </a:t>
            </a:r>
            <a:r>
              <a:rPr lang="en-US" dirty="0" err="1" smtClean="0">
                <a:effectLst/>
                <a:latin typeface="Lucida Grande"/>
                <a:ea typeface="Lucida Grande"/>
                <a:cs typeface="Lucida Grande"/>
              </a:rPr>
              <a:t>γγ</a:t>
            </a:r>
            <a:r>
              <a:rPr lang="en-US" dirty="0" smtClean="0">
                <a:effectLst/>
              </a:rPr>
              <a:t>, di-bosons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 smtClean="0">
                <a:effectLst/>
              </a:rPr>
              <a:t>Reducible backgrounds increase more: e.g. 1.3-1.4 for </a:t>
            </a:r>
            <a:r>
              <a:rPr lang="en-US" dirty="0" err="1" smtClean="0">
                <a:effectLst/>
              </a:rPr>
              <a:t>tt</a:t>
            </a:r>
            <a:r>
              <a:rPr lang="en-US" dirty="0" smtClean="0">
                <a:effectLst/>
              </a:rPr>
              <a:t>, </a:t>
            </a:r>
            <a:r>
              <a:rPr lang="en-US" dirty="0" err="1" smtClean="0">
                <a:effectLst/>
              </a:rPr>
              <a:t>Zbb</a:t>
            </a:r>
            <a:endParaRPr lang="en-US" dirty="0" smtClean="0">
              <a:effectLst/>
            </a:endParaRPr>
          </a:p>
          <a:p>
            <a:r>
              <a:rPr lang="en-US" dirty="0" smtClean="0">
                <a:effectLst/>
                <a:sym typeface="Wingdings"/>
              </a:rPr>
              <a:t> Expected increase in Higgs sensitivity: 10-15%</a:t>
            </a:r>
            <a:endParaRPr lang="en-US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67055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 bwMode="auto">
          <a:xfrm>
            <a:off x="0" y="-27384"/>
            <a:ext cx="9252520" cy="6885384"/>
          </a:xfrm>
          <a:prstGeom prst="rect">
            <a:avLst/>
          </a:prstGeom>
          <a:solidFill>
            <a:srgbClr val="6633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pic>
        <p:nvPicPr>
          <p:cNvPr id="2" name="Picture 1" descr="Untitled.png"/>
          <p:cNvPicPr preferRelativeResize="0"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1124744"/>
            <a:ext cx="5703428" cy="4202234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17409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305800" y="6553200"/>
            <a:ext cx="838200" cy="30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B1E17EE3-F523-7945-ACBA-F7547367007F}" type="slidenum">
              <a:rPr lang="en-US" sz="1200">
                <a:solidFill>
                  <a:schemeClr val="tx2"/>
                </a:solidFill>
                <a:effectLst/>
              </a:rPr>
              <a:pPr/>
              <a:t>15</a:t>
            </a:fld>
            <a:endParaRPr lang="en-US" sz="1200" dirty="0">
              <a:solidFill>
                <a:schemeClr val="tx2"/>
              </a:solidFill>
              <a:effectLst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876256" y="5589240"/>
            <a:ext cx="2248332" cy="58477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effectLst/>
              </a:rPr>
              <a:t>Expected if no signal: </a:t>
            </a:r>
          </a:p>
          <a:p>
            <a:r>
              <a:rPr lang="en-US" dirty="0" smtClean="0">
                <a:solidFill>
                  <a:srgbClr val="000000"/>
                </a:solidFill>
                <a:effectLst/>
              </a:rPr>
              <a:t>120</a:t>
            </a:r>
            <a:r>
              <a:rPr lang="en-US" dirty="0">
                <a:solidFill>
                  <a:srgbClr val="000000"/>
                </a:solidFill>
                <a:effectLst/>
              </a:rPr>
              <a:t>-560 </a:t>
            </a:r>
            <a:r>
              <a:rPr lang="en-US" dirty="0" err="1">
                <a:solidFill>
                  <a:srgbClr val="000000"/>
                </a:solidFill>
                <a:effectLst/>
              </a:rPr>
              <a:t>GeV</a:t>
            </a:r>
            <a:r>
              <a:rPr lang="en-US" dirty="0">
                <a:solidFill>
                  <a:srgbClr val="000000"/>
                </a:solidFill>
                <a:effectLst/>
              </a:rPr>
              <a:t> 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107504" y="5589240"/>
            <a:ext cx="6723928" cy="615553"/>
            <a:chOff x="107504" y="5693767"/>
            <a:chExt cx="6723928" cy="615553"/>
          </a:xfrm>
        </p:grpSpPr>
        <p:sp>
          <p:nvSpPr>
            <p:cNvPr id="5" name="TextBox 4"/>
            <p:cNvSpPr txBox="1"/>
            <p:nvPr/>
          </p:nvSpPr>
          <p:spPr>
            <a:xfrm>
              <a:off x="107504" y="5811361"/>
              <a:ext cx="2093786" cy="353943"/>
            </a:xfrm>
            <a:prstGeom prst="rect">
              <a:avLst/>
            </a:prstGeom>
            <a:solidFill>
              <a:srgbClr val="FFCC00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700" dirty="0" smtClean="0">
                  <a:effectLst/>
                </a:rPr>
                <a:t>Excluded </a:t>
              </a:r>
              <a:r>
                <a:rPr lang="en-US" sz="1500" dirty="0" smtClean="0">
                  <a:effectLst/>
                </a:rPr>
                <a:t>at 95% CL</a:t>
              </a:r>
              <a:r>
                <a:rPr lang="en-US" sz="1700" dirty="0" smtClean="0">
                  <a:effectLst/>
                </a:rPr>
                <a:t>  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339752" y="5693767"/>
              <a:ext cx="4491680" cy="615553"/>
            </a:xfrm>
            <a:prstGeom prst="rect">
              <a:avLst/>
            </a:prstGeom>
            <a:solidFill>
              <a:srgbClr val="FFCC00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700" dirty="0" smtClean="0">
                  <a:effectLst/>
                </a:rPr>
                <a:t>111.4 &lt; </a:t>
              </a:r>
              <a:r>
                <a:rPr lang="en-US" sz="1700" dirty="0" err="1" smtClean="0">
                  <a:effectLst/>
                </a:rPr>
                <a:t>m</a:t>
              </a:r>
              <a:r>
                <a:rPr lang="en-US" sz="1700" baseline="-25000" dirty="0" err="1" smtClean="0">
                  <a:effectLst/>
                </a:rPr>
                <a:t>H</a:t>
              </a:r>
              <a:r>
                <a:rPr lang="en-US" sz="1700" baseline="-25000" dirty="0" smtClean="0">
                  <a:effectLst/>
                </a:rPr>
                <a:t> </a:t>
              </a:r>
              <a:r>
                <a:rPr lang="en-US" sz="1700" dirty="0" smtClean="0">
                  <a:effectLst/>
                </a:rPr>
                <a:t>&lt; 122.1 </a:t>
              </a:r>
              <a:r>
                <a:rPr lang="en-US" sz="1700" dirty="0" err="1" smtClean="0">
                  <a:effectLst/>
                </a:rPr>
                <a:t>GeV</a:t>
              </a:r>
              <a:r>
                <a:rPr lang="en-US" sz="1700" dirty="0" smtClean="0">
                  <a:effectLst/>
                </a:rPr>
                <a:t> (except 116.6-119.4) </a:t>
              </a:r>
            </a:p>
            <a:p>
              <a:r>
                <a:rPr lang="en-US" sz="1700" dirty="0" smtClean="0">
                  <a:effectLst/>
                </a:rPr>
                <a:t>129.2 &lt; </a:t>
              </a:r>
              <a:r>
                <a:rPr lang="en-US" sz="1700" dirty="0" err="1">
                  <a:effectLst/>
                </a:rPr>
                <a:t>m</a:t>
              </a:r>
              <a:r>
                <a:rPr lang="en-US" sz="1700" baseline="-25000" dirty="0" err="1">
                  <a:effectLst/>
                </a:rPr>
                <a:t>H</a:t>
              </a:r>
              <a:r>
                <a:rPr lang="en-US" sz="1700" baseline="-25000" dirty="0">
                  <a:effectLst/>
                </a:rPr>
                <a:t> </a:t>
              </a:r>
              <a:r>
                <a:rPr lang="en-US" sz="1700" dirty="0" smtClean="0">
                  <a:effectLst/>
                </a:rPr>
                <a:t>&lt; 541 </a:t>
              </a:r>
              <a:r>
                <a:rPr lang="en-US" sz="1700" dirty="0" err="1" smtClean="0">
                  <a:effectLst/>
                </a:rPr>
                <a:t>GeV</a:t>
              </a:r>
              <a:r>
                <a:rPr lang="en-US" sz="1700" dirty="0" smtClean="0">
                  <a:effectLst/>
                </a:rPr>
                <a:t> </a:t>
              </a:r>
              <a:endParaRPr lang="en-US" sz="1700" dirty="0">
                <a:effectLst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107504" y="6309320"/>
            <a:ext cx="4468758" cy="353943"/>
            <a:chOff x="107504" y="6387425"/>
            <a:chExt cx="4468758" cy="353943"/>
          </a:xfrm>
        </p:grpSpPr>
        <p:sp>
          <p:nvSpPr>
            <p:cNvPr id="26" name="TextBox 25"/>
            <p:cNvSpPr txBox="1"/>
            <p:nvPr/>
          </p:nvSpPr>
          <p:spPr>
            <a:xfrm>
              <a:off x="107504" y="6387425"/>
              <a:ext cx="2093786" cy="353943"/>
            </a:xfrm>
            <a:prstGeom prst="rect">
              <a:avLst/>
            </a:prstGeom>
            <a:solidFill>
              <a:srgbClr val="CCFFFF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700" dirty="0">
                  <a:effectLst/>
                </a:rPr>
                <a:t>E</a:t>
              </a:r>
              <a:r>
                <a:rPr lang="en-US" sz="1700" dirty="0" smtClean="0">
                  <a:effectLst/>
                </a:rPr>
                <a:t>xcluded </a:t>
              </a:r>
              <a:r>
                <a:rPr lang="en-US" sz="1500" dirty="0" smtClean="0">
                  <a:effectLst/>
                </a:rPr>
                <a:t>at 99% CL</a:t>
              </a:r>
              <a:endParaRPr lang="en-US" sz="1700" dirty="0" smtClean="0">
                <a:effectLst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2339752" y="6387425"/>
              <a:ext cx="2236510" cy="353943"/>
            </a:xfrm>
            <a:prstGeom prst="rect">
              <a:avLst/>
            </a:prstGeom>
            <a:solidFill>
              <a:srgbClr val="CCFFFF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700" dirty="0" smtClean="0">
                  <a:effectLst/>
                </a:rPr>
                <a:t>130.7 </a:t>
              </a:r>
              <a:r>
                <a:rPr lang="en-US" sz="1700" dirty="0">
                  <a:effectLst/>
                </a:rPr>
                <a:t>&lt;</a:t>
              </a:r>
              <a:r>
                <a:rPr lang="en-US" sz="1700" dirty="0" err="1">
                  <a:effectLst/>
                </a:rPr>
                <a:t>m</a:t>
              </a:r>
              <a:r>
                <a:rPr lang="en-US" sz="1700" baseline="-25000" dirty="0" err="1">
                  <a:effectLst/>
                </a:rPr>
                <a:t>H</a:t>
              </a:r>
              <a:r>
                <a:rPr lang="en-US" sz="1700" baseline="-25000" dirty="0">
                  <a:effectLst/>
                </a:rPr>
                <a:t> </a:t>
              </a:r>
              <a:r>
                <a:rPr lang="en-US" sz="1700" dirty="0">
                  <a:effectLst/>
                </a:rPr>
                <a:t>&lt; </a:t>
              </a:r>
              <a:r>
                <a:rPr lang="en-US" sz="1700" dirty="0" smtClean="0">
                  <a:effectLst/>
                </a:rPr>
                <a:t>506 </a:t>
              </a:r>
              <a:r>
                <a:rPr lang="en-US" sz="1700" dirty="0" err="1">
                  <a:effectLst/>
                </a:rPr>
                <a:t>GeV</a:t>
              </a:r>
              <a:r>
                <a:rPr lang="en-US" sz="1700" dirty="0" smtClean="0">
                  <a:effectLst/>
                </a:rPr>
                <a:t>   </a:t>
              </a: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1238428" y="76562"/>
            <a:ext cx="5832621" cy="40011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>
                <a:effectLst/>
              </a:rPr>
              <a:t>S</a:t>
            </a:r>
            <a:r>
              <a:rPr lang="en-US" sz="2000" dirty="0" smtClean="0">
                <a:effectLst/>
              </a:rPr>
              <a:t>tatus of ATLAS searches … until this morning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35987" y="714182"/>
            <a:ext cx="5864205" cy="338554"/>
          </a:xfrm>
          <a:prstGeom prst="rect">
            <a:avLst/>
          </a:prstGeom>
          <a:solidFill>
            <a:srgbClr val="FFCCFF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effectLst/>
              </a:rPr>
              <a:t>Results on the full 7 </a:t>
            </a:r>
            <a:r>
              <a:rPr lang="en-US" dirty="0" err="1" smtClean="0">
                <a:effectLst/>
              </a:rPr>
              <a:t>TeV</a:t>
            </a:r>
            <a:r>
              <a:rPr lang="en-US" dirty="0" smtClean="0">
                <a:effectLst/>
              </a:rPr>
              <a:t> dataset submitted for publication </a:t>
            </a:r>
          </a:p>
        </p:txBody>
      </p:sp>
      <p:sp>
        <p:nvSpPr>
          <p:cNvPr id="21" name="Rectangle 20"/>
          <p:cNvSpPr/>
          <p:nvPr/>
        </p:nvSpPr>
        <p:spPr bwMode="auto">
          <a:xfrm>
            <a:off x="3275856" y="1224000"/>
            <a:ext cx="2448272" cy="3600000"/>
          </a:xfrm>
          <a:prstGeom prst="rect">
            <a:avLst/>
          </a:prstGeom>
          <a:solidFill>
            <a:srgbClr val="000000">
              <a:alpha val="51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1512000" y="1224000"/>
            <a:ext cx="540000" cy="3600400"/>
          </a:xfrm>
          <a:prstGeom prst="rect">
            <a:avLst/>
          </a:prstGeom>
          <a:solidFill>
            <a:srgbClr val="000000">
              <a:alpha val="51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2267744" y="1224000"/>
            <a:ext cx="288032" cy="3600000"/>
          </a:xfrm>
          <a:prstGeom prst="rect">
            <a:avLst/>
          </a:prstGeom>
          <a:solidFill>
            <a:srgbClr val="000000">
              <a:alpha val="51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084168" y="1628800"/>
            <a:ext cx="3168352" cy="2308324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effectLst/>
              </a:rPr>
              <a:t>Combination of 12 channels:  </a:t>
            </a:r>
          </a:p>
          <a:p>
            <a:r>
              <a:rPr lang="en-US" dirty="0" smtClean="0">
                <a:effectLst/>
              </a:rPr>
              <a:t>H</a:t>
            </a:r>
            <a:r>
              <a:rPr lang="en-US" dirty="0" smtClean="0">
                <a:effectLst/>
                <a:sym typeface="Wingdings"/>
              </a:rPr>
              <a:t> </a:t>
            </a:r>
            <a:r>
              <a:rPr lang="en-US" dirty="0" err="1" smtClean="0">
                <a:effectLst/>
                <a:latin typeface="Lucida Grande"/>
                <a:ea typeface="Lucida Grande"/>
                <a:cs typeface="Lucida Grande"/>
                <a:sym typeface="Wingdings"/>
              </a:rPr>
              <a:t>γγ</a:t>
            </a:r>
            <a:endParaRPr lang="en-US" dirty="0" smtClean="0">
              <a:effectLst/>
              <a:sym typeface="Wingdings"/>
            </a:endParaRPr>
          </a:p>
          <a:p>
            <a:r>
              <a:rPr lang="en-US" dirty="0" smtClean="0">
                <a:effectLst/>
                <a:sym typeface="Wingdings"/>
              </a:rPr>
              <a:t>W/ZHW/Z bb </a:t>
            </a:r>
            <a:r>
              <a:rPr lang="en-US" sz="1300" dirty="0">
                <a:effectLst/>
                <a:ea typeface="Lucida Grande"/>
                <a:cs typeface="Lucida Grande"/>
                <a:sym typeface="Wingdings"/>
              </a:rPr>
              <a:t>(3 final states</a:t>
            </a:r>
            <a:r>
              <a:rPr lang="en-US" sz="1300" dirty="0" smtClean="0">
                <a:effectLst/>
                <a:ea typeface="Lucida Grande"/>
                <a:cs typeface="Lucida Grande"/>
                <a:sym typeface="Wingdings"/>
              </a:rPr>
              <a:t>)</a:t>
            </a:r>
            <a:endParaRPr lang="en-US" dirty="0" smtClean="0">
              <a:effectLst/>
              <a:sym typeface="Wingdings"/>
            </a:endParaRPr>
          </a:p>
          <a:p>
            <a:r>
              <a:rPr lang="en-US" dirty="0" smtClean="0">
                <a:effectLst/>
                <a:sym typeface="Wingdings"/>
              </a:rPr>
              <a:t>H </a:t>
            </a:r>
            <a:r>
              <a:rPr lang="en-US" dirty="0" err="1" smtClean="0">
                <a:effectLst/>
                <a:latin typeface="Lucida Grande"/>
                <a:ea typeface="Lucida Grande"/>
                <a:cs typeface="Lucida Grande"/>
                <a:sym typeface="Wingdings"/>
              </a:rPr>
              <a:t>ττ</a:t>
            </a:r>
            <a:r>
              <a:rPr lang="en-US" dirty="0" smtClean="0">
                <a:effectLst/>
                <a:latin typeface="Lucida Grande"/>
                <a:ea typeface="Lucida Grande"/>
                <a:cs typeface="Lucida Grande"/>
                <a:sym typeface="Wingdings"/>
              </a:rPr>
              <a:t>  </a:t>
            </a:r>
            <a:r>
              <a:rPr lang="en-US" sz="1300" dirty="0" smtClean="0">
                <a:effectLst/>
                <a:latin typeface="+mj-lt"/>
                <a:ea typeface="Lucida Grande"/>
                <a:cs typeface="Lucida Grande"/>
                <a:sym typeface="Wingdings"/>
              </a:rPr>
              <a:t>(3 final states)</a:t>
            </a:r>
            <a:endParaRPr lang="en-US" sz="1300" dirty="0" smtClean="0">
              <a:effectLst/>
              <a:latin typeface="+mj-lt"/>
              <a:sym typeface="Wingdings"/>
            </a:endParaRPr>
          </a:p>
          <a:p>
            <a:r>
              <a:rPr lang="en-US" dirty="0" smtClean="0">
                <a:effectLst/>
                <a:sym typeface="Wingdings"/>
              </a:rPr>
              <a:t>H ZZ(*)  4l </a:t>
            </a:r>
          </a:p>
          <a:p>
            <a:r>
              <a:rPr lang="en-US" dirty="0" smtClean="0">
                <a:effectLst/>
                <a:sym typeface="Wingdings"/>
              </a:rPr>
              <a:t>H WW(*)  </a:t>
            </a:r>
            <a:r>
              <a:rPr lang="en-US" dirty="0" err="1" smtClean="0">
                <a:effectLst/>
                <a:sym typeface="Wingdings"/>
              </a:rPr>
              <a:t>l</a:t>
            </a:r>
            <a:r>
              <a:rPr lang="en-US" dirty="0" err="1" smtClean="0">
                <a:effectLst/>
                <a:latin typeface="Lucida Grande"/>
                <a:ea typeface="Lucida Grande"/>
                <a:cs typeface="Lucida Grande"/>
                <a:sym typeface="Wingdings"/>
              </a:rPr>
              <a:t>ν</a:t>
            </a:r>
            <a:r>
              <a:rPr lang="en-US" dirty="0" err="1" smtClean="0">
                <a:effectLst/>
                <a:sym typeface="Wingdings"/>
              </a:rPr>
              <a:t>l</a:t>
            </a:r>
            <a:r>
              <a:rPr lang="en-US" dirty="0" err="1" smtClean="0">
                <a:effectLst/>
                <a:latin typeface="Lucida Grande"/>
                <a:ea typeface="Lucida Grande"/>
                <a:cs typeface="Lucida Grande"/>
                <a:sym typeface="Wingdings"/>
              </a:rPr>
              <a:t>ν</a:t>
            </a:r>
            <a:r>
              <a:rPr lang="en-US" dirty="0" smtClean="0">
                <a:effectLst/>
                <a:sym typeface="Wingdings"/>
              </a:rPr>
              <a:t> </a:t>
            </a:r>
          </a:p>
          <a:p>
            <a:r>
              <a:rPr lang="en-US" dirty="0" smtClean="0">
                <a:effectLst/>
                <a:sym typeface="Wingdings"/>
              </a:rPr>
              <a:t>H ZZ </a:t>
            </a:r>
            <a:r>
              <a:rPr lang="en-US" dirty="0">
                <a:effectLst/>
                <a:sym typeface="Wingdings"/>
              </a:rPr>
              <a:t> </a:t>
            </a:r>
            <a:r>
              <a:rPr lang="en-US" dirty="0" err="1" smtClean="0">
                <a:effectLst/>
                <a:sym typeface="Wingdings"/>
              </a:rPr>
              <a:t>llqq</a:t>
            </a:r>
            <a:r>
              <a:rPr lang="en-US" dirty="0" smtClean="0">
                <a:effectLst/>
                <a:sym typeface="Wingdings"/>
              </a:rPr>
              <a:t> </a:t>
            </a:r>
          </a:p>
          <a:p>
            <a:r>
              <a:rPr lang="en-US" dirty="0" smtClean="0">
                <a:effectLst/>
                <a:sym typeface="Wingdings"/>
              </a:rPr>
              <a:t>H</a:t>
            </a:r>
            <a:r>
              <a:rPr lang="en-US" dirty="0">
                <a:effectLst/>
                <a:sym typeface="Wingdings"/>
              </a:rPr>
              <a:t> </a:t>
            </a:r>
            <a:r>
              <a:rPr lang="en-US" dirty="0" smtClean="0">
                <a:effectLst/>
                <a:sym typeface="Wingdings"/>
              </a:rPr>
              <a:t>ZZ </a:t>
            </a:r>
            <a:r>
              <a:rPr lang="en-US" dirty="0">
                <a:effectLst/>
                <a:sym typeface="Wingdings"/>
              </a:rPr>
              <a:t> </a:t>
            </a:r>
            <a:r>
              <a:rPr lang="en-US" dirty="0" err="1" smtClean="0">
                <a:effectLst/>
                <a:sym typeface="Wingdings"/>
              </a:rPr>
              <a:t>ll</a:t>
            </a:r>
            <a:r>
              <a:rPr lang="en-US" dirty="0" err="1" smtClean="0">
                <a:effectLst/>
                <a:latin typeface="Lucida Grande"/>
                <a:ea typeface="Lucida Grande"/>
                <a:cs typeface="Lucida Grande"/>
                <a:sym typeface="Wingdings"/>
              </a:rPr>
              <a:t>νν</a:t>
            </a:r>
            <a:r>
              <a:rPr lang="en-US" dirty="0" smtClean="0">
                <a:effectLst/>
                <a:sym typeface="Wingdings"/>
              </a:rPr>
              <a:t> </a:t>
            </a:r>
          </a:p>
          <a:p>
            <a:r>
              <a:rPr lang="en-US" dirty="0" smtClean="0">
                <a:effectLst/>
                <a:sym typeface="Wingdings"/>
              </a:rPr>
              <a:t>H</a:t>
            </a:r>
            <a:r>
              <a:rPr lang="en-US" dirty="0">
                <a:effectLst/>
                <a:sym typeface="Wingdings"/>
              </a:rPr>
              <a:t> </a:t>
            </a:r>
            <a:r>
              <a:rPr lang="en-US" dirty="0" smtClean="0">
                <a:effectLst/>
                <a:sym typeface="Wingdings"/>
              </a:rPr>
              <a:t>WW </a:t>
            </a:r>
            <a:r>
              <a:rPr lang="en-US" dirty="0">
                <a:effectLst/>
                <a:sym typeface="Wingdings"/>
              </a:rPr>
              <a:t> </a:t>
            </a:r>
            <a:r>
              <a:rPr lang="en-US" dirty="0" err="1" smtClean="0">
                <a:effectLst/>
                <a:sym typeface="Wingdings"/>
              </a:rPr>
              <a:t>l</a:t>
            </a:r>
            <a:r>
              <a:rPr lang="en-US" dirty="0" err="1" smtClean="0">
                <a:effectLst/>
                <a:latin typeface="Lucida Grande"/>
                <a:ea typeface="Lucida Grande"/>
                <a:cs typeface="Lucida Grande"/>
                <a:sym typeface="Wingdings"/>
              </a:rPr>
              <a:t>ν</a:t>
            </a:r>
            <a:r>
              <a:rPr lang="en-US" dirty="0" err="1" smtClean="0">
                <a:effectLst/>
                <a:sym typeface="Wingdings"/>
              </a:rPr>
              <a:t>qq</a:t>
            </a:r>
            <a:endParaRPr lang="en-US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42556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35" grpId="0" animBg="1"/>
      <p:bldP spid="2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 bwMode="auto">
          <a:xfrm>
            <a:off x="-36512" y="0"/>
            <a:ext cx="9252520" cy="6885384"/>
          </a:xfrm>
          <a:prstGeom prst="rect">
            <a:avLst/>
          </a:prstGeom>
          <a:solidFill>
            <a:srgbClr val="6633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pic>
        <p:nvPicPr>
          <p:cNvPr id="2" name="Picture 1" descr="Untitled.png"/>
          <p:cNvPicPr preferRelativeResize="0"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000" y="1581932"/>
            <a:ext cx="4635400" cy="3071204"/>
          </a:xfrm>
          <a:prstGeom prst="rect">
            <a:avLst/>
          </a:prstGeom>
        </p:spPr>
      </p:pic>
      <p:sp>
        <p:nvSpPr>
          <p:cNvPr id="17409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305800" y="6553200"/>
            <a:ext cx="838200" cy="30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B1E17EE3-F523-7945-ACBA-F7547367007F}" type="slidenum">
              <a:rPr lang="en-US" sz="1200">
                <a:solidFill>
                  <a:schemeClr val="tx2"/>
                </a:solidFill>
                <a:effectLst/>
              </a:rPr>
              <a:pPr/>
              <a:t>16</a:t>
            </a:fld>
            <a:endParaRPr lang="en-US" sz="1200" dirty="0">
              <a:solidFill>
                <a:schemeClr val="tx2"/>
              </a:solidFill>
              <a:effectLst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310436" y="188640"/>
            <a:ext cx="5832621" cy="40011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>
                <a:effectLst/>
              </a:rPr>
              <a:t>S</a:t>
            </a:r>
            <a:r>
              <a:rPr lang="en-US" sz="2000" dirty="0" smtClean="0">
                <a:effectLst/>
              </a:rPr>
              <a:t>tatus of ATLAS searches … until this morning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55576" y="986825"/>
            <a:ext cx="7514773" cy="353943"/>
          </a:xfrm>
          <a:prstGeom prst="rect">
            <a:avLst/>
          </a:prstGeom>
          <a:solidFill>
            <a:srgbClr val="CCFFFF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700" dirty="0">
                <a:effectLst/>
              </a:rPr>
              <a:t>C</a:t>
            </a:r>
            <a:r>
              <a:rPr lang="en-US" sz="1700" dirty="0" smtClean="0">
                <a:effectLst/>
              </a:rPr>
              <a:t>onsistency of the data  with the background-only expectation (p-value)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77185" y="4941168"/>
            <a:ext cx="2863678" cy="615553"/>
          </a:xfrm>
          <a:prstGeom prst="rect">
            <a:avLst/>
          </a:prstGeom>
          <a:solidFill>
            <a:srgbClr val="99FFFF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700" dirty="0" smtClean="0">
                <a:effectLst/>
              </a:rPr>
              <a:t>2.9 </a:t>
            </a:r>
            <a:r>
              <a:rPr lang="en-US" sz="1700" dirty="0" err="1" smtClean="0">
                <a:effectLst/>
                <a:latin typeface="Lucida Grande"/>
                <a:ea typeface="Lucida Grande"/>
                <a:cs typeface="Lucida Grande"/>
              </a:rPr>
              <a:t>σ</a:t>
            </a:r>
            <a:r>
              <a:rPr lang="en-US" sz="1700" dirty="0" smtClean="0">
                <a:effectLst/>
              </a:rPr>
              <a:t> excess observed for </a:t>
            </a:r>
          </a:p>
          <a:p>
            <a:r>
              <a:rPr lang="en-US" sz="1700" dirty="0" err="1" smtClean="0">
                <a:effectLst/>
              </a:rPr>
              <a:t>m</a:t>
            </a:r>
            <a:r>
              <a:rPr lang="en-US" sz="1700" baseline="-25000" dirty="0" err="1" smtClean="0">
                <a:effectLst/>
              </a:rPr>
              <a:t>H</a:t>
            </a:r>
            <a:r>
              <a:rPr lang="en-US" sz="1700" dirty="0" smtClean="0">
                <a:effectLst/>
              </a:rPr>
              <a:t> ~ 126 </a:t>
            </a:r>
            <a:r>
              <a:rPr lang="en-US" sz="1700" dirty="0" err="1" smtClean="0">
                <a:effectLst/>
              </a:rPr>
              <a:t>GeV</a:t>
            </a:r>
            <a:endParaRPr lang="en-US" sz="1700" dirty="0" smtClean="0">
              <a:effectLst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3563888" y="5013176"/>
            <a:ext cx="5580112" cy="1584176"/>
            <a:chOff x="2411760" y="5085184"/>
            <a:chExt cx="5580112" cy="1584176"/>
          </a:xfrm>
        </p:grpSpPr>
        <p:sp>
          <p:nvSpPr>
            <p:cNvPr id="9" name="TextBox 8"/>
            <p:cNvSpPr txBox="1"/>
            <p:nvPr/>
          </p:nvSpPr>
          <p:spPr>
            <a:xfrm>
              <a:off x="2411761" y="5085184"/>
              <a:ext cx="5544616" cy="15696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000000"/>
                  </a:solidFill>
                  <a:effectLst/>
                </a:rPr>
                <a:t>Local significance   Observed   Expected from SM Higgs  </a:t>
              </a:r>
            </a:p>
            <a:p>
              <a:endParaRPr lang="en-US" dirty="0">
                <a:solidFill>
                  <a:srgbClr val="000000"/>
                </a:solidFill>
                <a:effectLst/>
              </a:endParaRPr>
            </a:p>
            <a:p>
              <a:r>
                <a:rPr lang="en-US" dirty="0" smtClean="0">
                  <a:solidFill>
                    <a:srgbClr val="000000"/>
                  </a:solidFill>
                  <a:effectLst/>
                </a:rPr>
                <a:t>Total                           2.9</a:t>
              </a:r>
              <a:r>
                <a:rPr lang="en-US" dirty="0" smtClean="0">
                  <a:solidFill>
                    <a:srgbClr val="000000"/>
                  </a:solidFill>
                  <a:effectLst/>
                  <a:latin typeface="Lucida Grande"/>
                  <a:ea typeface="Lucida Grande"/>
                  <a:cs typeface="Lucida Grande"/>
                </a:rPr>
                <a:t> </a:t>
              </a:r>
              <a:r>
                <a:rPr lang="en-US" dirty="0" err="1">
                  <a:solidFill>
                    <a:srgbClr val="000000"/>
                  </a:solidFill>
                  <a:effectLst/>
                  <a:latin typeface="Lucida Grande"/>
                  <a:ea typeface="Lucida Grande"/>
                  <a:cs typeface="Lucida Grande"/>
                </a:rPr>
                <a:t>σ</a:t>
              </a:r>
              <a:r>
                <a:rPr lang="en-US" dirty="0">
                  <a:solidFill>
                    <a:srgbClr val="000000"/>
                  </a:solidFill>
                  <a:effectLst/>
                  <a:latin typeface="Lucida Grande"/>
                  <a:ea typeface="Lucida Grande"/>
                  <a:cs typeface="Lucida Grande"/>
                </a:rPr>
                <a:t>              </a:t>
              </a:r>
              <a:r>
                <a:rPr lang="en-US" dirty="0" smtClean="0">
                  <a:solidFill>
                    <a:srgbClr val="000000"/>
                  </a:solidFill>
                  <a:effectLst/>
                  <a:latin typeface="Comic Sans MS"/>
                  <a:ea typeface="Lucida Grande"/>
                  <a:cs typeface="Lucida Grande"/>
                </a:rPr>
                <a:t>2.9 </a:t>
              </a:r>
              <a:r>
                <a:rPr lang="en-US" dirty="0" err="1" smtClean="0">
                  <a:solidFill>
                    <a:srgbClr val="000000"/>
                  </a:solidFill>
                  <a:effectLst/>
                  <a:latin typeface="Lucida Grande"/>
                  <a:ea typeface="Lucida Grande"/>
                  <a:cs typeface="Lucida Grande"/>
                </a:rPr>
                <a:t>σ</a:t>
              </a:r>
              <a:endParaRPr lang="en-US" dirty="0" smtClean="0">
                <a:solidFill>
                  <a:srgbClr val="000000"/>
                </a:solidFill>
                <a:effectLst/>
                <a:latin typeface="Lucida Grande"/>
                <a:ea typeface="Lucida Grande"/>
                <a:cs typeface="Lucida Grande"/>
              </a:endParaRPr>
            </a:p>
            <a:p>
              <a:r>
                <a:rPr lang="en-US" dirty="0" smtClean="0">
                  <a:solidFill>
                    <a:srgbClr val="CC9966"/>
                  </a:solidFill>
                  <a:effectLst/>
                  <a:latin typeface="Lucida Grande"/>
                  <a:ea typeface="Lucida Grande"/>
                  <a:cs typeface="Lucida Grande"/>
                </a:rPr>
                <a:t>H</a:t>
              </a:r>
              <a:r>
                <a:rPr lang="en-US" dirty="0" smtClean="0">
                  <a:solidFill>
                    <a:srgbClr val="CC9966"/>
                  </a:solidFill>
                  <a:effectLst/>
                  <a:latin typeface="Lucida Grande"/>
                  <a:ea typeface="Lucida Grande"/>
                  <a:cs typeface="Lucida Grande"/>
                  <a:sym typeface="Wingdings"/>
                </a:rPr>
                <a:t> </a:t>
              </a:r>
              <a:r>
                <a:rPr lang="en-US" dirty="0" err="1" smtClean="0">
                  <a:solidFill>
                    <a:srgbClr val="CC9966"/>
                  </a:solidFill>
                  <a:effectLst/>
                  <a:latin typeface="Lucida Grande"/>
                  <a:ea typeface="Lucida Grande"/>
                  <a:cs typeface="Lucida Grande"/>
                  <a:sym typeface="Wingdings"/>
                </a:rPr>
                <a:t>γγ</a:t>
              </a:r>
              <a:r>
                <a:rPr lang="en-US" dirty="0" smtClean="0">
                  <a:solidFill>
                    <a:srgbClr val="CC9966"/>
                  </a:solidFill>
                  <a:effectLst/>
                  <a:latin typeface="Lucida Grande"/>
                  <a:ea typeface="Lucida Grande"/>
                  <a:cs typeface="Lucida Grande"/>
                  <a:sym typeface="Wingdings"/>
                </a:rPr>
                <a:t>                       </a:t>
              </a:r>
              <a:r>
                <a:rPr lang="en-US" dirty="0" smtClean="0">
                  <a:solidFill>
                    <a:srgbClr val="CC9966"/>
                  </a:solidFill>
                  <a:effectLst/>
                  <a:latin typeface="Comic Sans MS"/>
                  <a:ea typeface="Lucida Grande"/>
                  <a:cs typeface="Lucida Grande"/>
                </a:rPr>
                <a:t>2.8 </a:t>
              </a:r>
              <a:r>
                <a:rPr lang="en-US" dirty="0" err="1" smtClean="0">
                  <a:solidFill>
                    <a:srgbClr val="CC9966"/>
                  </a:solidFill>
                  <a:effectLst/>
                  <a:latin typeface="Lucida Grande"/>
                  <a:ea typeface="Lucida Grande"/>
                  <a:cs typeface="Lucida Grande"/>
                </a:rPr>
                <a:t>σ</a:t>
              </a:r>
              <a:r>
                <a:rPr lang="en-US" dirty="0" smtClean="0">
                  <a:solidFill>
                    <a:srgbClr val="CC9966"/>
                  </a:solidFill>
                  <a:effectLst/>
                  <a:latin typeface="Lucida Grande"/>
                  <a:ea typeface="Lucida Grande"/>
                  <a:cs typeface="Lucida Grande"/>
                </a:rPr>
                <a:t>               </a:t>
              </a:r>
              <a:r>
                <a:rPr lang="en-US" dirty="0" smtClean="0">
                  <a:solidFill>
                    <a:srgbClr val="CC9966"/>
                  </a:solidFill>
                  <a:effectLst/>
                  <a:latin typeface="Comic Sans MS"/>
                  <a:ea typeface="Lucida Grande"/>
                  <a:cs typeface="Lucida Grande"/>
                </a:rPr>
                <a:t>1.4 </a:t>
              </a:r>
              <a:r>
                <a:rPr lang="en-US" dirty="0" err="1" smtClean="0">
                  <a:solidFill>
                    <a:srgbClr val="CC9966"/>
                  </a:solidFill>
                  <a:effectLst/>
                  <a:latin typeface="Lucida Grande"/>
                  <a:ea typeface="Lucida Grande"/>
                  <a:cs typeface="Lucida Grande"/>
                </a:rPr>
                <a:t>σ</a:t>
              </a:r>
              <a:r>
                <a:rPr lang="en-US" dirty="0" smtClean="0">
                  <a:solidFill>
                    <a:srgbClr val="CC9966"/>
                  </a:solidFill>
                  <a:effectLst/>
                  <a:latin typeface="Lucida Grande"/>
                  <a:ea typeface="Lucida Grande"/>
                  <a:cs typeface="Lucida Grande"/>
                  <a:sym typeface="Wingdings"/>
                </a:rPr>
                <a:t> </a:t>
              </a:r>
            </a:p>
            <a:p>
              <a:r>
                <a:rPr lang="en-US" dirty="0">
                  <a:solidFill>
                    <a:srgbClr val="0000FF"/>
                  </a:solidFill>
                  <a:effectLst/>
                  <a:latin typeface="Lucida Grande"/>
                  <a:ea typeface="Lucida Grande"/>
                  <a:cs typeface="Lucida Grande"/>
                </a:rPr>
                <a:t>H</a:t>
              </a:r>
              <a:r>
                <a:rPr lang="en-US" dirty="0">
                  <a:solidFill>
                    <a:srgbClr val="0000FF"/>
                  </a:solidFill>
                  <a:effectLst/>
                  <a:latin typeface="Lucida Grande"/>
                  <a:ea typeface="Lucida Grande"/>
                  <a:cs typeface="Lucida Grande"/>
                  <a:sym typeface="Wingdings"/>
                </a:rPr>
                <a:t> </a:t>
              </a:r>
              <a:r>
                <a:rPr lang="en-US" dirty="0" smtClean="0">
                  <a:solidFill>
                    <a:srgbClr val="0000FF"/>
                  </a:solidFill>
                  <a:effectLst/>
                  <a:latin typeface="Lucida Grande"/>
                  <a:ea typeface="Lucida Grande"/>
                  <a:cs typeface="Lucida Grande"/>
                  <a:sym typeface="Wingdings"/>
                </a:rPr>
                <a:t>4l                       </a:t>
              </a:r>
              <a:r>
                <a:rPr lang="en-US" dirty="0" smtClean="0">
                  <a:solidFill>
                    <a:srgbClr val="0000FF"/>
                  </a:solidFill>
                  <a:effectLst/>
                  <a:latin typeface="Comic Sans MS"/>
                  <a:ea typeface="Lucida Grande"/>
                  <a:cs typeface="Lucida Grande"/>
                </a:rPr>
                <a:t> 2.1 </a:t>
              </a:r>
              <a:r>
                <a:rPr lang="en-US" dirty="0" err="1">
                  <a:solidFill>
                    <a:srgbClr val="0000FF"/>
                  </a:solidFill>
                  <a:effectLst/>
                  <a:latin typeface="Lucida Grande"/>
                  <a:ea typeface="Lucida Grande"/>
                  <a:cs typeface="Lucida Grande"/>
                </a:rPr>
                <a:t>σ</a:t>
              </a:r>
              <a:r>
                <a:rPr lang="en-US" dirty="0">
                  <a:solidFill>
                    <a:srgbClr val="0000FF"/>
                  </a:solidFill>
                  <a:effectLst/>
                  <a:latin typeface="Lucida Grande"/>
                  <a:ea typeface="Lucida Grande"/>
                  <a:cs typeface="Lucida Grande"/>
                </a:rPr>
                <a:t>               </a:t>
              </a:r>
              <a:r>
                <a:rPr lang="en-US" dirty="0" smtClean="0">
                  <a:solidFill>
                    <a:srgbClr val="0000FF"/>
                  </a:solidFill>
                  <a:effectLst/>
                  <a:latin typeface="Comic Sans MS"/>
                  <a:ea typeface="Lucida Grande"/>
                  <a:cs typeface="Lucida Grande"/>
                </a:rPr>
                <a:t>1.4 </a:t>
              </a:r>
              <a:r>
                <a:rPr lang="en-US" dirty="0" err="1">
                  <a:solidFill>
                    <a:srgbClr val="0000FF"/>
                  </a:solidFill>
                  <a:effectLst/>
                  <a:latin typeface="Lucida Grande"/>
                  <a:ea typeface="Lucida Grande"/>
                  <a:cs typeface="Lucida Grande"/>
                </a:rPr>
                <a:t>σ</a:t>
              </a:r>
              <a:r>
                <a:rPr lang="en-US" dirty="0">
                  <a:solidFill>
                    <a:srgbClr val="0000FF"/>
                  </a:solidFill>
                  <a:effectLst/>
                  <a:latin typeface="Lucida Grande"/>
                  <a:ea typeface="Lucida Grande"/>
                  <a:cs typeface="Lucida Grande"/>
                  <a:sym typeface="Wingdings"/>
                </a:rPr>
                <a:t> </a:t>
              </a:r>
              <a:endParaRPr lang="en-US" dirty="0" smtClean="0">
                <a:solidFill>
                  <a:srgbClr val="0000FF"/>
                </a:solidFill>
                <a:effectLst/>
                <a:latin typeface="Lucida Grande"/>
                <a:ea typeface="Lucida Grande"/>
                <a:cs typeface="Lucida Grande"/>
                <a:sym typeface="Wingdings"/>
              </a:endParaRPr>
            </a:p>
            <a:p>
              <a:r>
                <a:rPr lang="en-US" dirty="0" smtClean="0">
                  <a:solidFill>
                    <a:srgbClr val="FF0000"/>
                  </a:solidFill>
                  <a:effectLst/>
                  <a:latin typeface="Lucida Grande"/>
                  <a:ea typeface="Lucida Grande"/>
                  <a:cs typeface="Lucida Grande"/>
                  <a:sym typeface="Wingdings"/>
                </a:rPr>
                <a:t>H </a:t>
              </a:r>
              <a:r>
                <a:rPr lang="en-US" dirty="0" err="1" smtClean="0">
                  <a:solidFill>
                    <a:srgbClr val="FF0000"/>
                  </a:solidFill>
                  <a:effectLst/>
                  <a:latin typeface="Lucida Grande"/>
                  <a:ea typeface="Lucida Grande"/>
                  <a:cs typeface="Lucida Grande"/>
                  <a:sym typeface="Wingdings"/>
                </a:rPr>
                <a:t>lνlν</a:t>
              </a:r>
              <a:r>
                <a:rPr lang="en-US" dirty="0" smtClean="0">
                  <a:solidFill>
                    <a:srgbClr val="FF0000"/>
                  </a:solidFill>
                  <a:effectLst/>
                  <a:latin typeface="Lucida Grande"/>
                  <a:ea typeface="Lucida Grande"/>
                  <a:cs typeface="Lucida Grande"/>
                  <a:sym typeface="Wingdings"/>
                </a:rPr>
                <a:t>                     0.8</a:t>
              </a:r>
              <a:r>
                <a:rPr lang="en-US" dirty="0" smtClean="0">
                  <a:solidFill>
                    <a:srgbClr val="FF0000"/>
                  </a:solidFill>
                  <a:effectLst/>
                  <a:latin typeface="Comic Sans MS"/>
                  <a:ea typeface="Lucida Grande"/>
                  <a:cs typeface="Lucida Grande"/>
                </a:rPr>
                <a:t> </a:t>
              </a:r>
              <a:r>
                <a:rPr lang="en-US" dirty="0" err="1">
                  <a:solidFill>
                    <a:srgbClr val="FF0000"/>
                  </a:solidFill>
                  <a:effectLst/>
                  <a:latin typeface="Lucida Grande"/>
                  <a:ea typeface="Lucida Grande"/>
                  <a:cs typeface="Lucida Grande"/>
                </a:rPr>
                <a:t>σ</a:t>
              </a:r>
              <a:r>
                <a:rPr lang="en-US" dirty="0">
                  <a:solidFill>
                    <a:srgbClr val="FF0000"/>
                  </a:solidFill>
                  <a:effectLst/>
                  <a:latin typeface="Lucida Grande"/>
                  <a:ea typeface="Lucida Grande"/>
                  <a:cs typeface="Lucida Grande"/>
                </a:rPr>
                <a:t>             </a:t>
              </a:r>
              <a:r>
                <a:rPr lang="en-US" dirty="0" smtClean="0">
                  <a:solidFill>
                    <a:srgbClr val="FF0000"/>
                  </a:solidFill>
                  <a:effectLst/>
                  <a:latin typeface="Lucida Grande"/>
                  <a:ea typeface="Lucida Grande"/>
                  <a:cs typeface="Lucida Grande"/>
                </a:rPr>
                <a:t>  </a:t>
              </a:r>
              <a:r>
                <a:rPr lang="en-US" dirty="0" smtClean="0">
                  <a:solidFill>
                    <a:srgbClr val="FF0000"/>
                  </a:solidFill>
                  <a:effectLst/>
                  <a:latin typeface="Comic Sans MS"/>
                  <a:ea typeface="Lucida Grande"/>
                  <a:cs typeface="Lucida Grande"/>
                </a:rPr>
                <a:t>1.6 </a:t>
              </a:r>
              <a:r>
                <a:rPr lang="en-US" dirty="0" err="1">
                  <a:solidFill>
                    <a:srgbClr val="FF0000"/>
                  </a:solidFill>
                  <a:effectLst/>
                  <a:latin typeface="Lucida Grande"/>
                  <a:ea typeface="Lucida Grande"/>
                  <a:cs typeface="Lucida Grande"/>
                </a:rPr>
                <a:t>σ</a:t>
              </a:r>
              <a:r>
                <a:rPr lang="en-US" dirty="0">
                  <a:solidFill>
                    <a:srgbClr val="FF0000"/>
                  </a:solidFill>
                  <a:effectLst/>
                  <a:latin typeface="Lucida Grande"/>
                  <a:ea typeface="Lucida Grande"/>
                  <a:cs typeface="Lucida Grande"/>
                  <a:sym typeface="Wingdings"/>
                </a:rPr>
                <a:t> </a:t>
              </a:r>
              <a:endParaRPr lang="en-US" dirty="0">
                <a:solidFill>
                  <a:srgbClr val="FF0000"/>
                </a:solidFill>
                <a:effectLst/>
              </a:endParaRPr>
            </a:p>
          </p:txBody>
        </p:sp>
        <p:cxnSp>
          <p:nvCxnSpPr>
            <p:cNvPr id="4" name="Straight Connector 3"/>
            <p:cNvCxnSpPr/>
            <p:nvPr/>
          </p:nvCxnSpPr>
          <p:spPr bwMode="auto">
            <a:xfrm>
              <a:off x="2411760" y="5517232"/>
              <a:ext cx="558011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" name="Straight Connector 10"/>
            <p:cNvCxnSpPr/>
            <p:nvPr/>
          </p:nvCxnSpPr>
          <p:spPr bwMode="auto">
            <a:xfrm>
              <a:off x="4283968" y="5085184"/>
              <a:ext cx="0" cy="158417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 bwMode="auto">
            <a:xfrm>
              <a:off x="5364088" y="5085184"/>
              <a:ext cx="0" cy="158417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3" name="Oval 12"/>
          <p:cNvSpPr/>
          <p:nvPr/>
        </p:nvSpPr>
        <p:spPr bwMode="auto">
          <a:xfrm>
            <a:off x="1691680" y="3645024"/>
            <a:ext cx="864096" cy="576064"/>
          </a:xfrm>
          <a:prstGeom prst="ellipse">
            <a:avLst/>
          </a:prstGeom>
          <a:noFill/>
          <a:ln w="57150" cap="flat" cmpd="sng" algn="ctr">
            <a:solidFill>
              <a:srgbClr val="00009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8520" y="5661248"/>
            <a:ext cx="3269344" cy="830997"/>
          </a:xfrm>
          <a:prstGeom prst="rect">
            <a:avLst/>
          </a:prstGeom>
          <a:solidFill>
            <a:srgbClr val="CCFFCC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effectLst/>
              </a:rPr>
              <a:t>Probability to </a:t>
            </a:r>
            <a:r>
              <a:rPr lang="en-US" dirty="0">
                <a:effectLst/>
              </a:rPr>
              <a:t>occur </a:t>
            </a:r>
            <a:r>
              <a:rPr lang="en-US" dirty="0" smtClean="0">
                <a:effectLst/>
              </a:rPr>
              <a:t>anywhere </a:t>
            </a:r>
          </a:p>
          <a:p>
            <a:r>
              <a:rPr lang="en-US" dirty="0" smtClean="0">
                <a:effectLst/>
              </a:rPr>
              <a:t>over 110</a:t>
            </a:r>
            <a:r>
              <a:rPr lang="en-US" dirty="0">
                <a:effectLst/>
              </a:rPr>
              <a:t>-</a:t>
            </a:r>
            <a:r>
              <a:rPr lang="en-US" dirty="0" smtClean="0">
                <a:effectLst/>
              </a:rPr>
              <a:t>600 (</a:t>
            </a:r>
            <a:r>
              <a:rPr lang="en-US" dirty="0">
                <a:effectLst/>
              </a:rPr>
              <a:t>110-146 </a:t>
            </a:r>
            <a:r>
              <a:rPr lang="en-US" dirty="0" err="1">
                <a:effectLst/>
              </a:rPr>
              <a:t>GeV</a:t>
            </a:r>
            <a:r>
              <a:rPr lang="en-US" dirty="0" smtClean="0">
                <a:effectLst/>
              </a:rPr>
              <a:t>): </a:t>
            </a:r>
          </a:p>
          <a:p>
            <a:r>
              <a:rPr lang="en-US" dirty="0" smtClean="0">
                <a:effectLst/>
              </a:rPr>
              <a:t>15</a:t>
            </a:r>
            <a:r>
              <a:rPr lang="en-US" dirty="0">
                <a:effectLst/>
              </a:rPr>
              <a:t>% (6%)  </a:t>
            </a:r>
            <a:r>
              <a:rPr lang="en-US" sz="1400" dirty="0" smtClean="0">
                <a:effectLst/>
              </a:rPr>
              <a:t>(</a:t>
            </a:r>
            <a:r>
              <a:rPr lang="en-US" sz="1400" dirty="0">
                <a:effectLst/>
              </a:rPr>
              <a:t>Look-Elsewhere Effect</a:t>
            </a:r>
            <a:r>
              <a:rPr lang="en-US" sz="1400" dirty="0" smtClean="0">
                <a:effectLst/>
              </a:rPr>
              <a:t>)</a:t>
            </a:r>
            <a:endParaRPr lang="en-US" sz="1400" dirty="0">
              <a:effectLst/>
            </a:endParaRPr>
          </a:p>
        </p:txBody>
      </p:sp>
      <p:pic>
        <p:nvPicPr>
          <p:cNvPr id="5" name="Picture 4" descr="Untitled.png"/>
          <p:cNvPicPr preferRelativeResize="0"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37600" y="1588149"/>
            <a:ext cx="4417960" cy="3064987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3" name="Group 2"/>
          <p:cNvGrpSpPr/>
          <p:nvPr/>
        </p:nvGrpSpPr>
        <p:grpSpPr>
          <a:xfrm>
            <a:off x="179512" y="2996952"/>
            <a:ext cx="1437713" cy="790927"/>
            <a:chOff x="179512" y="2996952"/>
            <a:chExt cx="1437713" cy="790927"/>
          </a:xfrm>
        </p:grpSpPr>
        <p:cxnSp>
          <p:nvCxnSpPr>
            <p:cNvPr id="20" name="Straight Arrow Connector 19"/>
            <p:cNvCxnSpPr/>
            <p:nvPr/>
          </p:nvCxnSpPr>
          <p:spPr bwMode="auto">
            <a:xfrm flipV="1">
              <a:off x="1187624" y="2996952"/>
              <a:ext cx="288032" cy="504056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21" name="TextBox 20"/>
            <p:cNvSpPr txBox="1"/>
            <p:nvPr/>
          </p:nvSpPr>
          <p:spPr>
            <a:xfrm>
              <a:off x="179512" y="3356992"/>
              <a:ext cx="1437713" cy="430887"/>
            </a:xfrm>
            <a:prstGeom prst="rect">
              <a:avLst/>
            </a:prstGeom>
            <a:solidFill>
              <a:srgbClr val="FFCC99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effectLst/>
                </a:rPr>
                <a:t>Expected from SM </a:t>
              </a:r>
            </a:p>
            <a:p>
              <a:r>
                <a:rPr lang="en-US" sz="1100" dirty="0" smtClean="0">
                  <a:effectLst/>
                </a:rPr>
                <a:t>Higgs at given </a:t>
              </a:r>
              <a:r>
                <a:rPr lang="en-US" sz="1100" dirty="0" err="1" smtClean="0">
                  <a:effectLst/>
                </a:rPr>
                <a:t>m</a:t>
              </a:r>
              <a:r>
                <a:rPr lang="en-US" sz="1100" baseline="-25000" dirty="0" err="1" smtClean="0">
                  <a:effectLst/>
                </a:rPr>
                <a:t>H</a:t>
              </a:r>
              <a:endParaRPr lang="en-US" sz="1100" baseline="-25000" dirty="0">
                <a:effectLst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522917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305800" y="6553200"/>
            <a:ext cx="838200" cy="30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B1E17EE3-F523-7945-ACBA-F7547367007F}" type="slidenum">
              <a:rPr lang="en-US" sz="1200">
                <a:solidFill>
                  <a:schemeClr val="tx2"/>
                </a:solidFill>
                <a:effectLst/>
              </a:rPr>
              <a:pPr/>
              <a:t>17</a:t>
            </a:fld>
            <a:endParaRPr lang="en-US" sz="1200" dirty="0">
              <a:solidFill>
                <a:schemeClr val="tx2"/>
              </a:solidFill>
              <a:effectLst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107236" y="116632"/>
            <a:ext cx="5480988" cy="40011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>
                <a:effectLst/>
              </a:rPr>
              <a:t>What’s new in the results presented today 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5496" y="677014"/>
            <a:ext cx="9001000" cy="1815882"/>
          </a:xfrm>
          <a:prstGeom prst="rect">
            <a:avLst/>
          </a:prstGeom>
          <a:solidFill>
            <a:srgbClr val="666600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effectLst/>
                <a:sym typeface="Wingdings"/>
              </a:rPr>
              <a:t>Experience gained with the 2011 data propagated to reconstruction and simulation </a:t>
            </a:r>
          </a:p>
          <a:p>
            <a:r>
              <a:rPr lang="en-US" dirty="0" smtClean="0">
                <a:solidFill>
                  <a:schemeClr val="bg1"/>
                </a:solidFill>
                <a:effectLst/>
                <a:sym typeface="Wingdings"/>
              </a:rPr>
              <a:t>(improved detector understanding, alignment and calibration, pile-up, …)</a:t>
            </a:r>
          </a:p>
          <a:p>
            <a:endParaRPr lang="en-US" dirty="0" smtClean="0">
              <a:solidFill>
                <a:schemeClr val="bg1"/>
              </a:solidFill>
              <a:effectLst/>
              <a:sym typeface="Wingdings"/>
            </a:endParaRPr>
          </a:p>
          <a:p>
            <a:r>
              <a:rPr lang="en-US" dirty="0" smtClean="0">
                <a:solidFill>
                  <a:schemeClr val="bg1"/>
                </a:solidFill>
                <a:effectLst/>
                <a:sym typeface="Wingdings"/>
              </a:rPr>
              <a:t>In particular: improved reconstruction and identification of physics objects</a:t>
            </a:r>
            <a:r>
              <a:rPr lang="en-US" dirty="0">
                <a:solidFill>
                  <a:schemeClr val="bg1"/>
                </a:solidFill>
                <a:effectLst/>
                <a:sym typeface="Wingdings"/>
              </a:rPr>
              <a:t>  </a:t>
            </a:r>
            <a:r>
              <a:rPr lang="en-US" dirty="0" smtClean="0">
                <a:solidFill>
                  <a:schemeClr val="bg1"/>
                </a:solidFill>
                <a:effectLst/>
                <a:sym typeface="Wingdings"/>
              </a:rPr>
              <a:t> sizeable gain in efficiency for e/</a:t>
            </a:r>
            <a:r>
              <a:rPr lang="en-US" dirty="0" err="1" smtClean="0">
                <a:solidFill>
                  <a:schemeClr val="bg1"/>
                </a:solidFill>
                <a:effectLst/>
                <a:latin typeface="Lucida Grande"/>
                <a:ea typeface="Lucida Grande"/>
                <a:cs typeface="Lucida Grande"/>
                <a:sym typeface="Wingdings"/>
              </a:rPr>
              <a:t>γ</a:t>
            </a:r>
            <a:r>
              <a:rPr lang="en-US" dirty="0" smtClean="0">
                <a:solidFill>
                  <a:schemeClr val="bg1"/>
                </a:solidFill>
                <a:effectLst/>
                <a:sym typeface="Wingdings"/>
              </a:rPr>
              <a:t>/</a:t>
            </a:r>
            <a:r>
              <a:rPr lang="en-US" dirty="0" smtClean="0">
                <a:solidFill>
                  <a:schemeClr val="bg1"/>
                </a:solidFill>
                <a:effectLst/>
                <a:latin typeface="Lucida Grande"/>
                <a:ea typeface="Lucida Grande"/>
                <a:cs typeface="Lucida Grande"/>
                <a:sym typeface="Wingdings"/>
              </a:rPr>
              <a:t>μ</a:t>
            </a:r>
            <a:r>
              <a:rPr lang="en-US" dirty="0" smtClean="0">
                <a:solidFill>
                  <a:schemeClr val="bg1"/>
                </a:solidFill>
                <a:effectLst/>
                <a:sym typeface="Wingdings"/>
              </a:rPr>
              <a:t>, pile-up dependence minimized,  smaller systematic uncertainties </a:t>
            </a:r>
          </a:p>
          <a:p>
            <a:endParaRPr lang="en-US" dirty="0">
              <a:solidFill>
                <a:schemeClr val="bg1"/>
              </a:solidFill>
              <a:effectLst/>
              <a:sym typeface="Wingdings"/>
            </a:endParaRPr>
          </a:p>
          <a:p>
            <a:r>
              <a:rPr lang="en-US" dirty="0" smtClean="0">
                <a:solidFill>
                  <a:schemeClr val="bg1"/>
                </a:solidFill>
                <a:effectLst/>
                <a:sym typeface="Wingdings"/>
              </a:rPr>
              <a:t> Huge amount of painstaking foundation work !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39552" y="5417929"/>
            <a:ext cx="7725192" cy="1323439"/>
          </a:xfrm>
          <a:prstGeom prst="rect">
            <a:avLst/>
          </a:prstGeom>
          <a:solidFill>
            <a:srgbClr val="6633CC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effectLst/>
                <a:latin typeface="+mj-lt"/>
                <a:sym typeface="Wingdings"/>
              </a:rPr>
              <a:t>Presented here: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 smtClean="0">
                <a:solidFill>
                  <a:schemeClr val="bg1"/>
                </a:solidFill>
                <a:effectLst/>
                <a:latin typeface="+mj-lt"/>
                <a:sym typeface="Wingdings"/>
              </a:rPr>
              <a:t>H </a:t>
            </a:r>
            <a:r>
              <a:rPr lang="en-US" dirty="0" err="1" smtClean="0">
                <a:solidFill>
                  <a:schemeClr val="bg1"/>
                </a:solidFill>
                <a:effectLst/>
                <a:latin typeface="+mj-lt"/>
                <a:ea typeface="Lucida Grande"/>
                <a:cs typeface="Lucida Grande"/>
                <a:sym typeface="Wingdings"/>
              </a:rPr>
              <a:t>γγ</a:t>
            </a:r>
            <a:r>
              <a:rPr lang="en-US" dirty="0" smtClean="0">
                <a:solidFill>
                  <a:schemeClr val="bg1"/>
                </a:solidFill>
                <a:effectLst/>
                <a:latin typeface="+mj-lt"/>
                <a:sym typeface="Wingdings"/>
              </a:rPr>
              <a:t>, 4l results with full √s=7 </a:t>
            </a:r>
            <a:r>
              <a:rPr lang="en-US" dirty="0" err="1" smtClean="0">
                <a:solidFill>
                  <a:schemeClr val="bg1"/>
                </a:solidFill>
                <a:effectLst/>
                <a:latin typeface="+mj-lt"/>
                <a:sym typeface="Wingdings"/>
              </a:rPr>
              <a:t>TeV</a:t>
            </a:r>
            <a:r>
              <a:rPr lang="en-US" dirty="0" smtClean="0">
                <a:solidFill>
                  <a:schemeClr val="bg1"/>
                </a:solidFill>
                <a:effectLst/>
                <a:latin typeface="+mj-lt"/>
                <a:sym typeface="Wingdings"/>
              </a:rPr>
              <a:t> and </a:t>
            </a:r>
            <a:r>
              <a:rPr lang="en-US" dirty="0">
                <a:solidFill>
                  <a:schemeClr val="bg1"/>
                </a:solidFill>
                <a:effectLst/>
                <a:latin typeface="+mj-lt"/>
                <a:sym typeface="Wingdings"/>
              </a:rPr>
              <a:t>√s</a:t>
            </a:r>
            <a:r>
              <a:rPr lang="en-US" dirty="0" smtClean="0">
                <a:solidFill>
                  <a:schemeClr val="bg1"/>
                </a:solidFill>
                <a:effectLst/>
                <a:latin typeface="+mj-lt"/>
                <a:sym typeface="Wingdings"/>
              </a:rPr>
              <a:t>=8 </a:t>
            </a:r>
            <a:r>
              <a:rPr lang="en-US" dirty="0" err="1" smtClean="0">
                <a:solidFill>
                  <a:schemeClr val="bg1"/>
                </a:solidFill>
                <a:effectLst/>
                <a:latin typeface="+mj-lt"/>
                <a:sym typeface="Wingdings"/>
              </a:rPr>
              <a:t>TeV</a:t>
            </a:r>
            <a:r>
              <a:rPr lang="en-US" dirty="0" smtClean="0">
                <a:solidFill>
                  <a:schemeClr val="bg1"/>
                </a:solidFill>
                <a:effectLst/>
                <a:latin typeface="+mj-lt"/>
                <a:sym typeface="Wingdings"/>
              </a:rPr>
              <a:t> datasets (~10.7 fb</a:t>
            </a:r>
            <a:r>
              <a:rPr lang="en-US" baseline="30000" dirty="0" smtClean="0">
                <a:solidFill>
                  <a:schemeClr val="bg1"/>
                </a:solidFill>
                <a:effectLst/>
                <a:latin typeface="+mj-lt"/>
                <a:sym typeface="Wingdings"/>
              </a:rPr>
              <a:t>-1</a:t>
            </a:r>
            <a:r>
              <a:rPr lang="en-US" dirty="0" smtClean="0">
                <a:solidFill>
                  <a:schemeClr val="bg1"/>
                </a:solidFill>
                <a:effectLst/>
                <a:latin typeface="+mj-lt"/>
                <a:sym typeface="Wingdings"/>
              </a:rPr>
              <a:t>) and </a:t>
            </a:r>
          </a:p>
          <a:p>
            <a:r>
              <a:rPr lang="en-US" dirty="0">
                <a:solidFill>
                  <a:schemeClr val="bg1"/>
                </a:solidFill>
                <a:effectLst/>
                <a:latin typeface="+mj-lt"/>
                <a:sym typeface="Wingdings"/>
              </a:rPr>
              <a:t> </a:t>
            </a:r>
            <a:r>
              <a:rPr lang="en-US" dirty="0" smtClean="0">
                <a:solidFill>
                  <a:schemeClr val="bg1"/>
                </a:solidFill>
                <a:effectLst/>
                <a:latin typeface="+mj-lt"/>
                <a:sym typeface="Wingdings"/>
              </a:rPr>
              <a:t>   improved analyses 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>
                <a:solidFill>
                  <a:schemeClr val="bg1"/>
                </a:solidFill>
                <a:effectLst/>
                <a:latin typeface="+mj-lt"/>
                <a:sym typeface="Wingdings"/>
              </a:rPr>
              <a:t>n</a:t>
            </a:r>
            <a:r>
              <a:rPr lang="en-US" dirty="0" smtClean="0">
                <a:solidFill>
                  <a:schemeClr val="bg1"/>
                </a:solidFill>
                <a:effectLst/>
                <a:latin typeface="+mj-lt"/>
                <a:sym typeface="Wingdings"/>
              </a:rPr>
              <a:t>ew overall combination </a:t>
            </a:r>
          </a:p>
          <a:p>
            <a:r>
              <a:rPr lang="en-US" dirty="0">
                <a:solidFill>
                  <a:schemeClr val="bg1"/>
                </a:solidFill>
                <a:effectLst/>
                <a:latin typeface="+mj-lt"/>
                <a:sym typeface="Wingdings"/>
              </a:rPr>
              <a:t> </a:t>
            </a:r>
            <a:r>
              <a:rPr lang="en-US" dirty="0" smtClean="0">
                <a:solidFill>
                  <a:schemeClr val="bg1"/>
                </a:solidFill>
                <a:effectLst/>
                <a:latin typeface="+mj-lt"/>
                <a:sym typeface="Wingdings"/>
              </a:rPr>
              <a:t>   (all channels other than H </a:t>
            </a:r>
            <a:r>
              <a:rPr lang="en-US" dirty="0" err="1" smtClean="0">
                <a:solidFill>
                  <a:schemeClr val="bg1"/>
                </a:solidFill>
                <a:effectLst/>
                <a:latin typeface="+mj-lt"/>
                <a:ea typeface="Lucida Grande"/>
                <a:cs typeface="Lucida Grande"/>
                <a:sym typeface="Wingdings"/>
              </a:rPr>
              <a:t>γγ</a:t>
            </a:r>
            <a:r>
              <a:rPr lang="en-US" dirty="0" smtClean="0">
                <a:solidFill>
                  <a:schemeClr val="bg1"/>
                </a:solidFill>
                <a:effectLst/>
                <a:latin typeface="+mj-lt"/>
                <a:sym typeface="Wingdings"/>
              </a:rPr>
              <a:t>, 4l based on 7 </a:t>
            </a:r>
            <a:r>
              <a:rPr lang="en-US" dirty="0" err="1" smtClean="0">
                <a:solidFill>
                  <a:schemeClr val="bg1"/>
                </a:solidFill>
                <a:effectLst/>
                <a:latin typeface="+mj-lt"/>
                <a:sym typeface="Wingdings"/>
              </a:rPr>
              <a:t>TeV</a:t>
            </a:r>
            <a:r>
              <a:rPr lang="en-US" dirty="0" smtClean="0">
                <a:solidFill>
                  <a:schemeClr val="bg1"/>
                </a:solidFill>
                <a:effectLst/>
                <a:latin typeface="+mj-lt"/>
                <a:sym typeface="Wingdings"/>
              </a:rPr>
              <a:t> data)</a:t>
            </a:r>
          </a:p>
        </p:txBody>
      </p:sp>
      <p:sp>
        <p:nvSpPr>
          <p:cNvPr id="3" name="Down Arrow 2"/>
          <p:cNvSpPr>
            <a:spLocks noChangeAspect="1"/>
          </p:cNvSpPr>
          <p:nvPr/>
        </p:nvSpPr>
        <p:spPr bwMode="auto">
          <a:xfrm>
            <a:off x="3419872" y="4923923"/>
            <a:ext cx="329550" cy="665317"/>
          </a:xfrm>
          <a:prstGeom prst="down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512" y="2564904"/>
            <a:ext cx="8640960" cy="2308324"/>
          </a:xfrm>
          <a:prstGeom prst="rect">
            <a:avLst/>
          </a:prstGeom>
          <a:solidFill>
            <a:srgbClr val="800000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effectLst/>
                <a:latin typeface="+mj-lt"/>
                <a:sym typeface="Wingdings"/>
              </a:rPr>
              <a:t>Sensitivity of H  </a:t>
            </a:r>
            <a:r>
              <a:rPr lang="en-US" dirty="0" err="1" smtClean="0">
                <a:solidFill>
                  <a:schemeClr val="bg1"/>
                </a:solidFill>
                <a:effectLst/>
                <a:latin typeface="+mj-lt"/>
                <a:ea typeface="Lucida Grande"/>
                <a:cs typeface="Lucida Grande"/>
                <a:sym typeface="Wingdings"/>
              </a:rPr>
              <a:t>γγ</a:t>
            </a:r>
            <a:r>
              <a:rPr lang="en-US" dirty="0" smtClean="0">
                <a:solidFill>
                  <a:schemeClr val="bg1"/>
                </a:solidFill>
                <a:effectLst/>
                <a:latin typeface="+mj-lt"/>
                <a:sym typeface="Wingdings"/>
              </a:rPr>
              <a:t> and H  4l analyses improved using the following procedure: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 smtClean="0">
                <a:solidFill>
                  <a:schemeClr val="bg1"/>
                </a:solidFill>
                <a:effectLst/>
                <a:latin typeface="+mj-lt"/>
                <a:sym typeface="Wingdings"/>
              </a:rPr>
              <a:t>optimization only done on MC simulation 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 smtClean="0">
                <a:solidFill>
                  <a:schemeClr val="bg1"/>
                </a:solidFill>
                <a:effectLst/>
                <a:latin typeface="+mj-lt"/>
                <a:sym typeface="Wingdings"/>
              </a:rPr>
              <a:t>then looked at 2012 data in signal sidebands and background control regions </a:t>
            </a:r>
          </a:p>
          <a:p>
            <a:r>
              <a:rPr lang="en-US" dirty="0" smtClean="0">
                <a:solidFill>
                  <a:schemeClr val="bg1"/>
                </a:solidFill>
                <a:effectLst/>
                <a:latin typeface="+mj-lt"/>
                <a:sym typeface="Wingdings"/>
              </a:rPr>
              <a:t>     </a:t>
            </a:r>
            <a:r>
              <a:rPr lang="en-US" sz="1500" dirty="0" smtClean="0">
                <a:solidFill>
                  <a:schemeClr val="bg1"/>
                </a:solidFill>
                <a:effectLst/>
                <a:latin typeface="+mj-lt"/>
                <a:sym typeface="Wingdings"/>
              </a:rPr>
              <a:t>(note: </a:t>
            </a:r>
            <a:r>
              <a:rPr lang="en-US" sz="1500" dirty="0" smtClean="0">
                <a:solidFill>
                  <a:schemeClr val="bg1"/>
                </a:solidFill>
                <a:effectLst/>
                <a:sym typeface="Wingdings"/>
              </a:rPr>
              <a:t>large </a:t>
            </a:r>
            <a:r>
              <a:rPr lang="en-US" sz="1500" dirty="0">
                <a:solidFill>
                  <a:schemeClr val="bg1"/>
                </a:solidFill>
                <a:effectLst/>
                <a:sym typeface="Wingdings"/>
              </a:rPr>
              <a:t>and sometimes not well-known backgrounds estimated </a:t>
            </a:r>
            <a:r>
              <a:rPr lang="en-US" sz="1500" dirty="0" smtClean="0">
                <a:solidFill>
                  <a:schemeClr val="bg1"/>
                </a:solidFill>
                <a:effectLst/>
                <a:sym typeface="Wingdings"/>
              </a:rPr>
              <a:t>mostly with </a:t>
            </a:r>
          </a:p>
          <a:p>
            <a:r>
              <a:rPr lang="en-US" sz="1500" dirty="0">
                <a:solidFill>
                  <a:schemeClr val="bg1"/>
                </a:solidFill>
                <a:effectLst/>
                <a:sym typeface="Wingdings"/>
              </a:rPr>
              <a:t> </a:t>
            </a:r>
            <a:r>
              <a:rPr lang="en-US" sz="1500" dirty="0" smtClean="0">
                <a:solidFill>
                  <a:schemeClr val="bg1"/>
                </a:solidFill>
                <a:effectLst/>
                <a:sym typeface="Wingdings"/>
              </a:rPr>
              <a:t>    data</a:t>
            </a:r>
            <a:r>
              <a:rPr lang="en-US" sz="1500" dirty="0">
                <a:solidFill>
                  <a:schemeClr val="bg1"/>
                </a:solidFill>
                <a:effectLst/>
                <a:sym typeface="Wingdings"/>
              </a:rPr>
              <a:t>-driven </a:t>
            </a:r>
            <a:r>
              <a:rPr lang="en-US" sz="1500" dirty="0" smtClean="0">
                <a:solidFill>
                  <a:schemeClr val="bg1"/>
                </a:solidFill>
                <a:effectLst/>
                <a:sym typeface="Wingdings"/>
              </a:rPr>
              <a:t>techniques </a:t>
            </a:r>
            <a:r>
              <a:rPr lang="en-US" sz="1500" dirty="0">
                <a:solidFill>
                  <a:schemeClr val="bg1"/>
                </a:solidFill>
                <a:effectLst/>
                <a:sym typeface="Wingdings"/>
              </a:rPr>
              <a:t>using background-enriched-signal-depleted control </a:t>
            </a:r>
            <a:r>
              <a:rPr lang="en-US" sz="1500" dirty="0" smtClean="0">
                <a:solidFill>
                  <a:schemeClr val="bg1"/>
                </a:solidFill>
                <a:effectLst/>
                <a:sym typeface="Wingdings"/>
              </a:rPr>
              <a:t>regions)</a:t>
            </a:r>
            <a:endParaRPr lang="en-US" sz="1500" dirty="0" smtClean="0">
              <a:solidFill>
                <a:schemeClr val="bg1"/>
              </a:solidFill>
              <a:effectLst/>
              <a:latin typeface="+mj-lt"/>
              <a:sym typeface="Wingdings"/>
            </a:endParaRPr>
          </a:p>
          <a:p>
            <a:r>
              <a:rPr lang="en-US" dirty="0">
                <a:solidFill>
                  <a:schemeClr val="bg1"/>
                </a:solidFill>
                <a:effectLst/>
                <a:latin typeface="+mj-lt"/>
                <a:sym typeface="Wingdings"/>
              </a:rPr>
              <a:t> </a:t>
            </a:r>
            <a:r>
              <a:rPr lang="en-US" dirty="0" smtClean="0">
                <a:solidFill>
                  <a:schemeClr val="bg1"/>
                </a:solidFill>
                <a:effectLst/>
                <a:latin typeface="+mj-lt"/>
                <a:sym typeface="Wingdings"/>
              </a:rPr>
              <a:t>     validate MC simulation  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 smtClean="0">
                <a:solidFill>
                  <a:schemeClr val="bg1"/>
                </a:solidFill>
                <a:effectLst/>
                <a:latin typeface="+mj-lt"/>
                <a:sym typeface="Wingdings"/>
              </a:rPr>
              <a:t>signal region inspected only after above steps satisfactory</a:t>
            </a:r>
          </a:p>
          <a:p>
            <a:endParaRPr lang="en-US" dirty="0">
              <a:solidFill>
                <a:schemeClr val="bg1"/>
              </a:solidFill>
              <a:effectLst/>
              <a:latin typeface="+mj-lt"/>
              <a:sym typeface="Wingdings"/>
            </a:endParaRPr>
          </a:p>
          <a:p>
            <a:r>
              <a:rPr lang="en-US" dirty="0">
                <a:solidFill>
                  <a:schemeClr val="bg1"/>
                </a:solidFill>
                <a:effectLst/>
                <a:latin typeface="+mj-lt"/>
                <a:sym typeface="Wingdings"/>
              </a:rPr>
              <a:t>I</a:t>
            </a:r>
            <a:r>
              <a:rPr lang="en-US" dirty="0" smtClean="0">
                <a:solidFill>
                  <a:schemeClr val="bg1"/>
                </a:solidFill>
                <a:effectLst/>
                <a:latin typeface="+mj-lt"/>
                <a:sym typeface="Wingdings"/>
              </a:rPr>
              <a:t>mproved analyses applied also to 2011 data  updated H </a:t>
            </a:r>
            <a:r>
              <a:rPr lang="en-US" dirty="0" err="1" smtClean="0">
                <a:solidFill>
                  <a:schemeClr val="bg1"/>
                </a:solidFill>
                <a:effectLst/>
                <a:latin typeface="+mj-lt"/>
                <a:ea typeface="Lucida Grande"/>
                <a:cs typeface="Lucida Grande"/>
                <a:sym typeface="Wingdings"/>
              </a:rPr>
              <a:t>γγ</a:t>
            </a:r>
            <a:r>
              <a:rPr lang="en-US" dirty="0" smtClean="0">
                <a:solidFill>
                  <a:schemeClr val="bg1"/>
                </a:solidFill>
                <a:effectLst/>
                <a:latin typeface="+mj-lt"/>
                <a:sym typeface="Wingdings"/>
              </a:rPr>
              <a:t>, 4l results </a:t>
            </a:r>
            <a:r>
              <a:rPr lang="en-US" dirty="0" smtClean="0">
                <a:solidFill>
                  <a:srgbClr val="FFFFFF"/>
                </a:solidFill>
                <a:effectLst/>
                <a:latin typeface="+mj-lt"/>
                <a:sym typeface="Wingdings"/>
              </a:rPr>
              <a:t>at 7 </a:t>
            </a:r>
            <a:r>
              <a:rPr lang="en-US" dirty="0" err="1" smtClean="0">
                <a:solidFill>
                  <a:srgbClr val="FFFFFF"/>
                </a:solidFill>
                <a:effectLst/>
                <a:latin typeface="+mj-lt"/>
                <a:sym typeface="Wingdings"/>
              </a:rPr>
              <a:t>TeV</a:t>
            </a:r>
            <a:endParaRPr lang="en-US" dirty="0" smtClean="0">
              <a:solidFill>
                <a:srgbClr val="FFFFFF"/>
              </a:solidFill>
              <a:effectLst/>
              <a:latin typeface="+mj-lt"/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4680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009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496" y="3185681"/>
            <a:ext cx="5688632" cy="1323439"/>
          </a:xfrm>
          <a:prstGeom prst="rect">
            <a:avLst/>
          </a:prstGeom>
          <a:solidFill>
            <a:srgbClr val="FFCC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effectLst/>
              </a:rPr>
              <a:t>Main </a:t>
            </a:r>
            <a:r>
              <a:rPr lang="en-US" dirty="0">
                <a:effectLst/>
              </a:rPr>
              <a:t>i</a:t>
            </a:r>
            <a:r>
              <a:rPr lang="en-US" dirty="0" smtClean="0">
                <a:effectLst/>
              </a:rPr>
              <a:t>mprovements in new analysis: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 smtClean="0">
                <a:effectLst/>
              </a:rPr>
              <a:t>2jet category introduced </a:t>
            </a:r>
            <a:r>
              <a:rPr lang="en-US" dirty="0" smtClean="0">
                <a:effectLst/>
                <a:sym typeface="Wingdings"/>
              </a:rPr>
              <a:t> targeting VBF process</a:t>
            </a:r>
            <a:endParaRPr lang="en-US" dirty="0">
              <a:effectLst/>
              <a:sym typeface="Wingdings"/>
            </a:endParaRPr>
          </a:p>
          <a:p>
            <a:pPr marL="285750" indent="-285750">
              <a:buFont typeface="Wingdings" charset="2"/>
              <a:buChar char="q"/>
            </a:pPr>
            <a:r>
              <a:rPr lang="en-US" dirty="0" err="1" smtClean="0">
                <a:effectLst/>
                <a:latin typeface="Lucida Grande"/>
                <a:ea typeface="Lucida Grande"/>
                <a:cs typeface="Lucida Grande"/>
              </a:rPr>
              <a:t>γ</a:t>
            </a:r>
            <a:r>
              <a:rPr lang="en-US" dirty="0" smtClean="0">
                <a:effectLst/>
              </a:rPr>
              <a:t> identification (NN used for 2011 data) and isolation</a:t>
            </a:r>
          </a:p>
          <a:p>
            <a:pPr marL="285750" indent="-285750">
              <a:buFont typeface="Wingdings" charset="0"/>
              <a:buChar char="à"/>
            </a:pPr>
            <a:r>
              <a:rPr lang="en-US" dirty="0" smtClean="0">
                <a:effectLst/>
                <a:sym typeface="Wingdings"/>
              </a:rPr>
              <a:t>Expected </a:t>
            </a:r>
            <a:r>
              <a:rPr lang="en-US" dirty="0">
                <a:effectLst/>
                <a:sym typeface="Wingdings"/>
              </a:rPr>
              <a:t>gain in sensitivity: + 15</a:t>
            </a:r>
            <a:r>
              <a:rPr lang="en-US" dirty="0" smtClean="0">
                <a:effectLst/>
                <a:sym typeface="Wingdings"/>
              </a:rPr>
              <a:t>%</a:t>
            </a:r>
            <a:endParaRPr lang="en-US" dirty="0" smtClean="0">
              <a:effectLst/>
            </a:endParaRPr>
          </a:p>
          <a:p>
            <a:r>
              <a:rPr lang="en-US" dirty="0">
                <a:effectLst/>
              </a:rPr>
              <a:t>B</a:t>
            </a:r>
            <a:r>
              <a:rPr lang="en-US" dirty="0" smtClean="0">
                <a:effectLst/>
              </a:rPr>
              <a:t>ackground fit procedure also improved</a:t>
            </a:r>
          </a:p>
        </p:txBody>
      </p:sp>
      <p:sp>
        <p:nvSpPr>
          <p:cNvPr id="17409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305800" y="6553200"/>
            <a:ext cx="838200" cy="30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B1E17EE3-F523-7945-ACBA-F7547367007F}" type="slidenum">
              <a:rPr lang="en-US" sz="1200">
                <a:solidFill>
                  <a:schemeClr val="tx2"/>
                </a:solidFill>
                <a:effectLst/>
              </a:rPr>
              <a:pPr/>
              <a:t>18</a:t>
            </a:fld>
            <a:endParaRPr lang="en-US" sz="1200" dirty="0">
              <a:solidFill>
                <a:schemeClr val="tx2"/>
              </a:solidFill>
              <a:effectLst/>
            </a:endParaRPr>
          </a:p>
        </p:txBody>
      </p:sp>
      <p:sp>
        <p:nvSpPr>
          <p:cNvPr id="17410" name="Text Box 4"/>
          <p:cNvSpPr txBox="1">
            <a:spLocks noChangeArrowheads="1"/>
          </p:cNvSpPr>
          <p:nvPr/>
        </p:nvSpPr>
        <p:spPr bwMode="auto">
          <a:xfrm>
            <a:off x="296751" y="159023"/>
            <a:ext cx="1250913" cy="46166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2400" dirty="0" smtClean="0">
                <a:effectLst/>
              </a:rPr>
              <a:t>H </a:t>
            </a:r>
            <a:r>
              <a:rPr lang="en-US" sz="2400" dirty="0" smtClean="0">
                <a:effectLst/>
                <a:sym typeface="Wingdings"/>
              </a:rPr>
              <a:t> </a:t>
            </a:r>
            <a:r>
              <a:rPr lang="en-US" sz="2400" dirty="0" err="1" smtClean="0">
                <a:effectLst/>
                <a:latin typeface="Lucida Grande"/>
                <a:ea typeface="Lucida Grande"/>
                <a:cs typeface="Lucida Grande"/>
                <a:sym typeface="Wingdings"/>
              </a:rPr>
              <a:t>γγ</a:t>
            </a:r>
            <a:endParaRPr lang="en-US" sz="2400" dirty="0">
              <a:effectLst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2876124" y="188640"/>
            <a:ext cx="1839892" cy="32316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500" dirty="0">
                <a:effectLst/>
              </a:rPr>
              <a:t>110 ≤ </a:t>
            </a:r>
            <a:r>
              <a:rPr lang="en-US" sz="1500" dirty="0" err="1" smtClean="0">
                <a:effectLst/>
              </a:rPr>
              <a:t>m</a:t>
            </a:r>
            <a:r>
              <a:rPr lang="en-US" sz="1500" baseline="-25000" dirty="0" err="1" smtClean="0">
                <a:effectLst/>
              </a:rPr>
              <a:t>H</a:t>
            </a:r>
            <a:r>
              <a:rPr lang="en-US" sz="1500" dirty="0" smtClean="0">
                <a:effectLst/>
              </a:rPr>
              <a:t> ≤ 150 </a:t>
            </a:r>
            <a:r>
              <a:rPr lang="en-US" sz="1500" dirty="0" err="1" smtClean="0">
                <a:effectLst/>
              </a:rPr>
              <a:t>GeV</a:t>
            </a:r>
            <a:endParaRPr lang="en-US" sz="1500" dirty="0" smtClean="0">
              <a:effectLst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2008" y="5733256"/>
            <a:ext cx="8892480" cy="1077218"/>
          </a:xfrm>
          <a:prstGeom prst="rect">
            <a:avLst/>
          </a:prstGeom>
          <a:solidFill>
            <a:srgbClr val="CC3333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effectLst/>
              </a:rPr>
              <a:t>Crucial experimental aspects: </a:t>
            </a:r>
            <a:endParaRPr lang="en-US" dirty="0" smtClean="0">
              <a:solidFill>
                <a:schemeClr val="bg1"/>
              </a:solidFill>
              <a:effectLst/>
              <a:latin typeface="+mj-lt"/>
            </a:endParaRPr>
          </a:p>
          <a:p>
            <a:pPr marL="285750" indent="-285750">
              <a:buFont typeface="Wingdings" charset="2"/>
              <a:buChar char="q"/>
            </a:pPr>
            <a:r>
              <a:rPr lang="en-US" dirty="0">
                <a:solidFill>
                  <a:schemeClr val="bg1"/>
                </a:solidFill>
                <a:effectLst/>
                <a:latin typeface="+mj-lt"/>
              </a:rPr>
              <a:t>excellent </a:t>
            </a:r>
            <a:r>
              <a:rPr lang="en-US" dirty="0" err="1">
                <a:solidFill>
                  <a:schemeClr val="bg1"/>
                </a:solidFill>
                <a:effectLst/>
                <a:latin typeface="+mj-lt"/>
                <a:ea typeface="Lucida Grande"/>
                <a:cs typeface="Lucida Grande"/>
              </a:rPr>
              <a:t>γγ</a:t>
            </a:r>
            <a:r>
              <a:rPr lang="en-US" dirty="0">
                <a:solidFill>
                  <a:schemeClr val="bg1"/>
                </a:solidFill>
                <a:effectLst/>
                <a:latin typeface="+mj-lt"/>
              </a:rPr>
              <a:t> mass resolution </a:t>
            </a:r>
            <a:r>
              <a:rPr lang="en-US" dirty="0" smtClean="0">
                <a:solidFill>
                  <a:schemeClr val="bg1"/>
                </a:solidFill>
                <a:effectLst/>
                <a:latin typeface="+mj-lt"/>
              </a:rPr>
              <a:t>to observe narrow signal </a:t>
            </a:r>
            <a:r>
              <a:rPr lang="en-US" dirty="0">
                <a:solidFill>
                  <a:schemeClr val="bg1"/>
                </a:solidFill>
                <a:effectLst/>
                <a:latin typeface="+mj-lt"/>
              </a:rPr>
              <a:t>peak </a:t>
            </a:r>
            <a:r>
              <a:rPr lang="en-US" dirty="0" smtClean="0">
                <a:solidFill>
                  <a:schemeClr val="bg1"/>
                </a:solidFill>
                <a:effectLst/>
                <a:latin typeface="+mj-lt"/>
              </a:rPr>
              <a:t>above irreducible background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 smtClean="0">
                <a:solidFill>
                  <a:schemeClr val="bg1"/>
                </a:solidFill>
                <a:effectLst/>
                <a:latin typeface="+mj-lt"/>
                <a:ea typeface="Lucida Grande"/>
                <a:cs typeface="Lucida Grande"/>
              </a:rPr>
              <a:t>powerful </a:t>
            </a:r>
            <a:r>
              <a:rPr lang="en-US" dirty="0" err="1" smtClean="0">
                <a:solidFill>
                  <a:schemeClr val="bg1"/>
                </a:solidFill>
                <a:effectLst/>
                <a:latin typeface="+mj-lt"/>
                <a:ea typeface="Lucida Grande"/>
                <a:cs typeface="Lucida Grande"/>
              </a:rPr>
              <a:t>γ</a:t>
            </a:r>
            <a:r>
              <a:rPr lang="en-US" dirty="0" smtClean="0">
                <a:solidFill>
                  <a:schemeClr val="bg1"/>
                </a:solidFill>
                <a:effectLst/>
                <a:latin typeface="+mj-lt"/>
                <a:ea typeface="Lucida Grande"/>
                <a:cs typeface="Lucida Grande"/>
              </a:rPr>
              <a:t> identification </a:t>
            </a:r>
            <a:r>
              <a:rPr lang="en-US" dirty="0" smtClean="0">
                <a:solidFill>
                  <a:schemeClr val="bg1"/>
                </a:solidFill>
                <a:effectLst/>
                <a:latin typeface="+mj-lt"/>
              </a:rPr>
              <a:t>to </a:t>
            </a:r>
            <a:r>
              <a:rPr lang="en-US" dirty="0">
                <a:solidFill>
                  <a:schemeClr val="bg1"/>
                </a:solidFill>
                <a:effectLst/>
                <a:latin typeface="+mj-lt"/>
              </a:rPr>
              <a:t>suppress </a:t>
            </a:r>
            <a:r>
              <a:rPr lang="en-US" dirty="0" err="1">
                <a:solidFill>
                  <a:schemeClr val="bg1"/>
                </a:solidFill>
                <a:effectLst/>
                <a:latin typeface="+mj-lt"/>
                <a:ea typeface="Lucida Grande"/>
                <a:cs typeface="Lucida Grande"/>
              </a:rPr>
              <a:t>γ</a:t>
            </a:r>
            <a:r>
              <a:rPr lang="en-US" dirty="0" err="1">
                <a:solidFill>
                  <a:schemeClr val="bg1"/>
                </a:solidFill>
                <a:effectLst/>
                <a:latin typeface="+mj-lt"/>
              </a:rPr>
              <a:t>j</a:t>
            </a:r>
            <a:r>
              <a:rPr lang="en-US" dirty="0">
                <a:solidFill>
                  <a:schemeClr val="bg1"/>
                </a:solidFill>
                <a:effectLst/>
                <a:latin typeface="+mj-lt"/>
              </a:rPr>
              <a:t> and </a:t>
            </a:r>
            <a:r>
              <a:rPr lang="en-US" dirty="0" err="1">
                <a:solidFill>
                  <a:schemeClr val="bg1"/>
                </a:solidFill>
                <a:effectLst/>
                <a:latin typeface="+mj-lt"/>
              </a:rPr>
              <a:t>jj</a:t>
            </a:r>
            <a:r>
              <a:rPr lang="en-US" dirty="0">
                <a:solidFill>
                  <a:schemeClr val="bg1"/>
                </a:solidFill>
                <a:effectLst/>
                <a:latin typeface="+mj-lt"/>
              </a:rPr>
              <a:t> </a:t>
            </a:r>
            <a:r>
              <a:rPr lang="en-US" dirty="0" smtClean="0">
                <a:solidFill>
                  <a:schemeClr val="bg1"/>
                </a:solidFill>
                <a:effectLst/>
                <a:latin typeface="+mj-lt"/>
              </a:rPr>
              <a:t>background </a:t>
            </a:r>
            <a:r>
              <a:rPr lang="en-US" dirty="0">
                <a:solidFill>
                  <a:schemeClr val="bg1"/>
                </a:solidFill>
                <a:effectLst/>
                <a:latin typeface="+mj-lt"/>
              </a:rPr>
              <a:t>with jet </a:t>
            </a:r>
            <a:r>
              <a:rPr lang="en-US" dirty="0">
                <a:solidFill>
                  <a:schemeClr val="bg1"/>
                </a:solidFill>
                <a:effectLst/>
                <a:latin typeface="+mj-lt"/>
                <a:sym typeface="Wingdings"/>
              </a:rPr>
              <a:t></a:t>
            </a:r>
            <a:r>
              <a:rPr lang="en-US" dirty="0">
                <a:solidFill>
                  <a:schemeClr val="bg1"/>
                </a:solidFill>
                <a:effectLst/>
                <a:latin typeface="+mj-lt"/>
              </a:rPr>
              <a:t> </a:t>
            </a:r>
            <a:r>
              <a:rPr lang="en-US" dirty="0">
                <a:solidFill>
                  <a:schemeClr val="bg1"/>
                </a:solidFill>
                <a:effectLst/>
                <a:latin typeface="+mj-lt"/>
                <a:ea typeface="Lucida Grande"/>
                <a:cs typeface="Lucida Grande"/>
              </a:rPr>
              <a:t>π</a:t>
            </a:r>
            <a:r>
              <a:rPr lang="en-US" baseline="30000" dirty="0">
                <a:solidFill>
                  <a:schemeClr val="bg1"/>
                </a:solidFill>
                <a:effectLst/>
                <a:latin typeface="+mj-lt"/>
              </a:rPr>
              <a:t>0</a:t>
            </a:r>
            <a:r>
              <a:rPr lang="en-US" dirty="0">
                <a:solidFill>
                  <a:schemeClr val="bg1"/>
                </a:solidFill>
                <a:effectLst/>
                <a:latin typeface="+mj-lt"/>
              </a:rPr>
              <a:t> </a:t>
            </a:r>
            <a:r>
              <a:rPr lang="en-US" dirty="0" smtClean="0">
                <a:solidFill>
                  <a:schemeClr val="bg1"/>
                </a:solidFill>
                <a:effectLst/>
                <a:latin typeface="+mj-lt"/>
                <a:sym typeface="Wingdings"/>
              </a:rPr>
              <a:t> </a:t>
            </a:r>
            <a:r>
              <a:rPr lang="en-US" dirty="0" smtClean="0">
                <a:solidFill>
                  <a:schemeClr val="bg1"/>
                </a:solidFill>
                <a:effectLst/>
                <a:latin typeface="+mj-lt"/>
              </a:rPr>
              <a:t>fake </a:t>
            </a:r>
            <a:r>
              <a:rPr lang="en-US" dirty="0" err="1" smtClean="0">
                <a:solidFill>
                  <a:schemeClr val="bg1"/>
                </a:solidFill>
                <a:effectLst/>
                <a:latin typeface="+mj-lt"/>
                <a:ea typeface="Lucida Grande"/>
                <a:cs typeface="Lucida Grande"/>
              </a:rPr>
              <a:t>γ</a:t>
            </a:r>
            <a:endParaRPr lang="en-US" dirty="0" smtClean="0">
              <a:solidFill>
                <a:schemeClr val="bg1"/>
              </a:solidFill>
              <a:effectLst/>
              <a:latin typeface="+mj-lt"/>
              <a:ea typeface="Lucida Grande"/>
              <a:cs typeface="Lucida Grande"/>
            </a:endParaRPr>
          </a:p>
          <a:p>
            <a:r>
              <a:rPr lang="en-US" dirty="0">
                <a:solidFill>
                  <a:schemeClr val="bg1"/>
                </a:solidFill>
                <a:effectLst/>
                <a:latin typeface="+mj-lt"/>
                <a:ea typeface="Lucida Grande"/>
                <a:cs typeface="Lucida Grande"/>
              </a:rPr>
              <a:t> </a:t>
            </a:r>
            <a:r>
              <a:rPr lang="en-US" dirty="0" smtClean="0">
                <a:solidFill>
                  <a:schemeClr val="bg1"/>
                </a:solidFill>
                <a:effectLst/>
                <a:latin typeface="+mj-lt"/>
                <a:ea typeface="Lucida Grande"/>
                <a:cs typeface="Lucida Grande"/>
              </a:rPr>
              <a:t>   (cross sections are 10</a:t>
            </a:r>
            <a:r>
              <a:rPr lang="en-US" baseline="30000" dirty="0" smtClean="0">
                <a:solidFill>
                  <a:schemeClr val="bg1"/>
                </a:solidFill>
                <a:effectLst/>
                <a:latin typeface="+mj-lt"/>
                <a:ea typeface="Lucida Grande"/>
                <a:cs typeface="Lucida Grande"/>
              </a:rPr>
              <a:t>4</a:t>
            </a:r>
            <a:r>
              <a:rPr lang="en-US" dirty="0" smtClean="0">
                <a:solidFill>
                  <a:schemeClr val="bg1"/>
                </a:solidFill>
                <a:effectLst/>
                <a:latin typeface="+mj-lt"/>
                <a:ea typeface="Lucida Grande"/>
                <a:cs typeface="Lucida Grande"/>
              </a:rPr>
              <a:t>-10</a:t>
            </a:r>
            <a:r>
              <a:rPr lang="en-US" baseline="30000" dirty="0" smtClean="0">
                <a:solidFill>
                  <a:schemeClr val="bg1"/>
                </a:solidFill>
                <a:effectLst/>
                <a:latin typeface="+mj-lt"/>
                <a:ea typeface="Lucida Grande"/>
                <a:cs typeface="Lucida Grande"/>
              </a:rPr>
              <a:t>7</a:t>
            </a:r>
            <a:r>
              <a:rPr lang="en-US" dirty="0" smtClean="0">
                <a:solidFill>
                  <a:schemeClr val="bg1"/>
                </a:solidFill>
                <a:effectLst/>
                <a:latin typeface="+mj-lt"/>
                <a:ea typeface="Lucida Grande"/>
                <a:cs typeface="Lucida Grande"/>
              </a:rPr>
              <a:t> larger than </a:t>
            </a:r>
            <a:r>
              <a:rPr lang="en-US" dirty="0" err="1" smtClean="0">
                <a:solidFill>
                  <a:schemeClr val="bg1"/>
                </a:solidFill>
                <a:effectLst/>
                <a:latin typeface="+mj-lt"/>
                <a:ea typeface="Lucida Grande"/>
                <a:cs typeface="Lucida Grande"/>
              </a:rPr>
              <a:t>γγ</a:t>
            </a:r>
            <a:r>
              <a:rPr lang="en-US" dirty="0" smtClean="0">
                <a:solidFill>
                  <a:schemeClr val="bg1"/>
                </a:solidFill>
                <a:effectLst/>
                <a:latin typeface="+mj-lt"/>
                <a:ea typeface="Lucida Grande"/>
                <a:cs typeface="Lucida Grande"/>
              </a:rPr>
              <a:t> background)</a:t>
            </a:r>
            <a:endParaRPr lang="en-US" dirty="0">
              <a:solidFill>
                <a:schemeClr val="bg1"/>
              </a:solidFill>
              <a:effectLst/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9512" y="908720"/>
            <a:ext cx="3168352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 smtClean="0">
                <a:effectLst/>
                <a:latin typeface="Lucida Grande"/>
                <a:ea typeface="Lucida Grande"/>
                <a:cs typeface="Lucida Grande"/>
              </a:rPr>
              <a:t>σ</a:t>
            </a:r>
            <a:r>
              <a:rPr lang="en-US" dirty="0" smtClean="0">
                <a:effectLst/>
              </a:rPr>
              <a:t> x BR ~ 50 </a:t>
            </a:r>
            <a:r>
              <a:rPr lang="en-US" dirty="0" err="1" smtClean="0">
                <a:effectLst/>
              </a:rPr>
              <a:t>fb</a:t>
            </a:r>
            <a:r>
              <a:rPr lang="en-US" dirty="0" smtClean="0">
                <a:effectLst/>
              </a:rPr>
              <a:t> </a:t>
            </a:r>
            <a:r>
              <a:rPr lang="en-US" dirty="0" err="1" smtClean="0">
                <a:effectLst/>
              </a:rPr>
              <a:t>m</a:t>
            </a:r>
            <a:r>
              <a:rPr lang="en-US" baseline="-25000" dirty="0" err="1" smtClean="0">
                <a:effectLst/>
              </a:rPr>
              <a:t>H</a:t>
            </a:r>
            <a:r>
              <a:rPr lang="en-US" baseline="-25000" dirty="0" smtClean="0">
                <a:effectLst/>
              </a:rPr>
              <a:t> </a:t>
            </a:r>
            <a:r>
              <a:rPr lang="en-US" dirty="0" smtClean="0">
                <a:effectLst/>
              </a:rPr>
              <a:t>~ 126 </a:t>
            </a:r>
            <a:r>
              <a:rPr lang="en-US" dirty="0" err="1" smtClean="0">
                <a:effectLst/>
              </a:rPr>
              <a:t>GeV</a:t>
            </a:r>
            <a:endParaRPr lang="en-US" dirty="0">
              <a:effectLst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7504" y="2492896"/>
            <a:ext cx="7689721" cy="584776"/>
          </a:xfrm>
          <a:prstGeom prst="rect">
            <a:avLst/>
          </a:prstGeom>
          <a:solidFill>
            <a:srgbClr val="CCFF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effectLst/>
              </a:rPr>
              <a:t>To increase sensitivity, events divided in 10 categories based on </a:t>
            </a:r>
            <a:r>
              <a:rPr lang="en-US" dirty="0" err="1" smtClean="0">
                <a:effectLst/>
                <a:latin typeface="Lucida Grande"/>
                <a:ea typeface="Lucida Grande"/>
                <a:cs typeface="Lucida Grande"/>
              </a:rPr>
              <a:t>γ</a:t>
            </a:r>
            <a:r>
              <a:rPr lang="en-US" dirty="0">
                <a:effectLst/>
              </a:rPr>
              <a:t> </a:t>
            </a:r>
            <a:r>
              <a:rPr lang="en-US" dirty="0" smtClean="0">
                <a:effectLst/>
              </a:rPr>
              <a:t>rapidity,</a:t>
            </a:r>
          </a:p>
          <a:p>
            <a:r>
              <a:rPr lang="en-US" dirty="0" smtClean="0">
                <a:effectLst/>
              </a:rPr>
              <a:t>converted/unconverted </a:t>
            </a:r>
            <a:r>
              <a:rPr lang="en-US" dirty="0" err="1" smtClean="0">
                <a:effectLst/>
                <a:latin typeface="Lucida Grande"/>
                <a:ea typeface="Lucida Grande"/>
                <a:cs typeface="Lucida Grande"/>
              </a:rPr>
              <a:t>γ</a:t>
            </a:r>
            <a:r>
              <a:rPr lang="en-US" dirty="0" smtClean="0">
                <a:effectLst/>
              </a:rPr>
              <a:t>; </a:t>
            </a:r>
            <a:r>
              <a:rPr lang="en-US" dirty="0" err="1" smtClean="0">
                <a:effectLst/>
              </a:rPr>
              <a:t>p</a:t>
            </a:r>
            <a:r>
              <a:rPr lang="en-US" baseline="-25000" dirty="0" err="1" smtClean="0">
                <a:effectLst/>
              </a:rPr>
              <a:t>Tt</a:t>
            </a:r>
            <a:r>
              <a:rPr lang="en-US" dirty="0" smtClean="0">
                <a:effectLst/>
              </a:rPr>
              <a:t> (</a:t>
            </a:r>
            <a:r>
              <a:rPr lang="en-US" dirty="0" err="1" smtClean="0">
                <a:effectLst/>
              </a:rPr>
              <a:t>p</a:t>
            </a:r>
            <a:r>
              <a:rPr lang="en-US" baseline="-25000" dirty="0" err="1" smtClean="0">
                <a:effectLst/>
              </a:rPr>
              <a:t>T</a:t>
            </a:r>
            <a:r>
              <a:rPr lang="en-US" baseline="30000" dirty="0" err="1" smtClean="0">
                <a:effectLst/>
                <a:latin typeface="Lucida Grande"/>
                <a:ea typeface="Lucida Grande"/>
                <a:cs typeface="Lucida Grande"/>
              </a:rPr>
              <a:t>γγ</a:t>
            </a:r>
            <a:r>
              <a:rPr lang="en-US" dirty="0" smtClean="0">
                <a:effectLst/>
              </a:rPr>
              <a:t> perpendicular to </a:t>
            </a:r>
            <a:r>
              <a:rPr lang="en-US" dirty="0" err="1" smtClean="0">
                <a:effectLst/>
                <a:latin typeface="Lucida Grande"/>
                <a:ea typeface="Lucida Grande"/>
                <a:cs typeface="Lucida Grande"/>
              </a:rPr>
              <a:t>γγ</a:t>
            </a:r>
            <a:r>
              <a:rPr lang="en-US" dirty="0" smtClean="0">
                <a:effectLst/>
              </a:rPr>
              <a:t> thrust axis); 2jets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7504" y="1517883"/>
            <a:ext cx="5688632" cy="830997"/>
          </a:xfrm>
          <a:prstGeom prst="rect">
            <a:avLst/>
          </a:prstGeom>
          <a:solidFill>
            <a:srgbClr val="CCFF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q"/>
            </a:pPr>
            <a:r>
              <a:rPr lang="en-US" dirty="0" smtClean="0">
                <a:effectLst/>
                <a:latin typeface="Comic Sans MS"/>
                <a:ea typeface="Lucida Grande"/>
                <a:cs typeface="Lucida Grande"/>
              </a:rPr>
              <a:t>Simple topology: two </a:t>
            </a:r>
            <a:r>
              <a:rPr lang="en-US" dirty="0">
                <a:effectLst/>
                <a:latin typeface="Comic Sans MS"/>
                <a:ea typeface="Lucida Grande"/>
                <a:cs typeface="Lucida Grande"/>
              </a:rPr>
              <a:t>high-</a:t>
            </a:r>
            <a:r>
              <a:rPr lang="en-US" dirty="0" err="1">
                <a:effectLst/>
                <a:latin typeface="Comic Sans MS"/>
                <a:ea typeface="Lucida Grande"/>
                <a:cs typeface="Lucida Grande"/>
              </a:rPr>
              <a:t>p</a:t>
            </a:r>
            <a:r>
              <a:rPr lang="en-US" baseline="-25000" dirty="0" err="1">
                <a:effectLst/>
                <a:latin typeface="Comic Sans MS"/>
                <a:ea typeface="Lucida Grande"/>
                <a:cs typeface="Lucida Grande"/>
              </a:rPr>
              <a:t>T</a:t>
            </a:r>
            <a:r>
              <a:rPr lang="en-US" dirty="0">
                <a:effectLst/>
                <a:latin typeface="Comic Sans MS"/>
                <a:ea typeface="Lucida Grande"/>
                <a:cs typeface="Lucida Grande"/>
              </a:rPr>
              <a:t> </a:t>
            </a:r>
            <a:r>
              <a:rPr lang="en-US" dirty="0" smtClean="0">
                <a:effectLst/>
                <a:latin typeface="Comic Sans MS"/>
                <a:ea typeface="Lucida Grande"/>
                <a:cs typeface="Lucida Grande"/>
              </a:rPr>
              <a:t>isolated photons  </a:t>
            </a:r>
          </a:p>
          <a:p>
            <a:r>
              <a:rPr lang="en-US" dirty="0" smtClean="0">
                <a:effectLst/>
                <a:latin typeface="Comic Sans MS"/>
              </a:rPr>
              <a:t>     E</a:t>
            </a:r>
            <a:r>
              <a:rPr lang="en-US" baseline="-25000" dirty="0" smtClean="0">
                <a:effectLst/>
                <a:latin typeface="Comic Sans MS"/>
              </a:rPr>
              <a:t>T</a:t>
            </a:r>
            <a:r>
              <a:rPr lang="en-US" dirty="0" smtClean="0">
                <a:effectLst/>
                <a:latin typeface="Comic Sans MS"/>
              </a:rPr>
              <a:t> </a:t>
            </a:r>
            <a:r>
              <a:rPr lang="en-US" dirty="0">
                <a:effectLst/>
                <a:latin typeface="Comic Sans MS"/>
              </a:rPr>
              <a:t>(</a:t>
            </a:r>
            <a:r>
              <a:rPr lang="en-US" dirty="0">
                <a:effectLst/>
                <a:latin typeface="Comic Sans MS"/>
                <a:ea typeface="Lucida Grande"/>
                <a:cs typeface="Lucida Grande"/>
              </a:rPr>
              <a:t>γ</a:t>
            </a:r>
            <a:r>
              <a:rPr lang="en-US" baseline="-25000" dirty="0">
                <a:effectLst/>
                <a:latin typeface="Comic Sans MS"/>
                <a:ea typeface="Lucida Grande"/>
                <a:cs typeface="Lucida Grande"/>
              </a:rPr>
              <a:t>1</a:t>
            </a:r>
            <a:r>
              <a:rPr lang="en-US" dirty="0">
                <a:effectLst/>
                <a:latin typeface="Comic Sans MS"/>
                <a:ea typeface="Lucida Grande"/>
                <a:cs typeface="Lucida Grande"/>
              </a:rPr>
              <a:t>, γ</a:t>
            </a:r>
            <a:r>
              <a:rPr lang="en-US" baseline="-25000" dirty="0">
                <a:effectLst/>
                <a:latin typeface="Comic Sans MS"/>
                <a:ea typeface="Lucida Grande"/>
                <a:cs typeface="Lucida Grande"/>
              </a:rPr>
              <a:t>2</a:t>
            </a:r>
            <a:r>
              <a:rPr lang="en-US" dirty="0">
                <a:effectLst/>
                <a:latin typeface="Comic Sans MS"/>
              </a:rPr>
              <a:t>) &gt; 40, </a:t>
            </a:r>
            <a:r>
              <a:rPr lang="en-US" dirty="0" smtClean="0">
                <a:effectLst/>
                <a:latin typeface="Comic Sans MS"/>
              </a:rPr>
              <a:t>30 </a:t>
            </a:r>
            <a:r>
              <a:rPr lang="en-US" dirty="0" err="1" smtClean="0">
                <a:effectLst/>
                <a:latin typeface="Comic Sans MS"/>
              </a:rPr>
              <a:t>GeV</a:t>
            </a:r>
            <a:endParaRPr lang="en-US" dirty="0" smtClean="0">
              <a:effectLst/>
              <a:latin typeface="Comic Sans MS"/>
            </a:endParaRPr>
          </a:p>
          <a:p>
            <a:pPr marL="285750" indent="-285750">
              <a:buFont typeface="Wingdings" charset="2"/>
              <a:buChar char="q"/>
            </a:pPr>
            <a:r>
              <a:rPr lang="en-US" dirty="0">
                <a:effectLst/>
              </a:rPr>
              <a:t>Main background: </a:t>
            </a:r>
            <a:r>
              <a:rPr lang="en-US" dirty="0" err="1">
                <a:effectLst/>
                <a:latin typeface="Lucida Grande"/>
                <a:ea typeface="Lucida Grande"/>
                <a:cs typeface="Lucida Grande"/>
              </a:rPr>
              <a:t>γγ</a:t>
            </a:r>
            <a:r>
              <a:rPr lang="en-US" dirty="0">
                <a:effectLst/>
              </a:rPr>
              <a:t> </a:t>
            </a:r>
            <a:r>
              <a:rPr lang="en-US" dirty="0" smtClean="0">
                <a:effectLst/>
              </a:rPr>
              <a:t>continuum (irreducible, smooth, ..)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5652120" y="3212976"/>
            <a:ext cx="3491880" cy="2016224"/>
            <a:chOff x="5652120" y="3140968"/>
            <a:chExt cx="3491880" cy="2016224"/>
          </a:xfrm>
        </p:grpSpPr>
        <p:sp>
          <p:nvSpPr>
            <p:cNvPr id="3" name="Rectangle 2"/>
            <p:cNvSpPr/>
            <p:nvPr/>
          </p:nvSpPr>
          <p:spPr bwMode="auto">
            <a:xfrm>
              <a:off x="5652120" y="3140968"/>
              <a:ext cx="3491880" cy="2016224"/>
            </a:xfrm>
            <a:prstGeom prst="rect">
              <a:avLst/>
            </a:prstGeom>
            <a:solidFill>
              <a:srgbClr val="80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</a:endParaRPr>
            </a:p>
          </p:txBody>
        </p:sp>
        <p:pic>
          <p:nvPicPr>
            <p:cNvPr id="7" name="Picture 6" descr="Untitled.png"/>
            <p:cNvPicPr preferRelativeResize="0"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5724128" y="3212976"/>
              <a:ext cx="1574066" cy="1391868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sp>
          <p:nvSpPr>
            <p:cNvPr id="14" name="TextBox 13"/>
            <p:cNvSpPr txBox="1"/>
            <p:nvPr/>
          </p:nvSpPr>
          <p:spPr>
            <a:xfrm>
              <a:off x="5724128" y="4725144"/>
              <a:ext cx="3347864" cy="323165"/>
            </a:xfrm>
            <a:prstGeom prst="rect">
              <a:avLst/>
            </a:prstGeom>
            <a:solidFill>
              <a:srgbClr val="FFCCFF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500" dirty="0" smtClean="0">
                  <a:effectLst/>
                  <a:sym typeface="Wingdings"/>
                </a:rPr>
                <a:t>Expected gain in sensitivity: 3%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380312" y="3268141"/>
              <a:ext cx="1656184" cy="1384995"/>
            </a:xfrm>
            <a:prstGeom prst="rect">
              <a:avLst/>
            </a:prstGeom>
            <a:solidFill>
              <a:srgbClr val="FFCCFF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effectLst/>
                </a:rPr>
                <a:t>2 jets with</a:t>
              </a:r>
            </a:p>
            <a:p>
              <a:r>
                <a:rPr lang="en-US" sz="1400" dirty="0" err="1" smtClean="0">
                  <a:effectLst/>
                </a:rPr>
                <a:t>p</a:t>
              </a:r>
              <a:r>
                <a:rPr lang="en-US" sz="1400" baseline="-25000" dirty="0" err="1" smtClean="0">
                  <a:effectLst/>
                </a:rPr>
                <a:t>T</a:t>
              </a:r>
              <a:r>
                <a:rPr lang="en-US" sz="1400" baseline="-25000" dirty="0" smtClean="0">
                  <a:effectLst/>
                </a:rPr>
                <a:t> </a:t>
              </a:r>
              <a:r>
                <a:rPr lang="en-US" sz="1400" dirty="0" smtClean="0">
                  <a:effectLst/>
                </a:rPr>
                <a:t>&gt; 25-30 </a:t>
              </a:r>
              <a:r>
                <a:rPr lang="en-US" sz="1400" dirty="0" err="1" smtClean="0">
                  <a:effectLst/>
                </a:rPr>
                <a:t>GeV</a:t>
              </a:r>
              <a:r>
                <a:rPr lang="en-US" sz="1400" dirty="0" smtClean="0">
                  <a:effectLst/>
                </a:rPr>
                <a:t> </a:t>
              </a:r>
            </a:p>
            <a:p>
              <a:r>
                <a:rPr lang="en-US" sz="1400" dirty="0" smtClean="0">
                  <a:effectLst/>
                </a:rPr>
                <a:t>|</a:t>
              </a:r>
              <a:r>
                <a:rPr lang="en-US" sz="1400" dirty="0" err="1" smtClean="0">
                  <a:effectLst/>
                  <a:latin typeface="Lucida Grande"/>
                  <a:ea typeface="Lucida Grande"/>
                  <a:cs typeface="Lucida Grande"/>
                </a:rPr>
                <a:t>η</a:t>
              </a:r>
              <a:r>
                <a:rPr lang="en-US" sz="1400" dirty="0" smtClean="0">
                  <a:effectLst/>
                </a:rPr>
                <a:t>|&lt;4.5</a:t>
              </a:r>
            </a:p>
            <a:p>
              <a:r>
                <a:rPr lang="en-US" sz="1400" dirty="0" smtClean="0">
                  <a:effectLst/>
                  <a:latin typeface="Lucida Grande"/>
                  <a:ea typeface="Lucida Grande"/>
                  <a:cs typeface="Lucida Grande"/>
                </a:rPr>
                <a:t>|</a:t>
              </a:r>
              <a:r>
                <a:rPr lang="en-US" sz="1400" dirty="0" err="1" smtClean="0">
                  <a:effectLst/>
                  <a:latin typeface="Lucida Grande"/>
                  <a:ea typeface="Lucida Grande"/>
                  <a:cs typeface="Lucida Grande"/>
                </a:rPr>
                <a:t>Δη|</a:t>
              </a:r>
              <a:r>
                <a:rPr lang="en-US" sz="1400" baseline="-25000" dirty="0" err="1" smtClean="0">
                  <a:effectLst/>
                </a:rPr>
                <a:t>jj</a:t>
              </a:r>
              <a:r>
                <a:rPr lang="en-US" sz="1400" dirty="0" smtClean="0">
                  <a:effectLst/>
                </a:rPr>
                <a:t> &gt; 2.8</a:t>
              </a:r>
              <a:endParaRPr lang="en-US" sz="1400" dirty="0">
                <a:effectLst/>
              </a:endParaRPr>
            </a:p>
            <a:p>
              <a:r>
                <a:rPr lang="en-US" sz="1400" dirty="0" err="1" smtClean="0">
                  <a:effectLst/>
                </a:rPr>
                <a:t>M</a:t>
              </a:r>
              <a:r>
                <a:rPr lang="en-US" sz="1400" baseline="-25000" dirty="0" err="1" smtClean="0">
                  <a:effectLst/>
                </a:rPr>
                <a:t>jj</a:t>
              </a:r>
              <a:r>
                <a:rPr lang="en-US" sz="1400" dirty="0" smtClean="0">
                  <a:effectLst/>
                </a:rPr>
                <a:t> &gt; 400 </a:t>
              </a:r>
              <a:r>
                <a:rPr lang="en-US" sz="1400" dirty="0" err="1" smtClean="0">
                  <a:effectLst/>
                </a:rPr>
                <a:t>GeV</a:t>
              </a:r>
              <a:endParaRPr lang="en-US" sz="1400" dirty="0" smtClean="0">
                <a:effectLst/>
              </a:endParaRPr>
            </a:p>
            <a:p>
              <a:r>
                <a:rPr lang="en-US" sz="1400" dirty="0" smtClean="0">
                  <a:effectLst/>
                </a:rPr>
                <a:t>|</a:t>
              </a:r>
              <a:r>
                <a:rPr lang="en-US" sz="1400" dirty="0" err="1" smtClean="0">
                  <a:effectLst/>
                  <a:latin typeface="Lucida Grande"/>
                  <a:ea typeface="Lucida Grande"/>
                  <a:cs typeface="Lucida Grande"/>
                </a:rPr>
                <a:t>Δφ</a:t>
              </a:r>
              <a:r>
                <a:rPr lang="en-US" sz="1400" dirty="0" smtClean="0">
                  <a:effectLst/>
                  <a:latin typeface="Lucida Grande"/>
                  <a:ea typeface="Lucida Grande"/>
                  <a:cs typeface="Lucida Grande"/>
                </a:rPr>
                <a:t>|</a:t>
              </a:r>
              <a:r>
                <a:rPr lang="en-US" sz="1400" dirty="0" smtClean="0">
                  <a:effectLst/>
                </a:rPr>
                <a:t> (</a:t>
              </a:r>
              <a:r>
                <a:rPr lang="en-US" sz="1400" dirty="0" err="1" smtClean="0">
                  <a:effectLst/>
                  <a:latin typeface="Lucida Grande"/>
                  <a:ea typeface="Lucida Grande"/>
                  <a:cs typeface="Lucida Grande"/>
                </a:rPr>
                <a:t>γγ</a:t>
              </a:r>
              <a:r>
                <a:rPr lang="en-US" sz="1400" dirty="0" err="1" smtClean="0">
                  <a:effectLst/>
                </a:rPr>
                <a:t>-jj</a:t>
              </a:r>
              <a:r>
                <a:rPr lang="en-US" sz="1400" dirty="0" smtClean="0">
                  <a:effectLst/>
                </a:rPr>
                <a:t>) &gt; 2.6 </a:t>
              </a:r>
              <a:endParaRPr lang="en-US" sz="1400" dirty="0">
                <a:effectLst/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35496" y="4581128"/>
            <a:ext cx="5544616" cy="1077218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effectLst/>
              </a:rPr>
              <a:t>After all selections, expect (10.7 fb</a:t>
            </a:r>
            <a:r>
              <a:rPr lang="en-US" baseline="30000" dirty="0" smtClean="0">
                <a:effectLst/>
              </a:rPr>
              <a:t>-1</a:t>
            </a:r>
            <a:r>
              <a:rPr lang="en-US" dirty="0" smtClean="0">
                <a:effectLst/>
              </a:rPr>
              <a:t>,  </a:t>
            </a:r>
            <a:r>
              <a:rPr lang="en-US" dirty="0" err="1" smtClean="0">
                <a:effectLst/>
              </a:rPr>
              <a:t>m</a:t>
            </a:r>
            <a:r>
              <a:rPr lang="en-US" baseline="-25000" dirty="0" err="1" smtClean="0">
                <a:effectLst/>
              </a:rPr>
              <a:t>H</a:t>
            </a:r>
            <a:r>
              <a:rPr lang="en-US" dirty="0" smtClean="0">
                <a:effectLst/>
              </a:rPr>
              <a:t>~ 126 </a:t>
            </a:r>
            <a:r>
              <a:rPr lang="en-US" dirty="0" err="1" smtClean="0">
                <a:effectLst/>
              </a:rPr>
              <a:t>GeV</a:t>
            </a:r>
            <a:r>
              <a:rPr lang="en-US" dirty="0">
                <a:effectLst/>
              </a:rPr>
              <a:t>)</a:t>
            </a:r>
            <a:endParaRPr lang="en-US" dirty="0" smtClean="0">
              <a:effectLst/>
            </a:endParaRPr>
          </a:p>
          <a:p>
            <a:r>
              <a:rPr lang="en-US" dirty="0" smtClean="0">
                <a:effectLst/>
              </a:rPr>
              <a:t> ~</a:t>
            </a:r>
            <a:r>
              <a:rPr lang="en-US" dirty="0">
                <a:effectLst/>
              </a:rPr>
              <a:t> </a:t>
            </a:r>
            <a:r>
              <a:rPr lang="en-US" dirty="0" smtClean="0">
                <a:effectLst/>
              </a:rPr>
              <a:t>170 signal events  </a:t>
            </a:r>
            <a:r>
              <a:rPr lang="en-US" sz="1400" dirty="0" smtClean="0">
                <a:effectLst/>
              </a:rPr>
              <a:t>(total signal efficiency ~ 40%)</a:t>
            </a:r>
          </a:p>
          <a:p>
            <a:r>
              <a:rPr lang="en-US" dirty="0" smtClean="0">
                <a:effectLst/>
              </a:rPr>
              <a:t> ~ 6340 background events in mass window </a:t>
            </a:r>
            <a:endParaRPr lang="en-US" dirty="0">
              <a:effectLst/>
              <a:sym typeface="Wingdings"/>
            </a:endParaRPr>
          </a:p>
          <a:p>
            <a:r>
              <a:rPr lang="en-US" dirty="0" smtClean="0">
                <a:effectLst/>
                <a:sym typeface="Wingdings"/>
              </a:rPr>
              <a:t> S/B ~ 3% inclusive (~ 20% 2jet category)</a:t>
            </a:r>
            <a:endParaRPr lang="en-US" dirty="0" smtClean="0">
              <a:effectLst/>
            </a:endParaRPr>
          </a:p>
        </p:txBody>
      </p:sp>
      <p:pic>
        <p:nvPicPr>
          <p:cNvPr id="8" name="Picture 7" descr="seminar_EDgg_nomuon.png"/>
          <p:cNvPicPr preferRelativeResize="0"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91060" y="75452"/>
            <a:ext cx="2345436" cy="2345436"/>
          </a:xfrm>
          <a:prstGeom prst="rect">
            <a:avLst/>
          </a:prstGeom>
          <a:ln w="38100" cmpd="sng"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xmlns="" val="3716533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66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C691D3-1268-BC46-A466-4FE7F8FFD0C6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79512" y="764704"/>
            <a:ext cx="2497874" cy="369332"/>
          </a:xfrm>
          <a:prstGeom prst="rect">
            <a:avLst/>
          </a:prstGeom>
          <a:solidFill>
            <a:srgbClr val="F2F2F2"/>
          </a:solidFill>
          <a:ln w="19050" cmpd="sng"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>
                <a:effectLst/>
              </a:rPr>
              <a:t>m</a:t>
            </a:r>
            <a:r>
              <a:rPr lang="en-US" sz="1800" baseline="30000" dirty="0" smtClean="0">
                <a:effectLst/>
              </a:rPr>
              <a:t>2</a:t>
            </a:r>
            <a:r>
              <a:rPr lang="en-US" sz="1800" baseline="-25000" dirty="0" smtClean="0">
                <a:effectLst/>
                <a:latin typeface="Lucida Grande"/>
                <a:ea typeface="Lucida Grande"/>
                <a:cs typeface="Lucida Grande"/>
              </a:rPr>
              <a:t>γγ</a:t>
            </a:r>
            <a:r>
              <a:rPr lang="en-US" sz="1800" dirty="0" smtClean="0">
                <a:effectLst/>
              </a:rPr>
              <a:t>= 2 E</a:t>
            </a:r>
            <a:r>
              <a:rPr lang="en-US" sz="1800" baseline="-25000" dirty="0" smtClean="0">
                <a:effectLst/>
              </a:rPr>
              <a:t>1</a:t>
            </a:r>
            <a:r>
              <a:rPr lang="en-US" sz="1800" dirty="0" smtClean="0">
                <a:effectLst/>
              </a:rPr>
              <a:t> E</a:t>
            </a:r>
            <a:r>
              <a:rPr lang="en-US" sz="1800" baseline="-25000" dirty="0" smtClean="0">
                <a:effectLst/>
              </a:rPr>
              <a:t>2</a:t>
            </a:r>
            <a:r>
              <a:rPr lang="en-US" sz="1800" dirty="0" smtClean="0">
                <a:effectLst/>
              </a:rPr>
              <a:t> (1-cos</a:t>
            </a:r>
            <a:r>
              <a:rPr lang="en-US" sz="1800" dirty="0" smtClean="0">
                <a:effectLst/>
                <a:latin typeface="Lucida Grande"/>
                <a:ea typeface="Lucida Grande"/>
                <a:cs typeface="Lucida Grande"/>
              </a:rPr>
              <a:t>α</a:t>
            </a:r>
            <a:r>
              <a:rPr lang="en-US" sz="1800" dirty="0" smtClean="0">
                <a:effectLst/>
              </a:rPr>
              <a:t>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667291" y="4293096"/>
            <a:ext cx="4369205" cy="584776"/>
          </a:xfrm>
          <a:prstGeom prst="rect">
            <a:avLst/>
          </a:prstGeom>
          <a:solidFill>
            <a:srgbClr val="FFCC99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effectLst/>
              </a:rPr>
              <a:t>Electron scale transported to photons using</a:t>
            </a:r>
          </a:p>
          <a:p>
            <a:r>
              <a:rPr lang="en-US" dirty="0" smtClean="0">
                <a:effectLst/>
              </a:rPr>
              <a:t>MC </a:t>
            </a:r>
            <a:r>
              <a:rPr lang="en-US" sz="1400" dirty="0" smtClean="0">
                <a:effectLst/>
              </a:rPr>
              <a:t>(small systematics from material effects)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674004" y="5796552"/>
            <a:ext cx="4362492" cy="584776"/>
          </a:xfrm>
          <a:prstGeom prst="rect">
            <a:avLst/>
          </a:prstGeom>
          <a:solidFill>
            <a:srgbClr val="FFCC00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effectLst/>
              </a:rPr>
              <a:t>Mass resolution of inclusive sample: 1.6 </a:t>
            </a:r>
            <a:r>
              <a:rPr lang="en-US" dirty="0" err="1" smtClean="0">
                <a:effectLst/>
              </a:rPr>
              <a:t>GeV</a:t>
            </a:r>
            <a:endParaRPr lang="en-US" dirty="0" smtClean="0">
              <a:effectLst/>
            </a:endParaRPr>
          </a:p>
          <a:p>
            <a:r>
              <a:rPr lang="en-US" dirty="0" smtClean="0">
                <a:effectLst/>
              </a:rPr>
              <a:t>Fraction of events in ±2</a:t>
            </a:r>
            <a:r>
              <a:rPr lang="en-US" dirty="0" smtClean="0">
                <a:effectLst/>
                <a:latin typeface="Lucida Grande"/>
                <a:ea typeface="Lucida Grande"/>
                <a:cs typeface="Lucida Grande"/>
              </a:rPr>
              <a:t>σ</a:t>
            </a:r>
            <a:r>
              <a:rPr lang="en-US" dirty="0" smtClean="0">
                <a:effectLst/>
              </a:rPr>
              <a:t>: ~90%</a:t>
            </a:r>
          </a:p>
        </p:txBody>
      </p:sp>
      <p:sp>
        <p:nvSpPr>
          <p:cNvPr id="16" name="Oval 15"/>
          <p:cNvSpPr/>
          <p:nvPr/>
        </p:nvSpPr>
        <p:spPr bwMode="auto">
          <a:xfrm>
            <a:off x="1043608" y="620688"/>
            <a:ext cx="648072" cy="648072"/>
          </a:xfrm>
          <a:prstGeom prst="ellipse">
            <a:avLst/>
          </a:prstGeom>
          <a:noFill/>
          <a:ln w="3810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496" y="1469102"/>
            <a:ext cx="4320480" cy="1815882"/>
          </a:xfrm>
          <a:prstGeom prst="rect">
            <a:avLst/>
          </a:prstGeom>
          <a:solidFill>
            <a:srgbClr val="CCFF99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effectLst/>
              </a:rPr>
              <a:t>Present understanding of calorimeter </a:t>
            </a:r>
          </a:p>
          <a:p>
            <a:r>
              <a:rPr lang="en-US" dirty="0" smtClean="0">
                <a:effectLst/>
              </a:rPr>
              <a:t>E response (from Z, J/</a:t>
            </a:r>
            <a:r>
              <a:rPr lang="en-US" dirty="0" err="1" smtClean="0">
                <a:effectLst/>
                <a:latin typeface="Lucida Grande"/>
                <a:ea typeface="Lucida Grande"/>
                <a:cs typeface="Lucida Grande"/>
              </a:rPr>
              <a:t>ψ</a:t>
            </a:r>
            <a:r>
              <a:rPr lang="en-US" dirty="0" smtClean="0">
                <a:effectLst/>
              </a:rPr>
              <a:t> </a:t>
            </a:r>
            <a:r>
              <a:rPr lang="en-US" dirty="0" smtClean="0">
                <a:effectLst/>
                <a:sym typeface="Wingdings"/>
              </a:rPr>
              <a:t> </a:t>
            </a:r>
            <a:r>
              <a:rPr lang="en-US" dirty="0" err="1" smtClean="0">
                <a:effectLst/>
                <a:sym typeface="Wingdings"/>
              </a:rPr>
              <a:t>ee</a:t>
            </a:r>
            <a:r>
              <a:rPr lang="en-US" dirty="0" smtClean="0">
                <a:effectLst/>
                <a:sym typeface="Wingdings"/>
              </a:rPr>
              <a:t>, W </a:t>
            </a:r>
            <a:r>
              <a:rPr lang="en-US" dirty="0" err="1" smtClean="0">
                <a:effectLst/>
                <a:sym typeface="Wingdings"/>
              </a:rPr>
              <a:t>e</a:t>
            </a:r>
            <a:r>
              <a:rPr lang="en-US" dirty="0" err="1" smtClean="0">
                <a:effectLst/>
                <a:latin typeface="Lucida Grande"/>
                <a:ea typeface="Lucida Grande"/>
                <a:cs typeface="Lucida Grande"/>
                <a:sym typeface="Wingdings"/>
              </a:rPr>
              <a:t>ν</a:t>
            </a:r>
            <a:r>
              <a:rPr lang="en-US" dirty="0" smtClean="0">
                <a:effectLst/>
                <a:sym typeface="Wingdings"/>
              </a:rPr>
              <a:t> </a:t>
            </a:r>
          </a:p>
          <a:p>
            <a:r>
              <a:rPr lang="en-US" dirty="0" smtClean="0">
                <a:effectLst/>
                <a:sym typeface="Wingdings"/>
              </a:rPr>
              <a:t>data and MC)</a:t>
            </a:r>
            <a:r>
              <a:rPr lang="en-US" dirty="0" smtClean="0">
                <a:effectLst/>
              </a:rPr>
              <a:t>:</a:t>
            </a:r>
            <a:endParaRPr lang="en-US" dirty="0">
              <a:effectLst/>
            </a:endParaRPr>
          </a:p>
          <a:p>
            <a:pPr marL="285750" indent="-285750">
              <a:buFont typeface="Wingdings" charset="2"/>
              <a:buChar char="q"/>
            </a:pPr>
            <a:r>
              <a:rPr lang="en-US" dirty="0" smtClean="0">
                <a:effectLst/>
              </a:rPr>
              <a:t>E-scale at </a:t>
            </a:r>
            <a:r>
              <a:rPr lang="en-US" dirty="0" err="1" smtClean="0">
                <a:effectLst/>
              </a:rPr>
              <a:t>m</a:t>
            </a:r>
            <a:r>
              <a:rPr lang="en-US" baseline="-25000" dirty="0" err="1" smtClean="0">
                <a:effectLst/>
              </a:rPr>
              <a:t>Z</a:t>
            </a:r>
            <a:r>
              <a:rPr lang="en-US" dirty="0" smtClean="0">
                <a:effectLst/>
              </a:rPr>
              <a:t> </a:t>
            </a:r>
            <a:r>
              <a:rPr lang="en-US" dirty="0">
                <a:effectLst/>
              </a:rPr>
              <a:t>known to </a:t>
            </a:r>
            <a:r>
              <a:rPr lang="en-US" dirty="0" smtClean="0">
                <a:effectLst/>
              </a:rPr>
              <a:t>~ 0.3%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 smtClean="0">
                <a:effectLst/>
              </a:rPr>
              <a:t>Linearity</a:t>
            </a:r>
            <a:r>
              <a:rPr lang="en-US" dirty="0">
                <a:effectLst/>
              </a:rPr>
              <a:t> </a:t>
            </a:r>
            <a:r>
              <a:rPr lang="en-US" dirty="0" smtClean="0">
                <a:effectLst/>
              </a:rPr>
              <a:t>better than 1% (few-100 </a:t>
            </a:r>
            <a:r>
              <a:rPr lang="en-US" dirty="0" err="1" smtClean="0">
                <a:effectLst/>
              </a:rPr>
              <a:t>GeV</a:t>
            </a:r>
            <a:r>
              <a:rPr lang="en-US" dirty="0" smtClean="0">
                <a:effectLst/>
                <a:sym typeface="Wingdings"/>
              </a:rPr>
              <a:t>)</a:t>
            </a:r>
            <a:endParaRPr lang="en-US" dirty="0" smtClean="0">
              <a:effectLst/>
            </a:endParaRPr>
          </a:p>
          <a:p>
            <a:pPr marL="285750" indent="-285750">
              <a:buFont typeface="Wingdings" charset="2"/>
              <a:buChar char="q"/>
            </a:pPr>
            <a:r>
              <a:rPr lang="en-US" dirty="0" smtClean="0">
                <a:effectLst/>
              </a:rPr>
              <a:t>“Uniformity” </a:t>
            </a:r>
            <a:r>
              <a:rPr lang="en-US" sz="1400" dirty="0" smtClean="0">
                <a:effectLst/>
              </a:rPr>
              <a:t>(constant term of resolution</a:t>
            </a:r>
            <a:r>
              <a:rPr lang="en-US" dirty="0" smtClean="0">
                <a:effectLst/>
              </a:rPr>
              <a:t>): ~ 1% (2.5% for 1.37&lt;|</a:t>
            </a:r>
            <a:r>
              <a:rPr lang="en-US" dirty="0" err="1" smtClean="0">
                <a:effectLst/>
                <a:latin typeface="Lucida Grande"/>
                <a:ea typeface="Lucida Grande"/>
                <a:cs typeface="Lucida Grande"/>
              </a:rPr>
              <a:t>η</a:t>
            </a:r>
            <a:r>
              <a:rPr lang="en-US" dirty="0" smtClean="0">
                <a:effectLst/>
              </a:rPr>
              <a:t>|&lt;1.8)</a:t>
            </a:r>
          </a:p>
        </p:txBody>
      </p:sp>
      <p:pic>
        <p:nvPicPr>
          <p:cNvPr id="18" name="Picture 17" descr="plot_lhcc_RunNumber_data_ZeeVsEop.eps"/>
          <p:cNvPicPr preferRelativeResize="0"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11960" y="625442"/>
            <a:ext cx="4990224" cy="337962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9" name="TextBox 18"/>
          <p:cNvSpPr txBox="1"/>
          <p:nvPr/>
        </p:nvSpPr>
        <p:spPr>
          <a:xfrm>
            <a:off x="4149066" y="116632"/>
            <a:ext cx="5031446" cy="584776"/>
          </a:xfrm>
          <a:prstGeom prst="rect">
            <a:avLst/>
          </a:prstGeom>
          <a:solidFill>
            <a:srgbClr val="CC0000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effectLst/>
              </a:rPr>
              <a:t>Stability of EM calorimeter response </a:t>
            </a:r>
            <a:r>
              <a:rPr lang="en-US" dirty="0" err="1" smtClean="0">
                <a:solidFill>
                  <a:schemeClr val="bg1"/>
                </a:solidFill>
                <a:effectLst/>
              </a:rPr>
              <a:t>vs</a:t>
            </a:r>
            <a:r>
              <a:rPr lang="en-US" dirty="0" smtClean="0">
                <a:solidFill>
                  <a:schemeClr val="bg1"/>
                </a:solidFill>
                <a:effectLst/>
              </a:rPr>
              <a:t> time</a:t>
            </a:r>
          </a:p>
          <a:p>
            <a:r>
              <a:rPr lang="en-US" sz="1500" dirty="0" smtClean="0">
                <a:solidFill>
                  <a:schemeClr val="bg1"/>
                </a:solidFill>
                <a:effectLst/>
              </a:rPr>
              <a:t>(and pile-up) </a:t>
            </a:r>
            <a:r>
              <a:rPr lang="en-US" dirty="0" smtClean="0">
                <a:solidFill>
                  <a:schemeClr val="bg1"/>
                </a:solidFill>
                <a:effectLst/>
              </a:rPr>
              <a:t>during full 2011 run better than 0.1%</a:t>
            </a:r>
          </a:p>
        </p:txBody>
      </p:sp>
      <p:cxnSp>
        <p:nvCxnSpPr>
          <p:cNvPr id="21" name="Straight Connector 20"/>
          <p:cNvCxnSpPr/>
          <p:nvPr/>
        </p:nvCxnSpPr>
        <p:spPr bwMode="auto">
          <a:xfrm>
            <a:off x="5004048" y="1861200"/>
            <a:ext cx="4032448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C000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Straight Connector 21"/>
          <p:cNvCxnSpPr/>
          <p:nvPr/>
        </p:nvCxnSpPr>
        <p:spPr bwMode="auto">
          <a:xfrm>
            <a:off x="5004048" y="2412000"/>
            <a:ext cx="4032448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C000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325362" y="116632"/>
            <a:ext cx="1870374" cy="369332"/>
          </a:xfrm>
          <a:prstGeom prst="rect">
            <a:avLst/>
          </a:prstGeom>
          <a:solidFill>
            <a:srgbClr val="FFCC00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 smtClean="0">
                <a:effectLst/>
              </a:rPr>
              <a:t>Mass resolution</a:t>
            </a:r>
          </a:p>
        </p:txBody>
      </p:sp>
      <p:pic>
        <p:nvPicPr>
          <p:cNvPr id="10" name="Picture 9" descr="Untitled.png"/>
          <p:cNvPicPr preferRelativeResize="0"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217" y="3717032"/>
            <a:ext cx="4417775" cy="3031034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3347864" y="5085184"/>
            <a:ext cx="2056372" cy="584776"/>
          </a:xfrm>
          <a:prstGeom prst="rect">
            <a:avLst/>
          </a:prstGeom>
          <a:solidFill>
            <a:srgbClr val="FFFFCC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effectLst/>
              </a:rPr>
              <a:t>Mass resolution not </a:t>
            </a:r>
          </a:p>
          <a:p>
            <a:r>
              <a:rPr lang="en-US" dirty="0">
                <a:effectLst/>
              </a:rPr>
              <a:t>affected by pile-up</a:t>
            </a:r>
          </a:p>
        </p:txBody>
      </p:sp>
    </p:spTree>
    <p:extLst>
      <p:ext uri="{BB962C8B-B14F-4D97-AF65-F5344CB8AC3E}">
        <p14:creationId xmlns:p14="http://schemas.microsoft.com/office/powerpoint/2010/main" xmlns="" val="2348695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305800" y="6493435"/>
            <a:ext cx="838200" cy="304800"/>
          </a:xfrm>
        </p:spPr>
        <p:txBody>
          <a:bodyPr/>
          <a:lstStyle/>
          <a:p>
            <a:pPr>
              <a:defRPr/>
            </a:pPr>
            <a:fld id="{E4C691D3-1268-BC46-A466-4FE7F8FFD0C6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3347864" y="72008"/>
            <a:ext cx="5256584" cy="6669360"/>
            <a:chOff x="2699792" y="72008"/>
            <a:chExt cx="5256584" cy="6669360"/>
          </a:xfrm>
        </p:grpSpPr>
        <p:sp>
          <p:nvSpPr>
            <p:cNvPr id="8" name="Rectangle 7"/>
            <p:cNvSpPr/>
            <p:nvPr/>
          </p:nvSpPr>
          <p:spPr bwMode="auto">
            <a:xfrm>
              <a:off x="2699792" y="72008"/>
              <a:ext cx="5256584" cy="6669360"/>
            </a:xfrm>
            <a:prstGeom prst="rect">
              <a:avLst/>
            </a:prstGeom>
            <a:solidFill>
              <a:srgbClr val="FFCC99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</a:endParaRPr>
            </a:p>
          </p:txBody>
        </p:sp>
        <p:pic>
          <p:nvPicPr>
            <p:cNvPr id="5" name="Picture 4" descr="Untitled.png"/>
            <p:cNvPicPr preferRelativeResize="0"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021672" y="260648"/>
              <a:ext cx="4646672" cy="622372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sp>
        <p:nvSpPr>
          <p:cNvPr id="6" name="TextBox 5"/>
          <p:cNvSpPr txBox="1"/>
          <p:nvPr/>
        </p:nvSpPr>
        <p:spPr>
          <a:xfrm>
            <a:off x="404054" y="476672"/>
            <a:ext cx="2364850" cy="646331"/>
          </a:xfrm>
          <a:prstGeom prst="rect">
            <a:avLst/>
          </a:prstGeom>
          <a:solidFill>
            <a:srgbClr val="FFCC99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effectLst/>
              </a:rPr>
              <a:t>Blick</a:t>
            </a:r>
            <a:r>
              <a:rPr lang="en-US" sz="2000" dirty="0" smtClean="0">
                <a:effectLst/>
              </a:rPr>
              <a:t> am </a:t>
            </a:r>
            <a:r>
              <a:rPr lang="en-US" sz="2000" dirty="0" err="1" smtClean="0">
                <a:effectLst/>
              </a:rPr>
              <a:t>Abend</a:t>
            </a:r>
            <a:endParaRPr lang="en-US" sz="2000" dirty="0">
              <a:effectLst/>
            </a:endParaRPr>
          </a:p>
          <a:p>
            <a:r>
              <a:rPr lang="en-US" dirty="0" smtClean="0">
                <a:effectLst/>
              </a:rPr>
              <a:t>Tuesday, 19 June 2012  </a:t>
            </a:r>
          </a:p>
        </p:txBody>
      </p:sp>
      <p:cxnSp>
        <p:nvCxnSpPr>
          <p:cNvPr id="15" name="Straight Arrow Connector 14"/>
          <p:cNvCxnSpPr/>
          <p:nvPr/>
        </p:nvCxnSpPr>
        <p:spPr bwMode="auto">
          <a:xfrm>
            <a:off x="2123728" y="6021288"/>
            <a:ext cx="1296144" cy="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" name="TextBox 6"/>
          <p:cNvSpPr txBox="1"/>
          <p:nvPr/>
        </p:nvSpPr>
        <p:spPr>
          <a:xfrm>
            <a:off x="323528" y="5733256"/>
            <a:ext cx="2443522" cy="615553"/>
          </a:xfrm>
          <a:prstGeom prst="rect">
            <a:avLst/>
          </a:prstGeom>
          <a:solidFill>
            <a:srgbClr val="008000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700" dirty="0" smtClean="0">
                <a:solidFill>
                  <a:schemeClr val="bg1"/>
                </a:solidFill>
                <a:effectLst/>
              </a:rPr>
              <a:t>“This is how the Higgs</a:t>
            </a:r>
          </a:p>
          <a:p>
            <a:r>
              <a:rPr lang="en-US" sz="1700" dirty="0">
                <a:solidFill>
                  <a:schemeClr val="bg1"/>
                </a:solidFill>
                <a:effectLst/>
              </a:rPr>
              <a:t>b</a:t>
            </a:r>
            <a:r>
              <a:rPr lang="en-US" sz="1700" dirty="0" smtClean="0">
                <a:solidFill>
                  <a:schemeClr val="bg1"/>
                </a:solidFill>
                <a:effectLst/>
              </a:rPr>
              <a:t>oson could look” </a:t>
            </a:r>
          </a:p>
        </p:txBody>
      </p:sp>
      <p:sp>
        <p:nvSpPr>
          <p:cNvPr id="18" name="Oval 17"/>
          <p:cNvSpPr/>
          <p:nvPr/>
        </p:nvSpPr>
        <p:spPr bwMode="auto">
          <a:xfrm>
            <a:off x="3563888" y="5301208"/>
            <a:ext cx="2592288" cy="1440160"/>
          </a:xfrm>
          <a:prstGeom prst="ellipse">
            <a:avLst/>
          </a:prstGeom>
          <a:noFill/>
          <a:ln w="7620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93598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 bwMode="auto">
          <a:xfrm>
            <a:off x="0" y="3212976"/>
            <a:ext cx="9144000" cy="3645024"/>
          </a:xfrm>
          <a:prstGeom prst="rect">
            <a:avLst/>
          </a:prstGeom>
          <a:solidFill>
            <a:srgbClr val="00009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46140" y="116632"/>
            <a:ext cx="2497874" cy="369332"/>
          </a:xfrm>
          <a:prstGeom prst="rect">
            <a:avLst/>
          </a:prstGeom>
          <a:solidFill>
            <a:srgbClr val="F2F2F2"/>
          </a:solidFill>
          <a:ln w="19050" cmpd="sng"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>
                <a:effectLst/>
              </a:rPr>
              <a:t>m</a:t>
            </a:r>
            <a:r>
              <a:rPr lang="en-US" sz="1800" baseline="30000" dirty="0" smtClean="0">
                <a:effectLst/>
              </a:rPr>
              <a:t>2</a:t>
            </a:r>
            <a:r>
              <a:rPr lang="en-US" sz="1800" baseline="-25000" dirty="0" smtClean="0">
                <a:effectLst/>
                <a:latin typeface="Lucida Grande"/>
                <a:ea typeface="Lucida Grande"/>
                <a:cs typeface="Lucida Grande"/>
              </a:rPr>
              <a:t>γγ</a:t>
            </a:r>
            <a:r>
              <a:rPr lang="en-US" sz="1800" dirty="0" smtClean="0">
                <a:effectLst/>
              </a:rPr>
              <a:t>= 2 E</a:t>
            </a:r>
            <a:r>
              <a:rPr lang="en-US" sz="1800" baseline="-25000" dirty="0" smtClean="0">
                <a:effectLst/>
              </a:rPr>
              <a:t>1</a:t>
            </a:r>
            <a:r>
              <a:rPr lang="en-US" sz="1800" dirty="0" smtClean="0">
                <a:effectLst/>
              </a:rPr>
              <a:t> E</a:t>
            </a:r>
            <a:r>
              <a:rPr lang="en-US" sz="1800" baseline="-25000" dirty="0" smtClean="0">
                <a:effectLst/>
              </a:rPr>
              <a:t>2</a:t>
            </a:r>
            <a:r>
              <a:rPr lang="en-US" sz="1800" dirty="0" smtClean="0">
                <a:effectLst/>
              </a:rPr>
              <a:t> (1-cos</a:t>
            </a:r>
            <a:r>
              <a:rPr lang="en-US" sz="1800" dirty="0" smtClean="0">
                <a:effectLst/>
                <a:latin typeface="Lucida Grande"/>
                <a:ea typeface="Lucida Grande"/>
                <a:cs typeface="Lucida Grande"/>
              </a:rPr>
              <a:t>α</a:t>
            </a:r>
            <a:r>
              <a:rPr lang="en-US" sz="1800" dirty="0" smtClean="0">
                <a:effectLst/>
              </a:rPr>
              <a:t>)</a:t>
            </a:r>
          </a:p>
        </p:txBody>
      </p:sp>
      <p:sp>
        <p:nvSpPr>
          <p:cNvPr id="12" name="Oval 11"/>
          <p:cNvSpPr/>
          <p:nvPr/>
        </p:nvSpPr>
        <p:spPr bwMode="auto">
          <a:xfrm>
            <a:off x="1907704" y="44624"/>
            <a:ext cx="720080" cy="648072"/>
          </a:xfrm>
          <a:prstGeom prst="ellipse">
            <a:avLst/>
          </a:prstGeom>
          <a:noFill/>
          <a:ln w="3810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sp>
        <p:nvSpPr>
          <p:cNvPr id="15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244408" y="6553200"/>
            <a:ext cx="838200" cy="304800"/>
          </a:xfrm>
        </p:spPr>
        <p:txBody>
          <a:bodyPr/>
          <a:lstStyle/>
          <a:p>
            <a:pPr>
              <a:defRPr/>
            </a:pPr>
            <a:fld id="{E4C691D3-1268-BC46-A466-4FE7F8FFD0C6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182843" y="116632"/>
            <a:ext cx="1749197" cy="5232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effectLst/>
                <a:latin typeface="Lucida Grande"/>
                <a:ea typeface="Lucida Grande"/>
                <a:cs typeface="Lucida Grande"/>
              </a:rPr>
              <a:t>α</a:t>
            </a:r>
            <a:r>
              <a:rPr lang="en-US" sz="1400" dirty="0" smtClean="0">
                <a:effectLst/>
              </a:rPr>
              <a:t>=opening angle of</a:t>
            </a:r>
          </a:p>
          <a:p>
            <a:r>
              <a:rPr lang="en-US" sz="1400" dirty="0">
                <a:effectLst/>
              </a:rPr>
              <a:t>t</a:t>
            </a:r>
            <a:r>
              <a:rPr lang="en-US" sz="1400" dirty="0" smtClean="0">
                <a:effectLst/>
              </a:rPr>
              <a:t>he two photons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40335" y="836712"/>
            <a:ext cx="5483793" cy="830997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effectLst/>
              </a:rPr>
              <a:t>High pile-up: </a:t>
            </a:r>
            <a:r>
              <a:rPr lang="en-US" dirty="0">
                <a:effectLst/>
                <a:sym typeface="Wingdings"/>
              </a:rPr>
              <a:t>many vertices </a:t>
            </a:r>
            <a:r>
              <a:rPr lang="en-US" dirty="0" smtClean="0">
                <a:effectLst/>
                <a:sym typeface="Wingdings"/>
              </a:rPr>
              <a:t>distributed over </a:t>
            </a:r>
          </a:p>
          <a:p>
            <a:r>
              <a:rPr lang="en-US" dirty="0" err="1" smtClean="0">
                <a:effectLst/>
                <a:latin typeface="Lucida Grande"/>
                <a:ea typeface="Lucida Grande"/>
                <a:cs typeface="Lucida Grande"/>
                <a:sym typeface="Wingdings"/>
              </a:rPr>
              <a:t>σ</a:t>
            </a:r>
            <a:r>
              <a:rPr lang="en-US" baseline="-25000" dirty="0" err="1" smtClean="0">
                <a:effectLst/>
                <a:sym typeface="Wingdings"/>
              </a:rPr>
              <a:t>Z</a:t>
            </a:r>
            <a:r>
              <a:rPr lang="en-US" dirty="0" smtClean="0">
                <a:effectLst/>
                <a:sym typeface="Wingdings"/>
              </a:rPr>
              <a:t> </a:t>
            </a:r>
            <a:r>
              <a:rPr lang="en-US" dirty="0">
                <a:effectLst/>
                <a:sym typeface="Wingdings"/>
              </a:rPr>
              <a:t>(LHC beam spot) ~ 5</a:t>
            </a:r>
            <a:r>
              <a:rPr lang="en-US" dirty="0" smtClean="0">
                <a:effectLst/>
                <a:sym typeface="Wingdings"/>
              </a:rPr>
              <a:t>-6 </a:t>
            </a:r>
            <a:r>
              <a:rPr lang="en-US" dirty="0">
                <a:effectLst/>
                <a:sym typeface="Wingdings"/>
              </a:rPr>
              <a:t>cm </a:t>
            </a:r>
            <a:endParaRPr lang="en-US" dirty="0" smtClean="0">
              <a:effectLst/>
              <a:sym typeface="Wingdings"/>
            </a:endParaRPr>
          </a:p>
          <a:p>
            <a:r>
              <a:rPr lang="en-US" dirty="0" smtClean="0">
                <a:effectLst/>
                <a:sym typeface="Wingdings"/>
              </a:rPr>
              <a:t> </a:t>
            </a:r>
            <a:r>
              <a:rPr lang="en-US" dirty="0">
                <a:effectLst/>
                <a:sym typeface="Wingdings"/>
              </a:rPr>
              <a:t>difficult </a:t>
            </a:r>
            <a:r>
              <a:rPr lang="en-US" dirty="0" smtClean="0">
                <a:effectLst/>
                <a:sym typeface="Wingdings"/>
              </a:rPr>
              <a:t>to </a:t>
            </a:r>
            <a:r>
              <a:rPr lang="en-US" dirty="0">
                <a:effectLst/>
                <a:sym typeface="Wingdings"/>
              </a:rPr>
              <a:t>know which </a:t>
            </a:r>
            <a:r>
              <a:rPr lang="en-US" dirty="0" smtClean="0">
                <a:effectLst/>
                <a:sym typeface="Wingdings"/>
              </a:rPr>
              <a:t>one has produced </a:t>
            </a:r>
            <a:r>
              <a:rPr lang="en-US" dirty="0">
                <a:effectLst/>
                <a:sym typeface="Wingdings"/>
              </a:rPr>
              <a:t>the </a:t>
            </a:r>
            <a:r>
              <a:rPr lang="en-US" dirty="0" err="1">
                <a:effectLst/>
                <a:latin typeface="Lucida Grande"/>
                <a:ea typeface="Lucida Grande"/>
                <a:cs typeface="Lucida Grande"/>
                <a:sym typeface="Wingdings"/>
              </a:rPr>
              <a:t>γγ</a:t>
            </a:r>
            <a:r>
              <a:rPr lang="en-US" dirty="0">
                <a:effectLst/>
                <a:latin typeface="Lucida Grande"/>
                <a:ea typeface="Lucida Grande"/>
                <a:cs typeface="Lucida Grande"/>
                <a:sym typeface="Wingdings"/>
              </a:rPr>
              <a:t> </a:t>
            </a:r>
            <a:r>
              <a:rPr lang="en-US" dirty="0" smtClean="0">
                <a:effectLst/>
                <a:latin typeface="Comic Sans MS"/>
                <a:ea typeface="Lucida Grande"/>
                <a:cs typeface="Lucida Grande"/>
                <a:sym typeface="Wingdings"/>
              </a:rPr>
              <a:t>pair</a:t>
            </a:r>
            <a:endParaRPr lang="en-US" dirty="0">
              <a:effectLst/>
              <a:latin typeface="Comic Sans M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81430" y="3826783"/>
            <a:ext cx="4455066" cy="2554545"/>
          </a:xfrm>
          <a:prstGeom prst="rect">
            <a:avLst/>
          </a:prstGeom>
          <a:solidFill>
            <a:srgbClr val="FFCC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effectLst/>
                <a:sym typeface="Wingdings"/>
              </a:rPr>
              <a:t>Note: 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 smtClean="0">
                <a:solidFill>
                  <a:srgbClr val="000000"/>
                </a:solidFill>
                <a:effectLst/>
                <a:sym typeface="Wingdings"/>
              </a:rPr>
              <a:t>Calorimeter pointing alone reduces </a:t>
            </a:r>
          </a:p>
          <a:p>
            <a:r>
              <a:rPr lang="en-US" dirty="0">
                <a:solidFill>
                  <a:srgbClr val="000000"/>
                </a:solidFill>
                <a:effectLst/>
                <a:sym typeface="Wingdings"/>
              </a:rPr>
              <a:t> </a:t>
            </a:r>
            <a:r>
              <a:rPr lang="en-US" dirty="0" smtClean="0">
                <a:solidFill>
                  <a:srgbClr val="000000"/>
                </a:solidFill>
                <a:effectLst/>
                <a:sym typeface="Wingdings"/>
              </a:rPr>
              <a:t>    vertex uncertainty from beam spot</a:t>
            </a:r>
          </a:p>
          <a:p>
            <a:r>
              <a:rPr lang="en-US" dirty="0">
                <a:solidFill>
                  <a:srgbClr val="000000"/>
                </a:solidFill>
                <a:effectLst/>
                <a:sym typeface="Wingdings"/>
              </a:rPr>
              <a:t> </a:t>
            </a:r>
            <a:r>
              <a:rPr lang="en-US" dirty="0" smtClean="0">
                <a:solidFill>
                  <a:srgbClr val="000000"/>
                </a:solidFill>
                <a:effectLst/>
                <a:sym typeface="Wingdings"/>
              </a:rPr>
              <a:t>    spread of ~ 5-6 cm to ~ 1.5 cm</a:t>
            </a:r>
          </a:p>
          <a:p>
            <a:r>
              <a:rPr lang="en-US" dirty="0">
                <a:solidFill>
                  <a:srgbClr val="000000"/>
                </a:solidFill>
                <a:effectLst/>
                <a:sym typeface="Wingdings"/>
              </a:rPr>
              <a:t> </a:t>
            </a:r>
            <a:r>
              <a:rPr lang="en-US" dirty="0" smtClean="0">
                <a:solidFill>
                  <a:srgbClr val="000000"/>
                </a:solidFill>
                <a:effectLst/>
                <a:sym typeface="Wingdings"/>
              </a:rPr>
              <a:t>    and is robust against pile-up</a:t>
            </a:r>
          </a:p>
          <a:p>
            <a:pPr marL="285750" indent="-285750">
              <a:buFont typeface="Wingdings" charset="0"/>
              <a:buChar char="à"/>
            </a:pPr>
            <a:r>
              <a:rPr lang="en-US" dirty="0" smtClean="0">
                <a:effectLst/>
                <a:sym typeface="Wingdings"/>
              </a:rPr>
              <a:t>good enough to make contribution to mass</a:t>
            </a:r>
          </a:p>
          <a:p>
            <a:r>
              <a:rPr lang="en-US" dirty="0">
                <a:effectLst/>
                <a:sym typeface="Wingdings"/>
              </a:rPr>
              <a:t> </a:t>
            </a:r>
            <a:r>
              <a:rPr lang="en-US" dirty="0" smtClean="0">
                <a:effectLst/>
                <a:sym typeface="Wingdings"/>
              </a:rPr>
              <a:t>    resolution from angular </a:t>
            </a:r>
            <a:r>
              <a:rPr lang="en-US" dirty="0">
                <a:effectLst/>
                <a:sym typeface="Wingdings"/>
              </a:rPr>
              <a:t>term </a:t>
            </a:r>
            <a:r>
              <a:rPr lang="en-US" dirty="0" smtClean="0">
                <a:effectLst/>
                <a:sym typeface="Wingdings"/>
              </a:rPr>
              <a:t>negligible 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 smtClean="0">
                <a:effectLst/>
                <a:sym typeface="Wingdings"/>
              </a:rPr>
              <a:t>Addition of track information (less</a:t>
            </a:r>
          </a:p>
          <a:p>
            <a:r>
              <a:rPr lang="en-US" dirty="0">
                <a:effectLst/>
                <a:sym typeface="Wingdings"/>
              </a:rPr>
              <a:t> </a:t>
            </a:r>
            <a:r>
              <a:rPr lang="en-US" dirty="0" smtClean="0">
                <a:effectLst/>
                <a:sym typeface="Wingdings"/>
              </a:rPr>
              <a:t>    pile-up robust) needed to reject fake</a:t>
            </a:r>
          </a:p>
          <a:p>
            <a:r>
              <a:rPr lang="en-US" dirty="0">
                <a:effectLst/>
                <a:sym typeface="Wingdings"/>
              </a:rPr>
              <a:t> </a:t>
            </a:r>
            <a:r>
              <a:rPr lang="en-US" dirty="0" smtClean="0">
                <a:effectLst/>
                <a:sym typeface="Wingdings"/>
              </a:rPr>
              <a:t>    jets from pile-up in 2j/VBF category      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6192688" y="-27384"/>
            <a:ext cx="2987824" cy="2808312"/>
            <a:chOff x="6156176" y="116632"/>
            <a:chExt cx="2987824" cy="2808312"/>
          </a:xfrm>
        </p:grpSpPr>
        <p:sp>
          <p:nvSpPr>
            <p:cNvPr id="20" name="Rectangle 19"/>
            <p:cNvSpPr/>
            <p:nvPr/>
          </p:nvSpPr>
          <p:spPr bwMode="auto">
            <a:xfrm>
              <a:off x="6156176" y="116632"/>
              <a:ext cx="2987824" cy="2808312"/>
            </a:xfrm>
            <a:prstGeom prst="rect">
              <a:avLst/>
            </a:prstGeom>
            <a:solidFill>
              <a:srgbClr val="9933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</a:endParaRPr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6300192" y="188640"/>
              <a:ext cx="2699792" cy="2683460"/>
              <a:chOff x="6372200" y="188640"/>
              <a:chExt cx="2699792" cy="2683460"/>
            </a:xfrm>
          </p:grpSpPr>
          <p:pic>
            <p:nvPicPr>
              <p:cNvPr id="9" name="Picture 8" descr="Untitled.png"/>
              <p:cNvPicPr preferRelativeResize="0"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6774630" y="188640"/>
                <a:ext cx="1901826" cy="2130410"/>
              </a:xfrm>
              <a:prstGeom prst="rect">
                <a:avLst/>
              </a:prstGeom>
              <a:ln>
                <a:solidFill>
                  <a:srgbClr val="000000"/>
                </a:solidFill>
              </a:ln>
            </p:spPr>
          </p:pic>
          <p:sp>
            <p:nvSpPr>
              <p:cNvPr id="4" name="TextBox 3"/>
              <p:cNvSpPr txBox="1"/>
              <p:nvPr/>
            </p:nvSpPr>
            <p:spPr>
              <a:xfrm>
                <a:off x="7452320" y="1844824"/>
                <a:ext cx="312906" cy="33855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dirty="0" err="1" smtClean="0">
                    <a:effectLst/>
                    <a:latin typeface="Lucida Grande"/>
                    <a:ea typeface="Lucida Grande"/>
                    <a:cs typeface="Lucida Grande"/>
                  </a:rPr>
                  <a:t>ϑ</a:t>
                </a:r>
                <a:endParaRPr lang="en-US" dirty="0" smtClean="0">
                  <a:effectLst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6372200" y="2348880"/>
                <a:ext cx="2699792" cy="52322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effectLst/>
                  </a:rPr>
                  <a:t>Measure </a:t>
                </a:r>
                <a:r>
                  <a:rPr lang="en-US" sz="1400" dirty="0" err="1" smtClean="0">
                    <a:effectLst/>
                    <a:latin typeface="Lucida Grande"/>
                    <a:ea typeface="Lucida Grande"/>
                    <a:cs typeface="Lucida Grande"/>
                  </a:rPr>
                  <a:t>γ</a:t>
                </a:r>
                <a:r>
                  <a:rPr lang="en-US" sz="1400" dirty="0" smtClean="0">
                    <a:effectLst/>
                  </a:rPr>
                  <a:t> direction with </a:t>
                </a:r>
                <a:r>
                  <a:rPr lang="en-US" sz="1400" dirty="0" err="1" smtClean="0">
                    <a:effectLst/>
                  </a:rPr>
                  <a:t>calo</a:t>
                </a:r>
                <a:endParaRPr lang="en-US" sz="1400" dirty="0" smtClean="0">
                  <a:effectLst/>
                </a:endParaRPr>
              </a:p>
              <a:p>
                <a:r>
                  <a:rPr lang="en-US" sz="1400" dirty="0" smtClean="0">
                    <a:effectLst/>
                    <a:sym typeface="Wingdings"/>
                  </a:rPr>
                  <a:t> get </a:t>
                </a:r>
                <a:r>
                  <a:rPr lang="en-US" sz="1400" dirty="0" smtClean="0">
                    <a:effectLst/>
                  </a:rPr>
                  <a:t>Z of primary vertex</a:t>
                </a:r>
              </a:p>
            </p:txBody>
          </p:sp>
        </p:grpSp>
      </p:grpSp>
      <p:cxnSp>
        <p:nvCxnSpPr>
          <p:cNvPr id="24" name="Straight Arrow Connector 23"/>
          <p:cNvCxnSpPr/>
          <p:nvPr/>
        </p:nvCxnSpPr>
        <p:spPr bwMode="auto">
          <a:xfrm flipV="1">
            <a:off x="5652120" y="1844824"/>
            <a:ext cx="936104" cy="36004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27" name="Picture 26" descr="Untitled.png"/>
          <p:cNvPicPr preferRelativeResize="0"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3671303"/>
            <a:ext cx="4260971" cy="2998057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28" name="TextBox 27"/>
          <p:cNvSpPr txBox="1"/>
          <p:nvPr/>
        </p:nvSpPr>
        <p:spPr>
          <a:xfrm>
            <a:off x="3015204" y="4633391"/>
            <a:ext cx="1124748" cy="3077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rgbClr val="FF0000"/>
                </a:solidFill>
                <a:effectLst/>
                <a:latin typeface="Lucida Grande"/>
                <a:ea typeface="Lucida Grande"/>
                <a:cs typeface="Lucida Grande"/>
              </a:rPr>
              <a:t>σ</a:t>
            </a:r>
            <a:r>
              <a:rPr lang="en-US" sz="1400" baseline="-25000" dirty="0" err="1" smtClean="0">
                <a:solidFill>
                  <a:srgbClr val="FF0000"/>
                </a:solidFill>
                <a:effectLst/>
              </a:rPr>
              <a:t>Z</a:t>
            </a:r>
            <a:r>
              <a:rPr lang="en-US" sz="1400" dirty="0" smtClean="0">
                <a:solidFill>
                  <a:srgbClr val="FF0000"/>
                </a:solidFill>
                <a:effectLst/>
              </a:rPr>
              <a:t> ~ 1.5 cm</a:t>
            </a:r>
            <a:endParaRPr lang="en-US" sz="1400" dirty="0">
              <a:solidFill>
                <a:srgbClr val="FF0000"/>
              </a:solidFill>
              <a:effectLst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763397" y="6381328"/>
            <a:ext cx="1304547" cy="3077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  <a:effectLst/>
                <a:latin typeface="Lucida Grande"/>
                <a:ea typeface="Lucida Grande"/>
                <a:cs typeface="Lucida Grande"/>
              </a:rPr>
              <a:t>Z (γ</a:t>
            </a:r>
            <a:r>
              <a:rPr lang="en-US" sz="1400" baseline="-25000" dirty="0" smtClean="0">
                <a:solidFill>
                  <a:srgbClr val="FF0000"/>
                </a:solidFill>
                <a:effectLst/>
                <a:latin typeface="Lucida Grande"/>
                <a:ea typeface="Lucida Grande"/>
                <a:cs typeface="Lucida Grande"/>
              </a:rPr>
              <a:t>1</a:t>
            </a:r>
            <a:r>
              <a:rPr lang="en-US" sz="1400" dirty="0" smtClean="0">
                <a:solidFill>
                  <a:srgbClr val="FF0000"/>
                </a:solidFill>
                <a:effectLst/>
                <a:latin typeface="Lucida Grande"/>
                <a:ea typeface="Lucida Grande"/>
                <a:cs typeface="Lucida Grande"/>
              </a:rPr>
              <a:t>) – Z (γ</a:t>
            </a:r>
            <a:r>
              <a:rPr lang="en-US" sz="1400" baseline="-25000" dirty="0" smtClean="0">
                <a:solidFill>
                  <a:srgbClr val="FF0000"/>
                </a:solidFill>
                <a:effectLst/>
                <a:latin typeface="Lucida Grande"/>
                <a:ea typeface="Lucida Grande"/>
                <a:cs typeface="Lucida Grande"/>
              </a:rPr>
              <a:t>2</a:t>
            </a:r>
            <a:r>
              <a:rPr lang="en-US" sz="1400" dirty="0" smtClean="0">
                <a:solidFill>
                  <a:srgbClr val="FF0000"/>
                </a:solidFill>
                <a:effectLst/>
                <a:latin typeface="Lucida Grande"/>
                <a:ea typeface="Lucida Grande"/>
                <a:cs typeface="Lucida Grande"/>
              </a:rPr>
              <a:t>)</a:t>
            </a:r>
            <a:endParaRPr lang="en-US" sz="1400" dirty="0">
              <a:solidFill>
                <a:srgbClr val="FF0000"/>
              </a:solidFill>
              <a:effectLst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879747" y="3284984"/>
            <a:ext cx="3116189" cy="55399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500" dirty="0" smtClean="0">
                <a:solidFill>
                  <a:srgbClr val="FF3300"/>
                </a:solidFill>
                <a:effectLst/>
                <a:latin typeface="+mj-lt"/>
              </a:rPr>
              <a:t>Z-vertex measured in </a:t>
            </a:r>
            <a:r>
              <a:rPr lang="en-US" sz="1500" dirty="0" err="1" smtClean="0">
                <a:solidFill>
                  <a:srgbClr val="FF3300"/>
                </a:solidFill>
                <a:effectLst/>
                <a:latin typeface="+mj-lt"/>
                <a:ea typeface="Lucida Grande"/>
                <a:cs typeface="Lucida Grande"/>
              </a:rPr>
              <a:t>γγ</a:t>
            </a:r>
            <a:r>
              <a:rPr lang="en-US" sz="1500" dirty="0" smtClean="0">
                <a:solidFill>
                  <a:srgbClr val="FF3300"/>
                </a:solidFill>
                <a:effectLst/>
                <a:latin typeface="+mj-lt"/>
              </a:rPr>
              <a:t> events </a:t>
            </a:r>
          </a:p>
          <a:p>
            <a:r>
              <a:rPr lang="en-US" sz="1500" dirty="0" smtClean="0">
                <a:solidFill>
                  <a:srgbClr val="FF3300"/>
                </a:solidFill>
                <a:effectLst/>
                <a:latin typeface="+mj-lt"/>
              </a:rPr>
              <a:t>from calorimeter “pointing”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30316" y="1916832"/>
            <a:ext cx="5493812" cy="830997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effectLst/>
              </a:rPr>
              <a:t>Primary vertex from: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 smtClean="0">
                <a:solidFill>
                  <a:srgbClr val="000000"/>
                </a:solidFill>
                <a:effectLst/>
              </a:rPr>
              <a:t>EM calorimeter longitudinal </a:t>
            </a:r>
            <a:r>
              <a:rPr lang="en-US" sz="1400" dirty="0">
                <a:solidFill>
                  <a:srgbClr val="000000"/>
                </a:solidFill>
                <a:effectLst/>
              </a:rPr>
              <a:t>(and lateral) </a:t>
            </a:r>
            <a:r>
              <a:rPr lang="en-US" dirty="0">
                <a:solidFill>
                  <a:srgbClr val="000000"/>
                </a:solidFill>
                <a:effectLst/>
              </a:rPr>
              <a:t>segmentation 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>
                <a:solidFill>
                  <a:srgbClr val="000000"/>
                </a:solidFill>
                <a:effectLst/>
                <a:sym typeface="Wingdings"/>
              </a:rPr>
              <a:t>t</a:t>
            </a:r>
            <a:r>
              <a:rPr lang="en-US" dirty="0" smtClean="0">
                <a:solidFill>
                  <a:srgbClr val="000000"/>
                </a:solidFill>
                <a:effectLst/>
                <a:sym typeface="Wingdings"/>
              </a:rPr>
              <a:t>racks from converted photons</a:t>
            </a:r>
          </a:p>
        </p:txBody>
      </p:sp>
    </p:spTree>
    <p:extLst>
      <p:ext uri="{BB962C8B-B14F-4D97-AF65-F5344CB8AC3E}">
        <p14:creationId xmlns:p14="http://schemas.microsoft.com/office/powerpoint/2010/main" xmlns="" val="37196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-252536" y="0"/>
            <a:ext cx="9416449" cy="6858000"/>
          </a:xfrm>
          <a:prstGeom prst="rect">
            <a:avLst/>
          </a:prstGeom>
          <a:solidFill>
            <a:srgbClr val="66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sp>
        <p:nvSpPr>
          <p:cNvPr id="3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305800" y="6553200"/>
            <a:ext cx="838200" cy="304800"/>
          </a:xfrm>
        </p:spPr>
        <p:txBody>
          <a:bodyPr/>
          <a:lstStyle/>
          <a:p>
            <a:pPr>
              <a:defRPr/>
            </a:pPr>
            <a:fld id="{E4C691D3-1268-BC46-A466-4FE7F8FFD0C6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pic>
        <p:nvPicPr>
          <p:cNvPr id="14" name="Picture 13" descr="fraction_conv_unconv_vs_mu.png"/>
          <p:cNvPicPr preferRelativeResize="0"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0741" y="69512"/>
            <a:ext cx="4635275" cy="3143464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</p:pic>
      <p:sp>
        <p:nvSpPr>
          <p:cNvPr id="35" name="TextBox 34"/>
          <p:cNvSpPr txBox="1"/>
          <p:nvPr/>
        </p:nvSpPr>
        <p:spPr>
          <a:xfrm>
            <a:off x="4860032" y="839614"/>
            <a:ext cx="3914353" cy="107721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effectLst/>
              </a:rPr>
              <a:t>Fraction of converted and unconverted </a:t>
            </a:r>
          </a:p>
          <a:p>
            <a:r>
              <a:rPr lang="en-US" dirty="0" err="1" smtClean="0">
                <a:effectLst/>
                <a:latin typeface="Lucida Grande"/>
                <a:ea typeface="Lucida Grande"/>
                <a:cs typeface="Lucida Grande"/>
              </a:rPr>
              <a:t>γ</a:t>
            </a:r>
            <a:r>
              <a:rPr lang="en-US" dirty="0" smtClean="0">
                <a:effectLst/>
              </a:rPr>
              <a:t> </a:t>
            </a:r>
            <a:r>
              <a:rPr lang="en-US" dirty="0" err="1" smtClean="0">
                <a:effectLst/>
              </a:rPr>
              <a:t>vs</a:t>
            </a:r>
            <a:r>
              <a:rPr lang="en-US" dirty="0" smtClean="0">
                <a:effectLst/>
              </a:rPr>
              <a:t> pile-up is now stable (within 1%) </a:t>
            </a:r>
          </a:p>
          <a:p>
            <a:pPr marL="285750" indent="-285750">
              <a:buFont typeface="Wingdings" charset="0"/>
              <a:buChar char="à"/>
            </a:pPr>
            <a:r>
              <a:rPr lang="en-US" dirty="0" smtClean="0">
                <a:effectLst/>
                <a:sym typeface="Wingdings"/>
              </a:rPr>
              <a:t>small migration between categories, </a:t>
            </a:r>
          </a:p>
          <a:p>
            <a:r>
              <a:rPr lang="en-US" dirty="0" smtClean="0">
                <a:effectLst/>
                <a:sym typeface="Wingdings"/>
              </a:rPr>
              <a:t>accurate specific calibration</a:t>
            </a:r>
            <a:endParaRPr lang="en-US" dirty="0" smtClean="0">
              <a:effectLst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5364088" y="5085184"/>
            <a:ext cx="3312368" cy="1636257"/>
            <a:chOff x="323528" y="2465084"/>
            <a:chExt cx="3312368" cy="1636257"/>
          </a:xfrm>
        </p:grpSpPr>
        <p:pic>
          <p:nvPicPr>
            <p:cNvPr id="10" name="Picture 9"/>
            <p:cNvPicPr preferRelativeResize="0"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23528" y="2465084"/>
              <a:ext cx="1613002" cy="1634086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pic>
          <p:nvPicPr>
            <p:cNvPr id="11" name="Picture 10"/>
            <p:cNvPicPr preferRelativeResize="0"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022894" y="2477728"/>
              <a:ext cx="1613002" cy="1623613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sp>
          <p:nvSpPr>
            <p:cNvPr id="12" name="TextBox 11"/>
            <p:cNvSpPr txBox="1"/>
            <p:nvPr/>
          </p:nvSpPr>
          <p:spPr>
            <a:xfrm>
              <a:off x="1591182" y="3761228"/>
              <a:ext cx="892586" cy="323165"/>
            </a:xfrm>
            <a:prstGeom prst="rect">
              <a:avLst/>
            </a:prstGeom>
            <a:solidFill>
              <a:srgbClr val="339900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500" dirty="0" err="1" smtClean="0">
                  <a:solidFill>
                    <a:srgbClr val="FFFF00"/>
                  </a:solidFill>
                  <a:effectLst/>
                </a:rPr>
                <a:t>η</a:t>
              </a:r>
              <a:r>
                <a:rPr lang="en-US" sz="1500" dirty="0" smtClean="0">
                  <a:solidFill>
                    <a:srgbClr val="FFFF00"/>
                  </a:solidFill>
                  <a:effectLst/>
                </a:rPr>
                <a:t>-strips</a:t>
              </a:r>
              <a:endParaRPr lang="en-US" sz="1500" dirty="0">
                <a:solidFill>
                  <a:srgbClr val="FFFF00"/>
                </a:solidFill>
                <a:effectLst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051720" y="2534707"/>
              <a:ext cx="864339" cy="246221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effectLst/>
                </a:rPr>
                <a:t>E</a:t>
              </a:r>
              <a:r>
                <a:rPr lang="en-US" sz="1000" baseline="-25000" dirty="0" smtClean="0">
                  <a:effectLst/>
                </a:rPr>
                <a:t>T</a:t>
              </a:r>
              <a:r>
                <a:rPr lang="en-US" sz="1000" dirty="0" smtClean="0">
                  <a:effectLst/>
                </a:rPr>
                <a:t>~ 21 </a:t>
              </a:r>
              <a:r>
                <a:rPr lang="en-US" sz="1000" dirty="0" err="1" smtClean="0">
                  <a:effectLst/>
                </a:rPr>
                <a:t>GeV</a:t>
              </a:r>
              <a:endParaRPr lang="en-US" sz="1000" dirty="0" smtClean="0">
                <a:effectLst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95536" y="2492896"/>
              <a:ext cx="877163" cy="246221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effectLst/>
                </a:rPr>
                <a:t>E</a:t>
              </a:r>
              <a:r>
                <a:rPr lang="en-US" sz="1000" baseline="-25000" dirty="0" smtClean="0">
                  <a:effectLst/>
                </a:rPr>
                <a:t>T</a:t>
              </a:r>
              <a:r>
                <a:rPr lang="en-US" sz="1000" dirty="0" smtClean="0">
                  <a:effectLst/>
                </a:rPr>
                <a:t>~ 32 </a:t>
              </a:r>
              <a:r>
                <a:rPr lang="en-US" sz="1000" dirty="0" err="1" smtClean="0">
                  <a:effectLst/>
                </a:rPr>
                <a:t>GeV</a:t>
              </a:r>
              <a:endParaRPr lang="en-US" sz="1000" dirty="0" smtClean="0">
                <a:effectLst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179450" y="3501008"/>
            <a:ext cx="4464558" cy="3220466"/>
            <a:chOff x="35496" y="3501008"/>
            <a:chExt cx="4464558" cy="3220466"/>
          </a:xfrm>
        </p:grpSpPr>
        <p:pic>
          <p:nvPicPr>
            <p:cNvPr id="2" name="Picture 1" descr="2x2DSideBand_2012_AtoB14_data_EventGeV_Preliminary.eps"/>
            <p:cNvPicPr preferRelativeResize="0"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5496" y="3501008"/>
              <a:ext cx="4464558" cy="3220466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sp>
          <p:nvSpPr>
            <p:cNvPr id="21" name="TextBox 20"/>
            <p:cNvSpPr txBox="1"/>
            <p:nvPr/>
          </p:nvSpPr>
          <p:spPr>
            <a:xfrm>
              <a:off x="2657170" y="4762019"/>
              <a:ext cx="1338828" cy="323165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500" dirty="0" err="1" smtClean="0">
                  <a:solidFill>
                    <a:srgbClr val="6633CC"/>
                  </a:solidFill>
                  <a:effectLst/>
                  <a:latin typeface="Lucida Grande"/>
                  <a:ea typeface="Lucida Grande"/>
                  <a:cs typeface="Lucida Grande"/>
                </a:rPr>
                <a:t>γγ</a:t>
              </a:r>
              <a:r>
                <a:rPr lang="en-US" sz="1500" dirty="0" smtClean="0">
                  <a:solidFill>
                    <a:srgbClr val="6633CC"/>
                  </a:solidFill>
                  <a:effectLst/>
                </a:rPr>
                <a:t> ~ 75-80%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635056" y="5425479"/>
              <a:ext cx="920782" cy="307777"/>
            </a:xfrm>
            <a:prstGeom prst="rect">
              <a:avLst/>
            </a:prstGeom>
            <a:solidFill>
              <a:srgbClr val="CCFF99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400" dirty="0" err="1" smtClean="0">
                  <a:effectLst/>
                  <a:latin typeface="Lucida Grande"/>
                  <a:ea typeface="Lucida Grande"/>
                  <a:cs typeface="Lucida Grande"/>
                </a:rPr>
                <a:t>γj</a:t>
              </a:r>
              <a:r>
                <a:rPr lang="en-US" sz="1400" dirty="0" smtClean="0">
                  <a:effectLst/>
                </a:rPr>
                <a:t> </a:t>
              </a:r>
              <a:r>
                <a:rPr lang="en-US" sz="1400" dirty="0">
                  <a:effectLst/>
                </a:rPr>
                <a:t>~</a:t>
              </a:r>
              <a:r>
                <a:rPr lang="en-US" sz="1400" dirty="0" smtClean="0">
                  <a:effectLst/>
                </a:rPr>
                <a:t> 20%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811026" y="5850000"/>
              <a:ext cx="682398" cy="276999"/>
            </a:xfrm>
            <a:prstGeom prst="rect">
              <a:avLst/>
            </a:prstGeom>
            <a:solidFill>
              <a:srgbClr val="CC0000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 err="1">
                  <a:solidFill>
                    <a:schemeClr val="bg1"/>
                  </a:solidFill>
                  <a:effectLst/>
                  <a:latin typeface="Lucida Grande"/>
                  <a:ea typeface="Lucida Grande"/>
                  <a:cs typeface="Lucida Grande"/>
                </a:rPr>
                <a:t>j</a:t>
              </a:r>
              <a:r>
                <a:rPr lang="en-US" sz="1200" dirty="0" err="1" smtClean="0">
                  <a:solidFill>
                    <a:schemeClr val="bg1"/>
                  </a:solidFill>
                  <a:effectLst/>
                  <a:latin typeface="Lucida Grande"/>
                  <a:ea typeface="Lucida Grande"/>
                  <a:cs typeface="Lucida Grande"/>
                </a:rPr>
                <a:t>j</a:t>
              </a:r>
              <a:r>
                <a:rPr lang="en-US" sz="1200" dirty="0" smtClean="0">
                  <a:solidFill>
                    <a:schemeClr val="bg1"/>
                  </a:solidFill>
                  <a:effectLst/>
                </a:rPr>
                <a:t> </a:t>
              </a:r>
              <a:r>
                <a:rPr lang="en-US" sz="1200" dirty="0">
                  <a:solidFill>
                    <a:schemeClr val="bg1"/>
                  </a:solidFill>
                  <a:effectLst/>
                </a:rPr>
                <a:t>~</a:t>
              </a:r>
              <a:r>
                <a:rPr lang="en-US" sz="1200" dirty="0" smtClean="0">
                  <a:solidFill>
                    <a:schemeClr val="bg1"/>
                  </a:solidFill>
                  <a:effectLst/>
                </a:rPr>
                <a:t> 2%</a:t>
              </a: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46861" y="3291081"/>
            <a:ext cx="5173211" cy="353943"/>
          </a:xfrm>
          <a:prstGeom prst="rect">
            <a:avLst/>
          </a:prstGeom>
          <a:solidFill>
            <a:srgbClr val="FFCC99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700" dirty="0" smtClean="0">
                <a:effectLst/>
              </a:rPr>
              <a:t>Data-driven decomposition of selected </a:t>
            </a:r>
            <a:r>
              <a:rPr lang="en-US" sz="1700" dirty="0" err="1" smtClean="0">
                <a:effectLst/>
                <a:latin typeface="Lucida Grande"/>
                <a:ea typeface="Lucida Grande"/>
                <a:cs typeface="Lucida Grande"/>
              </a:rPr>
              <a:t>γγ</a:t>
            </a:r>
            <a:r>
              <a:rPr lang="en-US" sz="1700" dirty="0" smtClean="0">
                <a:effectLst/>
              </a:rPr>
              <a:t> sample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155336" y="188640"/>
            <a:ext cx="3665136" cy="353943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700" dirty="0" err="1" smtClean="0">
                <a:effectLst/>
                <a:latin typeface="Lucida Grande"/>
                <a:ea typeface="Lucida Grande"/>
                <a:cs typeface="Lucida Grande"/>
              </a:rPr>
              <a:t>γ</a:t>
            </a:r>
            <a:r>
              <a:rPr lang="en-US" sz="1700" dirty="0" smtClean="0">
                <a:effectLst/>
              </a:rPr>
              <a:t> reconstruction, </a:t>
            </a:r>
            <a:r>
              <a:rPr lang="en-US" sz="1700" dirty="0" err="1" smtClean="0">
                <a:effectLst/>
                <a:latin typeface="Lucida Grande"/>
                <a:ea typeface="Lucida Grande"/>
                <a:cs typeface="Lucida Grande"/>
              </a:rPr>
              <a:t>γ</a:t>
            </a:r>
            <a:r>
              <a:rPr lang="en-US" sz="1700" dirty="0" smtClean="0">
                <a:effectLst/>
              </a:rPr>
              <a:t>/jet separation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5508104" y="3501008"/>
            <a:ext cx="3384376" cy="1296144"/>
            <a:chOff x="5508104" y="3573016"/>
            <a:chExt cx="3384376" cy="1296144"/>
          </a:xfrm>
        </p:grpSpPr>
        <p:sp>
          <p:nvSpPr>
            <p:cNvPr id="6" name="Rectangle 5"/>
            <p:cNvSpPr/>
            <p:nvPr/>
          </p:nvSpPr>
          <p:spPr bwMode="auto">
            <a:xfrm>
              <a:off x="5508104" y="3573016"/>
              <a:ext cx="3384376" cy="129614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084168" y="4181599"/>
              <a:ext cx="1872208" cy="615553"/>
            </a:xfrm>
            <a:prstGeom prst="rect">
              <a:avLst/>
            </a:prstGeom>
            <a:solidFill>
              <a:srgbClr val="FFCC99"/>
            </a:solidFill>
            <a:ln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700" dirty="0" err="1" smtClean="0">
                  <a:effectLst/>
                </a:rPr>
                <a:t>R</a:t>
              </a:r>
              <a:r>
                <a:rPr lang="en-US" sz="1700" baseline="-25000" dirty="0" err="1" smtClean="0">
                  <a:effectLst/>
                </a:rPr>
                <a:t>j</a:t>
              </a:r>
              <a:r>
                <a:rPr lang="en-US" sz="1700" dirty="0" smtClean="0">
                  <a:effectLst/>
                </a:rPr>
                <a:t> </a:t>
              </a:r>
              <a:r>
                <a:rPr lang="en-US" sz="1700" dirty="0">
                  <a:effectLst/>
                </a:rPr>
                <a:t>~10</a:t>
              </a:r>
              <a:r>
                <a:rPr lang="en-US" sz="1700" baseline="30000" dirty="0">
                  <a:effectLst/>
                </a:rPr>
                <a:t>4 </a:t>
              </a:r>
            </a:p>
            <a:p>
              <a:r>
                <a:rPr lang="en-US" sz="1700" dirty="0" err="1" smtClean="0">
                  <a:effectLst/>
                  <a:latin typeface="Lucida Grande"/>
                  <a:ea typeface="Lucida Grande"/>
                  <a:cs typeface="Lucida Grande"/>
                </a:rPr>
                <a:t>ε</a:t>
              </a:r>
              <a:r>
                <a:rPr lang="en-US" sz="1700" dirty="0" smtClean="0">
                  <a:effectLst/>
                  <a:latin typeface="Lucida Grande"/>
                  <a:ea typeface="Lucida Grande"/>
                  <a:cs typeface="Lucida Grande"/>
                </a:rPr>
                <a:t> (</a:t>
              </a:r>
              <a:r>
                <a:rPr lang="en-US" sz="1700" dirty="0" err="1" smtClean="0">
                  <a:effectLst/>
                  <a:latin typeface="Lucida Grande"/>
                  <a:ea typeface="Lucida Grande"/>
                  <a:cs typeface="Lucida Grande"/>
                </a:rPr>
                <a:t>γ</a:t>
              </a:r>
              <a:r>
                <a:rPr lang="en-US" sz="1700" dirty="0" smtClean="0">
                  <a:effectLst/>
                  <a:latin typeface="Lucida Grande"/>
                  <a:ea typeface="Lucida Grande"/>
                  <a:cs typeface="Lucida Grande"/>
                </a:rPr>
                <a:t>)</a:t>
              </a:r>
              <a:r>
                <a:rPr lang="en-US" sz="1700" dirty="0" smtClean="0">
                  <a:effectLst/>
                </a:rPr>
                <a:t> ~ 90% 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652120" y="3723129"/>
              <a:ext cx="3096344" cy="353943"/>
            </a:xfrm>
            <a:prstGeom prst="rect">
              <a:avLst/>
            </a:prstGeom>
            <a:solidFill>
              <a:srgbClr val="FFCC99"/>
            </a:solidFill>
            <a:ln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700" dirty="0" smtClean="0">
                  <a:effectLst/>
                </a:rPr>
                <a:t>High </a:t>
              </a:r>
              <a:r>
                <a:rPr lang="en-US" sz="1700" dirty="0" err="1" smtClean="0">
                  <a:effectLst/>
                  <a:latin typeface="Lucida Grande"/>
                  <a:ea typeface="Lucida Grande"/>
                  <a:cs typeface="Lucida Grande"/>
                </a:rPr>
                <a:t>γγ</a:t>
              </a:r>
              <a:r>
                <a:rPr lang="en-US" sz="1700" dirty="0" smtClean="0">
                  <a:effectLst/>
                  <a:latin typeface="Lucida Grande"/>
                  <a:ea typeface="Lucida Grande"/>
                  <a:cs typeface="Lucida Grande"/>
                </a:rPr>
                <a:t> </a:t>
              </a:r>
              <a:r>
                <a:rPr lang="en-US" sz="1700" dirty="0" smtClean="0">
                  <a:effectLst/>
                </a:rPr>
                <a:t>purity thanks to: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2406183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auto">
          <a:xfrm>
            <a:off x="35496" y="2708920"/>
            <a:ext cx="9253536" cy="4176464"/>
          </a:xfrm>
          <a:prstGeom prst="rect">
            <a:avLst/>
          </a:prstGeom>
          <a:solidFill>
            <a:srgbClr val="9999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4499992" y="620688"/>
            <a:ext cx="4752528" cy="2304256"/>
          </a:xfrm>
          <a:prstGeom prst="rect">
            <a:avLst/>
          </a:prstGeom>
          <a:solidFill>
            <a:srgbClr val="8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9812" y="851228"/>
            <a:ext cx="4072148" cy="1569660"/>
          </a:xfrm>
          <a:prstGeom prst="rect">
            <a:avLst/>
          </a:prstGeom>
          <a:solidFill>
            <a:srgbClr val="FFCC99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effectLst/>
              </a:rPr>
              <a:t>If subtraction is not perfect, residual</a:t>
            </a:r>
          </a:p>
          <a:p>
            <a:r>
              <a:rPr lang="en-US" dirty="0">
                <a:effectLst/>
              </a:rPr>
              <a:t>d</a:t>
            </a:r>
            <a:r>
              <a:rPr lang="en-US" dirty="0" smtClean="0">
                <a:effectLst/>
              </a:rPr>
              <a:t>ependence of the isolation</a:t>
            </a:r>
            <a:r>
              <a:rPr lang="en-US" dirty="0">
                <a:effectLst/>
              </a:rPr>
              <a:t> </a:t>
            </a:r>
            <a:r>
              <a:rPr lang="en-US" dirty="0" smtClean="0">
                <a:effectLst/>
              </a:rPr>
              <a:t>energy on</a:t>
            </a:r>
          </a:p>
          <a:p>
            <a:r>
              <a:rPr lang="en-US" dirty="0" smtClean="0">
                <a:effectLst/>
              </a:rPr>
              <a:t>the bunch position in the train observed, </a:t>
            </a:r>
          </a:p>
          <a:p>
            <a:r>
              <a:rPr lang="en-US" dirty="0" smtClean="0">
                <a:effectLst/>
              </a:rPr>
              <a:t>due to impact of out-of-time pile</a:t>
            </a:r>
            <a:r>
              <a:rPr lang="en-US" dirty="0">
                <a:effectLst/>
              </a:rPr>
              <a:t>-up </a:t>
            </a:r>
            <a:endParaRPr lang="en-US" dirty="0" smtClean="0">
              <a:effectLst/>
            </a:endParaRPr>
          </a:p>
          <a:p>
            <a:r>
              <a:rPr lang="en-US" dirty="0" smtClean="0">
                <a:effectLst/>
              </a:rPr>
              <a:t>from </a:t>
            </a:r>
            <a:r>
              <a:rPr lang="en-US" dirty="0" err="1" smtClean="0">
                <a:effectLst/>
              </a:rPr>
              <a:t>neighbouring</a:t>
            </a:r>
            <a:r>
              <a:rPr lang="en-US" dirty="0" smtClean="0">
                <a:effectLst/>
              </a:rPr>
              <a:t> bunches convolved </a:t>
            </a:r>
          </a:p>
          <a:p>
            <a:r>
              <a:rPr lang="en-US" dirty="0">
                <a:effectLst/>
              </a:rPr>
              <a:t>w</a:t>
            </a:r>
            <a:r>
              <a:rPr lang="en-US" dirty="0" smtClean="0">
                <a:effectLst/>
              </a:rPr>
              <a:t>ith EM </a:t>
            </a:r>
            <a:r>
              <a:rPr lang="en-US" dirty="0">
                <a:effectLst/>
              </a:rPr>
              <a:t>calorimeter </a:t>
            </a:r>
            <a:r>
              <a:rPr lang="en-US" dirty="0" smtClean="0">
                <a:effectLst/>
              </a:rPr>
              <a:t>pulse </a:t>
            </a:r>
            <a:r>
              <a:rPr lang="en-US" dirty="0">
                <a:effectLst/>
              </a:rPr>
              <a:t>shape</a:t>
            </a:r>
            <a:r>
              <a:rPr lang="en-US" dirty="0" smtClean="0">
                <a:effectLst/>
              </a:rPr>
              <a:t>.</a:t>
            </a:r>
            <a:endParaRPr lang="en-US" dirty="0">
              <a:effectLst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5496" y="2780928"/>
            <a:ext cx="4281089" cy="3763580"/>
            <a:chOff x="3707906" y="2787224"/>
            <a:chExt cx="4281089" cy="3763580"/>
          </a:xfrm>
        </p:grpSpPr>
        <p:pic>
          <p:nvPicPr>
            <p:cNvPr id="2" name="Picture 1" descr="Untitled.png"/>
            <p:cNvPicPr preferRelativeResize="0"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707906" y="3113585"/>
              <a:ext cx="4281089" cy="3201741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cxnSp>
          <p:nvCxnSpPr>
            <p:cNvPr id="19" name="Straight Arrow Connector 18"/>
            <p:cNvCxnSpPr/>
            <p:nvPr/>
          </p:nvCxnSpPr>
          <p:spPr bwMode="auto">
            <a:xfrm>
              <a:off x="4995111" y="3113584"/>
              <a:ext cx="0" cy="792088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8" name="TextBox 17"/>
            <p:cNvSpPr txBox="1"/>
            <p:nvPr/>
          </p:nvSpPr>
          <p:spPr>
            <a:xfrm>
              <a:off x="4030183" y="2787224"/>
              <a:ext cx="3341192" cy="523220"/>
            </a:xfrm>
            <a:prstGeom prst="rect">
              <a:avLst/>
            </a:prstGeom>
            <a:solidFill>
              <a:srgbClr val="FFFFCC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effectLst/>
                </a:rPr>
                <a:t>Beginning of the train: no cancellation </a:t>
              </a:r>
            </a:p>
            <a:p>
              <a:r>
                <a:rPr lang="en-US" sz="1400" dirty="0" smtClean="0">
                  <a:effectLst/>
                </a:rPr>
                <a:t>from previous bunches</a:t>
              </a:r>
            </a:p>
          </p:txBody>
        </p:sp>
        <p:cxnSp>
          <p:nvCxnSpPr>
            <p:cNvPr id="25" name="Straight Arrow Connector 24"/>
            <p:cNvCxnSpPr/>
            <p:nvPr/>
          </p:nvCxnSpPr>
          <p:spPr bwMode="auto">
            <a:xfrm flipV="1">
              <a:off x="5283143" y="5326668"/>
              <a:ext cx="0" cy="792088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7" name="TextBox 16"/>
            <p:cNvSpPr txBox="1"/>
            <p:nvPr/>
          </p:nvSpPr>
          <p:spPr>
            <a:xfrm>
              <a:off x="4059007" y="6027584"/>
              <a:ext cx="2466829" cy="523220"/>
            </a:xfrm>
            <a:prstGeom prst="rect">
              <a:avLst/>
            </a:prstGeom>
            <a:solidFill>
              <a:srgbClr val="FFFFCC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effectLst/>
                </a:rPr>
                <a:t>From 12 bunches inside the </a:t>
              </a:r>
            </a:p>
            <a:p>
              <a:r>
                <a:rPr lang="en-US" sz="1400" dirty="0" smtClean="0">
                  <a:effectLst/>
                </a:rPr>
                <a:t>train: full cancellation</a:t>
              </a: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2915816" y="6453336"/>
            <a:ext cx="5199560" cy="3231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500" dirty="0" smtClean="0">
                <a:solidFill>
                  <a:srgbClr val="CC0000"/>
                </a:solidFill>
                <a:effectLst/>
              </a:rPr>
              <a:t>Effect well described by (detailed !) ATLAS simulation</a:t>
            </a:r>
          </a:p>
        </p:txBody>
      </p:sp>
      <p:pic>
        <p:nvPicPr>
          <p:cNvPr id="3" name="Picture 2" descr="Fig11-pulseBarrel.gif"/>
          <p:cNvPicPr preferRelativeResize="0"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70525" y="725725"/>
            <a:ext cx="2937979" cy="2108912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15" name="TextBox 14"/>
          <p:cNvSpPr txBox="1"/>
          <p:nvPr/>
        </p:nvSpPr>
        <p:spPr>
          <a:xfrm>
            <a:off x="4644008" y="836712"/>
            <a:ext cx="1425803" cy="141577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effectLst/>
              </a:rPr>
              <a:t>C</a:t>
            </a:r>
            <a:r>
              <a:rPr lang="en-US" sz="1400" dirty="0" smtClean="0">
                <a:effectLst/>
              </a:rPr>
              <a:t>alorimeter </a:t>
            </a:r>
          </a:p>
          <a:p>
            <a:r>
              <a:rPr lang="en-US" sz="1400" dirty="0" smtClean="0">
                <a:effectLst/>
              </a:rPr>
              <a:t>bipolar pulse </a:t>
            </a:r>
          </a:p>
          <a:p>
            <a:r>
              <a:rPr lang="en-US" sz="1400" dirty="0" smtClean="0">
                <a:effectLst/>
              </a:rPr>
              <a:t>shape: average </a:t>
            </a:r>
          </a:p>
          <a:p>
            <a:r>
              <a:rPr lang="en-US" sz="1400" dirty="0" smtClean="0">
                <a:effectLst/>
              </a:rPr>
              <a:t>pile-up is zero </a:t>
            </a:r>
          </a:p>
          <a:p>
            <a:r>
              <a:rPr lang="en-US" sz="1400" dirty="0">
                <a:effectLst/>
              </a:rPr>
              <a:t>o</a:t>
            </a:r>
            <a:r>
              <a:rPr lang="en-US" sz="1400" dirty="0" smtClean="0">
                <a:effectLst/>
              </a:rPr>
              <a:t>ver ~ 600</a:t>
            </a:r>
            <a:r>
              <a:rPr lang="en-US" sz="1500" dirty="0" smtClean="0">
                <a:effectLst/>
              </a:rPr>
              <a:t> ns </a:t>
            </a:r>
          </a:p>
          <a:p>
            <a:r>
              <a:rPr lang="en-US" sz="1500" dirty="0" smtClean="0">
                <a:effectLst/>
              </a:rPr>
              <a:t>(~12 bunches) </a:t>
            </a:r>
          </a:p>
        </p:txBody>
      </p:sp>
      <p:pic>
        <p:nvPicPr>
          <p:cNvPr id="5" name="Picture 4" descr="topoEtcvsbcid.png"/>
          <p:cNvPicPr preferRelativeResize="0"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36504" y="2996952"/>
            <a:ext cx="4572000" cy="3285407"/>
          </a:xfrm>
          <a:prstGeom prst="rect">
            <a:avLst/>
          </a:prstGeom>
          <a:solidFill>
            <a:schemeClr val="tx1"/>
          </a:solidFill>
          <a:ln>
            <a:solidFill>
              <a:srgbClr val="000000"/>
            </a:solidFill>
          </a:ln>
        </p:spPr>
      </p:pic>
      <p:sp>
        <p:nvSpPr>
          <p:cNvPr id="16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305800" y="6553200"/>
            <a:ext cx="838200" cy="304800"/>
          </a:xfrm>
        </p:spPr>
        <p:txBody>
          <a:bodyPr/>
          <a:lstStyle/>
          <a:p>
            <a:pPr>
              <a:defRPr/>
            </a:pPr>
            <a:fld id="{E4C691D3-1268-BC46-A466-4FE7F8FFD0C6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7504" y="107920"/>
            <a:ext cx="8928992" cy="584776"/>
          </a:xfrm>
          <a:prstGeom prst="rect">
            <a:avLst/>
          </a:prstGeom>
          <a:solidFill>
            <a:srgbClr val="99FFFF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effectLst/>
              </a:rPr>
              <a:t>Photon isolation requirement: E</a:t>
            </a:r>
            <a:r>
              <a:rPr lang="en-US" baseline="-25000" dirty="0" smtClean="0">
                <a:effectLst/>
              </a:rPr>
              <a:t>T </a:t>
            </a:r>
            <a:r>
              <a:rPr lang="en-US" dirty="0" smtClean="0">
                <a:effectLst/>
              </a:rPr>
              <a:t>&lt; 4 </a:t>
            </a:r>
            <a:r>
              <a:rPr lang="en-US" dirty="0" err="1" smtClean="0">
                <a:effectLst/>
              </a:rPr>
              <a:t>GeV</a:t>
            </a:r>
            <a:r>
              <a:rPr lang="en-US" dirty="0" smtClean="0">
                <a:effectLst/>
              </a:rPr>
              <a:t> inside cone </a:t>
            </a:r>
            <a:r>
              <a:rPr lang="en-US" dirty="0" smtClean="0">
                <a:effectLst/>
                <a:latin typeface="Lucida Grande"/>
                <a:ea typeface="Lucida Grande"/>
                <a:cs typeface="Lucida Grande"/>
              </a:rPr>
              <a:t>Δ</a:t>
            </a:r>
            <a:r>
              <a:rPr lang="en-US" dirty="0" smtClean="0">
                <a:effectLst/>
              </a:rPr>
              <a:t>R &lt; 0.4 around </a:t>
            </a:r>
            <a:r>
              <a:rPr lang="en-US" dirty="0" err="1" smtClean="0">
                <a:effectLst/>
                <a:latin typeface="Lucida Grande"/>
                <a:ea typeface="Lucida Grande"/>
                <a:cs typeface="Lucida Grande"/>
              </a:rPr>
              <a:t>γ</a:t>
            </a:r>
            <a:r>
              <a:rPr lang="en-US" dirty="0" smtClean="0">
                <a:effectLst/>
              </a:rPr>
              <a:t> direction. </a:t>
            </a:r>
            <a:endParaRPr lang="en-US" dirty="0" smtClean="0">
              <a:effectLst/>
              <a:sym typeface="Wingdings"/>
            </a:endParaRPr>
          </a:p>
          <a:p>
            <a:r>
              <a:rPr lang="en-US" dirty="0">
                <a:effectLst/>
                <a:sym typeface="Wingdings"/>
              </a:rPr>
              <a:t>P</a:t>
            </a:r>
            <a:r>
              <a:rPr lang="en-US" dirty="0" smtClean="0">
                <a:effectLst/>
                <a:sym typeface="Wingdings"/>
              </a:rPr>
              <a:t>ile-up contribution subtracted using an “ambient energy density” event-by-event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652120" y="4365104"/>
            <a:ext cx="2808312" cy="523220"/>
          </a:xfrm>
          <a:prstGeom prst="rect">
            <a:avLst/>
          </a:prstGeom>
          <a:solidFill>
            <a:srgbClr val="FFFFCC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effectLst/>
              </a:rPr>
              <a:t>Corrected recently with </a:t>
            </a:r>
          </a:p>
          <a:p>
            <a:r>
              <a:rPr lang="en-US" sz="1400" dirty="0" smtClean="0">
                <a:effectLst/>
              </a:rPr>
              <a:t>improved subtraction algorithm </a:t>
            </a:r>
          </a:p>
        </p:txBody>
      </p:sp>
      <p:cxnSp>
        <p:nvCxnSpPr>
          <p:cNvPr id="20" name="Straight Arrow Connector 19"/>
          <p:cNvCxnSpPr/>
          <p:nvPr/>
        </p:nvCxnSpPr>
        <p:spPr bwMode="auto">
          <a:xfrm>
            <a:off x="3707904" y="4797152"/>
            <a:ext cx="1152128" cy="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xmlns="" val="602800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 bwMode="auto">
          <a:xfrm>
            <a:off x="-180528" y="-28630"/>
            <a:ext cx="9361040" cy="6986022"/>
          </a:xfrm>
          <a:prstGeom prst="rect">
            <a:avLst/>
          </a:prstGeom>
          <a:solidFill>
            <a:srgbClr val="66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04048" y="1037054"/>
            <a:ext cx="4145586" cy="1815882"/>
          </a:xfrm>
          <a:prstGeom prst="rect">
            <a:avLst/>
          </a:prstGeom>
          <a:solidFill>
            <a:srgbClr val="FFCCFF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 smtClean="0">
                <a:effectLst/>
              </a:rPr>
              <a:t>m</a:t>
            </a:r>
            <a:r>
              <a:rPr lang="en-US" baseline="-25000" dirty="0" err="1" smtClean="0">
                <a:effectLst/>
                <a:latin typeface="Lucida Grande"/>
                <a:ea typeface="Lucida Grande"/>
                <a:cs typeface="Lucida Grande"/>
              </a:rPr>
              <a:t>γγ</a:t>
            </a:r>
            <a:r>
              <a:rPr lang="en-US" dirty="0" smtClean="0">
                <a:effectLst/>
              </a:rPr>
              <a:t> spectrum fit, </a:t>
            </a:r>
            <a:r>
              <a:rPr lang="en-US" u="sng" dirty="0" smtClean="0">
                <a:effectLst/>
              </a:rPr>
              <a:t>for each category</a:t>
            </a:r>
            <a:r>
              <a:rPr lang="en-US" dirty="0" smtClean="0">
                <a:effectLst/>
              </a:rPr>
              <a:t>, with</a:t>
            </a:r>
          </a:p>
          <a:p>
            <a:r>
              <a:rPr lang="en-US" dirty="0" smtClean="0">
                <a:effectLst/>
              </a:rPr>
              <a:t>Crystal </a:t>
            </a:r>
            <a:r>
              <a:rPr lang="en-US" dirty="0">
                <a:effectLst/>
              </a:rPr>
              <a:t>Ball + Gaussian for </a:t>
            </a:r>
            <a:r>
              <a:rPr lang="en-US" dirty="0" smtClean="0">
                <a:effectLst/>
              </a:rPr>
              <a:t>signal plus </a:t>
            </a:r>
          </a:p>
          <a:p>
            <a:r>
              <a:rPr lang="en-US" dirty="0">
                <a:effectLst/>
              </a:rPr>
              <a:t>b</a:t>
            </a:r>
            <a:r>
              <a:rPr lang="en-US" dirty="0" smtClean="0">
                <a:effectLst/>
              </a:rPr>
              <a:t>ackground model </a:t>
            </a:r>
            <a:r>
              <a:rPr lang="en-US" dirty="0" err="1" smtClean="0">
                <a:effectLst/>
              </a:rPr>
              <a:t>optimised</a:t>
            </a:r>
            <a:r>
              <a:rPr lang="en-US" dirty="0" smtClean="0">
                <a:effectLst/>
              </a:rPr>
              <a:t> (with MC) </a:t>
            </a:r>
          </a:p>
          <a:p>
            <a:r>
              <a:rPr lang="en-US" dirty="0">
                <a:effectLst/>
              </a:rPr>
              <a:t>t</a:t>
            </a:r>
            <a:r>
              <a:rPr lang="en-US" dirty="0" smtClean="0">
                <a:effectLst/>
              </a:rPr>
              <a:t>o minimize biases</a:t>
            </a:r>
          </a:p>
          <a:p>
            <a:r>
              <a:rPr lang="en-US" dirty="0" smtClean="0">
                <a:effectLst/>
                <a:sym typeface="Wingdings"/>
              </a:rPr>
              <a:t>Max deviation of background model from </a:t>
            </a:r>
          </a:p>
          <a:p>
            <a:r>
              <a:rPr lang="en-US" dirty="0">
                <a:effectLst/>
                <a:sym typeface="Wingdings"/>
              </a:rPr>
              <a:t>e</a:t>
            </a:r>
            <a:r>
              <a:rPr lang="en-US" dirty="0" smtClean="0">
                <a:effectLst/>
                <a:sym typeface="Wingdings"/>
              </a:rPr>
              <a:t>xpected background distribution taken </a:t>
            </a:r>
          </a:p>
          <a:p>
            <a:r>
              <a:rPr lang="en-US" dirty="0" smtClean="0">
                <a:effectLst/>
                <a:sym typeface="Wingdings"/>
              </a:rPr>
              <a:t>as systematic uncertainty</a:t>
            </a:r>
          </a:p>
        </p:txBody>
      </p:sp>
      <p:pic>
        <p:nvPicPr>
          <p:cNvPr id="2" name="Picture 1" descr="Untitled.png"/>
          <p:cNvPicPr preferRelativeResize="0"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08520" y="259"/>
            <a:ext cx="5032705" cy="4004805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15" name="TextBox 14"/>
          <p:cNvSpPr txBox="1"/>
          <p:nvPr/>
        </p:nvSpPr>
        <p:spPr>
          <a:xfrm>
            <a:off x="5148064" y="210126"/>
            <a:ext cx="3723896" cy="338554"/>
          </a:xfrm>
          <a:prstGeom prst="rect">
            <a:avLst/>
          </a:prstGeom>
          <a:solidFill>
            <a:srgbClr val="CCFFCC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effectLst/>
                <a:sym typeface="Wingdings"/>
              </a:rPr>
              <a:t>Total after selections: 59059 events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148064" y="3724578"/>
            <a:ext cx="3241361" cy="353943"/>
          </a:xfrm>
          <a:prstGeom prst="rect">
            <a:avLst/>
          </a:prstGeom>
          <a:solidFill>
            <a:srgbClr val="3333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700" dirty="0" smtClean="0">
                <a:solidFill>
                  <a:srgbClr val="FFCC99"/>
                </a:solidFill>
                <a:effectLst/>
              </a:rPr>
              <a:t>Main systematic uncertainties</a:t>
            </a:r>
          </a:p>
        </p:txBody>
      </p:sp>
      <p:pic>
        <p:nvPicPr>
          <p:cNvPr id="18" name="Picture 17" descr="Untitled.png"/>
          <p:cNvPicPr preferRelativeResize="0"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39952" y="4077072"/>
            <a:ext cx="4967909" cy="2810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47573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-108520" y="-27384"/>
            <a:ext cx="9433048" cy="7056784"/>
          </a:xfrm>
          <a:prstGeom prst="rect">
            <a:avLst/>
          </a:prstGeom>
          <a:solidFill>
            <a:srgbClr val="8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pic>
        <p:nvPicPr>
          <p:cNvPr id="5" name="Picture 4" descr="CLS_2012.pdf"/>
          <p:cNvPicPr preferRelativeResize="0"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434" y="3608658"/>
            <a:ext cx="4464558" cy="3204718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4" name="Picture 3" descr="Untitled2011.png"/>
          <p:cNvPicPr preferRelativeResize="0"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51" y="201330"/>
            <a:ext cx="4295777" cy="315566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" name="Picture 2" descr="Untitled.png"/>
          <p:cNvPicPr preferRelativeResize="0"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91414" y="3644340"/>
            <a:ext cx="4431984" cy="3169036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22" name="TextBox 21"/>
          <p:cNvSpPr txBox="1"/>
          <p:nvPr/>
        </p:nvSpPr>
        <p:spPr>
          <a:xfrm>
            <a:off x="6156176" y="3306470"/>
            <a:ext cx="1675058" cy="338554"/>
          </a:xfrm>
          <a:prstGeom prst="rect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effectLst/>
              </a:rPr>
              <a:t>2011+2012 data</a:t>
            </a:r>
          </a:p>
        </p:txBody>
      </p:sp>
      <p:sp>
        <p:nvSpPr>
          <p:cNvPr id="27" name="Rectangle 26"/>
          <p:cNvSpPr>
            <a:spLocks/>
          </p:cNvSpPr>
          <p:nvPr/>
        </p:nvSpPr>
        <p:spPr bwMode="auto">
          <a:xfrm>
            <a:off x="936000" y="320400"/>
            <a:ext cx="720000" cy="2592000"/>
          </a:xfrm>
          <a:prstGeom prst="rect">
            <a:avLst/>
          </a:prstGeom>
          <a:solidFill>
            <a:srgbClr val="000000">
              <a:alpha val="51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sp>
        <p:nvSpPr>
          <p:cNvPr id="28" name="Rectangle 27"/>
          <p:cNvSpPr>
            <a:spLocks/>
          </p:cNvSpPr>
          <p:nvPr/>
        </p:nvSpPr>
        <p:spPr bwMode="auto">
          <a:xfrm>
            <a:off x="2771816" y="288000"/>
            <a:ext cx="144000" cy="2592000"/>
          </a:xfrm>
          <a:prstGeom prst="rect">
            <a:avLst/>
          </a:prstGeom>
          <a:solidFill>
            <a:srgbClr val="000000">
              <a:alpha val="51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sp>
        <p:nvSpPr>
          <p:cNvPr id="30" name="Rectangle 29"/>
          <p:cNvSpPr>
            <a:spLocks/>
          </p:cNvSpPr>
          <p:nvPr/>
        </p:nvSpPr>
        <p:spPr bwMode="auto">
          <a:xfrm>
            <a:off x="5580112" y="3751200"/>
            <a:ext cx="972000" cy="2592000"/>
          </a:xfrm>
          <a:prstGeom prst="rect">
            <a:avLst/>
          </a:prstGeom>
          <a:solidFill>
            <a:srgbClr val="000000">
              <a:alpha val="51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sp>
        <p:nvSpPr>
          <p:cNvPr id="31" name="Rectangle 30"/>
          <p:cNvSpPr>
            <a:spLocks/>
          </p:cNvSpPr>
          <p:nvPr/>
        </p:nvSpPr>
        <p:spPr bwMode="auto">
          <a:xfrm>
            <a:off x="7344000" y="3751200"/>
            <a:ext cx="1044424" cy="2592000"/>
          </a:xfrm>
          <a:prstGeom prst="rect">
            <a:avLst/>
          </a:prstGeom>
          <a:solidFill>
            <a:srgbClr val="000000">
              <a:alpha val="51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932040" y="908720"/>
            <a:ext cx="3672408" cy="877163"/>
          </a:xfrm>
          <a:prstGeom prst="rect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700" dirty="0" smtClean="0">
                <a:effectLst/>
              </a:rPr>
              <a:t>Excluded (95% CL): </a:t>
            </a:r>
          </a:p>
          <a:p>
            <a:r>
              <a:rPr lang="en-US" sz="1700" dirty="0" smtClean="0">
                <a:effectLst/>
              </a:rPr>
              <a:t>112-122.5 </a:t>
            </a:r>
            <a:r>
              <a:rPr lang="en-US" sz="1700" dirty="0" err="1" smtClean="0">
                <a:effectLst/>
              </a:rPr>
              <a:t>GeV</a:t>
            </a:r>
            <a:r>
              <a:rPr lang="en-US" sz="1700" dirty="0" smtClean="0">
                <a:effectLst/>
              </a:rPr>
              <a:t>, 132-143 </a:t>
            </a:r>
            <a:r>
              <a:rPr lang="en-US" sz="1700" dirty="0" err="1" smtClean="0">
                <a:effectLst/>
              </a:rPr>
              <a:t>GeV</a:t>
            </a:r>
            <a:r>
              <a:rPr lang="en-US" sz="1700" dirty="0" smtClean="0">
                <a:effectLst/>
              </a:rPr>
              <a:t>   </a:t>
            </a:r>
          </a:p>
          <a:p>
            <a:r>
              <a:rPr lang="en-US" sz="1700" dirty="0" smtClean="0">
                <a:effectLst/>
              </a:rPr>
              <a:t>Expected: 110-139.5 </a:t>
            </a:r>
            <a:r>
              <a:rPr lang="en-US" sz="1700" dirty="0" err="1" smtClean="0">
                <a:effectLst/>
              </a:rPr>
              <a:t>GeV</a:t>
            </a:r>
            <a:r>
              <a:rPr lang="en-US" sz="1700" dirty="0">
                <a:effectLst/>
              </a:rPr>
              <a:t> </a:t>
            </a:r>
            <a:endParaRPr lang="en-US" dirty="0" smtClean="0">
              <a:effectLst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532440" y="6724600"/>
            <a:ext cx="838200" cy="304800"/>
          </a:xfrm>
        </p:spPr>
        <p:txBody>
          <a:bodyPr/>
          <a:lstStyle/>
          <a:p>
            <a:pPr>
              <a:defRPr/>
            </a:pPr>
            <a:fld id="{E4C691D3-1268-BC46-A466-4FE7F8FFD0C6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598856" y="3450486"/>
            <a:ext cx="1141258" cy="338554"/>
          </a:xfrm>
          <a:prstGeom prst="rect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effectLst/>
              </a:rPr>
              <a:t>2012 data</a:t>
            </a:r>
          </a:p>
        </p:txBody>
      </p:sp>
      <p:sp>
        <p:nvSpPr>
          <p:cNvPr id="16" name="Rectangle 15"/>
          <p:cNvSpPr>
            <a:spLocks/>
          </p:cNvSpPr>
          <p:nvPr/>
        </p:nvSpPr>
        <p:spPr bwMode="auto">
          <a:xfrm>
            <a:off x="1440000" y="3776400"/>
            <a:ext cx="468000" cy="2538000"/>
          </a:xfrm>
          <a:prstGeom prst="rect">
            <a:avLst/>
          </a:prstGeom>
          <a:solidFill>
            <a:srgbClr val="000000">
              <a:alpha val="51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sp>
        <p:nvSpPr>
          <p:cNvPr id="18" name="Rectangle 17"/>
          <p:cNvSpPr>
            <a:spLocks/>
          </p:cNvSpPr>
          <p:nvPr/>
        </p:nvSpPr>
        <p:spPr bwMode="auto">
          <a:xfrm>
            <a:off x="3168000" y="3771320"/>
            <a:ext cx="432048" cy="2538000"/>
          </a:xfrm>
          <a:prstGeom prst="rect">
            <a:avLst/>
          </a:prstGeom>
          <a:solidFill>
            <a:srgbClr val="000000">
              <a:alpha val="51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691680" y="44624"/>
            <a:ext cx="1108396" cy="338554"/>
          </a:xfrm>
          <a:prstGeom prst="rect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effectLst/>
              </a:rPr>
              <a:t>2011 data</a:t>
            </a:r>
          </a:p>
        </p:txBody>
      </p:sp>
    </p:spTree>
    <p:extLst>
      <p:ext uri="{BB962C8B-B14F-4D97-AF65-F5344CB8AC3E}">
        <p14:creationId xmlns:p14="http://schemas.microsoft.com/office/powerpoint/2010/main" xmlns="" val="735937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30" grpId="0" animBg="1"/>
      <p:bldP spid="31" grpId="0" animBg="1"/>
      <p:bldP spid="16" grpId="0" animBg="1"/>
      <p:bldP spid="1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0" y="-27384"/>
            <a:ext cx="9433048" cy="6885384"/>
          </a:xfrm>
          <a:prstGeom prst="rect">
            <a:avLst/>
          </a:prstGeom>
          <a:solidFill>
            <a:srgbClr val="8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sp>
        <p:nvSpPr>
          <p:cNvPr id="17409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532440" y="6525344"/>
            <a:ext cx="838200" cy="30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B1E17EE3-F523-7945-ACBA-F7547367007F}" type="slidenum">
              <a:rPr lang="en-US" sz="1200">
                <a:solidFill>
                  <a:schemeClr val="tx2"/>
                </a:solidFill>
                <a:effectLst/>
              </a:rPr>
              <a:pPr/>
              <a:t>25</a:t>
            </a:fld>
            <a:endParaRPr lang="en-US" sz="1200" dirty="0">
              <a:solidFill>
                <a:schemeClr val="tx2"/>
              </a:solidFill>
              <a:effectLst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99592" y="116632"/>
            <a:ext cx="5974663" cy="353943"/>
          </a:xfrm>
          <a:prstGeom prst="rect">
            <a:avLst/>
          </a:prstGeom>
          <a:solidFill>
            <a:srgbClr val="CCFF99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700" dirty="0">
                <a:effectLst/>
              </a:rPr>
              <a:t>C</a:t>
            </a:r>
            <a:r>
              <a:rPr lang="en-US" sz="1700" dirty="0" smtClean="0">
                <a:effectLst/>
              </a:rPr>
              <a:t>onsistency of data  with background-only expectation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72008" y="4913873"/>
            <a:ext cx="8964488" cy="1323439"/>
            <a:chOff x="0" y="5157192"/>
            <a:chExt cx="8964488" cy="1323439"/>
          </a:xfrm>
        </p:grpSpPr>
        <p:sp>
          <p:nvSpPr>
            <p:cNvPr id="10" name="TextBox 9"/>
            <p:cNvSpPr txBox="1"/>
            <p:nvPr/>
          </p:nvSpPr>
          <p:spPr>
            <a:xfrm>
              <a:off x="35496" y="5157192"/>
              <a:ext cx="8928992" cy="132343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0000"/>
                  </a:solidFill>
                  <a:effectLst/>
                </a:rPr>
                <a:t> </a:t>
              </a:r>
              <a:r>
                <a:rPr lang="en-US" dirty="0" smtClean="0">
                  <a:solidFill>
                    <a:srgbClr val="000000"/>
                  </a:solidFill>
                  <a:effectLst/>
                </a:rPr>
                <a:t>Data sample  </a:t>
              </a:r>
              <a:r>
                <a:rPr lang="en-US" dirty="0" err="1" smtClean="0">
                  <a:solidFill>
                    <a:srgbClr val="000000"/>
                  </a:solidFill>
                  <a:effectLst/>
                </a:rPr>
                <a:t>m</a:t>
              </a:r>
              <a:r>
                <a:rPr lang="en-US" baseline="-25000" dirty="0" err="1" smtClean="0">
                  <a:solidFill>
                    <a:srgbClr val="000000"/>
                  </a:solidFill>
                  <a:effectLst/>
                </a:rPr>
                <a:t>H</a:t>
              </a:r>
              <a:r>
                <a:rPr lang="en-US" baseline="-25000" dirty="0" smtClean="0">
                  <a:solidFill>
                    <a:srgbClr val="000000"/>
                  </a:solidFill>
                  <a:effectLst/>
                </a:rPr>
                <a:t> </a:t>
              </a:r>
              <a:r>
                <a:rPr lang="en-US" dirty="0" smtClean="0">
                  <a:solidFill>
                    <a:srgbClr val="000000"/>
                  </a:solidFill>
                  <a:effectLst/>
                </a:rPr>
                <a:t>of max deviation  local p-value  local significance  </a:t>
              </a:r>
              <a:r>
                <a:rPr lang="en-US" dirty="0">
                  <a:solidFill>
                    <a:srgbClr val="000000"/>
                  </a:solidFill>
                  <a:effectLst/>
                </a:rPr>
                <a:t>e</a:t>
              </a:r>
              <a:r>
                <a:rPr lang="en-US" dirty="0" smtClean="0">
                  <a:solidFill>
                    <a:srgbClr val="000000"/>
                  </a:solidFill>
                  <a:effectLst/>
                </a:rPr>
                <a:t>xpected </a:t>
              </a:r>
              <a:r>
                <a:rPr lang="en-US" dirty="0">
                  <a:solidFill>
                    <a:srgbClr val="000000"/>
                  </a:solidFill>
                  <a:effectLst/>
                </a:rPr>
                <a:t>from </a:t>
              </a:r>
              <a:r>
                <a:rPr lang="en-US" dirty="0" smtClean="0">
                  <a:solidFill>
                    <a:srgbClr val="000000"/>
                  </a:solidFill>
                  <a:effectLst/>
                </a:rPr>
                <a:t>SM Higgs</a:t>
              </a:r>
            </a:p>
            <a:p>
              <a:endParaRPr lang="en-US" dirty="0" smtClean="0">
                <a:solidFill>
                  <a:srgbClr val="000090"/>
                </a:solidFill>
                <a:effectLst/>
                <a:latin typeface="+mj-lt"/>
              </a:endParaRPr>
            </a:p>
            <a:p>
              <a:r>
                <a:rPr lang="en-US" dirty="0" smtClean="0">
                  <a:solidFill>
                    <a:srgbClr val="000090"/>
                  </a:solidFill>
                  <a:effectLst/>
                  <a:latin typeface="+mj-lt"/>
                </a:rPr>
                <a:t>     2011                   126 </a:t>
              </a:r>
              <a:r>
                <a:rPr lang="en-US" dirty="0" err="1" smtClean="0">
                  <a:solidFill>
                    <a:srgbClr val="000090"/>
                  </a:solidFill>
                  <a:effectLst/>
                  <a:latin typeface="+mj-lt"/>
                </a:rPr>
                <a:t>GeV</a:t>
              </a:r>
              <a:r>
                <a:rPr lang="en-US" dirty="0" smtClean="0">
                  <a:solidFill>
                    <a:srgbClr val="000090"/>
                  </a:solidFill>
                  <a:effectLst/>
                  <a:latin typeface="+mj-lt"/>
                  <a:ea typeface="Lucida Grande"/>
                  <a:cs typeface="Lucida Grande"/>
                </a:rPr>
                <a:t>               3x10</a:t>
              </a:r>
              <a:r>
                <a:rPr lang="en-US" baseline="30000" dirty="0" smtClean="0">
                  <a:solidFill>
                    <a:srgbClr val="000090"/>
                  </a:solidFill>
                  <a:effectLst/>
                  <a:latin typeface="+mj-lt"/>
                  <a:ea typeface="Lucida Grande"/>
                  <a:cs typeface="Lucida Grande"/>
                </a:rPr>
                <a:t>-4</a:t>
              </a:r>
              <a:r>
                <a:rPr lang="en-US" dirty="0" smtClean="0">
                  <a:solidFill>
                    <a:srgbClr val="000090"/>
                  </a:solidFill>
                  <a:effectLst/>
                  <a:latin typeface="+mj-lt"/>
                  <a:ea typeface="Lucida Grande"/>
                  <a:cs typeface="Lucida Grande"/>
                </a:rPr>
                <a:t>           3.5 </a:t>
              </a:r>
              <a:r>
                <a:rPr lang="en-US" dirty="0" err="1" smtClean="0">
                  <a:solidFill>
                    <a:srgbClr val="000090"/>
                  </a:solidFill>
                  <a:effectLst/>
                  <a:latin typeface="Lucida Grande"/>
                  <a:ea typeface="Lucida Grande"/>
                  <a:cs typeface="Lucida Grande"/>
                </a:rPr>
                <a:t>σ</a:t>
              </a:r>
              <a:r>
                <a:rPr lang="en-US" dirty="0" smtClean="0">
                  <a:solidFill>
                    <a:srgbClr val="000090"/>
                  </a:solidFill>
                  <a:effectLst/>
                  <a:latin typeface="Lucida Grande"/>
                  <a:ea typeface="Lucida Grande"/>
                  <a:cs typeface="Lucida Grande"/>
                </a:rPr>
                <a:t>                    </a:t>
              </a:r>
              <a:r>
                <a:rPr lang="en-US" dirty="0" smtClean="0">
                  <a:solidFill>
                    <a:srgbClr val="000090"/>
                  </a:solidFill>
                  <a:effectLst/>
                  <a:latin typeface="+mj-lt"/>
                  <a:ea typeface="Lucida Grande"/>
                  <a:cs typeface="Lucida Grande"/>
                </a:rPr>
                <a:t>1.6 </a:t>
              </a:r>
              <a:r>
                <a:rPr lang="en-US" dirty="0" err="1" smtClean="0">
                  <a:solidFill>
                    <a:srgbClr val="000090"/>
                  </a:solidFill>
                  <a:effectLst/>
                  <a:latin typeface="+mj-lt"/>
                  <a:ea typeface="Lucida Grande"/>
                  <a:cs typeface="Lucida Grande"/>
                </a:rPr>
                <a:t>σ</a:t>
              </a:r>
              <a:endParaRPr lang="en-US" dirty="0" smtClean="0">
                <a:solidFill>
                  <a:srgbClr val="000090"/>
                </a:solidFill>
                <a:effectLst/>
                <a:latin typeface="+mj-lt"/>
                <a:ea typeface="Lucida Grande"/>
                <a:cs typeface="Lucida Grande"/>
              </a:endParaRPr>
            </a:p>
            <a:p>
              <a:r>
                <a:rPr lang="en-US" dirty="0" smtClean="0">
                  <a:solidFill>
                    <a:srgbClr val="FF0000"/>
                  </a:solidFill>
                  <a:effectLst/>
                  <a:latin typeface="+mj-lt"/>
                  <a:ea typeface="Lucida Grande"/>
                  <a:cs typeface="Lucida Grande"/>
                  <a:sym typeface="Wingdings"/>
                </a:rPr>
                <a:t>     2012                   127 </a:t>
              </a:r>
              <a:r>
                <a:rPr lang="en-US" dirty="0" err="1" smtClean="0">
                  <a:solidFill>
                    <a:srgbClr val="FF0000"/>
                  </a:solidFill>
                  <a:effectLst/>
                  <a:latin typeface="+mj-lt"/>
                  <a:ea typeface="Lucida Grande"/>
                  <a:cs typeface="Lucida Grande"/>
                  <a:sym typeface="Wingdings"/>
                </a:rPr>
                <a:t>GeV</a:t>
              </a:r>
              <a:r>
                <a:rPr lang="en-US" dirty="0" smtClean="0">
                  <a:solidFill>
                    <a:srgbClr val="FF0000"/>
                  </a:solidFill>
                  <a:effectLst/>
                  <a:latin typeface="+mj-lt"/>
                  <a:ea typeface="Lucida Grande"/>
                  <a:cs typeface="Lucida Grande"/>
                </a:rPr>
                <a:t>               </a:t>
              </a:r>
              <a:r>
                <a:rPr lang="en-US" dirty="0" smtClean="0">
                  <a:solidFill>
                    <a:srgbClr val="FF0000"/>
                  </a:solidFill>
                  <a:effectLst/>
                  <a:ea typeface="Lucida Grande"/>
                  <a:cs typeface="Lucida Grande"/>
                </a:rPr>
                <a:t>3x10</a:t>
              </a:r>
              <a:r>
                <a:rPr lang="en-US" baseline="30000" dirty="0">
                  <a:solidFill>
                    <a:srgbClr val="FF0000"/>
                  </a:solidFill>
                  <a:effectLst/>
                  <a:ea typeface="Lucida Grande"/>
                  <a:cs typeface="Lucida Grande"/>
                </a:rPr>
                <a:t>-4</a:t>
              </a:r>
              <a:r>
                <a:rPr lang="en-US" dirty="0" smtClean="0">
                  <a:solidFill>
                    <a:srgbClr val="FF0000"/>
                  </a:solidFill>
                  <a:effectLst/>
                  <a:latin typeface="+mj-lt"/>
                  <a:ea typeface="Lucida Grande"/>
                  <a:cs typeface="Lucida Grande"/>
                </a:rPr>
                <a:t>           3.4 </a:t>
              </a:r>
              <a:r>
                <a:rPr lang="en-US" dirty="0" err="1" smtClean="0">
                  <a:solidFill>
                    <a:srgbClr val="FF0000"/>
                  </a:solidFill>
                  <a:effectLst/>
                  <a:latin typeface="Lucida Grande"/>
                  <a:ea typeface="Lucida Grande"/>
                  <a:cs typeface="Lucida Grande"/>
                </a:rPr>
                <a:t>σ</a:t>
              </a:r>
              <a:r>
                <a:rPr lang="en-US" dirty="0" smtClean="0">
                  <a:solidFill>
                    <a:srgbClr val="FF0000"/>
                  </a:solidFill>
                  <a:effectLst/>
                  <a:latin typeface="+mj-lt"/>
                  <a:ea typeface="Lucida Grande"/>
                  <a:cs typeface="Lucida Grande"/>
                </a:rPr>
                <a:t> </a:t>
              </a:r>
              <a:r>
                <a:rPr lang="en-US" dirty="0" smtClean="0">
                  <a:solidFill>
                    <a:srgbClr val="FF0000"/>
                  </a:solidFill>
                  <a:effectLst/>
                  <a:latin typeface="+mj-lt"/>
                  <a:ea typeface="Lucida Grande"/>
                  <a:cs typeface="Lucida Grande"/>
                  <a:sym typeface="Wingdings"/>
                </a:rPr>
                <a:t>                    </a:t>
              </a:r>
              <a:r>
                <a:rPr lang="en-US" dirty="0" smtClean="0">
                  <a:solidFill>
                    <a:srgbClr val="FF0000"/>
                  </a:solidFill>
                  <a:effectLst/>
                  <a:ea typeface="Lucida Grande"/>
                  <a:cs typeface="Lucida Grande"/>
                </a:rPr>
                <a:t>1.9 </a:t>
              </a:r>
              <a:r>
                <a:rPr lang="en-US" dirty="0" err="1" smtClean="0">
                  <a:solidFill>
                    <a:srgbClr val="FF0000"/>
                  </a:solidFill>
                  <a:effectLst/>
                  <a:ea typeface="Lucida Grande"/>
                  <a:cs typeface="Lucida Grande"/>
                </a:rPr>
                <a:t>σ</a:t>
              </a:r>
              <a:endParaRPr lang="en-US" dirty="0" smtClean="0">
                <a:solidFill>
                  <a:srgbClr val="FF0000"/>
                </a:solidFill>
                <a:effectLst/>
                <a:latin typeface="+mj-lt"/>
                <a:ea typeface="Lucida Grande"/>
                <a:cs typeface="Lucida Grande"/>
                <a:sym typeface="Wingdings"/>
              </a:endParaRPr>
            </a:p>
            <a:p>
              <a:r>
                <a:rPr lang="en-US" dirty="0" smtClean="0">
                  <a:effectLst/>
                  <a:latin typeface="+mj-lt"/>
                  <a:ea typeface="Lucida Grande"/>
                  <a:cs typeface="Lucida Grande"/>
                </a:rPr>
                <a:t>2011+2012               126.5 </a:t>
              </a:r>
              <a:r>
                <a:rPr lang="en-US" dirty="0" err="1" smtClean="0">
                  <a:effectLst/>
                  <a:latin typeface="+mj-lt"/>
                  <a:ea typeface="Lucida Grande"/>
                  <a:cs typeface="Lucida Grande"/>
                </a:rPr>
                <a:t>GeV</a:t>
              </a:r>
              <a:r>
                <a:rPr lang="en-US" dirty="0" smtClean="0">
                  <a:effectLst/>
                  <a:latin typeface="+mj-lt"/>
                  <a:ea typeface="Lucida Grande"/>
                  <a:cs typeface="Lucida Grande"/>
                </a:rPr>
                <a:t>            </a:t>
              </a:r>
              <a:r>
                <a:rPr lang="en-US" dirty="0">
                  <a:effectLst/>
                  <a:ea typeface="Lucida Grande"/>
                  <a:cs typeface="Lucida Grande"/>
                </a:rPr>
                <a:t>2</a:t>
              </a:r>
              <a:r>
                <a:rPr lang="en-US" dirty="0" smtClean="0">
                  <a:effectLst/>
                  <a:ea typeface="Lucida Grande"/>
                  <a:cs typeface="Lucida Grande"/>
                </a:rPr>
                <a:t>x10</a:t>
              </a:r>
              <a:r>
                <a:rPr lang="en-US" baseline="30000" dirty="0" smtClean="0">
                  <a:effectLst/>
                  <a:ea typeface="Lucida Grande"/>
                  <a:cs typeface="Lucida Grande"/>
                </a:rPr>
                <a:t>-</a:t>
              </a:r>
              <a:r>
                <a:rPr lang="en-US" baseline="30000" dirty="0">
                  <a:effectLst/>
                  <a:ea typeface="Lucida Grande"/>
                  <a:cs typeface="Lucida Grande"/>
                </a:rPr>
                <a:t>6</a:t>
              </a:r>
              <a:r>
                <a:rPr lang="en-US" baseline="30000" dirty="0" smtClean="0">
                  <a:solidFill>
                    <a:srgbClr val="000090"/>
                  </a:solidFill>
                  <a:effectLst/>
                  <a:ea typeface="Lucida Grande"/>
                  <a:cs typeface="Lucida Grande"/>
                </a:rPr>
                <a:t>                 </a:t>
              </a:r>
              <a:r>
                <a:rPr lang="en-US" dirty="0" smtClean="0">
                  <a:effectLst/>
                  <a:latin typeface="+mj-lt"/>
                  <a:ea typeface="Lucida Grande"/>
                  <a:cs typeface="Lucida Grande"/>
                </a:rPr>
                <a:t>4.5 </a:t>
              </a:r>
              <a:r>
                <a:rPr lang="en-US" dirty="0" err="1" smtClean="0">
                  <a:effectLst/>
                  <a:latin typeface="Lucida Grande"/>
                  <a:ea typeface="Lucida Grande"/>
                  <a:cs typeface="Lucida Grande"/>
                </a:rPr>
                <a:t>σ</a:t>
              </a:r>
              <a:r>
                <a:rPr lang="en-US" dirty="0" smtClean="0">
                  <a:effectLst/>
                  <a:latin typeface="Lucida Grande"/>
                  <a:ea typeface="Lucida Grande"/>
                  <a:cs typeface="Lucida Grande"/>
                </a:rPr>
                <a:t>                    </a:t>
              </a:r>
              <a:r>
                <a:rPr lang="en-US" dirty="0" smtClean="0">
                  <a:effectLst/>
                  <a:ea typeface="Lucida Grande"/>
                  <a:cs typeface="Lucida Grande"/>
                </a:rPr>
                <a:t>2.4 </a:t>
              </a:r>
              <a:r>
                <a:rPr lang="en-US" dirty="0" err="1">
                  <a:effectLst/>
                  <a:latin typeface="Lucida Grande"/>
                  <a:ea typeface="Lucida Grande"/>
                  <a:cs typeface="Lucida Grande"/>
                </a:rPr>
                <a:t>σ</a:t>
              </a:r>
              <a:r>
                <a:rPr lang="en-US" dirty="0">
                  <a:effectLst/>
                  <a:latin typeface="Lucida Grande"/>
                  <a:ea typeface="Lucida Grande"/>
                  <a:cs typeface="Lucida Grande"/>
                </a:rPr>
                <a:t>           </a:t>
              </a:r>
              <a:endParaRPr lang="en-US" dirty="0" smtClean="0">
                <a:effectLst/>
                <a:latin typeface="+mj-lt"/>
                <a:ea typeface="Lucida Grande"/>
                <a:cs typeface="Lucida Grande"/>
                <a:sym typeface="Wingdings"/>
              </a:endParaRPr>
            </a:p>
          </p:txBody>
        </p:sp>
        <p:cxnSp>
          <p:nvCxnSpPr>
            <p:cNvPr id="11" name="Straight Connector 10"/>
            <p:cNvCxnSpPr/>
            <p:nvPr/>
          </p:nvCxnSpPr>
          <p:spPr bwMode="auto">
            <a:xfrm>
              <a:off x="0" y="5589240"/>
              <a:ext cx="8964488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" name="Straight Connector 11"/>
            <p:cNvCxnSpPr/>
            <p:nvPr/>
          </p:nvCxnSpPr>
          <p:spPr bwMode="auto">
            <a:xfrm>
              <a:off x="1403648" y="5157192"/>
              <a:ext cx="0" cy="129614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" name="Straight Connector 12"/>
            <p:cNvCxnSpPr/>
            <p:nvPr/>
          </p:nvCxnSpPr>
          <p:spPr bwMode="auto">
            <a:xfrm>
              <a:off x="3419872" y="5157192"/>
              <a:ext cx="0" cy="129614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Connector 15"/>
            <p:cNvCxnSpPr/>
            <p:nvPr/>
          </p:nvCxnSpPr>
          <p:spPr bwMode="auto">
            <a:xfrm>
              <a:off x="4644008" y="5157192"/>
              <a:ext cx="0" cy="129614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Straight Connector 18"/>
            <p:cNvCxnSpPr/>
            <p:nvPr/>
          </p:nvCxnSpPr>
          <p:spPr bwMode="auto">
            <a:xfrm>
              <a:off x="6372200" y="5157192"/>
              <a:ext cx="0" cy="129614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4" name="Group 3"/>
          <p:cNvGrpSpPr/>
          <p:nvPr/>
        </p:nvGrpSpPr>
        <p:grpSpPr>
          <a:xfrm>
            <a:off x="539552" y="908720"/>
            <a:ext cx="5328666" cy="3824986"/>
            <a:chOff x="899592" y="908720"/>
            <a:chExt cx="5328666" cy="3824986"/>
          </a:xfrm>
        </p:grpSpPr>
        <p:pic>
          <p:nvPicPr>
            <p:cNvPr id="3" name="Picture 2" descr="Comb_p0_2011_2012_590_final.eps"/>
            <p:cNvPicPr preferRelativeResize="0"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99592" y="908720"/>
              <a:ext cx="5328666" cy="3824986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grpSp>
          <p:nvGrpSpPr>
            <p:cNvPr id="15" name="Group 14"/>
            <p:cNvGrpSpPr/>
            <p:nvPr/>
          </p:nvGrpSpPr>
          <p:grpSpPr>
            <a:xfrm>
              <a:off x="2030630" y="2324780"/>
              <a:ext cx="1173218" cy="984304"/>
              <a:chOff x="446454" y="2996952"/>
              <a:chExt cx="1173218" cy="984304"/>
            </a:xfrm>
          </p:grpSpPr>
          <p:cxnSp>
            <p:nvCxnSpPr>
              <p:cNvPr id="18" name="Straight Arrow Connector 17"/>
              <p:cNvCxnSpPr/>
              <p:nvPr/>
            </p:nvCxnSpPr>
            <p:spPr bwMode="auto">
              <a:xfrm flipV="1">
                <a:off x="1043608" y="2996952"/>
                <a:ext cx="288032" cy="504056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sp>
            <p:nvSpPr>
              <p:cNvPr id="21" name="TextBox 20"/>
              <p:cNvSpPr txBox="1"/>
              <p:nvPr/>
            </p:nvSpPr>
            <p:spPr>
              <a:xfrm>
                <a:off x="446454" y="3381092"/>
                <a:ext cx="1173218" cy="600164"/>
              </a:xfrm>
              <a:prstGeom prst="rect">
                <a:avLst/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effectLst/>
                  </a:rPr>
                  <a:t>Expected from </a:t>
                </a:r>
              </a:p>
              <a:p>
                <a:r>
                  <a:rPr lang="en-US" sz="1100" dirty="0" smtClean="0">
                    <a:effectLst/>
                  </a:rPr>
                  <a:t>SM Higgs at </a:t>
                </a:r>
              </a:p>
              <a:p>
                <a:r>
                  <a:rPr lang="en-US" sz="1100" dirty="0" smtClean="0">
                    <a:effectLst/>
                  </a:rPr>
                  <a:t>given </a:t>
                </a:r>
                <a:r>
                  <a:rPr lang="en-US" sz="1100" dirty="0" err="1" smtClean="0">
                    <a:effectLst/>
                  </a:rPr>
                  <a:t>m</a:t>
                </a:r>
                <a:r>
                  <a:rPr lang="en-US" sz="1100" baseline="-25000" dirty="0" err="1" smtClean="0">
                    <a:effectLst/>
                  </a:rPr>
                  <a:t>H</a:t>
                </a:r>
                <a:endParaRPr lang="en-US" sz="1100" baseline="-25000" dirty="0">
                  <a:effectLst/>
                </a:endParaRPr>
              </a:p>
            </p:txBody>
          </p:sp>
        </p:grpSp>
      </p:grpSp>
      <p:sp>
        <p:nvSpPr>
          <p:cNvPr id="22" name="TextBox 21"/>
          <p:cNvSpPr txBox="1"/>
          <p:nvPr/>
        </p:nvSpPr>
        <p:spPr>
          <a:xfrm>
            <a:off x="1475656" y="6381328"/>
            <a:ext cx="5814412" cy="323165"/>
          </a:xfrm>
          <a:prstGeom prst="rect">
            <a:avLst/>
          </a:prstGeom>
          <a:solidFill>
            <a:srgbClr val="CCFF99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500" dirty="0" smtClean="0">
                <a:effectLst/>
              </a:rPr>
              <a:t>Global 2011+2012 (including LEE over 110-150 </a:t>
            </a:r>
            <a:r>
              <a:rPr lang="en-US" sz="1500" dirty="0" err="1" smtClean="0">
                <a:effectLst/>
              </a:rPr>
              <a:t>GeV</a:t>
            </a:r>
            <a:r>
              <a:rPr lang="en-US" sz="1500" dirty="0" smtClean="0">
                <a:effectLst/>
              </a:rPr>
              <a:t> range): 3.6 </a:t>
            </a:r>
            <a:r>
              <a:rPr lang="en-US" sz="1500" dirty="0" err="1" smtClean="0">
                <a:effectLst/>
                <a:latin typeface="Lucida Grande"/>
                <a:ea typeface="Lucida Grande"/>
                <a:cs typeface="Lucida Grande"/>
              </a:rPr>
              <a:t>σ</a:t>
            </a:r>
            <a:endParaRPr lang="en-US" sz="1500" dirty="0" smtClean="0">
              <a:effectLst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525927" y="2132856"/>
            <a:ext cx="2366553" cy="1077218"/>
          </a:xfrm>
          <a:prstGeom prst="rect">
            <a:avLst/>
          </a:prstGeom>
          <a:solidFill>
            <a:srgbClr val="FFFFCC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effectLst/>
              </a:rPr>
              <a:t>Points indicate impact </a:t>
            </a:r>
          </a:p>
          <a:p>
            <a:r>
              <a:rPr lang="en-US" dirty="0" smtClean="0">
                <a:effectLst/>
              </a:rPr>
              <a:t>of 0.6% uncertainty on </a:t>
            </a:r>
          </a:p>
          <a:p>
            <a:r>
              <a:rPr lang="en-US" dirty="0">
                <a:effectLst/>
              </a:rPr>
              <a:t>p</a:t>
            </a:r>
            <a:r>
              <a:rPr lang="en-US" dirty="0" smtClean="0">
                <a:effectLst/>
              </a:rPr>
              <a:t>hoton energy scale: </a:t>
            </a:r>
          </a:p>
          <a:p>
            <a:r>
              <a:rPr lang="en-US" dirty="0" smtClean="0">
                <a:effectLst/>
              </a:rPr>
              <a:t>~ 0.1 sigma</a:t>
            </a:r>
          </a:p>
        </p:txBody>
      </p:sp>
    </p:spTree>
    <p:extLst>
      <p:ext uri="{BB962C8B-B14F-4D97-AF65-F5344CB8AC3E}">
        <p14:creationId xmlns:p14="http://schemas.microsoft.com/office/powerpoint/2010/main" xmlns="" val="2373309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0" y="-27384"/>
            <a:ext cx="9433048" cy="6885384"/>
          </a:xfrm>
          <a:prstGeom prst="rect">
            <a:avLst/>
          </a:prstGeom>
          <a:solidFill>
            <a:srgbClr val="8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pic>
        <p:nvPicPr>
          <p:cNvPr id="13" name="Picture 12" descr="Untitled.png"/>
          <p:cNvPicPr preferRelativeResize="0"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77938" y="31758"/>
            <a:ext cx="5074582" cy="3685274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17409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305800" y="6553200"/>
            <a:ext cx="838200" cy="30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B1E17EE3-F523-7945-ACBA-F7547367007F}" type="slidenum">
              <a:rPr lang="en-US" sz="1200">
                <a:solidFill>
                  <a:schemeClr val="tx2"/>
                </a:solidFill>
                <a:effectLst/>
              </a:rPr>
              <a:pPr/>
              <a:t>26</a:t>
            </a:fld>
            <a:endParaRPr lang="en-US" sz="1200" dirty="0">
              <a:solidFill>
                <a:schemeClr val="tx2"/>
              </a:solidFill>
              <a:effectLst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7554" y="163959"/>
            <a:ext cx="2684286" cy="384721"/>
          </a:xfrm>
          <a:prstGeom prst="rect">
            <a:avLst/>
          </a:prstGeom>
          <a:solidFill>
            <a:srgbClr val="99FFFF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900" dirty="0" smtClean="0">
                <a:effectLst/>
              </a:rPr>
              <a:t>Fitted signal strength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250414" y="4653136"/>
            <a:ext cx="3570058" cy="92333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 smtClean="0">
                <a:effectLst/>
              </a:rPr>
              <a:t>Consistent results from various</a:t>
            </a:r>
          </a:p>
          <a:p>
            <a:r>
              <a:rPr lang="en-US" sz="1800" dirty="0">
                <a:effectLst/>
              </a:rPr>
              <a:t>c</a:t>
            </a:r>
            <a:r>
              <a:rPr lang="en-US" sz="1800" dirty="0" smtClean="0">
                <a:effectLst/>
              </a:rPr>
              <a:t>ategories within uncertainties </a:t>
            </a:r>
          </a:p>
          <a:p>
            <a:r>
              <a:rPr lang="en-US" sz="1800" dirty="0" smtClean="0">
                <a:solidFill>
                  <a:srgbClr val="008000"/>
                </a:solidFill>
                <a:effectLst/>
              </a:rPr>
              <a:t>(most sensitive ones indicated)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38421" y="3356992"/>
            <a:ext cx="4965627" cy="3395899"/>
            <a:chOff x="38421" y="3356992"/>
            <a:chExt cx="4965627" cy="3395899"/>
          </a:xfrm>
        </p:grpSpPr>
        <p:pic>
          <p:nvPicPr>
            <p:cNvPr id="20" name="Picture 19" descr="Untitled.png"/>
            <p:cNvPicPr preferRelativeResize="0"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8421" y="3356992"/>
              <a:ext cx="4965627" cy="3395899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sp>
          <p:nvSpPr>
            <p:cNvPr id="2" name="Oval 1"/>
            <p:cNvSpPr/>
            <p:nvPr/>
          </p:nvSpPr>
          <p:spPr bwMode="auto">
            <a:xfrm>
              <a:off x="1979712" y="3356992"/>
              <a:ext cx="504056" cy="360040"/>
            </a:xfrm>
            <a:prstGeom prst="ellipse">
              <a:avLst/>
            </a:prstGeom>
            <a:noFill/>
            <a:ln w="381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</a:endParaRPr>
            </a:p>
          </p:txBody>
        </p:sp>
        <p:sp>
          <p:nvSpPr>
            <p:cNvPr id="10" name="Oval 9"/>
            <p:cNvSpPr/>
            <p:nvPr/>
          </p:nvSpPr>
          <p:spPr bwMode="auto">
            <a:xfrm>
              <a:off x="2123728" y="3933056"/>
              <a:ext cx="504056" cy="360040"/>
            </a:xfrm>
            <a:prstGeom prst="ellipse">
              <a:avLst/>
            </a:prstGeom>
            <a:noFill/>
            <a:ln w="381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</a:endParaRPr>
            </a:p>
          </p:txBody>
        </p:sp>
        <p:sp>
          <p:nvSpPr>
            <p:cNvPr id="11" name="Oval 10"/>
            <p:cNvSpPr/>
            <p:nvPr/>
          </p:nvSpPr>
          <p:spPr bwMode="auto">
            <a:xfrm>
              <a:off x="2267744" y="5733256"/>
              <a:ext cx="504056" cy="288032"/>
            </a:xfrm>
            <a:prstGeom prst="ellipse">
              <a:avLst/>
            </a:prstGeom>
            <a:noFill/>
            <a:ln w="381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301172" y="858778"/>
            <a:ext cx="3622756" cy="55399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500" dirty="0" smtClean="0">
                <a:effectLst/>
              </a:rPr>
              <a:t>Normalized to SM Higgs expectation </a:t>
            </a:r>
          </a:p>
          <a:p>
            <a:r>
              <a:rPr lang="en-US" sz="1500" dirty="0" smtClean="0">
                <a:effectLst/>
              </a:rPr>
              <a:t>at given </a:t>
            </a:r>
            <a:r>
              <a:rPr lang="en-US" sz="1500" dirty="0" err="1" smtClean="0">
                <a:effectLst/>
              </a:rPr>
              <a:t>m</a:t>
            </a:r>
            <a:r>
              <a:rPr lang="en-US" sz="1500" baseline="-25000" dirty="0" err="1" smtClean="0">
                <a:effectLst/>
              </a:rPr>
              <a:t>H</a:t>
            </a:r>
            <a:r>
              <a:rPr lang="en-US" sz="1500" dirty="0" smtClean="0">
                <a:effectLst/>
              </a:rPr>
              <a:t> (</a:t>
            </a:r>
            <a:r>
              <a:rPr lang="en-US" sz="1500" dirty="0" smtClean="0">
                <a:effectLst/>
                <a:latin typeface="Lucida Grande"/>
                <a:ea typeface="Lucida Grande"/>
                <a:cs typeface="Lucida Grande"/>
              </a:rPr>
              <a:t>μ</a:t>
            </a:r>
            <a:r>
              <a:rPr lang="en-US" sz="1500" dirty="0" smtClean="0">
                <a:effectLst/>
              </a:rPr>
              <a:t>)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95536" y="1733327"/>
            <a:ext cx="3168352" cy="615553"/>
          </a:xfrm>
          <a:prstGeom prst="rect">
            <a:avLst/>
          </a:prstGeom>
          <a:solidFill>
            <a:srgbClr val="99FFFF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700" dirty="0" smtClean="0">
                <a:solidFill>
                  <a:srgbClr val="000000"/>
                </a:solidFill>
                <a:effectLst/>
                <a:latin typeface="+mj-lt"/>
                <a:ea typeface="Lucida Grande"/>
                <a:cs typeface="Lucida Grande"/>
              </a:rPr>
              <a:t>Best-fit value </a:t>
            </a:r>
            <a:r>
              <a:rPr lang="en-US" sz="1700" dirty="0" smtClean="0">
                <a:solidFill>
                  <a:srgbClr val="000000"/>
                </a:solidFill>
                <a:effectLst/>
                <a:latin typeface="+mj-lt"/>
              </a:rPr>
              <a:t>at 126.5 </a:t>
            </a:r>
            <a:r>
              <a:rPr lang="en-US" sz="1700" dirty="0" err="1" smtClean="0">
                <a:solidFill>
                  <a:srgbClr val="000000"/>
                </a:solidFill>
                <a:effectLst/>
                <a:latin typeface="+mj-lt"/>
              </a:rPr>
              <a:t>GeV</a:t>
            </a:r>
            <a:r>
              <a:rPr lang="en-US" sz="1700" dirty="0" smtClean="0">
                <a:solidFill>
                  <a:srgbClr val="000000"/>
                </a:solidFill>
                <a:effectLst/>
                <a:latin typeface="+mj-lt"/>
              </a:rPr>
              <a:t>: </a:t>
            </a:r>
          </a:p>
          <a:p>
            <a:r>
              <a:rPr lang="en-US" sz="1700" dirty="0" smtClean="0">
                <a:solidFill>
                  <a:srgbClr val="000000"/>
                </a:solidFill>
                <a:effectLst/>
                <a:latin typeface="+mj-lt"/>
                <a:ea typeface="Lucida Grande"/>
                <a:cs typeface="Lucida Grande"/>
              </a:rPr>
              <a:t>μ</a:t>
            </a:r>
            <a:r>
              <a:rPr lang="en-US" sz="1700" dirty="0" smtClean="0">
                <a:solidFill>
                  <a:srgbClr val="000000"/>
                </a:solidFill>
                <a:effectLst/>
                <a:latin typeface="+mj-lt"/>
              </a:rPr>
              <a:t>=1.9 </a:t>
            </a:r>
            <a:r>
              <a:rPr lang="en-US" sz="1700" dirty="0">
                <a:solidFill>
                  <a:srgbClr val="000000"/>
                </a:solidFill>
                <a:effectLst/>
                <a:latin typeface="+mj-lt"/>
              </a:rPr>
              <a:t>± </a:t>
            </a:r>
            <a:r>
              <a:rPr lang="en-US" sz="1700" dirty="0" smtClean="0">
                <a:solidFill>
                  <a:srgbClr val="000000"/>
                </a:solidFill>
                <a:effectLst/>
                <a:latin typeface="+mj-lt"/>
              </a:rPr>
              <a:t>0.5 </a:t>
            </a:r>
          </a:p>
        </p:txBody>
      </p:sp>
    </p:spTree>
    <p:extLst>
      <p:ext uri="{BB962C8B-B14F-4D97-AF65-F5344CB8AC3E}">
        <p14:creationId xmlns:p14="http://schemas.microsoft.com/office/powerpoint/2010/main" xmlns="" val="983871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auto">
          <a:xfrm>
            <a:off x="0" y="-27384"/>
            <a:ext cx="9144000" cy="6984776"/>
          </a:xfrm>
          <a:prstGeom prst="rect">
            <a:avLst/>
          </a:prstGeom>
          <a:solidFill>
            <a:srgbClr val="00009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504" y="1340768"/>
            <a:ext cx="8928992" cy="2062103"/>
          </a:xfrm>
          <a:prstGeom prst="rect">
            <a:avLst/>
          </a:prstGeom>
          <a:solidFill>
            <a:srgbClr val="CCFF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q"/>
            </a:pPr>
            <a:r>
              <a:rPr lang="en-US" dirty="0" smtClean="0">
                <a:effectLst/>
                <a:latin typeface="Comic Sans MS"/>
                <a:ea typeface="Lucida Grande"/>
                <a:cs typeface="Lucida Grande"/>
              </a:rPr>
              <a:t>Tiny rate, BUT:</a:t>
            </a:r>
          </a:p>
          <a:p>
            <a:r>
              <a:rPr lang="en-US" dirty="0" smtClean="0">
                <a:effectLst/>
                <a:latin typeface="Comic Sans MS"/>
                <a:ea typeface="Lucida Grande"/>
                <a:cs typeface="Lucida Grande"/>
              </a:rPr>
              <a:t>     -- mass can be fully reconstructed  </a:t>
            </a:r>
            <a:r>
              <a:rPr lang="en-US" dirty="0" smtClean="0">
                <a:effectLst/>
                <a:latin typeface="Comic Sans MS"/>
                <a:ea typeface="Lucida Grande"/>
                <a:cs typeface="Lucida Grande"/>
                <a:sym typeface="Wingdings"/>
              </a:rPr>
              <a:t> events</a:t>
            </a:r>
            <a:r>
              <a:rPr lang="en-US" dirty="0">
                <a:effectLst/>
                <a:latin typeface="Comic Sans MS"/>
                <a:ea typeface="Lucida Grande"/>
                <a:cs typeface="Lucida Grande"/>
                <a:sym typeface="Wingdings"/>
              </a:rPr>
              <a:t> </a:t>
            </a:r>
            <a:r>
              <a:rPr lang="en-US" dirty="0" smtClean="0">
                <a:effectLst/>
                <a:latin typeface="Comic Sans MS"/>
                <a:ea typeface="Lucida Grande"/>
                <a:cs typeface="Lucida Grande"/>
                <a:sym typeface="Wingdings"/>
              </a:rPr>
              <a:t>should cluster in a (narrow) peak</a:t>
            </a:r>
            <a:endParaRPr lang="en-US" dirty="0" smtClean="0">
              <a:effectLst/>
              <a:latin typeface="Comic Sans MS"/>
              <a:ea typeface="Lucida Grande"/>
              <a:cs typeface="Lucida Grande"/>
            </a:endParaRPr>
          </a:p>
          <a:p>
            <a:r>
              <a:rPr lang="en-US" dirty="0">
                <a:effectLst/>
                <a:latin typeface="Comic Sans MS"/>
                <a:ea typeface="Lucida Grande"/>
                <a:cs typeface="Lucida Grande"/>
              </a:rPr>
              <a:t> </a:t>
            </a:r>
            <a:r>
              <a:rPr lang="en-US" dirty="0" smtClean="0">
                <a:effectLst/>
                <a:latin typeface="Comic Sans MS"/>
                <a:ea typeface="Lucida Grande"/>
                <a:cs typeface="Lucida Grande"/>
              </a:rPr>
              <a:t>    -- pure: S/B ~ 1</a:t>
            </a:r>
            <a:endParaRPr lang="en-US" dirty="0" smtClean="0">
              <a:effectLst/>
              <a:sym typeface="Wingdings"/>
            </a:endParaRPr>
          </a:p>
          <a:p>
            <a:pPr marL="285750" indent="-285750">
              <a:buFont typeface="Wingdings" charset="2"/>
              <a:buChar char="q"/>
            </a:pPr>
            <a:r>
              <a:rPr lang="en-US" dirty="0" smtClean="0">
                <a:effectLst/>
                <a:sym typeface="Wingdings"/>
              </a:rPr>
              <a:t>4 leptons: </a:t>
            </a:r>
            <a:r>
              <a:rPr lang="en-US" dirty="0">
                <a:effectLst/>
              </a:rPr>
              <a:t>p</a:t>
            </a:r>
            <a:r>
              <a:rPr lang="en-US" baseline="-25000" dirty="0">
                <a:effectLst/>
              </a:rPr>
              <a:t>T</a:t>
            </a:r>
            <a:r>
              <a:rPr lang="en-US" baseline="30000" dirty="0">
                <a:effectLst/>
              </a:rPr>
              <a:t>1,2,3,4</a:t>
            </a:r>
            <a:r>
              <a:rPr lang="en-US" dirty="0">
                <a:effectLst/>
              </a:rPr>
              <a:t> &gt; </a:t>
            </a:r>
            <a:r>
              <a:rPr lang="en-US" dirty="0" smtClean="0">
                <a:effectLst/>
              </a:rPr>
              <a:t>20,15,10,7-6 (e-</a:t>
            </a:r>
            <a:r>
              <a:rPr lang="en-US" dirty="0" smtClean="0">
                <a:effectLst/>
                <a:latin typeface="Lucida Grande"/>
                <a:ea typeface="Lucida Grande"/>
                <a:cs typeface="Lucida Grande"/>
              </a:rPr>
              <a:t>μ</a:t>
            </a:r>
            <a:r>
              <a:rPr lang="en-US" dirty="0" smtClean="0">
                <a:effectLst/>
              </a:rPr>
              <a:t>) </a:t>
            </a:r>
            <a:r>
              <a:rPr lang="en-US" dirty="0" err="1" smtClean="0">
                <a:effectLst/>
              </a:rPr>
              <a:t>GeV</a:t>
            </a:r>
            <a:r>
              <a:rPr lang="en-US" dirty="0" smtClean="0">
                <a:effectLst/>
              </a:rPr>
              <a:t>; 50 &lt; m</a:t>
            </a:r>
            <a:r>
              <a:rPr lang="en-US" baseline="-25000" dirty="0" smtClean="0">
                <a:effectLst/>
              </a:rPr>
              <a:t>12</a:t>
            </a:r>
            <a:r>
              <a:rPr lang="en-US" dirty="0" smtClean="0">
                <a:effectLst/>
              </a:rPr>
              <a:t> &lt; 106 </a:t>
            </a:r>
            <a:r>
              <a:rPr lang="en-US" dirty="0" err="1" smtClean="0">
                <a:effectLst/>
              </a:rPr>
              <a:t>GeV</a:t>
            </a:r>
            <a:r>
              <a:rPr lang="en-US" dirty="0">
                <a:effectLst/>
              </a:rPr>
              <a:t>;</a:t>
            </a:r>
            <a:r>
              <a:rPr lang="en-US" dirty="0" smtClean="0">
                <a:effectLst/>
              </a:rPr>
              <a:t> m</a:t>
            </a:r>
            <a:r>
              <a:rPr lang="en-US" baseline="-25000" dirty="0" smtClean="0">
                <a:effectLst/>
              </a:rPr>
              <a:t>34</a:t>
            </a:r>
            <a:r>
              <a:rPr lang="en-US" dirty="0" smtClean="0">
                <a:effectLst/>
              </a:rPr>
              <a:t> &gt; 17.5-</a:t>
            </a:r>
            <a:r>
              <a:rPr lang="en-US" dirty="0">
                <a:effectLst/>
              </a:rPr>
              <a:t>5</a:t>
            </a:r>
            <a:r>
              <a:rPr lang="en-US" dirty="0" smtClean="0">
                <a:effectLst/>
              </a:rPr>
              <a:t>0 </a:t>
            </a:r>
            <a:r>
              <a:rPr lang="en-US" dirty="0" err="1" smtClean="0">
                <a:effectLst/>
              </a:rPr>
              <a:t>GeV</a:t>
            </a:r>
            <a:r>
              <a:rPr lang="en-US" dirty="0" smtClean="0">
                <a:effectLst/>
              </a:rPr>
              <a:t> (</a:t>
            </a:r>
            <a:r>
              <a:rPr lang="en-US" dirty="0" err="1" smtClean="0">
                <a:effectLst/>
              </a:rPr>
              <a:t>vs</a:t>
            </a:r>
            <a:r>
              <a:rPr lang="en-US" dirty="0" smtClean="0">
                <a:effectLst/>
              </a:rPr>
              <a:t> </a:t>
            </a:r>
            <a:r>
              <a:rPr lang="en-US" dirty="0" err="1" smtClean="0">
                <a:effectLst/>
              </a:rPr>
              <a:t>m</a:t>
            </a:r>
            <a:r>
              <a:rPr lang="en-US" baseline="-25000" dirty="0" err="1" smtClean="0">
                <a:effectLst/>
              </a:rPr>
              <a:t>H</a:t>
            </a:r>
            <a:r>
              <a:rPr lang="en-US" dirty="0" smtClean="0">
                <a:effectLst/>
              </a:rPr>
              <a:t>)</a:t>
            </a:r>
            <a:endParaRPr lang="en-US" dirty="0">
              <a:effectLst/>
            </a:endParaRPr>
          </a:p>
          <a:p>
            <a:pPr marL="285750" indent="-285750">
              <a:buFont typeface="Wingdings" charset="2"/>
              <a:buChar char="q"/>
            </a:pPr>
            <a:r>
              <a:rPr lang="en-US" dirty="0" smtClean="0">
                <a:effectLst/>
              </a:rPr>
              <a:t>Main backgrounds: </a:t>
            </a:r>
          </a:p>
          <a:p>
            <a:r>
              <a:rPr lang="en-US" dirty="0">
                <a:effectLst/>
                <a:latin typeface="Lucida Grande"/>
                <a:ea typeface="Lucida Grande"/>
                <a:cs typeface="Lucida Grande"/>
              </a:rPr>
              <a:t> </a:t>
            </a:r>
            <a:r>
              <a:rPr lang="en-US" dirty="0" smtClean="0">
                <a:effectLst/>
                <a:latin typeface="Lucida Grande"/>
                <a:ea typeface="Lucida Grande"/>
                <a:cs typeface="Lucida Grande"/>
              </a:rPr>
              <a:t>   </a:t>
            </a:r>
            <a:r>
              <a:rPr lang="en-US" dirty="0" smtClean="0">
                <a:effectLst/>
                <a:latin typeface="Comic Sans MS"/>
                <a:ea typeface="Lucida Grande"/>
                <a:cs typeface="Lucida Grande"/>
              </a:rPr>
              <a:t>--</a:t>
            </a:r>
            <a:r>
              <a:rPr lang="en-US" dirty="0" smtClean="0">
                <a:effectLst/>
                <a:latin typeface="Lucida Grande"/>
                <a:ea typeface="Lucida Grande"/>
                <a:cs typeface="Lucida Grande"/>
              </a:rPr>
              <a:t> ZZ</a:t>
            </a:r>
            <a:r>
              <a:rPr lang="en-US" baseline="30000" dirty="0" smtClean="0">
                <a:effectLst/>
                <a:latin typeface="Lucida Grande"/>
                <a:ea typeface="Lucida Grande"/>
                <a:cs typeface="Lucida Grande"/>
              </a:rPr>
              <a:t>(*)</a:t>
            </a:r>
            <a:r>
              <a:rPr lang="en-US" dirty="0" smtClean="0">
                <a:effectLst/>
                <a:latin typeface="Lucida Grande"/>
                <a:ea typeface="Lucida Grande"/>
                <a:cs typeface="Lucida Grande"/>
              </a:rPr>
              <a:t> : </a:t>
            </a:r>
            <a:r>
              <a:rPr lang="en-US" dirty="0" smtClean="0">
                <a:effectLst/>
              </a:rPr>
              <a:t>irreducible</a:t>
            </a:r>
            <a:endParaRPr lang="en-US" dirty="0">
              <a:effectLst/>
            </a:endParaRPr>
          </a:p>
          <a:p>
            <a:r>
              <a:rPr lang="en-US" dirty="0" smtClean="0">
                <a:effectLst/>
              </a:rPr>
              <a:t>    -- low-mass region </a:t>
            </a:r>
            <a:r>
              <a:rPr lang="en-US" dirty="0" err="1" smtClean="0">
                <a:effectLst/>
                <a:sym typeface="Wingdings"/>
              </a:rPr>
              <a:t>m</a:t>
            </a:r>
            <a:r>
              <a:rPr lang="en-US" baseline="-25000" dirty="0" err="1" smtClean="0">
                <a:effectLst/>
                <a:sym typeface="Wingdings"/>
              </a:rPr>
              <a:t>H</a:t>
            </a:r>
            <a:r>
              <a:rPr lang="en-US" dirty="0" smtClean="0">
                <a:effectLst/>
                <a:sym typeface="Wingdings"/>
              </a:rPr>
              <a:t> </a:t>
            </a:r>
            <a:r>
              <a:rPr lang="en-US" dirty="0">
                <a:effectLst/>
                <a:sym typeface="Wingdings"/>
              </a:rPr>
              <a:t>&lt; </a:t>
            </a:r>
            <a:r>
              <a:rPr lang="en-US" dirty="0" smtClean="0">
                <a:effectLst/>
                <a:sym typeface="Wingdings"/>
              </a:rPr>
              <a:t>2m</a:t>
            </a:r>
            <a:r>
              <a:rPr lang="en-US" baseline="-25000" dirty="0" smtClean="0">
                <a:effectLst/>
                <a:sym typeface="Wingdings"/>
              </a:rPr>
              <a:t>Z </a:t>
            </a:r>
            <a:r>
              <a:rPr lang="en-US" dirty="0" smtClean="0">
                <a:effectLst/>
                <a:sym typeface="Wingdings"/>
              </a:rPr>
              <a:t>:</a:t>
            </a:r>
            <a:r>
              <a:rPr lang="en-US" baseline="-25000" dirty="0" smtClean="0">
                <a:effectLst/>
                <a:sym typeface="Wingdings"/>
              </a:rPr>
              <a:t> </a:t>
            </a:r>
            <a:r>
              <a:rPr lang="en-US" dirty="0" err="1" smtClean="0">
                <a:effectLst/>
              </a:rPr>
              <a:t>Zbb</a:t>
            </a:r>
            <a:r>
              <a:rPr lang="en-US" dirty="0" smtClean="0">
                <a:effectLst/>
              </a:rPr>
              <a:t>, </a:t>
            </a:r>
            <a:r>
              <a:rPr lang="en-US" dirty="0" err="1" smtClean="0">
                <a:effectLst/>
              </a:rPr>
              <a:t>Z+jets</a:t>
            </a:r>
            <a:r>
              <a:rPr lang="en-US" dirty="0" smtClean="0">
                <a:effectLst/>
              </a:rPr>
              <a:t>, </a:t>
            </a:r>
            <a:r>
              <a:rPr lang="en-US" dirty="0" err="1" smtClean="0">
                <a:effectLst/>
                <a:sym typeface="Wingdings"/>
              </a:rPr>
              <a:t>tt</a:t>
            </a:r>
            <a:r>
              <a:rPr lang="en-US" dirty="0" smtClean="0">
                <a:effectLst/>
                <a:sym typeface="Wingdings"/>
              </a:rPr>
              <a:t> </a:t>
            </a:r>
            <a:r>
              <a:rPr lang="en-US" dirty="0" smtClean="0">
                <a:effectLst/>
              </a:rPr>
              <a:t>with two leptons from b-jets or q-jets </a:t>
            </a:r>
            <a:r>
              <a:rPr lang="en-US" dirty="0" smtClean="0">
                <a:effectLst/>
                <a:sym typeface="Wingdings"/>
              </a:rPr>
              <a:t> l</a:t>
            </a:r>
            <a:endParaRPr lang="en-US" dirty="0">
              <a:effectLst/>
              <a:sym typeface="Wingdings"/>
            </a:endParaRPr>
          </a:p>
          <a:p>
            <a:pPr marL="285750" indent="-285750">
              <a:buFont typeface="Wingdings" charset="0"/>
              <a:buChar char="à"/>
            </a:pPr>
            <a:r>
              <a:rPr lang="en-US" dirty="0" smtClean="0">
                <a:effectLst/>
                <a:sym typeface="Wingdings"/>
              </a:rPr>
              <a:t>Suppressed with </a:t>
            </a:r>
            <a:r>
              <a:rPr lang="en-US" dirty="0" smtClean="0">
                <a:effectLst/>
              </a:rPr>
              <a:t>isolation and impact parameter cuts on two softest leptons </a:t>
            </a:r>
          </a:p>
        </p:txBody>
      </p:sp>
      <p:sp>
        <p:nvSpPr>
          <p:cNvPr id="17410" name="Text Box 4"/>
          <p:cNvSpPr txBox="1">
            <a:spLocks noChangeArrowheads="1"/>
          </p:cNvSpPr>
          <p:nvPr/>
        </p:nvSpPr>
        <p:spPr bwMode="auto">
          <a:xfrm>
            <a:off x="179512" y="231031"/>
            <a:ext cx="3681316" cy="46166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2400" dirty="0" smtClean="0">
                <a:effectLst/>
              </a:rPr>
              <a:t>H </a:t>
            </a:r>
            <a:r>
              <a:rPr lang="en-US" sz="2400" dirty="0" smtClean="0">
                <a:effectLst/>
                <a:sym typeface="Wingdings"/>
              </a:rPr>
              <a:t> </a:t>
            </a:r>
            <a:r>
              <a:rPr lang="en-US" sz="2400" dirty="0" smtClean="0">
                <a:effectLst/>
                <a:latin typeface="Lucida Grande"/>
                <a:ea typeface="Lucida Grande"/>
                <a:cs typeface="Lucida Grande"/>
                <a:sym typeface="Wingdings"/>
              </a:rPr>
              <a:t>ZZ</a:t>
            </a:r>
            <a:r>
              <a:rPr lang="en-US" sz="2400" baseline="30000" dirty="0" smtClean="0">
                <a:effectLst/>
                <a:latin typeface="Lucida Grande"/>
                <a:ea typeface="Lucida Grande"/>
                <a:cs typeface="Lucida Grande"/>
                <a:sym typeface="Wingdings"/>
              </a:rPr>
              <a:t>(*) </a:t>
            </a:r>
            <a:r>
              <a:rPr lang="en-US" sz="2400" dirty="0" smtClean="0">
                <a:effectLst/>
                <a:latin typeface="Lucida Grande"/>
                <a:ea typeface="Lucida Grande"/>
                <a:cs typeface="Lucida Grande"/>
                <a:sym typeface="Wingdings"/>
              </a:rPr>
              <a:t> 4l </a:t>
            </a:r>
            <a:r>
              <a:rPr lang="en-US" dirty="0" smtClean="0">
                <a:effectLst/>
                <a:latin typeface="Comic Sans MS"/>
                <a:ea typeface="Lucida Grande"/>
                <a:cs typeface="Lucida Grande"/>
                <a:sym typeface="Wingdings"/>
              </a:rPr>
              <a:t>(4e, </a:t>
            </a:r>
            <a:r>
              <a:rPr lang="en-US" dirty="0">
                <a:effectLst/>
                <a:latin typeface="Comic Sans MS"/>
                <a:ea typeface="Lucida Grande"/>
                <a:cs typeface="Lucida Grande"/>
                <a:sym typeface="Wingdings"/>
              </a:rPr>
              <a:t>4</a:t>
            </a:r>
            <a:r>
              <a:rPr lang="en-US" dirty="0" smtClean="0">
                <a:effectLst/>
                <a:latin typeface="Comic Sans MS"/>
                <a:ea typeface="Lucida Grande"/>
                <a:cs typeface="Lucida Grande"/>
                <a:sym typeface="Wingdings"/>
              </a:rPr>
              <a:t>μ, 2e2μ) </a:t>
            </a:r>
            <a:endParaRPr lang="en-US" dirty="0">
              <a:effectLst/>
              <a:latin typeface="Comic Sans MS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5076056" y="260648"/>
            <a:ext cx="1877437" cy="32316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500" dirty="0" smtClean="0">
                <a:effectLst/>
              </a:rPr>
              <a:t>110 &lt; </a:t>
            </a:r>
            <a:r>
              <a:rPr lang="en-US" sz="1500" dirty="0" err="1" smtClean="0">
                <a:effectLst/>
              </a:rPr>
              <a:t>m</a:t>
            </a:r>
            <a:r>
              <a:rPr lang="en-US" sz="1500" baseline="-25000" dirty="0" err="1" smtClean="0">
                <a:effectLst/>
              </a:rPr>
              <a:t>H</a:t>
            </a:r>
            <a:r>
              <a:rPr lang="en-US" sz="1500" dirty="0" smtClean="0">
                <a:effectLst/>
              </a:rPr>
              <a:t> &lt; 600 </a:t>
            </a:r>
            <a:r>
              <a:rPr lang="en-US" sz="1500" dirty="0" err="1" smtClean="0">
                <a:effectLst/>
              </a:rPr>
              <a:t>GeV</a:t>
            </a:r>
            <a:endParaRPr lang="en-US" sz="1500" dirty="0">
              <a:effectLst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7504" y="3587532"/>
            <a:ext cx="9073008" cy="1569660"/>
          </a:xfrm>
          <a:prstGeom prst="rect">
            <a:avLst/>
          </a:prstGeom>
          <a:solidFill>
            <a:srgbClr val="CC3333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effectLst/>
              </a:rPr>
              <a:t>Crucial experimental aspects: 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 smtClean="0">
                <a:solidFill>
                  <a:schemeClr val="bg1"/>
                </a:solidFill>
                <a:effectLst/>
              </a:rPr>
              <a:t>High lepton acceptance, reconstruction &amp; identification efficiency down to lowest </a:t>
            </a:r>
            <a:r>
              <a:rPr lang="en-US" dirty="0" err="1" smtClean="0">
                <a:solidFill>
                  <a:schemeClr val="bg1"/>
                </a:solidFill>
                <a:effectLst/>
              </a:rPr>
              <a:t>p</a:t>
            </a:r>
            <a:r>
              <a:rPr lang="en-US" baseline="-25000" dirty="0" err="1" smtClean="0">
                <a:solidFill>
                  <a:schemeClr val="bg1"/>
                </a:solidFill>
                <a:effectLst/>
              </a:rPr>
              <a:t>T</a:t>
            </a:r>
            <a:r>
              <a:rPr lang="en-US" baseline="-25000" dirty="0" smtClean="0">
                <a:solidFill>
                  <a:schemeClr val="bg1"/>
                </a:solidFill>
                <a:effectLst/>
              </a:rPr>
              <a:t> 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 smtClean="0">
                <a:solidFill>
                  <a:schemeClr val="bg1"/>
                </a:solidFill>
                <a:effectLst/>
              </a:rPr>
              <a:t>Good lepton energy/momentum resolution 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 smtClean="0">
                <a:solidFill>
                  <a:schemeClr val="bg1"/>
                </a:solidFill>
                <a:effectLst/>
              </a:rPr>
              <a:t>Good control of reducible backgrounds (</a:t>
            </a:r>
            <a:r>
              <a:rPr lang="en-US" dirty="0" err="1" smtClean="0">
                <a:solidFill>
                  <a:schemeClr val="bg1"/>
                </a:solidFill>
                <a:effectLst/>
              </a:rPr>
              <a:t>Zbb</a:t>
            </a:r>
            <a:r>
              <a:rPr lang="en-US" dirty="0" smtClean="0">
                <a:solidFill>
                  <a:schemeClr val="bg1"/>
                </a:solidFill>
                <a:effectLst/>
              </a:rPr>
              <a:t>, </a:t>
            </a:r>
            <a:r>
              <a:rPr lang="en-US" dirty="0" err="1" smtClean="0">
                <a:solidFill>
                  <a:schemeClr val="bg1"/>
                </a:solidFill>
                <a:effectLst/>
              </a:rPr>
              <a:t>Z+jets</a:t>
            </a:r>
            <a:r>
              <a:rPr lang="en-US" dirty="0" smtClean="0">
                <a:solidFill>
                  <a:schemeClr val="bg1"/>
                </a:solidFill>
                <a:effectLst/>
              </a:rPr>
              <a:t>, </a:t>
            </a:r>
            <a:r>
              <a:rPr lang="en-US" dirty="0" err="1" smtClean="0">
                <a:solidFill>
                  <a:schemeClr val="bg1"/>
                </a:solidFill>
                <a:effectLst/>
              </a:rPr>
              <a:t>tt</a:t>
            </a:r>
            <a:r>
              <a:rPr lang="en-US" dirty="0" smtClean="0">
                <a:solidFill>
                  <a:schemeClr val="bg1"/>
                </a:solidFill>
                <a:effectLst/>
              </a:rPr>
              <a:t>) in low-mass region: </a:t>
            </a:r>
          </a:p>
          <a:p>
            <a:r>
              <a:rPr lang="en-US" dirty="0" smtClean="0">
                <a:solidFill>
                  <a:schemeClr val="bg1"/>
                </a:solidFill>
                <a:effectLst/>
              </a:rPr>
              <a:t>    </a:t>
            </a:r>
            <a:r>
              <a:rPr lang="en-US" dirty="0" smtClean="0">
                <a:solidFill>
                  <a:schemeClr val="bg1"/>
                </a:solidFill>
                <a:effectLst/>
                <a:sym typeface="Wingdings"/>
              </a:rPr>
              <a:t> cannot rely on MC alone (theoretical uncertainties, b/</a:t>
            </a:r>
            <a:r>
              <a:rPr lang="en-US" dirty="0">
                <a:solidFill>
                  <a:schemeClr val="bg1"/>
                </a:solidFill>
                <a:effectLst/>
                <a:sym typeface="Wingdings"/>
              </a:rPr>
              <a:t>q</a:t>
            </a:r>
            <a:r>
              <a:rPr lang="en-US" dirty="0" smtClean="0">
                <a:solidFill>
                  <a:schemeClr val="bg1"/>
                </a:solidFill>
                <a:effectLst/>
                <a:sym typeface="Wingdings"/>
              </a:rPr>
              <a:t>-jet  l modeling, ..)</a:t>
            </a:r>
          </a:p>
          <a:p>
            <a:r>
              <a:rPr lang="en-US" dirty="0">
                <a:solidFill>
                  <a:schemeClr val="bg1"/>
                </a:solidFill>
                <a:effectLst/>
                <a:sym typeface="Wingdings"/>
              </a:rPr>
              <a:t> </a:t>
            </a:r>
            <a:r>
              <a:rPr lang="en-US" dirty="0" smtClean="0">
                <a:solidFill>
                  <a:schemeClr val="bg1"/>
                </a:solidFill>
                <a:effectLst/>
                <a:sym typeface="Wingdings"/>
              </a:rPr>
              <a:t>    need to validate MC with data in background-enriched control regions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270304" y="6652592"/>
            <a:ext cx="838200" cy="304800"/>
          </a:xfrm>
        </p:spPr>
        <p:txBody>
          <a:bodyPr/>
          <a:lstStyle/>
          <a:p>
            <a:pPr>
              <a:defRPr/>
            </a:pPr>
            <a:fld id="{E4C691D3-1268-BC46-A466-4FE7F8FFD0C6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51520" y="858198"/>
            <a:ext cx="3312368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 smtClean="0">
                <a:effectLst/>
                <a:latin typeface="Lucida Grande"/>
                <a:ea typeface="Lucida Grande"/>
                <a:cs typeface="Lucida Grande"/>
              </a:rPr>
              <a:t>σ</a:t>
            </a:r>
            <a:r>
              <a:rPr lang="en-US" dirty="0" smtClean="0">
                <a:effectLst/>
              </a:rPr>
              <a:t> x BR ~ 2.5 </a:t>
            </a:r>
            <a:r>
              <a:rPr lang="en-US" dirty="0" err="1" smtClean="0">
                <a:effectLst/>
              </a:rPr>
              <a:t>fb</a:t>
            </a:r>
            <a:r>
              <a:rPr lang="en-US" dirty="0" smtClean="0">
                <a:effectLst/>
              </a:rPr>
              <a:t>   </a:t>
            </a:r>
            <a:r>
              <a:rPr lang="en-US" dirty="0" err="1" smtClean="0">
                <a:effectLst/>
              </a:rPr>
              <a:t>m</a:t>
            </a:r>
            <a:r>
              <a:rPr lang="en-US" baseline="-25000" dirty="0" err="1" smtClean="0">
                <a:effectLst/>
              </a:rPr>
              <a:t>H</a:t>
            </a:r>
            <a:r>
              <a:rPr lang="en-US" baseline="-25000" dirty="0" smtClean="0">
                <a:effectLst/>
              </a:rPr>
              <a:t> </a:t>
            </a:r>
            <a:r>
              <a:rPr lang="en-US" dirty="0" smtClean="0">
                <a:effectLst/>
              </a:rPr>
              <a:t>~ 126 </a:t>
            </a:r>
            <a:r>
              <a:rPr lang="en-US" dirty="0" err="1" smtClean="0">
                <a:effectLst/>
              </a:rPr>
              <a:t>GeV</a:t>
            </a:r>
            <a:endParaRPr lang="en-US" dirty="0">
              <a:effectLst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2008" y="5273913"/>
            <a:ext cx="9180512" cy="1569660"/>
          </a:xfrm>
          <a:prstGeom prst="rect">
            <a:avLst/>
          </a:prstGeom>
          <a:solidFill>
            <a:srgbClr val="FFCC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effectLst/>
              </a:rPr>
              <a:t>Main improvements in new analysis: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 smtClean="0">
                <a:effectLst/>
              </a:rPr>
              <a:t>kinematic cuts (e.g. on m</a:t>
            </a:r>
            <a:r>
              <a:rPr lang="en-US" baseline="-25000" dirty="0" smtClean="0">
                <a:effectLst/>
              </a:rPr>
              <a:t>12</a:t>
            </a:r>
            <a:r>
              <a:rPr lang="en-US" dirty="0" smtClean="0">
                <a:effectLst/>
              </a:rPr>
              <a:t>) optimized/relaxed to increase signal sensitivity at low mass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>
                <a:effectLst/>
                <a:latin typeface="+mj-lt"/>
                <a:ea typeface="Lucida Grande"/>
                <a:cs typeface="Lucida Grande"/>
              </a:rPr>
              <a:t>i</a:t>
            </a:r>
            <a:r>
              <a:rPr lang="en-US" dirty="0" smtClean="0">
                <a:effectLst/>
                <a:latin typeface="+mj-lt"/>
                <a:ea typeface="Lucida Grande"/>
                <a:cs typeface="Lucida Grande"/>
              </a:rPr>
              <a:t>ncreased e</a:t>
            </a:r>
            <a:r>
              <a:rPr lang="en-US" baseline="30000" dirty="0" smtClean="0">
                <a:effectLst/>
                <a:latin typeface="+mj-lt"/>
                <a:ea typeface="Lucida Grande"/>
                <a:cs typeface="Lucida Grande"/>
              </a:rPr>
              <a:t>±</a:t>
            </a:r>
            <a:r>
              <a:rPr lang="en-US" dirty="0" smtClean="0">
                <a:effectLst/>
                <a:latin typeface="+mj-lt"/>
                <a:ea typeface="Lucida Grande"/>
                <a:cs typeface="Lucida Grande"/>
              </a:rPr>
              <a:t> reconstruction and identification efficiency at low </a:t>
            </a:r>
            <a:r>
              <a:rPr lang="en-US" dirty="0" err="1" smtClean="0">
                <a:effectLst/>
                <a:latin typeface="+mj-lt"/>
                <a:ea typeface="Lucida Grande"/>
                <a:cs typeface="Lucida Grande"/>
              </a:rPr>
              <a:t>p</a:t>
            </a:r>
            <a:r>
              <a:rPr lang="en-US" baseline="-25000" dirty="0" err="1" smtClean="0">
                <a:effectLst/>
                <a:latin typeface="+mj-lt"/>
                <a:ea typeface="Lucida Grande"/>
                <a:cs typeface="Lucida Grande"/>
              </a:rPr>
              <a:t>T</a:t>
            </a:r>
            <a:r>
              <a:rPr lang="en-US" baseline="-25000" dirty="0">
                <a:effectLst/>
                <a:latin typeface="+mj-lt"/>
                <a:ea typeface="Lucida Grande"/>
                <a:cs typeface="Lucida Grande"/>
              </a:rPr>
              <a:t> </a:t>
            </a:r>
            <a:r>
              <a:rPr lang="en-US" dirty="0" smtClean="0">
                <a:effectLst/>
                <a:latin typeface="+mj-lt"/>
                <a:ea typeface="Lucida Grande"/>
                <a:cs typeface="Lucida Grande"/>
              </a:rPr>
              <a:t>, increased</a:t>
            </a:r>
          </a:p>
          <a:p>
            <a:r>
              <a:rPr lang="en-US" baseline="-25000" dirty="0">
                <a:effectLst/>
                <a:latin typeface="+mj-lt"/>
                <a:ea typeface="Lucida Grande"/>
                <a:cs typeface="Lucida Grande"/>
              </a:rPr>
              <a:t> </a:t>
            </a:r>
            <a:r>
              <a:rPr lang="en-US" baseline="-25000" dirty="0" smtClean="0">
                <a:effectLst/>
                <a:latin typeface="+mj-lt"/>
                <a:ea typeface="Lucida Grande"/>
                <a:cs typeface="Lucida Grande"/>
              </a:rPr>
              <a:t>      </a:t>
            </a:r>
            <a:r>
              <a:rPr lang="en-US" dirty="0" smtClean="0">
                <a:effectLst/>
                <a:latin typeface="+mj-lt"/>
                <a:ea typeface="Lucida Grande"/>
                <a:cs typeface="Lucida Grande"/>
              </a:rPr>
              <a:t>pile-up robustness, with negligible increase in the reducible backgrounds </a:t>
            </a:r>
          </a:p>
          <a:p>
            <a:endParaRPr lang="en-US" dirty="0" smtClean="0">
              <a:effectLst/>
              <a:latin typeface="+mj-lt"/>
              <a:ea typeface="Lucida Grande"/>
              <a:cs typeface="Lucida Grande"/>
            </a:endParaRPr>
          </a:p>
          <a:p>
            <a:r>
              <a:rPr lang="en-US" dirty="0" smtClean="0">
                <a:effectLst/>
                <a:latin typeface="+mj-lt"/>
                <a:ea typeface="Lucida Grande"/>
                <a:cs typeface="Lucida Grande"/>
                <a:sym typeface="Wingdings"/>
              </a:rPr>
              <a:t> Gain 20% (4μ) to 30% (4e) in sensitivity compared to previous analysis</a:t>
            </a:r>
            <a:endParaRPr lang="en-US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27607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0" y="0"/>
            <a:ext cx="9144000" cy="6885384"/>
          </a:xfrm>
          <a:prstGeom prst="rect">
            <a:avLst/>
          </a:prstGeom>
          <a:solidFill>
            <a:srgbClr val="66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sp>
        <p:nvSpPr>
          <p:cNvPr id="11" name="TextBox 19"/>
          <p:cNvSpPr txBox="1">
            <a:spLocks noChangeArrowheads="1"/>
          </p:cNvSpPr>
          <p:nvPr/>
        </p:nvSpPr>
        <p:spPr bwMode="auto">
          <a:xfrm>
            <a:off x="123997" y="6058163"/>
            <a:ext cx="3290083" cy="523220"/>
          </a:xfrm>
          <a:prstGeom prst="rect">
            <a:avLst/>
          </a:prstGeom>
          <a:solidFill>
            <a:srgbClr val="FFCC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400" dirty="0" smtClean="0">
                <a:solidFill>
                  <a:srgbClr val="000000"/>
                </a:solidFill>
                <a:effectLst/>
              </a:rPr>
              <a:t>Results are from Z</a:t>
            </a:r>
            <a:r>
              <a:rPr lang="en-US" sz="1400" dirty="0">
                <a:solidFill>
                  <a:srgbClr val="000000"/>
                </a:solidFill>
                <a:effectLst/>
                <a:sym typeface="Wingdings"/>
              </a:rPr>
              <a:t> </a:t>
            </a:r>
            <a:r>
              <a:rPr lang="en-US" sz="1400" dirty="0" err="1">
                <a:solidFill>
                  <a:srgbClr val="000000"/>
                </a:solidFill>
                <a:effectLst/>
                <a:sym typeface="Wingdings"/>
              </a:rPr>
              <a:t>ee</a:t>
            </a:r>
            <a:r>
              <a:rPr lang="en-US" sz="1400" dirty="0">
                <a:solidFill>
                  <a:srgbClr val="000000"/>
                </a:solidFill>
                <a:effectLst/>
                <a:sym typeface="Wingdings"/>
              </a:rPr>
              <a:t> </a:t>
            </a:r>
            <a:r>
              <a:rPr lang="en-US" sz="1400" dirty="0" smtClean="0">
                <a:solidFill>
                  <a:srgbClr val="000000"/>
                </a:solidFill>
                <a:effectLst/>
                <a:sym typeface="Wingdings"/>
              </a:rPr>
              <a:t>data and MC</a:t>
            </a:r>
          </a:p>
          <a:p>
            <a:r>
              <a:rPr lang="en-US" sz="1400" dirty="0" smtClean="0">
                <a:solidFill>
                  <a:srgbClr val="000000"/>
                </a:solidFill>
                <a:effectLst/>
                <a:sym typeface="Wingdings"/>
              </a:rPr>
              <a:t>tag-and-probe</a:t>
            </a:r>
            <a:endParaRPr lang="en-US" sz="1400" dirty="0">
              <a:solidFill>
                <a:srgbClr val="000000"/>
              </a:solidFill>
              <a:effectLst/>
            </a:endParaRPr>
          </a:p>
        </p:txBody>
      </p:sp>
      <p:sp>
        <p:nvSpPr>
          <p:cNvPr id="19" name="TextBox 19"/>
          <p:cNvSpPr txBox="1">
            <a:spLocks noChangeArrowheads="1"/>
          </p:cNvSpPr>
          <p:nvPr/>
        </p:nvSpPr>
        <p:spPr bwMode="auto">
          <a:xfrm>
            <a:off x="179512" y="44624"/>
            <a:ext cx="8763938" cy="353943"/>
          </a:xfrm>
          <a:prstGeom prst="rect">
            <a:avLst/>
          </a:prstGeom>
          <a:solidFill>
            <a:srgbClr val="99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700" dirty="0" smtClean="0">
                <a:solidFill>
                  <a:srgbClr val="FFFF00"/>
                </a:solidFill>
                <a:effectLst/>
              </a:rPr>
              <a:t>High efficiency for low-</a:t>
            </a:r>
            <a:r>
              <a:rPr lang="en-US" sz="1700" dirty="0" err="1" smtClean="0">
                <a:solidFill>
                  <a:srgbClr val="FFFF00"/>
                </a:solidFill>
                <a:effectLst/>
              </a:rPr>
              <a:t>p</a:t>
            </a:r>
            <a:r>
              <a:rPr lang="en-US" sz="1700" baseline="-25000" dirty="0" err="1" smtClean="0">
                <a:solidFill>
                  <a:srgbClr val="FFFF00"/>
                </a:solidFill>
                <a:effectLst/>
              </a:rPr>
              <a:t>T</a:t>
            </a:r>
            <a:r>
              <a:rPr lang="en-US" sz="1700" dirty="0" smtClean="0">
                <a:solidFill>
                  <a:srgbClr val="FFFF00"/>
                </a:solidFill>
                <a:effectLst/>
              </a:rPr>
              <a:t> electrons (affected by material) crucial for H</a:t>
            </a:r>
            <a:r>
              <a:rPr lang="en-US" sz="1700" dirty="0" smtClean="0">
                <a:solidFill>
                  <a:srgbClr val="FFFF00"/>
                </a:solidFill>
                <a:effectLst/>
                <a:sym typeface="Wingdings"/>
              </a:rPr>
              <a:t> 4e, 2</a:t>
            </a:r>
            <a:r>
              <a:rPr lang="en-US" sz="1700" dirty="0" smtClean="0">
                <a:solidFill>
                  <a:srgbClr val="FFFF00"/>
                </a:solidFill>
                <a:effectLst/>
                <a:latin typeface="Lucida Grande"/>
                <a:ea typeface="Lucida Grande"/>
                <a:cs typeface="Lucida Grande"/>
                <a:sym typeface="Wingdings"/>
              </a:rPr>
              <a:t>μ</a:t>
            </a:r>
            <a:r>
              <a:rPr lang="en-US" sz="1700" dirty="0" smtClean="0">
                <a:solidFill>
                  <a:srgbClr val="FFFF00"/>
                </a:solidFill>
                <a:effectLst/>
                <a:sym typeface="Wingdings"/>
              </a:rPr>
              <a:t>2e</a:t>
            </a:r>
            <a:r>
              <a:rPr lang="en-US" sz="1700" dirty="0" smtClean="0">
                <a:solidFill>
                  <a:srgbClr val="FFFF00"/>
                </a:solidFill>
                <a:effectLst/>
              </a:rPr>
              <a:t> </a:t>
            </a:r>
          </a:p>
        </p:txBody>
      </p:sp>
      <p:pic>
        <p:nvPicPr>
          <p:cNvPr id="10" name="Picture 9" descr="eff_12.png"/>
          <p:cNvPicPr preferRelativeResize="0"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53607" y="4031603"/>
            <a:ext cx="4826905" cy="2781773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339820" y="6560041"/>
            <a:ext cx="838200" cy="304800"/>
          </a:xfrm>
        </p:spPr>
        <p:txBody>
          <a:bodyPr/>
          <a:lstStyle/>
          <a:p>
            <a:pPr>
              <a:defRPr/>
            </a:pPr>
            <a:fld id="{E4C691D3-1268-BC46-A466-4FE7F8FFD0C6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  <p:sp>
        <p:nvSpPr>
          <p:cNvPr id="18" name="TextBox 19"/>
          <p:cNvSpPr txBox="1">
            <a:spLocks noChangeArrowheads="1"/>
          </p:cNvSpPr>
          <p:nvPr/>
        </p:nvSpPr>
        <p:spPr bwMode="auto">
          <a:xfrm>
            <a:off x="254821" y="4409817"/>
            <a:ext cx="3957139" cy="1323439"/>
          </a:xfrm>
          <a:prstGeom prst="rect">
            <a:avLst/>
          </a:prstGeom>
          <a:solidFill>
            <a:srgbClr val="CC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dirty="0" smtClean="0">
                <a:solidFill>
                  <a:srgbClr val="000000"/>
                </a:solidFill>
                <a:effectLst/>
              </a:rPr>
              <a:t>Re-optimized e</a:t>
            </a:r>
            <a:r>
              <a:rPr lang="en-US" baseline="30000" dirty="0" smtClean="0">
                <a:solidFill>
                  <a:srgbClr val="000000"/>
                </a:solidFill>
                <a:effectLst/>
              </a:rPr>
              <a:t>±</a:t>
            </a:r>
            <a:r>
              <a:rPr lang="en-US" dirty="0" smtClean="0">
                <a:solidFill>
                  <a:srgbClr val="000000"/>
                </a:solidFill>
                <a:effectLst/>
              </a:rPr>
              <a:t> identification using</a:t>
            </a:r>
          </a:p>
          <a:p>
            <a:r>
              <a:rPr lang="en-US" dirty="0" smtClean="0">
                <a:solidFill>
                  <a:srgbClr val="000000"/>
                </a:solidFill>
                <a:effectLst/>
              </a:rPr>
              <a:t>pile-up robust variables (</a:t>
            </a:r>
            <a:r>
              <a:rPr lang="en-US" sz="1500" dirty="0" smtClean="0">
                <a:solidFill>
                  <a:srgbClr val="000000"/>
                </a:solidFill>
                <a:effectLst/>
              </a:rPr>
              <a:t>e.g. Transition</a:t>
            </a:r>
          </a:p>
          <a:p>
            <a:r>
              <a:rPr lang="en-US" sz="1500" dirty="0" smtClean="0">
                <a:solidFill>
                  <a:srgbClr val="000000"/>
                </a:solidFill>
                <a:effectLst/>
              </a:rPr>
              <a:t>Radiation, calorimeter strips) </a:t>
            </a:r>
            <a:r>
              <a:rPr lang="en-US" sz="1500" dirty="0" smtClean="0">
                <a:solidFill>
                  <a:srgbClr val="000000"/>
                </a:solidFill>
                <a:effectLst/>
                <a:sym typeface="Wingdings"/>
              </a:rPr>
              <a:t></a:t>
            </a:r>
            <a:r>
              <a:rPr lang="en-US" sz="1500" dirty="0" smtClean="0">
                <a:solidFill>
                  <a:srgbClr val="000000"/>
                </a:solidFill>
                <a:effectLst/>
              </a:rPr>
              <a:t> </a:t>
            </a:r>
            <a:r>
              <a:rPr lang="en-US" dirty="0" smtClean="0">
                <a:solidFill>
                  <a:srgbClr val="000000"/>
                </a:solidFill>
                <a:effectLst/>
                <a:sym typeface="Wingdings"/>
              </a:rPr>
              <a:t>achieved </a:t>
            </a:r>
          </a:p>
          <a:p>
            <a:r>
              <a:rPr lang="en-US" dirty="0" smtClean="0">
                <a:solidFill>
                  <a:srgbClr val="000000"/>
                </a:solidFill>
                <a:effectLst/>
                <a:sym typeface="Wingdings"/>
              </a:rPr>
              <a:t>~ 95%</a:t>
            </a:r>
            <a:r>
              <a:rPr lang="en-US" dirty="0">
                <a:solidFill>
                  <a:srgbClr val="000000"/>
                </a:solidFill>
                <a:effectLst/>
                <a:sym typeface="Wingdings"/>
              </a:rPr>
              <a:t> </a:t>
            </a:r>
            <a:r>
              <a:rPr lang="en-US" dirty="0" smtClean="0">
                <a:solidFill>
                  <a:srgbClr val="000000"/>
                </a:solidFill>
                <a:effectLst/>
                <a:sym typeface="Wingdings"/>
              </a:rPr>
              <a:t>identification efficiency, ~ </a:t>
            </a:r>
            <a:r>
              <a:rPr lang="en-US" dirty="0">
                <a:solidFill>
                  <a:srgbClr val="000000"/>
                </a:solidFill>
                <a:effectLst/>
                <a:sym typeface="Wingdings"/>
              </a:rPr>
              <a:t>flat </a:t>
            </a:r>
            <a:endParaRPr lang="en-US" dirty="0" smtClean="0">
              <a:solidFill>
                <a:srgbClr val="000000"/>
              </a:solidFill>
              <a:effectLst/>
              <a:sym typeface="Wingdings"/>
            </a:endParaRPr>
          </a:p>
          <a:p>
            <a:r>
              <a:rPr lang="en-US" dirty="0" err="1" smtClean="0">
                <a:solidFill>
                  <a:srgbClr val="000000"/>
                </a:solidFill>
                <a:effectLst/>
              </a:rPr>
              <a:t>vs</a:t>
            </a:r>
            <a:r>
              <a:rPr lang="en-US" dirty="0" smtClean="0">
                <a:solidFill>
                  <a:srgbClr val="000000"/>
                </a:solidFill>
                <a:effectLst/>
              </a:rPr>
              <a:t> pile-up; higher rejections of fakes</a:t>
            </a:r>
          </a:p>
        </p:txBody>
      </p:sp>
      <p:grpSp>
        <p:nvGrpSpPr>
          <p:cNvPr id="33" name="Group 32"/>
          <p:cNvGrpSpPr/>
          <p:nvPr/>
        </p:nvGrpSpPr>
        <p:grpSpPr>
          <a:xfrm>
            <a:off x="35433" y="1052736"/>
            <a:ext cx="9001063" cy="2929913"/>
            <a:chOff x="35433" y="848937"/>
            <a:chExt cx="9001063" cy="2929913"/>
          </a:xfrm>
        </p:grpSpPr>
        <p:pic>
          <p:nvPicPr>
            <p:cNvPr id="9" name="Picture 8" descr="EffRecoEtaBin2011_2012.eps"/>
            <p:cNvPicPr preferRelativeResize="0"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5433" y="848938"/>
              <a:ext cx="4309731" cy="291876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4" name="Picture 13" descr="EffRecoPtBin2011_12.png"/>
            <p:cNvPicPr preferRelativeResize="0"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4632744" y="848937"/>
              <a:ext cx="4320380" cy="2929913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cxnSp>
          <p:nvCxnSpPr>
            <p:cNvPr id="28" name="Straight Connector 27"/>
            <p:cNvCxnSpPr/>
            <p:nvPr/>
          </p:nvCxnSpPr>
          <p:spPr bwMode="auto">
            <a:xfrm>
              <a:off x="683568" y="1497009"/>
              <a:ext cx="8352928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3" name="TextBox 2"/>
          <p:cNvSpPr txBox="1"/>
          <p:nvPr/>
        </p:nvSpPr>
        <p:spPr>
          <a:xfrm>
            <a:off x="539552" y="467960"/>
            <a:ext cx="7701447" cy="584776"/>
          </a:xfrm>
          <a:prstGeom prst="rect">
            <a:avLst/>
          </a:prstGeom>
          <a:solidFill>
            <a:srgbClr val="CCFF99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  <a:effectLst/>
              </a:rPr>
              <a:t>Improved track reconstruction and fitting to recover e</a:t>
            </a:r>
            <a:r>
              <a:rPr lang="en-US" baseline="30000" dirty="0">
                <a:solidFill>
                  <a:srgbClr val="000000"/>
                </a:solidFill>
                <a:effectLst/>
              </a:rPr>
              <a:t>±</a:t>
            </a:r>
            <a:r>
              <a:rPr lang="en-US" dirty="0">
                <a:solidFill>
                  <a:srgbClr val="000000"/>
                </a:solidFill>
                <a:effectLst/>
              </a:rPr>
              <a:t> undergoing hard </a:t>
            </a:r>
            <a:r>
              <a:rPr lang="en-US" dirty="0" err="1">
                <a:solidFill>
                  <a:srgbClr val="000000"/>
                </a:solidFill>
                <a:effectLst/>
              </a:rPr>
              <a:t>Brem</a:t>
            </a:r>
            <a:endParaRPr lang="en-US" dirty="0">
              <a:solidFill>
                <a:srgbClr val="000000"/>
              </a:solidFill>
              <a:effectLst/>
            </a:endParaRPr>
          </a:p>
          <a:p>
            <a:r>
              <a:rPr lang="en-US" dirty="0">
                <a:solidFill>
                  <a:srgbClr val="000000"/>
                </a:solidFill>
                <a:effectLst/>
                <a:sym typeface="Wingdings"/>
              </a:rPr>
              <a:t> achieved ~ 98% reconstruction efficiency, flatter </a:t>
            </a:r>
            <a:r>
              <a:rPr lang="en-US" dirty="0" err="1">
                <a:solidFill>
                  <a:srgbClr val="000000"/>
                </a:solidFill>
                <a:effectLst/>
              </a:rPr>
              <a:t>vs</a:t>
            </a:r>
            <a:r>
              <a:rPr lang="en-US" dirty="0">
                <a:solidFill>
                  <a:srgbClr val="000000"/>
                </a:solidFill>
                <a:effectLst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latin typeface="Lucida Grande"/>
                <a:ea typeface="Lucida Grande"/>
                <a:cs typeface="Lucida Grande"/>
              </a:rPr>
              <a:t>η</a:t>
            </a:r>
            <a:r>
              <a:rPr lang="en-US" dirty="0">
                <a:solidFill>
                  <a:srgbClr val="000000"/>
                </a:solidFill>
                <a:effectLst/>
              </a:rPr>
              <a:t> and </a:t>
            </a:r>
            <a:r>
              <a:rPr lang="en-US" dirty="0" smtClean="0">
                <a:solidFill>
                  <a:srgbClr val="000000"/>
                </a:solidFill>
                <a:effectLst/>
              </a:rPr>
              <a:t>E</a:t>
            </a:r>
            <a:r>
              <a:rPr lang="en-US" baseline="-25000" dirty="0" smtClean="0">
                <a:solidFill>
                  <a:srgbClr val="000000"/>
                </a:solidFill>
                <a:effectLst/>
              </a:rPr>
              <a:t>T</a:t>
            </a:r>
            <a:endParaRPr lang="en-US" dirty="0">
              <a:solidFill>
                <a:srgbClr val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45945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0" y="0"/>
            <a:ext cx="9144000" cy="6885384"/>
          </a:xfrm>
          <a:prstGeom prst="rect">
            <a:avLst/>
          </a:prstGeom>
          <a:solidFill>
            <a:srgbClr val="66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sp>
        <p:nvSpPr>
          <p:cNvPr id="11" name="TextBox 19"/>
          <p:cNvSpPr txBox="1">
            <a:spLocks noChangeArrowheads="1"/>
          </p:cNvSpPr>
          <p:nvPr/>
        </p:nvSpPr>
        <p:spPr bwMode="auto">
          <a:xfrm>
            <a:off x="123997" y="6058163"/>
            <a:ext cx="3290083" cy="523220"/>
          </a:xfrm>
          <a:prstGeom prst="rect">
            <a:avLst/>
          </a:prstGeom>
          <a:solidFill>
            <a:srgbClr val="FFCC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400" dirty="0" smtClean="0">
                <a:solidFill>
                  <a:srgbClr val="000000"/>
                </a:solidFill>
                <a:effectLst/>
              </a:rPr>
              <a:t>Results are from Z</a:t>
            </a:r>
            <a:r>
              <a:rPr lang="en-US" sz="1400" dirty="0">
                <a:solidFill>
                  <a:srgbClr val="000000"/>
                </a:solidFill>
                <a:effectLst/>
                <a:sym typeface="Wingdings"/>
              </a:rPr>
              <a:t> </a:t>
            </a:r>
            <a:r>
              <a:rPr lang="en-US" sz="1400" dirty="0" err="1">
                <a:solidFill>
                  <a:srgbClr val="000000"/>
                </a:solidFill>
                <a:effectLst/>
                <a:sym typeface="Wingdings"/>
              </a:rPr>
              <a:t>ee</a:t>
            </a:r>
            <a:r>
              <a:rPr lang="en-US" sz="1400" dirty="0">
                <a:solidFill>
                  <a:srgbClr val="000000"/>
                </a:solidFill>
                <a:effectLst/>
                <a:sym typeface="Wingdings"/>
              </a:rPr>
              <a:t> </a:t>
            </a:r>
            <a:r>
              <a:rPr lang="en-US" sz="1400" dirty="0" smtClean="0">
                <a:solidFill>
                  <a:srgbClr val="000000"/>
                </a:solidFill>
                <a:effectLst/>
                <a:sym typeface="Wingdings"/>
              </a:rPr>
              <a:t>data and MC</a:t>
            </a:r>
          </a:p>
          <a:p>
            <a:r>
              <a:rPr lang="en-US" sz="1400" dirty="0" smtClean="0">
                <a:solidFill>
                  <a:srgbClr val="000000"/>
                </a:solidFill>
                <a:effectLst/>
                <a:sym typeface="Wingdings"/>
              </a:rPr>
              <a:t>tag-and-probe</a:t>
            </a:r>
            <a:endParaRPr lang="en-US" sz="1400" dirty="0">
              <a:solidFill>
                <a:srgbClr val="000000"/>
              </a:solidFill>
              <a:effectLst/>
            </a:endParaRPr>
          </a:p>
        </p:txBody>
      </p:sp>
      <p:sp>
        <p:nvSpPr>
          <p:cNvPr id="19" name="TextBox 19"/>
          <p:cNvSpPr txBox="1">
            <a:spLocks noChangeArrowheads="1"/>
          </p:cNvSpPr>
          <p:nvPr/>
        </p:nvSpPr>
        <p:spPr bwMode="auto">
          <a:xfrm>
            <a:off x="179512" y="44624"/>
            <a:ext cx="8763938" cy="353943"/>
          </a:xfrm>
          <a:prstGeom prst="rect">
            <a:avLst/>
          </a:prstGeom>
          <a:solidFill>
            <a:srgbClr val="99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700" dirty="0" smtClean="0">
                <a:solidFill>
                  <a:srgbClr val="FFFF00"/>
                </a:solidFill>
                <a:effectLst/>
              </a:rPr>
              <a:t>High efficiency for low-</a:t>
            </a:r>
            <a:r>
              <a:rPr lang="en-US" sz="1700" dirty="0" err="1" smtClean="0">
                <a:solidFill>
                  <a:srgbClr val="FFFF00"/>
                </a:solidFill>
                <a:effectLst/>
              </a:rPr>
              <a:t>p</a:t>
            </a:r>
            <a:r>
              <a:rPr lang="en-US" sz="1700" baseline="-25000" dirty="0" err="1" smtClean="0">
                <a:solidFill>
                  <a:srgbClr val="FFFF00"/>
                </a:solidFill>
                <a:effectLst/>
              </a:rPr>
              <a:t>T</a:t>
            </a:r>
            <a:r>
              <a:rPr lang="en-US" sz="1700" dirty="0" smtClean="0">
                <a:solidFill>
                  <a:srgbClr val="FFFF00"/>
                </a:solidFill>
                <a:effectLst/>
              </a:rPr>
              <a:t> electrons (affected by material) crucial for H</a:t>
            </a:r>
            <a:r>
              <a:rPr lang="en-US" sz="1700" dirty="0" smtClean="0">
                <a:solidFill>
                  <a:srgbClr val="FFFF00"/>
                </a:solidFill>
                <a:effectLst/>
                <a:sym typeface="Wingdings"/>
              </a:rPr>
              <a:t> 4e, 2</a:t>
            </a:r>
            <a:r>
              <a:rPr lang="en-US" sz="1700" dirty="0" smtClean="0">
                <a:solidFill>
                  <a:srgbClr val="FFFF00"/>
                </a:solidFill>
                <a:effectLst/>
                <a:latin typeface="Lucida Grande"/>
                <a:ea typeface="Lucida Grande"/>
                <a:cs typeface="Lucida Grande"/>
                <a:sym typeface="Wingdings"/>
              </a:rPr>
              <a:t>μ</a:t>
            </a:r>
            <a:r>
              <a:rPr lang="en-US" sz="1700" dirty="0" smtClean="0">
                <a:solidFill>
                  <a:srgbClr val="FFFF00"/>
                </a:solidFill>
                <a:effectLst/>
                <a:sym typeface="Wingdings"/>
              </a:rPr>
              <a:t>2e</a:t>
            </a:r>
            <a:r>
              <a:rPr lang="en-US" sz="1700" dirty="0" smtClean="0">
                <a:solidFill>
                  <a:srgbClr val="FFFF00"/>
                </a:solidFill>
                <a:effectLst/>
              </a:rPr>
              <a:t> </a:t>
            </a:r>
          </a:p>
        </p:txBody>
      </p:sp>
      <p:pic>
        <p:nvPicPr>
          <p:cNvPr id="10" name="Picture 9" descr="eff_12.png"/>
          <p:cNvPicPr preferRelativeResize="0"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53607" y="4031603"/>
            <a:ext cx="4826905" cy="2781773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339820" y="6560041"/>
            <a:ext cx="838200" cy="304800"/>
          </a:xfrm>
        </p:spPr>
        <p:txBody>
          <a:bodyPr/>
          <a:lstStyle/>
          <a:p>
            <a:pPr>
              <a:defRPr/>
            </a:pPr>
            <a:fld id="{E4C691D3-1268-BC46-A466-4FE7F8FFD0C6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  <p:sp>
        <p:nvSpPr>
          <p:cNvPr id="18" name="TextBox 19"/>
          <p:cNvSpPr txBox="1">
            <a:spLocks noChangeArrowheads="1"/>
          </p:cNvSpPr>
          <p:nvPr/>
        </p:nvSpPr>
        <p:spPr bwMode="auto">
          <a:xfrm>
            <a:off x="254821" y="4409817"/>
            <a:ext cx="3957139" cy="1323439"/>
          </a:xfrm>
          <a:prstGeom prst="rect">
            <a:avLst/>
          </a:prstGeom>
          <a:solidFill>
            <a:srgbClr val="CC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dirty="0" smtClean="0">
                <a:solidFill>
                  <a:srgbClr val="000000"/>
                </a:solidFill>
                <a:effectLst/>
              </a:rPr>
              <a:t>Re-optimized e</a:t>
            </a:r>
            <a:r>
              <a:rPr lang="en-US" baseline="30000" dirty="0" smtClean="0">
                <a:solidFill>
                  <a:srgbClr val="000000"/>
                </a:solidFill>
                <a:effectLst/>
              </a:rPr>
              <a:t>±</a:t>
            </a:r>
            <a:r>
              <a:rPr lang="en-US" dirty="0" smtClean="0">
                <a:solidFill>
                  <a:srgbClr val="000000"/>
                </a:solidFill>
                <a:effectLst/>
              </a:rPr>
              <a:t> identification using</a:t>
            </a:r>
          </a:p>
          <a:p>
            <a:r>
              <a:rPr lang="en-US" dirty="0" smtClean="0">
                <a:solidFill>
                  <a:srgbClr val="000000"/>
                </a:solidFill>
                <a:effectLst/>
              </a:rPr>
              <a:t>pile-up robust variables (</a:t>
            </a:r>
            <a:r>
              <a:rPr lang="en-US" sz="1500" dirty="0" smtClean="0">
                <a:solidFill>
                  <a:srgbClr val="000000"/>
                </a:solidFill>
                <a:effectLst/>
              </a:rPr>
              <a:t>e.g. Transition</a:t>
            </a:r>
          </a:p>
          <a:p>
            <a:r>
              <a:rPr lang="en-US" sz="1500" dirty="0" smtClean="0">
                <a:solidFill>
                  <a:srgbClr val="000000"/>
                </a:solidFill>
                <a:effectLst/>
              </a:rPr>
              <a:t>Radiation, calorimeter strips) </a:t>
            </a:r>
            <a:r>
              <a:rPr lang="en-US" sz="1500" dirty="0" smtClean="0">
                <a:solidFill>
                  <a:srgbClr val="000000"/>
                </a:solidFill>
                <a:effectLst/>
                <a:sym typeface="Wingdings"/>
              </a:rPr>
              <a:t></a:t>
            </a:r>
            <a:r>
              <a:rPr lang="en-US" sz="1500" dirty="0" smtClean="0">
                <a:solidFill>
                  <a:srgbClr val="000000"/>
                </a:solidFill>
                <a:effectLst/>
              </a:rPr>
              <a:t> </a:t>
            </a:r>
            <a:r>
              <a:rPr lang="en-US" dirty="0" smtClean="0">
                <a:solidFill>
                  <a:srgbClr val="000000"/>
                </a:solidFill>
                <a:effectLst/>
                <a:sym typeface="Wingdings"/>
              </a:rPr>
              <a:t>achieved </a:t>
            </a:r>
          </a:p>
          <a:p>
            <a:r>
              <a:rPr lang="en-US" dirty="0" smtClean="0">
                <a:solidFill>
                  <a:srgbClr val="000000"/>
                </a:solidFill>
                <a:effectLst/>
                <a:sym typeface="Wingdings"/>
              </a:rPr>
              <a:t>~ 95%</a:t>
            </a:r>
            <a:r>
              <a:rPr lang="en-US" dirty="0">
                <a:solidFill>
                  <a:srgbClr val="000000"/>
                </a:solidFill>
                <a:effectLst/>
                <a:sym typeface="Wingdings"/>
              </a:rPr>
              <a:t> </a:t>
            </a:r>
            <a:r>
              <a:rPr lang="en-US" dirty="0" smtClean="0">
                <a:solidFill>
                  <a:srgbClr val="000000"/>
                </a:solidFill>
                <a:effectLst/>
                <a:sym typeface="Wingdings"/>
              </a:rPr>
              <a:t>identification efficiency, ~ </a:t>
            </a:r>
            <a:r>
              <a:rPr lang="en-US" dirty="0">
                <a:solidFill>
                  <a:srgbClr val="000000"/>
                </a:solidFill>
                <a:effectLst/>
                <a:sym typeface="Wingdings"/>
              </a:rPr>
              <a:t>flat </a:t>
            </a:r>
            <a:endParaRPr lang="en-US" dirty="0" smtClean="0">
              <a:solidFill>
                <a:srgbClr val="000000"/>
              </a:solidFill>
              <a:effectLst/>
              <a:sym typeface="Wingdings"/>
            </a:endParaRPr>
          </a:p>
          <a:p>
            <a:r>
              <a:rPr lang="en-US" dirty="0" err="1" smtClean="0">
                <a:solidFill>
                  <a:srgbClr val="000000"/>
                </a:solidFill>
                <a:effectLst/>
              </a:rPr>
              <a:t>vs</a:t>
            </a:r>
            <a:r>
              <a:rPr lang="en-US" dirty="0" smtClean="0">
                <a:solidFill>
                  <a:srgbClr val="000000"/>
                </a:solidFill>
                <a:effectLst/>
              </a:rPr>
              <a:t> pile-up; higher rejections of fakes</a:t>
            </a:r>
          </a:p>
        </p:txBody>
      </p:sp>
      <p:grpSp>
        <p:nvGrpSpPr>
          <p:cNvPr id="33" name="Group 32"/>
          <p:cNvGrpSpPr/>
          <p:nvPr/>
        </p:nvGrpSpPr>
        <p:grpSpPr>
          <a:xfrm>
            <a:off x="35433" y="1052736"/>
            <a:ext cx="9001063" cy="2929913"/>
            <a:chOff x="35433" y="848937"/>
            <a:chExt cx="9001063" cy="2929913"/>
          </a:xfrm>
        </p:grpSpPr>
        <p:pic>
          <p:nvPicPr>
            <p:cNvPr id="9" name="Picture 8" descr="EffRecoEtaBin2011_2012.eps"/>
            <p:cNvPicPr preferRelativeResize="0"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5433" y="848938"/>
              <a:ext cx="4309731" cy="291876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4" name="Picture 13" descr="EffRecoPtBin2011_12.png"/>
            <p:cNvPicPr preferRelativeResize="0"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4632744" y="848937"/>
              <a:ext cx="4320380" cy="2929913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cxnSp>
          <p:nvCxnSpPr>
            <p:cNvPr id="28" name="Straight Connector 27"/>
            <p:cNvCxnSpPr/>
            <p:nvPr/>
          </p:nvCxnSpPr>
          <p:spPr bwMode="auto">
            <a:xfrm>
              <a:off x="683568" y="1497009"/>
              <a:ext cx="8352928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3" name="TextBox 2"/>
          <p:cNvSpPr txBox="1"/>
          <p:nvPr/>
        </p:nvSpPr>
        <p:spPr>
          <a:xfrm>
            <a:off x="539552" y="467960"/>
            <a:ext cx="7701447" cy="584776"/>
          </a:xfrm>
          <a:prstGeom prst="rect">
            <a:avLst/>
          </a:prstGeom>
          <a:solidFill>
            <a:srgbClr val="CCFF99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  <a:effectLst/>
              </a:rPr>
              <a:t>Improved track reconstruction and fitting to recover e</a:t>
            </a:r>
            <a:r>
              <a:rPr lang="en-US" baseline="30000" dirty="0">
                <a:solidFill>
                  <a:srgbClr val="000000"/>
                </a:solidFill>
                <a:effectLst/>
              </a:rPr>
              <a:t>±</a:t>
            </a:r>
            <a:r>
              <a:rPr lang="en-US" dirty="0">
                <a:solidFill>
                  <a:srgbClr val="000000"/>
                </a:solidFill>
                <a:effectLst/>
              </a:rPr>
              <a:t> undergoing hard </a:t>
            </a:r>
            <a:r>
              <a:rPr lang="en-US" dirty="0" err="1">
                <a:solidFill>
                  <a:srgbClr val="000000"/>
                </a:solidFill>
                <a:effectLst/>
              </a:rPr>
              <a:t>Brem</a:t>
            </a:r>
            <a:endParaRPr lang="en-US" dirty="0">
              <a:solidFill>
                <a:srgbClr val="000000"/>
              </a:solidFill>
              <a:effectLst/>
            </a:endParaRPr>
          </a:p>
          <a:p>
            <a:r>
              <a:rPr lang="en-US" dirty="0">
                <a:solidFill>
                  <a:srgbClr val="000000"/>
                </a:solidFill>
                <a:effectLst/>
                <a:sym typeface="Wingdings"/>
              </a:rPr>
              <a:t> achieved ~ 98% reconstruction efficiency, flatter </a:t>
            </a:r>
            <a:r>
              <a:rPr lang="en-US" dirty="0" err="1">
                <a:solidFill>
                  <a:srgbClr val="000000"/>
                </a:solidFill>
                <a:effectLst/>
              </a:rPr>
              <a:t>vs</a:t>
            </a:r>
            <a:r>
              <a:rPr lang="en-US" dirty="0">
                <a:solidFill>
                  <a:srgbClr val="000000"/>
                </a:solidFill>
                <a:effectLst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latin typeface="Lucida Grande"/>
                <a:ea typeface="Lucida Grande"/>
                <a:cs typeface="Lucida Grande"/>
              </a:rPr>
              <a:t>η</a:t>
            </a:r>
            <a:r>
              <a:rPr lang="en-US" dirty="0">
                <a:solidFill>
                  <a:srgbClr val="000000"/>
                </a:solidFill>
                <a:effectLst/>
              </a:rPr>
              <a:t> and </a:t>
            </a:r>
            <a:r>
              <a:rPr lang="en-US" dirty="0" smtClean="0">
                <a:solidFill>
                  <a:srgbClr val="000000"/>
                </a:solidFill>
                <a:effectLst/>
              </a:rPr>
              <a:t>E</a:t>
            </a:r>
            <a:r>
              <a:rPr lang="en-US" baseline="-25000" dirty="0" smtClean="0">
                <a:solidFill>
                  <a:srgbClr val="000000"/>
                </a:solidFill>
                <a:effectLst/>
              </a:rPr>
              <a:t>T</a:t>
            </a:r>
            <a:endParaRPr lang="en-US" dirty="0">
              <a:solidFill>
                <a:srgbClr val="000000"/>
              </a:solidFill>
              <a:effectLst/>
            </a:endParaRPr>
          </a:p>
        </p:txBody>
      </p:sp>
      <p:sp>
        <p:nvSpPr>
          <p:cNvPr id="13" name="TextBox 19"/>
          <p:cNvSpPr txBox="1">
            <a:spLocks noChangeArrowheads="1"/>
          </p:cNvSpPr>
          <p:nvPr/>
        </p:nvSpPr>
        <p:spPr bwMode="auto">
          <a:xfrm>
            <a:off x="611560" y="2780928"/>
            <a:ext cx="7150891" cy="923330"/>
          </a:xfrm>
          <a:prstGeom prst="rect">
            <a:avLst/>
          </a:prstGeom>
          <a:solidFill>
            <a:srgbClr val="99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marL="285750" indent="-285750">
              <a:buFont typeface="Wingdings" charset="2"/>
              <a:buChar char="q"/>
            </a:pPr>
            <a:r>
              <a:rPr lang="en-US" sz="1800" dirty="0" smtClean="0">
                <a:solidFill>
                  <a:srgbClr val="FFFF00"/>
                </a:solidFill>
                <a:effectLst/>
              </a:rPr>
              <a:t>Total gain in reconstruction and identification efficiency for </a:t>
            </a:r>
          </a:p>
          <a:p>
            <a:r>
              <a:rPr lang="en-US" sz="1800" dirty="0">
                <a:solidFill>
                  <a:srgbClr val="FFFF00"/>
                </a:solidFill>
                <a:effectLst/>
              </a:rPr>
              <a:t> </a:t>
            </a:r>
            <a:r>
              <a:rPr lang="en-US" sz="1800" dirty="0" smtClean="0">
                <a:solidFill>
                  <a:srgbClr val="FFFF00"/>
                </a:solidFill>
                <a:effectLst/>
              </a:rPr>
              <a:t>    electrons from H</a:t>
            </a:r>
            <a:r>
              <a:rPr lang="en-US" sz="1800" dirty="0" smtClean="0">
                <a:solidFill>
                  <a:srgbClr val="FFFF00"/>
                </a:solidFill>
                <a:effectLst/>
                <a:sym typeface="Wingdings"/>
              </a:rPr>
              <a:t> 4e</a:t>
            </a:r>
            <a:r>
              <a:rPr lang="en-US" sz="1800" dirty="0" smtClean="0">
                <a:solidFill>
                  <a:srgbClr val="FFFF00"/>
                </a:solidFill>
                <a:effectLst/>
              </a:rPr>
              <a:t>: ~ 8% average up to 15% at </a:t>
            </a:r>
            <a:r>
              <a:rPr lang="en-US" sz="1800" dirty="0" err="1" smtClean="0">
                <a:solidFill>
                  <a:srgbClr val="FFFF00"/>
                </a:solidFill>
                <a:effectLst/>
              </a:rPr>
              <a:t>p</a:t>
            </a:r>
            <a:r>
              <a:rPr lang="en-US" sz="1800" baseline="-25000" dirty="0" err="1" smtClean="0">
                <a:solidFill>
                  <a:srgbClr val="FFFF00"/>
                </a:solidFill>
                <a:effectLst/>
              </a:rPr>
              <a:t>T</a:t>
            </a:r>
            <a:r>
              <a:rPr lang="en-US" sz="1800" dirty="0">
                <a:solidFill>
                  <a:srgbClr val="FFFF00"/>
                </a:solidFill>
                <a:effectLst/>
              </a:rPr>
              <a:t> </a:t>
            </a:r>
            <a:r>
              <a:rPr lang="en-US" sz="1800" dirty="0" smtClean="0">
                <a:solidFill>
                  <a:srgbClr val="FFFF00"/>
                </a:solidFill>
                <a:effectLst/>
              </a:rPr>
              <a:t>~ 7 </a:t>
            </a:r>
            <a:r>
              <a:rPr lang="en-US" sz="1800" dirty="0" err="1" smtClean="0">
                <a:solidFill>
                  <a:srgbClr val="FFFF00"/>
                </a:solidFill>
                <a:effectLst/>
              </a:rPr>
              <a:t>GeV</a:t>
            </a:r>
            <a:endParaRPr lang="en-US" sz="1800" dirty="0" smtClean="0">
              <a:solidFill>
                <a:srgbClr val="FFFF00"/>
              </a:solidFill>
              <a:effectLst/>
            </a:endParaRPr>
          </a:p>
          <a:p>
            <a:pPr marL="285750" indent="-285750">
              <a:buFont typeface="Wingdings" charset="2"/>
              <a:buChar char="q"/>
            </a:pPr>
            <a:r>
              <a:rPr lang="en-US" sz="1800" dirty="0" smtClean="0">
                <a:solidFill>
                  <a:srgbClr val="FFFF00"/>
                </a:solidFill>
                <a:effectLst/>
              </a:rPr>
              <a:t>Total acceptance x efficiency for H</a:t>
            </a:r>
            <a:r>
              <a:rPr lang="en-US" sz="1800" dirty="0" smtClean="0">
                <a:solidFill>
                  <a:srgbClr val="FFFF00"/>
                </a:solidFill>
                <a:effectLst/>
                <a:sym typeface="Wingdings"/>
              </a:rPr>
              <a:t> 4e: ~23% (+60% gain)</a:t>
            </a:r>
            <a:endParaRPr lang="en-US" sz="1800" dirty="0" smtClean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63836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C691D3-1268-BC46-A466-4FE7F8FFD0C6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323528" y="260648"/>
            <a:ext cx="8352928" cy="615553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700" dirty="0" smtClean="0">
                <a:effectLst/>
              </a:rPr>
              <a:t>We present updated results on SM Higgs searches based on the data recorded </a:t>
            </a:r>
          </a:p>
          <a:p>
            <a:r>
              <a:rPr lang="en-US" sz="1700" dirty="0" smtClean="0">
                <a:effectLst/>
              </a:rPr>
              <a:t>in 2011 at √s=7 </a:t>
            </a:r>
            <a:r>
              <a:rPr lang="en-US" sz="1700" dirty="0" err="1" smtClean="0">
                <a:effectLst/>
              </a:rPr>
              <a:t>TeV</a:t>
            </a:r>
            <a:r>
              <a:rPr lang="en-US" sz="1700" dirty="0" smtClean="0">
                <a:effectLst/>
              </a:rPr>
              <a:t> (~4.9 fb</a:t>
            </a:r>
            <a:r>
              <a:rPr lang="en-US" sz="1700" baseline="30000" dirty="0" smtClean="0">
                <a:effectLst/>
              </a:rPr>
              <a:t>-1</a:t>
            </a:r>
            <a:r>
              <a:rPr lang="en-US" sz="1700" dirty="0" smtClean="0">
                <a:effectLst/>
              </a:rPr>
              <a:t>) and 2012 at √s=8 </a:t>
            </a:r>
            <a:r>
              <a:rPr lang="en-US" sz="1700" dirty="0" err="1" smtClean="0">
                <a:effectLst/>
              </a:rPr>
              <a:t>TeV</a:t>
            </a:r>
            <a:r>
              <a:rPr lang="en-US" sz="1700" dirty="0" smtClean="0">
                <a:effectLst/>
              </a:rPr>
              <a:t> (~5.9 fb</a:t>
            </a:r>
            <a:r>
              <a:rPr lang="en-US" sz="1700" baseline="30000" dirty="0" smtClean="0">
                <a:effectLst/>
              </a:rPr>
              <a:t>-1</a:t>
            </a:r>
            <a:r>
              <a:rPr lang="en-US" sz="1700" dirty="0" smtClean="0">
                <a:effectLst/>
              </a:rPr>
              <a:t>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95536" y="1282115"/>
            <a:ext cx="8064896" cy="1138773"/>
          </a:xfrm>
          <a:prstGeom prst="rect">
            <a:avLst/>
          </a:prstGeom>
          <a:solidFill>
            <a:srgbClr val="6633CC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700" dirty="0" smtClean="0">
                <a:solidFill>
                  <a:schemeClr val="bg1"/>
                </a:solidFill>
                <a:effectLst/>
              </a:rPr>
              <a:t>Results are preliminary: </a:t>
            </a:r>
          </a:p>
          <a:p>
            <a:pPr marL="285750" indent="-285750">
              <a:buFont typeface="Wingdings" charset="2"/>
              <a:buChar char="q"/>
            </a:pPr>
            <a:r>
              <a:rPr lang="en-US" sz="1700" dirty="0" smtClean="0">
                <a:solidFill>
                  <a:schemeClr val="bg1"/>
                </a:solidFill>
                <a:effectLst/>
              </a:rPr>
              <a:t>2012 data recorded until 2 weeks ago </a:t>
            </a:r>
          </a:p>
          <a:p>
            <a:pPr marL="285750" indent="-285750">
              <a:buFont typeface="Wingdings" charset="2"/>
              <a:buChar char="q"/>
            </a:pPr>
            <a:r>
              <a:rPr lang="en-US" sz="1700" dirty="0" smtClean="0">
                <a:solidFill>
                  <a:schemeClr val="bg1"/>
                </a:solidFill>
                <a:effectLst/>
              </a:rPr>
              <a:t>harsher conditions in 2012 due to ~ x2 larger event pile-up </a:t>
            </a:r>
          </a:p>
          <a:p>
            <a:pPr marL="285750" indent="-285750">
              <a:buFont typeface="Wingdings" charset="2"/>
              <a:buChar char="q"/>
            </a:pPr>
            <a:r>
              <a:rPr lang="en-US" sz="1700" dirty="0" smtClean="0">
                <a:solidFill>
                  <a:schemeClr val="bg1"/>
                </a:solidFill>
                <a:effectLst/>
              </a:rPr>
              <a:t>new,</a:t>
            </a:r>
            <a:r>
              <a:rPr lang="en-US" sz="1700" dirty="0">
                <a:solidFill>
                  <a:schemeClr val="bg1"/>
                </a:solidFill>
                <a:effectLst/>
              </a:rPr>
              <a:t> </a:t>
            </a:r>
            <a:r>
              <a:rPr lang="en-US" sz="1700" dirty="0" smtClean="0">
                <a:solidFill>
                  <a:schemeClr val="bg1"/>
                </a:solidFill>
                <a:effectLst/>
              </a:rPr>
              <a:t>improved analyses deployed for the first time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7504" y="2708920"/>
            <a:ext cx="8892480" cy="1138773"/>
          </a:xfrm>
          <a:prstGeom prst="rect">
            <a:avLst/>
          </a:prstGeom>
          <a:solidFill>
            <a:srgbClr val="990000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700" dirty="0">
                <a:solidFill>
                  <a:srgbClr val="FFFFFF"/>
                </a:solidFill>
                <a:effectLst/>
              </a:rPr>
              <a:t>H </a:t>
            </a:r>
            <a:r>
              <a:rPr lang="en-US" sz="1700" dirty="0">
                <a:solidFill>
                  <a:srgbClr val="FFFFFF"/>
                </a:solidFill>
                <a:effectLst/>
                <a:sym typeface="Wingdings"/>
              </a:rPr>
              <a:t> </a:t>
            </a:r>
            <a:r>
              <a:rPr lang="en-US" sz="1700" dirty="0" err="1" smtClean="0">
                <a:solidFill>
                  <a:srgbClr val="FFFFFF"/>
                </a:solidFill>
                <a:effectLst/>
                <a:latin typeface="Lucida Grande"/>
                <a:ea typeface="Lucida Grande"/>
                <a:cs typeface="Lucida Grande"/>
                <a:sym typeface="Wingdings"/>
              </a:rPr>
              <a:t>γγ</a:t>
            </a:r>
            <a:r>
              <a:rPr lang="en-US" sz="1700" dirty="0" smtClean="0">
                <a:solidFill>
                  <a:srgbClr val="FFFFFF"/>
                </a:solidFill>
                <a:effectLst/>
                <a:sym typeface="Wingdings"/>
              </a:rPr>
              <a:t> </a:t>
            </a:r>
            <a:r>
              <a:rPr lang="en-US" sz="1700" dirty="0">
                <a:solidFill>
                  <a:srgbClr val="FFFFFF"/>
                </a:solidFill>
                <a:effectLst/>
                <a:sym typeface="Wingdings"/>
              </a:rPr>
              <a:t>and H </a:t>
            </a:r>
            <a:r>
              <a:rPr lang="en-US" sz="1700" dirty="0" smtClean="0">
                <a:solidFill>
                  <a:srgbClr val="FFFFFF"/>
                </a:solidFill>
                <a:effectLst/>
                <a:sym typeface="Wingdings"/>
              </a:rPr>
              <a:t>4l: high-sensitivity at low-</a:t>
            </a:r>
            <a:r>
              <a:rPr lang="en-US" sz="1700" dirty="0" err="1" smtClean="0">
                <a:solidFill>
                  <a:srgbClr val="FFFFFF"/>
                </a:solidFill>
                <a:effectLst/>
                <a:sym typeface="Wingdings"/>
              </a:rPr>
              <a:t>m</a:t>
            </a:r>
            <a:r>
              <a:rPr lang="en-US" sz="1700" baseline="-25000" dirty="0" err="1" smtClean="0">
                <a:solidFill>
                  <a:srgbClr val="FFFFFF"/>
                </a:solidFill>
                <a:effectLst/>
                <a:sym typeface="Wingdings"/>
              </a:rPr>
              <a:t>H</a:t>
            </a:r>
            <a:r>
              <a:rPr lang="en-US" sz="1700" dirty="0" smtClean="0">
                <a:solidFill>
                  <a:srgbClr val="FFFFFF"/>
                </a:solidFill>
                <a:effectLst/>
                <a:sym typeface="Wingdings"/>
              </a:rPr>
              <a:t>; </a:t>
            </a:r>
            <a:r>
              <a:rPr lang="en-US" sz="1700" dirty="0" smtClean="0">
                <a:solidFill>
                  <a:srgbClr val="FFFFFF"/>
                </a:solidFill>
                <a:effectLst/>
              </a:rPr>
              <a:t>high mass-resolution; pile-up robust</a:t>
            </a:r>
          </a:p>
          <a:p>
            <a:pPr marL="285750" indent="-285750">
              <a:buFont typeface="Wingdings" charset="2"/>
              <a:buChar char="q"/>
            </a:pPr>
            <a:r>
              <a:rPr lang="en-US" sz="1700" dirty="0">
                <a:solidFill>
                  <a:srgbClr val="FFFFFF"/>
                </a:solidFill>
                <a:effectLst/>
                <a:sym typeface="Wingdings"/>
              </a:rPr>
              <a:t>a</a:t>
            </a:r>
            <a:r>
              <a:rPr lang="en-US" sz="1700" dirty="0" smtClean="0">
                <a:solidFill>
                  <a:srgbClr val="FFFFFF"/>
                </a:solidFill>
                <a:effectLst/>
                <a:sym typeface="Wingdings"/>
              </a:rPr>
              <a:t>nalyses improved </a:t>
            </a:r>
            <a:r>
              <a:rPr lang="en-US" sz="1700" dirty="0">
                <a:solidFill>
                  <a:srgbClr val="FFFFFF"/>
                </a:solidFill>
                <a:effectLst/>
                <a:sym typeface="Wingdings"/>
              </a:rPr>
              <a:t>t</a:t>
            </a:r>
            <a:r>
              <a:rPr lang="en-US" sz="1700" dirty="0" smtClean="0">
                <a:solidFill>
                  <a:srgbClr val="FFFFFF"/>
                </a:solidFill>
                <a:effectLst/>
                <a:sym typeface="Wingdings"/>
              </a:rPr>
              <a:t>o increase sensitivity  new results from 2011 data </a:t>
            </a:r>
          </a:p>
          <a:p>
            <a:pPr marL="285750" indent="-285750">
              <a:buFont typeface="Wingdings" charset="2"/>
              <a:buChar char="q"/>
            </a:pPr>
            <a:r>
              <a:rPr lang="en-US" sz="1700" dirty="0">
                <a:solidFill>
                  <a:srgbClr val="FFFFFF"/>
                </a:solidFill>
                <a:effectLst/>
                <a:sym typeface="Wingdings"/>
              </a:rPr>
              <a:t>a</a:t>
            </a:r>
            <a:r>
              <a:rPr lang="en-US" sz="1700" dirty="0" smtClean="0">
                <a:solidFill>
                  <a:srgbClr val="FFFFFF"/>
                </a:solidFill>
                <a:effectLst/>
                <a:sym typeface="Wingdings"/>
              </a:rPr>
              <a:t>ll the data recorded so far in 2012 have been analyzed</a:t>
            </a:r>
          </a:p>
          <a:p>
            <a:pPr marL="285750" indent="-285750">
              <a:buFont typeface="Wingdings" charset="0"/>
              <a:buChar char="à"/>
            </a:pPr>
            <a:r>
              <a:rPr lang="en-US" sz="1700" dirty="0">
                <a:solidFill>
                  <a:srgbClr val="FFFFFF"/>
                </a:solidFill>
                <a:effectLst/>
                <a:sym typeface="Wingdings"/>
              </a:rPr>
              <a:t>r</a:t>
            </a:r>
            <a:r>
              <a:rPr lang="en-US" sz="1700" dirty="0" smtClean="0">
                <a:solidFill>
                  <a:srgbClr val="FFFFFF"/>
                </a:solidFill>
                <a:effectLst/>
                <a:sym typeface="Wingdings"/>
              </a:rPr>
              <a:t>esults are presented here for the first time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79512" y="4149080"/>
            <a:ext cx="8784976" cy="1923604"/>
          </a:xfrm>
          <a:prstGeom prst="rect">
            <a:avLst/>
          </a:prstGeom>
          <a:solidFill>
            <a:srgbClr val="666600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700" dirty="0">
                <a:solidFill>
                  <a:srgbClr val="FFFFFF"/>
                </a:solidFill>
                <a:effectLst/>
                <a:sym typeface="Wingdings"/>
              </a:rPr>
              <a:t>O</a:t>
            </a:r>
            <a:r>
              <a:rPr lang="en-US" sz="1700" dirty="0" smtClean="0">
                <a:solidFill>
                  <a:srgbClr val="FFFFFF"/>
                </a:solidFill>
                <a:effectLst/>
                <a:sym typeface="Wingdings"/>
              </a:rPr>
              <a:t>ther low-mass channels: </a:t>
            </a:r>
            <a:r>
              <a:rPr lang="en-US" sz="1700" dirty="0">
                <a:solidFill>
                  <a:srgbClr val="FFFFFF"/>
                </a:solidFill>
                <a:effectLst/>
                <a:sym typeface="Wingdings"/>
              </a:rPr>
              <a:t>H WW</a:t>
            </a:r>
            <a:r>
              <a:rPr lang="en-US" sz="1700" baseline="30000" dirty="0">
                <a:solidFill>
                  <a:srgbClr val="FFFFFF"/>
                </a:solidFill>
                <a:effectLst/>
                <a:sym typeface="Wingdings"/>
              </a:rPr>
              <a:t>(*)</a:t>
            </a:r>
            <a:r>
              <a:rPr lang="en-US" sz="1700" dirty="0">
                <a:solidFill>
                  <a:srgbClr val="FFFFFF"/>
                </a:solidFill>
                <a:effectLst/>
                <a:sym typeface="Wingdings"/>
              </a:rPr>
              <a:t> </a:t>
            </a:r>
            <a:r>
              <a:rPr lang="en-US" sz="1700" dirty="0" err="1" smtClean="0">
                <a:solidFill>
                  <a:srgbClr val="FFFFFF"/>
                </a:solidFill>
                <a:effectLst/>
                <a:sym typeface="Wingdings"/>
              </a:rPr>
              <a:t>l</a:t>
            </a:r>
            <a:r>
              <a:rPr lang="en-US" sz="1700" dirty="0" err="1" smtClean="0">
                <a:solidFill>
                  <a:srgbClr val="FFFFFF"/>
                </a:solidFill>
                <a:effectLst/>
                <a:latin typeface="Lucida Grande"/>
                <a:ea typeface="Lucida Grande"/>
                <a:cs typeface="Lucida Grande"/>
                <a:sym typeface="Wingdings"/>
              </a:rPr>
              <a:t>ν</a:t>
            </a:r>
            <a:r>
              <a:rPr lang="en-US" sz="1700" dirty="0" err="1" smtClean="0">
                <a:solidFill>
                  <a:srgbClr val="FFFFFF"/>
                </a:solidFill>
                <a:effectLst/>
                <a:sym typeface="Wingdings"/>
              </a:rPr>
              <a:t>l</a:t>
            </a:r>
            <a:r>
              <a:rPr lang="en-US" sz="1700" dirty="0" err="1" smtClean="0">
                <a:solidFill>
                  <a:srgbClr val="FFFFFF"/>
                </a:solidFill>
                <a:effectLst/>
                <a:latin typeface="Lucida Grande"/>
                <a:ea typeface="Lucida Grande"/>
                <a:cs typeface="Lucida Grande"/>
                <a:sym typeface="Wingdings"/>
              </a:rPr>
              <a:t>ν</a:t>
            </a:r>
            <a:r>
              <a:rPr lang="en-US" sz="1700" dirty="0" smtClean="0">
                <a:solidFill>
                  <a:srgbClr val="FFFFFF"/>
                </a:solidFill>
                <a:effectLst/>
                <a:latin typeface="Lucida Grande"/>
                <a:ea typeface="Lucida Grande"/>
                <a:cs typeface="Lucida Grande"/>
                <a:sym typeface="Wingdings"/>
              </a:rPr>
              <a:t>, </a:t>
            </a:r>
            <a:r>
              <a:rPr lang="en-US" sz="1700" dirty="0" smtClean="0">
                <a:solidFill>
                  <a:srgbClr val="FFFFFF"/>
                </a:solidFill>
                <a:effectLst/>
                <a:sym typeface="Wingdings"/>
              </a:rPr>
              <a:t>H </a:t>
            </a:r>
            <a:r>
              <a:rPr lang="en-US" sz="1700" dirty="0" err="1" smtClean="0">
                <a:solidFill>
                  <a:srgbClr val="FFFFFF"/>
                </a:solidFill>
                <a:effectLst/>
                <a:latin typeface="Lucida Grande"/>
                <a:ea typeface="Lucida Grande"/>
                <a:cs typeface="Lucida Grande"/>
                <a:sym typeface="Wingdings"/>
              </a:rPr>
              <a:t>ττ</a:t>
            </a:r>
            <a:r>
              <a:rPr lang="en-US" sz="1700" dirty="0" smtClean="0">
                <a:solidFill>
                  <a:srgbClr val="FFFFFF"/>
                </a:solidFill>
                <a:effectLst/>
                <a:sym typeface="Wingdings"/>
              </a:rPr>
              <a:t>, W/ZH W/Z bb: </a:t>
            </a:r>
          </a:p>
          <a:p>
            <a:pPr marL="285750" indent="-285750">
              <a:buFont typeface="Wingdings" charset="2"/>
              <a:buChar char="q"/>
            </a:pPr>
            <a:r>
              <a:rPr lang="en-US" sz="1700" dirty="0" err="1" smtClean="0">
                <a:solidFill>
                  <a:srgbClr val="FFFFFF"/>
                </a:solidFill>
                <a:effectLst/>
                <a:sym typeface="Wingdings"/>
              </a:rPr>
              <a:t>E</a:t>
            </a:r>
            <a:r>
              <a:rPr lang="en-US" sz="1700" baseline="-25000" dirty="0" err="1">
                <a:solidFill>
                  <a:srgbClr val="FFFFFF"/>
                </a:solidFill>
                <a:effectLst/>
                <a:sym typeface="Wingdings"/>
              </a:rPr>
              <a:t>T</a:t>
            </a:r>
            <a:r>
              <a:rPr lang="en-US" sz="1700" baseline="30000" dirty="0" err="1" smtClean="0">
                <a:solidFill>
                  <a:srgbClr val="FFFFFF"/>
                </a:solidFill>
                <a:effectLst/>
                <a:sym typeface="Wingdings"/>
              </a:rPr>
              <a:t>miss</a:t>
            </a:r>
            <a:r>
              <a:rPr lang="en-US" sz="1700" dirty="0" smtClean="0">
                <a:solidFill>
                  <a:srgbClr val="FFFFFF"/>
                </a:solidFill>
                <a:effectLst/>
                <a:sym typeface="Wingdings"/>
              </a:rPr>
              <a:t> in final state  less </a:t>
            </a:r>
            <a:r>
              <a:rPr lang="en-US" sz="1700" dirty="0">
                <a:solidFill>
                  <a:srgbClr val="FFFFFF"/>
                </a:solidFill>
                <a:effectLst/>
                <a:sym typeface="Wingdings"/>
              </a:rPr>
              <a:t>robust to pile-up </a:t>
            </a:r>
          </a:p>
          <a:p>
            <a:pPr marL="285750" indent="-285750">
              <a:buFont typeface="Wingdings" charset="2"/>
              <a:buChar char="q"/>
            </a:pPr>
            <a:r>
              <a:rPr lang="en-US" sz="1700" dirty="0" smtClean="0">
                <a:solidFill>
                  <a:srgbClr val="FFFFFF"/>
                </a:solidFill>
                <a:effectLst/>
                <a:sym typeface="Wingdings"/>
              </a:rPr>
              <a:t>worse mass resolution, no signal “peak” in some cases</a:t>
            </a:r>
          </a:p>
          <a:p>
            <a:pPr marL="285750" indent="-285750">
              <a:buFont typeface="Wingdings" charset="2"/>
              <a:buChar char="q"/>
            </a:pPr>
            <a:r>
              <a:rPr lang="en-US" sz="1700" dirty="0" smtClean="0">
                <a:solidFill>
                  <a:srgbClr val="FFFFFF"/>
                </a:solidFill>
                <a:effectLst/>
                <a:sym typeface="Wingdings"/>
              </a:rPr>
              <a:t>complex mixture of backgrounds </a:t>
            </a:r>
          </a:p>
          <a:p>
            <a:pPr marL="285750" indent="-285750">
              <a:buFont typeface="Wingdings" charset="0"/>
              <a:buChar char="à"/>
            </a:pPr>
            <a:r>
              <a:rPr lang="en-US" sz="1700" dirty="0" smtClean="0">
                <a:solidFill>
                  <a:srgbClr val="FFFFFF"/>
                </a:solidFill>
                <a:effectLst/>
                <a:sym typeface="Wingdings"/>
              </a:rPr>
              <a:t>understanding of the detector performance and backgrounds in 2012 well advanced, but results not yet mature enough to be presented today </a:t>
            </a:r>
            <a:endParaRPr lang="en-US" sz="1700" dirty="0">
              <a:solidFill>
                <a:srgbClr val="FFFFFF"/>
              </a:solidFill>
              <a:effectLst/>
              <a:sym typeface="Wingdings"/>
            </a:endParaRPr>
          </a:p>
          <a:p>
            <a:r>
              <a:rPr lang="en-US" sz="1700" dirty="0" smtClean="0">
                <a:solidFill>
                  <a:srgbClr val="FFFFFF"/>
                </a:solidFill>
                <a:effectLst/>
                <a:sym typeface="Wingdings"/>
              </a:rPr>
              <a:t> 2011 results used here for these channels for the overall combination</a:t>
            </a:r>
          </a:p>
        </p:txBody>
      </p:sp>
    </p:spTree>
    <p:extLst>
      <p:ext uri="{BB962C8B-B14F-4D97-AF65-F5344CB8AC3E}">
        <p14:creationId xmlns:p14="http://schemas.microsoft.com/office/powerpoint/2010/main" xmlns="" val="1952794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330066"/>
          </a:solidFill>
          <a:ln w="9525" cap="flat" cmpd="sng" algn="ctr">
            <a:solidFill>
              <a:srgbClr val="66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pic>
        <p:nvPicPr>
          <p:cNvPr id="4" name="Picture 3" descr="Untitled.png"/>
          <p:cNvPicPr preferRelativeResize="0"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92080" y="3385214"/>
            <a:ext cx="3671362" cy="3428162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21" name="Picture 20" descr="Untitled.png"/>
          <p:cNvPicPr preferRelativeResize="0"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38407" y="44624"/>
            <a:ext cx="4470097" cy="3122564"/>
          </a:xfrm>
          <a:prstGeom prst="rect">
            <a:avLst/>
          </a:prstGeom>
          <a:ln w="6350" cmpd="sng">
            <a:solidFill>
              <a:schemeClr val="tx1"/>
            </a:solidFill>
          </a:ln>
        </p:spPr>
      </p:pic>
      <p:sp>
        <p:nvSpPr>
          <p:cNvPr id="18" name="TextBox 17"/>
          <p:cNvSpPr txBox="1"/>
          <p:nvPr/>
        </p:nvSpPr>
        <p:spPr>
          <a:xfrm>
            <a:off x="6593030" y="210126"/>
            <a:ext cx="1723386" cy="338554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effectLst/>
              </a:rPr>
              <a:t> </a:t>
            </a:r>
            <a:r>
              <a:rPr lang="en-US" sz="1400" dirty="0" smtClean="0">
                <a:solidFill>
                  <a:srgbClr val="000000"/>
                </a:solidFill>
                <a:effectLst/>
              </a:rPr>
              <a:t>2012 Z</a:t>
            </a:r>
            <a:r>
              <a:rPr lang="en-US" sz="1400" dirty="0" smtClean="0">
                <a:solidFill>
                  <a:srgbClr val="000000"/>
                </a:solidFill>
                <a:effectLst/>
                <a:sym typeface="Wingdings"/>
              </a:rPr>
              <a:t> </a:t>
            </a:r>
            <a:r>
              <a:rPr lang="en-US" sz="1400" dirty="0" err="1" smtClean="0">
                <a:solidFill>
                  <a:srgbClr val="000000"/>
                </a:solidFill>
                <a:effectLst/>
                <a:latin typeface="Lucida Grande"/>
                <a:ea typeface="Lucida Grande"/>
                <a:cs typeface="Lucida Grande"/>
                <a:sym typeface="Wingdings"/>
              </a:rPr>
              <a:t>μμ</a:t>
            </a:r>
            <a:r>
              <a:rPr lang="en-US" sz="1400" dirty="0" smtClean="0">
                <a:solidFill>
                  <a:srgbClr val="000000"/>
                </a:solidFill>
                <a:effectLst/>
                <a:latin typeface="Lucida Grande"/>
                <a:ea typeface="Lucida Grande"/>
                <a:cs typeface="Lucida Grande"/>
                <a:sym typeface="Wingdings"/>
              </a:rPr>
              <a:t> </a:t>
            </a:r>
            <a:r>
              <a:rPr lang="en-US" sz="1400" dirty="0" smtClean="0">
                <a:solidFill>
                  <a:srgbClr val="000000"/>
                </a:solidFill>
                <a:effectLst/>
                <a:latin typeface="+mj-lt"/>
                <a:ea typeface="Lucida Grande"/>
                <a:cs typeface="Lucida Grande"/>
                <a:sym typeface="Wingdings"/>
              </a:rPr>
              <a:t>data</a:t>
            </a:r>
            <a:endParaRPr lang="en-US" sz="1400" dirty="0" smtClean="0">
              <a:solidFill>
                <a:srgbClr val="000000"/>
              </a:solidFill>
              <a:effectLst/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62935" y="900008"/>
            <a:ext cx="4237057" cy="584776"/>
          </a:xfrm>
          <a:prstGeom prst="rect">
            <a:avLst/>
          </a:prstGeom>
          <a:solidFill>
            <a:srgbClr val="CCFFCC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effectLst/>
              </a:rPr>
              <a:t>Reconstruction efficiency ~ 97%, </a:t>
            </a:r>
          </a:p>
          <a:p>
            <a:r>
              <a:rPr lang="en-US" dirty="0" smtClean="0">
                <a:effectLst/>
              </a:rPr>
              <a:t>~ flat down to </a:t>
            </a:r>
            <a:r>
              <a:rPr lang="en-US" dirty="0" err="1" smtClean="0">
                <a:effectLst/>
              </a:rPr>
              <a:t>p</a:t>
            </a:r>
            <a:r>
              <a:rPr lang="en-US" baseline="-25000" dirty="0" err="1" smtClean="0">
                <a:effectLst/>
              </a:rPr>
              <a:t>T</a:t>
            </a:r>
            <a:r>
              <a:rPr lang="en-US" baseline="-25000" dirty="0" smtClean="0">
                <a:effectLst/>
              </a:rPr>
              <a:t> </a:t>
            </a:r>
            <a:r>
              <a:rPr lang="en-US" dirty="0" smtClean="0">
                <a:effectLst/>
              </a:rPr>
              <a:t>~ 6 </a:t>
            </a:r>
            <a:r>
              <a:rPr lang="en-US" dirty="0" err="1" smtClean="0">
                <a:effectLst/>
              </a:rPr>
              <a:t>GeV</a:t>
            </a:r>
            <a:r>
              <a:rPr lang="en-US" dirty="0" smtClean="0">
                <a:effectLst/>
              </a:rPr>
              <a:t> and over </a:t>
            </a:r>
            <a:r>
              <a:rPr lang="en-US" dirty="0">
                <a:effectLst/>
              </a:rPr>
              <a:t>|</a:t>
            </a:r>
            <a:r>
              <a:rPr lang="en-US" dirty="0" err="1">
                <a:effectLst/>
                <a:ea typeface="Lucida Grande"/>
                <a:cs typeface="Lucida Grande"/>
              </a:rPr>
              <a:t>η</a:t>
            </a:r>
            <a:r>
              <a:rPr lang="en-US" dirty="0" smtClean="0">
                <a:effectLst/>
              </a:rPr>
              <a:t>|~2.7</a:t>
            </a:r>
            <a:endParaRPr lang="en-US" dirty="0">
              <a:effectLst/>
            </a:endParaRPr>
          </a:p>
        </p:txBody>
      </p:sp>
      <p:sp>
        <p:nvSpPr>
          <p:cNvPr id="19" name="TextBox 19"/>
          <p:cNvSpPr txBox="1">
            <a:spLocks noChangeArrowheads="1"/>
          </p:cNvSpPr>
          <p:nvPr/>
        </p:nvSpPr>
        <p:spPr bwMode="auto">
          <a:xfrm>
            <a:off x="255251" y="1805335"/>
            <a:ext cx="3308637" cy="615553"/>
          </a:xfrm>
          <a:prstGeom prst="rect">
            <a:avLst/>
          </a:prstGeom>
          <a:solidFill>
            <a:srgbClr val="FFCC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700" dirty="0" smtClean="0">
                <a:effectLst/>
              </a:rPr>
              <a:t>Total acceptance x efficiency </a:t>
            </a:r>
          </a:p>
          <a:p>
            <a:r>
              <a:rPr lang="en-US" sz="1700" dirty="0" smtClean="0">
                <a:effectLst/>
              </a:rPr>
              <a:t>for H</a:t>
            </a:r>
            <a:r>
              <a:rPr lang="en-US" sz="1700" dirty="0" smtClean="0">
                <a:effectLst/>
                <a:sym typeface="Wingdings"/>
              </a:rPr>
              <a:t> 4</a:t>
            </a:r>
            <a:r>
              <a:rPr lang="en-US" sz="1700" dirty="0" smtClean="0">
                <a:effectLst/>
                <a:latin typeface="Lucida Grande"/>
                <a:ea typeface="Lucida Grande"/>
                <a:cs typeface="Lucida Grande"/>
                <a:sym typeface="Wingdings"/>
              </a:rPr>
              <a:t>μ</a:t>
            </a:r>
            <a:r>
              <a:rPr lang="en-US" sz="1700" dirty="0" smtClean="0">
                <a:effectLst/>
                <a:sym typeface="Wingdings"/>
              </a:rPr>
              <a:t>: ~ 40% (+45% gain)</a:t>
            </a:r>
            <a:endParaRPr lang="en-US" sz="1700" dirty="0" smtClean="0">
              <a:effectLst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1916" y="149151"/>
            <a:ext cx="4306068" cy="615553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700" dirty="0" err="1" smtClean="0">
                <a:effectLst/>
                <a:latin typeface="+mj-lt"/>
              </a:rPr>
              <a:t>Muons</a:t>
            </a:r>
            <a:r>
              <a:rPr lang="en-US" sz="1700" dirty="0" smtClean="0">
                <a:effectLst/>
                <a:latin typeface="+mj-lt"/>
              </a:rPr>
              <a:t> reconstructed down to </a:t>
            </a:r>
            <a:r>
              <a:rPr lang="en-US" sz="1700" dirty="0" err="1" smtClean="0">
                <a:effectLst/>
                <a:latin typeface="+mj-lt"/>
              </a:rPr>
              <a:t>p</a:t>
            </a:r>
            <a:r>
              <a:rPr lang="en-US" sz="1700" baseline="-25000" dirty="0" err="1" smtClean="0">
                <a:effectLst/>
                <a:latin typeface="+mj-lt"/>
              </a:rPr>
              <a:t>T</a:t>
            </a:r>
            <a:r>
              <a:rPr lang="en-US" sz="1700" baseline="-25000" dirty="0" smtClean="0">
                <a:effectLst/>
                <a:latin typeface="+mj-lt"/>
              </a:rPr>
              <a:t> </a:t>
            </a:r>
            <a:r>
              <a:rPr lang="en-US" sz="1700" dirty="0" smtClean="0">
                <a:effectLst/>
                <a:latin typeface="+mj-lt"/>
              </a:rPr>
              <a:t>= 6 </a:t>
            </a:r>
            <a:r>
              <a:rPr lang="en-US" sz="1700" dirty="0" err="1" smtClean="0">
                <a:effectLst/>
                <a:latin typeface="+mj-lt"/>
              </a:rPr>
              <a:t>GeV</a:t>
            </a:r>
            <a:r>
              <a:rPr lang="en-US" sz="1700" dirty="0" smtClean="0">
                <a:effectLst/>
                <a:latin typeface="+mj-lt"/>
              </a:rPr>
              <a:t> </a:t>
            </a:r>
          </a:p>
          <a:p>
            <a:r>
              <a:rPr lang="en-US" sz="1700" dirty="0" smtClean="0">
                <a:effectLst/>
                <a:latin typeface="+mj-lt"/>
              </a:rPr>
              <a:t>over |</a:t>
            </a:r>
            <a:r>
              <a:rPr lang="en-US" sz="1700" dirty="0" err="1" smtClean="0">
                <a:effectLst/>
                <a:latin typeface="+mj-lt"/>
                <a:ea typeface="Lucida Grande"/>
                <a:cs typeface="Lucida Grande"/>
              </a:rPr>
              <a:t>η</a:t>
            </a:r>
            <a:r>
              <a:rPr lang="en-US" sz="1700" dirty="0" smtClean="0">
                <a:effectLst/>
                <a:latin typeface="+mj-lt"/>
              </a:rPr>
              <a:t>|&lt;2.7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084168" y="3284984"/>
            <a:ext cx="2592288" cy="353943"/>
          </a:xfrm>
          <a:prstGeom prst="rect">
            <a:avLst/>
          </a:prstGeom>
          <a:solidFill>
            <a:srgbClr val="CC0000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700" dirty="0" smtClean="0">
                <a:solidFill>
                  <a:schemeClr val="bg1"/>
                </a:solidFill>
                <a:effectLst/>
              </a:rPr>
              <a:t>H</a:t>
            </a:r>
            <a:r>
              <a:rPr lang="en-US" sz="1700" dirty="0" smtClean="0">
                <a:solidFill>
                  <a:schemeClr val="bg1"/>
                </a:solidFill>
                <a:effectLst/>
                <a:sym typeface="Wingdings"/>
              </a:rPr>
              <a:t> 4</a:t>
            </a:r>
            <a:r>
              <a:rPr lang="en-US" sz="1700" dirty="0" smtClean="0">
                <a:solidFill>
                  <a:schemeClr val="bg1"/>
                </a:solidFill>
                <a:effectLst/>
                <a:latin typeface="Lucida Grande"/>
                <a:ea typeface="Lucida Grande"/>
                <a:cs typeface="Lucida Grande"/>
                <a:sym typeface="Wingdings"/>
              </a:rPr>
              <a:t>μ </a:t>
            </a:r>
            <a:r>
              <a:rPr lang="en-US" sz="1700" dirty="0">
                <a:solidFill>
                  <a:schemeClr val="bg1"/>
                </a:solidFill>
                <a:effectLst/>
                <a:sym typeface="Wingdings"/>
              </a:rPr>
              <a:t>m</a:t>
            </a:r>
            <a:r>
              <a:rPr lang="en-US" sz="1700" dirty="0" smtClean="0">
                <a:solidFill>
                  <a:schemeClr val="bg1"/>
                </a:solidFill>
                <a:effectLst/>
                <a:sym typeface="Wingdings"/>
              </a:rPr>
              <a:t>ass spectrum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6012160" y="4941168"/>
            <a:ext cx="1440160" cy="576064"/>
          </a:xfrm>
          <a:prstGeom prst="rect">
            <a:avLst/>
          </a:prstGeom>
          <a:noFill/>
          <a:ln w="38100" cap="flat" cmpd="sng" algn="ctr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pic>
        <p:nvPicPr>
          <p:cNvPr id="11" name="Picture 10" descr="Untitled.png"/>
          <p:cNvPicPr preferRelativeResize="0"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035" y="2984287"/>
            <a:ext cx="3923901" cy="3757081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17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305800" y="6453336"/>
            <a:ext cx="838200" cy="304800"/>
          </a:xfrm>
        </p:spPr>
        <p:txBody>
          <a:bodyPr/>
          <a:lstStyle/>
          <a:p>
            <a:pPr>
              <a:defRPr/>
            </a:pPr>
            <a:fld id="{E4C691D3-1268-BC46-A466-4FE7F8FFD0C6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483768" y="4077072"/>
            <a:ext cx="1296144" cy="307777"/>
          </a:xfrm>
          <a:prstGeom prst="rect">
            <a:avLst/>
          </a:prstGeom>
          <a:solidFill>
            <a:srgbClr val="FFCC99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effectLst/>
              </a:rPr>
              <a:t>~</a:t>
            </a:r>
            <a:r>
              <a:rPr lang="en-US" sz="1400" dirty="0" smtClean="0">
                <a:effectLst/>
              </a:rPr>
              <a:t> 2M Z</a:t>
            </a:r>
            <a:r>
              <a:rPr lang="en-US" sz="1400" dirty="0" smtClean="0">
                <a:effectLst/>
                <a:sym typeface="Wingdings"/>
              </a:rPr>
              <a:t> </a:t>
            </a:r>
            <a:r>
              <a:rPr lang="en-US" sz="1400" dirty="0" err="1" smtClean="0">
                <a:effectLst/>
                <a:latin typeface="Lucida Grande"/>
                <a:ea typeface="Lucida Grande"/>
                <a:cs typeface="Lucida Grande"/>
                <a:sym typeface="Wingdings"/>
              </a:rPr>
              <a:t>μμ</a:t>
            </a:r>
            <a:endParaRPr lang="en-US" sz="1400" dirty="0" smtClean="0"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0754" y="4365104"/>
            <a:ext cx="1016950" cy="738664"/>
          </a:xfrm>
          <a:prstGeom prst="rect">
            <a:avLst/>
          </a:prstGeom>
          <a:solidFill>
            <a:srgbClr val="FFCC99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effectLst/>
              </a:rPr>
              <a:t>Mass </a:t>
            </a:r>
          </a:p>
          <a:p>
            <a:r>
              <a:rPr lang="en-US" sz="1400" dirty="0" smtClean="0">
                <a:effectLst/>
              </a:rPr>
              <a:t>resolution</a:t>
            </a:r>
          </a:p>
          <a:p>
            <a:r>
              <a:rPr lang="en-US" sz="1400" dirty="0" smtClean="0">
                <a:effectLst/>
              </a:rPr>
              <a:t>~ 2 </a:t>
            </a:r>
            <a:r>
              <a:rPr lang="en-US" sz="1400" dirty="0" err="1" smtClean="0">
                <a:effectLst/>
              </a:rPr>
              <a:t>GeV</a:t>
            </a:r>
            <a:endParaRPr lang="en-US" sz="1400" dirty="0" smtClean="0">
              <a:effectLst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098550" y="2802414"/>
            <a:ext cx="2465338" cy="338554"/>
          </a:xfrm>
          <a:prstGeom prst="rect">
            <a:avLst/>
          </a:prstGeom>
          <a:solidFill>
            <a:srgbClr val="FFCC99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effectLst/>
              </a:rPr>
              <a:t> 2012 Z</a:t>
            </a:r>
            <a:r>
              <a:rPr lang="en-US" dirty="0" smtClean="0">
                <a:solidFill>
                  <a:srgbClr val="000000"/>
                </a:solidFill>
                <a:effectLst/>
                <a:sym typeface="Wingdings"/>
              </a:rPr>
              <a:t> </a:t>
            </a:r>
            <a:r>
              <a:rPr lang="en-US" dirty="0" err="1" smtClean="0">
                <a:solidFill>
                  <a:srgbClr val="000000"/>
                </a:solidFill>
                <a:effectLst/>
                <a:latin typeface="Lucida Grande"/>
                <a:ea typeface="Lucida Grande"/>
                <a:cs typeface="Lucida Grande"/>
                <a:sym typeface="Wingdings"/>
              </a:rPr>
              <a:t>μμ</a:t>
            </a:r>
            <a:r>
              <a:rPr lang="en-US" dirty="0" smtClean="0">
                <a:solidFill>
                  <a:srgbClr val="000000"/>
                </a:solidFill>
                <a:effectLst/>
                <a:latin typeface="Lucida Grande"/>
                <a:ea typeface="Lucida Grande"/>
                <a:cs typeface="Lucida Grande"/>
                <a:sym typeface="Wingdings"/>
              </a:rPr>
              <a:t> </a:t>
            </a:r>
            <a:r>
              <a:rPr lang="en-US" dirty="0" smtClean="0">
                <a:solidFill>
                  <a:srgbClr val="000000"/>
                </a:solidFill>
                <a:effectLst/>
                <a:latin typeface="+mj-lt"/>
                <a:ea typeface="Lucida Grande"/>
                <a:cs typeface="Lucida Grande"/>
                <a:sym typeface="Wingdings"/>
              </a:rPr>
              <a:t>mass peak</a:t>
            </a:r>
            <a:endParaRPr lang="en-US" dirty="0" smtClean="0">
              <a:solidFill>
                <a:srgbClr val="000000"/>
              </a:solidFill>
              <a:effectLst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31792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-180528" y="-99392"/>
            <a:ext cx="9361040" cy="6970881"/>
          </a:xfrm>
          <a:prstGeom prst="rect">
            <a:avLst/>
          </a:prstGeom>
          <a:solidFill>
            <a:srgbClr val="00009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31640" y="-27384"/>
            <a:ext cx="6480720" cy="369332"/>
          </a:xfrm>
          <a:prstGeom prst="rect">
            <a:avLst/>
          </a:prstGeom>
          <a:solidFill>
            <a:srgbClr val="FFCC33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dirty="0" smtClean="0">
                <a:effectLst/>
              </a:rPr>
              <a:t>H</a:t>
            </a:r>
            <a:r>
              <a:rPr lang="en-US" sz="1800" dirty="0" smtClean="0">
                <a:effectLst/>
                <a:sym typeface="Wingdings"/>
              </a:rPr>
              <a:t> 4l </a:t>
            </a:r>
            <a:r>
              <a:rPr lang="en-US" sz="1800" dirty="0">
                <a:effectLst/>
                <a:sym typeface="Wingdings"/>
              </a:rPr>
              <a:t>m</a:t>
            </a:r>
            <a:r>
              <a:rPr lang="en-US" sz="1800" dirty="0" smtClean="0">
                <a:effectLst/>
              </a:rPr>
              <a:t>ass spectrum after all selections: 2011+2012 data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323528" y="5324435"/>
            <a:ext cx="4147289" cy="984885"/>
          </a:xfrm>
          <a:prstGeom prst="rect">
            <a:avLst/>
          </a:prstGeom>
          <a:solidFill>
            <a:srgbClr val="FFFFCC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effectLst/>
              </a:rPr>
              <a:t>Discrepancy has negligible impact on the </a:t>
            </a:r>
          </a:p>
          <a:p>
            <a:r>
              <a:rPr lang="en-US" dirty="0" smtClean="0">
                <a:effectLst/>
              </a:rPr>
              <a:t>low-mass region &lt; 160 </a:t>
            </a:r>
            <a:r>
              <a:rPr lang="en-US" dirty="0" err="1" smtClean="0">
                <a:effectLst/>
              </a:rPr>
              <a:t>GeV</a:t>
            </a:r>
            <a:endParaRPr lang="en-US" dirty="0" smtClean="0">
              <a:effectLst/>
            </a:endParaRPr>
          </a:p>
          <a:p>
            <a:r>
              <a:rPr lang="en-US" sz="1300" dirty="0" smtClean="0">
                <a:effectLst/>
              </a:rPr>
              <a:t>(no change in results if</a:t>
            </a:r>
            <a:r>
              <a:rPr lang="en-US" sz="1300" dirty="0">
                <a:effectLst/>
              </a:rPr>
              <a:t> </a:t>
            </a:r>
            <a:r>
              <a:rPr lang="en-US" sz="1300" dirty="0" smtClean="0">
                <a:effectLst/>
              </a:rPr>
              <a:t>in the fit ZZ is constrained </a:t>
            </a:r>
          </a:p>
          <a:p>
            <a:r>
              <a:rPr lang="en-US" sz="1300" dirty="0">
                <a:effectLst/>
              </a:rPr>
              <a:t> </a:t>
            </a:r>
            <a:r>
              <a:rPr lang="en-US" sz="1300" dirty="0" smtClean="0">
                <a:effectLst/>
              </a:rPr>
              <a:t>to its uncertainty or left free)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72008" y="476672"/>
            <a:ext cx="4716016" cy="4392488"/>
            <a:chOff x="2051720" y="476672"/>
            <a:chExt cx="4716016" cy="4392488"/>
          </a:xfrm>
        </p:grpSpPr>
        <p:sp>
          <p:nvSpPr>
            <p:cNvPr id="10" name="TextBox 9"/>
            <p:cNvSpPr txBox="1"/>
            <p:nvPr/>
          </p:nvSpPr>
          <p:spPr>
            <a:xfrm>
              <a:off x="6228184" y="2924944"/>
              <a:ext cx="18466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US" dirty="0" smtClean="0">
                <a:effectLst/>
              </a:endParaRPr>
            </a:p>
          </p:txBody>
        </p:sp>
        <p:sp>
          <p:nvSpPr>
            <p:cNvPr id="39" name="Rectangle 38"/>
            <p:cNvSpPr/>
            <p:nvPr/>
          </p:nvSpPr>
          <p:spPr bwMode="auto">
            <a:xfrm>
              <a:off x="2051720" y="476672"/>
              <a:ext cx="4716016" cy="4392488"/>
            </a:xfrm>
            <a:prstGeom prst="rect">
              <a:avLst/>
            </a:prstGeom>
            <a:solidFill>
              <a:srgbClr val="6666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</a:endParaRPr>
            </a:p>
          </p:txBody>
        </p:sp>
        <p:pic>
          <p:nvPicPr>
            <p:cNvPr id="4" name="Picture 3" descr="Untitled.png"/>
            <p:cNvPicPr preferRelativeResize="0"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195736" y="611227"/>
              <a:ext cx="4445516" cy="4113917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</p:grpSp>
      <p:sp>
        <p:nvSpPr>
          <p:cNvPr id="23" name="TextBox 22"/>
          <p:cNvSpPr txBox="1"/>
          <p:nvPr/>
        </p:nvSpPr>
        <p:spPr>
          <a:xfrm>
            <a:off x="5130027" y="620688"/>
            <a:ext cx="3186389" cy="1077218"/>
          </a:xfrm>
          <a:prstGeom prst="rect">
            <a:avLst/>
          </a:prstGeom>
          <a:solidFill>
            <a:srgbClr val="CC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  <a:effectLst/>
              </a:rPr>
              <a:t>m(4l) &gt; 160 </a:t>
            </a:r>
            <a:r>
              <a:rPr lang="en-US" dirty="0" err="1" smtClean="0">
                <a:solidFill>
                  <a:srgbClr val="FFFFFF"/>
                </a:solidFill>
                <a:effectLst/>
              </a:rPr>
              <a:t>GeV</a:t>
            </a:r>
            <a:r>
              <a:rPr lang="en-US" dirty="0" smtClean="0">
                <a:solidFill>
                  <a:srgbClr val="FFFFFF"/>
                </a:solidFill>
                <a:effectLst/>
              </a:rPr>
              <a:t> </a:t>
            </a:r>
          </a:p>
          <a:p>
            <a:r>
              <a:rPr lang="en-US" dirty="0" smtClean="0">
                <a:solidFill>
                  <a:srgbClr val="FFFFFF"/>
                </a:solidFill>
                <a:effectLst/>
              </a:rPr>
              <a:t>(dominated by ZZ background):</a:t>
            </a:r>
          </a:p>
          <a:p>
            <a:r>
              <a:rPr lang="en-US" dirty="0" smtClean="0">
                <a:solidFill>
                  <a:srgbClr val="FFFFFF"/>
                </a:solidFill>
                <a:effectLst/>
              </a:rPr>
              <a:t>147 ± 11 events expected</a:t>
            </a:r>
          </a:p>
          <a:p>
            <a:r>
              <a:rPr lang="en-US" dirty="0" smtClean="0">
                <a:solidFill>
                  <a:srgbClr val="FFFFFF"/>
                </a:solidFill>
                <a:effectLst/>
              </a:rPr>
              <a:t>191 observed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1259632" y="548680"/>
            <a:ext cx="576064" cy="3888000"/>
            <a:chOff x="1259632" y="548680"/>
            <a:chExt cx="576064" cy="3888000"/>
          </a:xfrm>
        </p:grpSpPr>
        <p:cxnSp>
          <p:nvCxnSpPr>
            <p:cNvPr id="13" name="Straight Connector 12"/>
            <p:cNvCxnSpPr/>
            <p:nvPr/>
          </p:nvCxnSpPr>
          <p:spPr bwMode="auto">
            <a:xfrm flipH="1">
              <a:off x="1259632" y="548680"/>
              <a:ext cx="0" cy="388800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CC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Straight Arrow Connector 16"/>
            <p:cNvCxnSpPr/>
            <p:nvPr/>
          </p:nvCxnSpPr>
          <p:spPr bwMode="auto">
            <a:xfrm>
              <a:off x="1259632" y="980728"/>
              <a:ext cx="576064" cy="0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rgbClr val="CC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31" name="TextBox 30"/>
          <p:cNvSpPr txBox="1"/>
          <p:nvPr/>
        </p:nvSpPr>
        <p:spPr>
          <a:xfrm>
            <a:off x="5110910" y="1847726"/>
            <a:ext cx="3734416" cy="1077218"/>
          </a:xfrm>
          <a:prstGeom prst="rect">
            <a:avLst/>
          </a:prstGeom>
          <a:solidFill>
            <a:srgbClr val="FFFFCC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effectLst/>
              </a:rPr>
              <a:t>~ 1.3 times more ZZ events in data </a:t>
            </a:r>
          </a:p>
          <a:p>
            <a:r>
              <a:rPr lang="en-US" dirty="0">
                <a:effectLst/>
              </a:rPr>
              <a:t>t</a:t>
            </a:r>
            <a:r>
              <a:rPr lang="en-US" dirty="0" smtClean="0">
                <a:effectLst/>
              </a:rPr>
              <a:t>han SM prediction </a:t>
            </a:r>
            <a:r>
              <a:rPr lang="en-US" dirty="0" smtClean="0">
                <a:effectLst/>
                <a:sym typeface="Wingdings"/>
              </a:rPr>
              <a:t></a:t>
            </a:r>
            <a:r>
              <a:rPr lang="en-US" dirty="0">
                <a:effectLst/>
                <a:sym typeface="Wingdings"/>
              </a:rPr>
              <a:t>i</a:t>
            </a:r>
            <a:r>
              <a:rPr lang="en-US" dirty="0" smtClean="0">
                <a:effectLst/>
              </a:rPr>
              <a:t>n agreement </a:t>
            </a:r>
          </a:p>
          <a:p>
            <a:r>
              <a:rPr lang="en-US" dirty="0" smtClean="0">
                <a:effectLst/>
              </a:rPr>
              <a:t>with measured ZZ cross-section in 4l </a:t>
            </a:r>
          </a:p>
          <a:p>
            <a:r>
              <a:rPr lang="en-US" dirty="0">
                <a:effectLst/>
              </a:rPr>
              <a:t>f</a:t>
            </a:r>
            <a:r>
              <a:rPr lang="en-US" dirty="0" smtClean="0">
                <a:effectLst/>
              </a:rPr>
              <a:t>inal states at √s = 8 </a:t>
            </a:r>
            <a:r>
              <a:rPr lang="en-US" dirty="0" err="1" smtClean="0">
                <a:effectLst/>
              </a:rPr>
              <a:t>TeV</a:t>
            </a:r>
            <a:endParaRPr lang="en-US" dirty="0" smtClean="0">
              <a:effectLst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4549639" y="3068960"/>
            <a:ext cx="4414849" cy="3744416"/>
            <a:chOff x="4716016" y="3068960"/>
            <a:chExt cx="4414849" cy="3744416"/>
          </a:xfrm>
        </p:grpSpPr>
        <p:pic>
          <p:nvPicPr>
            <p:cNvPr id="18" name="Picture 17" descr="Untitled.png"/>
            <p:cNvPicPr preferRelativeResize="0"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4716016" y="3556695"/>
              <a:ext cx="4414849" cy="3256681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21" name="Oval 20"/>
            <p:cNvSpPr>
              <a:spLocks noChangeAspect="1"/>
            </p:cNvSpPr>
            <p:nvPr/>
          </p:nvSpPr>
          <p:spPr bwMode="auto">
            <a:xfrm>
              <a:off x="7128000" y="4307552"/>
              <a:ext cx="288032" cy="489600"/>
            </a:xfrm>
            <a:prstGeom prst="ellipse">
              <a:avLst/>
            </a:prstGeom>
            <a:noFill/>
            <a:ln w="28575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5580112" y="3068960"/>
              <a:ext cx="2955294" cy="553998"/>
            </a:xfrm>
            <a:prstGeom prst="rect">
              <a:avLst/>
            </a:prstGeom>
            <a:solidFill>
              <a:srgbClr val="008000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500" dirty="0" smtClean="0">
                  <a:solidFill>
                    <a:schemeClr val="bg1"/>
                  </a:solidFill>
                  <a:effectLst/>
                  <a:latin typeface="+mj-lt"/>
                </a:rPr>
                <a:t>Measured  </a:t>
              </a:r>
              <a:r>
                <a:rPr lang="en-US" sz="1500" dirty="0" err="1" smtClean="0">
                  <a:solidFill>
                    <a:schemeClr val="bg1"/>
                  </a:solidFill>
                  <a:effectLst/>
                  <a:latin typeface="+mj-lt"/>
                  <a:ea typeface="Lucida Grande"/>
                  <a:cs typeface="Lucida Grande"/>
                </a:rPr>
                <a:t>σ</a:t>
              </a:r>
              <a:r>
                <a:rPr lang="en-US" sz="1500" dirty="0" smtClean="0">
                  <a:solidFill>
                    <a:schemeClr val="bg1"/>
                  </a:solidFill>
                  <a:effectLst/>
                  <a:latin typeface="+mj-lt"/>
                </a:rPr>
                <a:t> (ZZ) = 9.3 </a:t>
              </a:r>
              <a:r>
                <a:rPr lang="en-US" sz="1500" dirty="0">
                  <a:solidFill>
                    <a:schemeClr val="bg1"/>
                  </a:solidFill>
                  <a:effectLst/>
                  <a:latin typeface="+mj-lt"/>
                </a:rPr>
                <a:t>±</a:t>
              </a:r>
              <a:r>
                <a:rPr lang="en-US" sz="1500" dirty="0" smtClean="0">
                  <a:solidFill>
                    <a:schemeClr val="bg1"/>
                  </a:solidFill>
                  <a:effectLst/>
                  <a:latin typeface="+mj-lt"/>
                </a:rPr>
                <a:t> 1.2 </a:t>
              </a:r>
              <a:r>
                <a:rPr lang="en-US" sz="1500" dirty="0" err="1" smtClean="0">
                  <a:solidFill>
                    <a:schemeClr val="bg1"/>
                  </a:solidFill>
                  <a:effectLst/>
                  <a:latin typeface="+mj-lt"/>
                </a:rPr>
                <a:t>pb</a:t>
              </a:r>
              <a:endParaRPr lang="en-US" sz="1500" dirty="0" smtClean="0">
                <a:solidFill>
                  <a:schemeClr val="bg1"/>
                </a:solidFill>
                <a:effectLst/>
                <a:latin typeface="+mj-lt"/>
              </a:endParaRPr>
            </a:p>
            <a:p>
              <a:r>
                <a:rPr lang="en-US" sz="1500" dirty="0" smtClean="0">
                  <a:solidFill>
                    <a:schemeClr val="bg1"/>
                  </a:solidFill>
                  <a:effectLst/>
                  <a:latin typeface="+mj-lt"/>
                </a:rPr>
                <a:t>SM (NLO) </a:t>
              </a:r>
              <a:r>
                <a:rPr lang="en-US" sz="1500" dirty="0" err="1">
                  <a:solidFill>
                    <a:schemeClr val="bg1"/>
                  </a:solidFill>
                  <a:effectLst/>
                  <a:latin typeface="+mj-lt"/>
                  <a:ea typeface="Lucida Grande"/>
                  <a:cs typeface="Lucida Grande"/>
                </a:rPr>
                <a:t>σ</a:t>
              </a:r>
              <a:r>
                <a:rPr lang="en-US" sz="1500" dirty="0">
                  <a:solidFill>
                    <a:schemeClr val="bg1"/>
                  </a:solidFill>
                  <a:effectLst/>
                  <a:latin typeface="+mj-lt"/>
                </a:rPr>
                <a:t> (ZZ</a:t>
              </a:r>
              <a:r>
                <a:rPr lang="en-US" sz="1500" dirty="0" smtClean="0">
                  <a:solidFill>
                    <a:schemeClr val="bg1"/>
                  </a:solidFill>
                  <a:effectLst/>
                  <a:latin typeface="+mj-lt"/>
                </a:rPr>
                <a:t>) = 7.4</a:t>
              </a:r>
              <a:r>
                <a:rPr lang="en-US" sz="1500" dirty="0">
                  <a:solidFill>
                    <a:schemeClr val="bg1"/>
                  </a:solidFill>
                  <a:effectLst/>
                  <a:latin typeface="+mj-lt"/>
                </a:rPr>
                <a:t>±</a:t>
              </a:r>
              <a:r>
                <a:rPr lang="en-US" sz="1500" dirty="0" smtClean="0">
                  <a:solidFill>
                    <a:schemeClr val="bg1"/>
                  </a:solidFill>
                  <a:effectLst/>
                  <a:latin typeface="+mj-lt"/>
                </a:rPr>
                <a:t> 0.4 </a:t>
              </a:r>
              <a:r>
                <a:rPr lang="en-US" sz="1500" dirty="0" err="1" smtClean="0">
                  <a:solidFill>
                    <a:schemeClr val="bg1"/>
                  </a:solidFill>
                  <a:effectLst/>
                  <a:latin typeface="+mj-lt"/>
                </a:rPr>
                <a:t>pb</a:t>
              </a:r>
              <a:endParaRPr lang="en-US" sz="1500" dirty="0" smtClean="0">
                <a:solidFill>
                  <a:schemeClr val="bg1"/>
                </a:solidFill>
                <a:effectLst/>
                <a:latin typeface="+mj-lt"/>
              </a:endParaRPr>
            </a:p>
          </p:txBody>
        </p:sp>
      </p:grpSp>
      <p:sp>
        <p:nvSpPr>
          <p:cNvPr id="15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319483" y="6553200"/>
            <a:ext cx="838200" cy="304800"/>
          </a:xfrm>
        </p:spPr>
        <p:txBody>
          <a:bodyPr/>
          <a:lstStyle/>
          <a:p>
            <a:pPr>
              <a:defRPr/>
            </a:pPr>
            <a:fld id="{E4C691D3-1268-BC46-A466-4FE7F8FFD0C6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843227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23" grpId="0" animBg="1"/>
      <p:bldP spid="31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-180528" y="-99392"/>
            <a:ext cx="9361040" cy="6970881"/>
          </a:xfrm>
          <a:prstGeom prst="rect">
            <a:avLst/>
          </a:prstGeom>
          <a:solidFill>
            <a:srgbClr val="00009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31640" y="35332"/>
            <a:ext cx="6480720" cy="369332"/>
          </a:xfrm>
          <a:prstGeom prst="rect">
            <a:avLst/>
          </a:prstGeom>
          <a:solidFill>
            <a:srgbClr val="FFCC33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dirty="0" smtClean="0">
                <a:effectLst/>
              </a:rPr>
              <a:t>H</a:t>
            </a:r>
            <a:r>
              <a:rPr lang="en-US" sz="1800" dirty="0" smtClean="0">
                <a:effectLst/>
                <a:sym typeface="Wingdings"/>
              </a:rPr>
              <a:t> 4l </a:t>
            </a:r>
            <a:r>
              <a:rPr lang="en-US" sz="1800" dirty="0">
                <a:effectLst/>
                <a:sym typeface="Wingdings"/>
              </a:rPr>
              <a:t>m</a:t>
            </a:r>
            <a:r>
              <a:rPr lang="en-US" sz="1800" dirty="0" smtClean="0">
                <a:effectLst/>
              </a:rPr>
              <a:t>ass spectrum after all selections: 2011+2012 data</a:t>
            </a:r>
          </a:p>
        </p:txBody>
      </p:sp>
      <p:sp>
        <p:nvSpPr>
          <p:cNvPr id="15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305800" y="6553200"/>
            <a:ext cx="838200" cy="304800"/>
          </a:xfrm>
        </p:spPr>
        <p:txBody>
          <a:bodyPr/>
          <a:lstStyle/>
          <a:p>
            <a:pPr>
              <a:defRPr/>
            </a:pPr>
            <a:fld id="{E4C691D3-1268-BC46-A466-4FE7F8FFD0C6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4032448" y="476672"/>
            <a:ext cx="4716016" cy="4392488"/>
            <a:chOff x="107504" y="476672"/>
            <a:chExt cx="4716016" cy="4392488"/>
          </a:xfrm>
        </p:grpSpPr>
        <p:grpSp>
          <p:nvGrpSpPr>
            <p:cNvPr id="9" name="Group 8"/>
            <p:cNvGrpSpPr/>
            <p:nvPr/>
          </p:nvGrpSpPr>
          <p:grpSpPr>
            <a:xfrm>
              <a:off x="107504" y="476672"/>
              <a:ext cx="4716016" cy="4392488"/>
              <a:chOff x="2051720" y="476672"/>
              <a:chExt cx="4716016" cy="4392488"/>
            </a:xfrm>
          </p:grpSpPr>
          <p:sp>
            <p:nvSpPr>
              <p:cNvPr id="10" name="TextBox 9"/>
              <p:cNvSpPr txBox="1"/>
              <p:nvPr/>
            </p:nvSpPr>
            <p:spPr>
              <a:xfrm>
                <a:off x="6228184" y="2924944"/>
                <a:ext cx="18466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endParaRPr lang="en-US" dirty="0" smtClean="0">
                  <a:effectLst/>
                </a:endParaRPr>
              </a:p>
            </p:txBody>
          </p:sp>
          <p:sp>
            <p:nvSpPr>
              <p:cNvPr id="39" name="Rectangle 38"/>
              <p:cNvSpPr/>
              <p:nvPr/>
            </p:nvSpPr>
            <p:spPr bwMode="auto">
              <a:xfrm>
                <a:off x="2051720" y="476672"/>
                <a:ext cx="4716016" cy="4392488"/>
              </a:xfrm>
              <a:prstGeom prst="rect">
                <a:avLst/>
              </a:prstGeom>
              <a:solidFill>
                <a:srgbClr val="6666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-111" charset="0"/>
                </a:endParaRPr>
              </a:p>
            </p:txBody>
          </p:sp>
          <p:pic>
            <p:nvPicPr>
              <p:cNvPr id="4" name="Picture 3" descr="Untitled.png"/>
              <p:cNvPicPr preferRelativeResize="0"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2195736" y="611227"/>
                <a:ext cx="4445516" cy="4113917"/>
              </a:xfrm>
              <a:prstGeom prst="rect">
                <a:avLst/>
              </a:prstGeom>
              <a:ln>
                <a:solidFill>
                  <a:srgbClr val="000000"/>
                </a:solidFill>
              </a:ln>
            </p:spPr>
          </p:pic>
        </p:grpSp>
        <p:cxnSp>
          <p:nvCxnSpPr>
            <p:cNvPr id="13" name="Straight Connector 12"/>
            <p:cNvCxnSpPr/>
            <p:nvPr/>
          </p:nvCxnSpPr>
          <p:spPr bwMode="auto">
            <a:xfrm flipH="1">
              <a:off x="971600" y="548680"/>
              <a:ext cx="0" cy="388800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CC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Straight Arrow Connector 16"/>
            <p:cNvCxnSpPr/>
            <p:nvPr/>
          </p:nvCxnSpPr>
          <p:spPr bwMode="auto">
            <a:xfrm rot="10800000">
              <a:off x="431032" y="1196751"/>
              <a:ext cx="576064" cy="0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rgbClr val="CC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6" name="Oval 5"/>
          <p:cNvSpPr/>
          <p:nvPr/>
        </p:nvSpPr>
        <p:spPr bwMode="auto">
          <a:xfrm>
            <a:off x="4572000" y="3501008"/>
            <a:ext cx="432048" cy="936104"/>
          </a:xfrm>
          <a:prstGeom prst="ellipse">
            <a:avLst/>
          </a:prstGeom>
          <a:noFill/>
          <a:ln w="3810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74733" y="908720"/>
            <a:ext cx="4103381" cy="5336265"/>
            <a:chOff x="629" y="908720"/>
            <a:chExt cx="4103381" cy="5336265"/>
          </a:xfrm>
        </p:grpSpPr>
        <p:sp>
          <p:nvSpPr>
            <p:cNvPr id="23" name="TextBox 22"/>
            <p:cNvSpPr txBox="1"/>
            <p:nvPr/>
          </p:nvSpPr>
          <p:spPr>
            <a:xfrm>
              <a:off x="9969" y="2780928"/>
              <a:ext cx="2967178" cy="584776"/>
            </a:xfrm>
            <a:prstGeom prst="rect">
              <a:avLst/>
            </a:prstGeom>
            <a:solidFill>
              <a:srgbClr val="008000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FFFF"/>
                  </a:solidFill>
                  <a:effectLst/>
                </a:rPr>
                <a:t>Enhanced by relaxing cuts on </a:t>
              </a:r>
            </a:p>
            <a:p>
              <a:r>
                <a:rPr lang="en-US" dirty="0" smtClean="0">
                  <a:solidFill>
                    <a:srgbClr val="FFFFFF"/>
                  </a:solidFill>
                  <a:effectLst/>
                </a:rPr>
                <a:t>m</a:t>
              </a:r>
              <a:r>
                <a:rPr lang="en-US" baseline="-25000" dirty="0" smtClean="0">
                  <a:solidFill>
                    <a:srgbClr val="FFFFFF"/>
                  </a:solidFill>
                  <a:effectLst/>
                </a:rPr>
                <a:t>12</a:t>
              </a:r>
              <a:r>
                <a:rPr lang="en-US" dirty="0" smtClean="0">
                  <a:solidFill>
                    <a:srgbClr val="FFFFFF"/>
                  </a:solidFill>
                  <a:effectLst/>
                </a:rPr>
                <a:t>, m</a:t>
              </a:r>
              <a:r>
                <a:rPr lang="en-US" baseline="-25000" dirty="0" smtClean="0">
                  <a:solidFill>
                    <a:srgbClr val="FFFFFF"/>
                  </a:solidFill>
                  <a:effectLst/>
                </a:rPr>
                <a:t>34</a:t>
              </a:r>
              <a:r>
                <a:rPr lang="en-US" dirty="0" smtClean="0">
                  <a:solidFill>
                    <a:srgbClr val="FFFFFF"/>
                  </a:solidFill>
                  <a:effectLst/>
                </a:rPr>
                <a:t> and </a:t>
              </a:r>
              <a:r>
                <a:rPr lang="en-US" dirty="0" err="1" smtClean="0">
                  <a:solidFill>
                    <a:srgbClr val="FFFFFF"/>
                  </a:solidFill>
                  <a:effectLst/>
                </a:rPr>
                <a:t>p</a:t>
              </a:r>
              <a:r>
                <a:rPr lang="en-US" baseline="-25000" dirty="0" err="1" smtClean="0">
                  <a:solidFill>
                    <a:srgbClr val="FFFFFF"/>
                  </a:solidFill>
                  <a:effectLst/>
                </a:rPr>
                <a:t>T</a:t>
              </a:r>
              <a:r>
                <a:rPr lang="en-US" dirty="0" smtClean="0">
                  <a:solidFill>
                    <a:srgbClr val="FFFFFF"/>
                  </a:solidFill>
                  <a:effectLst/>
                </a:rPr>
                <a:t>(</a:t>
              </a:r>
              <a:r>
                <a:rPr lang="en-US" dirty="0" smtClean="0">
                  <a:solidFill>
                    <a:srgbClr val="FFFFFF"/>
                  </a:solidFill>
                  <a:effectLst/>
                  <a:latin typeface="Lucida Grande"/>
                  <a:ea typeface="Lucida Grande"/>
                  <a:cs typeface="Lucida Grande"/>
                </a:rPr>
                <a:t>μ</a:t>
              </a:r>
              <a:r>
                <a:rPr lang="en-US" baseline="-25000" dirty="0" smtClean="0">
                  <a:solidFill>
                    <a:srgbClr val="FFFFFF"/>
                  </a:solidFill>
                  <a:effectLst/>
                  <a:latin typeface="Lucida Grande"/>
                  <a:ea typeface="Lucida Grande"/>
                  <a:cs typeface="Lucida Grande"/>
                </a:rPr>
                <a:t>4</a:t>
              </a:r>
              <a:r>
                <a:rPr lang="en-US" dirty="0" smtClean="0">
                  <a:solidFill>
                    <a:srgbClr val="FFFFFF"/>
                  </a:solidFill>
                  <a:effectLst/>
                </a:rPr>
                <a:t>)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29" y="908720"/>
              <a:ext cx="3374642" cy="584776"/>
            </a:xfrm>
            <a:prstGeom prst="rect">
              <a:avLst/>
            </a:prstGeom>
            <a:solidFill>
              <a:srgbClr val="008000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FFFF"/>
                  </a:solidFill>
                  <a:effectLst/>
                </a:rPr>
                <a:t>Peak at m(4l) ~ 90 </a:t>
              </a:r>
              <a:r>
                <a:rPr lang="en-US" dirty="0" err="1" smtClean="0">
                  <a:solidFill>
                    <a:srgbClr val="FFFFFF"/>
                  </a:solidFill>
                  <a:effectLst/>
                </a:rPr>
                <a:t>Ge</a:t>
              </a:r>
              <a:r>
                <a:rPr lang="en-US" dirty="0" err="1">
                  <a:solidFill>
                    <a:srgbClr val="FFFFFF"/>
                  </a:solidFill>
                  <a:effectLst/>
                </a:rPr>
                <a:t>V</a:t>
              </a:r>
              <a:r>
                <a:rPr lang="en-US" dirty="0" smtClean="0">
                  <a:solidFill>
                    <a:srgbClr val="FFFFFF"/>
                  </a:solidFill>
                  <a:effectLst/>
                </a:rPr>
                <a:t> from</a:t>
              </a:r>
            </a:p>
            <a:p>
              <a:r>
                <a:rPr lang="en-US" dirty="0" smtClean="0">
                  <a:solidFill>
                    <a:srgbClr val="FFFFFF"/>
                  </a:solidFill>
                  <a:effectLst/>
                </a:rPr>
                <a:t>single-resonant Z</a:t>
              </a:r>
              <a:r>
                <a:rPr lang="en-US" dirty="0" smtClean="0">
                  <a:solidFill>
                    <a:srgbClr val="FFFFFF"/>
                  </a:solidFill>
                  <a:effectLst/>
                  <a:sym typeface="Wingdings"/>
                </a:rPr>
                <a:t> </a:t>
              </a:r>
              <a:r>
                <a:rPr lang="en-US" dirty="0" smtClean="0">
                  <a:solidFill>
                    <a:srgbClr val="FFFFFF"/>
                  </a:solidFill>
                  <a:effectLst/>
                </a:rPr>
                <a:t>4l</a:t>
              </a:r>
              <a:r>
                <a:rPr lang="en-US" dirty="0">
                  <a:solidFill>
                    <a:srgbClr val="FFFFFF"/>
                  </a:solidFill>
                  <a:effectLst/>
                </a:rPr>
                <a:t> </a:t>
              </a:r>
              <a:r>
                <a:rPr lang="en-US" dirty="0" smtClean="0">
                  <a:solidFill>
                    <a:srgbClr val="FFFFFF"/>
                  </a:solidFill>
                  <a:effectLst/>
                </a:rPr>
                <a:t>production</a:t>
              </a:r>
            </a:p>
          </p:txBody>
        </p:sp>
        <p:pic>
          <p:nvPicPr>
            <p:cNvPr id="3" name="Picture 2" descr="Untitled.png"/>
            <p:cNvPicPr preferRelativeResize="0"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95536" y="1628800"/>
              <a:ext cx="1870128" cy="1014307"/>
            </a:xfrm>
            <a:prstGeom prst="rect">
              <a:avLst/>
            </a:prstGeom>
          </p:spPr>
        </p:pic>
        <p:pic>
          <p:nvPicPr>
            <p:cNvPr id="7" name="Picture 6" descr="Untitled.png"/>
            <p:cNvPicPr preferRelativeResize="0"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5496" y="3501008"/>
              <a:ext cx="2984671" cy="2743977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sp>
          <p:nvSpPr>
            <p:cNvPr id="11" name="TextBox 10"/>
            <p:cNvSpPr txBox="1"/>
            <p:nvPr/>
          </p:nvSpPr>
          <p:spPr>
            <a:xfrm>
              <a:off x="2051720" y="4243154"/>
              <a:ext cx="2052290" cy="553998"/>
            </a:xfrm>
            <a:prstGeom prst="rect">
              <a:avLst/>
            </a:prstGeom>
            <a:solidFill>
              <a:srgbClr val="FFFFCC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500" dirty="0" smtClean="0">
                  <a:effectLst/>
                </a:rPr>
                <a:t>Observed: 57 events</a:t>
              </a:r>
            </a:p>
            <a:p>
              <a:r>
                <a:rPr lang="en-US" sz="1500" dirty="0" smtClean="0">
                  <a:effectLst/>
                </a:rPr>
                <a:t>Expected: 65 ± 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2475536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-180528" y="-99392"/>
            <a:ext cx="9361040" cy="6970881"/>
          </a:xfrm>
          <a:prstGeom prst="rect">
            <a:avLst/>
          </a:prstGeom>
          <a:solidFill>
            <a:srgbClr val="00009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31640" y="35332"/>
            <a:ext cx="6480720" cy="369332"/>
          </a:xfrm>
          <a:prstGeom prst="rect">
            <a:avLst/>
          </a:prstGeom>
          <a:solidFill>
            <a:srgbClr val="FFCC33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dirty="0" smtClean="0">
                <a:effectLst/>
              </a:rPr>
              <a:t>H</a:t>
            </a:r>
            <a:r>
              <a:rPr lang="en-US" sz="1800" dirty="0" smtClean="0">
                <a:effectLst/>
                <a:sym typeface="Wingdings"/>
              </a:rPr>
              <a:t> 4l </a:t>
            </a:r>
            <a:r>
              <a:rPr lang="en-US" sz="1800" dirty="0">
                <a:effectLst/>
                <a:sym typeface="Wingdings"/>
              </a:rPr>
              <a:t>m</a:t>
            </a:r>
            <a:r>
              <a:rPr lang="en-US" sz="1800" dirty="0" smtClean="0">
                <a:effectLst/>
              </a:rPr>
              <a:t>ass spectrum after all selections: 2011+2012 data</a:t>
            </a:r>
          </a:p>
        </p:txBody>
      </p:sp>
      <p:sp>
        <p:nvSpPr>
          <p:cNvPr id="15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305800" y="6553200"/>
            <a:ext cx="838200" cy="304800"/>
          </a:xfrm>
        </p:spPr>
        <p:txBody>
          <a:bodyPr/>
          <a:lstStyle/>
          <a:p>
            <a:pPr>
              <a:defRPr/>
            </a:pPr>
            <a:fld id="{E4C691D3-1268-BC46-A466-4FE7F8FFD0C6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228184" y="2924944"/>
            <a:ext cx="1846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>
              <a:effectLst/>
            </a:endParaRPr>
          </a:p>
        </p:txBody>
      </p:sp>
      <p:sp>
        <p:nvSpPr>
          <p:cNvPr id="39" name="Rectangle 38"/>
          <p:cNvSpPr/>
          <p:nvPr/>
        </p:nvSpPr>
        <p:spPr bwMode="auto">
          <a:xfrm>
            <a:off x="2051720" y="476672"/>
            <a:ext cx="4716016" cy="4392488"/>
          </a:xfrm>
          <a:prstGeom prst="rect">
            <a:avLst/>
          </a:prstGeom>
          <a:solidFill>
            <a:srgbClr val="66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pic>
        <p:nvPicPr>
          <p:cNvPr id="4" name="Picture 3" descr="Untitled.png"/>
          <p:cNvPicPr preferRelativeResize="0"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42708" y="611227"/>
            <a:ext cx="4445516" cy="4113917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11" name="Oval 10"/>
          <p:cNvSpPr/>
          <p:nvPr/>
        </p:nvSpPr>
        <p:spPr bwMode="auto">
          <a:xfrm>
            <a:off x="2555776" y="2636912"/>
            <a:ext cx="864096" cy="1944216"/>
          </a:xfrm>
          <a:prstGeom prst="ellipse">
            <a:avLst/>
          </a:prstGeom>
          <a:noFill/>
          <a:ln w="57150" cap="flat" cmpd="sng" algn="ctr">
            <a:solidFill>
              <a:srgbClr val="00009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33775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1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-195457" y="-139442"/>
            <a:ext cx="9361040" cy="6997442"/>
          </a:xfrm>
          <a:prstGeom prst="rect">
            <a:avLst/>
          </a:prstGeom>
          <a:solidFill>
            <a:srgbClr val="00009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pic>
        <p:nvPicPr>
          <p:cNvPr id="13" name="Picture 12" descr="Untitled.png"/>
          <p:cNvPicPr preferRelativeResize="0"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36096" y="-10785"/>
            <a:ext cx="3514110" cy="3355625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9" name="Picture 8" descr="Untitled.png"/>
          <p:cNvPicPr preferRelativeResize="0"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" y="-27384"/>
            <a:ext cx="3329720" cy="3225484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3491880" y="332656"/>
            <a:ext cx="1728192" cy="677108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900" dirty="0" smtClean="0">
                <a:effectLst/>
              </a:rPr>
              <a:t>The low-mass </a:t>
            </a:r>
          </a:p>
          <a:p>
            <a:r>
              <a:rPr lang="en-US" sz="1900" dirty="0" smtClean="0">
                <a:effectLst/>
              </a:rPr>
              <a:t>    region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656184" y="3429000"/>
            <a:ext cx="1846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>
              <a:effectLst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563888" y="1322184"/>
            <a:ext cx="1762121" cy="830997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effectLst/>
              </a:rPr>
              <a:t>m4l &lt;160 </a:t>
            </a:r>
            <a:r>
              <a:rPr lang="en-US" dirty="0" err="1">
                <a:effectLst/>
              </a:rPr>
              <a:t>GeV</a:t>
            </a:r>
            <a:r>
              <a:rPr lang="en-US" dirty="0" smtClean="0">
                <a:effectLst/>
              </a:rPr>
              <a:t>:</a:t>
            </a:r>
          </a:p>
          <a:p>
            <a:r>
              <a:rPr lang="en-US" dirty="0">
                <a:effectLst/>
              </a:rPr>
              <a:t>Observed: </a:t>
            </a:r>
            <a:r>
              <a:rPr lang="en-US" dirty="0" smtClean="0">
                <a:effectLst/>
              </a:rPr>
              <a:t>39</a:t>
            </a:r>
          </a:p>
          <a:p>
            <a:r>
              <a:rPr lang="en-US" dirty="0" smtClean="0">
                <a:effectLst/>
              </a:rPr>
              <a:t>Expected: 34± </a:t>
            </a:r>
            <a:r>
              <a:rPr lang="en-US" dirty="0">
                <a:effectLst/>
              </a:rPr>
              <a:t>3</a:t>
            </a:r>
            <a:endParaRPr lang="en-US" dirty="0" smtClean="0">
              <a:effectLst/>
            </a:endParaRPr>
          </a:p>
        </p:txBody>
      </p:sp>
      <p:sp>
        <p:nvSpPr>
          <p:cNvPr id="15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305800" y="6544689"/>
            <a:ext cx="838200" cy="304800"/>
          </a:xfrm>
        </p:spPr>
        <p:txBody>
          <a:bodyPr/>
          <a:lstStyle/>
          <a:p>
            <a:pPr>
              <a:defRPr/>
            </a:pPr>
            <a:fld id="{E4C691D3-1268-BC46-A466-4FE7F8FFD0C6}" type="slidenum">
              <a:rPr lang="en-US" smtClean="0"/>
              <a:pPr>
                <a:defRPr/>
              </a:pPr>
              <a:t>34</a:t>
            </a:fld>
            <a:endParaRPr lang="en-US" dirty="0"/>
          </a:p>
        </p:txBody>
      </p:sp>
      <p:pic>
        <p:nvPicPr>
          <p:cNvPr id="2" name="Picture 1" descr="spectrum.png"/>
          <p:cNvPicPr preferRelativeResize="0"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496" y="3501008"/>
            <a:ext cx="3315699" cy="326172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TextBox 11"/>
          <p:cNvSpPr txBox="1"/>
          <p:nvPr/>
        </p:nvSpPr>
        <p:spPr>
          <a:xfrm>
            <a:off x="736702" y="3284984"/>
            <a:ext cx="1675058" cy="338554"/>
          </a:xfrm>
          <a:prstGeom prst="rect">
            <a:avLst/>
          </a:prstGeom>
          <a:solidFill>
            <a:srgbClr val="FFCCFF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effectLst/>
              </a:rPr>
              <a:t>2011+2012 data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835696" y="1268760"/>
            <a:ext cx="1108396" cy="338554"/>
          </a:xfrm>
          <a:prstGeom prst="rect">
            <a:avLst/>
          </a:prstGeom>
          <a:solidFill>
            <a:srgbClr val="FFCCFF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effectLst/>
              </a:rPr>
              <a:t>2011 data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463190" y="1268760"/>
            <a:ext cx="1141258" cy="338554"/>
          </a:xfrm>
          <a:prstGeom prst="rect">
            <a:avLst/>
          </a:prstGeom>
          <a:solidFill>
            <a:srgbClr val="FFCCFF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effectLst/>
              </a:rPr>
              <a:t>2012 data</a:t>
            </a:r>
          </a:p>
        </p:txBody>
      </p:sp>
      <p:pic>
        <p:nvPicPr>
          <p:cNvPr id="4" name="Picture 3" descr="Untitled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65139" y="3487137"/>
            <a:ext cx="5443365" cy="3370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7542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37137" y="764704"/>
            <a:ext cx="7853432" cy="830997"/>
          </a:xfrm>
          <a:prstGeom prst="rect">
            <a:avLst/>
          </a:prstGeom>
          <a:solidFill>
            <a:srgbClr val="CC0000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  <a:effectLst/>
              </a:rPr>
              <a:t>Typical control regions: 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 smtClean="0">
                <a:solidFill>
                  <a:srgbClr val="FFFFFF"/>
                </a:solidFill>
                <a:effectLst/>
              </a:rPr>
              <a:t>leading lepton pair (l</a:t>
            </a:r>
            <a:r>
              <a:rPr lang="en-US" baseline="-25000" dirty="0" smtClean="0">
                <a:solidFill>
                  <a:srgbClr val="FFFFFF"/>
                </a:solidFill>
                <a:effectLst/>
              </a:rPr>
              <a:t>1</a:t>
            </a:r>
            <a:r>
              <a:rPr lang="en-US" dirty="0" smtClean="0">
                <a:solidFill>
                  <a:srgbClr val="FFFFFF"/>
                </a:solidFill>
                <a:effectLst/>
              </a:rPr>
              <a:t>l</a:t>
            </a:r>
            <a:r>
              <a:rPr lang="en-US" baseline="-25000" dirty="0" smtClean="0">
                <a:solidFill>
                  <a:srgbClr val="FFFFFF"/>
                </a:solidFill>
                <a:effectLst/>
              </a:rPr>
              <a:t>2</a:t>
            </a:r>
            <a:r>
              <a:rPr lang="en-US" dirty="0" smtClean="0">
                <a:solidFill>
                  <a:srgbClr val="FFFFFF"/>
                </a:solidFill>
                <a:effectLst/>
              </a:rPr>
              <a:t>) satisfies all selections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>
                <a:solidFill>
                  <a:srgbClr val="FFFFFF"/>
                </a:solidFill>
                <a:effectLst/>
              </a:rPr>
              <a:t>s</a:t>
            </a:r>
            <a:r>
              <a:rPr lang="en-US" dirty="0" smtClean="0">
                <a:solidFill>
                  <a:srgbClr val="FFFFFF"/>
                </a:solidFill>
                <a:effectLst/>
              </a:rPr>
              <a:t>ub-leading pair (l</a:t>
            </a:r>
            <a:r>
              <a:rPr lang="en-US" baseline="-25000" dirty="0" smtClean="0">
                <a:solidFill>
                  <a:srgbClr val="FFFFFF"/>
                </a:solidFill>
                <a:effectLst/>
              </a:rPr>
              <a:t>3</a:t>
            </a:r>
            <a:r>
              <a:rPr lang="en-US" dirty="0" smtClean="0">
                <a:solidFill>
                  <a:srgbClr val="FFFFFF"/>
                </a:solidFill>
                <a:effectLst/>
              </a:rPr>
              <a:t>l</a:t>
            </a:r>
            <a:r>
              <a:rPr lang="en-US" baseline="-25000" dirty="0" smtClean="0">
                <a:solidFill>
                  <a:srgbClr val="FFFFFF"/>
                </a:solidFill>
                <a:effectLst/>
              </a:rPr>
              <a:t>4</a:t>
            </a:r>
            <a:r>
              <a:rPr lang="en-US" dirty="0" smtClean="0">
                <a:solidFill>
                  <a:srgbClr val="FFFFFF"/>
                </a:solidFill>
                <a:effectLst/>
              </a:rPr>
              <a:t>): no isolation nor impact parameter requirements applied 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1724" y="1067034"/>
            <a:ext cx="1846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>
              <a:effectLst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4463" y="107920"/>
            <a:ext cx="7670489" cy="584776"/>
          </a:xfrm>
          <a:prstGeom prst="rect">
            <a:avLst/>
          </a:prstGeom>
          <a:solidFill>
            <a:srgbClr val="FFCC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effectLst/>
              </a:rPr>
              <a:t>Reducible backgrounds from </a:t>
            </a:r>
            <a:r>
              <a:rPr lang="en-US" dirty="0" err="1" smtClean="0">
                <a:effectLst/>
              </a:rPr>
              <a:t>Z+jets</a:t>
            </a:r>
            <a:r>
              <a:rPr lang="en-US" dirty="0" smtClean="0">
                <a:effectLst/>
              </a:rPr>
              <a:t>, </a:t>
            </a:r>
            <a:r>
              <a:rPr lang="en-US" dirty="0" err="1" smtClean="0">
                <a:effectLst/>
              </a:rPr>
              <a:t>Zbb</a:t>
            </a:r>
            <a:r>
              <a:rPr lang="en-US" dirty="0" smtClean="0">
                <a:effectLst/>
              </a:rPr>
              <a:t>, </a:t>
            </a:r>
            <a:r>
              <a:rPr lang="en-US" dirty="0" err="1" smtClean="0">
                <a:effectLst/>
              </a:rPr>
              <a:t>tt</a:t>
            </a:r>
            <a:r>
              <a:rPr lang="en-US" dirty="0" smtClean="0">
                <a:effectLst/>
              </a:rPr>
              <a:t> </a:t>
            </a:r>
            <a:r>
              <a:rPr lang="en-US" dirty="0" smtClean="0">
                <a:effectLst/>
                <a:sym typeface="Wingdings"/>
              </a:rPr>
              <a:t>giving </a:t>
            </a:r>
            <a:r>
              <a:rPr lang="en-US" dirty="0">
                <a:effectLst/>
                <a:sym typeface="Wingdings"/>
              </a:rPr>
              <a:t>2</a:t>
            </a:r>
            <a:r>
              <a:rPr lang="en-US" dirty="0" smtClean="0">
                <a:effectLst/>
                <a:sym typeface="Wingdings"/>
              </a:rPr>
              <a:t> genuine + 2 fake leptons </a:t>
            </a:r>
          </a:p>
          <a:p>
            <a:r>
              <a:rPr lang="en-US" dirty="0">
                <a:effectLst/>
                <a:sym typeface="Wingdings"/>
              </a:rPr>
              <a:t>m</a:t>
            </a:r>
            <a:r>
              <a:rPr lang="en-US" dirty="0" smtClean="0">
                <a:effectLst/>
                <a:sym typeface="Wingdings"/>
              </a:rPr>
              <a:t>easured using background-enriched, signal-depleted control </a:t>
            </a:r>
            <a:r>
              <a:rPr lang="en-US" dirty="0">
                <a:effectLst/>
                <a:sym typeface="Wingdings"/>
              </a:rPr>
              <a:t>r</a:t>
            </a:r>
            <a:r>
              <a:rPr lang="en-US" dirty="0" smtClean="0">
                <a:effectLst/>
                <a:sym typeface="Wingdings"/>
              </a:rPr>
              <a:t>egions in data</a:t>
            </a:r>
            <a:endParaRPr lang="en-US" dirty="0">
              <a:effectLst/>
              <a:sym typeface="Wingding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8110" y="5445224"/>
            <a:ext cx="8878386" cy="1323439"/>
          </a:xfrm>
          <a:prstGeom prst="rect">
            <a:avLst/>
          </a:prstGeom>
          <a:solidFill>
            <a:srgbClr val="6633CC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q"/>
            </a:pPr>
            <a:r>
              <a:rPr lang="en-US" dirty="0" smtClean="0">
                <a:solidFill>
                  <a:srgbClr val="FFFFFF"/>
                </a:solidFill>
                <a:effectLst/>
              </a:rPr>
              <a:t>Data well described by MC within uncertainties (ZZ excess at high mass …)</a:t>
            </a:r>
            <a:endParaRPr lang="en-US" dirty="0">
              <a:solidFill>
                <a:srgbClr val="FFFFFF"/>
              </a:solidFill>
              <a:effectLst/>
            </a:endParaRPr>
          </a:p>
          <a:p>
            <a:pPr marL="285750" indent="-285750">
              <a:buFont typeface="Wingdings" charset="2"/>
              <a:buChar char="q"/>
            </a:pPr>
            <a:r>
              <a:rPr lang="en-US" dirty="0" smtClean="0">
                <a:solidFill>
                  <a:srgbClr val="FFFFFF"/>
                </a:solidFill>
                <a:effectLst/>
              </a:rPr>
              <a:t>Samples of </a:t>
            </a:r>
            <a:r>
              <a:rPr lang="en-US" dirty="0" err="1" smtClean="0">
                <a:solidFill>
                  <a:srgbClr val="FFFFFF"/>
                </a:solidFill>
                <a:effectLst/>
              </a:rPr>
              <a:t>Z+”</a:t>
            </a:r>
            <a:r>
              <a:rPr lang="en-US" dirty="0" err="1" smtClean="0">
                <a:solidFill>
                  <a:srgbClr val="FFFFFF"/>
                </a:solidFill>
                <a:effectLst/>
                <a:latin typeface="Lucida Grande"/>
                <a:ea typeface="Lucida Grande"/>
                <a:cs typeface="Lucida Grande"/>
              </a:rPr>
              <a:t>μ</a:t>
            </a:r>
            <a:r>
              <a:rPr lang="en-US" dirty="0" smtClean="0">
                <a:solidFill>
                  <a:srgbClr val="FFFFFF"/>
                </a:solidFill>
                <a:effectLst/>
                <a:latin typeface="Lucida Grande"/>
                <a:ea typeface="Lucida Grande"/>
                <a:cs typeface="Lucida Grande"/>
              </a:rPr>
              <a:t>”</a:t>
            </a:r>
            <a:r>
              <a:rPr lang="en-US" dirty="0" smtClean="0">
                <a:solidFill>
                  <a:srgbClr val="FFFFFF"/>
                </a:solidFill>
                <a:effectLst/>
              </a:rPr>
              <a:t> and </a:t>
            </a:r>
            <a:r>
              <a:rPr lang="en-US" dirty="0" err="1" smtClean="0">
                <a:solidFill>
                  <a:srgbClr val="FFFFFF"/>
                </a:solidFill>
                <a:effectLst/>
              </a:rPr>
              <a:t>Z+”e</a:t>
            </a:r>
            <a:r>
              <a:rPr lang="en-US" dirty="0" smtClean="0">
                <a:solidFill>
                  <a:srgbClr val="FFFFFF"/>
                </a:solidFill>
                <a:effectLst/>
              </a:rPr>
              <a:t>” used to compare efficiencies of isolation and impact parameter cuts between data and MC </a:t>
            </a:r>
            <a:r>
              <a:rPr lang="en-US" dirty="0" smtClean="0">
                <a:solidFill>
                  <a:srgbClr val="FFFFFF"/>
                </a:solidFill>
                <a:effectLst/>
                <a:sym typeface="Wingdings"/>
              </a:rPr>
              <a:t> good agreement</a:t>
            </a:r>
            <a:r>
              <a:rPr lang="en-US" dirty="0">
                <a:solidFill>
                  <a:srgbClr val="FFFFFF"/>
                </a:solidFill>
                <a:effectLst/>
                <a:sym typeface="Wingdings"/>
              </a:rPr>
              <a:t> </a:t>
            </a:r>
            <a:r>
              <a:rPr lang="en-US" dirty="0" smtClean="0">
                <a:solidFill>
                  <a:srgbClr val="FFFFFF"/>
                </a:solidFill>
                <a:effectLst/>
                <a:sym typeface="Wingdings"/>
              </a:rPr>
              <a:t> MC used to estimate background contamination in signal region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 smtClean="0">
                <a:solidFill>
                  <a:srgbClr val="FFFFFF"/>
                </a:solidFill>
                <a:effectLst/>
                <a:sym typeface="Wingdings"/>
              </a:rPr>
              <a:t>Several cross-checks made with different control regions  consistent results </a:t>
            </a:r>
            <a:endParaRPr lang="en-US" dirty="0" smtClean="0">
              <a:solidFill>
                <a:srgbClr val="FFFFFF"/>
              </a:solidFill>
              <a:effectLst/>
            </a:endParaRPr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305800" y="6553200"/>
            <a:ext cx="838200" cy="304800"/>
          </a:xfrm>
        </p:spPr>
        <p:txBody>
          <a:bodyPr/>
          <a:lstStyle/>
          <a:p>
            <a:pPr>
              <a:defRPr/>
            </a:pPr>
            <a:fld id="{E4C691D3-1268-BC46-A466-4FE7F8FFD0C6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405701" y="1722874"/>
            <a:ext cx="3662243" cy="3650342"/>
            <a:chOff x="405701" y="1506850"/>
            <a:chExt cx="3662243" cy="3650342"/>
          </a:xfrm>
        </p:grpSpPr>
        <p:sp>
          <p:nvSpPr>
            <p:cNvPr id="14" name="Rectangle 13"/>
            <p:cNvSpPr/>
            <p:nvPr/>
          </p:nvSpPr>
          <p:spPr bwMode="auto">
            <a:xfrm>
              <a:off x="467544" y="1772816"/>
              <a:ext cx="3528392" cy="3384376"/>
            </a:xfrm>
            <a:prstGeom prst="rect">
              <a:avLst/>
            </a:prstGeom>
            <a:solidFill>
              <a:srgbClr val="008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405701" y="1506850"/>
              <a:ext cx="3662243" cy="553998"/>
            </a:xfrm>
            <a:prstGeom prst="rect">
              <a:avLst/>
            </a:prstGeom>
            <a:solidFill>
              <a:srgbClr val="CCFFCC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500" dirty="0" smtClean="0">
                  <a:effectLst/>
                  <a:latin typeface="+mj-lt"/>
                </a:rPr>
                <a:t>l</a:t>
              </a:r>
              <a:r>
                <a:rPr lang="en-US" sz="1500" baseline="-25000" dirty="0" smtClean="0">
                  <a:effectLst/>
                  <a:latin typeface="+mj-lt"/>
                </a:rPr>
                <a:t>3</a:t>
              </a:r>
              <a:r>
                <a:rPr lang="en-US" sz="1500" dirty="0" smtClean="0">
                  <a:effectLst/>
                  <a:latin typeface="+mj-lt"/>
                </a:rPr>
                <a:t>l</a:t>
              </a:r>
              <a:r>
                <a:rPr lang="en-US" sz="1500" baseline="-25000" dirty="0" smtClean="0">
                  <a:effectLst/>
                  <a:latin typeface="+mj-lt"/>
                </a:rPr>
                <a:t>4 </a:t>
              </a:r>
              <a:r>
                <a:rPr lang="en-US" sz="1500" dirty="0" smtClean="0">
                  <a:effectLst/>
                  <a:latin typeface="+mj-lt"/>
                </a:rPr>
                <a:t>= </a:t>
              </a:r>
              <a:r>
                <a:rPr lang="en-US" sz="1500" dirty="0" err="1" smtClean="0">
                  <a:effectLst/>
                  <a:latin typeface="+mj-lt"/>
                  <a:ea typeface="Lucida Grande"/>
                  <a:cs typeface="Lucida Grande"/>
                </a:rPr>
                <a:t>μμ</a:t>
              </a:r>
              <a:r>
                <a:rPr lang="en-US" sz="1500" dirty="0" smtClean="0">
                  <a:effectLst/>
                  <a:latin typeface="+mj-lt"/>
                  <a:ea typeface="Lucida Grande"/>
                  <a:cs typeface="Lucida Grande"/>
                </a:rPr>
                <a:t> </a:t>
              </a:r>
              <a:r>
                <a:rPr lang="en-US" sz="1500" dirty="0" smtClean="0">
                  <a:effectLst/>
                  <a:latin typeface="+mj-lt"/>
                  <a:ea typeface="Lucida Grande"/>
                  <a:cs typeface="Lucida Grande"/>
                  <a:sym typeface="Wingdings"/>
                </a:rPr>
                <a:t> background dominated by </a:t>
              </a:r>
              <a:r>
                <a:rPr lang="en-US" sz="1500" dirty="0" err="1" smtClean="0">
                  <a:effectLst/>
                  <a:latin typeface="+mj-lt"/>
                  <a:ea typeface="Lucida Grande"/>
                  <a:cs typeface="Lucida Grande"/>
                  <a:sym typeface="Wingdings"/>
                </a:rPr>
                <a:t>tt</a:t>
              </a:r>
              <a:r>
                <a:rPr lang="en-US" sz="1500" dirty="0" smtClean="0">
                  <a:effectLst/>
                  <a:latin typeface="+mj-lt"/>
                  <a:ea typeface="Lucida Grande"/>
                  <a:cs typeface="Lucida Grande"/>
                  <a:sym typeface="Wingdings"/>
                </a:rPr>
                <a:t> </a:t>
              </a:r>
            </a:p>
            <a:p>
              <a:r>
                <a:rPr lang="en-US" sz="1500" dirty="0" smtClean="0">
                  <a:effectLst/>
                  <a:latin typeface="+mj-lt"/>
                  <a:ea typeface="Lucida Grande"/>
                  <a:cs typeface="Lucida Grande"/>
                  <a:sym typeface="Wingdings"/>
                </a:rPr>
                <a:t>and </a:t>
              </a:r>
              <a:r>
                <a:rPr lang="en-US" sz="1500" dirty="0" err="1" smtClean="0">
                  <a:effectLst/>
                  <a:latin typeface="+mj-lt"/>
                  <a:ea typeface="Lucida Grande"/>
                  <a:cs typeface="Lucida Grande"/>
                  <a:sym typeface="Wingdings"/>
                </a:rPr>
                <a:t>Zbb</a:t>
              </a:r>
              <a:r>
                <a:rPr lang="en-US" sz="1500" dirty="0">
                  <a:effectLst/>
                  <a:latin typeface="+mj-lt"/>
                  <a:ea typeface="Lucida Grande"/>
                  <a:cs typeface="Lucida Grande"/>
                  <a:sym typeface="Wingdings"/>
                </a:rPr>
                <a:t> </a:t>
              </a:r>
              <a:r>
                <a:rPr lang="en-US" sz="1500" dirty="0" smtClean="0">
                  <a:effectLst/>
                  <a:latin typeface="+mj-lt"/>
                  <a:ea typeface="Lucida Grande"/>
                  <a:cs typeface="Lucida Grande"/>
                  <a:sym typeface="Wingdings"/>
                </a:rPr>
                <a:t>in low mass region</a:t>
              </a:r>
              <a:endParaRPr lang="en-US" sz="1500" dirty="0" smtClean="0">
                <a:effectLst/>
                <a:latin typeface="+mj-lt"/>
              </a:endParaRPr>
            </a:p>
          </p:txBody>
        </p:sp>
        <p:pic>
          <p:nvPicPr>
            <p:cNvPr id="4" name="Picture 3" descr="Untitled.png"/>
            <p:cNvPicPr preferRelativeResize="0"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625658" y="2149240"/>
              <a:ext cx="3154254" cy="2935944"/>
            </a:xfrm>
            <a:prstGeom prst="rect">
              <a:avLst/>
            </a:prstGeom>
            <a:solidFill>
              <a:srgbClr val="660066"/>
            </a:solidFill>
            <a:ln>
              <a:solidFill>
                <a:srgbClr val="000000"/>
              </a:solidFill>
            </a:ln>
          </p:spPr>
        </p:pic>
      </p:grpSp>
      <p:grpSp>
        <p:nvGrpSpPr>
          <p:cNvPr id="25" name="Group 24"/>
          <p:cNvGrpSpPr/>
          <p:nvPr/>
        </p:nvGrpSpPr>
        <p:grpSpPr>
          <a:xfrm>
            <a:off x="5148064" y="1722874"/>
            <a:ext cx="3528392" cy="3650342"/>
            <a:chOff x="5220072" y="1578858"/>
            <a:chExt cx="3528392" cy="3650342"/>
          </a:xfrm>
        </p:grpSpPr>
        <p:sp>
          <p:nvSpPr>
            <p:cNvPr id="23" name="Rectangle 22"/>
            <p:cNvSpPr/>
            <p:nvPr/>
          </p:nvSpPr>
          <p:spPr bwMode="auto">
            <a:xfrm>
              <a:off x="5220072" y="1844824"/>
              <a:ext cx="3528392" cy="3384376"/>
            </a:xfrm>
            <a:prstGeom prst="rect">
              <a:avLst/>
            </a:prstGeom>
            <a:solidFill>
              <a:srgbClr val="660066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</a:endParaRPr>
            </a:p>
          </p:txBody>
        </p:sp>
        <p:pic>
          <p:nvPicPr>
            <p:cNvPr id="11" name="Picture 10" descr="Untitled1.png"/>
            <p:cNvPicPr preferRelativeResize="0"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5436096" y="2183608"/>
              <a:ext cx="3086503" cy="2973584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sp>
          <p:nvSpPr>
            <p:cNvPr id="21" name="TextBox 20"/>
            <p:cNvSpPr txBox="1"/>
            <p:nvPr/>
          </p:nvSpPr>
          <p:spPr>
            <a:xfrm>
              <a:off x="5314273" y="1578858"/>
              <a:ext cx="3434191" cy="553998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500" dirty="0" smtClean="0">
                  <a:effectLst/>
                  <a:latin typeface="+mj-lt"/>
                </a:rPr>
                <a:t>l</a:t>
              </a:r>
              <a:r>
                <a:rPr lang="en-US" sz="1500" baseline="-25000" dirty="0" smtClean="0">
                  <a:effectLst/>
                  <a:latin typeface="+mj-lt"/>
                </a:rPr>
                <a:t>3</a:t>
              </a:r>
              <a:r>
                <a:rPr lang="en-US" sz="1500" dirty="0" smtClean="0">
                  <a:effectLst/>
                  <a:latin typeface="+mj-lt"/>
                </a:rPr>
                <a:t>l</a:t>
              </a:r>
              <a:r>
                <a:rPr lang="en-US" sz="1500" baseline="-25000" dirty="0" smtClean="0">
                  <a:effectLst/>
                  <a:latin typeface="+mj-lt"/>
                </a:rPr>
                <a:t>4 </a:t>
              </a:r>
              <a:r>
                <a:rPr lang="en-US" sz="1500" dirty="0" smtClean="0">
                  <a:effectLst/>
                  <a:latin typeface="+mj-lt"/>
                </a:rPr>
                <a:t>= </a:t>
              </a:r>
              <a:r>
                <a:rPr lang="en-US" sz="1500" dirty="0" err="1" smtClean="0">
                  <a:effectLst/>
                  <a:latin typeface="+mj-lt"/>
                  <a:ea typeface="Lucida Grande"/>
                  <a:cs typeface="Lucida Grande"/>
                </a:rPr>
                <a:t>ee</a:t>
              </a:r>
              <a:r>
                <a:rPr lang="en-US" sz="1500" dirty="0" smtClean="0">
                  <a:effectLst/>
                  <a:latin typeface="+mj-lt"/>
                  <a:ea typeface="Lucida Grande"/>
                  <a:cs typeface="Lucida Grande"/>
                </a:rPr>
                <a:t> </a:t>
              </a:r>
              <a:r>
                <a:rPr lang="en-US" sz="1500" dirty="0" smtClean="0">
                  <a:effectLst/>
                  <a:latin typeface="+mj-lt"/>
                  <a:ea typeface="Lucida Grande"/>
                  <a:cs typeface="Lucida Grande"/>
                  <a:sym typeface="Wingdings"/>
                </a:rPr>
                <a:t> background dominated by </a:t>
              </a:r>
            </a:p>
            <a:p>
              <a:r>
                <a:rPr lang="en-US" sz="1500" dirty="0" err="1" smtClean="0">
                  <a:effectLst/>
                  <a:latin typeface="+mj-lt"/>
                  <a:ea typeface="Lucida Grande"/>
                  <a:cs typeface="Lucida Grande"/>
                  <a:sym typeface="Wingdings"/>
                </a:rPr>
                <a:t>Z+jets</a:t>
              </a:r>
              <a:r>
                <a:rPr lang="en-US" sz="1500" dirty="0">
                  <a:effectLst/>
                  <a:latin typeface="+mj-lt"/>
                  <a:ea typeface="Lucida Grande"/>
                  <a:cs typeface="Lucida Grande"/>
                  <a:sym typeface="Wingdings"/>
                </a:rPr>
                <a:t> </a:t>
              </a:r>
              <a:r>
                <a:rPr lang="en-US" sz="1500" dirty="0" smtClean="0">
                  <a:effectLst/>
                  <a:latin typeface="+mj-lt"/>
                  <a:ea typeface="Lucida Grande"/>
                  <a:cs typeface="Lucida Grande"/>
                  <a:sym typeface="Wingdings"/>
                </a:rPr>
                <a:t>in low mass region</a:t>
              </a:r>
              <a:endParaRPr lang="en-US" sz="1500" dirty="0" smtClean="0">
                <a:effectLst/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73917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C691D3-1268-BC46-A466-4FE7F8FFD0C6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95536" y="116632"/>
            <a:ext cx="4248472" cy="369332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dirty="0" smtClean="0">
                <a:effectLst/>
              </a:rPr>
              <a:t>4</a:t>
            </a:r>
            <a:r>
              <a:rPr lang="en-US" sz="1800" dirty="0" smtClean="0">
                <a:effectLst/>
                <a:latin typeface="Lucida Grande"/>
                <a:ea typeface="Lucida Grande"/>
                <a:cs typeface="Lucida Grande"/>
              </a:rPr>
              <a:t>μ</a:t>
            </a:r>
            <a:r>
              <a:rPr lang="en-US" sz="1800" dirty="0" smtClean="0">
                <a:effectLst/>
              </a:rPr>
              <a:t> </a:t>
            </a:r>
            <a:r>
              <a:rPr lang="en-US" sz="1800" dirty="0">
                <a:effectLst/>
              </a:rPr>
              <a:t>candidate </a:t>
            </a:r>
            <a:r>
              <a:rPr lang="en-US" sz="1800" dirty="0" smtClean="0">
                <a:effectLst/>
              </a:rPr>
              <a:t>with </a:t>
            </a:r>
            <a:r>
              <a:rPr lang="en-US" sz="1800" dirty="0">
                <a:effectLst/>
              </a:rPr>
              <a:t>m</a:t>
            </a:r>
            <a:r>
              <a:rPr lang="en-US" sz="1800" baseline="-25000" dirty="0">
                <a:effectLst/>
              </a:rPr>
              <a:t>4</a:t>
            </a:r>
            <a:r>
              <a:rPr lang="en-US" sz="1800" baseline="-25000" dirty="0">
                <a:effectLst/>
                <a:latin typeface="Lucida Grande"/>
                <a:ea typeface="Lucida Grande"/>
                <a:cs typeface="Lucida Grande"/>
              </a:rPr>
              <a:t>μ</a:t>
            </a:r>
            <a:r>
              <a:rPr lang="en-US" sz="1800" dirty="0" smtClean="0">
                <a:effectLst/>
              </a:rPr>
              <a:t>= 125.1 </a:t>
            </a:r>
            <a:r>
              <a:rPr lang="en-US" sz="1800" dirty="0" err="1" smtClean="0">
                <a:effectLst/>
              </a:rPr>
              <a:t>GeV</a:t>
            </a:r>
            <a:endParaRPr lang="en-US" sz="1800" dirty="0" smtClean="0">
              <a:effectLst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528" y="620688"/>
            <a:ext cx="7272808" cy="584776"/>
          </a:xfrm>
          <a:prstGeom prst="rect">
            <a:avLst/>
          </a:prstGeom>
          <a:solidFill>
            <a:srgbClr val="FFCC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>
                <a:effectLst/>
                <a:latin typeface="+mj-lt"/>
              </a:rPr>
              <a:t>p</a:t>
            </a:r>
            <a:r>
              <a:rPr lang="en-US" baseline="-25000" dirty="0" err="1">
                <a:effectLst/>
                <a:latin typeface="+mj-lt"/>
              </a:rPr>
              <a:t>T</a:t>
            </a:r>
            <a:r>
              <a:rPr lang="en-US" dirty="0">
                <a:effectLst/>
                <a:latin typeface="+mj-lt"/>
              </a:rPr>
              <a:t> </a:t>
            </a:r>
            <a:r>
              <a:rPr lang="en-US" dirty="0" smtClean="0">
                <a:effectLst/>
                <a:latin typeface="+mj-lt"/>
              </a:rPr>
              <a:t>(</a:t>
            </a:r>
            <a:r>
              <a:rPr lang="en-US" dirty="0" err="1" smtClean="0">
                <a:effectLst/>
                <a:latin typeface="+mj-lt"/>
                <a:ea typeface="Lucida Grande"/>
                <a:cs typeface="Lucida Grande"/>
              </a:rPr>
              <a:t>muons</a:t>
            </a:r>
            <a:r>
              <a:rPr lang="en-US" dirty="0" smtClean="0">
                <a:effectLst/>
                <a:latin typeface="+mj-lt"/>
              </a:rPr>
              <a:t>)</a:t>
            </a:r>
            <a:r>
              <a:rPr lang="en-US" dirty="0">
                <a:effectLst/>
                <a:latin typeface="+mj-lt"/>
              </a:rPr>
              <a:t>= </a:t>
            </a:r>
            <a:r>
              <a:rPr lang="en-US" dirty="0" smtClean="0">
                <a:effectLst/>
                <a:latin typeface="+mj-lt"/>
              </a:rPr>
              <a:t> 36.1, 47.5, 26.4, 71 .7GeV   m</a:t>
            </a:r>
            <a:r>
              <a:rPr lang="en-US" baseline="-25000" dirty="0" smtClean="0">
                <a:effectLst/>
                <a:latin typeface="+mj-lt"/>
              </a:rPr>
              <a:t>12</a:t>
            </a:r>
            <a:r>
              <a:rPr lang="en-US" dirty="0" smtClean="0">
                <a:effectLst/>
                <a:latin typeface="+mj-lt"/>
              </a:rPr>
              <a:t>= 86.3 </a:t>
            </a:r>
            <a:r>
              <a:rPr lang="en-US" dirty="0" err="1" smtClean="0">
                <a:effectLst/>
                <a:latin typeface="+mj-lt"/>
              </a:rPr>
              <a:t>GeV</a:t>
            </a:r>
            <a:r>
              <a:rPr lang="en-US" dirty="0" smtClean="0">
                <a:effectLst/>
                <a:latin typeface="+mj-lt"/>
              </a:rPr>
              <a:t>, m</a:t>
            </a:r>
            <a:r>
              <a:rPr lang="en-US" baseline="-25000" dirty="0" smtClean="0">
                <a:effectLst/>
                <a:latin typeface="+mj-lt"/>
              </a:rPr>
              <a:t>34</a:t>
            </a:r>
            <a:r>
              <a:rPr lang="en-US" dirty="0" smtClean="0">
                <a:effectLst/>
                <a:latin typeface="+mj-lt"/>
              </a:rPr>
              <a:t>= 31.6 </a:t>
            </a:r>
            <a:r>
              <a:rPr lang="en-US" dirty="0" err="1" smtClean="0">
                <a:effectLst/>
                <a:latin typeface="+mj-lt"/>
              </a:rPr>
              <a:t>GeV</a:t>
            </a:r>
            <a:endParaRPr lang="en-US" dirty="0" smtClean="0">
              <a:effectLst/>
              <a:latin typeface="+mj-lt"/>
            </a:endParaRPr>
          </a:p>
          <a:p>
            <a:r>
              <a:rPr lang="en-US" dirty="0" smtClean="0">
                <a:effectLst/>
                <a:latin typeface="+mj-lt"/>
              </a:rPr>
              <a:t>15 reconstructed vertices</a:t>
            </a:r>
          </a:p>
        </p:txBody>
      </p:sp>
      <p:pic>
        <p:nvPicPr>
          <p:cNvPr id="8" name="Picture 7" descr="run204769_evt71902630_VP1Base.png"/>
          <p:cNvPicPr preferRelativeResize="0"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1340768"/>
            <a:ext cx="8468257" cy="5486490"/>
          </a:xfrm>
          <a:prstGeom prst="rect">
            <a:avLst/>
          </a:prstGeom>
          <a:ln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xmlns="" val="1006738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C691D3-1268-BC46-A466-4FE7F8FFD0C6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95536" y="179348"/>
            <a:ext cx="4320480" cy="369332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dirty="0" smtClean="0">
                <a:effectLst/>
                <a:sym typeface="Wingdings"/>
              </a:rPr>
              <a:t>4e</a:t>
            </a:r>
            <a:r>
              <a:rPr lang="en-US" sz="1800" dirty="0" smtClean="0">
                <a:effectLst/>
              </a:rPr>
              <a:t> </a:t>
            </a:r>
            <a:r>
              <a:rPr lang="en-US" sz="1800" dirty="0">
                <a:effectLst/>
              </a:rPr>
              <a:t>candidate </a:t>
            </a:r>
            <a:r>
              <a:rPr lang="en-US" sz="1800" dirty="0" smtClean="0">
                <a:effectLst/>
              </a:rPr>
              <a:t>with m</a:t>
            </a:r>
            <a:r>
              <a:rPr lang="en-US" sz="1800" baseline="-25000" dirty="0" smtClean="0">
                <a:effectLst/>
              </a:rPr>
              <a:t>4e</a:t>
            </a:r>
            <a:r>
              <a:rPr lang="en-US" sz="1800" dirty="0" smtClean="0">
                <a:effectLst/>
              </a:rPr>
              <a:t>= 124.6   </a:t>
            </a:r>
            <a:r>
              <a:rPr lang="en-US" sz="1800" dirty="0" err="1" smtClean="0">
                <a:effectLst/>
              </a:rPr>
              <a:t>GeV</a:t>
            </a:r>
            <a:endParaRPr lang="en-US" sz="1800" dirty="0" smtClean="0">
              <a:effectLst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683984"/>
            <a:ext cx="7560840" cy="584776"/>
          </a:xfrm>
          <a:prstGeom prst="rect">
            <a:avLst/>
          </a:prstGeom>
          <a:solidFill>
            <a:srgbClr val="FFCC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>
                <a:effectLst/>
                <a:latin typeface="+mj-lt"/>
              </a:rPr>
              <a:t>p</a:t>
            </a:r>
            <a:r>
              <a:rPr lang="en-US" baseline="-25000" dirty="0" err="1">
                <a:effectLst/>
                <a:latin typeface="+mj-lt"/>
              </a:rPr>
              <a:t>T</a:t>
            </a:r>
            <a:r>
              <a:rPr lang="en-US" dirty="0">
                <a:effectLst/>
                <a:latin typeface="+mj-lt"/>
              </a:rPr>
              <a:t> </a:t>
            </a:r>
            <a:r>
              <a:rPr lang="en-US" dirty="0" smtClean="0">
                <a:effectLst/>
                <a:latin typeface="+mj-lt"/>
              </a:rPr>
              <a:t>(</a:t>
            </a:r>
            <a:r>
              <a:rPr lang="en-US" dirty="0" smtClean="0">
                <a:effectLst/>
                <a:latin typeface="+mj-lt"/>
                <a:ea typeface="Lucida Grande"/>
                <a:cs typeface="Lucida Grande"/>
              </a:rPr>
              <a:t>electrons</a:t>
            </a:r>
            <a:r>
              <a:rPr lang="en-US" dirty="0" smtClean="0">
                <a:effectLst/>
                <a:latin typeface="+mj-lt"/>
              </a:rPr>
              <a:t>)</a:t>
            </a:r>
            <a:r>
              <a:rPr lang="en-US" dirty="0">
                <a:effectLst/>
                <a:latin typeface="+mj-lt"/>
              </a:rPr>
              <a:t>= </a:t>
            </a:r>
            <a:r>
              <a:rPr lang="en-US" dirty="0" smtClean="0">
                <a:effectLst/>
                <a:latin typeface="+mj-lt"/>
              </a:rPr>
              <a:t> 24.9, 53.9, 61.9, 17.8 </a:t>
            </a:r>
            <a:r>
              <a:rPr lang="en-US" dirty="0" err="1" smtClean="0">
                <a:effectLst/>
                <a:latin typeface="+mj-lt"/>
              </a:rPr>
              <a:t>GeV</a:t>
            </a:r>
            <a:r>
              <a:rPr lang="en-US" dirty="0" smtClean="0">
                <a:effectLst/>
                <a:latin typeface="+mj-lt"/>
              </a:rPr>
              <a:t>   m</a:t>
            </a:r>
            <a:r>
              <a:rPr lang="en-US" baseline="-25000" dirty="0" smtClean="0">
                <a:effectLst/>
                <a:latin typeface="+mj-lt"/>
              </a:rPr>
              <a:t>12</a:t>
            </a:r>
            <a:r>
              <a:rPr lang="en-US" dirty="0" smtClean="0">
                <a:effectLst/>
                <a:latin typeface="+mj-lt"/>
              </a:rPr>
              <a:t>= 70.6 </a:t>
            </a:r>
            <a:r>
              <a:rPr lang="en-US" dirty="0" err="1" smtClean="0">
                <a:effectLst/>
                <a:latin typeface="+mj-lt"/>
              </a:rPr>
              <a:t>GeV</a:t>
            </a:r>
            <a:r>
              <a:rPr lang="en-US" dirty="0" smtClean="0">
                <a:effectLst/>
                <a:latin typeface="+mj-lt"/>
              </a:rPr>
              <a:t>, m</a:t>
            </a:r>
            <a:r>
              <a:rPr lang="en-US" baseline="-25000" dirty="0" smtClean="0">
                <a:effectLst/>
                <a:latin typeface="+mj-lt"/>
              </a:rPr>
              <a:t>34</a:t>
            </a:r>
            <a:r>
              <a:rPr lang="en-US" dirty="0" smtClean="0">
                <a:effectLst/>
                <a:latin typeface="+mj-lt"/>
              </a:rPr>
              <a:t>= 44.7 </a:t>
            </a:r>
            <a:r>
              <a:rPr lang="en-US" dirty="0" err="1" smtClean="0">
                <a:effectLst/>
                <a:latin typeface="+mj-lt"/>
              </a:rPr>
              <a:t>GeV</a:t>
            </a:r>
            <a:endParaRPr lang="en-US" dirty="0" smtClean="0">
              <a:effectLst/>
              <a:latin typeface="+mj-lt"/>
            </a:endParaRPr>
          </a:p>
          <a:p>
            <a:r>
              <a:rPr lang="en-US" dirty="0" smtClean="0">
                <a:effectLst/>
                <a:latin typeface="+mj-lt"/>
              </a:rPr>
              <a:t>12 reconstructed vertices</a:t>
            </a:r>
          </a:p>
        </p:txBody>
      </p:sp>
      <p:pic>
        <p:nvPicPr>
          <p:cNvPr id="3" name="Picture 2" descr="run203602_evt82614360_VP1Base.png"/>
          <p:cNvPicPr preferRelativeResize="0"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1412776"/>
            <a:ext cx="8833106" cy="5296182"/>
          </a:xfrm>
          <a:prstGeom prst="rect">
            <a:avLst/>
          </a:prstGeom>
          <a:ln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xmlns="" val="1540352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C691D3-1268-BC46-A466-4FE7F8FFD0C6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23528" y="107340"/>
            <a:ext cx="4320480" cy="369332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dirty="0" smtClean="0">
                <a:effectLst/>
                <a:sym typeface="Wingdings"/>
              </a:rPr>
              <a:t>2e2</a:t>
            </a:r>
            <a:r>
              <a:rPr lang="en-US" sz="1800" dirty="0" smtClean="0">
                <a:effectLst/>
                <a:latin typeface="Lucida Grande"/>
                <a:ea typeface="Lucida Grande"/>
                <a:cs typeface="Lucida Grande"/>
              </a:rPr>
              <a:t>μ</a:t>
            </a:r>
            <a:r>
              <a:rPr lang="en-US" sz="1800" dirty="0" smtClean="0">
                <a:effectLst/>
              </a:rPr>
              <a:t> </a:t>
            </a:r>
            <a:r>
              <a:rPr lang="en-US" sz="1800" dirty="0">
                <a:effectLst/>
              </a:rPr>
              <a:t>candidate </a:t>
            </a:r>
            <a:r>
              <a:rPr lang="en-US" sz="1800" dirty="0" smtClean="0">
                <a:effectLst/>
              </a:rPr>
              <a:t>with m</a:t>
            </a:r>
            <a:r>
              <a:rPr lang="en-US" sz="1800" baseline="-25000" dirty="0" smtClean="0">
                <a:effectLst/>
              </a:rPr>
              <a:t>2e2</a:t>
            </a:r>
            <a:r>
              <a:rPr lang="en-US" sz="1800" baseline="-25000" dirty="0" smtClean="0">
                <a:effectLst/>
                <a:latin typeface="Lucida Grande"/>
                <a:ea typeface="Lucida Grande"/>
                <a:cs typeface="Lucida Grande"/>
              </a:rPr>
              <a:t>μ</a:t>
            </a:r>
            <a:r>
              <a:rPr lang="en-US" sz="1800" dirty="0" smtClean="0">
                <a:effectLst/>
              </a:rPr>
              <a:t>= 123.9 </a:t>
            </a:r>
            <a:r>
              <a:rPr lang="en-US" sz="1800" dirty="0" err="1" smtClean="0">
                <a:effectLst/>
              </a:rPr>
              <a:t>GeV</a:t>
            </a:r>
            <a:endParaRPr lang="en-US" sz="1800" dirty="0" smtClean="0">
              <a:effectLst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1520" y="570166"/>
            <a:ext cx="7632848" cy="584776"/>
          </a:xfrm>
          <a:prstGeom prst="rect">
            <a:avLst/>
          </a:prstGeom>
          <a:solidFill>
            <a:srgbClr val="FFCC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>
                <a:effectLst/>
                <a:latin typeface="+mj-lt"/>
              </a:rPr>
              <a:t>p</a:t>
            </a:r>
            <a:r>
              <a:rPr lang="en-US" baseline="-25000" dirty="0" err="1">
                <a:effectLst/>
                <a:latin typeface="+mj-lt"/>
              </a:rPr>
              <a:t>T</a:t>
            </a:r>
            <a:r>
              <a:rPr lang="en-US" dirty="0">
                <a:effectLst/>
                <a:latin typeface="+mj-lt"/>
              </a:rPr>
              <a:t> </a:t>
            </a:r>
            <a:r>
              <a:rPr lang="en-US" dirty="0" smtClean="0">
                <a:effectLst/>
                <a:latin typeface="+mj-lt"/>
              </a:rPr>
              <a:t>(</a:t>
            </a:r>
            <a:r>
              <a:rPr lang="en-US" dirty="0" err="1" smtClean="0">
                <a:effectLst/>
                <a:latin typeface="+mj-lt"/>
              </a:rPr>
              <a:t>e,e,μ,μ</a:t>
            </a:r>
            <a:r>
              <a:rPr lang="en-US" dirty="0" smtClean="0">
                <a:effectLst/>
                <a:latin typeface="+mj-lt"/>
              </a:rPr>
              <a:t>)</a:t>
            </a:r>
            <a:r>
              <a:rPr lang="en-US" dirty="0">
                <a:effectLst/>
                <a:latin typeface="+mj-lt"/>
              </a:rPr>
              <a:t>= </a:t>
            </a:r>
            <a:r>
              <a:rPr lang="en-US" dirty="0" smtClean="0">
                <a:effectLst/>
                <a:latin typeface="+mj-lt"/>
              </a:rPr>
              <a:t> 18.7, 76, 19.6, 7.9 </a:t>
            </a:r>
            <a:r>
              <a:rPr lang="en-US" dirty="0" err="1" smtClean="0">
                <a:effectLst/>
                <a:latin typeface="+mj-lt"/>
              </a:rPr>
              <a:t>GeV</a:t>
            </a:r>
            <a:r>
              <a:rPr lang="en-US" dirty="0" smtClean="0">
                <a:effectLst/>
                <a:latin typeface="+mj-lt"/>
              </a:rPr>
              <a:t>,    m</a:t>
            </a:r>
            <a:r>
              <a:rPr lang="en-US" baseline="-25000" dirty="0" smtClean="0">
                <a:effectLst/>
                <a:latin typeface="+mj-lt"/>
              </a:rPr>
              <a:t> </a:t>
            </a:r>
            <a:r>
              <a:rPr lang="en-US" dirty="0" smtClean="0">
                <a:effectLst/>
                <a:latin typeface="+mj-lt"/>
              </a:rPr>
              <a:t>(</a:t>
            </a:r>
            <a:r>
              <a:rPr lang="en-US" dirty="0" err="1" smtClean="0">
                <a:effectLst/>
                <a:latin typeface="+mj-lt"/>
              </a:rPr>
              <a:t>e</a:t>
            </a:r>
            <a:r>
              <a:rPr lang="en-US" baseline="30000" dirty="0" err="1" smtClean="0">
                <a:effectLst/>
                <a:latin typeface="+mj-lt"/>
              </a:rPr>
              <a:t>+</a:t>
            </a:r>
            <a:r>
              <a:rPr lang="en-US" dirty="0" err="1" smtClean="0">
                <a:effectLst/>
                <a:latin typeface="+mj-lt"/>
              </a:rPr>
              <a:t>e</a:t>
            </a:r>
            <a:r>
              <a:rPr lang="en-US" baseline="30000" dirty="0" smtClean="0">
                <a:effectLst/>
                <a:latin typeface="+mj-lt"/>
              </a:rPr>
              <a:t>-</a:t>
            </a:r>
            <a:r>
              <a:rPr lang="en-US" dirty="0" smtClean="0">
                <a:effectLst/>
                <a:latin typeface="+mj-lt"/>
              </a:rPr>
              <a:t>)= 87.9 </a:t>
            </a:r>
            <a:r>
              <a:rPr lang="en-US" dirty="0" err="1" smtClean="0">
                <a:effectLst/>
                <a:latin typeface="+mj-lt"/>
              </a:rPr>
              <a:t>GeV</a:t>
            </a:r>
            <a:r>
              <a:rPr lang="en-US" dirty="0" smtClean="0">
                <a:effectLst/>
                <a:latin typeface="+mj-lt"/>
              </a:rPr>
              <a:t>, m(</a:t>
            </a:r>
            <a:r>
              <a:rPr lang="en-US" dirty="0" err="1" smtClean="0">
                <a:effectLst/>
                <a:latin typeface="+mj-lt"/>
                <a:ea typeface="Lucida Grande"/>
                <a:cs typeface="Lucida Grande"/>
              </a:rPr>
              <a:t>μ</a:t>
            </a:r>
            <a:r>
              <a:rPr lang="en-US" baseline="30000" dirty="0" err="1" smtClean="0">
                <a:effectLst/>
                <a:latin typeface="+mj-lt"/>
                <a:ea typeface="Lucida Grande"/>
                <a:cs typeface="Lucida Grande"/>
              </a:rPr>
              <a:t>+</a:t>
            </a:r>
            <a:r>
              <a:rPr lang="en-US" dirty="0" err="1" smtClean="0">
                <a:effectLst/>
                <a:latin typeface="+mj-lt"/>
                <a:ea typeface="Lucida Grande"/>
                <a:cs typeface="Lucida Grande"/>
              </a:rPr>
              <a:t>μ</a:t>
            </a:r>
            <a:r>
              <a:rPr lang="en-US" baseline="30000" dirty="0" smtClean="0">
                <a:effectLst/>
                <a:latin typeface="+mj-lt"/>
                <a:ea typeface="Lucida Grande"/>
                <a:cs typeface="Lucida Grande"/>
              </a:rPr>
              <a:t>-</a:t>
            </a:r>
            <a:r>
              <a:rPr lang="en-US" dirty="0" smtClean="0">
                <a:effectLst/>
                <a:latin typeface="+mj-lt"/>
              </a:rPr>
              <a:t>) =19.6 </a:t>
            </a:r>
            <a:r>
              <a:rPr lang="en-US" dirty="0" err="1" smtClean="0">
                <a:effectLst/>
                <a:latin typeface="+mj-lt"/>
              </a:rPr>
              <a:t>GeV</a:t>
            </a:r>
            <a:endParaRPr lang="en-US" dirty="0" smtClean="0">
              <a:effectLst/>
              <a:latin typeface="+mj-lt"/>
            </a:endParaRPr>
          </a:p>
          <a:p>
            <a:r>
              <a:rPr lang="en-US" dirty="0" smtClean="0">
                <a:effectLst/>
              </a:rPr>
              <a:t>12 </a:t>
            </a:r>
            <a:r>
              <a:rPr lang="en-US" dirty="0">
                <a:effectLst/>
              </a:rPr>
              <a:t>reconstructed </a:t>
            </a:r>
            <a:r>
              <a:rPr lang="en-US" dirty="0" smtClean="0">
                <a:effectLst/>
              </a:rPr>
              <a:t>vertices</a:t>
            </a:r>
            <a:endParaRPr lang="en-US" dirty="0">
              <a:effectLst/>
            </a:endParaRPr>
          </a:p>
        </p:txBody>
      </p:sp>
      <p:pic>
        <p:nvPicPr>
          <p:cNvPr id="3" name="Picture 2" descr="run205113_evt12611816_VP1Base_lego.png"/>
          <p:cNvPicPr preferRelativeResize="0"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1350328"/>
            <a:ext cx="8339275" cy="5391040"/>
          </a:xfrm>
          <a:prstGeom prst="rect">
            <a:avLst/>
          </a:prstGeom>
          <a:ln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xmlns="" val="3533713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-108520" y="-27384"/>
            <a:ext cx="9433048" cy="7056784"/>
          </a:xfrm>
          <a:prstGeom prst="rect">
            <a:avLst/>
          </a:prstGeom>
          <a:solidFill>
            <a:srgbClr val="8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pic>
        <p:nvPicPr>
          <p:cNvPr id="8" name="Picture 7" descr="lim2.png"/>
          <p:cNvPicPr preferRelativeResize="0"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71800" y="3356992"/>
            <a:ext cx="3835347" cy="3502528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7" name="Picture 6" descr="lim3.png"/>
          <p:cNvPicPr preferRelativeResize="0"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36096" y="-27384"/>
            <a:ext cx="3684786" cy="3510452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4" name="Picture 3" descr="lim.png"/>
          <p:cNvPicPr preferRelativeResize="0"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87" y="-99392"/>
            <a:ext cx="3846028" cy="3548367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12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532440" y="6724600"/>
            <a:ext cx="838200" cy="304800"/>
          </a:xfrm>
        </p:spPr>
        <p:txBody>
          <a:bodyPr/>
          <a:lstStyle/>
          <a:p>
            <a:pPr>
              <a:defRPr/>
            </a:pPr>
            <a:fld id="{E4C691D3-1268-BC46-A466-4FE7F8FFD0C6}" type="slidenum">
              <a:rPr lang="en-US" smtClean="0"/>
              <a:pPr>
                <a:defRPr/>
              </a:pPr>
              <a:t>39</a:t>
            </a:fld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179512" y="2348880"/>
            <a:ext cx="1108396" cy="338554"/>
          </a:xfrm>
          <a:prstGeom prst="rect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effectLst/>
              </a:rPr>
              <a:t>2011 data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292080" y="2420888"/>
            <a:ext cx="1141258" cy="338554"/>
          </a:xfrm>
          <a:prstGeom prst="rect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effectLst/>
              </a:rPr>
              <a:t>2012 data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051720" y="5733256"/>
            <a:ext cx="1675058" cy="338554"/>
          </a:xfrm>
          <a:prstGeom prst="rect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effectLst/>
              </a:rPr>
              <a:t>2011+2012 data</a:t>
            </a:r>
          </a:p>
        </p:txBody>
      </p:sp>
      <p:sp>
        <p:nvSpPr>
          <p:cNvPr id="27" name="Rectangle 26"/>
          <p:cNvSpPr>
            <a:spLocks/>
          </p:cNvSpPr>
          <p:nvPr/>
        </p:nvSpPr>
        <p:spPr bwMode="auto">
          <a:xfrm>
            <a:off x="1475656" y="44912"/>
            <a:ext cx="1116000" cy="2952040"/>
          </a:xfrm>
          <a:prstGeom prst="rect">
            <a:avLst/>
          </a:prstGeom>
          <a:solidFill>
            <a:srgbClr val="000000">
              <a:alpha val="51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sp>
        <p:nvSpPr>
          <p:cNvPr id="29" name="Rectangle 28"/>
          <p:cNvSpPr>
            <a:spLocks/>
          </p:cNvSpPr>
          <p:nvPr/>
        </p:nvSpPr>
        <p:spPr bwMode="auto">
          <a:xfrm>
            <a:off x="6948264" y="44624"/>
            <a:ext cx="1152128" cy="2952328"/>
          </a:xfrm>
          <a:prstGeom prst="rect">
            <a:avLst/>
          </a:prstGeom>
          <a:solidFill>
            <a:srgbClr val="000000">
              <a:alpha val="51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sp>
        <p:nvSpPr>
          <p:cNvPr id="33" name="Rectangle 32"/>
          <p:cNvSpPr>
            <a:spLocks/>
          </p:cNvSpPr>
          <p:nvPr/>
        </p:nvSpPr>
        <p:spPr bwMode="auto">
          <a:xfrm>
            <a:off x="4248112" y="3501008"/>
            <a:ext cx="1332000" cy="2952328"/>
          </a:xfrm>
          <a:prstGeom prst="rect">
            <a:avLst/>
          </a:prstGeom>
          <a:solidFill>
            <a:srgbClr val="000000">
              <a:alpha val="51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23006" y="4542219"/>
            <a:ext cx="2267242" cy="877163"/>
          </a:xfrm>
          <a:prstGeom prst="rect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700" dirty="0" smtClean="0">
                <a:effectLst/>
              </a:rPr>
              <a:t>Excluded (95% CL): </a:t>
            </a:r>
          </a:p>
          <a:p>
            <a:r>
              <a:rPr lang="en-US" sz="1700" dirty="0" smtClean="0">
                <a:effectLst/>
              </a:rPr>
              <a:t>130-170 </a:t>
            </a:r>
            <a:r>
              <a:rPr lang="en-US" sz="1700" dirty="0" err="1" smtClean="0">
                <a:effectLst/>
              </a:rPr>
              <a:t>GeV</a:t>
            </a:r>
            <a:r>
              <a:rPr lang="en-US" sz="1700" dirty="0" smtClean="0">
                <a:effectLst/>
              </a:rPr>
              <a:t>   </a:t>
            </a:r>
          </a:p>
          <a:p>
            <a:r>
              <a:rPr lang="en-US" sz="1700" dirty="0" smtClean="0">
                <a:effectLst/>
              </a:rPr>
              <a:t>Expected: </a:t>
            </a:r>
            <a:r>
              <a:rPr lang="en-US" sz="1700" dirty="0" err="1" smtClean="0">
                <a:effectLst/>
              </a:rPr>
              <a:t>xxxx</a:t>
            </a:r>
            <a:r>
              <a:rPr lang="en-US" sz="1700" dirty="0" smtClean="0">
                <a:effectLst/>
              </a:rPr>
              <a:t> </a:t>
            </a:r>
            <a:r>
              <a:rPr lang="en-US" sz="1700" dirty="0" err="1" smtClean="0">
                <a:effectLst/>
              </a:rPr>
              <a:t>GeV</a:t>
            </a:r>
            <a:endParaRPr lang="en-US" sz="1700" dirty="0" smtClean="0">
              <a:effectLst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5496" y="4365104"/>
            <a:ext cx="2458213" cy="1138773"/>
          </a:xfrm>
          <a:prstGeom prst="rect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700" dirty="0" smtClean="0">
                <a:effectLst/>
              </a:rPr>
              <a:t>Excluded (95% CL): </a:t>
            </a:r>
          </a:p>
          <a:p>
            <a:r>
              <a:rPr lang="en-US" sz="1700" dirty="0" smtClean="0">
                <a:effectLst/>
              </a:rPr>
              <a:t>131-162, 170-460 </a:t>
            </a:r>
            <a:r>
              <a:rPr lang="en-US" sz="1700" dirty="0" err="1" smtClean="0">
                <a:effectLst/>
              </a:rPr>
              <a:t>GeV</a:t>
            </a:r>
            <a:r>
              <a:rPr lang="en-US" sz="1700" dirty="0" smtClean="0">
                <a:effectLst/>
              </a:rPr>
              <a:t>   </a:t>
            </a:r>
          </a:p>
          <a:p>
            <a:r>
              <a:rPr lang="en-US" sz="1700" dirty="0" smtClean="0">
                <a:effectLst/>
              </a:rPr>
              <a:t>Expected:  </a:t>
            </a:r>
          </a:p>
          <a:p>
            <a:r>
              <a:rPr lang="en-US" sz="1700" dirty="0" smtClean="0">
                <a:effectLst/>
              </a:rPr>
              <a:t>124-164, 176-500 </a:t>
            </a:r>
            <a:r>
              <a:rPr lang="en-US" sz="1700" dirty="0" err="1" smtClean="0">
                <a:effectLst/>
              </a:rPr>
              <a:t>GeV</a:t>
            </a:r>
            <a:endParaRPr lang="en-US" sz="1700" dirty="0" smtClean="0">
              <a:effectLst/>
            </a:endParaRPr>
          </a:p>
        </p:txBody>
      </p:sp>
      <p:sp>
        <p:nvSpPr>
          <p:cNvPr id="18" name="Rectangle 17"/>
          <p:cNvSpPr>
            <a:spLocks/>
          </p:cNvSpPr>
          <p:nvPr/>
        </p:nvSpPr>
        <p:spPr bwMode="auto">
          <a:xfrm>
            <a:off x="8748464" y="44624"/>
            <a:ext cx="216024" cy="2952328"/>
          </a:xfrm>
          <a:prstGeom prst="rect">
            <a:avLst/>
          </a:prstGeom>
          <a:solidFill>
            <a:srgbClr val="000000">
              <a:alpha val="51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sp>
        <p:nvSpPr>
          <p:cNvPr id="19" name="Rectangle 18"/>
          <p:cNvSpPr>
            <a:spLocks/>
          </p:cNvSpPr>
          <p:nvPr/>
        </p:nvSpPr>
        <p:spPr bwMode="auto">
          <a:xfrm>
            <a:off x="5940152" y="3501008"/>
            <a:ext cx="432048" cy="2952328"/>
          </a:xfrm>
          <a:prstGeom prst="rect">
            <a:avLst/>
          </a:prstGeom>
          <a:solidFill>
            <a:srgbClr val="000000">
              <a:alpha val="51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38887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9" grpId="0" animBg="1"/>
      <p:bldP spid="33" grpId="0" animBg="1"/>
      <p:bldP spid="18" grpId="0" animBg="1"/>
      <p:bldP spid="1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7"/>
          <p:cNvSpPr>
            <a:spLocks noChangeArrowheads="1"/>
          </p:cNvSpPr>
          <p:nvPr/>
        </p:nvSpPr>
        <p:spPr bwMode="auto">
          <a:xfrm>
            <a:off x="-72008" y="0"/>
            <a:ext cx="9468544" cy="6885384"/>
          </a:xfrm>
          <a:prstGeom prst="rect">
            <a:avLst/>
          </a:prstGeom>
          <a:solidFill>
            <a:srgbClr val="66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15" name="Picture 6" descr="mighty_Atlas.gif"/>
          <p:cNvPicPr preferRelativeResize="0"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69300" y="76200"/>
            <a:ext cx="698500" cy="76835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  <p:grpSp>
        <p:nvGrpSpPr>
          <p:cNvPr id="17" name="Group 16"/>
          <p:cNvGrpSpPr/>
          <p:nvPr/>
        </p:nvGrpSpPr>
        <p:grpSpPr>
          <a:xfrm>
            <a:off x="107504" y="4725144"/>
            <a:ext cx="9036496" cy="1944216"/>
            <a:chOff x="0" y="4797152"/>
            <a:chExt cx="9036496" cy="1944216"/>
          </a:xfrm>
        </p:grpSpPr>
        <p:sp>
          <p:nvSpPr>
            <p:cNvPr id="18" name="Rectangle 17"/>
            <p:cNvSpPr/>
            <p:nvPr/>
          </p:nvSpPr>
          <p:spPr bwMode="auto">
            <a:xfrm>
              <a:off x="0" y="4797152"/>
              <a:ext cx="9036496" cy="194421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</a:endParaRPr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72008" y="4917068"/>
              <a:ext cx="8875818" cy="1767681"/>
              <a:chOff x="144016" y="292586"/>
              <a:chExt cx="8875818" cy="1767681"/>
            </a:xfrm>
          </p:grpSpPr>
          <p:grpSp>
            <p:nvGrpSpPr>
              <p:cNvPr id="20" name="Group 19"/>
              <p:cNvGrpSpPr/>
              <p:nvPr/>
            </p:nvGrpSpPr>
            <p:grpSpPr>
              <a:xfrm>
                <a:off x="179512" y="964758"/>
                <a:ext cx="7781253" cy="432048"/>
                <a:chOff x="107504" y="6077326"/>
                <a:chExt cx="7781253" cy="432048"/>
              </a:xfrm>
            </p:grpSpPr>
            <p:sp>
              <p:nvSpPr>
                <p:cNvPr id="29" name="TextBox 6"/>
                <p:cNvSpPr txBox="1">
                  <a:spLocks noChangeArrowheads="1"/>
                </p:cNvSpPr>
                <p:nvPr/>
              </p:nvSpPr>
              <p:spPr bwMode="auto">
                <a:xfrm>
                  <a:off x="107504" y="6077326"/>
                  <a:ext cx="6377129" cy="400110"/>
                </a:xfrm>
                <a:prstGeom prst="rect">
                  <a:avLst/>
                </a:prstGeom>
                <a:solidFill>
                  <a:srgbClr val="CC00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>
                  <a:lvl1pPr>
                    <a:defRPr sz="16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>
                    <a:defRPr sz="16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>
                    <a:defRPr sz="16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>
                    <a:defRPr sz="16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>
                    <a:defRPr sz="16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r>
                    <a:rPr lang="en-US" sz="1800" dirty="0" smtClean="0">
                      <a:solidFill>
                        <a:schemeClr val="bg1"/>
                      </a:solidFill>
                      <a:effectLst/>
                    </a:rPr>
                    <a:t>Data-taking efficiency = (recorded </a:t>
                  </a:r>
                  <a:r>
                    <a:rPr lang="en-US" sz="1800" dirty="0" err="1" smtClean="0">
                      <a:solidFill>
                        <a:schemeClr val="bg1"/>
                      </a:solidFill>
                      <a:effectLst/>
                    </a:rPr>
                    <a:t>lumi</a:t>
                  </a:r>
                  <a:r>
                    <a:rPr lang="en-US" sz="1800" dirty="0" smtClean="0">
                      <a:solidFill>
                        <a:schemeClr val="bg1"/>
                      </a:solidFill>
                      <a:effectLst/>
                    </a:rPr>
                    <a:t>)/(delivered </a:t>
                  </a:r>
                  <a:r>
                    <a:rPr lang="en-US" sz="1800" dirty="0" err="1" smtClean="0">
                      <a:solidFill>
                        <a:schemeClr val="bg1"/>
                      </a:solidFill>
                      <a:effectLst/>
                    </a:rPr>
                    <a:t>lumi</a:t>
                  </a:r>
                  <a:r>
                    <a:rPr lang="en-US" sz="1800" dirty="0" smtClean="0">
                      <a:solidFill>
                        <a:schemeClr val="bg1"/>
                      </a:solidFill>
                      <a:effectLst/>
                    </a:rPr>
                    <a:t>):</a:t>
                  </a:r>
                  <a:r>
                    <a:rPr lang="en-US" sz="2000" dirty="0" smtClean="0">
                      <a:solidFill>
                        <a:schemeClr val="bg1"/>
                      </a:solidFill>
                      <a:effectLst/>
                    </a:rPr>
                    <a:t> </a:t>
                  </a:r>
                  <a:endParaRPr lang="en-US" sz="2000" dirty="0">
                    <a:solidFill>
                      <a:schemeClr val="bg1"/>
                    </a:solidFill>
                    <a:effectLst/>
                  </a:endParaRPr>
                </a:p>
              </p:txBody>
            </p:sp>
            <p:sp>
              <p:nvSpPr>
                <p:cNvPr id="31" name="TextBox 6"/>
                <p:cNvSpPr txBox="1">
                  <a:spLocks noChangeArrowheads="1"/>
                </p:cNvSpPr>
                <p:nvPr/>
              </p:nvSpPr>
              <p:spPr bwMode="auto">
                <a:xfrm>
                  <a:off x="6753260" y="6109264"/>
                  <a:ext cx="1135497" cy="400110"/>
                </a:xfrm>
                <a:prstGeom prst="rect">
                  <a:avLst/>
                </a:prstGeom>
                <a:solidFill>
                  <a:srgbClr val="CC00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>
                  <a:lvl1pPr>
                    <a:defRPr sz="16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>
                    <a:defRPr sz="16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>
                    <a:defRPr sz="16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>
                    <a:defRPr sz="16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>
                    <a:defRPr sz="16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r>
                    <a:rPr lang="en-US" sz="1800" dirty="0" smtClean="0">
                      <a:solidFill>
                        <a:schemeClr val="bg1"/>
                      </a:solidFill>
                      <a:effectLst/>
                    </a:rPr>
                    <a:t>~ </a:t>
                  </a:r>
                  <a:r>
                    <a:rPr lang="en-US" sz="2000" dirty="0" smtClean="0">
                      <a:solidFill>
                        <a:schemeClr val="bg1"/>
                      </a:solidFill>
                      <a:effectLst/>
                    </a:rPr>
                    <a:t>94.6% </a:t>
                  </a:r>
                  <a:endParaRPr lang="en-US" sz="2000" dirty="0">
                    <a:solidFill>
                      <a:schemeClr val="bg1"/>
                    </a:solidFill>
                    <a:effectLst/>
                  </a:endParaRPr>
                </a:p>
              </p:txBody>
            </p:sp>
          </p:grpSp>
          <p:grpSp>
            <p:nvGrpSpPr>
              <p:cNvPr id="21" name="Group 20"/>
              <p:cNvGrpSpPr/>
              <p:nvPr/>
            </p:nvGrpSpPr>
            <p:grpSpPr>
              <a:xfrm>
                <a:off x="179512" y="292586"/>
                <a:ext cx="8840322" cy="600164"/>
                <a:chOff x="107504" y="4901098"/>
                <a:chExt cx="8840322" cy="600164"/>
              </a:xfrm>
            </p:grpSpPr>
            <p:sp>
              <p:nvSpPr>
                <p:cNvPr id="25" name="TextBox 6"/>
                <p:cNvSpPr txBox="1">
                  <a:spLocks noChangeArrowheads="1"/>
                </p:cNvSpPr>
                <p:nvPr/>
              </p:nvSpPr>
              <p:spPr bwMode="auto">
                <a:xfrm>
                  <a:off x="107504" y="4901098"/>
                  <a:ext cx="5198846" cy="600164"/>
                </a:xfrm>
                <a:prstGeom prst="rect">
                  <a:avLst/>
                </a:prstGeom>
                <a:solidFill>
                  <a:srgbClr val="CC00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>
                  <a:lvl1pPr>
                    <a:defRPr sz="16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>
                    <a:defRPr sz="16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>
                    <a:defRPr sz="16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>
                    <a:defRPr sz="16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>
                    <a:defRPr sz="16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r>
                    <a:rPr lang="en-US" sz="1800" dirty="0" smtClean="0">
                      <a:solidFill>
                        <a:schemeClr val="bg1"/>
                      </a:solidFill>
                      <a:effectLst/>
                    </a:rPr>
                    <a:t>Fraction of non-operational detector channels:</a:t>
                  </a:r>
                </a:p>
                <a:p>
                  <a:r>
                    <a:rPr lang="en-US" sz="1500" dirty="0">
                      <a:solidFill>
                        <a:schemeClr val="bg1"/>
                      </a:solidFill>
                      <a:effectLst/>
                      <a:sym typeface="Wingdings"/>
                    </a:rPr>
                    <a:t>(depends on the </a:t>
                  </a:r>
                  <a:r>
                    <a:rPr lang="en-US" sz="1500" dirty="0" smtClean="0">
                      <a:solidFill>
                        <a:schemeClr val="bg1"/>
                      </a:solidFill>
                      <a:effectLst/>
                      <a:sym typeface="Wingdings"/>
                    </a:rPr>
                    <a:t>sub-detector)</a:t>
                  </a:r>
                  <a:endParaRPr lang="en-US" sz="1500" dirty="0">
                    <a:solidFill>
                      <a:schemeClr val="bg1"/>
                    </a:solidFill>
                    <a:effectLst/>
                  </a:endParaRPr>
                </a:p>
              </p:txBody>
            </p:sp>
            <p:sp>
              <p:nvSpPr>
                <p:cNvPr id="26" name="TextBox 6"/>
                <p:cNvSpPr txBox="1">
                  <a:spLocks noChangeArrowheads="1"/>
                </p:cNvSpPr>
                <p:nvPr/>
              </p:nvSpPr>
              <p:spPr bwMode="auto">
                <a:xfrm>
                  <a:off x="5472608" y="4957136"/>
                  <a:ext cx="3475218" cy="400110"/>
                </a:xfrm>
                <a:prstGeom prst="rect">
                  <a:avLst/>
                </a:prstGeom>
                <a:solidFill>
                  <a:srgbClr val="CC00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>
                  <a:lvl1pPr>
                    <a:defRPr sz="16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>
                    <a:defRPr sz="16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>
                    <a:defRPr sz="16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>
                    <a:defRPr sz="16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>
                    <a:defRPr sz="16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r>
                    <a:rPr lang="en-US" sz="1800" dirty="0">
                      <a:solidFill>
                        <a:schemeClr val="bg1"/>
                      </a:solidFill>
                      <a:effectLst/>
                    </a:rPr>
                    <a:t>f</a:t>
                  </a:r>
                  <a:r>
                    <a:rPr lang="en-US" sz="1800" dirty="0" smtClean="0">
                      <a:solidFill>
                        <a:schemeClr val="bg1"/>
                      </a:solidFill>
                      <a:effectLst/>
                    </a:rPr>
                    <a:t>ew </a:t>
                  </a:r>
                  <a:r>
                    <a:rPr lang="en-US" sz="1800" dirty="0" err="1" smtClean="0">
                      <a:solidFill>
                        <a:schemeClr val="bg1"/>
                      </a:solidFill>
                      <a:effectLst/>
                    </a:rPr>
                    <a:t>permil</a:t>
                  </a:r>
                  <a:r>
                    <a:rPr lang="en-US" sz="1800" dirty="0" smtClean="0">
                      <a:solidFill>
                        <a:schemeClr val="bg1"/>
                      </a:solidFill>
                      <a:effectLst/>
                    </a:rPr>
                    <a:t> (most cases) to </a:t>
                  </a:r>
                  <a:r>
                    <a:rPr lang="en-US" sz="2000" dirty="0">
                      <a:solidFill>
                        <a:schemeClr val="bg1"/>
                      </a:solidFill>
                      <a:effectLst/>
                    </a:rPr>
                    <a:t>4</a:t>
                  </a:r>
                  <a:r>
                    <a:rPr lang="en-US" sz="2000" dirty="0" smtClean="0">
                      <a:solidFill>
                        <a:schemeClr val="bg1"/>
                      </a:solidFill>
                      <a:effectLst/>
                    </a:rPr>
                    <a:t>%</a:t>
                  </a:r>
                </a:p>
              </p:txBody>
            </p:sp>
          </p:grpSp>
          <p:grpSp>
            <p:nvGrpSpPr>
              <p:cNvPr id="22" name="Group 21"/>
              <p:cNvGrpSpPr/>
              <p:nvPr/>
            </p:nvGrpSpPr>
            <p:grpSpPr>
              <a:xfrm>
                <a:off x="144016" y="1444714"/>
                <a:ext cx="7883940" cy="615553"/>
                <a:chOff x="72008" y="5589240"/>
                <a:chExt cx="7883940" cy="615553"/>
              </a:xfrm>
            </p:grpSpPr>
            <p:sp>
              <p:nvSpPr>
                <p:cNvPr id="23" name="TextBox 6"/>
                <p:cNvSpPr txBox="1">
                  <a:spLocks noChangeArrowheads="1"/>
                </p:cNvSpPr>
                <p:nvPr/>
              </p:nvSpPr>
              <p:spPr bwMode="auto">
                <a:xfrm>
                  <a:off x="72008" y="5589240"/>
                  <a:ext cx="5113073" cy="615553"/>
                </a:xfrm>
                <a:prstGeom prst="rect">
                  <a:avLst/>
                </a:prstGeom>
                <a:solidFill>
                  <a:srgbClr val="CC00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>
                  <a:lvl1pPr>
                    <a:defRPr sz="16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>
                    <a:defRPr sz="16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>
                    <a:defRPr sz="16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>
                    <a:defRPr sz="16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>
                    <a:defRPr sz="16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r>
                    <a:rPr lang="en-US" sz="1800" dirty="0">
                      <a:solidFill>
                        <a:schemeClr val="bg1"/>
                      </a:solidFill>
                      <a:effectLst/>
                    </a:rPr>
                    <a:t>G</a:t>
                  </a:r>
                  <a:r>
                    <a:rPr lang="en-US" sz="1800" dirty="0" smtClean="0">
                      <a:solidFill>
                        <a:schemeClr val="bg1"/>
                      </a:solidFill>
                      <a:effectLst/>
                    </a:rPr>
                    <a:t>ood-quality data fraction, used for analysis :</a:t>
                  </a:r>
                </a:p>
                <a:p>
                  <a:r>
                    <a:rPr lang="en-US" dirty="0" smtClean="0">
                      <a:solidFill>
                        <a:schemeClr val="bg1"/>
                      </a:solidFill>
                      <a:effectLst/>
                      <a:sym typeface="Wingdings"/>
                    </a:rPr>
                    <a:t>(will increase further with data reprocessing)</a:t>
                  </a:r>
                  <a:endParaRPr lang="en-US" dirty="0">
                    <a:solidFill>
                      <a:schemeClr val="bg1"/>
                    </a:solidFill>
                    <a:effectLst/>
                  </a:endParaRPr>
                </a:p>
              </p:txBody>
            </p:sp>
            <p:sp>
              <p:nvSpPr>
                <p:cNvPr id="24" name="TextBox 6"/>
                <p:cNvSpPr txBox="1">
                  <a:spLocks noChangeArrowheads="1"/>
                </p:cNvSpPr>
                <p:nvPr/>
              </p:nvSpPr>
              <p:spPr bwMode="auto">
                <a:xfrm>
                  <a:off x="6720814" y="5717286"/>
                  <a:ext cx="1235134" cy="400110"/>
                </a:xfrm>
                <a:prstGeom prst="rect">
                  <a:avLst/>
                </a:prstGeom>
                <a:solidFill>
                  <a:srgbClr val="CC00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>
                  <a:lvl1pPr>
                    <a:defRPr sz="16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>
                    <a:defRPr sz="16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>
                    <a:defRPr sz="16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>
                    <a:defRPr sz="16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>
                    <a:defRPr sz="16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r>
                    <a:rPr lang="en-US" sz="2000" dirty="0">
                      <a:solidFill>
                        <a:schemeClr val="bg1"/>
                      </a:solidFill>
                      <a:effectLst/>
                    </a:rPr>
                    <a:t> </a:t>
                  </a:r>
                  <a:r>
                    <a:rPr lang="en-US" sz="2000" dirty="0" smtClean="0">
                      <a:solidFill>
                        <a:schemeClr val="bg1"/>
                      </a:solidFill>
                      <a:effectLst/>
                    </a:rPr>
                    <a:t>~ 93.6%</a:t>
                  </a:r>
                  <a:endParaRPr lang="en-US" dirty="0">
                    <a:solidFill>
                      <a:schemeClr val="bg1"/>
                    </a:solidFill>
                    <a:effectLst/>
                  </a:endParaRPr>
                </a:p>
              </p:txBody>
            </p:sp>
          </p:grpSp>
        </p:grpSp>
      </p:grpSp>
      <p:sp>
        <p:nvSpPr>
          <p:cNvPr id="28" name="TextBox 27"/>
          <p:cNvSpPr txBox="1"/>
          <p:nvPr/>
        </p:nvSpPr>
        <p:spPr>
          <a:xfrm>
            <a:off x="2322437" y="188640"/>
            <a:ext cx="3113659" cy="384721"/>
          </a:xfrm>
          <a:prstGeom prst="rect">
            <a:avLst/>
          </a:prstGeom>
          <a:solidFill>
            <a:srgbClr val="FFCC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900" dirty="0" smtClean="0">
                <a:effectLst/>
              </a:rPr>
              <a:t>2012 data-taking so far …</a:t>
            </a:r>
            <a:endParaRPr lang="en-US" sz="1900" baseline="30000" dirty="0">
              <a:effectLst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35496" y="742073"/>
            <a:ext cx="5242256" cy="3767047"/>
            <a:chOff x="35496" y="548681"/>
            <a:chExt cx="5242256" cy="3767047"/>
          </a:xfrm>
        </p:grpSpPr>
        <p:pic>
          <p:nvPicPr>
            <p:cNvPr id="4" name="Picture 3" descr="sumLumiByDay.png"/>
            <p:cNvPicPr preferRelativeResize="0"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5496" y="548681"/>
              <a:ext cx="5242256" cy="376704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2" name="Oval 1"/>
            <p:cNvSpPr/>
            <p:nvPr/>
          </p:nvSpPr>
          <p:spPr bwMode="auto">
            <a:xfrm>
              <a:off x="1979712" y="1556792"/>
              <a:ext cx="792088" cy="648072"/>
            </a:xfrm>
            <a:prstGeom prst="ellips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</a:endParaRPr>
            </a:p>
          </p:txBody>
        </p:sp>
      </p:grpSp>
      <p:sp>
        <p:nvSpPr>
          <p:cNvPr id="27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316416" y="6453336"/>
            <a:ext cx="838200" cy="304800"/>
          </a:xfrm>
        </p:spPr>
        <p:txBody>
          <a:bodyPr/>
          <a:lstStyle/>
          <a:p>
            <a:pPr>
              <a:defRPr/>
            </a:pPr>
            <a:fld id="{E4C691D3-1268-BC46-A466-4FE7F8FFD0C6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5932319" y="1124744"/>
            <a:ext cx="2312089" cy="553998"/>
          </a:xfrm>
          <a:prstGeom prst="rect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500" dirty="0" smtClean="0">
                <a:effectLst/>
              </a:rPr>
              <a:t>Peak luminosity in 2012:</a:t>
            </a:r>
          </a:p>
          <a:p>
            <a:r>
              <a:rPr lang="en-US" sz="1500" dirty="0">
                <a:effectLst/>
              </a:rPr>
              <a:t>~ </a:t>
            </a:r>
            <a:r>
              <a:rPr lang="en-US" sz="1500" dirty="0" smtClean="0">
                <a:effectLst/>
              </a:rPr>
              <a:t>6.8 </a:t>
            </a:r>
            <a:r>
              <a:rPr lang="en-US" sz="1500" dirty="0">
                <a:effectLst/>
              </a:rPr>
              <a:t>x10</a:t>
            </a:r>
            <a:r>
              <a:rPr lang="en-US" sz="1500" baseline="30000" dirty="0">
                <a:effectLst/>
              </a:rPr>
              <a:t>33</a:t>
            </a:r>
            <a:r>
              <a:rPr lang="en-US" sz="1500" dirty="0">
                <a:effectLst/>
              </a:rPr>
              <a:t> cm</a:t>
            </a:r>
            <a:r>
              <a:rPr lang="en-US" sz="1500" baseline="30000" dirty="0">
                <a:effectLst/>
              </a:rPr>
              <a:t>-2</a:t>
            </a:r>
            <a:r>
              <a:rPr lang="en-US" sz="1500" dirty="0">
                <a:effectLst/>
              </a:rPr>
              <a:t> s</a:t>
            </a:r>
            <a:r>
              <a:rPr lang="en-US" sz="1500" baseline="30000" dirty="0">
                <a:effectLst/>
              </a:rPr>
              <a:t>-</a:t>
            </a:r>
            <a:r>
              <a:rPr lang="en-US" sz="1500" baseline="30000" dirty="0" smtClean="0">
                <a:effectLst/>
              </a:rPr>
              <a:t>1</a:t>
            </a:r>
            <a:endParaRPr lang="en-US" sz="1500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29237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0" y="-27384"/>
            <a:ext cx="9433048" cy="6885384"/>
          </a:xfrm>
          <a:prstGeom prst="rect">
            <a:avLst/>
          </a:prstGeom>
          <a:solidFill>
            <a:srgbClr val="8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sp>
        <p:nvSpPr>
          <p:cNvPr id="17409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388424" y="6525344"/>
            <a:ext cx="838200" cy="30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B1E17EE3-F523-7945-ACBA-F7547367007F}" type="slidenum">
              <a:rPr lang="en-US" sz="1200">
                <a:solidFill>
                  <a:schemeClr val="tx2"/>
                </a:solidFill>
                <a:effectLst/>
              </a:rPr>
              <a:pPr/>
              <a:t>40</a:t>
            </a:fld>
            <a:endParaRPr lang="en-US" sz="1200" dirty="0">
              <a:solidFill>
                <a:schemeClr val="tx2"/>
              </a:solidFill>
              <a:effectLst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7544" y="116632"/>
            <a:ext cx="3520045" cy="615553"/>
          </a:xfrm>
          <a:prstGeom prst="rect">
            <a:avLst/>
          </a:prstGeom>
          <a:solidFill>
            <a:srgbClr val="CCFF99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700" dirty="0">
                <a:effectLst/>
              </a:rPr>
              <a:t>C</a:t>
            </a:r>
            <a:r>
              <a:rPr lang="en-US" sz="1700" dirty="0" smtClean="0">
                <a:effectLst/>
              </a:rPr>
              <a:t>onsistency of the data with </a:t>
            </a:r>
          </a:p>
          <a:p>
            <a:r>
              <a:rPr lang="en-US" sz="1700" dirty="0" smtClean="0">
                <a:effectLst/>
              </a:rPr>
              <a:t>the background-only expectation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979712" y="6418203"/>
            <a:ext cx="6142201" cy="323165"/>
          </a:xfrm>
          <a:prstGeom prst="rect">
            <a:avLst/>
          </a:prstGeom>
          <a:solidFill>
            <a:srgbClr val="CCFF99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500" dirty="0" smtClean="0">
                <a:effectLst/>
              </a:rPr>
              <a:t>Global 2011+2012 (including LEE over full 110-141 </a:t>
            </a:r>
            <a:r>
              <a:rPr lang="en-US" sz="1500" dirty="0" err="1" smtClean="0">
                <a:effectLst/>
              </a:rPr>
              <a:t>GeV</a:t>
            </a:r>
            <a:r>
              <a:rPr lang="en-US" sz="1500" dirty="0" smtClean="0">
                <a:effectLst/>
              </a:rPr>
              <a:t> range): 2.5</a:t>
            </a:r>
            <a:r>
              <a:rPr lang="en-US" sz="1500" dirty="0" smtClean="0">
                <a:effectLst/>
                <a:latin typeface="Lucida Grande"/>
                <a:ea typeface="Lucida Grande"/>
                <a:cs typeface="Lucida Grande"/>
              </a:rPr>
              <a:t>σ</a:t>
            </a:r>
            <a:endParaRPr lang="en-US" sz="1500" dirty="0" smtClean="0">
              <a:effectLst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72008" y="5013176"/>
            <a:ext cx="8964488" cy="1338828"/>
            <a:chOff x="0" y="5157192"/>
            <a:chExt cx="8964488" cy="1338828"/>
          </a:xfrm>
        </p:grpSpPr>
        <p:sp>
          <p:nvSpPr>
            <p:cNvPr id="10" name="TextBox 9"/>
            <p:cNvSpPr txBox="1"/>
            <p:nvPr/>
          </p:nvSpPr>
          <p:spPr>
            <a:xfrm>
              <a:off x="35496" y="5157192"/>
              <a:ext cx="8928992" cy="133882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0000"/>
                  </a:solidFill>
                  <a:effectLst/>
                </a:rPr>
                <a:t> </a:t>
              </a:r>
              <a:r>
                <a:rPr lang="en-US" dirty="0" smtClean="0">
                  <a:solidFill>
                    <a:srgbClr val="000000"/>
                  </a:solidFill>
                  <a:effectLst/>
                </a:rPr>
                <a:t>Data sample  </a:t>
              </a:r>
              <a:r>
                <a:rPr lang="en-US" dirty="0" err="1" smtClean="0">
                  <a:solidFill>
                    <a:srgbClr val="000000"/>
                  </a:solidFill>
                  <a:effectLst/>
                </a:rPr>
                <a:t>m</a:t>
              </a:r>
              <a:r>
                <a:rPr lang="en-US" baseline="-25000" dirty="0" err="1" smtClean="0">
                  <a:solidFill>
                    <a:srgbClr val="000000"/>
                  </a:solidFill>
                  <a:effectLst/>
                </a:rPr>
                <a:t>H</a:t>
              </a:r>
              <a:r>
                <a:rPr lang="en-US" baseline="-25000" dirty="0" smtClean="0">
                  <a:solidFill>
                    <a:srgbClr val="000000"/>
                  </a:solidFill>
                  <a:effectLst/>
                </a:rPr>
                <a:t> </a:t>
              </a:r>
              <a:r>
                <a:rPr lang="en-US" dirty="0" smtClean="0">
                  <a:solidFill>
                    <a:srgbClr val="000000"/>
                  </a:solidFill>
                  <a:effectLst/>
                </a:rPr>
                <a:t>of max deviation  local p-value  local significance  </a:t>
              </a:r>
              <a:r>
                <a:rPr lang="en-US" dirty="0">
                  <a:solidFill>
                    <a:srgbClr val="000000"/>
                  </a:solidFill>
                  <a:effectLst/>
                </a:rPr>
                <a:t>e</a:t>
              </a:r>
              <a:r>
                <a:rPr lang="en-US" dirty="0" smtClean="0">
                  <a:solidFill>
                    <a:srgbClr val="000000"/>
                  </a:solidFill>
                  <a:effectLst/>
                </a:rPr>
                <a:t>xpected </a:t>
              </a:r>
              <a:r>
                <a:rPr lang="en-US" dirty="0">
                  <a:solidFill>
                    <a:srgbClr val="000000"/>
                  </a:solidFill>
                  <a:effectLst/>
                </a:rPr>
                <a:t>from </a:t>
              </a:r>
              <a:r>
                <a:rPr lang="en-US" dirty="0" smtClean="0">
                  <a:solidFill>
                    <a:srgbClr val="000000"/>
                  </a:solidFill>
                  <a:effectLst/>
                </a:rPr>
                <a:t>SM Higgs</a:t>
              </a:r>
            </a:p>
            <a:p>
              <a:endParaRPr lang="en-US" dirty="0" smtClean="0">
                <a:solidFill>
                  <a:srgbClr val="000090"/>
                </a:solidFill>
                <a:effectLst/>
                <a:latin typeface="+mj-lt"/>
              </a:endParaRPr>
            </a:p>
            <a:p>
              <a:r>
                <a:rPr lang="en-US" dirty="0" smtClean="0">
                  <a:solidFill>
                    <a:srgbClr val="000090"/>
                  </a:solidFill>
                  <a:effectLst/>
                  <a:latin typeface="+mj-lt"/>
                </a:rPr>
                <a:t>     2011                   125 </a:t>
              </a:r>
              <a:r>
                <a:rPr lang="en-US" dirty="0" err="1" smtClean="0">
                  <a:solidFill>
                    <a:srgbClr val="000090"/>
                  </a:solidFill>
                  <a:effectLst/>
                  <a:latin typeface="+mj-lt"/>
                </a:rPr>
                <a:t>GeV</a:t>
              </a:r>
              <a:r>
                <a:rPr lang="en-US" dirty="0" smtClean="0">
                  <a:solidFill>
                    <a:srgbClr val="000090"/>
                  </a:solidFill>
                  <a:effectLst/>
                  <a:latin typeface="+mj-lt"/>
                  <a:ea typeface="Lucida Grande"/>
                  <a:cs typeface="Lucida Grande"/>
                </a:rPr>
                <a:t>                 1.1%                 2.3 </a:t>
              </a:r>
              <a:r>
                <a:rPr lang="en-US" dirty="0" err="1" smtClean="0">
                  <a:solidFill>
                    <a:srgbClr val="000090"/>
                  </a:solidFill>
                  <a:effectLst/>
                  <a:latin typeface="+mj-lt"/>
                  <a:ea typeface="Lucida Grande"/>
                  <a:cs typeface="Lucida Grande"/>
                </a:rPr>
                <a:t>σ</a:t>
              </a:r>
              <a:r>
                <a:rPr lang="en-US" dirty="0" smtClean="0">
                  <a:solidFill>
                    <a:srgbClr val="000090"/>
                  </a:solidFill>
                  <a:effectLst/>
                  <a:latin typeface="+mj-lt"/>
                  <a:ea typeface="Lucida Grande"/>
                  <a:cs typeface="Lucida Grande"/>
                </a:rPr>
                <a:t>                   1.5 </a:t>
              </a:r>
              <a:r>
                <a:rPr lang="en-US" dirty="0" err="1">
                  <a:solidFill>
                    <a:srgbClr val="000090"/>
                  </a:solidFill>
                  <a:effectLst/>
                  <a:ea typeface="Lucida Grande"/>
                  <a:cs typeface="Lucida Grande"/>
                </a:rPr>
                <a:t>σ</a:t>
              </a:r>
              <a:r>
                <a:rPr lang="en-US" dirty="0">
                  <a:solidFill>
                    <a:srgbClr val="000090"/>
                  </a:solidFill>
                  <a:effectLst/>
                  <a:ea typeface="Lucida Grande"/>
                  <a:cs typeface="Lucida Grande"/>
                </a:rPr>
                <a:t> </a:t>
              </a:r>
              <a:r>
                <a:rPr lang="en-US" dirty="0" smtClean="0">
                  <a:solidFill>
                    <a:srgbClr val="000090"/>
                  </a:solidFill>
                  <a:effectLst/>
                  <a:latin typeface="+mj-lt"/>
                  <a:ea typeface="Lucida Grande"/>
                  <a:cs typeface="Lucida Grande"/>
                </a:rPr>
                <a:t>                  </a:t>
              </a:r>
            </a:p>
            <a:p>
              <a:r>
                <a:rPr lang="en-US" dirty="0" smtClean="0">
                  <a:solidFill>
                    <a:srgbClr val="FF0000"/>
                  </a:solidFill>
                  <a:effectLst/>
                  <a:latin typeface="+mj-lt"/>
                  <a:ea typeface="Lucida Grande"/>
                  <a:cs typeface="Lucida Grande"/>
                  <a:sym typeface="Wingdings"/>
                </a:rPr>
                <a:t>     2012                  125.5 </a:t>
              </a:r>
              <a:r>
                <a:rPr lang="en-US" dirty="0" err="1" smtClean="0">
                  <a:solidFill>
                    <a:srgbClr val="FF0000"/>
                  </a:solidFill>
                  <a:effectLst/>
                  <a:latin typeface="+mj-lt"/>
                  <a:ea typeface="Lucida Grande"/>
                  <a:cs typeface="Lucida Grande"/>
                  <a:sym typeface="Wingdings"/>
                </a:rPr>
                <a:t>GeV</a:t>
              </a:r>
              <a:r>
                <a:rPr lang="en-US" dirty="0" smtClean="0">
                  <a:solidFill>
                    <a:srgbClr val="FF0000"/>
                  </a:solidFill>
                  <a:effectLst/>
                  <a:latin typeface="+mj-lt"/>
                  <a:ea typeface="Lucida Grande"/>
                  <a:cs typeface="Lucida Grande"/>
                </a:rPr>
                <a:t>              0.4%                 2.7 </a:t>
              </a:r>
              <a:r>
                <a:rPr lang="en-US" dirty="0" err="1">
                  <a:solidFill>
                    <a:srgbClr val="FF0000"/>
                  </a:solidFill>
                  <a:effectLst/>
                  <a:ea typeface="Lucida Grande"/>
                  <a:cs typeface="Lucida Grande"/>
                </a:rPr>
                <a:t>σ</a:t>
              </a:r>
              <a:r>
                <a:rPr lang="en-US" dirty="0">
                  <a:solidFill>
                    <a:srgbClr val="000090"/>
                  </a:solidFill>
                  <a:effectLst/>
                  <a:ea typeface="Lucida Grande"/>
                  <a:cs typeface="Lucida Grande"/>
                </a:rPr>
                <a:t> </a:t>
              </a:r>
              <a:r>
                <a:rPr lang="en-US" dirty="0" smtClean="0">
                  <a:solidFill>
                    <a:srgbClr val="FF0000"/>
                  </a:solidFill>
                  <a:effectLst/>
                  <a:latin typeface="+mj-lt"/>
                  <a:ea typeface="Lucida Grande"/>
                  <a:cs typeface="Lucida Grande"/>
                </a:rPr>
                <a:t> </a:t>
              </a:r>
              <a:r>
                <a:rPr lang="en-US" dirty="0" smtClean="0">
                  <a:solidFill>
                    <a:srgbClr val="FF0000"/>
                  </a:solidFill>
                  <a:effectLst/>
                  <a:latin typeface="+mj-lt"/>
                  <a:ea typeface="Lucida Grande"/>
                  <a:cs typeface="Lucida Grande"/>
                  <a:sym typeface="Wingdings"/>
                </a:rPr>
                <a:t>                 2.1 </a:t>
              </a:r>
              <a:r>
                <a:rPr lang="en-US" dirty="0" err="1">
                  <a:solidFill>
                    <a:srgbClr val="FF0000"/>
                  </a:solidFill>
                  <a:effectLst/>
                  <a:ea typeface="Lucida Grande"/>
                  <a:cs typeface="Lucida Grande"/>
                </a:rPr>
                <a:t>σ</a:t>
              </a:r>
              <a:endParaRPr lang="en-US" dirty="0" smtClean="0">
                <a:solidFill>
                  <a:srgbClr val="FF0000"/>
                </a:solidFill>
                <a:effectLst/>
                <a:latin typeface="+mj-lt"/>
                <a:ea typeface="Lucida Grande"/>
                <a:cs typeface="Lucida Grande"/>
                <a:sym typeface="Wingdings"/>
              </a:endParaRPr>
            </a:p>
            <a:p>
              <a:r>
                <a:rPr lang="en-US" dirty="0" smtClean="0">
                  <a:effectLst/>
                  <a:latin typeface="+mj-lt"/>
                  <a:ea typeface="Lucida Grande"/>
                  <a:cs typeface="Lucida Grande"/>
                </a:rPr>
                <a:t>2011+2012                125 </a:t>
              </a:r>
              <a:r>
                <a:rPr lang="en-US" dirty="0" err="1" smtClean="0">
                  <a:effectLst/>
                  <a:latin typeface="+mj-lt"/>
                  <a:ea typeface="Lucida Grande"/>
                  <a:cs typeface="Lucida Grande"/>
                </a:rPr>
                <a:t>GeV</a:t>
              </a:r>
              <a:r>
                <a:rPr lang="en-US" dirty="0" smtClean="0">
                  <a:effectLst/>
                  <a:latin typeface="+mj-lt"/>
                  <a:ea typeface="Lucida Grande"/>
                  <a:cs typeface="Lucida Grande"/>
                </a:rPr>
                <a:t>               0.03%               3.4 </a:t>
              </a:r>
              <a:r>
                <a:rPr lang="en-US" dirty="0" err="1">
                  <a:effectLst/>
                  <a:ea typeface="Lucida Grande"/>
                  <a:cs typeface="Lucida Grande"/>
                </a:rPr>
                <a:t>σ</a:t>
              </a:r>
              <a:r>
                <a:rPr lang="en-US" dirty="0">
                  <a:solidFill>
                    <a:srgbClr val="000090"/>
                  </a:solidFill>
                  <a:effectLst/>
                  <a:ea typeface="Lucida Grande"/>
                  <a:cs typeface="Lucida Grande"/>
                </a:rPr>
                <a:t> </a:t>
              </a:r>
              <a:r>
                <a:rPr lang="en-US" dirty="0" smtClean="0">
                  <a:effectLst/>
                  <a:latin typeface="+mj-lt"/>
                  <a:ea typeface="Lucida Grande"/>
                  <a:cs typeface="Lucida Grande"/>
                </a:rPr>
                <a:t>                  </a:t>
              </a:r>
              <a:r>
                <a:rPr lang="en-US" dirty="0" smtClean="0">
                  <a:solidFill>
                    <a:srgbClr val="000000"/>
                  </a:solidFill>
                  <a:effectLst/>
                  <a:latin typeface="+mj-lt"/>
                  <a:ea typeface="Lucida Grande"/>
                  <a:cs typeface="Lucida Grande"/>
                </a:rPr>
                <a:t>2.6 </a:t>
              </a:r>
              <a:r>
                <a:rPr lang="en-US" dirty="0" err="1" smtClean="0">
                  <a:solidFill>
                    <a:srgbClr val="000000"/>
                  </a:solidFill>
                  <a:effectLst/>
                  <a:ea typeface="Lucida Grande"/>
                  <a:cs typeface="Lucida Grande"/>
                </a:rPr>
                <a:t>σ</a:t>
              </a:r>
              <a:endParaRPr lang="en-US" dirty="0" smtClean="0">
                <a:solidFill>
                  <a:srgbClr val="000000"/>
                </a:solidFill>
                <a:effectLst/>
                <a:latin typeface="+mj-lt"/>
                <a:ea typeface="Lucida Grande"/>
                <a:cs typeface="Lucida Grande"/>
                <a:sym typeface="Wingdings"/>
              </a:endParaRPr>
            </a:p>
          </p:txBody>
        </p:sp>
        <p:cxnSp>
          <p:nvCxnSpPr>
            <p:cNvPr id="11" name="Straight Connector 10"/>
            <p:cNvCxnSpPr/>
            <p:nvPr/>
          </p:nvCxnSpPr>
          <p:spPr bwMode="auto">
            <a:xfrm>
              <a:off x="0" y="5589240"/>
              <a:ext cx="8964488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" name="Straight Connector 11"/>
            <p:cNvCxnSpPr/>
            <p:nvPr/>
          </p:nvCxnSpPr>
          <p:spPr bwMode="auto">
            <a:xfrm>
              <a:off x="1403648" y="5157192"/>
              <a:ext cx="0" cy="129614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" name="Straight Connector 12"/>
            <p:cNvCxnSpPr/>
            <p:nvPr/>
          </p:nvCxnSpPr>
          <p:spPr bwMode="auto">
            <a:xfrm>
              <a:off x="3419872" y="5157192"/>
              <a:ext cx="0" cy="129614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Connector 15"/>
            <p:cNvCxnSpPr/>
            <p:nvPr/>
          </p:nvCxnSpPr>
          <p:spPr bwMode="auto">
            <a:xfrm>
              <a:off x="4644008" y="5157192"/>
              <a:ext cx="0" cy="129614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Straight Connector 18"/>
            <p:cNvCxnSpPr/>
            <p:nvPr/>
          </p:nvCxnSpPr>
          <p:spPr bwMode="auto">
            <a:xfrm>
              <a:off x="6372200" y="5157192"/>
              <a:ext cx="0" cy="129614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pic>
        <p:nvPicPr>
          <p:cNvPr id="2" name="Picture 1" descr="Untitled.png"/>
          <p:cNvPicPr preferRelativeResize="0"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88098" y="933198"/>
            <a:ext cx="4233998" cy="3863954"/>
          </a:xfrm>
          <a:prstGeom prst="rect">
            <a:avLst/>
          </a:prstGeom>
          <a:ln>
            <a:solidFill>
              <a:srgbClr val="000090"/>
            </a:solidFill>
          </a:ln>
        </p:spPr>
      </p:pic>
      <p:pic>
        <p:nvPicPr>
          <p:cNvPr id="9" name="Picture 8" descr="Untitled.png"/>
          <p:cNvPicPr preferRelativeResize="0"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981840"/>
            <a:ext cx="3970420" cy="3743304"/>
          </a:xfrm>
          <a:prstGeom prst="rect">
            <a:avLst/>
          </a:prstGeom>
          <a:ln>
            <a:solidFill>
              <a:srgbClr val="000090"/>
            </a:solidFill>
          </a:ln>
        </p:spPr>
      </p:pic>
      <p:sp>
        <p:nvSpPr>
          <p:cNvPr id="21" name="TextBox 20"/>
          <p:cNvSpPr txBox="1"/>
          <p:nvPr/>
        </p:nvSpPr>
        <p:spPr>
          <a:xfrm>
            <a:off x="5652120" y="194737"/>
            <a:ext cx="2421168" cy="353943"/>
          </a:xfrm>
          <a:prstGeom prst="rect">
            <a:avLst/>
          </a:prstGeom>
          <a:solidFill>
            <a:srgbClr val="99FFFF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700" dirty="0" smtClean="0">
                <a:effectLst/>
              </a:rPr>
              <a:t>Fitted signal strength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524328" y="1085835"/>
            <a:ext cx="1846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>
              <a:effectLst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860032" y="714182"/>
            <a:ext cx="4104456" cy="338554"/>
          </a:xfrm>
          <a:prstGeom prst="rect">
            <a:avLst/>
          </a:prstGeom>
          <a:solidFill>
            <a:schemeClr val="tx1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FFFF"/>
                </a:solidFill>
                <a:effectLst/>
                <a:latin typeface="Comic Sans MS"/>
                <a:ea typeface="Lucida Grande"/>
                <a:cs typeface="Lucida Grande"/>
              </a:rPr>
              <a:t>Best-fit value </a:t>
            </a:r>
            <a:r>
              <a:rPr lang="en-US" dirty="0" smtClean="0">
                <a:solidFill>
                  <a:srgbClr val="00FFFF"/>
                </a:solidFill>
                <a:effectLst/>
              </a:rPr>
              <a:t>at 125 </a:t>
            </a:r>
            <a:r>
              <a:rPr lang="en-US" dirty="0" err="1" smtClean="0">
                <a:solidFill>
                  <a:srgbClr val="00FFFF"/>
                </a:solidFill>
                <a:effectLst/>
              </a:rPr>
              <a:t>GeV</a:t>
            </a:r>
            <a:r>
              <a:rPr lang="en-US" dirty="0" smtClean="0">
                <a:solidFill>
                  <a:srgbClr val="00FFFF"/>
                </a:solidFill>
                <a:effectLst/>
              </a:rPr>
              <a:t>: </a:t>
            </a:r>
            <a:r>
              <a:rPr lang="en-US" dirty="0">
                <a:solidFill>
                  <a:srgbClr val="00FFFF"/>
                </a:solidFill>
                <a:effectLst/>
                <a:latin typeface="Lucida Grande"/>
                <a:ea typeface="Lucida Grande"/>
                <a:cs typeface="Lucida Grande"/>
              </a:rPr>
              <a:t>μ</a:t>
            </a:r>
            <a:r>
              <a:rPr lang="en-US" dirty="0">
                <a:solidFill>
                  <a:srgbClr val="00FFFF"/>
                </a:solidFill>
                <a:effectLst/>
              </a:rPr>
              <a:t>=1.3 ± 0.6 </a:t>
            </a:r>
            <a:endParaRPr lang="en-US" dirty="0" smtClean="0">
              <a:solidFill>
                <a:srgbClr val="00FFFF"/>
              </a:solidFill>
              <a:effectLst/>
            </a:endParaRPr>
          </a:p>
        </p:txBody>
      </p:sp>
      <p:cxnSp>
        <p:nvCxnSpPr>
          <p:cNvPr id="15" name="Straight Arrow Connector 14"/>
          <p:cNvCxnSpPr/>
          <p:nvPr/>
        </p:nvCxnSpPr>
        <p:spPr bwMode="auto">
          <a:xfrm>
            <a:off x="6192000" y="1988840"/>
            <a:ext cx="0" cy="79208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xmlns="" val="3716784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9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-36512" y="-188640"/>
            <a:ext cx="9289032" cy="7362056"/>
          </a:xfrm>
          <a:prstGeom prst="rect">
            <a:avLst/>
          </a:prstGeom>
          <a:solidFill>
            <a:srgbClr val="8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sp>
        <p:nvSpPr>
          <p:cNvPr id="15362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229600" y="6553200"/>
            <a:ext cx="838200" cy="30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6D0A2D0B-FCBE-2046-925A-EECAD55108EF}" type="slidenum">
              <a:rPr lang="en-US" sz="1200">
                <a:solidFill>
                  <a:schemeClr val="tx2"/>
                </a:solidFill>
              </a:rPr>
              <a:pPr/>
              <a:t>41</a:t>
            </a:fld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179512" y="1812012"/>
            <a:ext cx="8640960" cy="118494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2000" dirty="0" smtClean="0">
                <a:effectLst/>
              </a:rPr>
              <a:t>Combining all channels together:</a:t>
            </a:r>
          </a:p>
          <a:p>
            <a:pPr marL="285750" indent="-285750">
              <a:buFont typeface="Wingdings" charset="2"/>
              <a:buChar char="q"/>
            </a:pPr>
            <a:r>
              <a:rPr lang="en-US" sz="1700" dirty="0" smtClean="0">
                <a:effectLst/>
              </a:rPr>
              <a:t>H</a:t>
            </a:r>
            <a:r>
              <a:rPr lang="en-US" sz="1700" dirty="0" smtClean="0">
                <a:effectLst/>
                <a:sym typeface="Wingdings"/>
              </a:rPr>
              <a:t> </a:t>
            </a:r>
            <a:r>
              <a:rPr lang="en-US" sz="1700" dirty="0" err="1">
                <a:effectLst/>
                <a:ea typeface="Lucida Grande"/>
                <a:cs typeface="Lucida Grande"/>
                <a:sym typeface="Wingdings"/>
              </a:rPr>
              <a:t>γγ</a:t>
            </a:r>
            <a:r>
              <a:rPr lang="en-US" sz="1700" dirty="0">
                <a:effectLst/>
                <a:sym typeface="Wingdings"/>
              </a:rPr>
              <a:t>, </a:t>
            </a:r>
            <a:r>
              <a:rPr lang="en-US" sz="1700" dirty="0" smtClean="0">
                <a:effectLst/>
                <a:sym typeface="Wingdings"/>
              </a:rPr>
              <a:t>4l: full 2011 and 2012 datasets (~ 10.7 fb</a:t>
            </a:r>
            <a:r>
              <a:rPr lang="en-US" sz="1700" baseline="30000" dirty="0" smtClean="0">
                <a:effectLst/>
                <a:sym typeface="Wingdings"/>
              </a:rPr>
              <a:t>-1</a:t>
            </a:r>
            <a:r>
              <a:rPr lang="en-US" sz="1700" dirty="0">
                <a:effectLst/>
                <a:sym typeface="Wingdings"/>
              </a:rPr>
              <a:t> )</a:t>
            </a:r>
            <a:r>
              <a:rPr lang="en-US" sz="1700" dirty="0" smtClean="0">
                <a:effectLst/>
                <a:sym typeface="Wingdings"/>
              </a:rPr>
              <a:t> and improved analyses</a:t>
            </a:r>
          </a:p>
          <a:p>
            <a:pPr marL="285750" indent="-285750">
              <a:buFont typeface="Wingdings" charset="2"/>
              <a:buChar char="q"/>
            </a:pPr>
            <a:r>
              <a:rPr lang="en-US" sz="1700" dirty="0">
                <a:effectLst/>
                <a:sym typeface="Wingdings"/>
              </a:rPr>
              <a:t>a</a:t>
            </a:r>
            <a:r>
              <a:rPr lang="en-US" sz="1700" dirty="0" smtClean="0">
                <a:effectLst/>
                <a:sym typeface="Wingdings"/>
              </a:rPr>
              <a:t>ll other channels (</a:t>
            </a:r>
            <a:r>
              <a:rPr lang="en-US" sz="1700" dirty="0" smtClean="0">
                <a:effectLst/>
                <a:latin typeface="Comic Sans MS"/>
                <a:sym typeface="Wingdings"/>
              </a:rPr>
              <a:t>H</a:t>
            </a:r>
            <a:r>
              <a:rPr lang="en-US" sz="1700" dirty="0">
                <a:effectLst/>
                <a:latin typeface="Comic Sans MS"/>
                <a:sym typeface="Wingdings"/>
              </a:rPr>
              <a:t> WW</a:t>
            </a:r>
            <a:r>
              <a:rPr lang="en-US" sz="1700" baseline="30000" dirty="0">
                <a:effectLst/>
                <a:latin typeface="Comic Sans MS"/>
                <a:sym typeface="Wingdings"/>
              </a:rPr>
              <a:t>(*</a:t>
            </a:r>
            <a:r>
              <a:rPr lang="en-US" sz="1700" baseline="30000" dirty="0" smtClean="0">
                <a:effectLst/>
                <a:latin typeface="Comic Sans MS"/>
                <a:sym typeface="Wingdings"/>
              </a:rPr>
              <a:t>)</a:t>
            </a:r>
            <a:r>
              <a:rPr lang="en-US" sz="1700" dirty="0" smtClean="0">
                <a:effectLst/>
                <a:latin typeface="Comic Sans MS"/>
                <a:sym typeface="Wingdings"/>
              </a:rPr>
              <a:t> </a:t>
            </a:r>
            <a:r>
              <a:rPr lang="en-US" sz="1700" dirty="0" err="1" smtClean="0">
                <a:effectLst/>
                <a:latin typeface="Comic Sans MS"/>
                <a:sym typeface="Wingdings"/>
              </a:rPr>
              <a:t>l</a:t>
            </a:r>
            <a:r>
              <a:rPr lang="en-US" sz="1700" dirty="0" err="1" smtClean="0">
                <a:effectLst/>
                <a:latin typeface="Comic Sans MS"/>
                <a:ea typeface="Lucida Grande"/>
                <a:cs typeface="Lucida Grande"/>
                <a:sym typeface="Wingdings"/>
              </a:rPr>
              <a:t>ν</a:t>
            </a:r>
            <a:r>
              <a:rPr lang="en-US" sz="1700" dirty="0" err="1" smtClean="0">
                <a:effectLst/>
                <a:latin typeface="Comic Sans MS"/>
                <a:sym typeface="Wingdings"/>
              </a:rPr>
              <a:t>l</a:t>
            </a:r>
            <a:r>
              <a:rPr lang="en-US" sz="1700" dirty="0" err="1" smtClean="0">
                <a:effectLst/>
                <a:latin typeface="Comic Sans MS"/>
                <a:ea typeface="Lucida Grande"/>
                <a:cs typeface="Lucida Grande"/>
                <a:sym typeface="Wingdings"/>
              </a:rPr>
              <a:t>ν</a:t>
            </a:r>
            <a:r>
              <a:rPr lang="en-US" sz="1700" dirty="0">
                <a:effectLst/>
                <a:latin typeface="Comic Sans MS"/>
                <a:ea typeface="Lucida Grande"/>
                <a:cs typeface="Lucida Grande"/>
                <a:sym typeface="Wingdings"/>
              </a:rPr>
              <a:t>,</a:t>
            </a:r>
            <a:r>
              <a:rPr lang="en-US" sz="1700" dirty="0" smtClean="0">
                <a:effectLst/>
                <a:latin typeface="Comic Sans MS"/>
                <a:ea typeface="Lucida Grande"/>
                <a:cs typeface="Lucida Grande"/>
                <a:sym typeface="Wingdings"/>
              </a:rPr>
              <a:t> </a:t>
            </a:r>
            <a:r>
              <a:rPr lang="en-US" sz="1700" dirty="0">
                <a:effectLst/>
                <a:latin typeface="Comic Sans MS"/>
                <a:sym typeface="Wingdings"/>
              </a:rPr>
              <a:t>H </a:t>
            </a:r>
            <a:r>
              <a:rPr lang="en-US" sz="1700" dirty="0" err="1" smtClean="0">
                <a:effectLst/>
                <a:latin typeface="Comic Sans MS"/>
                <a:ea typeface="Lucida Grande"/>
                <a:cs typeface="Lucida Grande"/>
                <a:sym typeface="Wingdings"/>
              </a:rPr>
              <a:t>ττ</a:t>
            </a:r>
            <a:r>
              <a:rPr lang="en-US" sz="1700" dirty="0" smtClean="0">
                <a:effectLst/>
                <a:latin typeface="Comic Sans MS"/>
                <a:sym typeface="Wingdings"/>
              </a:rPr>
              <a:t>, WH</a:t>
            </a:r>
            <a:r>
              <a:rPr lang="en-US" sz="1700" dirty="0">
                <a:effectLst/>
                <a:latin typeface="Comic Sans MS"/>
                <a:sym typeface="Wingdings"/>
              </a:rPr>
              <a:t> </a:t>
            </a:r>
            <a:r>
              <a:rPr lang="en-US" sz="1700" dirty="0" err="1" smtClean="0">
                <a:effectLst/>
                <a:latin typeface="Comic Sans MS"/>
                <a:sym typeface="Wingdings"/>
              </a:rPr>
              <a:t>l</a:t>
            </a:r>
            <a:r>
              <a:rPr lang="en-US" sz="1700" dirty="0" err="1" smtClean="0">
                <a:effectLst/>
                <a:latin typeface="Lucida Grande"/>
                <a:ea typeface="Lucida Grande"/>
                <a:cs typeface="Lucida Grande"/>
                <a:sym typeface="Wingdings"/>
              </a:rPr>
              <a:t>ν</a:t>
            </a:r>
            <a:r>
              <a:rPr lang="en-US" sz="1700" dirty="0" err="1" smtClean="0">
                <a:effectLst/>
                <a:latin typeface="Comic Sans MS"/>
                <a:sym typeface="Wingdings"/>
              </a:rPr>
              <a:t>bb</a:t>
            </a:r>
            <a:r>
              <a:rPr lang="en-US" sz="1700" dirty="0" smtClean="0">
                <a:effectLst/>
                <a:latin typeface="Comic Sans MS"/>
                <a:sym typeface="Wingdings"/>
              </a:rPr>
              <a:t>, ZH</a:t>
            </a:r>
            <a:r>
              <a:rPr lang="en-US" sz="1700" dirty="0">
                <a:effectLst/>
                <a:latin typeface="Comic Sans MS"/>
                <a:sym typeface="Wingdings"/>
              </a:rPr>
              <a:t> </a:t>
            </a:r>
            <a:r>
              <a:rPr lang="en-US" sz="1700" dirty="0" err="1" smtClean="0">
                <a:effectLst/>
                <a:latin typeface="Comic Sans MS"/>
                <a:sym typeface="Wingdings"/>
              </a:rPr>
              <a:t>llbb</a:t>
            </a:r>
            <a:r>
              <a:rPr lang="en-US" sz="1700" dirty="0" smtClean="0">
                <a:effectLst/>
                <a:latin typeface="Comic Sans MS"/>
                <a:sym typeface="Wingdings"/>
              </a:rPr>
              <a:t>, ZH</a:t>
            </a:r>
            <a:r>
              <a:rPr lang="en-US" sz="1700" dirty="0">
                <a:effectLst/>
                <a:latin typeface="Comic Sans MS"/>
                <a:sym typeface="Wingdings"/>
              </a:rPr>
              <a:t> </a:t>
            </a:r>
            <a:r>
              <a:rPr lang="en-US" sz="1700" dirty="0" err="1" smtClean="0">
                <a:effectLst/>
                <a:latin typeface="Lucida Grande"/>
                <a:ea typeface="Lucida Grande"/>
                <a:cs typeface="Lucida Grande"/>
                <a:sym typeface="Wingdings"/>
              </a:rPr>
              <a:t>νν</a:t>
            </a:r>
            <a:r>
              <a:rPr lang="en-US" sz="1700" dirty="0" err="1" smtClean="0">
                <a:effectLst/>
                <a:latin typeface="Comic Sans MS"/>
                <a:sym typeface="Wingdings"/>
              </a:rPr>
              <a:t>bb</a:t>
            </a:r>
            <a:r>
              <a:rPr lang="en-US" sz="1700" dirty="0">
                <a:effectLst/>
                <a:latin typeface="Comic Sans MS"/>
                <a:sym typeface="Wingdings"/>
              </a:rPr>
              <a:t>,</a:t>
            </a:r>
            <a:r>
              <a:rPr lang="en-US" sz="1700" dirty="0" smtClean="0">
                <a:effectLst/>
                <a:latin typeface="Comic Sans MS"/>
                <a:sym typeface="Wingdings"/>
              </a:rPr>
              <a:t> </a:t>
            </a:r>
            <a:r>
              <a:rPr lang="en-US" sz="1700" dirty="0" smtClean="0">
                <a:effectLst/>
                <a:latin typeface="Comic Sans MS"/>
                <a:ea typeface="Lucida Grande"/>
                <a:cs typeface="Lucida Grande"/>
                <a:sym typeface="Wingdings"/>
              </a:rPr>
              <a:t> </a:t>
            </a:r>
          </a:p>
          <a:p>
            <a:r>
              <a:rPr lang="en-US" sz="1700" dirty="0">
                <a:effectLst/>
                <a:latin typeface="Comic Sans MS"/>
                <a:ea typeface="Lucida Grande"/>
                <a:cs typeface="Lucida Grande"/>
                <a:sym typeface="Wingdings"/>
              </a:rPr>
              <a:t> </a:t>
            </a:r>
            <a:r>
              <a:rPr lang="en-US" sz="1700" dirty="0" smtClean="0">
                <a:effectLst/>
                <a:latin typeface="Comic Sans MS"/>
                <a:ea typeface="Lucida Grande"/>
                <a:cs typeface="Lucida Grande"/>
                <a:sym typeface="Wingdings"/>
              </a:rPr>
              <a:t>   ZZ </a:t>
            </a:r>
            <a:r>
              <a:rPr lang="en-US" sz="1700" dirty="0">
                <a:effectLst/>
                <a:latin typeface="Comic Sans MS"/>
                <a:ea typeface="Lucida Grande"/>
                <a:cs typeface="Lucida Grande"/>
                <a:sym typeface="Wingdings"/>
              </a:rPr>
              <a:t> </a:t>
            </a:r>
            <a:r>
              <a:rPr lang="en-US" sz="1700" dirty="0" err="1" smtClean="0">
                <a:effectLst/>
                <a:latin typeface="Comic Sans MS"/>
                <a:ea typeface="Lucida Grande"/>
                <a:cs typeface="Lucida Grande"/>
                <a:sym typeface="Wingdings"/>
              </a:rPr>
              <a:t>llνν</a:t>
            </a:r>
            <a:r>
              <a:rPr lang="en-US" sz="1700" dirty="0" smtClean="0">
                <a:effectLst/>
                <a:latin typeface="Comic Sans MS"/>
                <a:ea typeface="Lucida Grande"/>
                <a:cs typeface="Lucida Grande"/>
                <a:sym typeface="Wingdings"/>
              </a:rPr>
              <a:t>, </a:t>
            </a:r>
            <a:r>
              <a:rPr lang="en-US" sz="1700" dirty="0">
                <a:effectLst/>
                <a:latin typeface="Comic Sans MS"/>
                <a:ea typeface="Lucida Grande"/>
                <a:cs typeface="Lucida Grande"/>
                <a:sym typeface="Wingdings"/>
              </a:rPr>
              <a:t>H ZZ  </a:t>
            </a:r>
            <a:r>
              <a:rPr lang="en-US" sz="1700" dirty="0" err="1" smtClean="0">
                <a:effectLst/>
                <a:latin typeface="Comic Sans MS"/>
                <a:ea typeface="Lucida Grande"/>
                <a:cs typeface="Lucida Grande"/>
                <a:sym typeface="Wingdings"/>
              </a:rPr>
              <a:t>llqq</a:t>
            </a:r>
            <a:r>
              <a:rPr lang="en-US" sz="1700" dirty="0" smtClean="0">
                <a:effectLst/>
                <a:latin typeface="Comic Sans MS"/>
                <a:ea typeface="Lucida Grande"/>
                <a:cs typeface="Lucida Grande"/>
                <a:sym typeface="Wingdings"/>
              </a:rPr>
              <a:t>;</a:t>
            </a:r>
            <a:r>
              <a:rPr lang="en-US" sz="1700" dirty="0">
                <a:effectLst/>
                <a:latin typeface="Comic Sans MS"/>
                <a:ea typeface="Lucida Grande"/>
                <a:cs typeface="Lucida Grande"/>
                <a:sym typeface="Wingdings"/>
              </a:rPr>
              <a:t> H </a:t>
            </a:r>
            <a:r>
              <a:rPr lang="en-US" sz="1700" dirty="0" err="1">
                <a:effectLst/>
                <a:latin typeface="Comic Sans MS"/>
                <a:ea typeface="Lucida Grande"/>
                <a:cs typeface="Lucida Grande"/>
                <a:sym typeface="Wingdings"/>
              </a:rPr>
              <a:t>WW</a:t>
            </a:r>
            <a:r>
              <a:rPr lang="en-US" sz="1700" dirty="0" err="1" smtClean="0">
                <a:effectLst/>
                <a:latin typeface="Comic Sans MS"/>
                <a:ea typeface="Lucida Grande"/>
                <a:cs typeface="Lucida Grande"/>
                <a:sym typeface="Wingdings"/>
              </a:rPr>
              <a:t>lνqq</a:t>
            </a:r>
            <a:r>
              <a:rPr lang="en-US" sz="1700" dirty="0" smtClean="0">
                <a:effectLst/>
                <a:latin typeface="Comic Sans MS"/>
                <a:ea typeface="Lucida Grande"/>
                <a:cs typeface="Lucida Grande"/>
                <a:sym typeface="Wingdings"/>
              </a:rPr>
              <a:t>): </a:t>
            </a:r>
            <a:r>
              <a:rPr lang="en-US" sz="1700" dirty="0" smtClean="0">
                <a:effectLst/>
                <a:sym typeface="Wingdings"/>
              </a:rPr>
              <a:t>full </a:t>
            </a:r>
            <a:r>
              <a:rPr lang="en-US" sz="1700" dirty="0">
                <a:effectLst/>
                <a:sym typeface="Wingdings"/>
              </a:rPr>
              <a:t>2011 dataset </a:t>
            </a:r>
            <a:r>
              <a:rPr lang="en-US" sz="1700" dirty="0" smtClean="0">
                <a:effectLst/>
                <a:sym typeface="Wingdings"/>
              </a:rPr>
              <a:t>(up to </a:t>
            </a:r>
            <a:r>
              <a:rPr lang="en-US" sz="1700" dirty="0">
                <a:effectLst/>
                <a:sym typeface="Wingdings"/>
              </a:rPr>
              <a:t>4.9 fb</a:t>
            </a:r>
            <a:r>
              <a:rPr lang="en-US" sz="1700" baseline="30000" dirty="0">
                <a:effectLst/>
                <a:sym typeface="Wingdings"/>
              </a:rPr>
              <a:t>-1</a:t>
            </a:r>
            <a:r>
              <a:rPr lang="en-US" sz="1700" dirty="0" smtClean="0">
                <a:effectLst/>
                <a:sym typeface="Wingdings"/>
              </a:rPr>
              <a:t>) </a:t>
            </a:r>
            <a:endParaRPr lang="en-US" sz="1700" dirty="0">
              <a:effectLst/>
              <a:latin typeface="Comic Sans MS"/>
              <a:ea typeface="Lucida Grande"/>
              <a:cs typeface="Lucida Grande"/>
              <a:sym typeface="Wingdings"/>
            </a:endParaRPr>
          </a:p>
        </p:txBody>
      </p:sp>
      <p:pic>
        <p:nvPicPr>
          <p:cNvPr id="3" name="Picture 2" descr="zllbb.png"/>
          <p:cNvPicPr preferRelativeResize="0"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81307" y="5085184"/>
            <a:ext cx="2271213" cy="1626305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4" name="Picture 3" descr="WW.png"/>
          <p:cNvPicPr preferRelativeResize="0"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00835" y="3356992"/>
            <a:ext cx="2243173" cy="1626305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16" name="Picture 15" descr="zllnn.png"/>
          <p:cNvPicPr preferRelativeResize="0"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0036" y="5085184"/>
            <a:ext cx="2278228" cy="1654344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20" name="Picture 19" descr="zllqq.png"/>
          <p:cNvPicPr preferRelativeResize="0"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14854" y="5115063"/>
            <a:ext cx="2229154" cy="1626305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21" name="Picture 20" descr="lnqq0j.png"/>
          <p:cNvPicPr preferRelativeResize="0"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496" y="5115063"/>
            <a:ext cx="2348325" cy="1626305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22" name="Picture 21" descr="lnbb.png"/>
          <p:cNvPicPr preferRelativeResize="0"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14753" y="81514"/>
            <a:ext cx="2285239" cy="1619294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23" name="Picture 22" descr="ww1j.png"/>
          <p:cNvPicPr preferRelativeResize="0"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57521" y="3356992"/>
            <a:ext cx="2118735" cy="1595826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24" name="Picture 23" descr="tt1.png"/>
          <p:cNvPicPr preferRelativeResize="0"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971" y="71456"/>
            <a:ext cx="2165765" cy="1629352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25" name="Picture 24" descr="tt2.png"/>
          <p:cNvPicPr preferRelativeResize="0"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0" y="84866"/>
            <a:ext cx="2353502" cy="1615942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26" name="Picture 25" descr="Untitled.png"/>
          <p:cNvPicPr preferRelativeResize="0"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48264" y="53473"/>
            <a:ext cx="2250186" cy="1647335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5" name="Picture 4" descr="Untitled.png"/>
          <p:cNvPicPr preferRelativeResize="0"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37830" y="2996952"/>
            <a:ext cx="2070674" cy="2036964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19" name="Picture 18" descr="Untitled.png"/>
          <p:cNvPicPr preferRelativeResize="0"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035" y="3212976"/>
            <a:ext cx="2264717" cy="1802162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xmlns="" val="4183506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 bwMode="auto">
          <a:xfrm>
            <a:off x="-33401" y="-5910"/>
            <a:ext cx="9252520" cy="6885384"/>
          </a:xfrm>
          <a:prstGeom prst="rect">
            <a:avLst/>
          </a:prstGeom>
          <a:solidFill>
            <a:srgbClr val="6633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pic>
        <p:nvPicPr>
          <p:cNvPr id="8" name="Picture 7" descr="Untitled.png"/>
          <p:cNvPicPr preferRelativeResize="0"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1152764"/>
            <a:ext cx="4479343" cy="335635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5" descr="Untitled.png"/>
          <p:cNvPicPr preferRelativeResize="0"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4008" y="1167993"/>
            <a:ext cx="4533478" cy="3341127"/>
          </a:xfrm>
          <a:prstGeom prst="rect">
            <a:avLst/>
          </a:prstGeom>
        </p:spPr>
      </p:pic>
      <p:sp>
        <p:nvSpPr>
          <p:cNvPr id="17409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305800" y="6553200"/>
            <a:ext cx="838200" cy="30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B1E17EE3-F523-7945-ACBA-F7547367007F}" type="slidenum">
              <a:rPr lang="en-US" sz="1200">
                <a:solidFill>
                  <a:schemeClr val="tx2"/>
                </a:solidFill>
                <a:effectLst/>
              </a:rPr>
              <a:pPr/>
              <a:t>42</a:t>
            </a:fld>
            <a:endParaRPr lang="en-US" sz="1200" dirty="0">
              <a:solidFill>
                <a:schemeClr val="tx2"/>
              </a:solidFill>
              <a:effectLst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11560" y="260648"/>
            <a:ext cx="4296118" cy="400110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>
                <a:effectLst/>
              </a:rPr>
              <a:t>C</a:t>
            </a:r>
            <a:r>
              <a:rPr lang="en-US" sz="2000" dirty="0" smtClean="0">
                <a:effectLst/>
              </a:rPr>
              <a:t>ombined results : exclusion limits</a:t>
            </a:r>
            <a:endParaRPr lang="en-US" sz="2000" dirty="0">
              <a:effectLst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508104" y="476672"/>
            <a:ext cx="1558608" cy="353943"/>
          </a:xfrm>
          <a:prstGeom prst="rect">
            <a:avLst/>
          </a:prstGeom>
          <a:solidFill>
            <a:srgbClr val="330000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sz="1700" dirty="0" smtClean="0">
                <a:solidFill>
                  <a:srgbClr val="FFFFFF"/>
                </a:solidFill>
                <a:effectLst/>
              </a:rPr>
              <a:t>ATLAS today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7413538" y="332656"/>
            <a:ext cx="1730462" cy="584776"/>
          </a:xfrm>
          <a:prstGeom prst="rect">
            <a:avLst/>
          </a:prstGeom>
          <a:solidFill>
            <a:srgbClr val="CC3300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  <a:effectLst/>
              </a:rPr>
              <a:t>Previous ATLAS</a:t>
            </a:r>
          </a:p>
          <a:p>
            <a:r>
              <a:rPr lang="en-US" dirty="0" smtClean="0">
                <a:solidFill>
                  <a:srgbClr val="FFFFFF"/>
                </a:solidFill>
                <a:effectLst/>
              </a:rPr>
              <a:t>results</a:t>
            </a:r>
            <a:endParaRPr lang="en-US" dirty="0">
              <a:solidFill>
                <a:srgbClr val="FFFFFF"/>
              </a:solidFill>
              <a:effectLst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79512" y="4797152"/>
            <a:ext cx="8856984" cy="1296144"/>
            <a:chOff x="179512" y="4797152"/>
            <a:chExt cx="8856984" cy="1296144"/>
          </a:xfrm>
        </p:grpSpPr>
        <p:sp>
          <p:nvSpPr>
            <p:cNvPr id="5" name="TextBox 4"/>
            <p:cNvSpPr txBox="1"/>
            <p:nvPr/>
          </p:nvSpPr>
          <p:spPr>
            <a:xfrm>
              <a:off x="179512" y="4797152"/>
              <a:ext cx="2096748" cy="338554"/>
            </a:xfrm>
            <a:prstGeom prst="rect">
              <a:avLst/>
            </a:prstGeom>
            <a:solidFill>
              <a:srgbClr val="FFCC00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effectLst/>
                </a:rPr>
                <a:t>Excluded at 95% CL  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79512" y="5754742"/>
              <a:ext cx="2096748" cy="338554"/>
            </a:xfrm>
            <a:prstGeom prst="rect">
              <a:avLst/>
            </a:prstGeom>
            <a:solidFill>
              <a:srgbClr val="CCFFFF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>
                  <a:effectLst/>
                </a:rPr>
                <a:t>E</a:t>
              </a:r>
              <a:r>
                <a:rPr lang="en-US" dirty="0" smtClean="0">
                  <a:effectLst/>
                </a:rPr>
                <a:t>xcluded at 99% CL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444208" y="5219908"/>
              <a:ext cx="1800200" cy="369332"/>
            </a:xfrm>
            <a:prstGeom prst="rect">
              <a:avLst/>
            </a:prstGeom>
            <a:solidFill>
              <a:srgbClr val="FFCC99"/>
            </a:solidFill>
            <a:ln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800" dirty="0" smtClean="0">
                  <a:solidFill>
                    <a:srgbClr val="000000"/>
                  </a:solidFill>
                  <a:effectLst/>
                </a:rPr>
                <a:t>110</a:t>
              </a:r>
              <a:r>
                <a:rPr lang="en-US" sz="1800" dirty="0">
                  <a:solidFill>
                    <a:srgbClr val="000000"/>
                  </a:solidFill>
                  <a:effectLst/>
                </a:rPr>
                <a:t>-</a:t>
              </a:r>
              <a:r>
                <a:rPr lang="en-US" sz="1800" dirty="0" smtClean="0">
                  <a:solidFill>
                    <a:srgbClr val="000000"/>
                  </a:solidFill>
                  <a:effectLst/>
                </a:rPr>
                <a:t>582 </a:t>
              </a:r>
              <a:r>
                <a:rPr lang="en-US" sz="1800" dirty="0" err="1">
                  <a:solidFill>
                    <a:srgbClr val="000000"/>
                  </a:solidFill>
                  <a:effectLst/>
                </a:rPr>
                <a:t>GeV</a:t>
              </a:r>
              <a:r>
                <a:rPr lang="en-US" sz="1800" dirty="0">
                  <a:solidFill>
                    <a:srgbClr val="000000"/>
                  </a:solidFill>
                  <a:effectLst/>
                </a:rPr>
                <a:t> </a:t>
              </a:r>
              <a:endParaRPr lang="en-US" sz="1800" dirty="0" smtClean="0">
                <a:solidFill>
                  <a:srgbClr val="000000"/>
                </a:solidFill>
                <a:effectLst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411760" y="4797152"/>
              <a:ext cx="3094755" cy="369332"/>
            </a:xfrm>
            <a:prstGeom prst="rect">
              <a:avLst/>
            </a:prstGeom>
            <a:solidFill>
              <a:srgbClr val="FFCC00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800" dirty="0" smtClean="0">
                  <a:effectLst/>
                </a:rPr>
                <a:t>110-122.6   129.7-558  </a:t>
              </a:r>
              <a:r>
                <a:rPr lang="en-US" sz="1800" dirty="0" err="1" smtClean="0">
                  <a:effectLst/>
                </a:rPr>
                <a:t>GeV</a:t>
              </a:r>
              <a:r>
                <a:rPr lang="en-US" sz="1800" dirty="0" smtClean="0">
                  <a:effectLst/>
                </a:rPr>
                <a:t> 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2555776" y="5723964"/>
              <a:ext cx="3514604" cy="369332"/>
            </a:xfrm>
            <a:prstGeom prst="rect">
              <a:avLst/>
            </a:prstGeom>
            <a:solidFill>
              <a:srgbClr val="CCFFFF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800" dirty="0" smtClean="0">
                  <a:effectLst/>
                </a:rPr>
                <a:t>111.7-121.8 </a:t>
              </a:r>
              <a:r>
                <a:rPr lang="en-US" sz="1800" dirty="0" err="1" smtClean="0">
                  <a:effectLst/>
                </a:rPr>
                <a:t>GeV</a:t>
              </a:r>
              <a:r>
                <a:rPr lang="en-US" sz="1800" dirty="0" smtClean="0">
                  <a:effectLst/>
                </a:rPr>
                <a:t> 130.7-523 </a:t>
              </a:r>
              <a:r>
                <a:rPr lang="en-US" sz="1800" dirty="0" err="1" smtClean="0">
                  <a:effectLst/>
                </a:rPr>
                <a:t>GeV</a:t>
              </a:r>
              <a:r>
                <a:rPr lang="en-US" sz="1800" dirty="0" smtClean="0">
                  <a:effectLst/>
                </a:rPr>
                <a:t>  </a:t>
              </a:r>
              <a:r>
                <a:rPr lang="en-US" sz="1700" dirty="0" smtClean="0">
                  <a:effectLst/>
                </a:rPr>
                <a:t> 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5796136" y="4797152"/>
              <a:ext cx="3240360" cy="338554"/>
            </a:xfrm>
            <a:prstGeom prst="rect">
              <a:avLst/>
            </a:prstGeom>
            <a:solidFill>
              <a:srgbClr val="FFCC99"/>
            </a:solidFill>
            <a:ln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000000"/>
                  </a:solidFill>
                  <a:effectLst/>
                </a:rPr>
                <a:t>Expected at 95% CL if no signal</a:t>
              </a:r>
            </a:p>
          </p:txBody>
        </p:sp>
      </p:grpSp>
      <p:sp>
        <p:nvSpPr>
          <p:cNvPr id="21" name="Rectangle 20"/>
          <p:cNvSpPr/>
          <p:nvPr/>
        </p:nvSpPr>
        <p:spPr bwMode="auto">
          <a:xfrm>
            <a:off x="5364088" y="1268760"/>
            <a:ext cx="486000" cy="2844000"/>
          </a:xfrm>
          <a:prstGeom prst="rect">
            <a:avLst/>
          </a:prstGeom>
          <a:solidFill>
            <a:srgbClr val="FF0000">
              <a:alpha val="51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6120000" y="1268760"/>
            <a:ext cx="252000" cy="2844000"/>
          </a:xfrm>
          <a:prstGeom prst="rect">
            <a:avLst/>
          </a:prstGeom>
          <a:solidFill>
            <a:srgbClr val="FF0000">
              <a:alpha val="51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sp>
        <p:nvSpPr>
          <p:cNvPr id="29" name="Rectangle 28"/>
          <p:cNvSpPr/>
          <p:nvPr/>
        </p:nvSpPr>
        <p:spPr bwMode="auto">
          <a:xfrm>
            <a:off x="7020272" y="1268760"/>
            <a:ext cx="2070000" cy="2844000"/>
          </a:xfrm>
          <a:prstGeom prst="rect">
            <a:avLst/>
          </a:prstGeom>
          <a:solidFill>
            <a:srgbClr val="FF0000">
              <a:alpha val="51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sp>
        <p:nvSpPr>
          <p:cNvPr id="30" name="Rectangle 29"/>
          <p:cNvSpPr/>
          <p:nvPr/>
        </p:nvSpPr>
        <p:spPr bwMode="auto">
          <a:xfrm>
            <a:off x="5220072" y="1268760"/>
            <a:ext cx="1224136" cy="2880320"/>
          </a:xfrm>
          <a:prstGeom prst="rect">
            <a:avLst/>
          </a:prstGeom>
          <a:solidFill>
            <a:srgbClr val="33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7038000" y="1268760"/>
            <a:ext cx="2070000" cy="2880320"/>
          </a:xfrm>
          <a:prstGeom prst="rect">
            <a:avLst/>
          </a:prstGeom>
          <a:solidFill>
            <a:srgbClr val="33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sp>
        <p:nvSpPr>
          <p:cNvPr id="24" name="Rectangle 23"/>
          <p:cNvSpPr/>
          <p:nvPr/>
        </p:nvSpPr>
        <p:spPr bwMode="auto">
          <a:xfrm>
            <a:off x="936000" y="1233072"/>
            <a:ext cx="72000" cy="2844000"/>
          </a:xfrm>
          <a:prstGeom prst="rect">
            <a:avLst/>
          </a:prstGeom>
          <a:solidFill>
            <a:srgbClr val="FF0000">
              <a:alpha val="51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1259632" y="1233072"/>
            <a:ext cx="2808312" cy="2844000"/>
          </a:xfrm>
          <a:prstGeom prst="rect">
            <a:avLst/>
          </a:prstGeom>
          <a:solidFill>
            <a:srgbClr val="FF0000">
              <a:alpha val="51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sp>
        <p:nvSpPr>
          <p:cNvPr id="39" name="Rectangle 38"/>
          <p:cNvSpPr/>
          <p:nvPr/>
        </p:nvSpPr>
        <p:spPr bwMode="auto">
          <a:xfrm>
            <a:off x="1044000" y="1233072"/>
            <a:ext cx="72000" cy="2844000"/>
          </a:xfrm>
          <a:prstGeom prst="rect">
            <a:avLst/>
          </a:prstGeom>
          <a:solidFill>
            <a:srgbClr val="FF0000">
              <a:alpha val="51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sp>
        <p:nvSpPr>
          <p:cNvPr id="40" name="Rectangle 39"/>
          <p:cNvSpPr/>
          <p:nvPr/>
        </p:nvSpPr>
        <p:spPr bwMode="auto">
          <a:xfrm>
            <a:off x="892800" y="1196752"/>
            <a:ext cx="216024" cy="2880320"/>
          </a:xfrm>
          <a:prstGeom prst="rect">
            <a:avLst/>
          </a:prstGeom>
          <a:solidFill>
            <a:srgbClr val="33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sp>
        <p:nvSpPr>
          <p:cNvPr id="41" name="Rectangle 40"/>
          <p:cNvSpPr/>
          <p:nvPr/>
        </p:nvSpPr>
        <p:spPr bwMode="auto">
          <a:xfrm>
            <a:off x="1259632" y="1196752"/>
            <a:ext cx="2880320" cy="2880320"/>
          </a:xfrm>
          <a:prstGeom prst="rect">
            <a:avLst/>
          </a:prstGeom>
          <a:solidFill>
            <a:srgbClr val="33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25781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8" grpId="0" animBg="1"/>
      <p:bldP spid="21" grpId="0" animBg="1"/>
      <p:bldP spid="23" grpId="0" animBg="1"/>
      <p:bldP spid="29" grpId="0" animBg="1"/>
      <p:bldP spid="30" grpId="0" animBg="1"/>
      <p:bldP spid="35" grpId="0" animBg="1"/>
      <p:bldP spid="24" grpId="0" animBg="1"/>
      <p:bldP spid="20" grpId="0" animBg="1"/>
      <p:bldP spid="39" grpId="0" animBg="1"/>
      <p:bldP spid="40" grpId="0" animBg="1"/>
      <p:bldP spid="41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-252536" y="-99392"/>
            <a:ext cx="9865096" cy="7200800"/>
          </a:xfrm>
          <a:prstGeom prst="rect">
            <a:avLst/>
          </a:prstGeom>
          <a:solidFill>
            <a:srgbClr val="6633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pic>
        <p:nvPicPr>
          <p:cNvPr id="8" name="Picture 7" descr="Untitled3.png"/>
          <p:cNvPicPr preferRelativeResize="0"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2577" y="1412776"/>
            <a:ext cx="4553023" cy="3367202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6" name="Picture 5" descr="Untitled.png"/>
          <p:cNvPicPr preferRelativeResize="0"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36512" y="1412799"/>
            <a:ext cx="4598730" cy="3377599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2" name="TextBox 1"/>
          <p:cNvSpPr txBox="1"/>
          <p:nvPr/>
        </p:nvSpPr>
        <p:spPr>
          <a:xfrm>
            <a:off x="480515" y="303620"/>
            <a:ext cx="7907909" cy="677108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900" dirty="0" smtClean="0">
                <a:effectLst/>
              </a:rPr>
              <a:t>Combined results: consistency of the data with the background-only </a:t>
            </a:r>
          </a:p>
          <a:p>
            <a:r>
              <a:rPr lang="en-US" sz="1900" dirty="0">
                <a:effectLst/>
              </a:rPr>
              <a:t>e</a:t>
            </a:r>
            <a:r>
              <a:rPr lang="en-US" sz="1900" dirty="0" smtClean="0">
                <a:effectLst/>
              </a:rPr>
              <a:t>xpectation and significance of the excess</a:t>
            </a:r>
            <a:endParaRPr lang="en-US" sz="1900" dirty="0">
              <a:effectLst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10339" y="5374957"/>
            <a:ext cx="8554483" cy="646331"/>
          </a:xfrm>
          <a:prstGeom prst="rect">
            <a:avLst/>
          </a:prstGeom>
          <a:solidFill>
            <a:srgbClr val="008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bg1"/>
                </a:solidFill>
                <a:effectLst/>
                <a:latin typeface="+mj-lt"/>
              </a:rPr>
              <a:t>Excellent consistency (better than 2</a:t>
            </a:r>
            <a:r>
              <a:rPr lang="en-US" sz="1800" dirty="0" smtClean="0">
                <a:solidFill>
                  <a:schemeClr val="bg1"/>
                </a:solidFill>
                <a:effectLst/>
                <a:latin typeface="+mj-lt"/>
                <a:ea typeface="Lucida Grande"/>
                <a:cs typeface="Lucida Grande"/>
              </a:rPr>
              <a:t>σ !</a:t>
            </a:r>
            <a:r>
              <a:rPr lang="en-US" sz="1800" dirty="0" smtClean="0">
                <a:solidFill>
                  <a:schemeClr val="bg1"/>
                </a:solidFill>
                <a:effectLst/>
                <a:latin typeface="+mj-lt"/>
              </a:rPr>
              <a:t>) of the data with the background-only </a:t>
            </a:r>
          </a:p>
          <a:p>
            <a:r>
              <a:rPr lang="en-US" sz="1800" dirty="0">
                <a:solidFill>
                  <a:schemeClr val="bg1"/>
                </a:solidFill>
                <a:effectLst/>
                <a:latin typeface="+mj-lt"/>
              </a:rPr>
              <a:t>h</a:t>
            </a:r>
            <a:r>
              <a:rPr lang="en-US" sz="1800" dirty="0" smtClean="0">
                <a:solidFill>
                  <a:schemeClr val="bg1"/>
                </a:solidFill>
                <a:effectLst/>
                <a:latin typeface="+mj-lt"/>
              </a:rPr>
              <a:t>ypothesis over full mass spectrum</a:t>
            </a:r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604448" y="6705600"/>
            <a:ext cx="838200" cy="304800"/>
          </a:xfrm>
        </p:spPr>
        <p:txBody>
          <a:bodyPr/>
          <a:lstStyle/>
          <a:p>
            <a:pPr>
              <a:defRPr/>
            </a:pPr>
            <a:fld id="{E4C691D3-1268-BC46-A466-4FE7F8FFD0C6}" type="slidenum">
              <a:rPr lang="en-US" smtClean="0"/>
              <a:pPr>
                <a:defRPr/>
              </a:pPr>
              <a:t>43</a:t>
            </a:fld>
            <a:endParaRPr lang="en-US" dirty="0"/>
          </a:p>
        </p:txBody>
      </p:sp>
      <p:sp>
        <p:nvSpPr>
          <p:cNvPr id="18" name="Oval 17"/>
          <p:cNvSpPr>
            <a:spLocks noChangeAspect="1"/>
          </p:cNvSpPr>
          <p:nvPr/>
        </p:nvSpPr>
        <p:spPr bwMode="auto">
          <a:xfrm>
            <a:off x="683568" y="2204864"/>
            <a:ext cx="914645" cy="1728192"/>
          </a:xfrm>
          <a:prstGeom prst="ellipse">
            <a:avLst/>
          </a:prstGeom>
          <a:noFill/>
          <a:ln w="3810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sp>
        <p:nvSpPr>
          <p:cNvPr id="19" name="Oval 18"/>
          <p:cNvSpPr>
            <a:spLocks noChangeAspect="1"/>
          </p:cNvSpPr>
          <p:nvPr/>
        </p:nvSpPr>
        <p:spPr bwMode="auto">
          <a:xfrm>
            <a:off x="5457555" y="2564904"/>
            <a:ext cx="842637" cy="1676778"/>
          </a:xfrm>
          <a:prstGeom prst="ellipse">
            <a:avLst/>
          </a:prstGeom>
          <a:noFill/>
          <a:ln w="3810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912587" y="3163034"/>
            <a:ext cx="1083349" cy="553998"/>
          </a:xfrm>
          <a:prstGeom prst="rect">
            <a:avLst/>
          </a:prstGeom>
          <a:solidFill>
            <a:srgbClr val="FFCC99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dirty="0" smtClean="0">
                <a:effectLst/>
              </a:rPr>
              <a:t>Expected from </a:t>
            </a:r>
          </a:p>
          <a:p>
            <a:r>
              <a:rPr lang="en-US" sz="1000" dirty="0" smtClean="0">
                <a:effectLst/>
              </a:rPr>
              <a:t>SM </a:t>
            </a:r>
            <a:r>
              <a:rPr lang="en-US" sz="1000" dirty="0">
                <a:effectLst/>
              </a:rPr>
              <a:t>Higgs </a:t>
            </a:r>
            <a:endParaRPr lang="en-US" sz="1000" dirty="0" smtClean="0">
              <a:effectLst/>
            </a:endParaRPr>
          </a:p>
          <a:p>
            <a:r>
              <a:rPr lang="en-US" sz="1000" dirty="0">
                <a:effectLst/>
              </a:rPr>
              <a:t>a</a:t>
            </a:r>
            <a:r>
              <a:rPr lang="en-US" sz="1000" dirty="0" smtClean="0">
                <a:effectLst/>
              </a:rPr>
              <a:t>t given </a:t>
            </a:r>
            <a:r>
              <a:rPr lang="en-US" sz="1000" dirty="0" err="1" smtClean="0">
                <a:effectLst/>
              </a:rPr>
              <a:t>m</a:t>
            </a:r>
            <a:r>
              <a:rPr lang="en-US" sz="1000" baseline="-25000" dirty="0" err="1" smtClean="0">
                <a:effectLst/>
              </a:rPr>
              <a:t>H</a:t>
            </a:r>
            <a:endParaRPr lang="en-US" sz="1000" baseline="-25000" dirty="0">
              <a:effectLst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305075" y="2586970"/>
            <a:ext cx="1083349" cy="553998"/>
          </a:xfrm>
          <a:prstGeom prst="rect">
            <a:avLst/>
          </a:prstGeom>
          <a:solidFill>
            <a:srgbClr val="FFCC99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dirty="0" smtClean="0">
                <a:effectLst/>
              </a:rPr>
              <a:t>Expected from </a:t>
            </a:r>
          </a:p>
          <a:p>
            <a:r>
              <a:rPr lang="en-US" sz="1000" dirty="0" smtClean="0">
                <a:effectLst/>
              </a:rPr>
              <a:t>SM </a:t>
            </a:r>
            <a:r>
              <a:rPr lang="en-US" sz="1000" dirty="0">
                <a:effectLst/>
              </a:rPr>
              <a:t>Higgs </a:t>
            </a:r>
            <a:endParaRPr lang="en-US" sz="1000" dirty="0" smtClean="0">
              <a:effectLst/>
            </a:endParaRPr>
          </a:p>
          <a:p>
            <a:r>
              <a:rPr lang="en-US" sz="1000" dirty="0">
                <a:effectLst/>
              </a:rPr>
              <a:t>a</a:t>
            </a:r>
            <a:r>
              <a:rPr lang="en-US" sz="1000" dirty="0" smtClean="0">
                <a:effectLst/>
              </a:rPr>
              <a:t>t given </a:t>
            </a:r>
            <a:r>
              <a:rPr lang="en-US" sz="1000" dirty="0" err="1" smtClean="0">
                <a:effectLst/>
              </a:rPr>
              <a:t>m</a:t>
            </a:r>
            <a:r>
              <a:rPr lang="en-US" sz="1000" baseline="-25000" dirty="0" err="1" smtClean="0">
                <a:effectLst/>
              </a:rPr>
              <a:t>H</a:t>
            </a:r>
            <a:endParaRPr lang="en-US" sz="1000" baseline="-25000" dirty="0">
              <a:effectLst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282828" y="5733256"/>
            <a:ext cx="2593428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8000"/>
                </a:solidFill>
                <a:effectLst/>
                <a:latin typeface="+mj-lt"/>
              </a:rPr>
              <a:t>except in one region</a:t>
            </a:r>
          </a:p>
        </p:txBody>
      </p:sp>
    </p:spTree>
    <p:extLst>
      <p:ext uri="{BB962C8B-B14F-4D97-AF65-F5344CB8AC3E}">
        <p14:creationId xmlns:p14="http://schemas.microsoft.com/office/powerpoint/2010/main" xmlns="" val="3270327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3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-324544" y="-99392"/>
            <a:ext cx="9865096" cy="7200800"/>
          </a:xfrm>
          <a:prstGeom prst="rect">
            <a:avLst/>
          </a:prstGeom>
          <a:solidFill>
            <a:srgbClr val="6633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pic>
        <p:nvPicPr>
          <p:cNvPr id="2" name="Picture 1" descr="Untitle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11462" y="720678"/>
            <a:ext cx="4685074" cy="3372997"/>
          </a:xfrm>
          <a:prstGeom prst="rect">
            <a:avLst/>
          </a:prstGeom>
        </p:spPr>
      </p:pic>
      <p:pic>
        <p:nvPicPr>
          <p:cNvPr id="25" name="Picture 24" descr="Untitled1.png"/>
          <p:cNvPicPr preferRelativeResize="0"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08520" y="685863"/>
            <a:ext cx="4719953" cy="3428585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17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604448" y="6705600"/>
            <a:ext cx="838200" cy="304800"/>
          </a:xfrm>
        </p:spPr>
        <p:txBody>
          <a:bodyPr/>
          <a:lstStyle/>
          <a:p>
            <a:pPr>
              <a:defRPr/>
            </a:pPr>
            <a:fld id="{E4C691D3-1268-BC46-A466-4FE7F8FFD0C6}" type="slidenum">
              <a:rPr lang="en-US" smtClean="0"/>
              <a:pPr>
                <a:defRPr/>
              </a:pPr>
              <a:t>44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321426" y="116632"/>
            <a:ext cx="3767377" cy="400110"/>
          </a:xfrm>
          <a:prstGeom prst="rect">
            <a:avLst/>
          </a:prstGeom>
          <a:solidFill>
            <a:srgbClr val="FFCC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>
                <a:effectLst/>
              </a:rPr>
              <a:t>Combined results:  the excess</a:t>
            </a:r>
            <a:endParaRPr lang="en-US" sz="2000" dirty="0">
              <a:effectLst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98125" y="1836220"/>
            <a:ext cx="518091" cy="400110"/>
          </a:xfrm>
          <a:prstGeom prst="rect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effectLst/>
              </a:rPr>
              <a:t>5</a:t>
            </a:r>
            <a:r>
              <a:rPr lang="en-US" sz="2000" dirty="0" smtClean="0">
                <a:solidFill>
                  <a:schemeClr val="bg1"/>
                </a:solidFill>
                <a:effectLst/>
                <a:latin typeface="Lucida Grande"/>
                <a:ea typeface="Lucida Grande"/>
                <a:cs typeface="Lucida Grande"/>
              </a:rPr>
              <a:t>σ</a:t>
            </a:r>
            <a:endParaRPr lang="en-US" sz="2000" dirty="0" smtClean="0">
              <a:solidFill>
                <a:schemeClr val="bg1"/>
              </a:solidFill>
              <a:effectLst/>
            </a:endParaRPr>
          </a:p>
        </p:txBody>
      </p:sp>
      <p:cxnSp>
        <p:nvCxnSpPr>
          <p:cNvPr id="12" name="Straight Arrow Connector 11"/>
          <p:cNvCxnSpPr/>
          <p:nvPr/>
        </p:nvCxnSpPr>
        <p:spPr bwMode="auto">
          <a:xfrm flipH="1" flipV="1">
            <a:off x="7452320" y="2164322"/>
            <a:ext cx="360040" cy="288032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9" name="TextBox 18"/>
          <p:cNvSpPr txBox="1"/>
          <p:nvPr/>
        </p:nvSpPr>
        <p:spPr>
          <a:xfrm>
            <a:off x="7740352" y="2020306"/>
            <a:ext cx="979755" cy="954107"/>
          </a:xfrm>
          <a:prstGeom prst="rect">
            <a:avLst/>
          </a:prstGeom>
          <a:solidFill>
            <a:srgbClr val="FFCC99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effectLst/>
              </a:rPr>
              <a:t>Expected </a:t>
            </a:r>
          </a:p>
          <a:p>
            <a:r>
              <a:rPr lang="en-US" sz="1400" dirty="0">
                <a:effectLst/>
              </a:rPr>
              <a:t>f</a:t>
            </a:r>
            <a:r>
              <a:rPr lang="en-US" sz="1400" dirty="0" smtClean="0">
                <a:effectLst/>
              </a:rPr>
              <a:t>rom SM </a:t>
            </a:r>
          </a:p>
          <a:p>
            <a:r>
              <a:rPr lang="en-US" sz="1400" dirty="0" smtClean="0">
                <a:effectLst/>
              </a:rPr>
              <a:t>Higgs at</a:t>
            </a:r>
          </a:p>
          <a:p>
            <a:r>
              <a:rPr lang="en-US" sz="1400" dirty="0" smtClean="0">
                <a:effectLst/>
              </a:rPr>
              <a:t>given </a:t>
            </a:r>
            <a:r>
              <a:rPr lang="en-US" sz="1400" dirty="0" err="1" smtClean="0">
                <a:effectLst/>
              </a:rPr>
              <a:t>m</a:t>
            </a:r>
            <a:r>
              <a:rPr lang="en-US" sz="1400" baseline="-25000" dirty="0" err="1" smtClean="0">
                <a:effectLst/>
              </a:rPr>
              <a:t>H</a:t>
            </a:r>
            <a:endParaRPr lang="en-US" sz="1400" baseline="-25000" dirty="0">
              <a:effectLst/>
            </a:endParaRPr>
          </a:p>
        </p:txBody>
      </p:sp>
      <p:cxnSp>
        <p:nvCxnSpPr>
          <p:cNvPr id="20" name="Straight Arrow Connector 19"/>
          <p:cNvCxnSpPr/>
          <p:nvPr/>
        </p:nvCxnSpPr>
        <p:spPr bwMode="auto">
          <a:xfrm flipH="1">
            <a:off x="2411760" y="2636912"/>
            <a:ext cx="504056" cy="216024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5" name="TextBox 34"/>
          <p:cNvSpPr txBox="1"/>
          <p:nvPr/>
        </p:nvSpPr>
        <p:spPr>
          <a:xfrm>
            <a:off x="539552" y="6387425"/>
            <a:ext cx="7344816" cy="323165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500" dirty="0" smtClean="0">
                <a:effectLst/>
              </a:rPr>
              <a:t>Global significance: 4.1-4.3 </a:t>
            </a:r>
            <a:r>
              <a:rPr lang="en-US" sz="1500" dirty="0" err="1" smtClean="0">
                <a:effectLst/>
                <a:latin typeface="Lucida Grande"/>
                <a:ea typeface="Lucida Grande"/>
                <a:cs typeface="Lucida Grande"/>
              </a:rPr>
              <a:t>σ</a:t>
            </a:r>
            <a:r>
              <a:rPr lang="en-US" sz="1500" dirty="0" smtClean="0">
                <a:effectLst/>
                <a:latin typeface="Lucida Grande"/>
                <a:ea typeface="Lucida Grande"/>
                <a:cs typeface="Lucida Grande"/>
              </a:rPr>
              <a:t> </a:t>
            </a:r>
            <a:r>
              <a:rPr lang="en-US" sz="1400" dirty="0" smtClean="0">
                <a:effectLst/>
              </a:rPr>
              <a:t>(for LEE </a:t>
            </a:r>
            <a:r>
              <a:rPr lang="en-US" sz="1400" dirty="0">
                <a:effectLst/>
              </a:rPr>
              <a:t>over 110</a:t>
            </a:r>
            <a:r>
              <a:rPr lang="en-US" sz="1400" dirty="0" smtClean="0">
                <a:effectLst/>
              </a:rPr>
              <a:t>-600 or 110-150 </a:t>
            </a:r>
            <a:r>
              <a:rPr lang="en-US" sz="1400" dirty="0" err="1" smtClean="0">
                <a:effectLst/>
              </a:rPr>
              <a:t>GeV</a:t>
            </a:r>
            <a:r>
              <a:rPr lang="en-US" sz="1400" dirty="0" smtClean="0">
                <a:effectLst/>
              </a:rPr>
              <a:t>) </a:t>
            </a:r>
            <a:endParaRPr lang="en-US" sz="1400" dirty="0" smtClean="0">
              <a:effectLst/>
              <a:latin typeface="Lucida Grande"/>
              <a:ea typeface="Lucida Grande"/>
              <a:cs typeface="Lucida Grande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683568" y="4221088"/>
            <a:ext cx="8064896" cy="2016224"/>
            <a:chOff x="35496" y="4365104"/>
            <a:chExt cx="6720747" cy="2016224"/>
          </a:xfrm>
        </p:grpSpPr>
        <p:sp>
          <p:nvSpPr>
            <p:cNvPr id="29" name="Rectangle 28"/>
            <p:cNvSpPr/>
            <p:nvPr/>
          </p:nvSpPr>
          <p:spPr bwMode="auto">
            <a:xfrm>
              <a:off x="35496" y="4365104"/>
              <a:ext cx="6720747" cy="2016224"/>
            </a:xfrm>
            <a:prstGeom prst="rect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51520" y="4499828"/>
              <a:ext cx="3334942" cy="369332"/>
            </a:xfrm>
            <a:prstGeom prst="rect">
              <a:avLst/>
            </a:prstGeom>
            <a:solidFill>
              <a:srgbClr val="000090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800" dirty="0" smtClean="0">
                  <a:solidFill>
                    <a:srgbClr val="FFFFFF"/>
                  </a:solidFill>
                  <a:effectLst/>
                  <a:sym typeface="Wingdings"/>
                </a:rPr>
                <a:t>Maximum excess observed at 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251520" y="4941168"/>
              <a:ext cx="4300229" cy="369332"/>
            </a:xfrm>
            <a:prstGeom prst="rect">
              <a:avLst/>
            </a:prstGeom>
            <a:solidFill>
              <a:srgbClr val="000090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800" dirty="0" smtClean="0">
                  <a:solidFill>
                    <a:srgbClr val="FFFFFF"/>
                  </a:solidFill>
                  <a:effectLst/>
                </a:rPr>
                <a:t>Local significance </a:t>
              </a:r>
              <a:r>
                <a:rPr lang="en-US" sz="1400" dirty="0" smtClean="0">
                  <a:solidFill>
                    <a:srgbClr val="FFFFFF"/>
                  </a:solidFill>
                  <a:effectLst/>
                </a:rPr>
                <a:t>(including energy-scale systematics) 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654853" y="4509120"/>
              <a:ext cx="1801357" cy="369332"/>
            </a:xfrm>
            <a:prstGeom prst="rect">
              <a:avLst/>
            </a:prstGeom>
            <a:solidFill>
              <a:srgbClr val="000090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800" dirty="0" err="1" smtClean="0">
                  <a:solidFill>
                    <a:srgbClr val="FFFFFF"/>
                  </a:solidFill>
                  <a:effectLst/>
                  <a:sym typeface="Wingdings"/>
                </a:rPr>
                <a:t>m</a:t>
              </a:r>
              <a:r>
                <a:rPr lang="en-US" sz="1800" baseline="-25000" dirty="0" err="1" smtClean="0">
                  <a:solidFill>
                    <a:srgbClr val="FFFFFF"/>
                  </a:solidFill>
                  <a:effectLst/>
                  <a:sym typeface="Wingdings"/>
                </a:rPr>
                <a:t>H</a:t>
              </a:r>
              <a:r>
                <a:rPr lang="en-US" sz="1800" baseline="-25000" dirty="0" smtClean="0">
                  <a:solidFill>
                    <a:srgbClr val="FFFFFF"/>
                  </a:solidFill>
                  <a:effectLst/>
                  <a:sym typeface="Wingdings"/>
                </a:rPr>
                <a:t> </a:t>
              </a:r>
              <a:r>
                <a:rPr lang="en-US" sz="1800" dirty="0" smtClean="0">
                  <a:solidFill>
                    <a:srgbClr val="FFFFFF"/>
                  </a:solidFill>
                  <a:effectLst/>
                  <a:sym typeface="Wingdings"/>
                </a:rPr>
                <a:t>= 126.5 </a:t>
              </a:r>
              <a:r>
                <a:rPr lang="en-US" sz="1800" dirty="0" err="1" smtClean="0">
                  <a:solidFill>
                    <a:srgbClr val="FFFFFF"/>
                  </a:solidFill>
                  <a:effectLst/>
                  <a:sym typeface="Wingdings"/>
                </a:rPr>
                <a:t>GeV</a:t>
              </a:r>
              <a:endParaRPr lang="en-US" sz="1800" dirty="0" smtClean="0">
                <a:solidFill>
                  <a:srgbClr val="FFFFFF"/>
                </a:solidFill>
                <a:effectLst/>
                <a:sym typeface="Wingdings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256076" y="4941168"/>
              <a:ext cx="813043" cy="40011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solidFill>
                    <a:schemeClr val="bg1"/>
                  </a:solidFill>
                  <a:effectLst/>
                </a:rPr>
                <a:t>5.0 </a:t>
              </a:r>
              <a:r>
                <a:rPr lang="en-US" sz="2000" dirty="0" err="1" smtClean="0">
                  <a:solidFill>
                    <a:schemeClr val="bg1"/>
                  </a:solidFill>
                  <a:effectLst/>
                  <a:latin typeface="Lucida Grande"/>
                  <a:ea typeface="Lucida Grande"/>
                  <a:cs typeface="Lucida Grande"/>
                </a:rPr>
                <a:t>σ</a:t>
              </a:r>
              <a:endParaRPr lang="en-US" sz="2000" dirty="0" smtClean="0"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251520" y="5877272"/>
              <a:ext cx="3971836" cy="369332"/>
            </a:xfrm>
            <a:prstGeom prst="rect">
              <a:avLst/>
            </a:prstGeom>
            <a:solidFill>
              <a:srgbClr val="000090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800" dirty="0" smtClean="0">
                  <a:solidFill>
                    <a:srgbClr val="FFFFFF"/>
                  </a:solidFill>
                  <a:effectLst/>
                  <a:sym typeface="Wingdings"/>
                </a:rPr>
                <a:t>Expected from SM Higgs </a:t>
              </a:r>
              <a:r>
                <a:rPr lang="en-US" sz="1800" dirty="0" err="1" smtClean="0">
                  <a:solidFill>
                    <a:srgbClr val="FFFFFF"/>
                  </a:solidFill>
                  <a:effectLst/>
                  <a:sym typeface="Wingdings"/>
                </a:rPr>
                <a:t>m</a:t>
              </a:r>
              <a:r>
                <a:rPr lang="en-US" sz="1800" baseline="-25000" dirty="0" err="1" smtClean="0">
                  <a:solidFill>
                    <a:srgbClr val="FFFFFF"/>
                  </a:solidFill>
                  <a:effectLst/>
                  <a:sym typeface="Wingdings"/>
                </a:rPr>
                <a:t>H</a:t>
              </a:r>
              <a:r>
                <a:rPr lang="en-US" sz="1800" dirty="0" smtClean="0">
                  <a:solidFill>
                    <a:srgbClr val="FFFFFF"/>
                  </a:solidFill>
                  <a:effectLst/>
                  <a:sym typeface="Wingdings"/>
                </a:rPr>
                <a:t>=126.5 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226356" y="5877272"/>
              <a:ext cx="749800" cy="369332"/>
            </a:xfrm>
            <a:prstGeom prst="rect">
              <a:avLst/>
            </a:prstGeom>
            <a:solidFill>
              <a:srgbClr val="000090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800" dirty="0" smtClean="0">
                  <a:solidFill>
                    <a:schemeClr val="bg1"/>
                  </a:solidFill>
                  <a:effectLst/>
                </a:rPr>
                <a:t>4.6 </a:t>
              </a:r>
              <a:r>
                <a:rPr lang="en-US" sz="1800" dirty="0" err="1" smtClean="0">
                  <a:solidFill>
                    <a:schemeClr val="bg1"/>
                  </a:solidFill>
                  <a:effectLst/>
                  <a:latin typeface="Lucida Grande"/>
                  <a:ea typeface="Lucida Grande"/>
                  <a:cs typeface="Lucida Grande"/>
                </a:rPr>
                <a:t>σ</a:t>
              </a:r>
              <a:endParaRPr lang="en-US" sz="1800" dirty="0" smtClean="0"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51520" y="5405154"/>
              <a:ext cx="4616243" cy="369332"/>
            </a:xfrm>
            <a:prstGeom prst="rect">
              <a:avLst/>
            </a:prstGeom>
            <a:solidFill>
              <a:srgbClr val="000090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800" dirty="0">
                  <a:solidFill>
                    <a:srgbClr val="FFFFFF"/>
                  </a:solidFill>
                  <a:effectLst/>
                </a:rPr>
                <a:t>P</a:t>
              </a:r>
              <a:r>
                <a:rPr lang="en-US" sz="1800" dirty="0" smtClean="0">
                  <a:solidFill>
                    <a:srgbClr val="FFFFFF"/>
                  </a:solidFill>
                  <a:effectLst/>
                </a:rPr>
                <a:t>robability of background up-fluctuation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5153565" y="5445224"/>
              <a:ext cx="1002611" cy="369332"/>
            </a:xfrm>
            <a:prstGeom prst="rect">
              <a:avLst/>
            </a:prstGeom>
            <a:solidFill>
              <a:srgbClr val="000090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fr-FR" sz="1800" dirty="0">
                  <a:solidFill>
                    <a:srgbClr val="FFFFFF"/>
                  </a:solidFill>
                  <a:effectLst/>
                </a:rPr>
                <a:t>3</a:t>
              </a:r>
              <a:r>
                <a:rPr lang="fr-FR" sz="1800" dirty="0" smtClean="0">
                  <a:solidFill>
                    <a:srgbClr val="FFFFFF"/>
                  </a:solidFill>
                  <a:effectLst/>
                </a:rPr>
                <a:t> </a:t>
              </a:r>
              <a:r>
                <a:rPr lang="fr-FR" sz="1800" dirty="0">
                  <a:solidFill>
                    <a:srgbClr val="FFFFFF"/>
                  </a:solidFill>
                  <a:effectLst/>
                </a:rPr>
                <a:t>x 10</a:t>
              </a:r>
              <a:r>
                <a:rPr lang="fr-FR" sz="1800" baseline="30000" dirty="0">
                  <a:solidFill>
                    <a:srgbClr val="FFFFFF"/>
                  </a:solidFill>
                  <a:effectLst/>
                </a:rPr>
                <a:t>-</a:t>
              </a:r>
              <a:r>
                <a:rPr lang="fr-FR" sz="1800" baseline="30000" dirty="0" smtClean="0">
                  <a:solidFill>
                    <a:srgbClr val="FFFFFF"/>
                  </a:solidFill>
                  <a:effectLst/>
                </a:rPr>
                <a:t>7</a:t>
              </a:r>
              <a:endParaRPr lang="en-US" sz="1800" baseline="30000" dirty="0" smtClean="0">
                <a:solidFill>
                  <a:srgbClr val="FFFFFF"/>
                </a:solidFill>
                <a:effectLst/>
              </a:endParaRP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2771800" y="2020306"/>
            <a:ext cx="979755" cy="954107"/>
          </a:xfrm>
          <a:prstGeom prst="rect">
            <a:avLst/>
          </a:prstGeom>
          <a:solidFill>
            <a:srgbClr val="FFCC99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effectLst/>
              </a:rPr>
              <a:t>Expected </a:t>
            </a:r>
          </a:p>
          <a:p>
            <a:r>
              <a:rPr lang="en-US" sz="1400" dirty="0">
                <a:effectLst/>
              </a:rPr>
              <a:t>f</a:t>
            </a:r>
            <a:r>
              <a:rPr lang="en-US" sz="1400" dirty="0" smtClean="0">
                <a:effectLst/>
              </a:rPr>
              <a:t>rom SM </a:t>
            </a:r>
          </a:p>
          <a:p>
            <a:r>
              <a:rPr lang="en-US" sz="1400" dirty="0" smtClean="0">
                <a:effectLst/>
              </a:rPr>
              <a:t>Higgs at</a:t>
            </a:r>
          </a:p>
          <a:p>
            <a:r>
              <a:rPr lang="en-US" sz="1400" dirty="0" smtClean="0">
                <a:effectLst/>
              </a:rPr>
              <a:t>given </a:t>
            </a:r>
            <a:r>
              <a:rPr lang="en-US" sz="1400" dirty="0" err="1" smtClean="0">
                <a:effectLst/>
              </a:rPr>
              <a:t>m</a:t>
            </a:r>
            <a:r>
              <a:rPr lang="en-US" sz="1400" baseline="-25000" dirty="0" err="1" smtClean="0">
                <a:effectLst/>
              </a:rPr>
              <a:t>H</a:t>
            </a:r>
            <a:endParaRPr lang="en-US" sz="1400" baseline="-250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51095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-262493" y="0"/>
            <a:ext cx="9433048" cy="6885384"/>
          </a:xfrm>
          <a:prstGeom prst="rect">
            <a:avLst/>
          </a:prstGeom>
          <a:solidFill>
            <a:srgbClr val="8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pic>
        <p:nvPicPr>
          <p:cNvPr id="5" name="Picture 4" descr="Untitled.png"/>
          <p:cNvPicPr preferRelativeResize="0"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80112" y="44624"/>
            <a:ext cx="3453099" cy="2746199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17409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305800" y="6553200"/>
            <a:ext cx="838200" cy="30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B1E17EE3-F523-7945-ACBA-F7547367007F}" type="slidenum">
              <a:rPr lang="en-US" sz="1200">
                <a:solidFill>
                  <a:schemeClr val="tx2"/>
                </a:solidFill>
                <a:effectLst/>
              </a:rPr>
              <a:pPr/>
              <a:t>45</a:t>
            </a:fld>
            <a:endParaRPr lang="en-US" sz="1200" dirty="0">
              <a:solidFill>
                <a:schemeClr val="tx2"/>
              </a:solidFill>
              <a:effectLst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9501" y="188640"/>
            <a:ext cx="4996555" cy="400110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>
                <a:effectLst/>
              </a:rPr>
              <a:t>Combined results: fitted signal strength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76307" y="5661248"/>
            <a:ext cx="8112117" cy="584776"/>
          </a:xfrm>
          <a:prstGeom prst="rect">
            <a:avLst/>
          </a:prstGeom>
          <a:solidFill>
            <a:srgbClr val="99FFFF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effectLst/>
              </a:rPr>
              <a:t>Good agreement with the expectation for a SM Higgs within the </a:t>
            </a:r>
            <a:r>
              <a:rPr lang="en-US" dirty="0">
                <a:effectLst/>
              </a:rPr>
              <a:t>p</a:t>
            </a:r>
            <a:r>
              <a:rPr lang="en-US" dirty="0" smtClean="0">
                <a:effectLst/>
              </a:rPr>
              <a:t>resent statistical </a:t>
            </a:r>
          </a:p>
          <a:p>
            <a:r>
              <a:rPr lang="en-US" dirty="0" smtClean="0">
                <a:effectLst/>
              </a:rPr>
              <a:t>uncertainty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57156" y="945595"/>
            <a:ext cx="4918900" cy="3231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500" dirty="0" smtClean="0">
                <a:effectLst/>
              </a:rPr>
              <a:t>Normalized to SM Higgs expectation at given </a:t>
            </a:r>
            <a:r>
              <a:rPr lang="en-US" sz="1500" dirty="0" err="1" smtClean="0">
                <a:effectLst/>
              </a:rPr>
              <a:t>m</a:t>
            </a:r>
            <a:r>
              <a:rPr lang="en-US" sz="1500" baseline="-25000" dirty="0" err="1" smtClean="0">
                <a:effectLst/>
              </a:rPr>
              <a:t>H</a:t>
            </a:r>
            <a:r>
              <a:rPr lang="en-US" sz="1500" dirty="0" smtClean="0">
                <a:effectLst/>
              </a:rPr>
              <a:t> (</a:t>
            </a:r>
            <a:r>
              <a:rPr lang="en-US" sz="1500" dirty="0" smtClean="0">
                <a:effectLst/>
                <a:latin typeface="Lucida Grande"/>
                <a:ea typeface="Lucida Grande"/>
                <a:cs typeface="Lucida Grande"/>
              </a:rPr>
              <a:t>μ</a:t>
            </a:r>
            <a:r>
              <a:rPr lang="en-US" sz="1500" dirty="0" smtClean="0">
                <a:effectLst/>
              </a:rPr>
              <a:t>)</a:t>
            </a:r>
          </a:p>
        </p:txBody>
      </p:sp>
      <p:pic>
        <p:nvPicPr>
          <p:cNvPr id="9" name="Picture 8" descr="Untitled2.png"/>
          <p:cNvPicPr preferRelativeResize="0"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7930" y="1412776"/>
            <a:ext cx="4950134" cy="3834714"/>
          </a:xfrm>
          <a:prstGeom prst="rect">
            <a:avLst/>
          </a:prstGeom>
          <a:ln>
            <a:solidFill>
              <a:srgbClr val="000000"/>
            </a:solidFill>
          </a:ln>
        </p:spPr>
      </p:pic>
      <p:cxnSp>
        <p:nvCxnSpPr>
          <p:cNvPr id="11" name="Straight Arrow Connector 10"/>
          <p:cNvCxnSpPr/>
          <p:nvPr/>
        </p:nvCxnSpPr>
        <p:spPr bwMode="auto">
          <a:xfrm flipH="1">
            <a:off x="4644008" y="1556792"/>
            <a:ext cx="1440160" cy="1152128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00009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" name="Oval 3"/>
          <p:cNvSpPr/>
          <p:nvPr/>
        </p:nvSpPr>
        <p:spPr bwMode="auto">
          <a:xfrm>
            <a:off x="6084168" y="836712"/>
            <a:ext cx="648072" cy="1368152"/>
          </a:xfrm>
          <a:prstGeom prst="ellipse">
            <a:avLst/>
          </a:prstGeom>
          <a:noFill/>
          <a:ln w="38100" cap="flat" cmpd="sng" algn="ctr">
            <a:solidFill>
              <a:srgbClr val="00009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508104" y="3645024"/>
            <a:ext cx="3168352" cy="615553"/>
          </a:xfrm>
          <a:prstGeom prst="rect">
            <a:avLst/>
          </a:prstGeom>
          <a:solidFill>
            <a:srgbClr val="99FFFF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700" dirty="0" smtClean="0">
                <a:solidFill>
                  <a:srgbClr val="000000"/>
                </a:solidFill>
                <a:effectLst/>
                <a:latin typeface="+mj-lt"/>
                <a:ea typeface="Lucida Grande"/>
                <a:cs typeface="Lucida Grande"/>
              </a:rPr>
              <a:t>Best-fit value </a:t>
            </a:r>
            <a:r>
              <a:rPr lang="en-US" sz="1700" dirty="0" smtClean="0">
                <a:solidFill>
                  <a:srgbClr val="000000"/>
                </a:solidFill>
                <a:effectLst/>
                <a:latin typeface="+mj-lt"/>
              </a:rPr>
              <a:t>at 126.5 </a:t>
            </a:r>
            <a:r>
              <a:rPr lang="en-US" sz="1700" dirty="0" err="1" smtClean="0">
                <a:solidFill>
                  <a:srgbClr val="000000"/>
                </a:solidFill>
                <a:effectLst/>
                <a:latin typeface="+mj-lt"/>
              </a:rPr>
              <a:t>GeV</a:t>
            </a:r>
            <a:r>
              <a:rPr lang="en-US" sz="1700" dirty="0" smtClean="0">
                <a:solidFill>
                  <a:srgbClr val="000000"/>
                </a:solidFill>
                <a:effectLst/>
                <a:latin typeface="+mj-lt"/>
              </a:rPr>
              <a:t>: </a:t>
            </a:r>
          </a:p>
          <a:p>
            <a:r>
              <a:rPr lang="en-US" sz="1700" dirty="0" smtClean="0">
                <a:solidFill>
                  <a:srgbClr val="000000"/>
                </a:solidFill>
                <a:effectLst/>
                <a:latin typeface="+mj-lt"/>
                <a:ea typeface="Lucida Grande"/>
                <a:cs typeface="Lucida Grande"/>
              </a:rPr>
              <a:t>μ </a:t>
            </a:r>
            <a:r>
              <a:rPr lang="en-US" sz="1700" dirty="0" smtClean="0">
                <a:solidFill>
                  <a:srgbClr val="000000"/>
                </a:solidFill>
                <a:effectLst/>
                <a:latin typeface="+mj-lt"/>
              </a:rPr>
              <a:t>= 1.2 </a:t>
            </a:r>
            <a:r>
              <a:rPr lang="en-US" sz="1700" dirty="0">
                <a:solidFill>
                  <a:srgbClr val="000000"/>
                </a:solidFill>
                <a:effectLst/>
                <a:latin typeface="+mj-lt"/>
              </a:rPr>
              <a:t>± </a:t>
            </a:r>
            <a:r>
              <a:rPr lang="en-US" sz="1700" dirty="0" smtClean="0">
                <a:solidFill>
                  <a:srgbClr val="000000"/>
                </a:solidFill>
                <a:effectLst/>
                <a:latin typeface="+mj-lt"/>
              </a:rPr>
              <a:t>0.3</a:t>
            </a:r>
          </a:p>
        </p:txBody>
      </p:sp>
    </p:spTree>
    <p:extLst>
      <p:ext uri="{BB962C8B-B14F-4D97-AF65-F5344CB8AC3E}">
        <p14:creationId xmlns:p14="http://schemas.microsoft.com/office/powerpoint/2010/main" xmlns="" val="1725194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4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-324544" y="-99392"/>
            <a:ext cx="9865096" cy="7200800"/>
          </a:xfrm>
          <a:prstGeom prst="rect">
            <a:avLst/>
          </a:prstGeom>
          <a:solidFill>
            <a:srgbClr val="6633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604448" y="6705600"/>
            <a:ext cx="838200" cy="304800"/>
          </a:xfrm>
        </p:spPr>
        <p:txBody>
          <a:bodyPr/>
          <a:lstStyle/>
          <a:p>
            <a:pPr>
              <a:defRPr/>
            </a:pPr>
            <a:fld id="{E4C691D3-1268-BC46-A466-4FE7F8FFD0C6}" type="slidenum">
              <a:rPr lang="en-US" smtClean="0"/>
              <a:pPr>
                <a:defRPr/>
              </a:pPr>
              <a:t>46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73831" y="76562"/>
            <a:ext cx="7058167" cy="40011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>
                <a:effectLst/>
              </a:rPr>
              <a:t>Combined results: sharing of the excess between years …</a:t>
            </a:r>
            <a:endParaRPr lang="en-US" sz="2000" dirty="0">
              <a:effectLst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716016" y="869811"/>
            <a:ext cx="4419299" cy="830997"/>
          </a:xfrm>
          <a:prstGeom prst="rect">
            <a:avLst/>
          </a:prstGeom>
          <a:solidFill>
            <a:srgbClr val="CCFFCC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effectLst/>
              </a:rPr>
              <a:t>Similar expected significances in both years </a:t>
            </a:r>
          </a:p>
          <a:p>
            <a:r>
              <a:rPr lang="en-US" dirty="0" smtClean="0">
                <a:effectLst/>
              </a:rPr>
              <a:t>(more luminosity and larger cross-section</a:t>
            </a:r>
          </a:p>
          <a:p>
            <a:r>
              <a:rPr lang="en-US" dirty="0">
                <a:effectLst/>
              </a:rPr>
              <a:t> </a:t>
            </a:r>
            <a:r>
              <a:rPr lang="en-US" dirty="0" smtClean="0">
                <a:effectLst/>
              </a:rPr>
              <a:t>in 2012, but only two channels included)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4716016" y="1844824"/>
            <a:ext cx="4536504" cy="1323439"/>
            <a:chOff x="4932040" y="1340768"/>
            <a:chExt cx="4536504" cy="1323439"/>
          </a:xfrm>
        </p:grpSpPr>
        <p:sp>
          <p:nvSpPr>
            <p:cNvPr id="9" name="TextBox 8"/>
            <p:cNvSpPr txBox="1"/>
            <p:nvPr/>
          </p:nvSpPr>
          <p:spPr>
            <a:xfrm>
              <a:off x="4932040" y="1340768"/>
              <a:ext cx="4536504" cy="1323439"/>
            </a:xfrm>
            <a:prstGeom prst="rect">
              <a:avLst/>
            </a:prstGeom>
            <a:solidFill>
              <a:srgbClr val="CCFF99"/>
            </a:solidFill>
            <a:ln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effectLst/>
                </a:rPr>
                <a:t>                   Max deviation     Observed (exp.)</a:t>
              </a:r>
            </a:p>
            <a:p>
              <a:r>
                <a:rPr lang="en-US" dirty="0" smtClean="0">
                  <a:effectLst/>
                </a:rPr>
                <a:t>                       at </a:t>
              </a:r>
              <a:r>
                <a:rPr lang="en-US" dirty="0" err="1" smtClean="0">
                  <a:effectLst/>
                </a:rPr>
                <a:t>m</a:t>
              </a:r>
              <a:r>
                <a:rPr lang="en-US" baseline="-25000" dirty="0" err="1" smtClean="0">
                  <a:effectLst/>
                </a:rPr>
                <a:t>H</a:t>
              </a:r>
              <a:r>
                <a:rPr lang="en-US" baseline="-25000" dirty="0" smtClean="0">
                  <a:effectLst/>
                </a:rPr>
                <a:t>    </a:t>
              </a:r>
              <a:r>
                <a:rPr lang="en-US" dirty="0" smtClean="0">
                  <a:effectLst/>
                </a:rPr>
                <a:t>             significance</a:t>
              </a:r>
            </a:p>
            <a:p>
              <a:endParaRPr lang="en-US" dirty="0" smtClean="0">
                <a:effectLst/>
              </a:endParaRPr>
            </a:p>
            <a:p>
              <a:r>
                <a:rPr lang="en-US" dirty="0" smtClean="0">
                  <a:effectLst/>
                </a:rPr>
                <a:t>2011 data      126 </a:t>
              </a:r>
              <a:r>
                <a:rPr lang="en-US" dirty="0" err="1" smtClean="0">
                  <a:effectLst/>
                </a:rPr>
                <a:t>GeV</a:t>
              </a:r>
              <a:r>
                <a:rPr lang="en-US" dirty="0" smtClean="0">
                  <a:effectLst/>
                </a:rPr>
                <a:t>               3.5 (3.1) </a:t>
              </a:r>
              <a:r>
                <a:rPr lang="en-US" dirty="0" err="1">
                  <a:effectLst/>
                  <a:latin typeface="Lucida Grande"/>
                  <a:ea typeface="Lucida Grande"/>
                  <a:cs typeface="Lucida Grande"/>
                </a:rPr>
                <a:t>σ</a:t>
              </a:r>
              <a:r>
                <a:rPr lang="en-US" dirty="0" smtClean="0">
                  <a:effectLst/>
                </a:rPr>
                <a:t> </a:t>
              </a:r>
            </a:p>
            <a:p>
              <a:r>
                <a:rPr lang="en-US" dirty="0" smtClean="0">
                  <a:effectLst/>
                </a:rPr>
                <a:t>2012 data      127 </a:t>
              </a:r>
              <a:r>
                <a:rPr lang="en-US" dirty="0" err="1" smtClean="0">
                  <a:effectLst/>
                </a:rPr>
                <a:t>GeV</a:t>
              </a:r>
              <a:r>
                <a:rPr lang="en-US" dirty="0" smtClean="0">
                  <a:effectLst/>
                </a:rPr>
                <a:t>              4.0 (3.3) </a:t>
              </a:r>
              <a:r>
                <a:rPr lang="en-US" dirty="0" err="1" smtClean="0">
                  <a:effectLst/>
                  <a:latin typeface="Lucida Grande"/>
                  <a:ea typeface="Lucida Grande"/>
                  <a:cs typeface="Lucida Grande"/>
                </a:rPr>
                <a:t>σ</a:t>
              </a:r>
              <a:endParaRPr lang="en-US" dirty="0" smtClean="0">
                <a:effectLst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 bwMode="auto">
            <a:xfrm>
              <a:off x="5004048" y="1988840"/>
              <a:ext cx="4464496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Straight Connector 14"/>
            <p:cNvCxnSpPr/>
            <p:nvPr/>
          </p:nvCxnSpPr>
          <p:spPr bwMode="auto">
            <a:xfrm>
              <a:off x="6084168" y="1340768"/>
              <a:ext cx="0" cy="129614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" name="Straight Connector 20"/>
            <p:cNvCxnSpPr/>
            <p:nvPr/>
          </p:nvCxnSpPr>
          <p:spPr bwMode="auto">
            <a:xfrm>
              <a:off x="7596336" y="1340768"/>
              <a:ext cx="0" cy="129614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8" name="TextBox 17"/>
          <p:cNvSpPr txBox="1"/>
          <p:nvPr/>
        </p:nvSpPr>
        <p:spPr>
          <a:xfrm>
            <a:off x="373233" y="4253026"/>
            <a:ext cx="2542583" cy="40011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>
                <a:effectLst/>
              </a:rPr>
              <a:t>… and over channels</a:t>
            </a:r>
            <a:endParaRPr lang="en-US" sz="2000" dirty="0">
              <a:effectLst/>
            </a:endParaRPr>
          </a:p>
        </p:txBody>
      </p:sp>
      <p:pic>
        <p:nvPicPr>
          <p:cNvPr id="2" name="Picture 1" descr="Untitle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82755" y="620688"/>
            <a:ext cx="4510739" cy="3328194"/>
          </a:xfrm>
          <a:prstGeom prst="rect">
            <a:avLst/>
          </a:prstGeom>
          <a:ln>
            <a:solidFill>
              <a:srgbClr val="000090"/>
            </a:solidFill>
          </a:ln>
        </p:spPr>
      </p:pic>
      <p:pic>
        <p:nvPicPr>
          <p:cNvPr id="4" name="Picture 3" descr="Untitled.png"/>
          <p:cNvPicPr preferRelativeResize="0"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31186" y="3501008"/>
            <a:ext cx="4649326" cy="3331602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16" name="TextBox 15"/>
          <p:cNvSpPr txBox="1"/>
          <p:nvPr/>
        </p:nvSpPr>
        <p:spPr>
          <a:xfrm>
            <a:off x="60702" y="4883676"/>
            <a:ext cx="4583306" cy="1569660"/>
          </a:xfrm>
          <a:prstGeom prst="rect">
            <a:avLst/>
          </a:prstGeom>
          <a:solidFill>
            <a:srgbClr val="FFCC99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buFont typeface="Wingdings" charset="2"/>
              <a:buChar char="q"/>
            </a:pPr>
            <a:r>
              <a:rPr lang="en-US" dirty="0" smtClean="0">
                <a:effectLst/>
                <a:latin typeface="+mj-lt"/>
              </a:rPr>
              <a:t>Sensitivity (expected and observed) driven</a:t>
            </a:r>
          </a:p>
          <a:p>
            <a:r>
              <a:rPr lang="en-US" dirty="0" smtClean="0">
                <a:effectLst/>
                <a:latin typeface="+mj-lt"/>
              </a:rPr>
              <a:t>    by “high-resolution” channels (</a:t>
            </a:r>
            <a:r>
              <a:rPr lang="en-US" dirty="0" err="1" smtClean="0">
                <a:effectLst/>
                <a:latin typeface="+mj-lt"/>
                <a:ea typeface="Lucida Grande"/>
                <a:cs typeface="Lucida Grande"/>
              </a:rPr>
              <a:t>γγ</a:t>
            </a:r>
            <a:r>
              <a:rPr lang="en-US" dirty="0" smtClean="0">
                <a:effectLst/>
                <a:latin typeface="+mj-lt"/>
              </a:rPr>
              <a:t>, 4l).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 smtClean="0">
                <a:effectLst/>
                <a:latin typeface="+mj-lt"/>
              </a:rPr>
              <a:t>“Low-resolution” channels (</a:t>
            </a:r>
            <a:r>
              <a:rPr lang="en-US" dirty="0" err="1" smtClean="0">
                <a:effectLst/>
              </a:rPr>
              <a:t>l</a:t>
            </a:r>
            <a:r>
              <a:rPr lang="en-US" dirty="0" err="1" smtClean="0">
                <a:effectLst/>
                <a:ea typeface="Lucida Grande"/>
                <a:cs typeface="Lucida Grande"/>
              </a:rPr>
              <a:t>ν</a:t>
            </a:r>
            <a:r>
              <a:rPr lang="en-US" dirty="0" err="1" smtClean="0">
                <a:effectLst/>
              </a:rPr>
              <a:t>l</a:t>
            </a:r>
            <a:r>
              <a:rPr lang="en-US" dirty="0" err="1" smtClean="0">
                <a:effectLst/>
                <a:ea typeface="Lucida Grande"/>
                <a:cs typeface="Lucida Grande"/>
              </a:rPr>
              <a:t>ν</a:t>
            </a:r>
            <a:r>
              <a:rPr lang="en-US" dirty="0" smtClean="0">
                <a:effectLst/>
                <a:ea typeface="Lucida Grande"/>
                <a:cs typeface="Lucida Grande"/>
              </a:rPr>
              <a:t>, </a:t>
            </a:r>
            <a:r>
              <a:rPr lang="en-US" dirty="0" smtClean="0">
                <a:effectLst/>
                <a:latin typeface="+mj-lt"/>
              </a:rPr>
              <a:t>bb, </a:t>
            </a:r>
            <a:r>
              <a:rPr lang="en-US" dirty="0" err="1" smtClean="0">
                <a:effectLst/>
                <a:latin typeface="+mj-lt"/>
                <a:ea typeface="Lucida Grande"/>
                <a:cs typeface="Lucida Grande"/>
              </a:rPr>
              <a:t>ττ</a:t>
            </a:r>
            <a:r>
              <a:rPr lang="en-US" dirty="0" smtClean="0">
                <a:effectLst/>
                <a:latin typeface="+mj-lt"/>
              </a:rPr>
              <a:t>) </a:t>
            </a:r>
          </a:p>
          <a:p>
            <a:r>
              <a:rPr lang="en-US" dirty="0" smtClean="0">
                <a:effectLst/>
                <a:latin typeface="+mj-lt"/>
              </a:rPr>
              <a:t>     crucial to understand the nature of the </a:t>
            </a:r>
          </a:p>
          <a:p>
            <a:r>
              <a:rPr lang="en-US" dirty="0">
                <a:effectLst/>
                <a:latin typeface="+mj-lt"/>
              </a:rPr>
              <a:t> </a:t>
            </a:r>
            <a:r>
              <a:rPr lang="en-US" dirty="0" smtClean="0">
                <a:effectLst/>
                <a:latin typeface="+mj-lt"/>
              </a:rPr>
              <a:t>    “signal”, measure its properties, and</a:t>
            </a:r>
            <a:r>
              <a:rPr lang="en-US" dirty="0" smtClean="0">
                <a:effectLst/>
              </a:rPr>
              <a:t> </a:t>
            </a:r>
          </a:p>
          <a:p>
            <a:r>
              <a:rPr lang="en-US" dirty="0">
                <a:effectLst/>
              </a:rPr>
              <a:t> </a:t>
            </a:r>
            <a:r>
              <a:rPr lang="en-US" dirty="0" smtClean="0">
                <a:effectLst/>
              </a:rPr>
              <a:t>    assess consistency </a:t>
            </a:r>
            <a:r>
              <a:rPr lang="en-US" dirty="0">
                <a:effectLst/>
              </a:rPr>
              <a:t>of the overall </a:t>
            </a:r>
            <a:r>
              <a:rPr lang="en-US" dirty="0" smtClean="0">
                <a:effectLst/>
              </a:rPr>
              <a:t>picture</a:t>
            </a:r>
            <a:endParaRPr lang="en-US" dirty="0">
              <a:effectLst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72566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auto">
          <a:xfrm>
            <a:off x="-262493" y="0"/>
            <a:ext cx="9433048" cy="6885384"/>
          </a:xfrm>
          <a:prstGeom prst="rect">
            <a:avLst/>
          </a:prstGeom>
          <a:solidFill>
            <a:srgbClr val="8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C691D3-1268-BC46-A466-4FE7F8FFD0C6}" type="slidenum">
              <a:rPr lang="en-US" smtClean="0"/>
              <a:pPr>
                <a:defRPr/>
              </a:pPr>
              <a:t>47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55345" y="1052736"/>
            <a:ext cx="3108543" cy="584776"/>
          </a:xfrm>
          <a:prstGeom prst="rect">
            <a:avLst/>
          </a:prstGeom>
          <a:solidFill>
            <a:srgbClr val="CCFF99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effectLst/>
                <a:latin typeface="+mj-lt"/>
              </a:rPr>
              <a:t>Are the 4l and </a:t>
            </a:r>
            <a:r>
              <a:rPr lang="en-US" dirty="0" err="1" smtClean="0">
                <a:effectLst/>
                <a:latin typeface="+mj-lt"/>
                <a:ea typeface="Lucida Grande"/>
                <a:cs typeface="Lucida Grande"/>
              </a:rPr>
              <a:t>γγ</a:t>
            </a:r>
            <a:r>
              <a:rPr lang="en-US" dirty="0" smtClean="0">
                <a:effectLst/>
                <a:latin typeface="+mj-lt"/>
              </a:rPr>
              <a:t> observations</a:t>
            </a:r>
          </a:p>
          <a:p>
            <a:r>
              <a:rPr lang="en-US" dirty="0" smtClean="0">
                <a:effectLst/>
                <a:latin typeface="+mj-lt"/>
                <a:sym typeface="Wingdings"/>
              </a:rPr>
              <a:t>consistent ?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93929" y="188640"/>
            <a:ext cx="3774015" cy="707886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>
                <a:effectLst/>
              </a:rPr>
              <a:t>Combined results: consistency </a:t>
            </a:r>
          </a:p>
          <a:p>
            <a:r>
              <a:rPr lang="en-US" sz="2000" dirty="0" smtClean="0">
                <a:effectLst/>
              </a:rPr>
              <a:t>of the global picture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4716016" y="44624"/>
            <a:ext cx="4320480" cy="3323074"/>
            <a:chOff x="4716016" y="44624"/>
            <a:chExt cx="4320480" cy="3323074"/>
          </a:xfrm>
        </p:grpSpPr>
        <p:pic>
          <p:nvPicPr>
            <p:cNvPr id="2" name="Picture 1" descr="Untitled.png"/>
            <p:cNvPicPr preferRelativeResize="0"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4716016" y="44624"/>
              <a:ext cx="4208155" cy="3323074"/>
            </a:xfrm>
            <a:prstGeom prst="rect">
              <a:avLst/>
            </a:prstGeom>
            <a:ln>
              <a:solidFill>
                <a:srgbClr val="000090"/>
              </a:solidFill>
            </a:ln>
          </p:spPr>
        </p:pic>
        <p:cxnSp>
          <p:nvCxnSpPr>
            <p:cNvPr id="13" name="Straight Connector 12"/>
            <p:cNvCxnSpPr/>
            <p:nvPr/>
          </p:nvCxnSpPr>
          <p:spPr bwMode="auto">
            <a:xfrm>
              <a:off x="5364088" y="2348880"/>
              <a:ext cx="3672408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4" name="TextBox 13"/>
            <p:cNvSpPr txBox="1"/>
            <p:nvPr/>
          </p:nvSpPr>
          <p:spPr>
            <a:xfrm>
              <a:off x="5708743" y="2200508"/>
              <a:ext cx="447433" cy="292388"/>
            </a:xfrm>
            <a:prstGeom prst="rect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300" dirty="0" smtClean="0">
                  <a:effectLst/>
                </a:rPr>
                <a:t>SM</a:t>
              </a:r>
            </a:p>
          </p:txBody>
        </p:sp>
      </p:grpSp>
      <p:pic>
        <p:nvPicPr>
          <p:cNvPr id="15" name="Picture 14" descr="Untitled.png"/>
          <p:cNvPicPr preferRelativeResize="0"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3034" y="3061116"/>
            <a:ext cx="3846918" cy="3680252"/>
          </a:xfrm>
          <a:prstGeom prst="rect">
            <a:avLst/>
          </a:prstGeom>
          <a:ln>
            <a:solidFill>
              <a:srgbClr val="000090"/>
            </a:solidFill>
          </a:ln>
        </p:spPr>
      </p:pic>
      <p:grpSp>
        <p:nvGrpSpPr>
          <p:cNvPr id="3" name="Group 2"/>
          <p:cNvGrpSpPr/>
          <p:nvPr/>
        </p:nvGrpSpPr>
        <p:grpSpPr>
          <a:xfrm>
            <a:off x="693876" y="1772816"/>
            <a:ext cx="4310172" cy="1077218"/>
            <a:chOff x="549860" y="1772816"/>
            <a:chExt cx="4310172" cy="1077218"/>
          </a:xfrm>
        </p:grpSpPr>
        <p:cxnSp>
          <p:nvCxnSpPr>
            <p:cNvPr id="11" name="Straight Arrow Connector 10"/>
            <p:cNvCxnSpPr/>
            <p:nvPr/>
          </p:nvCxnSpPr>
          <p:spPr bwMode="auto">
            <a:xfrm>
              <a:off x="3779912" y="2276872"/>
              <a:ext cx="1080120" cy="0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8" name="TextBox 7"/>
            <p:cNvSpPr txBox="1"/>
            <p:nvPr/>
          </p:nvSpPr>
          <p:spPr>
            <a:xfrm>
              <a:off x="549860" y="1772816"/>
              <a:ext cx="3446076" cy="1077218"/>
            </a:xfrm>
            <a:prstGeom prst="rect">
              <a:avLst/>
            </a:prstGeom>
            <a:solidFill>
              <a:srgbClr val="CCFF99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effectLst/>
                </a:rPr>
                <a:t>From 2-dim </a:t>
              </a:r>
              <a:r>
                <a:rPr lang="en-US" dirty="0">
                  <a:effectLst/>
                </a:rPr>
                <a:t>l</a:t>
              </a:r>
              <a:r>
                <a:rPr lang="en-US" dirty="0" smtClean="0">
                  <a:effectLst/>
                </a:rPr>
                <a:t>ikelihood fit to signal </a:t>
              </a:r>
            </a:p>
            <a:p>
              <a:r>
                <a:rPr lang="en-US" dirty="0" smtClean="0">
                  <a:effectLst/>
                </a:rPr>
                <a:t>mass and strength </a:t>
              </a:r>
              <a:r>
                <a:rPr lang="en-US" dirty="0" smtClean="0">
                  <a:effectLst/>
                  <a:sym typeface="Wingdings"/>
                </a:rPr>
                <a:t>curves show </a:t>
              </a:r>
            </a:p>
            <a:p>
              <a:r>
                <a:rPr lang="en-US" dirty="0">
                  <a:effectLst/>
                  <a:sym typeface="Wingdings"/>
                </a:rPr>
                <a:t>a</a:t>
              </a:r>
              <a:r>
                <a:rPr lang="en-US" dirty="0" smtClean="0">
                  <a:effectLst/>
                  <a:sym typeface="Wingdings"/>
                </a:rPr>
                <a:t>pproximate 68% (full) and 95% </a:t>
              </a:r>
            </a:p>
            <a:p>
              <a:r>
                <a:rPr lang="en-US" dirty="0" smtClean="0">
                  <a:effectLst/>
                  <a:sym typeface="Wingdings"/>
                </a:rPr>
                <a:t>(dashed) CL contours</a:t>
              </a:r>
              <a:r>
                <a:rPr lang="en-US" dirty="0" smtClean="0">
                  <a:effectLst/>
                </a:rPr>
                <a:t> </a:t>
              </a:r>
            </a:p>
          </p:txBody>
        </p:sp>
      </p:grpSp>
      <p:cxnSp>
        <p:nvCxnSpPr>
          <p:cNvPr id="16" name="Straight Arrow Connector 15"/>
          <p:cNvCxnSpPr/>
          <p:nvPr/>
        </p:nvCxnSpPr>
        <p:spPr bwMode="auto">
          <a:xfrm flipH="1">
            <a:off x="3779912" y="4869160"/>
            <a:ext cx="1296144" cy="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4572000" y="4542219"/>
            <a:ext cx="4371710" cy="830997"/>
          </a:xfrm>
          <a:prstGeom prst="rect">
            <a:avLst/>
          </a:prstGeom>
          <a:solidFill>
            <a:srgbClr val="FFCC99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effectLst/>
              </a:rPr>
              <a:t>Best-fit signal strengths, normalized to the </a:t>
            </a:r>
          </a:p>
          <a:p>
            <a:r>
              <a:rPr lang="en-US" dirty="0" smtClean="0">
                <a:effectLst/>
              </a:rPr>
              <a:t>SM expectations, for </a:t>
            </a:r>
            <a:r>
              <a:rPr lang="en-US" dirty="0">
                <a:effectLst/>
              </a:rPr>
              <a:t>all </a:t>
            </a:r>
            <a:r>
              <a:rPr lang="en-US" dirty="0" smtClean="0">
                <a:effectLst/>
              </a:rPr>
              <a:t>studied channels,</a:t>
            </a:r>
          </a:p>
          <a:p>
            <a:r>
              <a:rPr lang="en-US" dirty="0">
                <a:effectLst/>
              </a:rPr>
              <a:t>at </a:t>
            </a:r>
            <a:r>
              <a:rPr lang="en-US" dirty="0" err="1">
                <a:effectLst/>
              </a:rPr>
              <a:t>m</a:t>
            </a:r>
            <a:r>
              <a:rPr lang="en-US" baseline="-25000" dirty="0" err="1">
                <a:effectLst/>
              </a:rPr>
              <a:t>H</a:t>
            </a:r>
            <a:r>
              <a:rPr lang="en-US" dirty="0">
                <a:effectLst/>
              </a:rPr>
              <a:t> = 126.5 </a:t>
            </a:r>
            <a:r>
              <a:rPr lang="en-US" dirty="0" err="1">
                <a:effectLst/>
              </a:rPr>
              <a:t>GeV</a:t>
            </a:r>
            <a:r>
              <a:rPr lang="en-US" dirty="0" smtClean="0">
                <a:effectLst/>
              </a:rPr>
              <a:t>, </a:t>
            </a:r>
          </a:p>
        </p:txBody>
      </p:sp>
    </p:spTree>
    <p:extLst>
      <p:ext uri="{BB962C8B-B14F-4D97-AF65-F5344CB8AC3E}">
        <p14:creationId xmlns:p14="http://schemas.microsoft.com/office/powerpoint/2010/main" xmlns="" val="1543196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-289048" y="-37799"/>
            <a:ext cx="9433048" cy="6885384"/>
          </a:xfrm>
          <a:prstGeom prst="rect">
            <a:avLst/>
          </a:prstGeom>
          <a:solidFill>
            <a:srgbClr val="66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C691D3-1268-BC46-A466-4FE7F8FFD0C6}" type="slidenum">
              <a:rPr lang="en-US" smtClean="0"/>
              <a:pPr>
                <a:defRPr/>
              </a:pPr>
              <a:t>48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605466" y="292586"/>
            <a:ext cx="4791571" cy="446276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300" dirty="0" smtClean="0">
                <a:effectLst/>
              </a:rPr>
              <a:t>Evolution of the excess with time </a:t>
            </a:r>
          </a:p>
        </p:txBody>
      </p:sp>
      <p:pic>
        <p:nvPicPr>
          <p:cNvPr id="5" name="Picture 4" descr="Untitled1.png"/>
          <p:cNvPicPr preferRelativeResize="0"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4185" y="980728"/>
            <a:ext cx="6254079" cy="5173331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7" name="Picture 6" descr="Untitled2.png"/>
          <p:cNvPicPr preferRelativeResize="0"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568" y="980728"/>
            <a:ext cx="6324538" cy="5256584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8" name="Picture 7" descr="Untitled3.png"/>
          <p:cNvPicPr preferRelativeResize="0"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568" y="980728"/>
            <a:ext cx="6381850" cy="5439708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9" name="Picture 8" descr="Untitled4.png"/>
          <p:cNvPicPr preferRelativeResize="0"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568" y="918293"/>
            <a:ext cx="6572147" cy="5535043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2" name="TextBox 1"/>
          <p:cNvSpPr txBox="1"/>
          <p:nvPr/>
        </p:nvSpPr>
        <p:spPr>
          <a:xfrm>
            <a:off x="7481216" y="3140968"/>
            <a:ext cx="1411264" cy="83099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effectLst/>
              </a:rPr>
              <a:t>Energy-scale </a:t>
            </a:r>
          </a:p>
          <a:p>
            <a:r>
              <a:rPr lang="en-US" dirty="0" smtClean="0">
                <a:effectLst/>
              </a:rPr>
              <a:t>systematics</a:t>
            </a:r>
          </a:p>
          <a:p>
            <a:r>
              <a:rPr lang="en-US" dirty="0">
                <a:effectLst/>
              </a:rPr>
              <a:t>n</a:t>
            </a:r>
            <a:r>
              <a:rPr lang="en-US" dirty="0" smtClean="0">
                <a:effectLst/>
              </a:rPr>
              <a:t>ot included</a:t>
            </a:r>
          </a:p>
        </p:txBody>
      </p:sp>
    </p:spTree>
    <p:extLst>
      <p:ext uri="{BB962C8B-B14F-4D97-AF65-F5344CB8AC3E}">
        <p14:creationId xmlns:p14="http://schemas.microsoft.com/office/powerpoint/2010/main" xmlns="" val="4261722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305800" y="6553200"/>
            <a:ext cx="838200" cy="30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B1E17EE3-F523-7945-ACBA-F7547367007F}" type="slidenum">
              <a:rPr lang="en-US" sz="1200">
                <a:solidFill>
                  <a:schemeClr val="tx2"/>
                </a:solidFill>
                <a:effectLst/>
              </a:rPr>
              <a:pPr/>
              <a:t>49</a:t>
            </a:fld>
            <a:endParaRPr lang="en-US" sz="1200" dirty="0">
              <a:solidFill>
                <a:schemeClr val="tx2"/>
              </a:solidFill>
              <a:effectLst/>
            </a:endParaRPr>
          </a:p>
        </p:txBody>
      </p:sp>
      <p:sp>
        <p:nvSpPr>
          <p:cNvPr id="17410" name="Text Box 4"/>
          <p:cNvSpPr txBox="1">
            <a:spLocks noChangeArrowheads="1"/>
          </p:cNvSpPr>
          <p:nvPr/>
        </p:nvSpPr>
        <p:spPr bwMode="auto">
          <a:xfrm>
            <a:off x="2573057" y="116632"/>
            <a:ext cx="2142959" cy="384721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900" dirty="0" smtClean="0">
                <a:effectLst/>
              </a:rPr>
              <a:t>The next steps …</a:t>
            </a:r>
            <a:endParaRPr lang="en-US" sz="1900" dirty="0">
              <a:effectLst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2008" y="1517303"/>
            <a:ext cx="9108504" cy="615553"/>
          </a:xfrm>
          <a:prstGeom prst="rect">
            <a:avLst/>
          </a:prstGeom>
          <a:solidFill>
            <a:srgbClr val="6666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700" dirty="0" smtClean="0">
                <a:solidFill>
                  <a:schemeClr val="bg1"/>
                </a:solidFill>
                <a:effectLst/>
              </a:rPr>
              <a:t>H</a:t>
            </a:r>
            <a:r>
              <a:rPr lang="en-US" sz="1700" dirty="0">
                <a:solidFill>
                  <a:schemeClr val="bg1"/>
                </a:solidFill>
                <a:effectLst/>
                <a:sym typeface="Wingdings"/>
              </a:rPr>
              <a:t> WW</a:t>
            </a:r>
            <a:r>
              <a:rPr lang="en-US" sz="1700" baseline="30000" dirty="0">
                <a:solidFill>
                  <a:schemeClr val="bg1"/>
                </a:solidFill>
                <a:effectLst/>
                <a:sym typeface="Wingdings"/>
              </a:rPr>
              <a:t>(*)</a:t>
            </a:r>
            <a:r>
              <a:rPr lang="en-US" sz="1700" dirty="0">
                <a:solidFill>
                  <a:schemeClr val="bg1"/>
                </a:solidFill>
                <a:effectLst/>
                <a:sym typeface="Wingdings"/>
              </a:rPr>
              <a:t>  </a:t>
            </a:r>
            <a:r>
              <a:rPr lang="en-US" sz="1700" dirty="0" err="1">
                <a:solidFill>
                  <a:schemeClr val="bg1"/>
                </a:solidFill>
                <a:effectLst/>
                <a:sym typeface="Wingdings"/>
              </a:rPr>
              <a:t>l</a:t>
            </a:r>
            <a:r>
              <a:rPr lang="en-US" sz="1700" dirty="0" err="1">
                <a:solidFill>
                  <a:schemeClr val="bg1"/>
                </a:solidFill>
                <a:effectLst/>
                <a:ea typeface="Lucida Grande"/>
                <a:cs typeface="Lucida Grande"/>
                <a:sym typeface="Wingdings"/>
              </a:rPr>
              <a:t>ν</a:t>
            </a:r>
            <a:r>
              <a:rPr lang="en-US" sz="1700" dirty="0" err="1">
                <a:solidFill>
                  <a:schemeClr val="bg1"/>
                </a:solidFill>
                <a:effectLst/>
                <a:sym typeface="Wingdings"/>
              </a:rPr>
              <a:t>l</a:t>
            </a:r>
            <a:r>
              <a:rPr lang="en-US" sz="1700" dirty="0" err="1">
                <a:solidFill>
                  <a:schemeClr val="bg1"/>
                </a:solidFill>
                <a:effectLst/>
                <a:ea typeface="Lucida Grande"/>
                <a:cs typeface="Lucida Grande"/>
                <a:sym typeface="Wingdings"/>
              </a:rPr>
              <a:t>ν</a:t>
            </a:r>
            <a:r>
              <a:rPr lang="en-US" sz="1700" dirty="0">
                <a:solidFill>
                  <a:schemeClr val="bg1"/>
                </a:solidFill>
                <a:effectLst/>
              </a:rPr>
              <a:t> </a:t>
            </a:r>
            <a:r>
              <a:rPr lang="en-US" sz="1700" dirty="0" smtClean="0">
                <a:solidFill>
                  <a:schemeClr val="bg1"/>
                </a:solidFill>
                <a:effectLst/>
              </a:rPr>
              <a:t>channel: plan is to include results </a:t>
            </a:r>
            <a:r>
              <a:rPr lang="en-US" sz="1700" dirty="0">
                <a:solidFill>
                  <a:schemeClr val="bg1"/>
                </a:solidFill>
                <a:effectLst/>
              </a:rPr>
              <a:t>in the </a:t>
            </a:r>
            <a:r>
              <a:rPr lang="en-US" sz="1700" dirty="0" smtClean="0">
                <a:solidFill>
                  <a:schemeClr val="bg1"/>
                </a:solidFill>
                <a:effectLst/>
              </a:rPr>
              <a:t>July paper</a:t>
            </a:r>
            <a:endParaRPr lang="en-US" sz="1700" dirty="0">
              <a:solidFill>
                <a:schemeClr val="bg1"/>
              </a:solidFill>
              <a:effectLst/>
            </a:endParaRPr>
          </a:p>
          <a:p>
            <a:r>
              <a:rPr lang="en-US" sz="1700" dirty="0" smtClean="0">
                <a:solidFill>
                  <a:schemeClr val="bg1"/>
                </a:solidFill>
                <a:effectLst/>
              </a:rPr>
              <a:t>H</a:t>
            </a:r>
            <a:r>
              <a:rPr lang="en-US" sz="1700" dirty="0" smtClean="0">
                <a:solidFill>
                  <a:schemeClr val="bg1"/>
                </a:solidFill>
                <a:effectLst/>
                <a:sym typeface="Wingdings"/>
              </a:rPr>
              <a:t> </a:t>
            </a:r>
            <a:r>
              <a:rPr lang="en-US" sz="1700" dirty="0" err="1" smtClean="0">
                <a:solidFill>
                  <a:schemeClr val="bg1"/>
                </a:solidFill>
                <a:effectLst/>
                <a:latin typeface="Lucida Grande"/>
                <a:ea typeface="Lucida Grande"/>
                <a:cs typeface="Lucida Grande"/>
                <a:sym typeface="Wingdings"/>
              </a:rPr>
              <a:t>ττ</a:t>
            </a:r>
            <a:r>
              <a:rPr lang="en-US" sz="1700" dirty="0" smtClean="0">
                <a:solidFill>
                  <a:schemeClr val="bg1"/>
                </a:solidFill>
                <a:effectLst/>
                <a:sym typeface="Wingdings"/>
              </a:rPr>
              <a:t> , W/ZH  W/Z bb: first results with 2012 data expected later in the Summer</a:t>
            </a:r>
            <a:endParaRPr lang="en-US" sz="1700" dirty="0" smtClean="0">
              <a:solidFill>
                <a:schemeClr val="bg1"/>
              </a:solidFill>
              <a:effectLst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1520" y="692696"/>
            <a:ext cx="8280920" cy="615553"/>
          </a:xfrm>
          <a:prstGeom prst="rect">
            <a:avLst/>
          </a:prstGeom>
          <a:solidFill>
            <a:srgbClr val="6633CC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700" dirty="0" smtClean="0">
                <a:solidFill>
                  <a:srgbClr val="FFFFFF"/>
                </a:solidFill>
                <a:effectLst/>
                <a:latin typeface="+mj-lt"/>
              </a:rPr>
              <a:t>ATLAS plans to submit a paper based on the data presented today at the end</a:t>
            </a:r>
          </a:p>
          <a:p>
            <a:r>
              <a:rPr lang="en-US" sz="1700" dirty="0" smtClean="0">
                <a:solidFill>
                  <a:srgbClr val="FFFFFF"/>
                </a:solidFill>
                <a:effectLst/>
                <a:latin typeface="+mj-lt"/>
              </a:rPr>
              <a:t>of July, at the same time as CMS and to the same journal</a:t>
            </a:r>
            <a:endParaRPr lang="en-US" sz="1700" dirty="0">
              <a:solidFill>
                <a:srgbClr val="FFFFFF"/>
              </a:solidFill>
              <a:effectLst/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13065" y="2516123"/>
            <a:ext cx="8263801" cy="984885"/>
          </a:xfrm>
          <a:prstGeom prst="rect">
            <a:avLst/>
          </a:prstGeom>
          <a:solidFill>
            <a:srgbClr val="FFCC00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effectLst/>
              </a:rPr>
              <a:t>MORE DATA</a:t>
            </a:r>
            <a:r>
              <a:rPr lang="en-US" sz="1800" dirty="0">
                <a:effectLst/>
              </a:rPr>
              <a:t> </a:t>
            </a:r>
            <a:r>
              <a:rPr lang="en-US" sz="1700" dirty="0" smtClean="0">
                <a:effectLst/>
              </a:rPr>
              <a:t>will be essential to:</a:t>
            </a:r>
          </a:p>
          <a:p>
            <a:pPr marL="285750" indent="-285750">
              <a:buFont typeface="Wingdings" charset="2"/>
              <a:buChar char="q"/>
            </a:pPr>
            <a:r>
              <a:rPr lang="en-US" sz="1700" dirty="0" smtClean="0">
                <a:effectLst/>
              </a:rPr>
              <a:t>Establish the observation in more channels, look at more exclusive topologies</a:t>
            </a:r>
            <a:endParaRPr lang="en-US" sz="1700" dirty="0">
              <a:effectLst/>
            </a:endParaRPr>
          </a:p>
          <a:p>
            <a:pPr marL="285750" indent="-285750">
              <a:buFont typeface="Wingdings" charset="2"/>
              <a:buChar char="q"/>
            </a:pPr>
            <a:r>
              <a:rPr lang="en-US" sz="1700" dirty="0" smtClean="0">
                <a:effectLst/>
              </a:rPr>
              <a:t>start to understand the nature and properties of the new particle</a:t>
            </a:r>
            <a:endParaRPr lang="en-US" sz="1700" dirty="0"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5301208"/>
            <a:ext cx="8352928" cy="1138773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700" dirty="0" smtClean="0">
                <a:effectLst/>
              </a:rPr>
              <a:t>Note:</a:t>
            </a:r>
          </a:p>
          <a:p>
            <a:pPr marL="285750" indent="-285750">
              <a:buFont typeface="Wingdings" charset="2"/>
              <a:buChar char="q"/>
            </a:pPr>
            <a:r>
              <a:rPr lang="en-US" sz="1700" dirty="0">
                <a:effectLst/>
                <a:sym typeface="Wingdings"/>
              </a:rPr>
              <a:t>we have only recorded ~ 1/3 of the </a:t>
            </a:r>
            <a:r>
              <a:rPr lang="en-US" sz="1700" dirty="0" smtClean="0">
                <a:effectLst/>
                <a:sym typeface="Wingdings"/>
              </a:rPr>
              <a:t>data </a:t>
            </a:r>
            <a:r>
              <a:rPr lang="en-US" sz="1700" dirty="0">
                <a:effectLst/>
                <a:sym typeface="Wingdings"/>
              </a:rPr>
              <a:t>expected in </a:t>
            </a:r>
            <a:r>
              <a:rPr lang="en-US" sz="1700" dirty="0" smtClean="0">
                <a:effectLst/>
                <a:sym typeface="Wingdings"/>
              </a:rPr>
              <a:t>2012</a:t>
            </a:r>
          </a:p>
          <a:p>
            <a:pPr marL="285750" indent="-285750">
              <a:buFont typeface="Wingdings" charset="2"/>
              <a:buChar char="q"/>
            </a:pPr>
            <a:r>
              <a:rPr lang="en-US" sz="1700" dirty="0">
                <a:effectLst/>
                <a:sym typeface="Wingdings"/>
              </a:rPr>
              <a:t>t</a:t>
            </a:r>
            <a:r>
              <a:rPr lang="en-US" sz="1700" dirty="0" smtClean="0">
                <a:effectLst/>
                <a:sym typeface="Wingdings"/>
              </a:rPr>
              <a:t>he LHC and e</a:t>
            </a:r>
            <a:r>
              <a:rPr lang="en-US" sz="1700" dirty="0" smtClean="0">
                <a:effectLst/>
              </a:rPr>
              <a:t>xperiments have already accomplished a lot and much faster than expected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51520" y="4469631"/>
            <a:ext cx="8661978" cy="630942"/>
          </a:xfrm>
          <a:prstGeom prst="rect">
            <a:avLst/>
          </a:prstGeom>
          <a:solidFill>
            <a:srgbClr val="CC0000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FFFFFF"/>
                </a:solidFill>
                <a:effectLst/>
                <a:sym typeface="Wingdings"/>
              </a:rPr>
              <a:t>W</a:t>
            </a:r>
            <a:r>
              <a:rPr lang="en-US" sz="1800" dirty="0" smtClean="0">
                <a:solidFill>
                  <a:srgbClr val="FFFFFF"/>
                </a:solidFill>
                <a:effectLst/>
              </a:rPr>
              <a:t>e are entering the era of “Higgs” measurements </a:t>
            </a:r>
          </a:p>
          <a:p>
            <a:r>
              <a:rPr lang="en-US" sz="1700" dirty="0">
                <a:solidFill>
                  <a:srgbClr val="FFFFFF"/>
                </a:solidFill>
                <a:effectLst/>
              </a:rPr>
              <a:t>F</a:t>
            </a:r>
            <a:r>
              <a:rPr lang="en-US" sz="1700" dirty="0" smtClean="0">
                <a:solidFill>
                  <a:srgbClr val="FFFFFF"/>
                </a:solidFill>
                <a:effectLst/>
              </a:rPr>
              <a:t>irst question: is the observed excess due to the production of a SM Higgs boson ? </a:t>
            </a:r>
          </a:p>
        </p:txBody>
      </p:sp>
      <p:sp>
        <p:nvSpPr>
          <p:cNvPr id="5" name="Down Arrow 4"/>
          <p:cNvSpPr>
            <a:spLocks noChangeAspect="1"/>
          </p:cNvSpPr>
          <p:nvPr/>
        </p:nvSpPr>
        <p:spPr bwMode="auto">
          <a:xfrm>
            <a:off x="3608917" y="3645024"/>
            <a:ext cx="315011" cy="635965"/>
          </a:xfrm>
          <a:prstGeom prst="down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43608" y="3645024"/>
            <a:ext cx="7416964" cy="707886"/>
          </a:xfrm>
          <a:prstGeom prst="rect">
            <a:avLst/>
          </a:prstGeom>
          <a:solidFill>
            <a:srgbClr val="66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4000" dirty="0" smtClean="0">
                <a:effectLst/>
              </a:rPr>
              <a:t>This is just </a:t>
            </a:r>
            <a:r>
              <a:rPr lang="en-US" sz="4000" smtClean="0">
                <a:effectLst/>
              </a:rPr>
              <a:t>the BEGINNING !</a:t>
            </a:r>
            <a:endParaRPr lang="en-US" sz="4000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340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3" grpId="0" animBg="1"/>
      <p:bldP spid="18" grpId="0" animBg="1"/>
      <p:bldP spid="5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7"/>
          <p:cNvSpPr>
            <a:spLocks noChangeArrowheads="1"/>
          </p:cNvSpPr>
          <p:nvPr/>
        </p:nvSpPr>
        <p:spPr bwMode="auto">
          <a:xfrm>
            <a:off x="-72008" y="0"/>
            <a:ext cx="9468544" cy="6885384"/>
          </a:xfrm>
          <a:prstGeom prst="rect">
            <a:avLst/>
          </a:prstGeom>
          <a:solidFill>
            <a:srgbClr val="66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15" name="Picture 6" descr="mighty_Atlas.gif"/>
          <p:cNvPicPr preferRelativeResize="0"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69300" y="76200"/>
            <a:ext cx="698500" cy="76835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8" name="TextBox 27"/>
          <p:cNvSpPr txBox="1"/>
          <p:nvPr/>
        </p:nvSpPr>
        <p:spPr>
          <a:xfrm>
            <a:off x="2322437" y="188640"/>
            <a:ext cx="3113659" cy="384721"/>
          </a:xfrm>
          <a:prstGeom prst="rect">
            <a:avLst/>
          </a:prstGeom>
          <a:solidFill>
            <a:srgbClr val="FFCC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900" dirty="0" smtClean="0">
                <a:effectLst/>
              </a:rPr>
              <a:t>2012 data-taking so far …</a:t>
            </a:r>
            <a:endParaRPr lang="en-US" sz="1900" baseline="30000" dirty="0">
              <a:effectLst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35496" y="742073"/>
            <a:ext cx="5242256" cy="3767047"/>
            <a:chOff x="35496" y="548681"/>
            <a:chExt cx="5242256" cy="3767047"/>
          </a:xfrm>
        </p:grpSpPr>
        <p:pic>
          <p:nvPicPr>
            <p:cNvPr id="4" name="Picture 3" descr="sumLumiByDay.png"/>
            <p:cNvPicPr preferRelativeResize="0"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5496" y="548681"/>
              <a:ext cx="5242256" cy="376704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2" name="Oval 1"/>
            <p:cNvSpPr/>
            <p:nvPr/>
          </p:nvSpPr>
          <p:spPr bwMode="auto">
            <a:xfrm>
              <a:off x="1979712" y="1556792"/>
              <a:ext cx="792088" cy="648072"/>
            </a:xfrm>
            <a:prstGeom prst="ellips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</a:endParaRPr>
            </a:p>
          </p:txBody>
        </p:sp>
      </p:grpSp>
      <p:sp>
        <p:nvSpPr>
          <p:cNvPr id="27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316416" y="6453336"/>
            <a:ext cx="838200" cy="304800"/>
          </a:xfrm>
        </p:spPr>
        <p:txBody>
          <a:bodyPr/>
          <a:lstStyle/>
          <a:p>
            <a:pPr>
              <a:defRPr/>
            </a:pPr>
            <a:fld id="{E4C691D3-1268-BC46-A466-4FE7F8FFD0C6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5932319" y="1124744"/>
            <a:ext cx="2312089" cy="553998"/>
          </a:xfrm>
          <a:prstGeom prst="rect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500" dirty="0" smtClean="0">
                <a:effectLst/>
              </a:rPr>
              <a:t>Peak luminosity in 2012:</a:t>
            </a:r>
          </a:p>
          <a:p>
            <a:r>
              <a:rPr lang="en-US" sz="1500" dirty="0">
                <a:effectLst/>
              </a:rPr>
              <a:t>~ </a:t>
            </a:r>
            <a:r>
              <a:rPr lang="en-US" sz="1500" dirty="0" smtClean="0">
                <a:effectLst/>
              </a:rPr>
              <a:t>6.8 </a:t>
            </a:r>
            <a:r>
              <a:rPr lang="en-US" sz="1500" dirty="0">
                <a:effectLst/>
              </a:rPr>
              <a:t>x10</a:t>
            </a:r>
            <a:r>
              <a:rPr lang="en-US" sz="1500" baseline="30000" dirty="0">
                <a:effectLst/>
              </a:rPr>
              <a:t>33</a:t>
            </a:r>
            <a:r>
              <a:rPr lang="en-US" sz="1500" dirty="0">
                <a:effectLst/>
              </a:rPr>
              <a:t> cm</a:t>
            </a:r>
            <a:r>
              <a:rPr lang="en-US" sz="1500" baseline="30000" dirty="0">
                <a:effectLst/>
              </a:rPr>
              <a:t>-2</a:t>
            </a:r>
            <a:r>
              <a:rPr lang="en-US" sz="1500" dirty="0">
                <a:effectLst/>
              </a:rPr>
              <a:t> s</a:t>
            </a:r>
            <a:r>
              <a:rPr lang="en-US" sz="1500" baseline="30000" dirty="0">
                <a:effectLst/>
              </a:rPr>
              <a:t>-</a:t>
            </a:r>
            <a:r>
              <a:rPr lang="en-US" sz="1500" baseline="30000" dirty="0" smtClean="0">
                <a:effectLst/>
              </a:rPr>
              <a:t>1</a:t>
            </a:r>
            <a:endParaRPr lang="en-US" sz="1500" dirty="0" smtClean="0">
              <a:effectLst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95536" y="4725144"/>
            <a:ext cx="7776864" cy="1728192"/>
            <a:chOff x="251520" y="2636912"/>
            <a:chExt cx="7776864" cy="1728192"/>
          </a:xfrm>
        </p:grpSpPr>
        <p:sp>
          <p:nvSpPr>
            <p:cNvPr id="3" name="Rectangle 2"/>
            <p:cNvSpPr/>
            <p:nvPr/>
          </p:nvSpPr>
          <p:spPr bwMode="auto">
            <a:xfrm>
              <a:off x="251520" y="2636912"/>
              <a:ext cx="7776864" cy="1728192"/>
            </a:xfrm>
            <a:prstGeom prst="rect">
              <a:avLst/>
            </a:prstGeom>
            <a:solidFill>
              <a:srgbClr val="FFCC99">
                <a:alpha val="99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19854" y="3163034"/>
              <a:ext cx="1199818" cy="553998"/>
            </a:xfrm>
            <a:prstGeom prst="rect">
              <a:avLst/>
            </a:prstGeom>
            <a:solidFill>
              <a:srgbClr val="000090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solidFill>
                    <a:srgbClr val="FFFFFF"/>
                  </a:solidFill>
                  <a:effectLst/>
                </a:rPr>
                <a:t>~ </a:t>
              </a:r>
              <a:r>
                <a:rPr lang="en-US" sz="3000" dirty="0" smtClean="0">
                  <a:solidFill>
                    <a:srgbClr val="FFFFFF"/>
                  </a:solidFill>
                  <a:effectLst/>
                </a:rPr>
                <a:t>90%</a:t>
              </a:r>
              <a:endParaRPr lang="en-US" sz="2000" baseline="30000" dirty="0">
                <a:solidFill>
                  <a:srgbClr val="FFFFFF"/>
                </a:solidFill>
                <a:effectLst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729768" y="2852936"/>
              <a:ext cx="6154600" cy="1323439"/>
            </a:xfrm>
            <a:prstGeom prst="rect">
              <a:avLst/>
            </a:prstGeom>
            <a:solidFill>
              <a:srgbClr val="000090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000" u="sng" dirty="0" smtClean="0">
                  <a:solidFill>
                    <a:srgbClr val="FFFFFF"/>
                  </a:solidFill>
                  <a:effectLst/>
                </a:rPr>
                <a:t>of the delivered luminosity used for these results</a:t>
              </a:r>
              <a:endParaRPr lang="en-US" sz="2000" dirty="0" smtClean="0">
                <a:solidFill>
                  <a:srgbClr val="FFFFFF"/>
                </a:solidFill>
                <a:effectLst/>
              </a:endParaRPr>
            </a:p>
            <a:p>
              <a:r>
                <a:rPr lang="en-US" sz="1700" dirty="0" smtClean="0">
                  <a:solidFill>
                    <a:srgbClr val="FFFFFF"/>
                  </a:solidFill>
                  <a:effectLst/>
                </a:rPr>
                <a:t>(slightly larger fraction than in 2011)</a:t>
              </a:r>
              <a:r>
                <a:rPr lang="en-US" sz="2000" dirty="0" smtClean="0">
                  <a:solidFill>
                    <a:srgbClr val="FFFFFF"/>
                  </a:solidFill>
                  <a:effectLst/>
                </a:rPr>
                <a:t>: </a:t>
              </a:r>
            </a:p>
            <a:p>
              <a:pPr marL="285750" indent="-285750">
                <a:buFont typeface="Wingdings" charset="2"/>
                <a:buChar char="q"/>
              </a:pPr>
              <a:r>
                <a:rPr lang="en-US" sz="2000" dirty="0" smtClean="0">
                  <a:solidFill>
                    <a:srgbClr val="FFFFFF"/>
                  </a:solidFill>
                  <a:effectLst/>
                </a:rPr>
                <a:t>in spite of the very fresh data </a:t>
              </a:r>
            </a:p>
            <a:p>
              <a:pPr marL="285750" indent="-285750">
                <a:buFont typeface="Wingdings" charset="2"/>
                <a:buChar char="q"/>
              </a:pPr>
              <a:r>
                <a:rPr lang="en-US" sz="2000" dirty="0" smtClean="0">
                  <a:solidFill>
                    <a:srgbClr val="FFFFFF"/>
                  </a:solidFill>
                  <a:effectLst/>
                </a:rPr>
                <a:t>in spite of the harsher conditions</a:t>
              </a:r>
              <a:endParaRPr lang="en-US" sz="2000" baseline="30000" dirty="0">
                <a:solidFill>
                  <a:srgbClr val="FFFFFF"/>
                </a:solidFill>
                <a:effectLst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34187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C691D3-1268-BC46-A466-4FE7F8FFD0C6}" type="slidenum">
              <a:rPr lang="en-US" smtClean="0"/>
              <a:pPr>
                <a:defRPr/>
              </a:pPr>
              <a:t>50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403648" y="2207186"/>
            <a:ext cx="3559112" cy="86177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5000" dirty="0" smtClean="0">
                <a:effectLst/>
              </a:rPr>
              <a:t>Conclusions </a:t>
            </a:r>
            <a:endParaRPr lang="en-US" sz="5000" dirty="0">
              <a:effectLst/>
            </a:endParaRPr>
          </a:p>
        </p:txBody>
      </p:sp>
      <p:pic>
        <p:nvPicPr>
          <p:cNvPr id="2" name="Picture 1" descr="man_-_tired.gif"/>
          <p:cNvPicPr preferRelativeResize="0"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24128" y="1268760"/>
            <a:ext cx="2603241" cy="41148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xmlns="" val="1035419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305800" y="6553200"/>
            <a:ext cx="838200" cy="30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B1E17EE3-F523-7945-ACBA-F7547367007F}" type="slidenum">
              <a:rPr lang="en-US" sz="1200">
                <a:solidFill>
                  <a:schemeClr val="tx2"/>
                </a:solidFill>
                <a:effectLst/>
              </a:rPr>
              <a:pPr/>
              <a:t>51</a:t>
            </a:fld>
            <a:endParaRPr lang="en-US" sz="1200" dirty="0">
              <a:solidFill>
                <a:schemeClr val="tx2"/>
              </a:solidFill>
              <a:effectLst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9512" y="293747"/>
            <a:ext cx="8784976" cy="830997"/>
          </a:xfrm>
          <a:prstGeom prst="rect">
            <a:avLst/>
          </a:prstGeom>
          <a:solidFill>
            <a:srgbClr val="FFCC00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effectLst/>
                <a:latin typeface="+mj-lt"/>
              </a:rPr>
              <a:t>We have presented preliminary results on searches for a SM Higgs boson using the full data sample recorded so far for H</a:t>
            </a:r>
            <a:r>
              <a:rPr lang="en-US" dirty="0" smtClean="0">
                <a:effectLst/>
                <a:latin typeface="+mj-lt"/>
                <a:sym typeface="Wingdings"/>
              </a:rPr>
              <a:t></a:t>
            </a:r>
            <a:r>
              <a:rPr lang="en-US" dirty="0">
                <a:effectLst/>
                <a:latin typeface="+mj-lt"/>
                <a:sym typeface="Wingdings"/>
              </a:rPr>
              <a:t> </a:t>
            </a:r>
            <a:r>
              <a:rPr lang="en-US" dirty="0" err="1" smtClean="0">
                <a:effectLst/>
                <a:latin typeface="+mj-lt"/>
                <a:ea typeface="Lucida Grande"/>
                <a:cs typeface="Lucida Grande"/>
                <a:sym typeface="Wingdings"/>
              </a:rPr>
              <a:t>γγ</a:t>
            </a:r>
            <a:r>
              <a:rPr lang="en-US" dirty="0" smtClean="0">
                <a:effectLst/>
                <a:latin typeface="+mj-lt"/>
                <a:sym typeface="Wingdings"/>
              </a:rPr>
              <a:t> and H 4l</a:t>
            </a:r>
            <a:r>
              <a:rPr lang="en-US" dirty="0">
                <a:effectLst/>
                <a:latin typeface="+mj-lt"/>
                <a:sym typeface="Wingdings"/>
              </a:rPr>
              <a:t> </a:t>
            </a:r>
            <a:r>
              <a:rPr lang="en-US" dirty="0" smtClean="0">
                <a:effectLst/>
                <a:latin typeface="+mj-lt"/>
                <a:sym typeface="Wingdings"/>
              </a:rPr>
              <a:t>(√</a:t>
            </a:r>
            <a:r>
              <a:rPr lang="en-US" dirty="0" smtClean="0">
                <a:effectLst/>
                <a:latin typeface="+mj-lt"/>
              </a:rPr>
              <a:t>s=7, 8 </a:t>
            </a:r>
            <a:r>
              <a:rPr lang="en-US" dirty="0" err="1" smtClean="0">
                <a:effectLst/>
                <a:latin typeface="+mj-lt"/>
              </a:rPr>
              <a:t>TeV</a:t>
            </a:r>
            <a:r>
              <a:rPr lang="en-US" dirty="0" smtClean="0">
                <a:effectLst/>
                <a:latin typeface="+mj-lt"/>
              </a:rPr>
              <a:t>, ~10.7 fb</a:t>
            </a:r>
            <a:r>
              <a:rPr lang="en-US" baseline="30000" dirty="0" smtClean="0">
                <a:effectLst/>
                <a:latin typeface="+mj-lt"/>
              </a:rPr>
              <a:t>-1</a:t>
            </a:r>
            <a:r>
              <a:rPr lang="en-US" dirty="0" smtClean="0">
                <a:effectLst/>
                <a:latin typeface="+mj-lt"/>
              </a:rPr>
              <a:t> ) and</a:t>
            </a:r>
            <a:endParaRPr lang="en-US" dirty="0">
              <a:effectLst/>
              <a:latin typeface="+mj-lt"/>
            </a:endParaRPr>
          </a:p>
          <a:p>
            <a:r>
              <a:rPr lang="en-US" dirty="0" smtClean="0">
                <a:effectLst/>
                <a:latin typeface="+mj-lt"/>
              </a:rPr>
              <a:t>the 2011 data  (</a:t>
            </a:r>
            <a:r>
              <a:rPr lang="en-US" dirty="0">
                <a:effectLst/>
                <a:latin typeface="+mj-lt"/>
                <a:sym typeface="Wingdings"/>
              </a:rPr>
              <a:t>√</a:t>
            </a:r>
            <a:r>
              <a:rPr lang="en-US" dirty="0">
                <a:effectLst/>
                <a:latin typeface="+mj-lt"/>
              </a:rPr>
              <a:t>s=</a:t>
            </a:r>
            <a:r>
              <a:rPr lang="en-US" dirty="0" smtClean="0">
                <a:effectLst/>
                <a:latin typeface="+mj-lt"/>
              </a:rPr>
              <a:t>7 </a:t>
            </a:r>
            <a:r>
              <a:rPr lang="en-US" dirty="0" err="1" smtClean="0">
                <a:effectLst/>
                <a:latin typeface="+mj-lt"/>
              </a:rPr>
              <a:t>TeV</a:t>
            </a:r>
            <a:r>
              <a:rPr lang="en-US" dirty="0" smtClean="0">
                <a:effectLst/>
                <a:latin typeface="+mj-lt"/>
              </a:rPr>
              <a:t>, ~ 4.9 fb</a:t>
            </a:r>
            <a:r>
              <a:rPr lang="en-US" baseline="30000" dirty="0" smtClean="0">
                <a:effectLst/>
                <a:latin typeface="+mj-lt"/>
              </a:rPr>
              <a:t>-1</a:t>
            </a:r>
            <a:r>
              <a:rPr lang="en-US" dirty="0" smtClean="0">
                <a:effectLst/>
                <a:latin typeface="+mj-lt"/>
              </a:rPr>
              <a:t>) for the other channels </a:t>
            </a:r>
            <a:endParaRPr lang="en-US" dirty="0" smtClean="0">
              <a:effectLst/>
              <a:latin typeface="+mj-lt"/>
              <a:sym typeface="Wingding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9512" y="4594483"/>
            <a:ext cx="8513085" cy="1138773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q"/>
            </a:pPr>
            <a:r>
              <a:rPr lang="en-US" sz="1700" dirty="0" smtClean="0">
                <a:solidFill>
                  <a:srgbClr val="000000"/>
                </a:solidFill>
                <a:effectLst/>
              </a:rPr>
              <a:t>The excess is driven by the two high mass resolution channels: </a:t>
            </a:r>
          </a:p>
          <a:p>
            <a:r>
              <a:rPr lang="en-US" sz="1700" dirty="0">
                <a:solidFill>
                  <a:srgbClr val="000000"/>
                </a:solidFill>
                <a:effectLst/>
                <a:sym typeface="Wingdings"/>
              </a:rPr>
              <a:t> </a:t>
            </a:r>
            <a:r>
              <a:rPr lang="en-US" sz="1700" dirty="0" smtClean="0">
                <a:solidFill>
                  <a:srgbClr val="000000"/>
                </a:solidFill>
                <a:effectLst/>
                <a:sym typeface="Wingdings"/>
              </a:rPr>
              <a:t>   H</a:t>
            </a:r>
            <a:r>
              <a:rPr lang="en-US" sz="1700" dirty="0">
                <a:solidFill>
                  <a:srgbClr val="000000"/>
                </a:solidFill>
                <a:effectLst/>
                <a:sym typeface="Wingdings"/>
              </a:rPr>
              <a:t> </a:t>
            </a:r>
            <a:r>
              <a:rPr lang="en-US" sz="1700" dirty="0" err="1">
                <a:solidFill>
                  <a:srgbClr val="000000"/>
                </a:solidFill>
                <a:effectLst/>
                <a:latin typeface="Lucida Grande"/>
                <a:ea typeface="Lucida Grande"/>
                <a:cs typeface="Lucida Grande"/>
                <a:sym typeface="Wingdings"/>
              </a:rPr>
              <a:t>γγ</a:t>
            </a:r>
            <a:r>
              <a:rPr lang="en-US" sz="1700" dirty="0">
                <a:solidFill>
                  <a:srgbClr val="000000"/>
                </a:solidFill>
                <a:effectLst/>
                <a:sym typeface="Wingdings"/>
              </a:rPr>
              <a:t> </a:t>
            </a:r>
            <a:r>
              <a:rPr lang="en-US" sz="1700" dirty="0" smtClean="0">
                <a:solidFill>
                  <a:srgbClr val="000000"/>
                </a:solidFill>
                <a:effectLst/>
                <a:sym typeface="Wingdings"/>
              </a:rPr>
              <a:t>(4.5 </a:t>
            </a:r>
            <a:r>
              <a:rPr lang="en-US" sz="1700" dirty="0" err="1" smtClean="0">
                <a:solidFill>
                  <a:srgbClr val="000000"/>
                </a:solidFill>
                <a:effectLst/>
                <a:latin typeface="Lucida Grande"/>
                <a:ea typeface="Lucida Grande"/>
                <a:cs typeface="Lucida Grande"/>
                <a:sym typeface="Wingdings"/>
              </a:rPr>
              <a:t>σ</a:t>
            </a:r>
            <a:r>
              <a:rPr lang="en-US" sz="1700" dirty="0" smtClean="0">
                <a:solidFill>
                  <a:srgbClr val="000000"/>
                </a:solidFill>
                <a:effectLst/>
                <a:sym typeface="Wingdings"/>
              </a:rPr>
              <a:t>) and  H</a:t>
            </a:r>
            <a:r>
              <a:rPr lang="en-US" sz="1700" dirty="0">
                <a:solidFill>
                  <a:srgbClr val="000000"/>
                </a:solidFill>
                <a:effectLst/>
                <a:sym typeface="Wingdings"/>
              </a:rPr>
              <a:t> </a:t>
            </a:r>
            <a:r>
              <a:rPr lang="en-US" sz="1700" dirty="0" smtClean="0">
                <a:solidFill>
                  <a:srgbClr val="000000"/>
                </a:solidFill>
                <a:effectLst/>
                <a:sym typeface="Wingdings"/>
              </a:rPr>
              <a:t>ZZ*  4l (3.4 </a:t>
            </a:r>
            <a:r>
              <a:rPr lang="en-US" sz="1700" dirty="0" err="1">
                <a:solidFill>
                  <a:srgbClr val="000000"/>
                </a:solidFill>
                <a:effectLst/>
                <a:latin typeface="Lucida Grande"/>
                <a:ea typeface="Lucida Grande"/>
                <a:cs typeface="Lucida Grande"/>
                <a:sym typeface="Wingdings"/>
              </a:rPr>
              <a:t>σ</a:t>
            </a:r>
            <a:r>
              <a:rPr lang="en-US" sz="1700" dirty="0" smtClean="0">
                <a:solidFill>
                  <a:srgbClr val="000000"/>
                </a:solidFill>
                <a:effectLst/>
                <a:sym typeface="Wingdings"/>
              </a:rPr>
              <a:t>) </a:t>
            </a:r>
            <a:endParaRPr lang="en-US" sz="1700" dirty="0">
              <a:solidFill>
                <a:srgbClr val="000000"/>
              </a:solidFill>
              <a:effectLst/>
              <a:sym typeface="Wingdings"/>
            </a:endParaRPr>
          </a:p>
          <a:p>
            <a:pPr marL="285750" indent="-285750">
              <a:buFont typeface="Wingdings" charset="2"/>
              <a:buChar char="q"/>
            </a:pPr>
            <a:r>
              <a:rPr lang="en-US" sz="1700" dirty="0">
                <a:solidFill>
                  <a:srgbClr val="000000"/>
                </a:solidFill>
                <a:effectLst/>
                <a:sym typeface="Wingdings"/>
              </a:rPr>
              <a:t>E</a:t>
            </a:r>
            <a:r>
              <a:rPr lang="en-US" sz="1700" dirty="0" smtClean="0">
                <a:solidFill>
                  <a:srgbClr val="000000"/>
                </a:solidFill>
                <a:effectLst/>
                <a:sym typeface="Wingdings"/>
              </a:rPr>
              <a:t>xpected significance from a SM Higgs: 4.6 </a:t>
            </a:r>
            <a:r>
              <a:rPr lang="en-US" sz="1700" dirty="0" err="1">
                <a:solidFill>
                  <a:srgbClr val="000000"/>
                </a:solidFill>
                <a:effectLst/>
                <a:latin typeface="Lucida Grande"/>
                <a:ea typeface="Lucida Grande"/>
                <a:cs typeface="Lucida Grande"/>
                <a:sym typeface="Wingdings"/>
              </a:rPr>
              <a:t>σ</a:t>
            </a:r>
            <a:endParaRPr lang="en-US" sz="1700" dirty="0" smtClean="0">
              <a:solidFill>
                <a:srgbClr val="000000"/>
              </a:solidFill>
              <a:effectLst/>
              <a:sym typeface="Wingdings"/>
            </a:endParaRPr>
          </a:p>
          <a:p>
            <a:pPr marL="285750" indent="-285750">
              <a:buFont typeface="Wingdings" charset="2"/>
              <a:buChar char="q"/>
            </a:pPr>
            <a:r>
              <a:rPr lang="en-US" sz="1700" dirty="0" smtClean="0">
                <a:solidFill>
                  <a:srgbClr val="000000"/>
                </a:solidFill>
                <a:effectLst/>
                <a:sym typeface="Wingdings"/>
              </a:rPr>
              <a:t>Fitted signal strength: 1.2 ± 0.3 of the SM expectation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0" y="2636912"/>
            <a:ext cx="9139705" cy="1728192"/>
            <a:chOff x="179512" y="2276872"/>
            <a:chExt cx="8964488" cy="1728192"/>
          </a:xfrm>
        </p:grpSpPr>
        <p:sp>
          <p:nvSpPr>
            <p:cNvPr id="2" name="Rectangle 1"/>
            <p:cNvSpPr/>
            <p:nvPr/>
          </p:nvSpPr>
          <p:spPr bwMode="auto">
            <a:xfrm>
              <a:off x="179512" y="2276872"/>
              <a:ext cx="8964488" cy="1728192"/>
            </a:xfrm>
            <a:prstGeom prst="rect">
              <a:avLst/>
            </a:prstGeom>
            <a:solidFill>
              <a:srgbClr val="99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14328" y="2874422"/>
              <a:ext cx="8885222" cy="353943"/>
            </a:xfrm>
            <a:prstGeom prst="rect">
              <a:avLst/>
            </a:prstGeom>
            <a:solidFill>
              <a:srgbClr val="99FF33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700" dirty="0" smtClean="0">
                  <a:effectLst/>
                </a:rPr>
                <a:t>We have excluded at 99% CL the full region up to 523 </a:t>
              </a:r>
              <a:r>
                <a:rPr lang="en-US" sz="1700" dirty="0" err="1" smtClean="0">
                  <a:effectLst/>
                </a:rPr>
                <a:t>GeV</a:t>
              </a:r>
              <a:r>
                <a:rPr lang="en-US" sz="1700" dirty="0" smtClean="0">
                  <a:effectLst/>
                </a:rPr>
                <a:t> except 121.8&lt; </a:t>
              </a:r>
              <a:r>
                <a:rPr lang="en-US" sz="1700" dirty="0" err="1" smtClean="0">
                  <a:effectLst/>
                </a:rPr>
                <a:t>m</a:t>
              </a:r>
              <a:r>
                <a:rPr lang="en-US" sz="1700" baseline="-25000" dirty="0" err="1" smtClean="0">
                  <a:effectLst/>
                </a:rPr>
                <a:t>H</a:t>
              </a:r>
              <a:r>
                <a:rPr lang="en-US" sz="1700" dirty="0" smtClean="0">
                  <a:effectLst/>
                </a:rPr>
                <a:t>&lt;130.7 </a:t>
              </a:r>
              <a:r>
                <a:rPr lang="en-US" sz="1700" dirty="0" err="1" smtClean="0">
                  <a:effectLst/>
                </a:rPr>
                <a:t>GeV</a:t>
              </a:r>
              <a:r>
                <a:rPr lang="en-US" sz="1700" dirty="0" smtClean="0">
                  <a:effectLst/>
                </a:rPr>
                <a:t>   </a:t>
              </a:r>
              <a:endParaRPr lang="en-US" sz="1700" dirty="0">
                <a:effectLst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51520" y="2442374"/>
              <a:ext cx="8390532" cy="353943"/>
            </a:xfrm>
            <a:prstGeom prst="rect">
              <a:avLst/>
            </a:prstGeom>
            <a:solidFill>
              <a:srgbClr val="99FF33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700" dirty="0" smtClean="0">
                  <a:effectLst/>
                </a:rPr>
                <a:t>We have looked for a SM Higgs over the mass region 110-600 </a:t>
              </a:r>
              <a:r>
                <a:rPr lang="en-US" sz="1700" dirty="0" err="1" smtClean="0">
                  <a:effectLst/>
                </a:rPr>
                <a:t>GeV</a:t>
              </a:r>
              <a:r>
                <a:rPr lang="en-US" sz="1700" dirty="0" smtClean="0">
                  <a:effectLst/>
                </a:rPr>
                <a:t> in 12 channels</a:t>
              </a:r>
              <a:endParaRPr lang="en-US" sz="1700" dirty="0">
                <a:effectLst/>
              </a:endParaRPr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240028" y="3356992"/>
              <a:ext cx="8837557" cy="461665"/>
              <a:chOff x="-5689" y="2924944"/>
              <a:chExt cx="8837557" cy="461665"/>
            </a:xfrm>
          </p:grpSpPr>
          <p:sp>
            <p:nvSpPr>
              <p:cNvPr id="21" name="TextBox 20"/>
              <p:cNvSpPr txBox="1"/>
              <p:nvPr/>
            </p:nvSpPr>
            <p:spPr>
              <a:xfrm>
                <a:off x="-5689" y="2987660"/>
                <a:ext cx="7955212" cy="369332"/>
              </a:xfrm>
              <a:prstGeom prst="rect">
                <a:avLst/>
              </a:prstGeom>
              <a:solidFill>
                <a:srgbClr val="99FF33"/>
              </a:solidFill>
              <a:ln>
                <a:solidFill>
                  <a:srgbClr val="00000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800" dirty="0" smtClean="0">
                    <a:effectLst/>
                  </a:rPr>
                  <a:t>We observe an excess of events at </a:t>
                </a:r>
                <a:r>
                  <a:rPr lang="en-US" sz="1800" dirty="0" err="1" smtClean="0">
                    <a:effectLst/>
                  </a:rPr>
                  <a:t>m</a:t>
                </a:r>
                <a:r>
                  <a:rPr lang="en-US" sz="1800" baseline="-25000" dirty="0" err="1" smtClean="0">
                    <a:effectLst/>
                  </a:rPr>
                  <a:t>H</a:t>
                </a:r>
                <a:r>
                  <a:rPr lang="en-US" sz="1800" dirty="0" smtClean="0">
                    <a:effectLst/>
                  </a:rPr>
                  <a:t> ~ 126.5 </a:t>
                </a:r>
                <a:r>
                  <a:rPr lang="en-US" sz="1800" dirty="0" err="1" smtClean="0">
                    <a:effectLst/>
                  </a:rPr>
                  <a:t>GeV</a:t>
                </a:r>
                <a:r>
                  <a:rPr lang="en-US" sz="1800" dirty="0" smtClean="0">
                    <a:effectLst/>
                  </a:rPr>
                  <a:t> with local significance</a:t>
                </a: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7808267" y="2924944"/>
                <a:ext cx="1023601" cy="461665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rgbClr val="0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>
                    <a:effectLst/>
                    <a:sym typeface="Wingdings"/>
                  </a:rPr>
                  <a:t>5.0 </a:t>
                </a:r>
                <a:r>
                  <a:rPr lang="en-US" sz="2400" dirty="0" err="1" smtClean="0">
                    <a:effectLst/>
                    <a:latin typeface="Lucida Grande"/>
                    <a:ea typeface="Lucida Grande"/>
                    <a:cs typeface="Lucida Grande"/>
                    <a:sym typeface="Wingdings"/>
                  </a:rPr>
                  <a:t>σ</a:t>
                </a:r>
                <a:r>
                  <a:rPr lang="en-US" sz="2400" dirty="0" smtClean="0">
                    <a:effectLst/>
                    <a:sym typeface="Wingdings"/>
                  </a:rPr>
                  <a:t> </a:t>
                </a:r>
              </a:p>
            </p:txBody>
          </p:sp>
        </p:grpSp>
      </p:grpSp>
      <p:sp>
        <p:nvSpPr>
          <p:cNvPr id="22" name="TextBox 21"/>
          <p:cNvSpPr txBox="1"/>
          <p:nvPr/>
        </p:nvSpPr>
        <p:spPr>
          <a:xfrm>
            <a:off x="72008" y="1484784"/>
            <a:ext cx="9036496" cy="846386"/>
          </a:xfrm>
          <a:prstGeom prst="rect">
            <a:avLst/>
          </a:prstGeom>
          <a:solidFill>
            <a:srgbClr val="6633CC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700" dirty="0" smtClean="0">
                <a:solidFill>
                  <a:schemeClr val="bg1"/>
                </a:solidFill>
                <a:effectLst/>
              </a:rPr>
              <a:t>Impressive accomplishment of the experiment in all its compon</a:t>
            </a:r>
            <a:r>
              <a:rPr lang="en-US" dirty="0" smtClean="0">
                <a:solidFill>
                  <a:schemeClr val="bg1"/>
                </a:solidFill>
                <a:effectLst/>
              </a:rPr>
              <a:t>ents: first results with full 2012 dataset were available less than one week from “end of data-taking”,  </a:t>
            </a:r>
          </a:p>
          <a:p>
            <a:r>
              <a:rPr lang="en-US" dirty="0" smtClean="0">
                <a:solidFill>
                  <a:schemeClr val="bg1"/>
                </a:solidFill>
                <a:effectLst/>
                <a:sym typeface="Wingdings"/>
              </a:rPr>
              <a:t>with a fraction of good-quality data used for physics of ~ 90% of the delivered luminosity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79512" y="5877272"/>
            <a:ext cx="8856984" cy="615553"/>
          </a:xfrm>
          <a:prstGeom prst="rect">
            <a:avLst/>
          </a:prstGeom>
          <a:solidFill>
            <a:srgbClr val="000090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700" dirty="0" smtClean="0">
                <a:solidFill>
                  <a:srgbClr val="FFFFFF"/>
                </a:solidFill>
                <a:effectLst/>
              </a:rPr>
              <a:t>If it is the SM </a:t>
            </a:r>
            <a:r>
              <a:rPr lang="en-US" sz="1700" dirty="0" smtClean="0">
                <a:solidFill>
                  <a:srgbClr val="FFFFFF"/>
                </a:solidFill>
                <a:effectLst/>
                <a:sym typeface="Wingdings"/>
              </a:rPr>
              <a:t>Higgs, it’s very kind of it to be at that mass  accessible at </a:t>
            </a:r>
          </a:p>
          <a:p>
            <a:r>
              <a:rPr lang="en-US" sz="1700" dirty="0" smtClean="0">
                <a:solidFill>
                  <a:srgbClr val="FFFFFF"/>
                </a:solidFill>
                <a:effectLst/>
                <a:sym typeface="Wingdings"/>
              </a:rPr>
              <a:t>LHC in </a:t>
            </a:r>
            <a:r>
              <a:rPr lang="en-US" sz="1700" dirty="0" err="1">
                <a:solidFill>
                  <a:srgbClr val="FFFFFF"/>
                </a:solidFill>
                <a:effectLst/>
                <a:latin typeface="Lucida Grande"/>
                <a:ea typeface="Lucida Grande"/>
                <a:cs typeface="Lucida Grande"/>
                <a:sym typeface="Wingdings"/>
              </a:rPr>
              <a:t>γγ</a:t>
            </a:r>
            <a:r>
              <a:rPr lang="en-US" sz="1700" dirty="0" smtClean="0">
                <a:solidFill>
                  <a:srgbClr val="FFFFFF"/>
                </a:solidFill>
                <a:effectLst/>
                <a:sym typeface="Wingdings"/>
              </a:rPr>
              <a:t>, ZZ</a:t>
            </a:r>
            <a:r>
              <a:rPr lang="en-US" sz="1700" baseline="30000" dirty="0">
                <a:solidFill>
                  <a:srgbClr val="FFFFFF"/>
                </a:solidFill>
                <a:effectLst/>
                <a:sym typeface="Wingdings"/>
              </a:rPr>
              <a:t>*</a:t>
            </a:r>
            <a:r>
              <a:rPr lang="en-US" sz="1700" dirty="0" smtClean="0">
                <a:solidFill>
                  <a:srgbClr val="FFFFFF"/>
                </a:solidFill>
                <a:effectLst/>
                <a:sym typeface="Wingdings"/>
              </a:rPr>
              <a:t> 4l</a:t>
            </a:r>
            <a:r>
              <a:rPr lang="en-US" sz="1700" dirty="0">
                <a:solidFill>
                  <a:srgbClr val="FFFFFF"/>
                </a:solidFill>
                <a:effectLst/>
                <a:sym typeface="Wingdings"/>
              </a:rPr>
              <a:t>, </a:t>
            </a:r>
            <a:r>
              <a:rPr lang="en-US" sz="1700" dirty="0" smtClean="0">
                <a:solidFill>
                  <a:srgbClr val="FFFFFF"/>
                </a:solidFill>
                <a:effectLst/>
                <a:sym typeface="Wingdings"/>
              </a:rPr>
              <a:t>WW* </a:t>
            </a:r>
            <a:r>
              <a:rPr lang="en-US" sz="1700" dirty="0" err="1" smtClean="0">
                <a:solidFill>
                  <a:srgbClr val="FFFFFF"/>
                </a:solidFill>
                <a:effectLst/>
                <a:sym typeface="Wingdings"/>
              </a:rPr>
              <a:t>l</a:t>
            </a:r>
            <a:r>
              <a:rPr lang="en-US" sz="1700" dirty="0" err="1" smtClean="0">
                <a:solidFill>
                  <a:srgbClr val="FFFFFF"/>
                </a:solidFill>
                <a:effectLst/>
                <a:latin typeface="Lucida Grande"/>
                <a:ea typeface="Lucida Grande"/>
                <a:cs typeface="Lucida Grande"/>
                <a:sym typeface="Wingdings"/>
              </a:rPr>
              <a:t>ν</a:t>
            </a:r>
            <a:r>
              <a:rPr lang="en-US" sz="1700" dirty="0" err="1" smtClean="0">
                <a:solidFill>
                  <a:srgbClr val="FFFFFF"/>
                </a:solidFill>
                <a:effectLst/>
                <a:sym typeface="Wingdings"/>
              </a:rPr>
              <a:t>l</a:t>
            </a:r>
            <a:r>
              <a:rPr lang="en-US" sz="1700" dirty="0" err="1" smtClean="0">
                <a:solidFill>
                  <a:srgbClr val="FFFFFF"/>
                </a:solidFill>
                <a:effectLst/>
                <a:latin typeface="Lucida Grande"/>
                <a:ea typeface="Lucida Grande"/>
                <a:cs typeface="Lucida Grande"/>
                <a:sym typeface="Wingdings"/>
              </a:rPr>
              <a:t>ν</a:t>
            </a:r>
            <a:r>
              <a:rPr lang="en-US" sz="1700" dirty="0">
                <a:solidFill>
                  <a:srgbClr val="FFFFFF"/>
                </a:solidFill>
                <a:effectLst/>
                <a:sym typeface="Wingdings"/>
              </a:rPr>
              <a:t>, bb, </a:t>
            </a:r>
            <a:r>
              <a:rPr lang="en-US" sz="1700" dirty="0" err="1" smtClean="0">
                <a:solidFill>
                  <a:srgbClr val="FFFFFF"/>
                </a:solidFill>
                <a:effectLst/>
                <a:latin typeface="Lucida Grande"/>
                <a:ea typeface="Lucida Grande"/>
                <a:cs typeface="Lucida Grande"/>
                <a:sym typeface="Wingdings"/>
              </a:rPr>
              <a:t>ττ</a:t>
            </a:r>
            <a:endParaRPr lang="en-US" sz="1700" dirty="0">
              <a:solidFill>
                <a:srgbClr val="FFFFFF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66190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2" grpId="0" animBg="1"/>
      <p:bldP spid="16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 descr="ATLAS.map.png"/>
          <p:cNvPicPr preferRelativeResize="0"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80528" y="0"/>
            <a:ext cx="9507181" cy="6885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 bwMode="auto">
          <a:xfrm>
            <a:off x="2267744" y="332656"/>
            <a:ext cx="5184576" cy="1224136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C691D3-1268-BC46-A466-4FE7F8FFD0C6}" type="slidenum">
              <a:rPr lang="en-US" smtClean="0"/>
              <a:pPr>
                <a:defRPr/>
              </a:pPr>
              <a:t>52</a:t>
            </a:fld>
            <a:endParaRPr lang="en-US"/>
          </a:p>
        </p:txBody>
      </p:sp>
      <p:pic>
        <p:nvPicPr>
          <p:cNvPr id="8" name="Picture 6" descr="mighty_Atlas.gif"/>
          <p:cNvPicPr preferRelativeResize="0"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84368" y="5085184"/>
            <a:ext cx="1433619" cy="1574768"/>
          </a:xfrm>
          <a:prstGeom prst="rect">
            <a:avLst/>
          </a:prstGeom>
          <a:solidFill>
            <a:srgbClr val="FFFFCC"/>
          </a:solidFill>
          <a:ln>
            <a:solidFill>
              <a:srgbClr val="00000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1259632" y="1903765"/>
            <a:ext cx="7039689" cy="877163"/>
          </a:xfrm>
          <a:prstGeom prst="rect">
            <a:avLst/>
          </a:prstGeom>
          <a:solidFill>
            <a:srgbClr val="FFCC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700" dirty="0" smtClean="0">
                <a:effectLst/>
              </a:rPr>
              <a:t>These accomplishments are the results of more than 20 years of  </a:t>
            </a:r>
          </a:p>
          <a:p>
            <a:r>
              <a:rPr lang="en-US" sz="1700" dirty="0" smtClean="0">
                <a:effectLst/>
              </a:rPr>
              <a:t>talented work and extreme dedication by the ATLAS Collaboration, </a:t>
            </a:r>
          </a:p>
          <a:p>
            <a:r>
              <a:rPr lang="en-US" sz="1700" dirty="0" smtClean="0">
                <a:effectLst/>
              </a:rPr>
              <a:t>with the continuous support of the Funding Agencies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954737" y="2917393"/>
            <a:ext cx="6505695" cy="1015663"/>
          </a:xfrm>
          <a:prstGeom prst="rect">
            <a:avLst/>
          </a:prstGeom>
          <a:solidFill>
            <a:srgbClr val="66FF66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900" dirty="0" smtClean="0">
                <a:effectLst/>
              </a:rPr>
              <a:t>More in general, they are </a:t>
            </a:r>
            <a:r>
              <a:rPr lang="en-US" sz="2000" dirty="0">
                <a:effectLst/>
              </a:rPr>
              <a:t>the results of the ingenuity, </a:t>
            </a:r>
            <a:endParaRPr lang="en-US" sz="2000" dirty="0" smtClean="0">
              <a:effectLst/>
            </a:endParaRPr>
          </a:p>
          <a:p>
            <a:r>
              <a:rPr lang="en-US" sz="2000" dirty="0" smtClean="0">
                <a:effectLst/>
              </a:rPr>
              <a:t>vision </a:t>
            </a:r>
            <a:r>
              <a:rPr lang="en-US" sz="2000" dirty="0">
                <a:effectLst/>
              </a:rPr>
              <a:t>and painstaking work of our </a:t>
            </a:r>
            <a:r>
              <a:rPr lang="en-US" sz="2000" dirty="0" smtClean="0">
                <a:effectLst/>
              </a:rPr>
              <a:t>community</a:t>
            </a:r>
            <a:endParaRPr lang="en-US" sz="2000" dirty="0">
              <a:effectLst/>
            </a:endParaRPr>
          </a:p>
          <a:p>
            <a:r>
              <a:rPr lang="en-US" sz="2000" dirty="0">
                <a:effectLst/>
              </a:rPr>
              <a:t>(</a:t>
            </a:r>
            <a:r>
              <a:rPr lang="en-US" sz="2000" dirty="0" smtClean="0">
                <a:effectLst/>
              </a:rPr>
              <a:t>accelerator, instrumentation, computing, physics)</a:t>
            </a:r>
            <a:r>
              <a:rPr lang="en-US" sz="1900" dirty="0" smtClean="0">
                <a:solidFill>
                  <a:schemeClr val="bg1"/>
                </a:solidFill>
                <a:effectLst/>
              </a:rPr>
              <a:t>  </a:t>
            </a:r>
            <a:endParaRPr lang="en-US" sz="1900" baseline="30000" dirty="0" smtClean="0">
              <a:solidFill>
                <a:schemeClr val="bg1"/>
              </a:solidFill>
              <a:effectLst/>
            </a:endParaRPr>
          </a:p>
        </p:txBody>
      </p:sp>
      <p:sp>
        <p:nvSpPr>
          <p:cNvPr id="2" name="Oval 1"/>
          <p:cNvSpPr>
            <a:spLocks noChangeAspect="1"/>
          </p:cNvSpPr>
          <p:nvPr/>
        </p:nvSpPr>
        <p:spPr bwMode="auto">
          <a:xfrm>
            <a:off x="7740352" y="4581128"/>
            <a:ext cx="91440" cy="91440"/>
          </a:xfrm>
          <a:prstGeom prst="ellipse">
            <a:avLst/>
          </a:prstGeom>
          <a:solidFill>
            <a:srgbClr val="6633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91673" y="4088685"/>
            <a:ext cx="1000807" cy="49244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300" dirty="0" smtClean="0">
                <a:solidFill>
                  <a:srgbClr val="6633CC"/>
                </a:solidFill>
                <a:effectLst/>
              </a:rPr>
              <a:t>ICHEP</a:t>
            </a:r>
          </a:p>
          <a:p>
            <a:r>
              <a:rPr lang="en-US" sz="1300" dirty="0">
                <a:solidFill>
                  <a:srgbClr val="6633CC"/>
                </a:solidFill>
                <a:effectLst/>
              </a:rPr>
              <a:t>M</a:t>
            </a:r>
            <a:r>
              <a:rPr lang="en-US" sz="1300" dirty="0" smtClean="0">
                <a:solidFill>
                  <a:srgbClr val="6633CC"/>
                </a:solidFill>
                <a:effectLst/>
              </a:rPr>
              <a:t>elbourne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555776" y="476672"/>
            <a:ext cx="4565861" cy="369332"/>
          </a:xfrm>
          <a:prstGeom prst="rect">
            <a:avLst/>
          </a:prstGeom>
          <a:solidFill>
            <a:srgbClr val="CC0000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FFFFFF"/>
                </a:solidFill>
                <a:effectLst/>
              </a:rPr>
              <a:t>ATLAS today’s main result (preliminary):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987824" y="908720"/>
            <a:ext cx="4005521" cy="477054"/>
          </a:xfrm>
          <a:prstGeom prst="rect">
            <a:avLst/>
          </a:prstGeom>
          <a:solidFill>
            <a:srgbClr val="CC0000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500" dirty="0" smtClean="0">
                <a:solidFill>
                  <a:schemeClr val="bg1"/>
                </a:solidFill>
                <a:effectLst/>
              </a:rPr>
              <a:t>5.0 </a:t>
            </a:r>
            <a:r>
              <a:rPr lang="en-US" sz="2500" dirty="0" err="1" smtClean="0">
                <a:solidFill>
                  <a:schemeClr val="bg1"/>
                </a:solidFill>
                <a:effectLst/>
                <a:latin typeface="Lucida Grande"/>
                <a:ea typeface="Lucida Grande"/>
                <a:cs typeface="Lucida Grande"/>
              </a:rPr>
              <a:t>σ</a:t>
            </a:r>
            <a:r>
              <a:rPr lang="en-US" sz="2500" dirty="0" smtClean="0">
                <a:solidFill>
                  <a:schemeClr val="bg1"/>
                </a:solidFill>
                <a:effectLst/>
              </a:rPr>
              <a:t> excess at m</a:t>
            </a:r>
            <a:r>
              <a:rPr lang="en-US" sz="2500" baseline="-25000" dirty="0" smtClean="0">
                <a:solidFill>
                  <a:schemeClr val="bg1"/>
                </a:solidFill>
                <a:effectLst/>
              </a:rPr>
              <a:t>H</a:t>
            </a:r>
            <a:r>
              <a:rPr lang="en-US" sz="2500" dirty="0" smtClean="0">
                <a:solidFill>
                  <a:schemeClr val="bg1"/>
                </a:solidFill>
                <a:effectLst/>
              </a:rPr>
              <a:t>~126.5 </a:t>
            </a:r>
            <a:endParaRPr lang="en-US" sz="2500" baseline="30000" dirty="0" smtClean="0">
              <a:solidFill>
                <a:schemeClr val="bg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68014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8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C691D3-1268-BC46-A466-4FE7F8FFD0C6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2" name="Picture 1" descr="intlumivsyear.png"/>
          <p:cNvPicPr preferRelativeResize="0"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15616" y="980728"/>
            <a:ext cx="6583680" cy="4730986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1268597" y="307975"/>
            <a:ext cx="5967699" cy="384721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900" dirty="0" smtClean="0">
                <a:effectLst/>
              </a:rPr>
              <a:t>Luminosity </a:t>
            </a:r>
            <a:r>
              <a:rPr lang="en-US" sz="1900" u="sng" dirty="0" smtClean="0">
                <a:effectLst/>
              </a:rPr>
              <a:t>delivered</a:t>
            </a:r>
            <a:r>
              <a:rPr lang="en-US" sz="1900" dirty="0" smtClean="0">
                <a:effectLst/>
              </a:rPr>
              <a:t> to ATLAS since the beginning </a:t>
            </a:r>
            <a:endParaRPr lang="en-US" sz="1900" baseline="30000" dirty="0">
              <a:effectLst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635896" y="3140968"/>
            <a:ext cx="915635" cy="738664"/>
          </a:xfrm>
          <a:prstGeom prst="rect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effectLst/>
              </a:rPr>
              <a:t>2012:</a:t>
            </a:r>
          </a:p>
          <a:p>
            <a:r>
              <a:rPr lang="en-US" sz="1400" dirty="0" smtClean="0">
                <a:solidFill>
                  <a:schemeClr val="bg1"/>
                </a:solidFill>
                <a:effectLst/>
              </a:rPr>
              <a:t>6.6 fb</a:t>
            </a:r>
            <a:r>
              <a:rPr lang="en-US" sz="1400" baseline="30000" dirty="0" smtClean="0">
                <a:solidFill>
                  <a:schemeClr val="bg1"/>
                </a:solidFill>
                <a:effectLst/>
              </a:rPr>
              <a:t>-1 </a:t>
            </a:r>
          </a:p>
          <a:p>
            <a:r>
              <a:rPr lang="en-US" sz="1400" dirty="0" smtClean="0">
                <a:solidFill>
                  <a:schemeClr val="bg1"/>
                </a:solidFill>
                <a:effectLst/>
              </a:rPr>
              <a:t>at 8 </a:t>
            </a:r>
            <a:r>
              <a:rPr lang="en-US" sz="1400" dirty="0" err="1" smtClean="0">
                <a:solidFill>
                  <a:schemeClr val="bg1"/>
                </a:solidFill>
                <a:effectLst/>
              </a:rPr>
              <a:t>TeV</a:t>
            </a:r>
            <a:endParaRPr lang="en-US" sz="1400" baseline="30000" dirty="0">
              <a:solidFill>
                <a:schemeClr val="bg1"/>
              </a:solidFill>
              <a:effectLst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64738" y="3348280"/>
            <a:ext cx="915635" cy="738664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effectLst/>
              </a:rPr>
              <a:t>2011</a:t>
            </a:r>
          </a:p>
          <a:p>
            <a:r>
              <a:rPr lang="en-US" sz="1400" dirty="0" smtClean="0">
                <a:solidFill>
                  <a:schemeClr val="bg1"/>
                </a:solidFill>
                <a:effectLst/>
              </a:rPr>
              <a:t>5.6 fb</a:t>
            </a:r>
            <a:r>
              <a:rPr lang="en-US" sz="1400" baseline="30000" dirty="0" smtClean="0">
                <a:solidFill>
                  <a:schemeClr val="bg1"/>
                </a:solidFill>
                <a:effectLst/>
              </a:rPr>
              <a:t>-1 </a:t>
            </a:r>
          </a:p>
          <a:p>
            <a:r>
              <a:rPr lang="en-US" sz="1400" dirty="0">
                <a:solidFill>
                  <a:schemeClr val="bg1"/>
                </a:solidFill>
                <a:effectLst/>
              </a:rPr>
              <a:t>a</a:t>
            </a:r>
            <a:r>
              <a:rPr lang="en-US" sz="1400" dirty="0" smtClean="0">
                <a:solidFill>
                  <a:schemeClr val="bg1"/>
                </a:solidFill>
                <a:effectLst/>
              </a:rPr>
              <a:t>t 7 </a:t>
            </a:r>
            <a:r>
              <a:rPr lang="en-US" sz="1400" dirty="0" err="1" smtClean="0">
                <a:solidFill>
                  <a:schemeClr val="bg1"/>
                </a:solidFill>
                <a:effectLst/>
              </a:rPr>
              <a:t>TeV</a:t>
            </a:r>
            <a:endParaRPr lang="en-US" sz="1400" baseline="30000" dirty="0">
              <a:solidFill>
                <a:schemeClr val="bg1"/>
              </a:solidFill>
              <a:effectLst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84168" y="4437112"/>
            <a:ext cx="915635" cy="738664"/>
          </a:xfrm>
          <a:prstGeom prst="rect">
            <a:avLst/>
          </a:prstGeom>
          <a:solidFill>
            <a:srgbClr val="008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effectLst/>
              </a:rPr>
              <a:t>2010</a:t>
            </a:r>
          </a:p>
          <a:p>
            <a:r>
              <a:rPr lang="en-US" sz="1400" dirty="0" smtClean="0">
                <a:solidFill>
                  <a:schemeClr val="bg1"/>
                </a:solidFill>
                <a:effectLst/>
              </a:rPr>
              <a:t>0.05 fb</a:t>
            </a:r>
            <a:r>
              <a:rPr lang="en-US" sz="1400" baseline="30000" dirty="0" smtClean="0">
                <a:solidFill>
                  <a:schemeClr val="bg1"/>
                </a:solidFill>
                <a:effectLst/>
              </a:rPr>
              <a:t>-1 </a:t>
            </a:r>
          </a:p>
          <a:p>
            <a:r>
              <a:rPr lang="en-US" sz="1400" dirty="0" smtClean="0">
                <a:solidFill>
                  <a:schemeClr val="bg1"/>
                </a:solidFill>
                <a:effectLst/>
              </a:rPr>
              <a:t>at 7 </a:t>
            </a:r>
            <a:r>
              <a:rPr lang="en-US" sz="1400" dirty="0" err="1" smtClean="0">
                <a:solidFill>
                  <a:schemeClr val="bg1"/>
                </a:solidFill>
                <a:effectLst/>
              </a:rPr>
              <a:t>TeV</a:t>
            </a:r>
            <a:endParaRPr lang="en-US" sz="1400" baseline="30000" dirty="0">
              <a:solidFill>
                <a:schemeClr val="bg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57513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-18474" y="0"/>
            <a:ext cx="9162474" cy="6858000"/>
          </a:xfrm>
          <a:prstGeom prst="rect">
            <a:avLst/>
          </a:prstGeom>
          <a:solidFill>
            <a:srgbClr val="66333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C691D3-1268-BC46-A466-4FE7F8FFD0C6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13" name="Picture 3" descr="lhc.jpg"/>
          <p:cNvPicPr preferRelativeResize="0"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884" y="590252"/>
            <a:ext cx="9024620" cy="6007100"/>
          </a:xfrm>
          <a:prstGeom prst="rect">
            <a:avLst/>
          </a:prstGeom>
          <a:noFill/>
          <a:ln w="38100">
            <a:solidFill>
              <a:srgbClr val="FFFF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2555776" y="188640"/>
            <a:ext cx="3485850" cy="707886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4000" dirty="0" smtClean="0">
                <a:effectLst/>
              </a:rPr>
              <a:t>BIG THANKS</a:t>
            </a:r>
            <a:endParaRPr lang="en-US" dirty="0" smtClean="0">
              <a:effectLst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5536" y="1340768"/>
            <a:ext cx="8037026" cy="1200329"/>
          </a:xfrm>
          <a:prstGeom prst="rect">
            <a:avLst/>
          </a:prstGeom>
          <a:solidFill>
            <a:srgbClr val="CCFF33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 smtClean="0">
                <a:effectLst/>
              </a:rPr>
              <a:t>To the whole LHC </a:t>
            </a:r>
            <a:r>
              <a:rPr lang="en-US" sz="1800" dirty="0">
                <a:effectLst/>
              </a:rPr>
              <a:t>exploitation </a:t>
            </a:r>
            <a:r>
              <a:rPr lang="en-US" sz="1800" dirty="0" smtClean="0">
                <a:effectLst/>
              </a:rPr>
              <a:t>team, including the operation, technical </a:t>
            </a:r>
          </a:p>
          <a:p>
            <a:r>
              <a:rPr lang="en-US" sz="1800" dirty="0">
                <a:effectLst/>
              </a:rPr>
              <a:t>a</a:t>
            </a:r>
            <a:r>
              <a:rPr lang="en-US" sz="1800" dirty="0" smtClean="0">
                <a:effectLst/>
              </a:rPr>
              <a:t>nd infrastructure groups, for the OUTSTANDING performance  of the</a:t>
            </a:r>
          </a:p>
          <a:p>
            <a:r>
              <a:rPr lang="en-US" sz="1800" dirty="0" smtClean="0">
                <a:effectLst/>
              </a:rPr>
              <a:t>machine, and to all the people who have contributed to the conception, </a:t>
            </a:r>
          </a:p>
          <a:p>
            <a:r>
              <a:rPr lang="en-US" sz="1800" dirty="0" smtClean="0">
                <a:effectLst/>
              </a:rPr>
              <a:t>design, construction and operation of this superb instrument</a:t>
            </a:r>
          </a:p>
        </p:txBody>
      </p:sp>
    </p:spTree>
    <p:extLst>
      <p:ext uri="{BB962C8B-B14F-4D97-AF65-F5344CB8AC3E}">
        <p14:creationId xmlns:p14="http://schemas.microsoft.com/office/powerpoint/2010/main" xmlns="" val="33604265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-324544" y="0"/>
            <a:ext cx="9649072" cy="6858000"/>
          </a:xfrm>
          <a:prstGeom prst="rect">
            <a:avLst/>
          </a:prstGeom>
          <a:solidFill>
            <a:srgbClr val="6600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pic>
        <p:nvPicPr>
          <p:cNvPr id="2" name="Picture 1" descr="muvstime.png"/>
          <p:cNvPicPr preferRelativeResize="0"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468560" y="476672"/>
            <a:ext cx="8641068" cy="3495513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1619672" y="87015"/>
            <a:ext cx="5341877" cy="461665"/>
          </a:xfrm>
          <a:prstGeom prst="rect">
            <a:avLst/>
          </a:prstGeom>
          <a:solidFill>
            <a:srgbClr val="CC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2400" dirty="0" smtClean="0">
                <a:effectLst/>
                <a:sym typeface="Wingdings"/>
              </a:rPr>
              <a:t>The BIG challenge in </a:t>
            </a:r>
            <a:r>
              <a:rPr lang="en-US" sz="2400" dirty="0">
                <a:effectLst/>
                <a:sym typeface="Wingdings"/>
              </a:rPr>
              <a:t>2012: </a:t>
            </a:r>
            <a:r>
              <a:rPr lang="en-US" sz="2400" dirty="0" smtClean="0">
                <a:effectLst/>
                <a:sym typeface="Wingdings"/>
              </a:rPr>
              <a:t>PILE</a:t>
            </a:r>
            <a:r>
              <a:rPr lang="en-US" sz="2400" dirty="0">
                <a:effectLst/>
                <a:sym typeface="Wingdings"/>
              </a:rPr>
              <a:t>-</a:t>
            </a:r>
            <a:r>
              <a:rPr lang="en-US" sz="2400" dirty="0" smtClean="0">
                <a:effectLst/>
                <a:sym typeface="Wingdings"/>
              </a:rPr>
              <a:t>UP</a:t>
            </a:r>
            <a:endParaRPr lang="en-US" sz="2400" dirty="0">
              <a:effectLst/>
              <a:sym typeface="Wingdings"/>
            </a:endParaRPr>
          </a:p>
        </p:txBody>
      </p:sp>
      <p:pic>
        <p:nvPicPr>
          <p:cNvPr id="3" name="Picture 2" descr="Untitled.png"/>
          <p:cNvPicPr preferRelativeResize="0"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2880" y="4077072"/>
            <a:ext cx="8229600" cy="277266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TextBox 5"/>
          <p:cNvSpPr txBox="1">
            <a:spLocks noChangeArrowheads="1"/>
          </p:cNvSpPr>
          <p:nvPr/>
        </p:nvSpPr>
        <p:spPr bwMode="auto">
          <a:xfrm>
            <a:off x="1792176" y="5641503"/>
            <a:ext cx="763600" cy="307777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400" dirty="0" smtClean="0">
                <a:effectLst/>
                <a:sym typeface="Wingdings"/>
              </a:rPr>
              <a:t>Z </a:t>
            </a:r>
            <a:r>
              <a:rPr lang="en-US" sz="1400" dirty="0" err="1" smtClean="0">
                <a:effectLst/>
                <a:latin typeface="Lucida Grande"/>
                <a:ea typeface="Lucida Grande"/>
                <a:cs typeface="Lucida Grande"/>
                <a:sym typeface="Wingdings"/>
              </a:rPr>
              <a:t>μμ</a:t>
            </a:r>
            <a:endParaRPr lang="en-US" sz="1400" dirty="0" smtClean="0">
              <a:effectLst/>
              <a:sym typeface="Wingdings"/>
            </a:endParaRPr>
          </a:p>
        </p:txBody>
      </p:sp>
      <p:sp>
        <p:nvSpPr>
          <p:cNvPr id="4198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244408" y="6597352"/>
            <a:ext cx="838200" cy="30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A922C6D1-1894-8F45-8FD9-DE7FEE180111}" type="slidenum">
              <a:rPr lang="en-US" sz="1200">
                <a:solidFill>
                  <a:schemeClr val="tx2"/>
                </a:solidFill>
              </a:rPr>
              <a:pPr/>
              <a:t>8</a:t>
            </a:fld>
            <a:endParaRPr lang="en-US" sz="1200" dirty="0">
              <a:solidFill>
                <a:schemeClr val="tx2"/>
              </a:solidFill>
            </a:endParaRPr>
          </a:p>
        </p:txBody>
      </p:sp>
      <p:pic>
        <p:nvPicPr>
          <p:cNvPr id="13" name="Picture 6" descr="mighty_Atlas.gif"/>
          <p:cNvPicPr preferRelativeResize="0"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482012" y="76200"/>
            <a:ext cx="698500" cy="76835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8" name="Straight Connector 7"/>
          <p:cNvCxnSpPr/>
          <p:nvPr/>
        </p:nvCxnSpPr>
        <p:spPr bwMode="auto">
          <a:xfrm>
            <a:off x="611560" y="1844824"/>
            <a:ext cx="6624736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7092280" y="1412776"/>
            <a:ext cx="2048925" cy="1077218"/>
          </a:xfrm>
          <a:prstGeom prst="rect">
            <a:avLst/>
          </a:prstGeom>
          <a:solidFill>
            <a:srgbClr val="FFCCFF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effectLst/>
              </a:rPr>
              <a:t>Experiment’s </a:t>
            </a:r>
          </a:p>
          <a:p>
            <a:r>
              <a:rPr lang="en-US" dirty="0" smtClean="0">
                <a:effectLst/>
              </a:rPr>
              <a:t>design value </a:t>
            </a:r>
          </a:p>
          <a:p>
            <a:r>
              <a:rPr lang="en-US" dirty="0" smtClean="0">
                <a:effectLst/>
              </a:rPr>
              <a:t>(expected to be</a:t>
            </a:r>
          </a:p>
          <a:p>
            <a:r>
              <a:rPr lang="en-US" dirty="0">
                <a:effectLst/>
              </a:rPr>
              <a:t>r</a:t>
            </a:r>
            <a:r>
              <a:rPr lang="en-US" dirty="0" smtClean="0">
                <a:effectLst/>
              </a:rPr>
              <a:t>eached at L=10</a:t>
            </a:r>
            <a:r>
              <a:rPr lang="en-US" baseline="30000" dirty="0" smtClean="0">
                <a:effectLst/>
              </a:rPr>
              <a:t>34 </a:t>
            </a:r>
            <a:r>
              <a:rPr lang="en-US" dirty="0" smtClean="0">
                <a:effectLst/>
              </a:rPr>
              <a:t>!) </a:t>
            </a:r>
          </a:p>
        </p:txBody>
      </p:sp>
      <p:sp>
        <p:nvSpPr>
          <p:cNvPr id="14" name="TextBox 5"/>
          <p:cNvSpPr txBox="1">
            <a:spLocks noChangeArrowheads="1"/>
          </p:cNvSpPr>
          <p:nvPr/>
        </p:nvSpPr>
        <p:spPr bwMode="auto">
          <a:xfrm>
            <a:off x="2771800" y="4170566"/>
            <a:ext cx="6045745" cy="338554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dirty="0" smtClean="0">
                <a:effectLst/>
                <a:sym typeface="Wingdings"/>
              </a:rPr>
              <a:t>Z </a:t>
            </a:r>
            <a:r>
              <a:rPr lang="en-US" dirty="0" err="1" smtClean="0">
                <a:effectLst/>
                <a:latin typeface="Lucida Grande"/>
                <a:ea typeface="Lucida Grande"/>
                <a:cs typeface="Lucida Grande"/>
                <a:sym typeface="Wingdings"/>
              </a:rPr>
              <a:t>μμ</a:t>
            </a:r>
            <a:r>
              <a:rPr lang="en-US" dirty="0" smtClean="0">
                <a:effectLst/>
                <a:sym typeface="Wingdings"/>
              </a:rPr>
              <a:t> event from 2012 data with 25 reconstructed vertices</a:t>
            </a:r>
          </a:p>
        </p:txBody>
      </p:sp>
    </p:spTree>
    <p:extLst>
      <p:ext uri="{BB962C8B-B14F-4D97-AF65-F5344CB8AC3E}">
        <p14:creationId xmlns:p14="http://schemas.microsoft.com/office/powerpoint/2010/main" xmlns="" val="610177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auto">
          <a:xfrm>
            <a:off x="-324544" y="0"/>
            <a:ext cx="9649072" cy="6885384"/>
          </a:xfrm>
          <a:prstGeom prst="rect">
            <a:avLst/>
          </a:prstGeom>
          <a:solidFill>
            <a:srgbClr val="66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sp>
        <p:nvSpPr>
          <p:cNvPr id="4198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305800" y="6553200"/>
            <a:ext cx="838200" cy="30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A922C6D1-1894-8F45-8FD9-DE7FEE180111}" type="slidenum">
              <a:rPr lang="en-US" sz="1200">
                <a:solidFill>
                  <a:schemeClr val="tx2"/>
                </a:solidFill>
              </a:rPr>
              <a:pPr/>
              <a:t>9</a:t>
            </a:fld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2" name="TextBox 5"/>
          <p:cNvSpPr txBox="1">
            <a:spLocks noChangeArrowheads="1"/>
          </p:cNvSpPr>
          <p:nvPr/>
        </p:nvSpPr>
        <p:spPr bwMode="auto">
          <a:xfrm>
            <a:off x="107504" y="103565"/>
            <a:ext cx="8840882" cy="877163"/>
          </a:xfrm>
          <a:prstGeom prst="rect">
            <a:avLst/>
          </a:prstGeom>
          <a:solidFill>
            <a:srgbClr val="FFCC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700" dirty="0">
                <a:effectLst/>
                <a:sym typeface="Wingdings"/>
              </a:rPr>
              <a:t>H</a:t>
            </a:r>
            <a:r>
              <a:rPr lang="en-US" sz="1700" dirty="0" smtClean="0">
                <a:effectLst/>
                <a:sym typeface="Wingdings"/>
              </a:rPr>
              <a:t>uge </a:t>
            </a:r>
            <a:r>
              <a:rPr lang="en-US" sz="1700" dirty="0">
                <a:effectLst/>
                <a:sym typeface="Wingdings"/>
              </a:rPr>
              <a:t>efforts over last months to prepare </a:t>
            </a:r>
            <a:r>
              <a:rPr lang="en-US" sz="1700" dirty="0" smtClean="0">
                <a:effectLst/>
                <a:sym typeface="Wingdings"/>
              </a:rPr>
              <a:t>for </a:t>
            </a:r>
            <a:r>
              <a:rPr lang="en-US" sz="1700" dirty="0">
                <a:effectLst/>
                <a:sym typeface="Wingdings"/>
              </a:rPr>
              <a:t>2012 </a:t>
            </a:r>
            <a:r>
              <a:rPr lang="en-US" sz="1700" dirty="0" smtClean="0">
                <a:effectLst/>
                <a:sym typeface="Wingdings"/>
              </a:rPr>
              <a:t>conditions and</a:t>
            </a:r>
            <a:r>
              <a:rPr lang="en-US" sz="1700" dirty="0">
                <a:effectLst/>
                <a:sym typeface="Wingdings"/>
              </a:rPr>
              <a:t> </a:t>
            </a:r>
            <a:r>
              <a:rPr lang="en-US" sz="1700" dirty="0" smtClean="0">
                <a:effectLst/>
                <a:sym typeface="Wingdings"/>
              </a:rPr>
              <a:t>mitigate </a:t>
            </a:r>
            <a:r>
              <a:rPr lang="en-US" sz="1700" dirty="0">
                <a:effectLst/>
                <a:sym typeface="Wingdings"/>
              </a:rPr>
              <a:t>impact </a:t>
            </a:r>
            <a:r>
              <a:rPr lang="en-US" sz="1700" dirty="0" smtClean="0">
                <a:effectLst/>
                <a:sym typeface="Wingdings"/>
              </a:rPr>
              <a:t>of </a:t>
            </a:r>
            <a:endParaRPr lang="en-US" sz="1700" dirty="0">
              <a:effectLst/>
              <a:sym typeface="Wingdings"/>
            </a:endParaRPr>
          </a:p>
          <a:p>
            <a:pPr>
              <a:defRPr/>
            </a:pPr>
            <a:r>
              <a:rPr lang="en-US" sz="1700" dirty="0" smtClean="0">
                <a:effectLst/>
                <a:sym typeface="Wingdings"/>
              </a:rPr>
              <a:t>pile-up on trigger</a:t>
            </a:r>
            <a:r>
              <a:rPr lang="en-US" sz="1700" dirty="0">
                <a:effectLst/>
                <a:sym typeface="Wingdings"/>
              </a:rPr>
              <a:t>, </a:t>
            </a:r>
            <a:r>
              <a:rPr lang="en-US" sz="1700" dirty="0" smtClean="0">
                <a:effectLst/>
                <a:sym typeface="Wingdings"/>
              </a:rPr>
              <a:t>reconstruction </a:t>
            </a:r>
            <a:r>
              <a:rPr lang="en-US" sz="1700" dirty="0">
                <a:effectLst/>
                <a:sym typeface="Wingdings"/>
              </a:rPr>
              <a:t>of physics </a:t>
            </a:r>
            <a:r>
              <a:rPr lang="en-US" sz="1700" dirty="0" smtClean="0">
                <a:effectLst/>
                <a:sym typeface="Wingdings"/>
              </a:rPr>
              <a:t>objects (in particular </a:t>
            </a:r>
            <a:r>
              <a:rPr lang="en-US" sz="1700" dirty="0" err="1" smtClean="0">
                <a:effectLst/>
                <a:sym typeface="Wingdings"/>
              </a:rPr>
              <a:t>E</a:t>
            </a:r>
            <a:r>
              <a:rPr lang="en-US" sz="1700" baseline="-25000" dirty="0" err="1" smtClean="0">
                <a:effectLst/>
                <a:sym typeface="Wingdings"/>
              </a:rPr>
              <a:t>T</a:t>
            </a:r>
            <a:r>
              <a:rPr lang="en-US" sz="1700" baseline="30000" dirty="0" err="1" smtClean="0">
                <a:effectLst/>
                <a:sym typeface="Wingdings"/>
              </a:rPr>
              <a:t>miss</a:t>
            </a:r>
            <a:r>
              <a:rPr lang="en-US" sz="1700" dirty="0" smtClean="0">
                <a:effectLst/>
                <a:sym typeface="Wingdings"/>
              </a:rPr>
              <a:t>, soft jets, ..), </a:t>
            </a:r>
          </a:p>
          <a:p>
            <a:pPr>
              <a:defRPr/>
            </a:pPr>
            <a:r>
              <a:rPr lang="en-US" sz="1700" dirty="0">
                <a:effectLst/>
                <a:sym typeface="Wingdings"/>
              </a:rPr>
              <a:t>computing resources (CPU, event size</a:t>
            </a:r>
            <a:r>
              <a:rPr lang="en-US" sz="1700" dirty="0" smtClean="0">
                <a:effectLst/>
                <a:sym typeface="Wingdings"/>
              </a:rPr>
              <a:t>)</a:t>
            </a:r>
          </a:p>
        </p:txBody>
      </p:sp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36814" y="1556792"/>
            <a:ext cx="9071690" cy="1569660"/>
          </a:xfrm>
          <a:prstGeom prst="rect">
            <a:avLst/>
          </a:prstGeom>
          <a:solidFill>
            <a:srgbClr val="FFCC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marL="285750" indent="-285750">
              <a:buFont typeface="Wingdings" charset="2"/>
              <a:buChar char="q"/>
              <a:defRPr/>
            </a:pPr>
            <a:r>
              <a:rPr lang="en-US" dirty="0">
                <a:effectLst/>
                <a:sym typeface="Wingdings"/>
              </a:rPr>
              <a:t>P</a:t>
            </a:r>
            <a:r>
              <a:rPr lang="en-US" dirty="0" smtClean="0">
                <a:effectLst/>
                <a:sym typeface="Wingdings"/>
              </a:rPr>
              <a:t>ile</a:t>
            </a:r>
            <a:r>
              <a:rPr lang="en-US" dirty="0">
                <a:effectLst/>
                <a:sym typeface="Wingdings"/>
              </a:rPr>
              <a:t>-up </a:t>
            </a:r>
            <a:r>
              <a:rPr lang="en-US" dirty="0" smtClean="0">
                <a:effectLst/>
                <a:sym typeface="Wingdings"/>
              </a:rPr>
              <a:t>robust, fast trigger and offline algorithms developed </a:t>
            </a:r>
            <a:endParaRPr lang="en-US" dirty="0">
              <a:effectLst/>
              <a:sym typeface="Wingdings"/>
            </a:endParaRPr>
          </a:p>
          <a:p>
            <a:pPr marL="285750" indent="-285750">
              <a:buFont typeface="Wingdings" charset="2"/>
              <a:buChar char="q"/>
              <a:defRPr/>
            </a:pPr>
            <a:r>
              <a:rPr lang="en-US" dirty="0">
                <a:effectLst/>
                <a:sym typeface="Wingdings"/>
              </a:rPr>
              <a:t>R</a:t>
            </a:r>
            <a:r>
              <a:rPr lang="en-US" dirty="0" smtClean="0">
                <a:effectLst/>
                <a:sym typeface="Wingdings"/>
              </a:rPr>
              <a:t>econstruction </a:t>
            </a:r>
            <a:r>
              <a:rPr lang="en-US" dirty="0">
                <a:effectLst/>
                <a:sym typeface="Wingdings"/>
              </a:rPr>
              <a:t>and identification of physics objects (e, </a:t>
            </a:r>
            <a:r>
              <a:rPr lang="en-US" dirty="0" err="1">
                <a:effectLst/>
                <a:latin typeface="Lucida Grande"/>
                <a:ea typeface="Lucida Grande"/>
                <a:cs typeface="Lucida Grande"/>
                <a:sym typeface="Wingdings"/>
              </a:rPr>
              <a:t>γ</a:t>
            </a:r>
            <a:r>
              <a:rPr lang="en-US" dirty="0">
                <a:effectLst/>
                <a:latin typeface="Lucida Grande"/>
                <a:ea typeface="Lucida Grande"/>
                <a:cs typeface="Lucida Grande"/>
                <a:sym typeface="Wingdings"/>
              </a:rPr>
              <a:t>, μ</a:t>
            </a:r>
            <a:r>
              <a:rPr lang="en-US" dirty="0">
                <a:effectLst/>
                <a:sym typeface="Wingdings"/>
              </a:rPr>
              <a:t>, </a:t>
            </a:r>
            <a:r>
              <a:rPr lang="en-US" dirty="0" err="1">
                <a:effectLst/>
                <a:latin typeface="Lucida Grande"/>
                <a:ea typeface="Lucida Grande"/>
                <a:cs typeface="Lucida Grande"/>
                <a:sym typeface="Wingdings"/>
              </a:rPr>
              <a:t>τ</a:t>
            </a:r>
            <a:r>
              <a:rPr lang="en-US" dirty="0">
                <a:effectLst/>
                <a:sym typeface="Wingdings"/>
              </a:rPr>
              <a:t>, jet, </a:t>
            </a:r>
            <a:r>
              <a:rPr lang="en-US" dirty="0" err="1">
                <a:effectLst/>
                <a:sym typeface="Wingdings"/>
              </a:rPr>
              <a:t>E</a:t>
            </a:r>
            <a:r>
              <a:rPr lang="en-US" baseline="-25000" dirty="0" err="1">
                <a:effectLst/>
                <a:sym typeface="Wingdings"/>
              </a:rPr>
              <a:t>T</a:t>
            </a:r>
            <a:r>
              <a:rPr lang="en-US" baseline="30000" dirty="0" err="1">
                <a:effectLst/>
                <a:sym typeface="Wingdings"/>
              </a:rPr>
              <a:t>miss</a:t>
            </a:r>
            <a:r>
              <a:rPr lang="en-US" dirty="0">
                <a:effectLst/>
                <a:sym typeface="Wingdings"/>
              </a:rPr>
              <a:t>) </a:t>
            </a:r>
            <a:r>
              <a:rPr lang="en-US" dirty="0" err="1">
                <a:effectLst/>
                <a:sym typeface="Wingdings"/>
              </a:rPr>
              <a:t>optimised</a:t>
            </a:r>
            <a:r>
              <a:rPr lang="en-US" dirty="0">
                <a:effectLst/>
                <a:sym typeface="Wingdings"/>
              </a:rPr>
              <a:t> </a:t>
            </a:r>
            <a:r>
              <a:rPr lang="en-US" dirty="0" smtClean="0">
                <a:effectLst/>
                <a:sym typeface="Wingdings"/>
              </a:rPr>
              <a:t>to be</a:t>
            </a:r>
            <a:endParaRPr lang="en-US" dirty="0">
              <a:effectLst/>
              <a:sym typeface="Wingdings"/>
            </a:endParaRPr>
          </a:p>
          <a:p>
            <a:pPr>
              <a:defRPr/>
            </a:pPr>
            <a:r>
              <a:rPr lang="en-US" dirty="0">
                <a:effectLst/>
                <a:sym typeface="Wingdings"/>
              </a:rPr>
              <a:t>     </a:t>
            </a:r>
            <a:r>
              <a:rPr lang="en-US" dirty="0" smtClean="0">
                <a:effectLst/>
                <a:sym typeface="Wingdings"/>
              </a:rPr>
              <a:t>~</a:t>
            </a:r>
            <a:r>
              <a:rPr lang="en-US" dirty="0">
                <a:effectLst/>
                <a:sym typeface="Wingdings"/>
              </a:rPr>
              <a:t>independent of pile-up </a:t>
            </a:r>
            <a:r>
              <a:rPr lang="en-US" dirty="0" smtClean="0">
                <a:effectLst/>
                <a:sym typeface="Wingdings"/>
              </a:rPr>
              <a:t> similar (better in some cases!) performance as with 2011 data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 smtClean="0">
                <a:effectLst/>
                <a:sym typeface="Wingdings"/>
              </a:rPr>
              <a:t>Precise </a:t>
            </a:r>
            <a:r>
              <a:rPr lang="en-US" dirty="0">
                <a:effectLst/>
                <a:sym typeface="Wingdings"/>
              </a:rPr>
              <a:t>modeling of </a:t>
            </a:r>
            <a:r>
              <a:rPr lang="en-US" dirty="0" smtClean="0">
                <a:effectLst/>
                <a:sym typeface="Wingdings"/>
              </a:rPr>
              <a:t>in</a:t>
            </a:r>
            <a:r>
              <a:rPr lang="en-US" dirty="0">
                <a:effectLst/>
                <a:sym typeface="Wingdings"/>
              </a:rPr>
              <a:t>-time and out-of-time pile-up in </a:t>
            </a:r>
            <a:r>
              <a:rPr lang="en-US" dirty="0" smtClean="0">
                <a:effectLst/>
                <a:sym typeface="Wingdings"/>
              </a:rPr>
              <a:t>simulation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>
                <a:effectLst/>
                <a:sym typeface="Wingdings"/>
              </a:rPr>
              <a:t>F</a:t>
            </a:r>
            <a:r>
              <a:rPr lang="en-US" dirty="0" smtClean="0">
                <a:effectLst/>
                <a:sym typeface="Wingdings"/>
              </a:rPr>
              <a:t>lexible computing model to </a:t>
            </a:r>
            <a:r>
              <a:rPr lang="en-US" dirty="0" smtClean="0">
                <a:effectLst/>
              </a:rPr>
              <a:t>accommodate x2 </a:t>
            </a:r>
            <a:r>
              <a:rPr lang="en-US" dirty="0">
                <a:effectLst/>
              </a:rPr>
              <a:t>higher </a:t>
            </a:r>
            <a:r>
              <a:rPr lang="en-US" dirty="0" smtClean="0">
                <a:effectLst/>
              </a:rPr>
              <a:t>trigger </a:t>
            </a:r>
            <a:r>
              <a:rPr lang="en-US" dirty="0">
                <a:effectLst/>
              </a:rPr>
              <a:t>rates </a:t>
            </a:r>
            <a:r>
              <a:rPr lang="en-US" dirty="0" smtClean="0">
                <a:effectLst/>
              </a:rPr>
              <a:t>and event size as </a:t>
            </a:r>
            <a:r>
              <a:rPr lang="en-US" dirty="0">
                <a:effectLst/>
              </a:rPr>
              <a:t>well </a:t>
            </a:r>
            <a:r>
              <a:rPr lang="en-US" dirty="0" smtClean="0">
                <a:effectLst/>
              </a:rPr>
              <a:t>as </a:t>
            </a:r>
            <a:r>
              <a:rPr lang="en-US" dirty="0">
                <a:effectLst/>
              </a:rPr>
              <a:t>physics and analysis demands 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3798127" y="3212976"/>
            <a:ext cx="4878329" cy="3505530"/>
            <a:chOff x="3798127" y="3235838"/>
            <a:chExt cx="4878329" cy="3505530"/>
          </a:xfrm>
        </p:grpSpPr>
        <p:pic>
          <p:nvPicPr>
            <p:cNvPr id="3" name="Picture 2" descr="etmiss.png"/>
            <p:cNvPicPr preferRelativeResize="0"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798127" y="3235838"/>
              <a:ext cx="4878329" cy="3505530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sp>
          <p:nvSpPr>
            <p:cNvPr id="16" name="TextBox 15"/>
            <p:cNvSpPr txBox="1"/>
            <p:nvPr/>
          </p:nvSpPr>
          <p:spPr>
            <a:xfrm>
              <a:off x="4669673" y="6381328"/>
              <a:ext cx="3790759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effectLst/>
                </a:rPr>
                <a:t>N</a:t>
              </a:r>
              <a:r>
                <a:rPr lang="en-US" sz="1400" dirty="0" smtClean="0">
                  <a:effectLst/>
                </a:rPr>
                <a:t>umber of reconstructed primary vertices</a:t>
              </a: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135213" y="5949280"/>
            <a:ext cx="3023609" cy="7386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effectLst/>
              </a:rPr>
              <a:t>Note: number of reconstructed </a:t>
            </a:r>
          </a:p>
          <a:p>
            <a:r>
              <a:rPr lang="en-US" sz="1400" dirty="0" smtClean="0">
                <a:effectLst/>
              </a:rPr>
              <a:t>primary vertices is ~ 60% number </a:t>
            </a:r>
          </a:p>
          <a:p>
            <a:r>
              <a:rPr lang="en-US" sz="1400" dirty="0" smtClean="0">
                <a:effectLst/>
              </a:rPr>
              <a:t>of interactions per crossings </a:t>
            </a:r>
          </a:p>
        </p:txBody>
      </p:sp>
      <p:sp>
        <p:nvSpPr>
          <p:cNvPr id="20" name="Down Arrow 19"/>
          <p:cNvSpPr>
            <a:spLocks noChangeAspect="1"/>
          </p:cNvSpPr>
          <p:nvPr/>
        </p:nvSpPr>
        <p:spPr bwMode="auto">
          <a:xfrm>
            <a:off x="4569643" y="764704"/>
            <a:ext cx="362397" cy="731634"/>
          </a:xfrm>
          <a:prstGeom prst="downArrow">
            <a:avLst/>
          </a:prstGeom>
          <a:solidFill>
            <a:srgbClr val="800000"/>
          </a:solidFill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4487" y="3356992"/>
            <a:ext cx="3051369" cy="1077218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effectLst/>
              </a:rPr>
              <a:t>Understanding of </a:t>
            </a:r>
            <a:r>
              <a:rPr lang="en-US" dirty="0" err="1" smtClean="0">
                <a:effectLst/>
              </a:rPr>
              <a:t>E</a:t>
            </a:r>
            <a:r>
              <a:rPr lang="en-US" baseline="-25000" dirty="0" err="1" smtClean="0">
                <a:effectLst/>
              </a:rPr>
              <a:t>T</a:t>
            </a:r>
            <a:r>
              <a:rPr lang="en-US" baseline="30000" dirty="0" err="1" smtClean="0">
                <a:effectLst/>
              </a:rPr>
              <a:t>miss</a:t>
            </a:r>
            <a:r>
              <a:rPr lang="en-US" dirty="0" smtClean="0">
                <a:effectLst/>
              </a:rPr>
              <a:t> </a:t>
            </a:r>
          </a:p>
          <a:p>
            <a:r>
              <a:rPr lang="en-US" dirty="0" smtClean="0">
                <a:effectLst/>
              </a:rPr>
              <a:t>(most sensitive to pile-up) is</a:t>
            </a:r>
          </a:p>
          <a:p>
            <a:r>
              <a:rPr lang="en-US" dirty="0">
                <a:effectLst/>
              </a:rPr>
              <a:t>c</a:t>
            </a:r>
            <a:r>
              <a:rPr lang="en-US" dirty="0" smtClean="0">
                <a:effectLst/>
              </a:rPr>
              <a:t>rucial for H</a:t>
            </a:r>
            <a:r>
              <a:rPr lang="en-US" dirty="0" smtClean="0">
                <a:effectLst/>
                <a:sym typeface="Wingdings"/>
              </a:rPr>
              <a:t> WW</a:t>
            </a:r>
            <a:r>
              <a:rPr lang="en-US" baseline="30000" dirty="0" smtClean="0">
                <a:effectLst/>
                <a:sym typeface="Wingdings"/>
              </a:rPr>
              <a:t>(*)</a:t>
            </a:r>
            <a:r>
              <a:rPr lang="en-US" dirty="0" smtClean="0">
                <a:effectLst/>
                <a:sym typeface="Wingdings"/>
              </a:rPr>
              <a:t>  </a:t>
            </a:r>
            <a:r>
              <a:rPr lang="en-US" dirty="0" err="1" smtClean="0">
                <a:effectLst/>
                <a:sym typeface="Wingdings"/>
              </a:rPr>
              <a:t>l</a:t>
            </a:r>
            <a:r>
              <a:rPr lang="en-US" dirty="0" err="1" smtClean="0">
                <a:effectLst/>
                <a:latin typeface="Lucida Grande"/>
                <a:ea typeface="Lucida Grande"/>
                <a:cs typeface="Lucida Grande"/>
                <a:sym typeface="Wingdings"/>
              </a:rPr>
              <a:t>ν</a:t>
            </a:r>
            <a:r>
              <a:rPr lang="en-US" dirty="0" err="1" smtClean="0">
                <a:effectLst/>
                <a:sym typeface="Wingdings"/>
              </a:rPr>
              <a:t>l</a:t>
            </a:r>
            <a:r>
              <a:rPr lang="en-US" dirty="0" err="1" smtClean="0">
                <a:effectLst/>
                <a:latin typeface="Lucida Grande"/>
                <a:ea typeface="Lucida Grande"/>
                <a:cs typeface="Lucida Grande"/>
                <a:sym typeface="Wingdings"/>
              </a:rPr>
              <a:t>ν</a:t>
            </a:r>
            <a:r>
              <a:rPr lang="en-US" dirty="0" smtClean="0">
                <a:effectLst/>
                <a:sym typeface="Wingdings"/>
              </a:rPr>
              <a:t> , </a:t>
            </a:r>
          </a:p>
          <a:p>
            <a:r>
              <a:rPr lang="en-US" dirty="0" smtClean="0">
                <a:effectLst/>
                <a:sym typeface="Wingdings"/>
              </a:rPr>
              <a:t>W/ZHW/</a:t>
            </a:r>
            <a:r>
              <a:rPr lang="en-US" dirty="0" err="1" smtClean="0">
                <a:effectLst/>
                <a:sym typeface="Wingdings"/>
              </a:rPr>
              <a:t>Zbb</a:t>
            </a:r>
            <a:r>
              <a:rPr lang="en-US" dirty="0" smtClean="0">
                <a:effectLst/>
                <a:sym typeface="Wingdings"/>
              </a:rPr>
              <a:t>, </a:t>
            </a:r>
            <a:r>
              <a:rPr lang="en-US" dirty="0" err="1" smtClean="0">
                <a:effectLst/>
                <a:sym typeface="Wingdings"/>
              </a:rPr>
              <a:t>H</a:t>
            </a:r>
            <a:r>
              <a:rPr lang="en-US" dirty="0" err="1" smtClean="0">
                <a:effectLst/>
                <a:latin typeface="Lucida Grande"/>
                <a:ea typeface="Lucida Grande"/>
                <a:cs typeface="Lucida Grande"/>
                <a:sym typeface="Wingdings"/>
              </a:rPr>
              <a:t>ττ</a:t>
            </a:r>
            <a:endParaRPr lang="en-US" dirty="0" smtClean="0">
              <a:effectLst/>
            </a:endParaRPr>
          </a:p>
        </p:txBody>
      </p:sp>
      <p:cxnSp>
        <p:nvCxnSpPr>
          <p:cNvPr id="23" name="Straight Arrow Connector 22"/>
          <p:cNvCxnSpPr/>
          <p:nvPr/>
        </p:nvCxnSpPr>
        <p:spPr bwMode="auto">
          <a:xfrm>
            <a:off x="3131840" y="5013176"/>
            <a:ext cx="1080120" cy="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2" name="TextBox 21"/>
          <p:cNvSpPr txBox="1"/>
          <p:nvPr/>
        </p:nvSpPr>
        <p:spPr>
          <a:xfrm>
            <a:off x="486017" y="4581128"/>
            <a:ext cx="2861847" cy="1077218"/>
          </a:xfrm>
          <a:prstGeom prst="rect">
            <a:avLst/>
          </a:prstGeom>
          <a:solidFill>
            <a:srgbClr val="CCFFCC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 smtClean="0">
                <a:effectLst/>
              </a:rPr>
              <a:t>E</a:t>
            </a:r>
            <a:r>
              <a:rPr lang="en-US" baseline="-25000" dirty="0" err="1" smtClean="0">
                <a:effectLst/>
              </a:rPr>
              <a:t>T</a:t>
            </a:r>
            <a:r>
              <a:rPr lang="en-US" baseline="30000" dirty="0" err="1" smtClean="0">
                <a:effectLst/>
              </a:rPr>
              <a:t>miss</a:t>
            </a:r>
            <a:r>
              <a:rPr lang="en-US" baseline="30000" dirty="0" smtClean="0">
                <a:effectLst/>
              </a:rPr>
              <a:t> </a:t>
            </a:r>
            <a:r>
              <a:rPr lang="en-US" dirty="0" smtClean="0">
                <a:effectLst/>
              </a:rPr>
              <a:t>resolution </a:t>
            </a:r>
            <a:r>
              <a:rPr lang="en-US" dirty="0" err="1" smtClean="0">
                <a:effectLst/>
              </a:rPr>
              <a:t>vs</a:t>
            </a:r>
            <a:r>
              <a:rPr lang="en-US" dirty="0" smtClean="0">
                <a:effectLst/>
              </a:rPr>
              <a:t> pile-up in</a:t>
            </a:r>
            <a:endParaRPr lang="en-US" dirty="0">
              <a:effectLst/>
            </a:endParaRPr>
          </a:p>
          <a:p>
            <a:r>
              <a:rPr lang="en-US" dirty="0" smtClean="0">
                <a:effectLst/>
              </a:rPr>
              <a:t>Z</a:t>
            </a:r>
            <a:r>
              <a:rPr lang="en-US" dirty="0" smtClean="0">
                <a:effectLst/>
                <a:sym typeface="Wingdings"/>
              </a:rPr>
              <a:t> </a:t>
            </a:r>
            <a:r>
              <a:rPr lang="en-US" dirty="0" err="1" smtClean="0">
                <a:effectLst/>
                <a:latin typeface="Lucida Grande"/>
                <a:ea typeface="Lucida Grande"/>
                <a:cs typeface="Lucida Grande"/>
                <a:sym typeface="Wingdings"/>
              </a:rPr>
              <a:t>μμ</a:t>
            </a:r>
            <a:r>
              <a:rPr lang="en-US" dirty="0" smtClean="0">
                <a:effectLst/>
                <a:sym typeface="Wingdings"/>
              </a:rPr>
              <a:t> events </a:t>
            </a:r>
            <a:r>
              <a:rPr lang="en-US" b="1" dirty="0" smtClean="0">
                <a:solidFill>
                  <a:srgbClr val="FF0000"/>
                </a:solidFill>
                <a:effectLst/>
                <a:sym typeface="Wingdings"/>
              </a:rPr>
              <a:t>before</a:t>
            </a:r>
            <a:r>
              <a:rPr lang="en-US" dirty="0" smtClean="0">
                <a:solidFill>
                  <a:schemeClr val="bg1"/>
                </a:solidFill>
                <a:effectLst/>
                <a:sym typeface="Wingdings"/>
              </a:rPr>
              <a:t> </a:t>
            </a:r>
            <a:r>
              <a:rPr lang="en-US" dirty="0" smtClean="0">
                <a:solidFill>
                  <a:srgbClr val="000000"/>
                </a:solidFill>
                <a:effectLst/>
                <a:sym typeface="Wingdings"/>
              </a:rPr>
              <a:t>and</a:t>
            </a:r>
          </a:p>
          <a:p>
            <a:r>
              <a:rPr lang="en-US" b="1" dirty="0">
                <a:solidFill>
                  <a:srgbClr val="0000FF"/>
                </a:solidFill>
                <a:effectLst/>
                <a:sym typeface="Wingdings"/>
              </a:rPr>
              <a:t>a</a:t>
            </a:r>
            <a:r>
              <a:rPr lang="en-US" b="1" dirty="0" smtClean="0">
                <a:solidFill>
                  <a:srgbClr val="0000FF"/>
                </a:solidFill>
                <a:effectLst/>
                <a:sym typeface="Wingdings"/>
              </a:rPr>
              <a:t>fter</a:t>
            </a:r>
            <a:r>
              <a:rPr lang="en-US" dirty="0" smtClean="0">
                <a:solidFill>
                  <a:srgbClr val="0000FF"/>
                </a:solidFill>
                <a:effectLst/>
                <a:sym typeface="Wingdings"/>
              </a:rPr>
              <a:t> </a:t>
            </a:r>
            <a:r>
              <a:rPr lang="en-US" dirty="0" smtClean="0">
                <a:solidFill>
                  <a:srgbClr val="000000"/>
                </a:solidFill>
                <a:effectLst/>
                <a:sym typeface="Wingdings"/>
              </a:rPr>
              <a:t>pile-up suppression</a:t>
            </a:r>
          </a:p>
          <a:p>
            <a:r>
              <a:rPr lang="en-US" dirty="0" smtClean="0">
                <a:solidFill>
                  <a:srgbClr val="000000"/>
                </a:solidFill>
                <a:effectLst/>
              </a:rPr>
              <a:t>using tracking</a:t>
            </a:r>
            <a:r>
              <a:rPr lang="en-US" dirty="0">
                <a:solidFill>
                  <a:srgbClr val="000000"/>
                </a:solidFill>
                <a:effectLst/>
              </a:rPr>
              <a:t> </a:t>
            </a:r>
            <a:r>
              <a:rPr lang="en-US" dirty="0" smtClean="0">
                <a:solidFill>
                  <a:srgbClr val="000000"/>
                </a:solidFill>
                <a:effectLst/>
              </a:rPr>
              <a:t>information</a:t>
            </a:r>
          </a:p>
        </p:txBody>
      </p:sp>
    </p:spTree>
    <p:extLst>
      <p:ext uri="{BB962C8B-B14F-4D97-AF65-F5344CB8AC3E}">
        <p14:creationId xmlns:p14="http://schemas.microsoft.com/office/powerpoint/2010/main" xmlns="" val="1345681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Custom 1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Default Design">
      <a:majorFont>
        <a:latin typeface="Comic Sans MS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-111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-111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effectLst/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24760</TotalTime>
  <Words>4566</Words>
  <Application>Microsoft Office PowerPoint</Application>
  <PresentationFormat>On-screen Show (4:3)</PresentationFormat>
  <Paragraphs>693</Paragraphs>
  <Slides>52</Slides>
  <Notes>32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3" baseType="lpstr"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</vt:vector>
  </TitlesOfParts>
  <Company>뿿콰뿿컐뿿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vzorica</cp:lastModifiedBy>
  <cp:revision>3423</cp:revision>
  <cp:lastPrinted>2012-07-03T18:16:39Z</cp:lastPrinted>
  <dcterms:created xsi:type="dcterms:W3CDTF">2010-12-10T13:47:10Z</dcterms:created>
  <dcterms:modified xsi:type="dcterms:W3CDTF">2012-07-04T09:23:32Z</dcterms:modified>
</cp:coreProperties>
</file>