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40903-F69E-EE4B-B5F0-13F48FE35731}" type="datetimeFigureOut">
              <a:rPr lang="en-US" smtClean="0"/>
              <a:t>11/14/12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D2257-6168-8E4C-B4CD-0820BDF13B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60"/>
            <a:ext cx="7772400" cy="1470025"/>
          </a:xfrm>
        </p:spPr>
        <p:txBody>
          <a:bodyPr/>
          <a:lstStyle/>
          <a:p>
            <a:r>
              <a:rPr lang="en-US" dirty="0" smtClean="0"/>
              <a:t>Conference proceedings</a:t>
            </a:r>
            <a:br>
              <a:rPr lang="en-US" dirty="0" smtClean="0"/>
            </a:br>
            <a:r>
              <a:rPr lang="en-US" dirty="0" smtClean="0"/>
              <a:t>tradition and future prospects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Picture 5.png"/>
          <p:cNvPicPr>
            <a:picLocks noChangeAspect="1"/>
          </p:cNvPicPr>
          <p:nvPr/>
        </p:nvPicPr>
        <p:blipFill>
          <a:blip r:embed="rId2"/>
          <a:srcRect l="14304"/>
          <a:stretch>
            <a:fillRect/>
          </a:stretch>
        </p:blipFill>
        <p:spPr>
          <a:xfrm>
            <a:off x="3018595" y="2013547"/>
            <a:ext cx="6056229" cy="4131754"/>
          </a:xfrm>
          <a:prstGeom prst="rect">
            <a:avLst/>
          </a:prstGeom>
        </p:spPr>
      </p:pic>
      <p:pic>
        <p:nvPicPr>
          <p:cNvPr id="4" name="Picture 3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3" y="2013547"/>
            <a:ext cx="2894654" cy="4131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outline of the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smtClean="0"/>
              <a:t>Elsevier </a:t>
            </a:r>
            <a:r>
              <a:rPr lang="en-US" smtClean="0"/>
              <a:t> </a:t>
            </a:r>
            <a:endParaRPr lang="en-US" dirty="0" smtClean="0"/>
          </a:p>
          <a:p>
            <a:pPr lvl="1"/>
            <a:r>
              <a:rPr lang="en-US" dirty="0" err="1" smtClean="0"/>
              <a:t>Eleonora</a:t>
            </a:r>
            <a:r>
              <a:rPr lang="en-US" dirty="0" smtClean="0"/>
              <a:t> </a:t>
            </a:r>
            <a:r>
              <a:rPr lang="en-US" dirty="0" err="1" smtClean="0"/>
              <a:t>Presani</a:t>
            </a:r>
            <a:endParaRPr lang="en-US" dirty="0" smtClean="0"/>
          </a:p>
          <a:p>
            <a:r>
              <a:rPr lang="en-US" b="1" dirty="0" err="1" smtClean="0"/>
              <a:t>EDPSciences</a:t>
            </a:r>
            <a:r>
              <a:rPr lang="en-US" dirty="0" smtClean="0"/>
              <a:t>  </a:t>
            </a:r>
          </a:p>
          <a:p>
            <a:pPr lvl="1"/>
            <a:r>
              <a:rPr lang="en-US" dirty="0" err="1" smtClean="0"/>
              <a:t>Eléonore</a:t>
            </a:r>
            <a:r>
              <a:rPr lang="en-US" dirty="0" smtClean="0"/>
              <a:t>  </a:t>
            </a:r>
            <a:r>
              <a:rPr lang="en-US" dirty="0" err="1" smtClean="0"/>
              <a:t>Jardillier</a:t>
            </a:r>
            <a:endParaRPr lang="en-US" dirty="0" smtClean="0"/>
          </a:p>
          <a:p>
            <a:r>
              <a:rPr lang="en-US" b="1" dirty="0" smtClean="0"/>
              <a:t>IOP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Nina </a:t>
            </a:r>
            <a:r>
              <a:rPr lang="en-US" dirty="0" err="1"/>
              <a:t>Couzin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David </a:t>
            </a:r>
            <a:r>
              <a:rPr lang="en-US" dirty="0"/>
              <a:t>Ruddy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Indico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Tim Smith</a:t>
            </a:r>
            <a:endParaRPr lang="en-US" dirty="0" smtClean="0"/>
          </a:p>
          <a:p>
            <a:r>
              <a:rPr lang="en-US" b="1" dirty="0" smtClean="0"/>
              <a:t>The role of conferences in the accelerator community</a:t>
            </a:r>
          </a:p>
          <a:p>
            <a:pPr lvl="1"/>
            <a:r>
              <a:rPr lang="en-US" dirty="0" smtClean="0"/>
              <a:t>Volker </a:t>
            </a:r>
            <a:r>
              <a:rPr lang="en-US" dirty="0" err="1" smtClean="0"/>
              <a:t>Schaa</a:t>
            </a:r>
            <a:r>
              <a:rPr lang="en-US" dirty="0" smtClean="0"/>
              <a:t>, </a:t>
            </a:r>
            <a:r>
              <a:rPr lang="en-US" dirty="0" err="1" smtClean="0"/>
              <a:t>JACoW</a:t>
            </a:r>
            <a:endParaRPr lang="en-US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future role of proceedings </a:t>
            </a:r>
            <a:r>
              <a:rPr lang="en-US" b="1" dirty="0" smtClean="0"/>
              <a:t> </a:t>
            </a:r>
          </a:p>
          <a:p>
            <a:pPr lvl="1"/>
            <a:r>
              <a:rPr lang="en-US" dirty="0" smtClean="0"/>
              <a:t>Tony </a:t>
            </a:r>
            <a:r>
              <a:rPr lang="en-US" dirty="0"/>
              <a:t>Doyle, ATLAS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community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Quick publication of proceedings</a:t>
            </a:r>
          </a:p>
          <a:p>
            <a:r>
              <a:rPr lang="en-US" dirty="0" smtClean="0"/>
              <a:t>Open Access to all papers</a:t>
            </a:r>
          </a:p>
          <a:p>
            <a:r>
              <a:rPr lang="en-US" dirty="0" smtClean="0"/>
              <a:t>… more and more, copyright to be retained by the author. Published CC-BY</a:t>
            </a:r>
          </a:p>
          <a:p>
            <a:r>
              <a:rPr lang="en-US" dirty="0" smtClean="0"/>
              <a:t>Ability to go back to papers/slides over time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Challenges to overcome</a:t>
            </a:r>
          </a:p>
          <a:p>
            <a:r>
              <a:rPr lang="en-US" dirty="0" smtClean="0"/>
              <a:t>Proceedings is </a:t>
            </a:r>
            <a:r>
              <a:rPr lang="en-US" u="sng" dirty="0" smtClean="0"/>
              <a:t>outside the scope </a:t>
            </a:r>
            <a:r>
              <a:rPr lang="en-US" dirty="0" smtClean="0"/>
              <a:t>of SCOAP</a:t>
            </a:r>
            <a:r>
              <a:rPr lang="en-US" baseline="30000" dirty="0" smtClean="0"/>
              <a:t>3</a:t>
            </a:r>
            <a:endParaRPr lang="en-US" dirty="0" smtClean="0"/>
          </a:p>
          <a:p>
            <a:r>
              <a:rPr lang="en-US" dirty="0" smtClean="0"/>
              <a:t>Each conference organizer, and they are many, ought to find the most appropriate solution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99474" y="4248707"/>
            <a:ext cx="8287326" cy="1870364"/>
          </a:xfrm>
          <a:prstGeom prst="roundRect">
            <a:avLst/>
          </a:prstGeom>
          <a:noFill/>
          <a:ln w="76200" cap="flat" cmpd="tri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OA to proceedings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series of standard offers available</a:t>
            </a:r>
          </a:p>
          <a:p>
            <a:pPr lvl="1"/>
            <a:r>
              <a:rPr lang="en-US" dirty="0" smtClean="0"/>
              <a:t>Works in general very well</a:t>
            </a:r>
          </a:p>
          <a:p>
            <a:pPr lvl="1"/>
            <a:r>
              <a:rPr lang="en-US" dirty="0" smtClean="0"/>
              <a:t>Many organizers are still stuck with old habits</a:t>
            </a:r>
          </a:p>
          <a:p>
            <a:r>
              <a:rPr lang="en-US" dirty="0" smtClean="0"/>
              <a:t>Gets quickly complicated if to be published within a hybrid subscription journal …</a:t>
            </a:r>
          </a:p>
          <a:p>
            <a:pPr lvl="1"/>
            <a:r>
              <a:rPr lang="en-US" dirty="0" smtClean="0"/>
              <a:t>To which level are the papers peer-reviewed?</a:t>
            </a:r>
          </a:p>
          <a:p>
            <a:pPr lvl="1"/>
            <a:r>
              <a:rPr lang="en-US" dirty="0" smtClean="0"/>
              <a:t>Level of editorial involvement of the publisher?</a:t>
            </a:r>
          </a:p>
          <a:p>
            <a:pPr lvl="1"/>
            <a:r>
              <a:rPr lang="en-US" dirty="0" smtClean="0"/>
              <a:t>What is a reasonable APC for a conference paper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period of confusion …</a:t>
            </a:r>
            <a:br>
              <a:rPr lang="en-US" dirty="0" smtClean="0"/>
            </a:br>
            <a:r>
              <a:rPr lang="en-US" dirty="0" smtClean="0"/>
              <a:t>nice alternatives are crystallizing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Proceedings play different roles for different communities</a:t>
            </a:r>
          </a:p>
          <a:p>
            <a:pPr lvl="1"/>
            <a:r>
              <a:rPr lang="en-US" dirty="0" smtClean="0"/>
              <a:t>Main communication channel for accelerator physicists</a:t>
            </a:r>
          </a:p>
          <a:p>
            <a:pPr lvl="1"/>
            <a:r>
              <a:rPr lang="en-US" dirty="0" smtClean="0"/>
              <a:t>Less clear for </a:t>
            </a:r>
            <a:r>
              <a:rPr lang="en-US" dirty="0" err="1" smtClean="0"/>
              <a:t>hep-th</a:t>
            </a:r>
            <a:r>
              <a:rPr lang="en-US" dirty="0" smtClean="0"/>
              <a:t> and </a:t>
            </a:r>
            <a:r>
              <a:rPr lang="en-US" dirty="0" err="1" smtClean="0"/>
              <a:t>hep</a:t>
            </a:r>
            <a:r>
              <a:rPr lang="en-US" dirty="0" smtClean="0"/>
              <a:t>-ex</a:t>
            </a:r>
          </a:p>
          <a:p>
            <a:r>
              <a:rPr lang="en-US" dirty="0" smtClean="0"/>
              <a:t>Unclear situation with regards to copyright, OA, fees etc. creates delays and additional work</a:t>
            </a:r>
          </a:p>
          <a:p>
            <a:r>
              <a:rPr lang="en-US" dirty="0" smtClean="0"/>
              <a:t>Could we identify a “win-win” that would make everybody happy?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242</Words>
  <Application>Microsoft Macintosh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Conference proceedings tradition and future prospects</vt:lpstr>
      <vt:lpstr>An outline of the session</vt:lpstr>
      <vt:lpstr>User community expectations</vt:lpstr>
      <vt:lpstr>Negotiating OA to proceedings</vt:lpstr>
      <vt:lpstr>A period of confusion … nice alternatives are crystallizing out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proceedings tradition and future prospects</dc:title>
  <dc:creator>Jens Vigen</dc:creator>
  <cp:lastModifiedBy>Jens Vigen</cp:lastModifiedBy>
  <cp:revision>2</cp:revision>
  <dcterms:created xsi:type="dcterms:W3CDTF">2012-11-14T15:51:15Z</dcterms:created>
  <dcterms:modified xsi:type="dcterms:W3CDTF">2012-11-15T07:51:50Z</dcterms:modified>
</cp:coreProperties>
</file>