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2" r:id="rId2"/>
    <p:sldId id="273" r:id="rId3"/>
    <p:sldId id="281" r:id="rId4"/>
    <p:sldId id="283" r:id="rId5"/>
    <p:sldId id="275" r:id="rId6"/>
    <p:sldId id="278" r:id="rId7"/>
    <p:sldId id="269" r:id="rId8"/>
    <p:sldId id="279" r:id="rId9"/>
    <p:sldId id="280" r:id="rId10"/>
    <p:sldId id="276" r:id="rId11"/>
    <p:sldId id="277" r:id="rId12"/>
    <p:sldId id="282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4660"/>
  </p:normalViewPr>
  <p:slideViewPr>
    <p:cSldViewPr>
      <p:cViewPr varScale="1">
        <p:scale>
          <a:sx n="84" d="100"/>
          <a:sy n="84" d="100"/>
        </p:scale>
        <p:origin x="-135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F6E99-5F19-4EBC-9CC1-7C04D3A12108}" type="datetimeFigureOut">
              <a:rPr lang="en-GB" smtClean="0"/>
              <a:t>27/06/2013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14FA2-0B03-46AE-9607-FFD731A3E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18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14382-5938-48F2-AA06-57AC3A7D0757}" type="datetimeFigureOut">
              <a:rPr lang="en-GB" smtClean="0"/>
              <a:t>27/06/2013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12987-8DCF-4C16-8699-CF48698B45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05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4769ED-0BAD-423B-941D-5DADDA7FCB1F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91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A55181-7D3F-477F-A645-3BAC9A694E3D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12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27A318-8F33-433F-88C4-1858BEB5FDE4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9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6734BE-5B52-4F03-ABC2-757A513A6E94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466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5E3BF-0920-4DAB-90BF-9EDB353B7CDD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70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A34A08-7061-4AD1-979C-44086CD43611}" type="datetime1">
              <a:rPr lang="en-GB" smtClean="0"/>
              <a:t>27/06/2013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07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F7E8CF-3595-47B7-B48C-89C79E731D7E}" type="datetime1">
              <a:rPr lang="en-GB" smtClean="0"/>
              <a:t>27/06/2013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35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07A69D-9A5F-4268-B994-4F348A38E5E3}" type="datetime1">
              <a:rPr lang="en-GB" smtClean="0"/>
              <a:t>27/06/2013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143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187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A8EE76-9067-4CFD-8315-31FFDF29D5D9}" type="datetime1">
              <a:rPr lang="en-GB" smtClean="0"/>
              <a:t>27/06/2013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44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83B6C2-2E66-4202-B206-E4BEDAD8AE04}" type="datetime1">
              <a:rPr lang="en-GB" smtClean="0"/>
              <a:t>27/06/2013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4265" y="630932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04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1" y="116632"/>
            <a:ext cx="8967787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370384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  <a:latin typeface="Sylfaen" pitchFamily="18" charset="0"/>
              </a:defRPr>
            </a:lvl1pPr>
          </a:lstStyle>
          <a:p>
            <a:fld id="{A4AFB13C-CD2B-4D37-B21C-4D5084C870A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2" y="107754"/>
            <a:ext cx="1406876" cy="75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800" y="110784"/>
            <a:ext cx="999330" cy="69296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054" y="6344247"/>
            <a:ext cx="418976" cy="34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230" y="6344247"/>
            <a:ext cx="1440160" cy="35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iof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470" y="6344247"/>
            <a:ext cx="1313622" cy="35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020" y="6344247"/>
            <a:ext cx="41434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2457399" y="1166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  <a:t>ICAN </a:t>
            </a:r>
            <a:r>
              <a:rPr lang="fr-FR" sz="1600" b="1" dirty="0" err="1" smtClean="0">
                <a:solidFill>
                  <a:schemeClr val="tx2"/>
                </a:solidFill>
                <a:latin typeface="Sylfaen" pitchFamily="18" charset="0"/>
              </a:rPr>
              <a:t>Conference</a:t>
            </a:r>
            <a: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  <a:t/>
            </a:r>
            <a:b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</a:br>
            <a: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  <a:t>CERN, Geneva, </a:t>
            </a:r>
            <a:r>
              <a:rPr lang="fr-FR" sz="1600" b="1" dirty="0" err="1" smtClean="0">
                <a:solidFill>
                  <a:schemeClr val="tx2"/>
                </a:solidFill>
                <a:latin typeface="Sylfaen" pitchFamily="18" charset="0"/>
              </a:rPr>
              <a:t>Switzerland</a:t>
            </a:r>
            <a: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  <a:t/>
            </a:r>
            <a:b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</a:br>
            <a:r>
              <a:rPr lang="fr-FR" sz="1600" b="1" dirty="0" err="1" smtClean="0">
                <a:solidFill>
                  <a:schemeClr val="tx2"/>
                </a:solidFill>
                <a:latin typeface="Sylfaen" pitchFamily="18" charset="0"/>
              </a:rPr>
              <a:t>June</a:t>
            </a:r>
            <a:r>
              <a:rPr lang="fr-FR" sz="1600" b="1" dirty="0" smtClean="0">
                <a:solidFill>
                  <a:schemeClr val="tx2"/>
                </a:solidFill>
                <a:latin typeface="Sylfaen" pitchFamily="18" charset="0"/>
              </a:rPr>
              <a:t> 27 &amp; 28, 2013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cxnSp>
        <p:nvCxnSpPr>
          <p:cNvPr id="13" name="Connecteur droit 12"/>
          <p:cNvCxnSpPr/>
          <p:nvPr userDrawn="1"/>
        </p:nvCxnSpPr>
        <p:spPr>
          <a:xfrm>
            <a:off x="98171" y="980728"/>
            <a:ext cx="8967787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67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40434" y="2367464"/>
            <a:ext cx="69044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  <a:latin typeface="Sylfaen" pitchFamily="18" charset="0"/>
              </a:rPr>
              <a:t>or</a:t>
            </a:r>
            <a:endParaRPr lang="en-GB" sz="2800" dirty="0">
              <a:solidFill>
                <a:schemeClr val="tx2"/>
              </a:solidFill>
              <a:latin typeface="Sylfaen" pitchFamily="18" charset="0"/>
            </a:endParaRPr>
          </a:p>
          <a:p>
            <a:pPr algn="ctr"/>
            <a:r>
              <a:rPr lang="en-GB" sz="2800" dirty="0">
                <a:solidFill>
                  <a:schemeClr val="tx2"/>
                </a:solidFill>
                <a:latin typeface="Sylfaen" pitchFamily="18" charset="0"/>
              </a:rPr>
              <a:t>What can we do with a </a:t>
            </a:r>
            <a:r>
              <a:rPr lang="en-GB" sz="2800" i="1" dirty="0">
                <a:solidFill>
                  <a:schemeClr val="tx2"/>
                </a:solidFill>
                <a:latin typeface="Sylfaen" pitchFamily="18" charset="0"/>
              </a:rPr>
              <a:t>really</a:t>
            </a:r>
            <a:r>
              <a:rPr lang="en-GB" sz="2800" dirty="0">
                <a:solidFill>
                  <a:schemeClr val="tx2"/>
                </a:solidFill>
                <a:latin typeface="Sylfaen" pitchFamily="18" charset="0"/>
              </a:rPr>
              <a:t> big fibre laser</a:t>
            </a:r>
            <a:r>
              <a:rPr lang="en-GB" sz="2800" dirty="0" smtClean="0">
                <a:solidFill>
                  <a:schemeClr val="tx2"/>
                </a:solidFill>
                <a:latin typeface="Sylfaen" pitchFamily="18" charset="0"/>
              </a:rPr>
              <a:t>?</a:t>
            </a:r>
            <a:endParaRPr lang="en-GB" sz="2800" dirty="0"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7834" y="4294849"/>
            <a:ext cx="68765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  <a:latin typeface="Sylfaen" pitchFamily="18" charset="0"/>
              </a:rPr>
              <a:t>Laura </a:t>
            </a: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Corner</a:t>
            </a:r>
          </a:p>
          <a:p>
            <a:pPr algn="ctr"/>
            <a:endParaRPr lang="en-GB" dirty="0">
              <a:solidFill>
                <a:schemeClr val="tx2"/>
              </a:solidFill>
              <a:latin typeface="Sylfaen" pitchFamily="18" charset="0"/>
            </a:endParaRPr>
          </a:p>
          <a:p>
            <a:pPr algn="ctr"/>
            <a:r>
              <a:rPr lang="en-GB" dirty="0">
                <a:solidFill>
                  <a:schemeClr val="tx2"/>
                </a:solidFill>
                <a:latin typeface="Sylfaen" pitchFamily="18" charset="0"/>
              </a:rPr>
              <a:t>John Adams Institute for Accelerator Science, Oxford University, UK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1474912"/>
            <a:ext cx="4431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Sylfaen" pitchFamily="18" charset="0"/>
              </a:rPr>
              <a:t>ICAN applications </a:t>
            </a:r>
            <a:r>
              <a:rPr lang="en-GB" sz="2800" b="1" dirty="0" smtClean="0">
                <a:solidFill>
                  <a:schemeClr val="tx2"/>
                </a:solidFill>
                <a:latin typeface="Sylfaen" pitchFamily="18" charset="0"/>
              </a:rPr>
              <a:t>overview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05996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124391" y="1124744"/>
            <a:ext cx="282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Sylfaen" pitchFamily="18" charset="0"/>
              </a:rPr>
              <a:t>ICAN lasers for </a:t>
            </a:r>
            <a:r>
              <a:rPr lang="en-GB" b="1" dirty="0" err="1" smtClean="0">
                <a:solidFill>
                  <a:schemeClr val="tx2"/>
                </a:solidFill>
                <a:latin typeface="Symbol" pitchFamily="18" charset="2"/>
              </a:rPr>
              <a:t>gg</a:t>
            </a:r>
            <a:r>
              <a:rPr lang="en-GB" b="1" dirty="0" smtClean="0">
                <a:solidFill>
                  <a:schemeClr val="tx2"/>
                </a:solidFill>
                <a:latin typeface="Sylfaen" pitchFamily="18" charset="0"/>
              </a:rPr>
              <a:t> colliders</a:t>
            </a:r>
            <a:endParaRPr lang="en-GB" b="1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845" y="1494076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Problems – Laser specifications for proposed colliders very demanding.</a:t>
            </a:r>
          </a:p>
          <a:p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	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 High average power/peak power, high repetition rate, high efficiency.</a:t>
            </a:r>
          </a:p>
          <a:p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                  Recirculating cavities have problems with alignment, stabilisation, injection, efficiency.</a:t>
            </a:r>
          </a:p>
          <a:p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All difficult for current laser technology – BUT exactly the problems the ICAN architecture is designed to overcome!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9530" y="2335878"/>
            <a:ext cx="2509719" cy="4127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9953" y="3068960"/>
            <a:ext cx="4752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ICAN laser – 10sJ, 10kHz,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1ps, 30% efficient</a:t>
            </a:r>
          </a:p>
          <a:p>
            <a:pPr algn="ctr"/>
            <a:r>
              <a:rPr lang="en-GB" dirty="0" err="1" smtClean="0">
                <a:solidFill>
                  <a:srgbClr val="FF0000"/>
                </a:solidFill>
                <a:latin typeface="Sylfaen" pitchFamily="18" charset="0"/>
              </a:rPr>
              <a:t>HFiTT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 specs: electrical power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Sylfaen" pitchFamily="18" charset="0"/>
              </a:rPr>
              <a:t>r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equirements: 2 x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1.6MW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– possible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!</a:t>
            </a:r>
          </a:p>
          <a:p>
            <a:pPr algn="ctr"/>
            <a:endParaRPr lang="en-GB" dirty="0" smtClean="0">
              <a:solidFill>
                <a:srgbClr val="FF0000"/>
              </a:solidFill>
              <a:latin typeface="Sylfaen" pitchFamily="18" charset="0"/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Interleave pulses from 5 ICAN lasers?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No cavity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Laser light available for diagnostics etc.</a:t>
            </a:r>
          </a:p>
          <a:p>
            <a:pPr algn="ctr"/>
            <a:endParaRPr lang="en-GB" dirty="0" smtClean="0">
              <a:solidFill>
                <a:srgbClr val="FF0000"/>
              </a:solidFill>
              <a:latin typeface="Sylfaen" pitchFamily="18" charset="0"/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Will the lasers for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gg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colliders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look like this in the future?</a:t>
            </a:r>
            <a:endParaRPr lang="en-GB" dirty="0">
              <a:solidFill>
                <a:srgbClr val="FF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5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67539" y="5445224"/>
            <a:ext cx="835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Fantastic opportunities for PhD/young scientists to learn fibre lasers and applications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2645" y="1115452"/>
            <a:ext cx="162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Sylfaen" pitchFamily="18" charset="0"/>
              </a:rPr>
              <a:t>More research!</a:t>
            </a:r>
            <a:endParaRPr lang="en-GB" b="1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0430" y="1563103"/>
            <a:ext cx="8432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Proposed ICAN laser </a:t>
            </a:r>
            <a:r>
              <a:rPr lang="en-GB" dirty="0" smtClean="0">
                <a:solidFill>
                  <a:srgbClr val="FFFF00"/>
                </a:solidFill>
                <a:latin typeface="Sylfaen" pitchFamily="18" charset="0"/>
              </a:rPr>
              <a:t>10skHz </a:t>
            </a: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– big impact on experiments – ability to experimentally </a:t>
            </a:r>
          </a:p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explore much bigger parameter space. Development needs to start now.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70434" y="2348880"/>
            <a:ext cx="7811440" cy="2968126"/>
            <a:chOff x="970434" y="2395524"/>
            <a:chExt cx="7811440" cy="2968126"/>
          </a:xfrm>
        </p:grpSpPr>
        <p:sp>
          <p:nvSpPr>
            <p:cNvPr id="6" name="Rectangle 5"/>
            <p:cNvSpPr/>
            <p:nvPr/>
          </p:nvSpPr>
          <p:spPr>
            <a:xfrm>
              <a:off x="3246658" y="3137092"/>
              <a:ext cx="2736304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2"/>
                  </a:solidFill>
                  <a:latin typeface="Sylfaen" pitchFamily="18" charset="0"/>
                </a:rPr>
                <a:t>Typical experiment</a:t>
              </a:r>
              <a:endParaRPr lang="en-GB" dirty="0">
                <a:solidFill>
                  <a:schemeClr val="tx2"/>
                </a:solidFill>
                <a:latin typeface="Sylfaen" pitchFamily="18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719047" y="2395524"/>
              <a:ext cx="2214485" cy="540061"/>
              <a:chOff x="755575" y="2935585"/>
              <a:chExt cx="2214485" cy="540061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755575" y="2935585"/>
                <a:ext cx="2214485" cy="5400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024352" y="3070147"/>
                <a:ext cx="16946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Sylfaen" pitchFamily="18" charset="0"/>
                  </a:rPr>
                  <a:t>Faster diagnostics</a:t>
                </a:r>
                <a:endParaRPr lang="en-GB" sz="1600" dirty="0">
                  <a:solidFill>
                    <a:srgbClr val="FF0000"/>
                  </a:solidFill>
                  <a:latin typeface="Sylfaen" pitchFamily="18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162495" y="4372276"/>
              <a:ext cx="2409076" cy="583855"/>
              <a:chOff x="1598944" y="4141943"/>
              <a:chExt cx="2409076" cy="583855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598944" y="4141943"/>
                <a:ext cx="2382215" cy="5838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696169" y="4264593"/>
                <a:ext cx="2311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Sylfaen" pitchFamily="18" charset="0"/>
                  </a:rPr>
                  <a:t>More radiation shielding</a:t>
                </a:r>
                <a:endParaRPr lang="en-GB" sz="1600" dirty="0">
                  <a:solidFill>
                    <a:srgbClr val="00B050"/>
                  </a:solidFill>
                  <a:latin typeface="Sylfaen" pitchFamily="18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997386" y="2413438"/>
              <a:ext cx="2514512" cy="910403"/>
              <a:chOff x="6325630" y="2391934"/>
              <a:chExt cx="2514512" cy="910403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6325630" y="2391934"/>
                <a:ext cx="2514512" cy="91040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448141" y="2621848"/>
                <a:ext cx="23920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rgbClr val="FF0000"/>
                    </a:solidFill>
                    <a:latin typeface="Sylfaen" pitchFamily="18" charset="0"/>
                  </a:rPr>
                  <a:t>Faster target regeneration</a:t>
                </a:r>
              </a:p>
              <a:p>
                <a:pPr algn="ctr"/>
                <a:r>
                  <a:rPr lang="en-GB" sz="1600" dirty="0" smtClean="0">
                    <a:solidFill>
                      <a:srgbClr val="FF0000"/>
                    </a:solidFill>
                    <a:latin typeface="Sylfaen" pitchFamily="18" charset="0"/>
                  </a:rPr>
                  <a:t>Gas/solid</a:t>
                </a:r>
                <a:endParaRPr lang="en-GB" sz="1600" dirty="0">
                  <a:solidFill>
                    <a:srgbClr val="FF0000"/>
                  </a:solidFill>
                  <a:latin typeface="Sylfaen" pitchFamily="18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6477618" y="3696704"/>
              <a:ext cx="2304256" cy="728958"/>
              <a:chOff x="6084168" y="3475646"/>
              <a:chExt cx="2304256" cy="728958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6084168" y="3475646"/>
                <a:ext cx="2304256" cy="7289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25630" y="3677152"/>
                <a:ext cx="18213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Sylfaen" pitchFamily="18" charset="0"/>
                  </a:rPr>
                  <a:t>New infrastructure</a:t>
                </a:r>
                <a:endParaRPr lang="en-GB" sz="1600" dirty="0">
                  <a:solidFill>
                    <a:srgbClr val="00B050"/>
                  </a:solidFill>
                  <a:latin typeface="Sylfaen" pitchFamily="18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337227" y="4634692"/>
              <a:ext cx="3147105" cy="728958"/>
              <a:chOff x="5436096" y="4634692"/>
              <a:chExt cx="3147105" cy="728958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436096" y="4634692"/>
                <a:ext cx="3147105" cy="7289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609310" y="4829894"/>
                <a:ext cx="29738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7030A0"/>
                    </a:solidFill>
                    <a:latin typeface="Sylfaen" pitchFamily="18" charset="0"/>
                  </a:rPr>
                  <a:t>More expert fibre laser scientists</a:t>
                </a:r>
                <a:endParaRPr lang="en-GB" sz="1600" dirty="0">
                  <a:solidFill>
                    <a:srgbClr val="7030A0"/>
                  </a:solidFill>
                  <a:latin typeface="Sylfaen" pitchFamily="18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970434" y="3093297"/>
              <a:ext cx="1834966" cy="583855"/>
              <a:chOff x="1135095" y="1917506"/>
              <a:chExt cx="1834966" cy="583855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1135095" y="1917506"/>
                <a:ext cx="1834966" cy="5838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281373" y="2040157"/>
                <a:ext cx="15424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Sylfaen" pitchFamily="18" charset="0"/>
                  </a:rPr>
                  <a:t>Better detectors</a:t>
                </a:r>
                <a:endParaRPr lang="en-GB" sz="1600" dirty="0">
                  <a:latin typeface="Sylfaen" pitchFamily="18" charset="0"/>
                </a:endParaRPr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>
              <a:off x="4211960" y="2935585"/>
              <a:ext cx="125267" cy="59560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5292080" y="3164185"/>
              <a:ext cx="1008113" cy="39031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17" idx="2"/>
            </p:cNvCxnSpPr>
            <p:nvPr/>
          </p:nvCxnSpPr>
          <p:spPr>
            <a:xfrm flipH="1" flipV="1">
              <a:off x="5292080" y="3861048"/>
              <a:ext cx="1185538" cy="20013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H="1" flipV="1">
              <a:off x="4510441" y="3898210"/>
              <a:ext cx="641369" cy="765994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2987824" y="3861048"/>
              <a:ext cx="847347" cy="56461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24" idx="6"/>
            </p:cNvCxnSpPr>
            <p:nvPr/>
          </p:nvCxnSpPr>
          <p:spPr>
            <a:xfrm>
              <a:off x="2805400" y="3385225"/>
              <a:ext cx="830496" cy="169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67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3528" y="4797152"/>
            <a:ext cx="5976664" cy="64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34241" y="1196752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Sylfaen" pitchFamily="18" charset="0"/>
              </a:rPr>
              <a:t>Summary</a:t>
            </a:r>
            <a:endParaRPr lang="en-GB" b="1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552" y="1628800"/>
            <a:ext cx="810991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ICAN lasers offer exciting advantages over conventional laser technology.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Many current applications hugely enhanced – rep. rate, efficiency, size, access.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Stimulate new innovation in experiment design and analysis.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Sylfaen" pitchFamily="18" charset="0"/>
              </a:rPr>
              <a:t>D</a:t>
            </a: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rive new experiments in fundamental physics - but also enable major shifts in</a:t>
            </a:r>
          </a:p>
          <a:p>
            <a:r>
              <a:rPr lang="en-GB" smtClean="0">
                <a:solidFill>
                  <a:schemeClr val="tx2"/>
                </a:solidFill>
                <a:latin typeface="Sylfaen" pitchFamily="18" charset="0"/>
              </a:rPr>
              <a:t>     energy</a:t>
            </a: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, medicine, industry.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8552" y="4890355"/>
            <a:ext cx="5833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  <a:latin typeface="Sylfaen" pitchFamily="18" charset="0"/>
              </a:rPr>
              <a:t>What other amazing possibilities are there? </a:t>
            </a:r>
            <a:endParaRPr lang="en-GB" sz="2400" dirty="0">
              <a:solidFill>
                <a:srgbClr val="FFFF00"/>
              </a:solidFill>
              <a:latin typeface="Sylfae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1551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32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5"/>
            <a:ext cx="822948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7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35896" y="126876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Sylfaen" pitchFamily="18" charset="0"/>
              </a:rPr>
              <a:t>Outline</a:t>
            </a:r>
            <a:endParaRPr lang="en-GB" b="1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2204864"/>
            <a:ext cx="484139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Overview of ICAN advantages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Applications introduction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Lasers for </a:t>
            </a:r>
            <a:r>
              <a:rPr lang="en-GB" dirty="0" err="1" smtClean="0">
                <a:solidFill>
                  <a:schemeClr val="tx2"/>
                </a:solidFill>
                <a:latin typeface="Symbol" pitchFamily="18" charset="2"/>
              </a:rPr>
              <a:t>gg</a:t>
            </a: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 colliders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Other research aspects driven by ICAN lasers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764812" y="1124744"/>
            <a:ext cx="2494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lfaen" pitchFamily="18" charset="0"/>
              </a:rPr>
              <a:t>ICAN – a new approach</a:t>
            </a:r>
            <a:endParaRPr lang="en-GB" dirty="0"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3" y="1626116"/>
            <a:ext cx="636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lfaen" pitchFamily="18" charset="0"/>
              </a:rPr>
              <a:t>Instead of building one big laser, add together lots of small ones!</a:t>
            </a:r>
            <a:endParaRPr lang="en-GB" dirty="0"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276872"/>
            <a:ext cx="848180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lfaen" pitchFamily="18" charset="0"/>
              </a:rPr>
              <a:t>Use the advantages of fibre lasers to build systems with:</a:t>
            </a:r>
          </a:p>
          <a:p>
            <a:endParaRPr lang="en-GB" dirty="0"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Sylfaen" pitchFamily="18" charset="0"/>
              </a:rPr>
              <a:t>High peak and average power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Sylfaen" pitchFamily="18" charset="0"/>
              </a:rPr>
              <a:t>High electrical efficiency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Sylfaen" pitchFamily="18" charset="0"/>
              </a:rPr>
              <a:t>kHz rep. rates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Sylfaen" pitchFamily="18" charset="0"/>
              </a:rPr>
              <a:t>Excellent beam quality – defined by cavity or </a:t>
            </a:r>
          </a:p>
          <a:p>
            <a:r>
              <a:rPr lang="en-GB" dirty="0" smtClean="0">
                <a:latin typeface="Sylfaen" pitchFamily="18" charset="0"/>
              </a:rPr>
              <a:t>     individually addressable fibres – control wavefront.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Sylfaen" pitchFamily="18" charset="0"/>
            </a:endParaRPr>
          </a:p>
          <a:p>
            <a:r>
              <a:rPr lang="en-GB" dirty="0" smtClean="0">
                <a:latin typeface="Sylfaen" pitchFamily="18" charset="0"/>
              </a:rPr>
              <a:t>Drive down running costs, increase data taking rates, </a:t>
            </a:r>
            <a:r>
              <a:rPr lang="en-GB" dirty="0">
                <a:latin typeface="Sylfaen" pitchFamily="18" charset="0"/>
              </a:rPr>
              <a:t>explore experimental parameter </a:t>
            </a:r>
            <a:endParaRPr lang="en-GB" dirty="0" smtClean="0">
              <a:latin typeface="Sylfaen" pitchFamily="18" charset="0"/>
            </a:endParaRPr>
          </a:p>
          <a:p>
            <a:r>
              <a:rPr lang="en-GB" dirty="0">
                <a:latin typeface="Sylfaen" pitchFamily="18" charset="0"/>
              </a:rPr>
              <a:t>s</a:t>
            </a:r>
            <a:r>
              <a:rPr lang="en-GB" dirty="0" smtClean="0">
                <a:latin typeface="Sylfaen" pitchFamily="18" charset="0"/>
              </a:rPr>
              <a:t>pace, reduce experiment size, increase access.</a:t>
            </a:r>
            <a:endParaRPr lang="en-GB" dirty="0">
              <a:latin typeface="Sylfae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599" y="5301208"/>
            <a:ext cx="7342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lfaen" pitchFamily="18" charset="0"/>
              </a:rPr>
              <a:t>Benefit many areas of science and industry and encourage new innovation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Lasers drive ideas!</a:t>
            </a:r>
            <a:endParaRPr lang="en-GB" dirty="0">
              <a:solidFill>
                <a:srgbClr val="FF0000"/>
              </a:solidFill>
              <a:latin typeface="Sylfae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191" y="2132856"/>
            <a:ext cx="2803198" cy="205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15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20" y="1084094"/>
            <a:ext cx="268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ICAN applications session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470948"/>
            <a:ext cx="87129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Required </a:t>
            </a:r>
            <a:r>
              <a:rPr lang="en-GB" dirty="0">
                <a:solidFill>
                  <a:srgbClr val="FF0000"/>
                </a:solidFill>
                <a:latin typeface="Sylfaen" pitchFamily="18" charset="0"/>
              </a:rPr>
              <a:t>laser system toward laboratory search for low-mass Dark Matter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and Dark </a:t>
            </a:r>
            <a:r>
              <a:rPr lang="en-GB" dirty="0">
                <a:solidFill>
                  <a:srgbClr val="FF0000"/>
                </a:solidFill>
                <a:latin typeface="Sylfaen" pitchFamily="18" charset="0"/>
              </a:rPr>
              <a:t>Energy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candidates - </a:t>
            </a:r>
            <a:r>
              <a:rPr lang="en-GB" dirty="0" err="1" smtClean="0">
                <a:solidFill>
                  <a:srgbClr val="FF0000"/>
                </a:solidFill>
                <a:latin typeface="Sylfaen" pitchFamily="18" charset="0"/>
              </a:rPr>
              <a:t>Dr</a:t>
            </a:r>
            <a:r>
              <a:rPr lang="en-GB" dirty="0" err="1">
                <a:solidFill>
                  <a:srgbClr val="FF0000"/>
                </a:solidFill>
                <a:latin typeface="Sylfaen" pitchFamily="18" charset="0"/>
              </a:rPr>
              <a:t>.</a:t>
            </a:r>
            <a:r>
              <a:rPr lang="en-GB" dirty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Kensuke Homma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Sylfaen" pitchFamily="18" charset="0"/>
              </a:rPr>
              <a:t>ICAN </a:t>
            </a:r>
            <a:r>
              <a:rPr lang="en-GB" dirty="0">
                <a:latin typeface="Sylfaen" pitchFamily="18" charset="0"/>
              </a:rPr>
              <a:t>for structured electron and ion </a:t>
            </a:r>
            <a:r>
              <a:rPr lang="en-GB" dirty="0" smtClean="0">
                <a:latin typeface="Sylfaen" pitchFamily="18" charset="0"/>
              </a:rPr>
              <a:t>acceleration - </a:t>
            </a:r>
            <a:r>
              <a:rPr lang="en-GB" dirty="0" err="1" smtClean="0">
                <a:latin typeface="Sylfaen" pitchFamily="18" charset="0"/>
              </a:rPr>
              <a:t>Prof.</a:t>
            </a:r>
            <a:r>
              <a:rPr lang="en-GB" dirty="0" smtClean="0">
                <a:latin typeface="Sylfaen" pitchFamily="18" charset="0"/>
              </a:rPr>
              <a:t> Alexander </a:t>
            </a:r>
            <a:r>
              <a:rPr lang="en-GB" dirty="0" err="1" smtClean="0">
                <a:latin typeface="Sylfaen" pitchFamily="18" charset="0"/>
              </a:rPr>
              <a:t>Pukhov</a:t>
            </a:r>
            <a:endParaRPr lang="en-GB" dirty="0"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FFFF00"/>
                </a:solidFill>
                <a:latin typeface="Sylfaen" pitchFamily="18" charset="0"/>
              </a:rPr>
              <a:t>Relativistic </a:t>
            </a:r>
            <a:r>
              <a:rPr lang="en-GB" dirty="0">
                <a:solidFill>
                  <a:srgbClr val="FFFF00"/>
                </a:solidFill>
                <a:latin typeface="Sylfaen" pitchFamily="18" charset="0"/>
              </a:rPr>
              <a:t>Protons and their </a:t>
            </a:r>
            <a:r>
              <a:rPr lang="en-GB" dirty="0" smtClean="0">
                <a:solidFill>
                  <a:srgbClr val="FFFF00"/>
                </a:solidFill>
                <a:latin typeface="Sylfaen" pitchFamily="18" charset="0"/>
              </a:rPr>
              <a:t>Applications - </a:t>
            </a:r>
            <a:r>
              <a:rPr lang="en-GB" dirty="0" err="1" smtClean="0">
                <a:solidFill>
                  <a:srgbClr val="FFFF00"/>
                </a:solidFill>
                <a:latin typeface="Sylfaen" pitchFamily="18" charset="0"/>
              </a:rPr>
              <a:t>Dr.</a:t>
            </a:r>
            <a:r>
              <a:rPr lang="en-GB" dirty="0" smtClean="0">
                <a:solidFill>
                  <a:srgbClr val="FFFF00"/>
                </a:solidFill>
                <a:latin typeface="Sylfaen" pitchFamily="18" charset="0"/>
              </a:rPr>
              <a:t> Olivier </a:t>
            </a:r>
            <a:r>
              <a:rPr lang="en-GB" dirty="0" err="1" smtClean="0">
                <a:solidFill>
                  <a:srgbClr val="FFFF00"/>
                </a:solidFill>
                <a:latin typeface="Sylfaen" pitchFamily="18" charset="0"/>
              </a:rPr>
              <a:t>Napoly</a:t>
            </a:r>
            <a:endParaRPr lang="en-GB" dirty="0">
              <a:solidFill>
                <a:srgbClr val="FFFF00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Higgs </a:t>
            </a:r>
            <a:r>
              <a:rPr lang="en-GB" dirty="0">
                <a:solidFill>
                  <a:srgbClr val="FF0000"/>
                </a:solidFill>
                <a:latin typeface="Sylfaen" pitchFamily="18" charset="0"/>
              </a:rPr>
              <a:t>factories based on Photon 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Colliders - </a:t>
            </a:r>
            <a:r>
              <a:rPr lang="en-GB" dirty="0" err="1" smtClean="0">
                <a:solidFill>
                  <a:srgbClr val="FF0000"/>
                </a:solidFill>
                <a:latin typeface="Sylfaen" pitchFamily="18" charset="0"/>
              </a:rPr>
              <a:t>Prof.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Sylfaen" pitchFamily="18" charset="0"/>
              </a:rPr>
              <a:t>Mayda</a:t>
            </a:r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 Velasco</a:t>
            </a:r>
            <a:endParaRPr lang="en-GB" dirty="0">
              <a:solidFill>
                <a:srgbClr val="FF0000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Sylfaen" pitchFamily="18" charset="0"/>
              </a:rPr>
              <a:t>Laser-acceleration </a:t>
            </a:r>
            <a:r>
              <a:rPr lang="en-GB" dirty="0">
                <a:latin typeface="Sylfaen" pitchFamily="18" charset="0"/>
              </a:rPr>
              <a:t>of energetic </a:t>
            </a:r>
            <a:r>
              <a:rPr lang="en-GB" dirty="0" smtClean="0">
                <a:latin typeface="Sylfaen" pitchFamily="18" charset="0"/>
              </a:rPr>
              <a:t>ions - </a:t>
            </a:r>
            <a:r>
              <a:rPr lang="en-GB" dirty="0" err="1" smtClean="0">
                <a:latin typeface="Sylfaen" pitchFamily="18" charset="0"/>
              </a:rPr>
              <a:t>Prof</a:t>
            </a:r>
            <a:r>
              <a:rPr lang="en-GB" dirty="0" err="1">
                <a:latin typeface="Sylfaen" pitchFamily="18" charset="0"/>
              </a:rPr>
              <a:t>.</a:t>
            </a:r>
            <a:r>
              <a:rPr lang="en-GB" dirty="0">
                <a:latin typeface="Sylfaen" pitchFamily="18" charset="0"/>
              </a:rPr>
              <a:t> </a:t>
            </a:r>
            <a:r>
              <a:rPr lang="en-GB" dirty="0" err="1" smtClean="0">
                <a:latin typeface="Sylfaen" pitchFamily="18" charset="0"/>
              </a:rPr>
              <a:t>Julien</a:t>
            </a:r>
            <a:r>
              <a:rPr lang="en-GB" dirty="0">
                <a:latin typeface="Sylfaen" pitchFamily="18" charset="0"/>
              </a:rPr>
              <a:t> </a:t>
            </a:r>
            <a:r>
              <a:rPr lang="en-GB" dirty="0" smtClean="0">
                <a:latin typeface="Sylfaen" pitchFamily="18" charset="0"/>
              </a:rPr>
              <a:t>Fuchs</a:t>
            </a:r>
            <a:endParaRPr lang="en-GB" dirty="0"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i="1" dirty="0" smtClean="0">
                <a:solidFill>
                  <a:srgbClr val="FFFF00"/>
                </a:solidFill>
                <a:latin typeface="Sylfaen" pitchFamily="18" charset="0"/>
              </a:rPr>
              <a:t>Radio-isotopes </a:t>
            </a:r>
            <a:r>
              <a:rPr lang="en-GB" i="1" dirty="0">
                <a:solidFill>
                  <a:srgbClr val="FFFF00"/>
                </a:solidFill>
                <a:latin typeface="Sylfaen" pitchFamily="18" charset="0"/>
              </a:rPr>
              <a:t>production with high average power intense </a:t>
            </a:r>
            <a:r>
              <a:rPr lang="en-GB" i="1" dirty="0" smtClean="0">
                <a:solidFill>
                  <a:srgbClr val="FFFF00"/>
                </a:solidFill>
                <a:latin typeface="Sylfaen" pitchFamily="18" charset="0"/>
              </a:rPr>
              <a:t>lasers - </a:t>
            </a:r>
            <a:r>
              <a:rPr lang="en-GB" i="1" dirty="0" err="1" smtClean="0">
                <a:solidFill>
                  <a:srgbClr val="FFFF00"/>
                </a:solidFill>
                <a:latin typeface="Sylfaen" pitchFamily="18" charset="0"/>
              </a:rPr>
              <a:t>Prof.</a:t>
            </a:r>
            <a:r>
              <a:rPr lang="en-GB" i="1" dirty="0" smtClean="0">
                <a:solidFill>
                  <a:srgbClr val="FFFF00"/>
                </a:solidFill>
                <a:latin typeface="Sylfaen" pitchFamily="18" charset="0"/>
              </a:rPr>
              <a:t> Jean-Claude </a:t>
            </a:r>
            <a:r>
              <a:rPr lang="en-GB" i="1" dirty="0" err="1" smtClean="0">
                <a:solidFill>
                  <a:srgbClr val="FFFF00"/>
                </a:solidFill>
                <a:latin typeface="Sylfaen" pitchFamily="18" charset="0"/>
              </a:rPr>
              <a:t>Kieffer</a:t>
            </a:r>
            <a:endParaRPr lang="en-GB" i="1" dirty="0" smtClean="0">
              <a:solidFill>
                <a:srgbClr val="FFFF00"/>
              </a:solidFill>
              <a:latin typeface="Sylfae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Accelerator-Driven System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Reactors - </a:t>
            </a: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Dr.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Bernard </a:t>
            </a: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Carluec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242436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Contributions to: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2088" y="4242436"/>
            <a:ext cx="638828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ylfaen" pitchFamily="18" charset="0"/>
              </a:rPr>
              <a:t>Fundamental </a:t>
            </a:r>
            <a:r>
              <a:rPr lang="en-GB" dirty="0">
                <a:solidFill>
                  <a:srgbClr val="FF0000"/>
                </a:solidFill>
                <a:latin typeface="Sylfaen" pitchFamily="18" charset="0"/>
              </a:rPr>
              <a:t>physics, HEP</a:t>
            </a:r>
          </a:p>
          <a:p>
            <a:r>
              <a:rPr lang="en-GB" dirty="0" smtClean="0">
                <a:solidFill>
                  <a:srgbClr val="FFFF00"/>
                </a:solidFill>
                <a:latin typeface="Sylfaen" pitchFamily="18" charset="0"/>
              </a:rPr>
              <a:t>Medical applications</a:t>
            </a:r>
          </a:p>
          <a:p>
            <a:r>
              <a:rPr lang="en-GB" dirty="0" smtClean="0">
                <a:latin typeface="Sylfaen" pitchFamily="18" charset="0"/>
              </a:rPr>
              <a:t>Particle acceleration</a:t>
            </a:r>
          </a:p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Green energy, societal challenges</a:t>
            </a:r>
          </a:p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Light sources – driving FELs for scientific/industrial applications</a:t>
            </a:r>
          </a:p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Security – compact THz sources </a:t>
            </a:r>
          </a:p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Neutral atom acceleration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4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6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" t="48562" r="46809" b="685"/>
          <a:stretch/>
        </p:blipFill>
        <p:spPr bwMode="auto">
          <a:xfrm>
            <a:off x="467544" y="2579837"/>
            <a:ext cx="3816424" cy="241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558" y="2492896"/>
            <a:ext cx="3226449" cy="2588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124590"/>
            <a:ext cx="78534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Lasers for Higgs factories – recent interest in </a:t>
            </a:r>
            <a:r>
              <a:rPr lang="en-GB" sz="1600" dirty="0" err="1" smtClean="0">
                <a:solidFill>
                  <a:schemeClr val="tx2"/>
                </a:solidFill>
                <a:latin typeface="Symbol" pitchFamily="18" charset="2"/>
              </a:rPr>
              <a:t>gg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colliders as </a:t>
            </a: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H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iggs factories.</a:t>
            </a: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2 recent proposals:  </a:t>
            </a:r>
            <a:r>
              <a:rPr lang="en-GB" sz="1600" dirty="0" err="1" smtClean="0">
                <a:solidFill>
                  <a:schemeClr val="tx2"/>
                </a:solidFill>
                <a:latin typeface="Sylfaen" pitchFamily="18" charset="0"/>
              </a:rPr>
              <a:t>SAPPHiRE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– Small Accelerator for Photon-Photon Higgs production </a:t>
            </a: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using Recirculating Electrons and </a:t>
            </a:r>
            <a:r>
              <a:rPr lang="en-GB" sz="1600" dirty="0" err="1" smtClean="0">
                <a:solidFill>
                  <a:schemeClr val="tx2"/>
                </a:solidFill>
                <a:latin typeface="Sylfaen" pitchFamily="18" charset="0"/>
              </a:rPr>
              <a:t>HFiTT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– Higgs Factory in </a:t>
            </a:r>
            <a:r>
              <a:rPr lang="en-GB" sz="1600" dirty="0" err="1" smtClean="0">
                <a:solidFill>
                  <a:schemeClr val="tx2"/>
                </a:solidFill>
                <a:latin typeface="Sylfaen" pitchFamily="18" charset="0"/>
              </a:rPr>
              <a:t>Tevatron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Tunnel.</a:t>
            </a: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High energy </a:t>
            </a:r>
            <a:r>
              <a:rPr lang="en-GB" sz="1600" dirty="0" err="1" smtClean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GB" sz="1600" dirty="0" err="1" smtClean="0">
                <a:solidFill>
                  <a:schemeClr val="tx2"/>
                </a:solidFill>
                <a:latin typeface="Sylfaen" pitchFamily="18" charset="0"/>
              </a:rPr>
              <a:t>s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created by Compton scattering laser from electron beam.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3683" y="5147273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>
                <a:solidFill>
                  <a:srgbClr val="FF0000"/>
                </a:solidFill>
                <a:latin typeface="Sylfaen" pitchFamily="18" charset="0"/>
              </a:rPr>
              <a:t>SAPPHiRE</a:t>
            </a:r>
            <a:endParaRPr lang="en-GB" sz="1400" dirty="0" smtClean="0">
              <a:solidFill>
                <a:srgbClr val="FF0000"/>
              </a:solidFill>
              <a:latin typeface="Sylfaen" pitchFamily="18" charset="0"/>
            </a:endParaRP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Sylfaen" pitchFamily="18" charset="0"/>
              </a:rPr>
              <a:t>arXiv:1208.2827</a:t>
            </a:r>
            <a:endParaRPr lang="en-GB" sz="14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4983" y="5207008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>
                <a:solidFill>
                  <a:srgbClr val="FF0000"/>
                </a:solidFill>
                <a:latin typeface="Sylfaen" pitchFamily="18" charset="0"/>
              </a:rPr>
              <a:t>HFiTT</a:t>
            </a:r>
            <a:endParaRPr lang="en-GB" sz="1400" dirty="0" smtClean="0">
              <a:solidFill>
                <a:srgbClr val="FF0000"/>
              </a:solidFill>
              <a:latin typeface="Sylfaen" pitchFamily="18" charset="0"/>
            </a:endParaRPr>
          </a:p>
          <a:p>
            <a:pPr algn="ctr"/>
            <a:r>
              <a:rPr lang="en-GB" sz="1400" dirty="0" err="1" smtClean="0">
                <a:solidFill>
                  <a:srgbClr val="FF0000"/>
                </a:solidFill>
                <a:latin typeface="Sylfaen" pitchFamily="18" charset="0"/>
              </a:rPr>
              <a:t>arXiv</a:t>
            </a:r>
            <a:r>
              <a:rPr lang="en-GB" sz="1400" dirty="0" smtClean="0">
                <a:solidFill>
                  <a:srgbClr val="FF0000"/>
                </a:solidFill>
                <a:latin typeface="Sylfaen" pitchFamily="18" charset="0"/>
              </a:rPr>
              <a:t>: 1305.202v2</a:t>
            </a:r>
            <a:endParaRPr lang="en-GB" sz="1400" dirty="0">
              <a:solidFill>
                <a:srgbClr val="FF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82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9"/>
          <p:cNvSpPr txBox="1"/>
          <p:nvPr/>
        </p:nvSpPr>
        <p:spPr>
          <a:xfrm>
            <a:off x="827584" y="3716745"/>
            <a:ext cx="7272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Assume 50% THG conversion efficiency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1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so 10J @ </a:t>
            </a:r>
            <a:r>
              <a:rPr lang="en-GB" sz="1600" dirty="0" smtClean="0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Symbol" pitchFamily="18" charset="2"/>
              </a:rPr>
              <a:t>~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1um, 200kHz / 47.7kHz.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Total power = 10J * rep. rate = 2MW or </a:t>
            </a:r>
            <a:r>
              <a:rPr lang="en-GB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0.45MW.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Conventional laser wall plug efficiency: 0.1 – 1% 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Electricity requirements: </a:t>
            </a:r>
            <a:r>
              <a:rPr lang="en-GB" sz="1600" dirty="0" smtClean="0">
                <a:solidFill>
                  <a:srgbClr val="FF0000"/>
                </a:solidFill>
                <a:latin typeface="Sylfaen" pitchFamily="18" charset="0"/>
              </a:rPr>
              <a:t>45 – 450MW, 200MW – 2GW.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X 2 for two laser systems.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No such MW average power laser.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Can’t afford the electricity bill……….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3977272" y="5778848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aseline="30000" dirty="0" smtClean="0">
                <a:solidFill>
                  <a:srgbClr val="FF0000"/>
                </a:solidFill>
                <a:latin typeface="Sylfaen" pitchFamily="18" charset="0"/>
              </a:rPr>
              <a:t>1</a:t>
            </a:r>
            <a:r>
              <a:rPr lang="en-GB" sz="1400" dirty="0" smtClean="0">
                <a:solidFill>
                  <a:srgbClr val="FF0000"/>
                </a:solidFill>
                <a:latin typeface="Sylfaen" pitchFamily="18" charset="0"/>
              </a:rPr>
              <a:t> conservative – can be 80% Opt. </a:t>
            </a:r>
            <a:r>
              <a:rPr lang="en-GB" sz="1400" dirty="0" err="1" smtClean="0">
                <a:solidFill>
                  <a:srgbClr val="FF0000"/>
                </a:solidFill>
                <a:latin typeface="Sylfaen" pitchFamily="18" charset="0"/>
              </a:rPr>
              <a:t>Comms</a:t>
            </a:r>
            <a:r>
              <a:rPr lang="en-GB" sz="1400" dirty="0" smtClean="0">
                <a:solidFill>
                  <a:srgbClr val="FF0000"/>
                </a:solidFill>
                <a:latin typeface="Sylfaen" pitchFamily="18" charset="0"/>
              </a:rPr>
              <a:t>. 34, 469 (1980)</a:t>
            </a:r>
            <a:endParaRPr lang="en-GB" sz="14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124744"/>
            <a:ext cx="6787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Closer look at laser parameters for Higgs factory – specifications from papers: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167232"/>
              </p:ext>
            </p:extLst>
          </p:nvPr>
        </p:nvGraphicFramePr>
        <p:xfrm>
          <a:off x="1187624" y="1556792"/>
          <a:ext cx="6365348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836"/>
                <a:gridCol w="2307164"/>
                <a:gridCol w="2301348"/>
              </a:tblGrid>
              <a:tr h="1390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rgbClr val="FF0000"/>
                          </a:solidFill>
                          <a:latin typeface="Sylfaen" pitchFamily="18" charset="0"/>
                        </a:rPr>
                        <a:t>SAPPHiRE</a:t>
                      </a:r>
                      <a:endParaRPr lang="en-GB" dirty="0">
                        <a:solidFill>
                          <a:srgbClr val="FF000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rgbClr val="00B050"/>
                          </a:solidFill>
                          <a:latin typeface="Sylfaen" pitchFamily="18" charset="0"/>
                        </a:rPr>
                        <a:t>HFiTT</a:t>
                      </a:r>
                      <a:endParaRPr lang="en-GB" dirty="0">
                        <a:solidFill>
                          <a:srgbClr val="00B05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Sylfaen" pitchFamily="18" charset="0"/>
                        </a:rPr>
                        <a:t>wavelength</a:t>
                      </a:r>
                      <a:endParaRPr lang="en-GB" sz="1600" dirty="0"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Sylfaen" pitchFamily="18" charset="0"/>
                        </a:rPr>
                        <a:t>351nm</a:t>
                      </a:r>
                      <a:endParaRPr lang="en-GB" sz="1600" dirty="0">
                        <a:solidFill>
                          <a:srgbClr val="FF000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  <a:latin typeface="Sylfaen" pitchFamily="18" charset="0"/>
                        </a:rPr>
                        <a:t>351nm</a:t>
                      </a:r>
                      <a:endParaRPr lang="en-GB" sz="1600" dirty="0">
                        <a:solidFill>
                          <a:srgbClr val="00B05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Sylfaen" pitchFamily="18" charset="0"/>
                        </a:rPr>
                        <a:t>pulse energy</a:t>
                      </a:r>
                      <a:endParaRPr lang="en-GB" sz="1600" dirty="0"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Sylfaen" pitchFamily="18" charset="0"/>
                        </a:rPr>
                        <a:t>5J</a:t>
                      </a:r>
                      <a:endParaRPr lang="en-GB" sz="1600" dirty="0">
                        <a:solidFill>
                          <a:srgbClr val="FF000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  <a:latin typeface="Sylfaen" pitchFamily="18" charset="0"/>
                        </a:rPr>
                        <a:t>5J</a:t>
                      </a:r>
                      <a:endParaRPr lang="en-GB" sz="1600" dirty="0">
                        <a:solidFill>
                          <a:srgbClr val="00B05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Sylfaen" pitchFamily="18" charset="0"/>
                        </a:rPr>
                        <a:t>repetition rate</a:t>
                      </a:r>
                      <a:endParaRPr lang="en-GB" sz="1600" dirty="0"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Sylfaen" pitchFamily="18" charset="0"/>
                        </a:rPr>
                        <a:t>200kHz</a:t>
                      </a:r>
                      <a:endParaRPr lang="en-GB" sz="1600" dirty="0">
                        <a:solidFill>
                          <a:srgbClr val="FF000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  <a:latin typeface="Sylfaen" pitchFamily="18" charset="0"/>
                        </a:rPr>
                        <a:t>47.7kHz</a:t>
                      </a:r>
                      <a:endParaRPr lang="en-GB" sz="1600" dirty="0">
                        <a:solidFill>
                          <a:srgbClr val="00B05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Sylfaen" pitchFamily="18" charset="0"/>
                        </a:rPr>
                        <a:t>pulse duration</a:t>
                      </a:r>
                      <a:endParaRPr lang="en-GB" sz="1600" dirty="0"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Sylfaen" pitchFamily="18" charset="0"/>
                        </a:rPr>
                        <a:t>5ps (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Sylfaen" pitchFamily="18" charset="0"/>
                        </a:rPr>
                        <a:t> – 11.8ps FWHM)</a:t>
                      </a:r>
                      <a:endParaRPr lang="en-GB" sz="1600" dirty="0">
                        <a:solidFill>
                          <a:srgbClr val="FF000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  <a:latin typeface="Sylfaen" pitchFamily="18" charset="0"/>
                        </a:rPr>
                        <a:t>1.5ps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  <a:latin typeface="Sylfaen" pitchFamily="18" charset="0"/>
                        </a:rPr>
                        <a:t> – 3.5ps FWHM)</a:t>
                      </a:r>
                      <a:endParaRPr lang="en-GB" sz="1600" dirty="0">
                        <a:solidFill>
                          <a:srgbClr val="00B050"/>
                        </a:solidFill>
                        <a:latin typeface="Sylfae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916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7889" y="2636912"/>
            <a:ext cx="60660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Sylfaen" pitchFamily="18" charset="0"/>
              </a:rPr>
              <a:t>Recirculating cavity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– reuse one laser pulse for multiple interactions</a:t>
            </a: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Advanced designs developed for TESLA/ILC </a:t>
            </a:r>
          </a:p>
          <a:p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070" y="156608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Sylfaen" pitchFamily="18" charset="0"/>
              </a:rPr>
              <a:t>‘Thin laser target’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</a:t>
            </a:r>
            <a:r>
              <a:rPr lang="en-GB" sz="1600" dirty="0" err="1" smtClean="0">
                <a:solidFill>
                  <a:schemeClr val="tx2"/>
                </a:solidFill>
                <a:latin typeface="Symbol" pitchFamily="18" charset="2"/>
              </a:rPr>
              <a:t>gg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collider proposal (Zhang, arXiv:1211.3756) </a:t>
            </a: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Reduce required peak laser power by energy recovery on electron beam – increase beam current.</a:t>
            </a:r>
          </a:p>
          <a:p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Laser specifications: </a:t>
            </a:r>
            <a:r>
              <a:rPr lang="en-GB" sz="1600" dirty="0" smtClean="0">
                <a:solidFill>
                  <a:srgbClr val="FF0000"/>
                </a:solidFill>
                <a:latin typeface="Sylfaen" pitchFamily="18" charset="0"/>
              </a:rPr>
              <a:t>395nm, 500mJ, 666fs, 1MHz – laser power in </a:t>
            </a:r>
            <a:r>
              <a:rPr lang="en-GB" sz="1600" dirty="0" err="1" smtClean="0">
                <a:solidFill>
                  <a:srgbClr val="FF0000"/>
                </a:solidFill>
                <a:latin typeface="Sylfaen" pitchFamily="18" charset="0"/>
              </a:rPr>
              <a:t>nir</a:t>
            </a:r>
            <a:r>
              <a:rPr lang="en-GB" sz="1600" dirty="0" smtClean="0">
                <a:solidFill>
                  <a:srgbClr val="FF0000"/>
                </a:solidFill>
                <a:latin typeface="Sylfaen" pitchFamily="18" charset="0"/>
              </a:rPr>
              <a:t> 1MW: no overall reduction.</a:t>
            </a:r>
            <a:endParaRPr lang="en-GB" sz="16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1124744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Sylfaen" pitchFamily="18" charset="0"/>
              </a:rPr>
              <a:t>Any other options?</a:t>
            </a:r>
            <a:endParaRPr lang="en-GB" dirty="0">
              <a:solidFill>
                <a:schemeClr val="tx2"/>
              </a:solidFill>
              <a:latin typeface="Sylfae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024" y="3212976"/>
            <a:ext cx="3476205" cy="24194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46332" y="5733256"/>
            <a:ext cx="2887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tx2"/>
                </a:solidFill>
                <a:latin typeface="Sylfaen" pitchFamily="18" charset="0"/>
              </a:rPr>
              <a:t>Klemz</a:t>
            </a:r>
            <a:r>
              <a:rPr lang="en-GB" sz="1400" dirty="0" smtClean="0">
                <a:solidFill>
                  <a:schemeClr val="tx2"/>
                </a:solidFill>
                <a:latin typeface="Sylfaen" pitchFamily="18" charset="0"/>
              </a:rPr>
              <a:t> et. al. NIM A 564, 212 (2006)</a:t>
            </a:r>
            <a:endParaRPr lang="en-GB" sz="1400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6768" y="3817072"/>
            <a:ext cx="42867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Clever designs but major concerns remain with: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Stabilisation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Locking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Injection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Optics damage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B13C-CD2B-4D37-B21C-4D5084C870AD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Assume can make 5J, 5ps pulse at 351nm.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Is a recirculation cavity possible?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Ignoring injection, dispersion, simple feasibility analysis.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Proposed cavities for TESLA</a:t>
            </a:r>
            <a:r>
              <a:rPr lang="en-GB" sz="1600" baseline="30000" dirty="0">
                <a:solidFill>
                  <a:schemeClr val="tx2"/>
                </a:solidFill>
                <a:latin typeface="Sylfaen" pitchFamily="18" charset="0"/>
              </a:rPr>
              <a:t>1</a:t>
            </a: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/ILC</a:t>
            </a:r>
            <a:r>
              <a:rPr lang="en-GB" sz="1600" baseline="30000" dirty="0">
                <a:solidFill>
                  <a:schemeClr val="tx2"/>
                </a:solidFill>
                <a:latin typeface="Sylfaen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Symbol" pitchFamily="18" charset="2"/>
              </a:rPr>
              <a:t>~</a:t>
            </a: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 100m in length (can this be stabilised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?)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Use 150m length, 10 roundtrips between e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-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bunches (</a:t>
            </a:r>
            <a:r>
              <a:rPr lang="en-GB" sz="1600" dirty="0" err="1" smtClean="0">
                <a:solidFill>
                  <a:schemeClr val="tx2"/>
                </a:solidFill>
                <a:latin typeface="Sylfaen" pitchFamily="18" charset="0"/>
              </a:rPr>
              <a:t>SAPPHiRE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For different mirror R, how much light reaches e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-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bunch 2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nd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time, 10 roundtrips?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894536"/>
              </p:ext>
            </p:extLst>
          </p:nvPr>
        </p:nvGraphicFramePr>
        <p:xfrm>
          <a:off x="1403648" y="2924944"/>
          <a:ext cx="554461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048"/>
                <a:gridCol w="1730384"/>
                <a:gridCol w="1656184"/>
              </a:tblGrid>
              <a:tr h="596668">
                <a:tc>
                  <a:txBody>
                    <a:bodyPr/>
                    <a:lstStyle/>
                    <a:p>
                      <a:r>
                        <a:rPr lang="en-GB" dirty="0" smtClean="0"/>
                        <a:t>Individual mirror 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interactions</a:t>
                      </a:r>
                    </a:p>
                    <a:p>
                      <a:r>
                        <a:rPr lang="en-GB" dirty="0" smtClean="0"/>
                        <a:t>8 mirror 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interactions</a:t>
                      </a:r>
                    </a:p>
                    <a:p>
                      <a:r>
                        <a:rPr lang="en-GB" dirty="0" smtClean="0"/>
                        <a:t>4 mirror</a:t>
                      </a:r>
                      <a:r>
                        <a:rPr lang="en-GB" baseline="0" dirty="0" smtClean="0"/>
                        <a:t> cavity</a:t>
                      </a:r>
                      <a:endParaRPr lang="en-GB" dirty="0"/>
                    </a:p>
                  </a:txBody>
                  <a:tcPr/>
                </a:tc>
              </a:tr>
              <a:tr h="345689">
                <a:tc>
                  <a:txBody>
                    <a:bodyPr/>
                    <a:lstStyle/>
                    <a:p>
                      <a:r>
                        <a:rPr lang="en-GB" dirty="0" smtClean="0"/>
                        <a:t>99.99%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0.996</a:t>
                      </a:r>
                      <a:endParaRPr lang="en-GB" dirty="0"/>
                    </a:p>
                  </a:txBody>
                  <a:tcPr/>
                </a:tc>
              </a:tr>
              <a:tr h="345689">
                <a:tc>
                  <a:txBody>
                    <a:bodyPr/>
                    <a:lstStyle/>
                    <a:p>
                      <a:r>
                        <a:rPr lang="en-GB" dirty="0" smtClean="0"/>
                        <a:t>99.9%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0.961</a:t>
                      </a:r>
                      <a:endParaRPr lang="en-GB" dirty="0"/>
                    </a:p>
                  </a:txBody>
                  <a:tcPr/>
                </a:tc>
              </a:tr>
              <a:tr h="345689">
                <a:tc>
                  <a:txBody>
                    <a:bodyPr/>
                    <a:lstStyle/>
                    <a:p>
                      <a:r>
                        <a:rPr lang="en-GB" dirty="0" smtClean="0"/>
                        <a:t>99.5%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0.818</a:t>
                      </a:r>
                      <a:endParaRPr lang="en-GB" dirty="0"/>
                    </a:p>
                  </a:txBody>
                  <a:tcPr/>
                </a:tc>
              </a:tr>
              <a:tr h="345689">
                <a:tc>
                  <a:txBody>
                    <a:bodyPr/>
                    <a:lstStyle/>
                    <a:p>
                      <a:r>
                        <a:rPr lang="en-GB" dirty="0" smtClean="0"/>
                        <a:t>99%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0.669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5247086"/>
            <a:ext cx="7614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If source 10J, 10Hz each pulse has to make 2 </a:t>
            </a:r>
            <a:r>
              <a:rPr lang="en-GB" sz="1600" dirty="0" smtClean="0">
                <a:solidFill>
                  <a:schemeClr val="tx2"/>
                </a:solidFill>
                <a:latin typeface="Trebuchet MS" pitchFamily="34" charset="0"/>
              </a:rPr>
              <a:t>x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10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4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interactions, 2 </a:t>
            </a:r>
            <a:r>
              <a:rPr lang="en-GB" sz="1600" dirty="0" smtClean="0">
                <a:solidFill>
                  <a:schemeClr val="tx2"/>
                </a:solidFill>
                <a:latin typeface="Trebuchet MS" pitchFamily="34" charset="0"/>
              </a:rPr>
              <a:t>x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10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5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 roundtrips.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Not possible – no light left – 0.9999 ^ (8 * </a:t>
            </a: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2 </a:t>
            </a:r>
            <a:r>
              <a:rPr lang="en-GB" sz="1600" dirty="0">
                <a:solidFill>
                  <a:schemeClr val="tx2"/>
                </a:solidFill>
                <a:latin typeface="Trebuchet MS" pitchFamily="34" charset="0"/>
              </a:rPr>
              <a:t>x</a:t>
            </a:r>
            <a:r>
              <a:rPr lang="en-GB" sz="1600" dirty="0">
                <a:solidFill>
                  <a:schemeClr val="tx2"/>
                </a:solidFill>
                <a:latin typeface="Sylfaen" pitchFamily="18" charset="0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10</a:t>
            </a:r>
            <a:r>
              <a:rPr lang="en-GB" sz="1600" baseline="30000" dirty="0" smtClean="0">
                <a:solidFill>
                  <a:schemeClr val="tx2"/>
                </a:solidFill>
                <a:latin typeface="Sylfaen" pitchFamily="18" charset="0"/>
              </a:rPr>
              <a:t>5</a:t>
            </a:r>
            <a:r>
              <a:rPr lang="en-GB" sz="1600" dirty="0" smtClean="0">
                <a:solidFill>
                  <a:schemeClr val="tx2"/>
                </a:solidFill>
                <a:latin typeface="Sylfaen" pitchFamily="18" charset="0"/>
              </a:rPr>
              <a:t>) = 0.</a:t>
            </a:r>
            <a:endParaRPr lang="en-GB" sz="1600" dirty="0">
              <a:solidFill>
                <a:schemeClr val="tx2"/>
              </a:solidFill>
              <a:latin typeface="Sylfae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55768" y="3068960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aseline="30000" dirty="0">
                <a:solidFill>
                  <a:srgbClr val="FF0000"/>
                </a:solidFill>
                <a:latin typeface="Sylfaen" pitchFamily="18" charset="0"/>
              </a:rPr>
              <a:t>1</a:t>
            </a:r>
            <a:r>
              <a:rPr lang="en-GB" sz="1400" dirty="0">
                <a:solidFill>
                  <a:srgbClr val="FF0000"/>
                </a:solidFill>
                <a:latin typeface="Sylfaen" pitchFamily="18" charset="0"/>
              </a:rPr>
              <a:t>NIM A 472, 79 (2001)</a:t>
            </a:r>
          </a:p>
          <a:p>
            <a:r>
              <a:rPr lang="en-GB" sz="1400" baseline="30000" dirty="0">
                <a:solidFill>
                  <a:srgbClr val="FF0000"/>
                </a:solidFill>
                <a:latin typeface="Sylfaen" pitchFamily="18" charset="0"/>
              </a:rPr>
              <a:t>2</a:t>
            </a:r>
            <a:r>
              <a:rPr lang="en-GB" sz="1400" dirty="0">
                <a:solidFill>
                  <a:srgbClr val="FF0000"/>
                </a:solidFill>
                <a:latin typeface="Sylfaen" pitchFamily="18" charset="0"/>
              </a:rPr>
              <a:t>NIM A 564, 212 (2006)</a:t>
            </a:r>
          </a:p>
        </p:txBody>
      </p:sp>
    </p:spTree>
    <p:extLst>
      <p:ext uri="{BB962C8B-B14F-4D97-AF65-F5344CB8AC3E}">
        <p14:creationId xmlns:p14="http://schemas.microsoft.com/office/powerpoint/2010/main" val="191822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3228</TotalTime>
  <Words>896</Words>
  <Application>Microsoft Office PowerPoint</Application>
  <PresentationFormat>On-screen Show (4:3)</PresentationFormat>
  <Paragraphs>165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Laura</cp:lastModifiedBy>
  <cp:revision>155</cp:revision>
  <cp:lastPrinted>2013-06-24T10:01:10Z</cp:lastPrinted>
  <dcterms:created xsi:type="dcterms:W3CDTF">2013-05-23T12:55:36Z</dcterms:created>
  <dcterms:modified xsi:type="dcterms:W3CDTF">2013-06-27T06:48:52Z</dcterms:modified>
</cp:coreProperties>
</file>