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2" r:id="rId1"/>
  </p:sldMasterIdLst>
  <p:notesMasterIdLst>
    <p:notesMasterId r:id="rId40"/>
  </p:notesMasterIdLst>
  <p:handoutMasterIdLst>
    <p:handoutMasterId r:id="rId41"/>
  </p:handoutMasterIdLst>
  <p:sldIdLst>
    <p:sldId id="655" r:id="rId2"/>
    <p:sldId id="731" r:id="rId3"/>
    <p:sldId id="674" r:id="rId4"/>
    <p:sldId id="675" r:id="rId5"/>
    <p:sldId id="741" r:id="rId6"/>
    <p:sldId id="758" r:id="rId7"/>
    <p:sldId id="728" r:id="rId8"/>
    <p:sldId id="726" r:id="rId9"/>
    <p:sldId id="724" r:id="rId10"/>
    <p:sldId id="780" r:id="rId11"/>
    <p:sldId id="747" r:id="rId12"/>
    <p:sldId id="749" r:id="rId13"/>
    <p:sldId id="766" r:id="rId14"/>
    <p:sldId id="756" r:id="rId15"/>
    <p:sldId id="751" r:id="rId16"/>
    <p:sldId id="752" r:id="rId17"/>
    <p:sldId id="753" r:id="rId18"/>
    <p:sldId id="754" r:id="rId19"/>
    <p:sldId id="755" r:id="rId20"/>
    <p:sldId id="757" r:id="rId21"/>
    <p:sldId id="669" r:id="rId22"/>
    <p:sldId id="759" r:id="rId23"/>
    <p:sldId id="729" r:id="rId24"/>
    <p:sldId id="760" r:id="rId25"/>
    <p:sldId id="761" r:id="rId26"/>
    <p:sldId id="730" r:id="rId27"/>
    <p:sldId id="762" r:id="rId28"/>
    <p:sldId id="763" r:id="rId29"/>
    <p:sldId id="713" r:id="rId30"/>
    <p:sldId id="722" r:id="rId31"/>
    <p:sldId id="779" r:id="rId32"/>
    <p:sldId id="776" r:id="rId33"/>
    <p:sldId id="777" r:id="rId34"/>
    <p:sldId id="778" r:id="rId35"/>
    <p:sldId id="781" r:id="rId36"/>
    <p:sldId id="782" r:id="rId37"/>
    <p:sldId id="774" r:id="rId38"/>
    <p:sldId id="775" r:id="rId39"/>
  </p:sldIdLst>
  <p:sldSz cx="9144000" cy="6858000" type="screen4x3"/>
  <p:notesSz cx="6670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731F"/>
    <a:srgbClr val="FF9933"/>
    <a:srgbClr val="FFFF99"/>
    <a:srgbClr val="EF8A03"/>
    <a:srgbClr val="CCFFFF"/>
    <a:srgbClr val="990000"/>
    <a:srgbClr val="EA9B26"/>
    <a:srgbClr val="22106E"/>
    <a:srgbClr val="BE6D02"/>
    <a:srgbClr val="7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88" autoAdjust="0"/>
    <p:restoredTop sz="75176" autoAdjust="0"/>
  </p:normalViewPr>
  <p:slideViewPr>
    <p:cSldViewPr>
      <p:cViewPr>
        <p:scale>
          <a:sx n="90" d="100"/>
          <a:sy n="90" d="100"/>
        </p:scale>
        <p:origin x="-133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581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3756" y="-120"/>
      </p:cViewPr>
      <p:guideLst>
        <p:guide orient="horz" pos="3128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Lbls>
            <c:dLbl>
              <c:idx val="3"/>
              <c:layout>
                <c:manualLayout>
                  <c:x val="-0.1204682144200574"/>
                  <c:y val="4.3572990729314424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Sheet1!$D$5:$G$5</c:f>
              <c:strCache>
                <c:ptCount val="4"/>
                <c:pt idx="0">
                  <c:v>unclear</c:v>
                </c:pt>
                <c:pt idx="1">
                  <c:v>DSP based</c:v>
                </c:pt>
                <c:pt idx="2">
                  <c:v>DQQBS old fw</c:v>
                </c:pt>
                <c:pt idx="3">
                  <c:v>DQQDC old fw</c:v>
                </c:pt>
              </c:strCache>
            </c:strRef>
          </c:cat>
          <c:val>
            <c:numRef>
              <c:f>Sheet1!$D$6:$G$6</c:f>
              <c:numCache>
                <c:formatCode>General</c:formatCode>
                <c:ptCount val="4"/>
                <c:pt idx="0">
                  <c:v>1</c:v>
                </c:pt>
                <c:pt idx="1">
                  <c:v>22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Sheet1!$D$9:$E$9</c:f>
              <c:strCache>
                <c:ptCount val="2"/>
                <c:pt idx="0">
                  <c:v>mitigated</c:v>
                </c:pt>
                <c:pt idx="1">
                  <c:v>unclear</c:v>
                </c:pt>
              </c:strCache>
            </c:strRef>
          </c:cat>
          <c:val>
            <c:numRef>
              <c:f>Sheet1!$D$10:$E$10</c:f>
              <c:numCache>
                <c:formatCode>General</c:formatCode>
                <c:ptCount val="2"/>
                <c:pt idx="0">
                  <c:v>26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102" cy="495849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9001" y="1"/>
            <a:ext cx="2890102" cy="495849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fld id="{EFEBE181-06E3-44EF-BF4C-7572A058A86B}" type="datetimeFigureOut">
              <a:rPr lang="en-US" smtClean="0"/>
              <a:pPr/>
              <a:t>12/17/2012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366"/>
            <a:ext cx="2890102" cy="495849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9001" y="9432366"/>
            <a:ext cx="2890102" cy="495849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fld id="{B132D64A-779A-484E-9B55-0A97E36F40F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737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890626" cy="496491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8" y="2"/>
            <a:ext cx="2890626" cy="496491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fld id="{437D5B42-180E-4D0C-B213-405216124378}" type="datetimeFigureOut">
              <a:rPr lang="en-US" smtClean="0"/>
              <a:pPr/>
              <a:t>12/17/2012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5" tIns="47777" rIns="95555" bIns="477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716663"/>
            <a:ext cx="5336540" cy="4468416"/>
          </a:xfrm>
          <a:prstGeom prst="rect">
            <a:avLst/>
          </a:prstGeom>
        </p:spPr>
        <p:txBody>
          <a:bodyPr vert="horz" lIns="95555" tIns="47777" rIns="95555" bIns="4777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1600"/>
            <a:ext cx="2890626" cy="496491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8" y="9431600"/>
            <a:ext cx="2890626" cy="496491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fld id="{897EC2BE-4B36-4124-93F5-0D2A80DC9D9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690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Observed</a:t>
            </a:r>
            <a:r>
              <a:rPr lang="en-GB" baseline="0" dirty="0" smtClean="0"/>
              <a:t> failures &amp; Analysis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202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Observed</a:t>
            </a:r>
            <a:r>
              <a:rPr lang="en-GB" baseline="0" dirty="0" smtClean="0"/>
              <a:t> failures &amp; Analysis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20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Update of table -&gt; Petra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202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Power-Converters</a:t>
            </a:r>
            <a:r>
              <a:rPr lang="en-GB" baseline="0" dirty="0" smtClean="0"/>
              <a:t> (Tunnel + RRs)</a:t>
            </a:r>
          </a:p>
          <a:p>
            <a:r>
              <a:rPr lang="en-GB" baseline="0" dirty="0" smtClean="0"/>
              <a:t>P4 remaining (25ns?)</a:t>
            </a:r>
          </a:p>
          <a:p>
            <a:r>
              <a:rPr lang="en-GB" baseline="0" dirty="0" smtClean="0"/>
              <a:t>QPS and other tunnel equipment (incl. future requirements)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202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Observed</a:t>
            </a:r>
            <a:r>
              <a:rPr lang="en-GB" baseline="0" dirty="0" smtClean="0"/>
              <a:t> failures &amp; Analysis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202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Extract latest PM-DB plot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9690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Long-Term</a:t>
            </a:r>
            <a:r>
              <a:rPr lang="en-GB" baseline="0" dirty="0" smtClean="0"/>
              <a:t> damage -&gt; rad levels TID in 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202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Quick explanation: monitors (various)</a:t>
            </a:r>
            <a:r>
              <a:rPr lang="en-GB" baseline="0" dirty="0" smtClean="0"/>
              <a:t> </a:t>
            </a:r>
            <a:r>
              <a:rPr lang="en-GB" dirty="0" smtClean="0"/>
              <a:t>+ operation (</a:t>
            </a:r>
            <a:r>
              <a:rPr lang="en-GB" dirty="0" err="1" smtClean="0"/>
              <a:t>Lumi</a:t>
            </a:r>
            <a:r>
              <a:rPr lang="en-GB" dirty="0" smtClean="0"/>
              <a:t> + Losses)</a:t>
            </a:r>
          </a:p>
          <a:p>
            <a:r>
              <a:rPr lang="en-GB" dirty="0" smtClean="0"/>
              <a:t>Good agreement with predictions</a:t>
            </a:r>
            <a:r>
              <a:rPr lang="en-GB" baseline="0" dirty="0" smtClean="0"/>
              <a:t> + </a:t>
            </a:r>
            <a:r>
              <a:rPr lang="en-GB" dirty="0" smtClean="0"/>
              <a:t>P4 behaviour</a:t>
            </a:r>
          </a:p>
          <a:p>
            <a:r>
              <a:rPr lang="en-GB" dirty="0" smtClean="0"/>
              <a:t>Showing also doses in the DS/ARC?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20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Quick explanation: monitors (various)</a:t>
            </a:r>
            <a:r>
              <a:rPr lang="en-GB" baseline="0" dirty="0" smtClean="0"/>
              <a:t> </a:t>
            </a:r>
            <a:r>
              <a:rPr lang="en-GB" dirty="0" smtClean="0"/>
              <a:t>+ operation (</a:t>
            </a:r>
            <a:r>
              <a:rPr lang="en-GB" dirty="0" err="1" smtClean="0"/>
              <a:t>Lumi</a:t>
            </a:r>
            <a:r>
              <a:rPr lang="en-GB" dirty="0" smtClean="0"/>
              <a:t> + Losses)</a:t>
            </a:r>
          </a:p>
          <a:p>
            <a:r>
              <a:rPr lang="en-GB" dirty="0" smtClean="0"/>
              <a:t>Good agreement with predictions</a:t>
            </a:r>
            <a:r>
              <a:rPr lang="en-GB" baseline="0" dirty="0" smtClean="0"/>
              <a:t> + </a:t>
            </a:r>
            <a:r>
              <a:rPr lang="en-GB" dirty="0" smtClean="0"/>
              <a:t>P4 behaviour</a:t>
            </a:r>
          </a:p>
          <a:p>
            <a:r>
              <a:rPr lang="en-GB" dirty="0" smtClean="0"/>
              <a:t>Showing also doses in the DS/ARC?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202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894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Observed</a:t>
            </a:r>
            <a:r>
              <a:rPr lang="en-GB" baseline="0" dirty="0" smtClean="0"/>
              <a:t> failures &amp; Analysis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202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20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PM-DB Extraction -&gt; slope for this year</a:t>
            </a:r>
          </a:p>
          <a:p>
            <a:r>
              <a:rPr lang="en-GB" smtClean="0"/>
              <a:t>Area/Equipment </a:t>
            </a:r>
            <a:r>
              <a:rPr lang="en-GB" dirty="0" smtClean="0"/>
              <a:t>(both for confirmed/possible) -&gt; Ruben help!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20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 descr="0508014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9060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7"/>
          <p:cNvSpPr>
            <a:spLocks noChangeArrowheads="1"/>
          </p:cNvSpPr>
          <p:nvPr/>
        </p:nvSpPr>
        <p:spPr bwMode="auto">
          <a:xfrm>
            <a:off x="0" y="2057400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29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38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0" y="417184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(R2E)</a:t>
            </a:r>
            <a:r>
              <a:rPr lang="en-US" baseline="0" dirty="0" smtClean="0">
                <a:solidFill>
                  <a:srgbClr val="FFFF00"/>
                </a:solidFill>
                <a:latin typeface="Calibri" pitchFamily="34" charset="0"/>
              </a:rPr>
              <a:t> Mitigation Project:  www.cern.ch/r2e 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                       		</a:t>
            </a:r>
            <a:r>
              <a:rPr lang="en-US" baseline="0" dirty="0" smtClean="0">
                <a:solidFill>
                  <a:srgbClr val="FFFF00"/>
                </a:solidFill>
                <a:latin typeface="Calibri" pitchFamily="34" charset="0"/>
              </a:rPr>
              <a:t>          Evian Workshop </a:t>
            </a:r>
            <a:r>
              <a:rPr lang="en-US" baseline="0" dirty="0" smtClean="0">
                <a:solidFill>
                  <a:srgbClr val="FFFF00"/>
                </a:solidFill>
                <a:latin typeface="Calibri" pitchFamily="34" charset="0"/>
              </a:rPr>
              <a:t>2012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R2E Experience &amp; Outlook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December 12</a:t>
            </a:r>
            <a:r>
              <a:rPr lang="en-GB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2011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762000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 marL="1201738" indent="-287338">
              <a:defRPr sz="2000"/>
            </a:lvl3pPr>
            <a:lvl4pPr marL="1651000" indent="-279400">
              <a:defRPr sz="2000"/>
            </a:lvl4pPr>
            <a:lvl5pPr marL="2116138" indent="-287338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645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1"/>
            </a:gs>
            <a:gs pos="80000">
              <a:schemeClr val="bg1">
                <a:tint val="45000"/>
                <a:shade val="99000"/>
                <a:satMod val="350000"/>
                <a:alpha val="70000"/>
              </a:schemeClr>
            </a:gs>
            <a:gs pos="100000">
              <a:srgbClr val="000036">
                <a:alpha val="49804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R2E Experience &amp; Outlook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December 17</a:t>
            </a:r>
            <a:r>
              <a:rPr lang="en-GB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2012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2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56209" y="1"/>
            <a:ext cx="787791" cy="134508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7" r:id="rId3"/>
    <p:sldLayoutId id="2147483698" r:id="rId4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q"/>
        <a:defRPr sz="2000">
          <a:solidFill>
            <a:srgbClr val="000099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emf"/><Relationship Id="rId4" Type="http://schemas.openxmlformats.org/officeDocument/2006/relationships/image" Target="../media/image4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1835696" y="2492896"/>
            <a:ext cx="7077472" cy="582594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R2E – Experience and Outlook for </a:t>
            </a:r>
            <a:r>
              <a:rPr lang="en-GB" sz="4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LS1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4225" y="4736625"/>
            <a:ext cx="49809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bg1"/>
                </a:solidFill>
              </a:rPr>
              <a:t/>
            </a:r>
            <a:br>
              <a:rPr lang="en-GB" sz="2400" b="1" dirty="0" smtClean="0">
                <a:solidFill>
                  <a:schemeClr val="bg1"/>
                </a:solidFill>
              </a:rPr>
            </a:br>
            <a:r>
              <a:rPr lang="en-GB" sz="800" b="1" dirty="0" smtClean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/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sz="2800" dirty="0" smtClean="0">
                <a:solidFill>
                  <a:schemeClr val="bg1"/>
                </a:solidFill>
              </a:rPr>
              <a:t>G. Spiezia for the </a:t>
            </a:r>
            <a:r>
              <a:rPr lang="en-GB" sz="2800" b="1" dirty="0" smtClean="0">
                <a:solidFill>
                  <a:schemeClr val="bg1"/>
                </a:solidFill>
              </a:rPr>
              <a:t>R2E Project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094" y="5919663"/>
            <a:ext cx="4697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!!! Many Thanks To Everybody !!!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9324528" y="6669930"/>
            <a:ext cx="45719" cy="71438"/>
          </a:xfrm>
          <a:prstGeom prst="ellipse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Mitigation Measures </a:t>
            </a:r>
            <a:r>
              <a:rPr lang="en-US" sz="4400" dirty="0" err="1" smtClean="0"/>
              <a:t>XMas</a:t>
            </a:r>
            <a:r>
              <a:rPr lang="en-US" sz="4400" dirty="0" smtClean="0"/>
              <a:t> 2011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08520" y="908720"/>
            <a:ext cx="9144000" cy="5760640"/>
          </a:xfrm>
        </p:spPr>
        <p:txBody>
          <a:bodyPr>
            <a:no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r>
              <a:rPr lang="en-US" sz="3600" b="1" u="sng" dirty="0" smtClean="0">
                <a:solidFill>
                  <a:schemeClr val="tx1"/>
                </a:solidFill>
              </a:rPr>
              <a:t>Shielding</a:t>
            </a:r>
            <a:r>
              <a:rPr lang="en-US" sz="3600" b="1" dirty="0" smtClean="0">
                <a:solidFill>
                  <a:schemeClr val="tx1"/>
                </a:solidFill>
              </a:rPr>
              <a:t>                                   </a:t>
            </a:r>
            <a:r>
              <a:rPr lang="en-US" sz="3600" dirty="0" smtClean="0">
                <a:solidFill>
                  <a:schemeClr val="tx1"/>
                </a:solidFill>
              </a:rPr>
              <a:t>thanks to EN/MEF</a:t>
            </a:r>
            <a:endParaRPr lang="en-US" sz="3600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P1 (UJ 14/16) </a:t>
            </a:r>
            <a:r>
              <a:rPr lang="en-US" sz="3200" b="1" dirty="0">
                <a:solidFill>
                  <a:schemeClr val="bg2"/>
                </a:solidFill>
              </a:rPr>
              <a:t>– </a:t>
            </a:r>
            <a:r>
              <a:rPr lang="en-US" sz="3200" b="1" dirty="0" smtClean="0">
                <a:solidFill>
                  <a:schemeClr val="bg2"/>
                </a:solidFill>
              </a:rPr>
              <a:t>various equipments</a:t>
            </a:r>
            <a:br>
              <a:rPr lang="en-US" sz="3200" b="1" dirty="0" smtClean="0">
                <a:solidFill>
                  <a:schemeClr val="bg2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>G</a:t>
            </a:r>
            <a:r>
              <a:rPr lang="en-US" sz="3200" b="1" dirty="0" smtClean="0">
                <a:solidFill>
                  <a:srgbClr val="C00000"/>
                </a:solidFill>
              </a:rPr>
              <a:t>ain </a:t>
            </a:r>
            <a:r>
              <a:rPr lang="en-US" sz="3200" b="1" dirty="0">
                <a:solidFill>
                  <a:srgbClr val="C00000"/>
                </a:solidFill>
              </a:rPr>
              <a:t>factor </a:t>
            </a:r>
            <a:r>
              <a:rPr lang="en-US" sz="3200" b="1" dirty="0" smtClean="0">
                <a:solidFill>
                  <a:srgbClr val="C00000"/>
                </a:solidFill>
              </a:rPr>
              <a:t>~2. Take into account shielding efficiency and radiation level increases.</a:t>
            </a:r>
            <a:endParaRPr lang="en-US" sz="3200" b="1" dirty="0" smtClean="0">
              <a:solidFill>
                <a:schemeClr val="bg2"/>
              </a:solidFill>
            </a:endParaRPr>
          </a:p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r>
              <a:rPr lang="en-US" sz="3600" b="1" u="sng" dirty="0" smtClean="0">
                <a:solidFill>
                  <a:schemeClr val="tx1"/>
                </a:solidFill>
              </a:rPr>
              <a:t>Relocation</a:t>
            </a:r>
            <a:endParaRPr lang="en-US" sz="3600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Cryogenic equipment from Point 4/6/8 </a:t>
            </a:r>
            <a:endParaRPr lang="en-US" sz="3200" b="1" dirty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B/P/WIC  equipment from UJ56 US85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EN/EL UPS from UJ56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FF0000"/>
                </a:solidFill>
              </a:rPr>
              <a:t>No events anymore</a:t>
            </a:r>
          </a:p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r>
              <a:rPr lang="en-US" sz="3600" b="1" u="sng" dirty="0" smtClean="0">
                <a:solidFill>
                  <a:schemeClr val="tx1"/>
                </a:solidFill>
              </a:rPr>
              <a:t>Equipment actions</a:t>
            </a:r>
            <a:endParaRPr lang="en-US" sz="3600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QPS: </a:t>
            </a:r>
            <a:r>
              <a:rPr lang="en-US" sz="3200" b="1" dirty="0" err="1" smtClean="0">
                <a:solidFill>
                  <a:schemeClr val="bg2"/>
                </a:solidFill>
              </a:rPr>
              <a:t>Fw</a:t>
            </a:r>
            <a:r>
              <a:rPr lang="en-US" sz="3200" b="1" dirty="0" smtClean="0">
                <a:solidFill>
                  <a:schemeClr val="bg2"/>
                </a:solidFill>
              </a:rPr>
              <a:t>, </a:t>
            </a:r>
            <a:r>
              <a:rPr lang="en-US" sz="3200" b="1" dirty="0" err="1" smtClean="0">
                <a:solidFill>
                  <a:schemeClr val="bg2"/>
                </a:solidFill>
              </a:rPr>
              <a:t>Hw</a:t>
            </a:r>
            <a:r>
              <a:rPr lang="en-US" sz="3200" b="1" dirty="0" smtClean="0">
                <a:solidFill>
                  <a:schemeClr val="bg2"/>
                </a:solidFill>
              </a:rPr>
              <a:t> updates</a:t>
            </a:r>
            <a:endParaRPr lang="en-US" sz="3200" b="1" dirty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EPC: </a:t>
            </a:r>
            <a:r>
              <a:rPr lang="en-US" sz="3200" b="1" dirty="0" err="1" smtClean="0">
                <a:solidFill>
                  <a:schemeClr val="bg2"/>
                </a:solidFill>
              </a:rPr>
              <a:t>Fw</a:t>
            </a:r>
            <a:r>
              <a:rPr lang="en-US" sz="3200" b="1" dirty="0" smtClean="0">
                <a:solidFill>
                  <a:schemeClr val="bg2"/>
                </a:solidFill>
              </a:rPr>
              <a:t> updates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CRYO: </a:t>
            </a:r>
            <a:r>
              <a:rPr lang="en-US" sz="3200" b="1" dirty="0" err="1" smtClean="0">
                <a:solidFill>
                  <a:schemeClr val="bg2"/>
                </a:solidFill>
              </a:rPr>
              <a:t>Hw</a:t>
            </a:r>
            <a:r>
              <a:rPr lang="en-US" sz="3200" b="1" dirty="0" smtClean="0">
                <a:solidFill>
                  <a:schemeClr val="bg2"/>
                </a:solidFill>
              </a:rPr>
              <a:t> updates (Temperature </a:t>
            </a:r>
            <a:r>
              <a:rPr lang="en-US" sz="3200" b="1" dirty="0" err="1" smtClean="0">
                <a:solidFill>
                  <a:schemeClr val="bg2"/>
                </a:solidFill>
              </a:rPr>
              <a:t>sens</a:t>
            </a:r>
            <a:r>
              <a:rPr lang="en-US" sz="3200" b="1" dirty="0" smtClean="0">
                <a:solidFill>
                  <a:schemeClr val="bg2"/>
                </a:solidFill>
              </a:rPr>
              <a:t>)</a:t>
            </a:r>
            <a:endParaRPr lang="en-US" sz="3600" b="1" u="sng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09634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27584" y="-99392"/>
            <a:ext cx="7992888" cy="714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US" sz="4400" dirty="0"/>
              <a:t>Failure Overview</a:t>
            </a:r>
            <a:endParaRPr lang="en-GB" sz="4400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0523000"/>
              </p:ext>
            </p:extLst>
          </p:nvPr>
        </p:nvGraphicFramePr>
        <p:xfrm>
          <a:off x="1115616" y="4307210"/>
          <a:ext cx="6953531" cy="2146126"/>
        </p:xfrm>
        <a:graphic>
          <a:graphicData uri="http://schemas.openxmlformats.org/drawingml/2006/table">
            <a:tbl>
              <a:tblPr/>
              <a:tblGrid>
                <a:gridCol w="2254187"/>
                <a:gridCol w="1523461"/>
                <a:gridCol w="1392780"/>
                <a:gridCol w="1783103"/>
              </a:tblGrid>
              <a:tr h="417934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Dump Confirmed</a:t>
                      </a:r>
                      <a:endParaRPr lang="en-GB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 </a:t>
                      </a:r>
                      <a:r>
                        <a:rPr lang="en-GB" sz="2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TBC</a:t>
                      </a:r>
                      <a:endParaRPr lang="en-GB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No </a:t>
                      </a:r>
                      <a:r>
                        <a:rPr lang="en-GB" sz="2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</a:t>
                      </a:r>
                      <a:endParaRPr lang="en-GB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No </a:t>
                      </a:r>
                      <a:r>
                        <a:rPr lang="en-GB" sz="2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 </a:t>
                      </a:r>
                      <a:r>
                        <a:rPr lang="en-GB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58</a:t>
                      </a:r>
                      <a:endParaRPr lang="en-GB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48">
                <a:tc gridSpan="4"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4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Destructive</a:t>
                      </a:r>
                      <a:r>
                        <a:rPr kumimoji="0" lang="en-GB" sz="2400" b="1" i="0" u="none" strike="noStrike" kern="1200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failures</a:t>
                      </a:r>
                      <a:endParaRPr kumimoji="0" lang="en-GB" sz="24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 Confirmed</a:t>
                      </a:r>
                      <a:endParaRPr lang="en-GB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4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 </a:t>
                      </a:r>
                      <a:r>
                        <a:rPr kumimoji="0" lang="en-GB" sz="24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TBC</a:t>
                      </a:r>
                      <a:endParaRPr kumimoji="0" lang="en-GB" sz="24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4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4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</a:t>
                      </a:r>
                      <a:endParaRPr kumimoji="0" lang="en-GB" sz="24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4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4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 </a:t>
                      </a:r>
                      <a:r>
                        <a:rPr kumimoji="0" lang="en-GB" sz="24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</a:t>
                      </a:r>
                      <a:endParaRPr lang="en-GB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0626" y="770913"/>
            <a:ext cx="5435572" cy="3560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483" y="764704"/>
            <a:ext cx="571608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-60518" y="3933056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Status November 2012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391701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QPS</a:t>
            </a:r>
            <a:endParaRPr lang="en-GB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-36512" y="1628800"/>
            <a:ext cx="8856984" cy="489654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Blip>
                <a:blip r:embed="rId3"/>
              </a:buBlip>
            </a:pPr>
            <a:r>
              <a:rPr lang="en-GB" b="1" dirty="0" smtClean="0">
                <a:solidFill>
                  <a:srgbClr val="990000"/>
                </a:solidFill>
              </a:rPr>
              <a:t>Locations: </a:t>
            </a:r>
            <a:r>
              <a:rPr lang="en-GB" dirty="0" smtClean="0"/>
              <a:t>UJ14/16, UJ56, RRs P1/P7, DS</a:t>
            </a:r>
          </a:p>
          <a:p>
            <a:pPr>
              <a:buBlip>
                <a:blip r:embed="rId3"/>
              </a:buBlip>
            </a:pPr>
            <a:r>
              <a:rPr lang="en-GB" b="1" dirty="0" smtClean="0">
                <a:solidFill>
                  <a:srgbClr val="990000"/>
                </a:solidFill>
              </a:rPr>
              <a:t>Failure types</a:t>
            </a:r>
            <a:r>
              <a:rPr lang="en-GB" dirty="0" smtClean="0"/>
              <a:t>: </a:t>
            </a:r>
          </a:p>
          <a:p>
            <a:pPr lvl="1">
              <a:buBlip>
                <a:blip r:embed="rId3"/>
              </a:buBlip>
            </a:pPr>
            <a:r>
              <a:rPr lang="en-GB" dirty="0" smtClean="0"/>
              <a:t>Digital detection system for nQPS (very few)</a:t>
            </a:r>
          </a:p>
          <a:p>
            <a:pPr lvl="1">
              <a:buBlip>
                <a:blip r:embed="rId3"/>
              </a:buBlip>
            </a:pPr>
            <a:r>
              <a:rPr lang="en-GB" dirty="0" smtClean="0"/>
              <a:t>600A protection (DSP based system)</a:t>
            </a:r>
          </a:p>
          <a:p>
            <a:pPr lvl="1">
              <a:buBlip>
                <a:blip r:embed="rId3"/>
              </a:buBlip>
            </a:pPr>
            <a:r>
              <a:rPr lang="en-GB" dirty="0" err="1" smtClean="0"/>
              <a:t>uFIP</a:t>
            </a:r>
            <a:r>
              <a:rPr lang="en-GB" dirty="0" smtClean="0"/>
              <a:t> communication</a:t>
            </a:r>
          </a:p>
          <a:p>
            <a:pPr lvl="1">
              <a:buBlip>
                <a:blip r:embed="rId3"/>
              </a:buBlip>
            </a:pPr>
            <a:r>
              <a:rPr lang="en-GB" dirty="0" err="1" smtClean="0"/>
              <a:t>DAQ&amp;uFip</a:t>
            </a:r>
            <a:r>
              <a:rPr lang="en-GB" dirty="0" smtClean="0"/>
              <a:t>: no dump but required access </a:t>
            </a:r>
          </a:p>
          <a:p>
            <a:pPr>
              <a:buBlip>
                <a:blip r:embed="rId3"/>
              </a:buBlip>
            </a:pPr>
            <a:r>
              <a:rPr lang="en-GB" b="1" dirty="0" smtClean="0">
                <a:solidFill>
                  <a:srgbClr val="990000"/>
                </a:solidFill>
              </a:rPr>
              <a:t>Mitigations:</a:t>
            </a:r>
          </a:p>
          <a:p>
            <a:pPr marL="916686" lvl="1" indent="-514350">
              <a:buBlip>
                <a:blip r:embed="rId3"/>
              </a:buBlip>
            </a:pPr>
            <a:r>
              <a:rPr lang="en-GB" dirty="0"/>
              <a:t>New DAQ system under design (FPGA)</a:t>
            </a:r>
          </a:p>
          <a:p>
            <a:pPr marL="916686" lvl="1" indent="-514350">
              <a:buBlip>
                <a:blip r:embed="rId3"/>
              </a:buBlip>
            </a:pPr>
            <a:r>
              <a:rPr lang="en-GB" dirty="0" smtClean="0"/>
              <a:t>Firmware upgrades</a:t>
            </a:r>
          </a:p>
          <a:p>
            <a:pPr marL="916686" lvl="1" indent="-514350">
              <a:buBlip>
                <a:blip r:embed="rId3"/>
              </a:buBlip>
            </a:pPr>
            <a:r>
              <a:rPr lang="en-GB" dirty="0" err="1" smtClean="0"/>
              <a:t>BricoFip</a:t>
            </a:r>
            <a:r>
              <a:rPr lang="en-GB" dirty="0" smtClean="0"/>
              <a:t> (mid-term)/NanoFip (long-term)</a:t>
            </a:r>
          </a:p>
          <a:p>
            <a:pPr>
              <a:buBlip>
                <a:blip r:embed="rId3"/>
              </a:buBlip>
            </a:pPr>
            <a:r>
              <a:rPr lang="en-GB" b="1" dirty="0" smtClean="0">
                <a:solidFill>
                  <a:srgbClr val="990000"/>
                </a:solidFill>
              </a:rPr>
              <a:t>Main Impact:</a:t>
            </a:r>
            <a:r>
              <a:rPr lang="en-GB" dirty="0"/>
              <a:t> </a:t>
            </a:r>
            <a:r>
              <a:rPr lang="en-GB" dirty="0" smtClean="0"/>
              <a:t>caused most of the R2E dumps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12</a:t>
            </a:fld>
            <a:endParaRPr lang="en-GB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399843"/>
              </p:ext>
            </p:extLst>
          </p:nvPr>
        </p:nvGraphicFramePr>
        <p:xfrm>
          <a:off x="0" y="764704"/>
          <a:ext cx="5984466" cy="864096"/>
        </p:xfrm>
        <a:graphic>
          <a:graphicData uri="http://schemas.openxmlformats.org/drawingml/2006/table">
            <a:tbl>
              <a:tblPr/>
              <a:tblGrid>
                <a:gridCol w="1248721"/>
                <a:gridCol w="1625489"/>
                <a:gridCol w="1464018"/>
                <a:gridCol w="1646238"/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Dump/TBC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 </a:t>
                      </a:r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32</a:t>
                      </a:r>
                      <a:endParaRPr lang="en-GB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78151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27584" y="53340"/>
            <a:ext cx="7992888" cy="714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US" sz="4400" dirty="0" smtClean="0"/>
              <a:t>QPS – Detail</a:t>
            </a:r>
            <a:endParaRPr lang="en-GB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767696"/>
            <a:ext cx="8165803" cy="585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 bwMode="auto">
          <a:xfrm>
            <a:off x="0" y="767696"/>
            <a:ext cx="9144000" cy="5037568"/>
          </a:xfrm>
          <a:prstGeom prst="rect">
            <a:avLst/>
          </a:prstGeom>
          <a:solidFill>
            <a:schemeClr val="bg1">
              <a:alpha val="75000"/>
            </a:schemeClr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0968" y="2144442"/>
            <a:ext cx="8884541" cy="2866381"/>
            <a:chOff x="189393" y="2146795"/>
            <a:chExt cx="8884541" cy="2866381"/>
          </a:xfrm>
        </p:grpSpPr>
        <p:graphicFrame>
          <p:nvGraphicFramePr>
            <p:cNvPr id="13" name="Chart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66487223"/>
                </p:ext>
              </p:extLst>
            </p:nvPr>
          </p:nvGraphicFramePr>
          <p:xfrm>
            <a:off x="189393" y="2289468"/>
            <a:ext cx="4405312" cy="25074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4" name="Right Arrow 13"/>
            <p:cNvSpPr/>
            <p:nvPr/>
          </p:nvSpPr>
          <p:spPr>
            <a:xfrm>
              <a:off x="3776590" y="3130882"/>
              <a:ext cx="1752600" cy="10668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R2E consolidation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15" name="Chart 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59069980"/>
                </p:ext>
              </p:extLst>
            </p:nvPr>
          </p:nvGraphicFramePr>
          <p:xfrm>
            <a:off x="4995790" y="2146795"/>
            <a:ext cx="3968698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6" name="TextBox 15"/>
            <p:cNvSpPr txBox="1"/>
            <p:nvPr/>
          </p:nvSpPr>
          <p:spPr>
            <a:xfrm>
              <a:off x="204064" y="4641491"/>
              <a:ext cx="37918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2012: 27 R2E trips during stable beam</a:t>
              </a: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55976" y="4643844"/>
              <a:ext cx="47179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&gt;LS1: with all foreseen measures in place: 1</a:t>
              </a: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372200" y="767696"/>
            <a:ext cx="2720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/>
              <a:t>© R. Denz, J. Steckert</a:t>
            </a:r>
            <a:endParaRPr lang="en-GB" sz="2000" i="1" dirty="0"/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251520" y="764704"/>
            <a:ext cx="4320480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Blip>
                <a:blip r:embed="rId6"/>
              </a:buBlip>
            </a:pPr>
            <a:r>
              <a:rPr lang="en-GB" sz="2400" b="1" dirty="0" smtClean="0">
                <a:solidFill>
                  <a:srgbClr val="990000"/>
                </a:solidFill>
              </a:rPr>
              <a:t>2011: </a:t>
            </a:r>
            <a:r>
              <a:rPr lang="en-GB" sz="2400" b="1" dirty="0" smtClean="0">
                <a:solidFill>
                  <a:schemeClr val="bg2"/>
                </a:solidFill>
              </a:rPr>
              <a:t>3.5 dumps per fb</a:t>
            </a:r>
            <a:r>
              <a:rPr lang="en-GB" sz="2400" b="1" baseline="30000" dirty="0" smtClean="0">
                <a:solidFill>
                  <a:schemeClr val="bg2"/>
                </a:solidFill>
              </a:rPr>
              <a:t>-1</a:t>
            </a:r>
          </a:p>
          <a:p>
            <a:pPr>
              <a:buBlip>
                <a:blip r:embed="rId6"/>
              </a:buBlip>
            </a:pPr>
            <a:r>
              <a:rPr lang="en-GB" sz="2400" b="1" dirty="0" smtClean="0">
                <a:solidFill>
                  <a:srgbClr val="990000"/>
                </a:solidFill>
              </a:rPr>
              <a:t>2012: </a:t>
            </a:r>
            <a:r>
              <a:rPr lang="en-GB" sz="2400" b="1" dirty="0" smtClean="0">
                <a:solidFill>
                  <a:schemeClr val="bg2"/>
                </a:solidFill>
              </a:rPr>
              <a:t>1.4 dumps per fb</a:t>
            </a:r>
            <a:r>
              <a:rPr lang="en-GB" sz="2400" b="1" baseline="30000" dirty="0" smtClean="0">
                <a:solidFill>
                  <a:schemeClr val="bg2"/>
                </a:solidFill>
              </a:rPr>
              <a:t>-1</a:t>
            </a:r>
          </a:p>
          <a:p>
            <a:pPr>
              <a:buBlip>
                <a:blip r:embed="rId6"/>
              </a:buBlip>
            </a:pPr>
            <a:r>
              <a:rPr lang="en-GB" sz="2400" b="1" dirty="0" smtClean="0">
                <a:solidFill>
                  <a:schemeClr val="bg2"/>
                </a:solidFill>
              </a:rPr>
              <a:t>1/3 of errors in </a:t>
            </a:r>
            <a:r>
              <a:rPr lang="en-GB" sz="2400" b="1" dirty="0" smtClean="0">
                <a:solidFill>
                  <a:srgbClr val="990000"/>
                </a:solidFill>
              </a:rPr>
              <a:t>UJ14/16/56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35147820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 bwMode="auto">
          <a:xfrm>
            <a:off x="61848" y="1571707"/>
            <a:ext cx="9262680" cy="4449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q"/>
              <a:defRPr sz="2000">
                <a:solidFill>
                  <a:srgbClr val="000099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990000"/>
                </a:solidFill>
              </a:rPr>
              <a:t>Locations:</a:t>
            </a:r>
            <a:r>
              <a:rPr lang="en-GB" sz="2800" dirty="0" smtClean="0">
                <a:solidFill>
                  <a:schemeClr val="tx1"/>
                </a:solidFill>
              </a:rPr>
              <a:t> UJs, RRs, ARC</a:t>
            </a:r>
            <a:endParaRPr lang="en-GB" sz="2800" dirty="0">
              <a:solidFill>
                <a:schemeClr val="tx1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rgbClr val="990000"/>
                </a:solidFill>
              </a:rPr>
              <a:t>Failure </a:t>
            </a:r>
            <a:r>
              <a:rPr lang="en-GB" sz="2800" b="1" dirty="0" smtClean="0">
                <a:solidFill>
                  <a:srgbClr val="990000"/>
                </a:solidFill>
              </a:rPr>
              <a:t>types (only confirmed ones kept in follow-up):</a:t>
            </a: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tx1"/>
                </a:solidFill>
              </a:rPr>
              <a:t>600A: Aux </a:t>
            </a:r>
            <a:r>
              <a:rPr lang="en-GB" sz="2800" dirty="0">
                <a:solidFill>
                  <a:schemeClr val="tx1"/>
                </a:solidFill>
              </a:rPr>
              <a:t>Power </a:t>
            </a:r>
            <a:r>
              <a:rPr lang="en-GB" sz="2800" dirty="0" smtClean="0">
                <a:solidFill>
                  <a:schemeClr val="tx1"/>
                </a:solidFill>
              </a:rPr>
              <a:t>Supply [14 events]</a:t>
            </a: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tx1"/>
                </a:solidFill>
              </a:rPr>
              <a:t>FGC [10 events]</a:t>
            </a: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tx1"/>
                </a:solidFill>
              </a:rPr>
              <a:t>120A failure [1 event]</a:t>
            </a:r>
            <a:endParaRPr lang="en-GB" sz="2800" dirty="0">
              <a:solidFill>
                <a:schemeClr val="tx1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rgbClr val="990000"/>
                </a:solidFill>
              </a:rPr>
              <a:t>Mitigations:</a:t>
            </a: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>
                <a:solidFill>
                  <a:schemeClr val="tx1"/>
                </a:solidFill>
              </a:rPr>
              <a:t>AC/DC power supply problem </a:t>
            </a:r>
            <a:r>
              <a:rPr lang="en-GB" sz="2800" dirty="0" smtClean="0">
                <a:solidFill>
                  <a:schemeClr val="tx1"/>
                </a:solidFill>
              </a:rPr>
              <a:t>understood, corrected during LS1 </a:t>
            </a:r>
            <a:endParaRPr lang="en-GB" sz="2800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tx1"/>
                </a:solidFill>
              </a:rPr>
              <a:t>New </a:t>
            </a:r>
            <a:r>
              <a:rPr lang="en-GB" sz="2800" dirty="0" err="1" smtClean="0">
                <a:solidFill>
                  <a:schemeClr val="tx1"/>
                </a:solidFill>
              </a:rPr>
              <a:t>FGClite</a:t>
            </a:r>
            <a:r>
              <a:rPr lang="en-GB" sz="2800" dirty="0" smtClean="0">
                <a:solidFill>
                  <a:schemeClr val="tx1"/>
                </a:solidFill>
              </a:rPr>
              <a:t> design (on-going)</a:t>
            </a: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tx1"/>
                </a:solidFill>
              </a:rPr>
              <a:t>Radiation tolerant power converters (started)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990000"/>
                </a:solidFill>
              </a:rPr>
              <a:t>Main Impact:</a:t>
            </a:r>
            <a:endParaRPr lang="en-GB" sz="2800" b="1" dirty="0">
              <a:solidFill>
                <a:srgbClr val="990000"/>
              </a:solidFill>
            </a:endParaRP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tx1"/>
                </a:solidFill>
              </a:rPr>
              <a:t>Many destructive failures</a:t>
            </a:r>
            <a:endParaRPr lang="en-GB" sz="2800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dirty="0">
              <a:solidFill>
                <a:schemeClr val="tx1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US" sz="2800" dirty="0"/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dirty="0" smtClean="0">
              <a:solidFill>
                <a:schemeClr val="bg2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27584" y="-21660"/>
            <a:ext cx="7992888" cy="714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GB" dirty="0" smtClean="0"/>
              <a:t>Power Converter</a:t>
            </a:r>
            <a:endParaRPr lang="en-GB" sz="4000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7717632"/>
              </p:ext>
            </p:extLst>
          </p:nvPr>
        </p:nvGraphicFramePr>
        <p:xfrm>
          <a:off x="27694" y="793470"/>
          <a:ext cx="5984466" cy="864096"/>
        </p:xfrm>
        <a:graphic>
          <a:graphicData uri="http://schemas.openxmlformats.org/drawingml/2006/table">
            <a:tbl>
              <a:tblPr/>
              <a:tblGrid>
                <a:gridCol w="1248721"/>
                <a:gridCol w="1625489"/>
                <a:gridCol w="1464018"/>
                <a:gridCol w="1646238"/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Dump/TBC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 </a:t>
                      </a:r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</a:t>
                      </a:r>
                      <a:endParaRPr lang="en-GB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16146" y="729285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Status November 2012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696520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-10160" y="1844824"/>
            <a:ext cx="926268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q"/>
              <a:defRPr sz="2000">
                <a:solidFill>
                  <a:srgbClr val="000099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b="1" dirty="0" smtClean="0">
                <a:solidFill>
                  <a:srgbClr val="990000"/>
                </a:solidFill>
                <a:latin typeface="+mn-lt"/>
              </a:rPr>
              <a:t>Locations: </a:t>
            </a:r>
            <a:r>
              <a:rPr lang="en-GB" sz="3600" dirty="0" smtClean="0">
                <a:solidFill>
                  <a:schemeClr val="tx1"/>
                </a:solidFill>
              </a:rPr>
              <a:t>UJ56</a:t>
            </a:r>
            <a:r>
              <a:rPr lang="en-GB" sz="3600" dirty="0">
                <a:solidFill>
                  <a:schemeClr val="tx1"/>
                </a:solidFill>
              </a:rPr>
              <a:t>, UJ76, UX45, US85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b="1" dirty="0">
                <a:solidFill>
                  <a:srgbClr val="990000"/>
                </a:solidFill>
                <a:latin typeface="+mn-lt"/>
              </a:rPr>
              <a:t>Failure </a:t>
            </a:r>
            <a:r>
              <a:rPr lang="en-GB" sz="3000" b="1" dirty="0" smtClean="0">
                <a:solidFill>
                  <a:srgbClr val="990000"/>
                </a:solidFill>
                <a:latin typeface="+mn-lt"/>
              </a:rPr>
              <a:t>types </a:t>
            </a:r>
            <a:endParaRPr lang="en-GB" sz="3000" b="1" dirty="0">
              <a:solidFill>
                <a:srgbClr val="990000"/>
              </a:solidFill>
              <a:latin typeface="+mn-lt"/>
            </a:endParaRP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dirty="0" err="1" smtClean="0">
                <a:solidFill>
                  <a:schemeClr val="tx1"/>
                </a:solidFill>
              </a:rPr>
              <a:t>Mecos</a:t>
            </a:r>
            <a:r>
              <a:rPr lang="en-GB" sz="3000" dirty="0" smtClean="0">
                <a:solidFill>
                  <a:schemeClr val="tx1"/>
                </a:solidFill>
              </a:rPr>
              <a:t> AMB</a:t>
            </a: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dirty="0" err="1" smtClean="0">
                <a:solidFill>
                  <a:schemeClr val="tx1"/>
                </a:solidFill>
              </a:rPr>
              <a:t>Profibus</a:t>
            </a:r>
            <a:r>
              <a:rPr lang="en-GB" sz="3000" dirty="0" smtClean="0">
                <a:solidFill>
                  <a:schemeClr val="tx1"/>
                </a:solidFill>
              </a:rPr>
              <a:t> </a:t>
            </a:r>
            <a:r>
              <a:rPr lang="en-GB" sz="3000" dirty="0">
                <a:solidFill>
                  <a:schemeClr val="tx1"/>
                </a:solidFill>
              </a:rPr>
              <a:t>communications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b="1" dirty="0" smtClean="0">
                <a:solidFill>
                  <a:srgbClr val="990000"/>
                </a:solidFill>
                <a:latin typeface="+mn-lt"/>
              </a:rPr>
              <a:t>Mitigations</a:t>
            </a:r>
            <a:endParaRPr lang="en-GB" sz="3000" b="1" dirty="0">
              <a:solidFill>
                <a:srgbClr val="990000"/>
              </a:solidFill>
              <a:latin typeface="+mn-lt"/>
            </a:endParaRP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dirty="0" smtClean="0">
                <a:solidFill>
                  <a:schemeClr val="tx1"/>
                </a:solidFill>
              </a:rPr>
              <a:t>AMB case (UX45</a:t>
            </a:r>
            <a:r>
              <a:rPr lang="en-GB" sz="3000" dirty="0">
                <a:solidFill>
                  <a:schemeClr val="tx1"/>
                </a:solidFill>
              </a:rPr>
              <a:t>, </a:t>
            </a:r>
            <a:r>
              <a:rPr lang="en-GB" sz="3000" dirty="0" smtClean="0">
                <a:solidFill>
                  <a:schemeClr val="tx1"/>
                </a:solidFill>
              </a:rPr>
              <a:t>UX65, US85): Relocation under study [</a:t>
            </a:r>
            <a:r>
              <a:rPr lang="en-GB" sz="3000" dirty="0" err="1" smtClean="0">
                <a:solidFill>
                  <a:schemeClr val="tx1"/>
                </a:solidFill>
              </a:rPr>
              <a:t>Mecos</a:t>
            </a:r>
            <a:r>
              <a:rPr lang="en-GB" sz="3000" dirty="0" smtClean="0">
                <a:solidFill>
                  <a:schemeClr val="tx1"/>
                </a:solidFill>
              </a:rPr>
              <a:t>, S2M]</a:t>
            </a:r>
            <a:endParaRPr lang="en-GB" sz="3000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dirty="0" err="1" smtClean="0">
                <a:solidFill>
                  <a:schemeClr val="tx1"/>
                </a:solidFill>
              </a:rPr>
              <a:t>Profibus</a:t>
            </a:r>
            <a:r>
              <a:rPr lang="en-GB" sz="3000" dirty="0" smtClean="0">
                <a:solidFill>
                  <a:schemeClr val="tx1"/>
                </a:solidFill>
              </a:rPr>
              <a:t>: Relocation </a:t>
            </a:r>
            <a:r>
              <a:rPr lang="en-GB" sz="3000" dirty="0">
                <a:solidFill>
                  <a:schemeClr val="tx1"/>
                </a:solidFill>
              </a:rPr>
              <a:t>from </a:t>
            </a:r>
            <a:r>
              <a:rPr lang="en-GB" sz="3000" dirty="0" smtClean="0">
                <a:solidFill>
                  <a:schemeClr val="tx1"/>
                </a:solidFill>
              </a:rPr>
              <a:t>UJs during LS1</a:t>
            </a: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dirty="0" smtClean="0">
                <a:solidFill>
                  <a:schemeClr val="tx1"/>
                </a:solidFill>
              </a:rPr>
              <a:t>31 events mitigated due to </a:t>
            </a:r>
            <a:r>
              <a:rPr lang="en-GB" sz="3000" dirty="0" err="1" smtClean="0">
                <a:solidFill>
                  <a:schemeClr val="tx1"/>
                </a:solidFill>
              </a:rPr>
              <a:t>autoreset</a:t>
            </a:r>
            <a:endParaRPr lang="en-GB" sz="3000" dirty="0">
              <a:solidFill>
                <a:schemeClr val="tx1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b="1" dirty="0">
                <a:solidFill>
                  <a:srgbClr val="990000"/>
                </a:solidFill>
                <a:latin typeface="+mn-lt"/>
              </a:rPr>
              <a:t>Main </a:t>
            </a:r>
            <a:r>
              <a:rPr lang="en-GB" sz="3000" b="1" dirty="0" smtClean="0">
                <a:solidFill>
                  <a:srgbClr val="990000"/>
                </a:solidFill>
                <a:latin typeface="+mn-lt"/>
              </a:rPr>
              <a:t>Impact</a:t>
            </a:r>
            <a:endParaRPr lang="en-GB" sz="3000" b="1" dirty="0">
              <a:solidFill>
                <a:srgbClr val="990000"/>
              </a:solidFill>
              <a:latin typeface="+mn-lt"/>
            </a:endParaRP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dirty="0" smtClean="0">
                <a:solidFill>
                  <a:schemeClr val="tx1"/>
                </a:solidFill>
              </a:rPr>
              <a:t>Important contribution to R2E downtime</a:t>
            </a:r>
            <a:endParaRPr lang="en-GB" sz="3000" b="1" dirty="0">
              <a:solidFill>
                <a:srgbClr val="990000"/>
              </a:solidFill>
            </a:endParaRPr>
          </a:p>
          <a:p>
            <a:pPr marL="400050" lvl="1" indent="0">
              <a:lnSpc>
                <a:spcPts val="3300"/>
              </a:lnSpc>
              <a:spcBef>
                <a:spcPts val="0"/>
              </a:spcBef>
              <a:buNone/>
            </a:pPr>
            <a:endParaRPr lang="en-GB" sz="3600" dirty="0">
              <a:solidFill>
                <a:schemeClr val="bg2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US" sz="3600" dirty="0"/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3600" dirty="0" smtClean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Cryo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15</a:t>
            </a:fld>
            <a:endParaRPr lang="en-GB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661543"/>
              </p:ext>
            </p:extLst>
          </p:nvPr>
        </p:nvGraphicFramePr>
        <p:xfrm>
          <a:off x="27694" y="836712"/>
          <a:ext cx="5984466" cy="864096"/>
        </p:xfrm>
        <a:graphic>
          <a:graphicData uri="http://schemas.openxmlformats.org/drawingml/2006/table">
            <a:tbl>
              <a:tblPr/>
              <a:tblGrid>
                <a:gridCol w="1248721"/>
                <a:gridCol w="1625489"/>
                <a:gridCol w="1464018"/>
                <a:gridCol w="1646238"/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Dump/TBC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 </a:t>
                      </a:r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GB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20091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-108520" y="1628800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990000"/>
                </a:solidFill>
              </a:rPr>
              <a:t>Locations: </a:t>
            </a:r>
            <a:r>
              <a:rPr lang="en-US" dirty="0" smtClean="0"/>
              <a:t>UJ76, </a:t>
            </a:r>
            <a:r>
              <a:rPr lang="en-US" dirty="0" smtClean="0"/>
              <a:t>UX45</a:t>
            </a:r>
            <a:endParaRPr lang="en-US" dirty="0"/>
          </a:p>
          <a:p>
            <a:pPr>
              <a:buBlip>
                <a:blip r:embed="rId3"/>
              </a:buBlip>
            </a:pPr>
            <a:r>
              <a:rPr lang="en-US" b="1" dirty="0">
                <a:solidFill>
                  <a:srgbClr val="990000"/>
                </a:solidFill>
              </a:rPr>
              <a:t>Failure </a:t>
            </a:r>
            <a:r>
              <a:rPr lang="en-US" b="1" dirty="0" smtClean="0">
                <a:solidFill>
                  <a:srgbClr val="990000"/>
                </a:solidFill>
              </a:rPr>
              <a:t>types</a:t>
            </a:r>
            <a:r>
              <a:rPr lang="en-US" dirty="0" smtClean="0"/>
              <a:t> </a:t>
            </a:r>
            <a:endParaRPr lang="en-US" dirty="0" smtClean="0"/>
          </a:p>
          <a:p>
            <a:pPr lvl="1">
              <a:buBlip>
                <a:blip r:embed="rId3"/>
              </a:buBlip>
            </a:pPr>
            <a:r>
              <a:rPr lang="en-US" dirty="0" smtClean="0"/>
              <a:t>Loss </a:t>
            </a:r>
            <a:r>
              <a:rPr lang="en-US" dirty="0"/>
              <a:t>of the PLC control (</a:t>
            </a:r>
            <a:r>
              <a:rPr lang="en-US" dirty="0" smtClean="0"/>
              <a:t>soft)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Power </a:t>
            </a:r>
            <a:r>
              <a:rPr lang="en-US" dirty="0"/>
              <a:t>supply (destructive failures)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990000"/>
                </a:solidFill>
              </a:rPr>
              <a:t>Mitigations</a:t>
            </a:r>
            <a:endParaRPr lang="en-US" b="1" dirty="0">
              <a:solidFill>
                <a:srgbClr val="990000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US" dirty="0"/>
              <a:t>Relocation from </a:t>
            </a:r>
            <a:r>
              <a:rPr lang="en-US" dirty="0" smtClean="0"/>
              <a:t>UJ76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16</a:t>
            </a:fld>
            <a:endParaRPr lang="en-GB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1761323"/>
              </p:ext>
            </p:extLst>
          </p:nvPr>
        </p:nvGraphicFramePr>
        <p:xfrm>
          <a:off x="0" y="764704"/>
          <a:ext cx="5984466" cy="864096"/>
        </p:xfrm>
        <a:graphic>
          <a:graphicData uri="http://schemas.openxmlformats.org/drawingml/2006/table">
            <a:tbl>
              <a:tblPr/>
              <a:tblGrid>
                <a:gridCol w="1248721"/>
                <a:gridCol w="1625489"/>
                <a:gridCol w="1464018"/>
                <a:gridCol w="1646238"/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Dump/TBC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 </a:t>
                      </a:r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GB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847354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EN/EL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-108520" y="1628800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990000"/>
                </a:solidFill>
              </a:rPr>
              <a:t>Locations: </a:t>
            </a:r>
            <a:r>
              <a:rPr lang="en-US" dirty="0" smtClean="0"/>
              <a:t>US85</a:t>
            </a:r>
            <a:endParaRPr lang="en-US" dirty="0"/>
          </a:p>
          <a:p>
            <a:pPr>
              <a:buBlip>
                <a:blip r:embed="rId3"/>
              </a:buBlip>
            </a:pPr>
            <a:r>
              <a:rPr lang="en-US" b="1" dirty="0">
                <a:solidFill>
                  <a:srgbClr val="990000"/>
                </a:solidFill>
              </a:rPr>
              <a:t>Failure </a:t>
            </a:r>
            <a:r>
              <a:rPr lang="en-US" b="1" dirty="0" smtClean="0">
                <a:solidFill>
                  <a:srgbClr val="990000"/>
                </a:solidFill>
              </a:rPr>
              <a:t>types</a:t>
            </a:r>
            <a:r>
              <a:rPr lang="en-US" dirty="0" smtClean="0"/>
              <a:t> 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IGBT failure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990000"/>
                </a:solidFill>
              </a:rPr>
              <a:t>Mitigations</a:t>
            </a:r>
            <a:endParaRPr lang="en-US" b="1" dirty="0">
              <a:solidFill>
                <a:srgbClr val="990000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US" dirty="0"/>
              <a:t>Relocation </a:t>
            </a:r>
            <a:r>
              <a:rPr lang="en-US" dirty="0" smtClean="0"/>
              <a:t>from US85 to UA83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Remain REs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Recently tested at H4</a:t>
            </a:r>
            <a:endParaRPr lang="en-GB" dirty="0" smtClean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142505"/>
              </p:ext>
            </p:extLst>
          </p:nvPr>
        </p:nvGraphicFramePr>
        <p:xfrm>
          <a:off x="17061" y="804813"/>
          <a:ext cx="5984466" cy="864096"/>
        </p:xfrm>
        <a:graphic>
          <a:graphicData uri="http://schemas.openxmlformats.org/drawingml/2006/table">
            <a:tbl>
              <a:tblPr/>
              <a:tblGrid>
                <a:gridCol w="1248721"/>
                <a:gridCol w="1625489"/>
                <a:gridCol w="1464018"/>
                <a:gridCol w="1646238"/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Dump/TBC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 </a:t>
                      </a:r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GB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584854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Collimation control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-108520" y="1628800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990000"/>
                </a:solidFill>
              </a:rPr>
              <a:t>Locations: </a:t>
            </a:r>
            <a:r>
              <a:rPr lang="en-US" dirty="0" smtClean="0"/>
              <a:t>UJ16, UJ56</a:t>
            </a:r>
            <a:endParaRPr lang="en-US" dirty="0"/>
          </a:p>
          <a:p>
            <a:pPr>
              <a:buBlip>
                <a:blip r:embed="rId3"/>
              </a:buBlip>
            </a:pPr>
            <a:r>
              <a:rPr lang="en-US" b="1" dirty="0">
                <a:solidFill>
                  <a:srgbClr val="990000"/>
                </a:solidFill>
              </a:rPr>
              <a:t>Failure </a:t>
            </a:r>
            <a:r>
              <a:rPr lang="en-US" b="1" dirty="0" smtClean="0">
                <a:solidFill>
                  <a:srgbClr val="990000"/>
                </a:solidFill>
              </a:rPr>
              <a:t>types</a:t>
            </a:r>
            <a:endParaRPr lang="en-US" dirty="0" smtClean="0"/>
          </a:p>
          <a:p>
            <a:pPr lvl="1">
              <a:buBlip>
                <a:blip r:embed="rId3"/>
              </a:buBlip>
            </a:pPr>
            <a:r>
              <a:rPr lang="en-US" dirty="0" smtClean="0"/>
              <a:t>Loss of communication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990000"/>
                </a:solidFill>
              </a:rPr>
              <a:t>Mitigations</a:t>
            </a:r>
            <a:r>
              <a:rPr lang="en-US" b="1" dirty="0">
                <a:solidFill>
                  <a:srgbClr val="990000"/>
                </a:solidFill>
              </a:rPr>
              <a:t>: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Relocation</a:t>
            </a: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4262786"/>
              </p:ext>
            </p:extLst>
          </p:nvPr>
        </p:nvGraphicFramePr>
        <p:xfrm>
          <a:off x="0" y="764704"/>
          <a:ext cx="5984466" cy="864096"/>
        </p:xfrm>
        <a:graphic>
          <a:graphicData uri="http://schemas.openxmlformats.org/drawingml/2006/table">
            <a:tbl>
              <a:tblPr/>
              <a:tblGrid>
                <a:gridCol w="1248721"/>
                <a:gridCol w="1625489"/>
                <a:gridCol w="1464018"/>
                <a:gridCol w="1646238"/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Dump/TBC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 </a:t>
                      </a:r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GB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7163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RF Equipment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-180528" y="1700808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Blip>
                <a:blip r:embed="rId3"/>
              </a:buBlip>
            </a:pPr>
            <a:r>
              <a:rPr lang="en-US" b="1" dirty="0">
                <a:solidFill>
                  <a:srgbClr val="990000"/>
                </a:solidFill>
              </a:rPr>
              <a:t>Locations:</a:t>
            </a:r>
            <a:r>
              <a:rPr lang="en-US" b="1" dirty="0" smtClean="0">
                <a:solidFill>
                  <a:srgbClr val="990000"/>
                </a:solidFill>
              </a:rPr>
              <a:t> </a:t>
            </a:r>
            <a:r>
              <a:rPr lang="en-US" dirty="0" smtClean="0"/>
              <a:t>UX45</a:t>
            </a:r>
            <a:endParaRPr lang="en-US" dirty="0"/>
          </a:p>
          <a:p>
            <a:pPr>
              <a:buBlip>
                <a:blip r:embed="rId3"/>
              </a:buBlip>
            </a:pPr>
            <a:r>
              <a:rPr lang="en-US" b="1" dirty="0">
                <a:solidFill>
                  <a:srgbClr val="990000"/>
                </a:solidFill>
              </a:rPr>
              <a:t>Failure </a:t>
            </a:r>
            <a:r>
              <a:rPr lang="en-US" b="1" dirty="0" smtClean="0">
                <a:solidFill>
                  <a:srgbClr val="990000"/>
                </a:solidFill>
              </a:rPr>
              <a:t>types</a:t>
            </a:r>
            <a:r>
              <a:rPr lang="en-US" dirty="0" smtClean="0"/>
              <a:t> 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Power supply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Vacuum gauge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990000"/>
                </a:solidFill>
              </a:rPr>
              <a:t>Mitigations</a:t>
            </a:r>
            <a:endParaRPr lang="en-US" b="1" dirty="0">
              <a:solidFill>
                <a:srgbClr val="990000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US" dirty="0" smtClean="0"/>
              <a:t>Cases are still under investigations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Radiation effects to confirm</a:t>
            </a:r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8546908"/>
              </p:ext>
            </p:extLst>
          </p:nvPr>
        </p:nvGraphicFramePr>
        <p:xfrm>
          <a:off x="27694" y="836712"/>
          <a:ext cx="5984466" cy="864096"/>
        </p:xfrm>
        <a:graphic>
          <a:graphicData uri="http://schemas.openxmlformats.org/drawingml/2006/table">
            <a:tbl>
              <a:tblPr/>
              <a:tblGrid>
                <a:gridCol w="1248721"/>
                <a:gridCol w="1625489"/>
                <a:gridCol w="1464018"/>
                <a:gridCol w="1646238"/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Dump/TBC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 </a:t>
                      </a:r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GB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3493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Overview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4104456"/>
          </a:xfrm>
        </p:spPr>
        <p:txBody>
          <a:bodyPr>
            <a:noAutofit/>
          </a:bodyPr>
          <a:lstStyle/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4400" b="1" dirty="0" smtClean="0">
                <a:solidFill>
                  <a:schemeClr val="bg2"/>
                </a:solidFill>
              </a:rPr>
              <a:t>Radiation levels and source terms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endParaRPr lang="en-US" sz="4400" b="1" dirty="0" smtClean="0">
              <a:solidFill>
                <a:schemeClr val="bg2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4400" b="1" dirty="0" smtClean="0">
                <a:solidFill>
                  <a:schemeClr val="bg2"/>
                </a:solidFill>
              </a:rPr>
              <a:t>Failures observed during 2012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endParaRPr lang="en-US" sz="4400" b="1" dirty="0" smtClean="0">
              <a:solidFill>
                <a:schemeClr val="bg2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4400" b="1" dirty="0" smtClean="0">
                <a:solidFill>
                  <a:schemeClr val="bg2"/>
                </a:solidFill>
              </a:rPr>
              <a:t>What’s to be expected for LS1</a:t>
            </a:r>
          </a:p>
        </p:txBody>
      </p:sp>
    </p:spTree>
    <p:extLst>
      <p:ext uri="{BB962C8B-B14F-4D97-AF65-F5344CB8AC3E}">
        <p14:creationId xmlns:p14="http://schemas.microsoft.com/office/powerpoint/2010/main" val="1169697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Access system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-180528" y="1700808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990000"/>
                </a:solidFill>
              </a:rPr>
              <a:t>Locations: </a:t>
            </a:r>
            <a:r>
              <a:rPr lang="en-US" dirty="0" smtClean="0"/>
              <a:t>P1, P5</a:t>
            </a:r>
            <a:endParaRPr lang="en-US" dirty="0"/>
          </a:p>
          <a:p>
            <a:pPr>
              <a:buBlip>
                <a:blip r:embed="rId3"/>
              </a:buBlip>
            </a:pPr>
            <a:r>
              <a:rPr lang="en-US" b="1" dirty="0">
                <a:solidFill>
                  <a:srgbClr val="990000"/>
                </a:solidFill>
              </a:rPr>
              <a:t>Failure </a:t>
            </a:r>
            <a:r>
              <a:rPr lang="en-US" b="1" dirty="0" smtClean="0">
                <a:solidFill>
                  <a:srgbClr val="990000"/>
                </a:solidFill>
              </a:rPr>
              <a:t>types</a:t>
            </a:r>
            <a:r>
              <a:rPr lang="en-US" dirty="0" smtClean="0"/>
              <a:t> 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Functionality loss of the MAD/PAD system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Difficult to relate to Radiation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Higher failure rate in exposed areas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990000"/>
                </a:solidFill>
              </a:rPr>
              <a:t>Mitigations</a:t>
            </a:r>
            <a:endParaRPr lang="en-US" b="1" dirty="0">
              <a:solidFill>
                <a:srgbClr val="990000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US" dirty="0" smtClean="0"/>
              <a:t>Relocation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990000"/>
                </a:solidFill>
              </a:rPr>
              <a:t>Main Impact</a:t>
            </a:r>
            <a:endParaRPr lang="en-US" b="1" dirty="0">
              <a:solidFill>
                <a:srgbClr val="990000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US" dirty="0" smtClean="0"/>
              <a:t>Downtime during access</a:t>
            </a:r>
            <a:endParaRPr lang="en-US" dirty="0"/>
          </a:p>
          <a:p>
            <a:pPr marL="82296" indent="0">
              <a:buNone/>
            </a:pPr>
            <a:endParaRPr lang="en-US" dirty="0" smtClean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5767745"/>
              </p:ext>
            </p:extLst>
          </p:nvPr>
        </p:nvGraphicFramePr>
        <p:xfrm>
          <a:off x="17061" y="836712"/>
          <a:ext cx="5984466" cy="864096"/>
        </p:xfrm>
        <a:graphic>
          <a:graphicData uri="http://schemas.openxmlformats.org/drawingml/2006/table">
            <a:tbl>
              <a:tblPr/>
              <a:tblGrid>
                <a:gridCol w="1248721"/>
                <a:gridCol w="1625489"/>
                <a:gridCol w="1464018"/>
                <a:gridCol w="1646238"/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Dump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Dump/TBC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</a:t>
                      </a:r>
                      <a:endParaRPr kumimoji="0" lang="en-GB" sz="20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2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Dump/ </a:t>
                      </a:r>
                      <a:r>
                        <a:rPr kumimoji="0" lang="en-GB" sz="2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67815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Downtime due to Failures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472608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600" b="1" dirty="0" smtClean="0">
                <a:solidFill>
                  <a:srgbClr val="FF0000"/>
                </a:solidFill>
              </a:rPr>
              <a:t>A preliminary analysis was done </a:t>
            </a:r>
            <a:r>
              <a:rPr lang="en-GB" sz="3600" b="1" dirty="0" smtClean="0">
                <a:solidFill>
                  <a:schemeClr val="bg2"/>
                </a:solidFill>
              </a:rPr>
              <a:t>taking </a:t>
            </a:r>
            <a:r>
              <a:rPr lang="en-GB" sz="3600" b="1" dirty="0">
                <a:solidFill>
                  <a:schemeClr val="bg2"/>
                </a:solidFill>
              </a:rPr>
              <a:t>into </a:t>
            </a:r>
            <a:r>
              <a:rPr lang="en-GB" sz="3600" b="1" dirty="0" smtClean="0">
                <a:solidFill>
                  <a:schemeClr val="bg2"/>
                </a:solidFill>
              </a:rPr>
              <a:t>account</a:t>
            </a:r>
            <a:endParaRPr lang="en-GB" sz="3600" b="1" dirty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err="1" smtClean="0">
                <a:solidFill>
                  <a:schemeClr val="bg2"/>
                </a:solidFill>
              </a:rPr>
              <a:t>RadWG</a:t>
            </a:r>
            <a:r>
              <a:rPr lang="en-GB" sz="3200" b="1" dirty="0" smtClean="0">
                <a:solidFill>
                  <a:schemeClr val="bg2"/>
                </a:solidFill>
              </a:rPr>
              <a:t> list PM database and e-logbook entries</a:t>
            </a:r>
            <a:endParaRPr lang="en-GB" sz="3200" b="1" dirty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chemeClr val="bg2"/>
                </a:solidFill>
              </a:rPr>
              <a:t>Time </a:t>
            </a:r>
            <a:r>
              <a:rPr lang="en-GB" sz="3200" b="1" dirty="0">
                <a:solidFill>
                  <a:schemeClr val="bg2"/>
                </a:solidFill>
              </a:rPr>
              <a:t>interval between beam </a:t>
            </a:r>
            <a:r>
              <a:rPr lang="en-GB" sz="3200" b="1" dirty="0" smtClean="0">
                <a:solidFill>
                  <a:schemeClr val="bg2"/>
                </a:solidFill>
              </a:rPr>
              <a:t>fills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rgbClr val="FF0000"/>
                </a:solidFill>
              </a:rPr>
              <a:t>M</a:t>
            </a:r>
            <a:r>
              <a:rPr lang="en-GB" sz="3200" b="1" dirty="0" smtClean="0">
                <a:solidFill>
                  <a:srgbClr val="FF0000"/>
                </a:solidFill>
              </a:rPr>
              <a:t>anual </a:t>
            </a:r>
            <a:r>
              <a:rPr lang="en-GB" sz="3200" b="1" dirty="0">
                <a:solidFill>
                  <a:srgbClr val="FF0000"/>
                </a:solidFill>
              </a:rPr>
              <a:t>iteration </a:t>
            </a:r>
            <a:r>
              <a:rPr lang="en-GB" sz="3200" b="1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GB" sz="3200" b="1" dirty="0" smtClean="0">
                <a:solidFill>
                  <a:srgbClr val="FF0000"/>
                </a:solidFill>
              </a:rPr>
              <a:t>avoid downtime due to other failures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0684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 bwMode="auto">
          <a:xfrm>
            <a:off x="-10160" y="692696"/>
            <a:ext cx="92626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q"/>
              <a:defRPr sz="2000">
                <a:solidFill>
                  <a:srgbClr val="000099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990000"/>
                </a:solidFill>
              </a:rPr>
              <a:t>Total R2E related downtime ~250h-300h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990000"/>
                </a:solidFill>
              </a:rPr>
              <a:t>Mainly based on dump cases</a:t>
            </a:r>
            <a:r>
              <a:rPr lang="en-GB" sz="2800" b="1" dirty="0" smtClean="0">
                <a:solidFill>
                  <a:schemeClr val="tx1"/>
                </a:solidFill>
              </a:rPr>
              <a:t> (others difficult to track)</a:t>
            </a: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dirty="0">
              <a:solidFill>
                <a:schemeClr val="bg2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US" sz="2800" dirty="0"/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dirty="0" smtClean="0">
              <a:solidFill>
                <a:schemeClr val="bg2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27584" y="-27384"/>
            <a:ext cx="7992888" cy="714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US" sz="4400" dirty="0"/>
              <a:t>Downtime Analysis</a:t>
            </a:r>
            <a:endParaRPr lang="en-GB" sz="4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5048"/>
            <a:ext cx="9126413" cy="5978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64218" y="2276872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Status November 2012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4092496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0" y="2636912"/>
            <a:ext cx="9318624" cy="72008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200" b="1" u="sng" dirty="0" smtClean="0">
                <a:solidFill>
                  <a:schemeClr val="tx1"/>
                </a:solidFill>
              </a:rPr>
              <a:t>Summary and outlook for &gt;LS1</a:t>
            </a:r>
            <a:endParaRPr lang="en-US" sz="3200" b="1" u="sng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230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52294" y="-99392"/>
            <a:ext cx="7992888" cy="714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US" sz="5400" dirty="0" smtClean="0"/>
              <a:t>What Changes After LS1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5210" y="836712"/>
            <a:ext cx="92626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q"/>
              <a:defRPr sz="2000">
                <a:solidFill>
                  <a:srgbClr val="000099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rgbClr val="990000"/>
                </a:solidFill>
              </a:rPr>
              <a:t>Main impacted systems – observed failure signatures:</a:t>
            </a:r>
            <a:endParaRPr lang="en-GB" sz="3200" b="1" dirty="0">
              <a:solidFill>
                <a:schemeClr val="bg2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dirty="0">
                <a:solidFill>
                  <a:schemeClr val="bg2"/>
                </a:solidFill>
              </a:rPr>
              <a:t>Equipment </a:t>
            </a:r>
            <a:r>
              <a:rPr lang="en-GB" sz="3200" b="1" dirty="0">
                <a:solidFill>
                  <a:schemeClr val="bg2"/>
                </a:solidFill>
              </a:rPr>
              <a:t>Upgrades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dirty="0">
                <a:solidFill>
                  <a:schemeClr val="bg2"/>
                </a:solidFill>
              </a:rPr>
              <a:t>New </a:t>
            </a:r>
            <a:r>
              <a:rPr lang="en-GB" sz="3200" b="1" dirty="0">
                <a:solidFill>
                  <a:schemeClr val="bg2"/>
                </a:solidFill>
              </a:rPr>
              <a:t>developments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chemeClr val="bg2"/>
                </a:solidFill>
              </a:rPr>
              <a:t>Relocation</a:t>
            </a:r>
            <a:r>
              <a:rPr lang="en-GB" sz="3200" dirty="0">
                <a:solidFill>
                  <a:schemeClr val="bg2"/>
                </a:solidFill>
              </a:rPr>
              <a:t> (UJs, US85, UX45 partly)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chemeClr val="bg2"/>
                </a:solidFill>
              </a:rPr>
              <a:t>Shielding</a:t>
            </a:r>
            <a:r>
              <a:rPr lang="en-GB" sz="3200" dirty="0">
                <a:solidFill>
                  <a:schemeClr val="bg2"/>
                </a:solidFill>
              </a:rPr>
              <a:t> (RRs)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rgbClr val="990000"/>
                </a:solidFill>
              </a:rPr>
              <a:t>Remaining (future) commercial systems:</a:t>
            </a:r>
            <a:endParaRPr lang="en-GB" sz="3200" b="1" dirty="0">
              <a:solidFill>
                <a:schemeClr val="bg2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chemeClr val="bg2"/>
                </a:solidFill>
              </a:rPr>
              <a:t>Full relocation </a:t>
            </a:r>
            <a:r>
              <a:rPr lang="en-GB" sz="3200" dirty="0" smtClean="0">
                <a:solidFill>
                  <a:schemeClr val="bg2"/>
                </a:solidFill>
              </a:rPr>
              <a:t>(except REs)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dirty="0" smtClean="0">
                <a:solidFill>
                  <a:schemeClr val="bg2"/>
                </a:solidFill>
              </a:rPr>
              <a:t>No new installation in critical areas without radiation tests &amp; developments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dirty="0" smtClean="0">
                <a:solidFill>
                  <a:schemeClr val="bg2"/>
                </a:solidFill>
              </a:rPr>
              <a:t>Equipment inventory for P4 (UX45)</a:t>
            </a:r>
          </a:p>
        </p:txBody>
      </p:sp>
      <p:sp>
        <p:nvSpPr>
          <p:cNvPr id="3" name="Right Brace 2"/>
          <p:cNvSpPr/>
          <p:nvPr/>
        </p:nvSpPr>
        <p:spPr bwMode="auto">
          <a:xfrm>
            <a:off x="6732240" y="1700808"/>
            <a:ext cx="432048" cy="1872208"/>
          </a:xfrm>
          <a:prstGeom prst="rightBrace">
            <a:avLst/>
          </a:prstGeom>
          <a:noFill/>
          <a:ln w="4445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4288" y="2052460"/>
            <a:ext cx="18614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990000"/>
                </a:solidFill>
              </a:rPr>
              <a:t>Enormous </a:t>
            </a:r>
            <a:br>
              <a:rPr lang="en-GB" sz="2400" b="1" dirty="0" smtClean="0">
                <a:solidFill>
                  <a:srgbClr val="990000"/>
                </a:solidFill>
              </a:rPr>
            </a:br>
            <a:r>
              <a:rPr lang="en-GB" sz="2400" b="1" dirty="0" smtClean="0">
                <a:solidFill>
                  <a:srgbClr val="990000"/>
                </a:solidFill>
              </a:rPr>
              <a:t>Effort during</a:t>
            </a:r>
            <a:br>
              <a:rPr lang="en-GB" sz="2400" b="1" dirty="0" smtClean="0">
                <a:solidFill>
                  <a:srgbClr val="990000"/>
                </a:solidFill>
              </a:rPr>
            </a:br>
            <a:r>
              <a:rPr lang="en-GB" sz="2400" b="1" dirty="0" smtClean="0">
                <a:solidFill>
                  <a:srgbClr val="990000"/>
                </a:solidFill>
              </a:rPr>
              <a:t>LS1</a:t>
            </a:r>
            <a:endParaRPr lang="en-GB" sz="2400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40124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 bwMode="auto">
          <a:xfrm>
            <a:off x="-108520" y="598100"/>
            <a:ext cx="92626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q"/>
              <a:defRPr sz="2000">
                <a:solidFill>
                  <a:srgbClr val="000099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rgbClr val="990000"/>
                </a:solidFill>
              </a:rPr>
              <a:t>Tunnel Equipment:</a:t>
            </a:r>
            <a:endParaRPr lang="en-GB" sz="3200" b="1" dirty="0">
              <a:solidFill>
                <a:schemeClr val="bg2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chemeClr val="bg2"/>
                </a:solidFill>
              </a:rPr>
              <a:t>DS/ARC </a:t>
            </a:r>
            <a:r>
              <a:rPr lang="en-GB" sz="3200" dirty="0">
                <a:solidFill>
                  <a:schemeClr val="bg2"/>
                </a:solidFill>
              </a:rPr>
              <a:t>will be more and more loaded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chemeClr val="bg2"/>
                </a:solidFill>
              </a:rPr>
              <a:t>Long-term damage </a:t>
            </a:r>
            <a:r>
              <a:rPr lang="en-GB" sz="3200" dirty="0">
                <a:solidFill>
                  <a:schemeClr val="bg2"/>
                </a:solidFill>
              </a:rPr>
              <a:t>to be considered in </a:t>
            </a:r>
            <a:r>
              <a:rPr lang="en-GB" sz="3200" dirty="0" smtClean="0">
                <a:solidFill>
                  <a:schemeClr val="bg2"/>
                </a:solidFill>
              </a:rPr>
              <a:t>cells </a:t>
            </a:r>
            <a:r>
              <a:rPr lang="en-GB" sz="3200" dirty="0">
                <a:solidFill>
                  <a:schemeClr val="bg2"/>
                </a:solidFill>
              </a:rPr>
              <a:t>8-13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dirty="0">
                <a:solidFill>
                  <a:schemeClr val="bg2"/>
                </a:solidFill>
              </a:rPr>
              <a:t>Impact of </a:t>
            </a:r>
            <a:r>
              <a:rPr lang="en-GB" sz="3200" b="1" dirty="0">
                <a:solidFill>
                  <a:schemeClr val="bg2"/>
                </a:solidFill>
              </a:rPr>
              <a:t>25ns operation </a:t>
            </a:r>
            <a:r>
              <a:rPr lang="en-GB" sz="3200" dirty="0">
                <a:solidFill>
                  <a:schemeClr val="bg2"/>
                </a:solidFill>
              </a:rPr>
              <a:t>to be evaluated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dirty="0">
                <a:solidFill>
                  <a:schemeClr val="bg2"/>
                </a:solidFill>
              </a:rPr>
              <a:t>Future </a:t>
            </a:r>
            <a:r>
              <a:rPr lang="en-GB" sz="3200" b="1" dirty="0">
                <a:solidFill>
                  <a:schemeClr val="bg2"/>
                </a:solidFill>
              </a:rPr>
              <a:t>upgrades/changes/new installations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rgbClr val="990000"/>
                </a:solidFill>
              </a:rPr>
              <a:t>RRs &amp; Power Converters</a:t>
            </a:r>
            <a:endParaRPr lang="en-GB" sz="3200" b="1" dirty="0">
              <a:solidFill>
                <a:schemeClr val="bg2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err="1">
                <a:solidFill>
                  <a:schemeClr val="bg2"/>
                </a:solidFill>
              </a:rPr>
              <a:t>FGClite</a:t>
            </a:r>
            <a:r>
              <a:rPr lang="en-GB" sz="3200" b="1" dirty="0">
                <a:solidFill>
                  <a:schemeClr val="bg2"/>
                </a:solidFill>
              </a:rPr>
              <a:t> </a:t>
            </a:r>
            <a:r>
              <a:rPr lang="en-GB" sz="3200" dirty="0">
                <a:solidFill>
                  <a:schemeClr val="bg2"/>
                </a:solidFill>
              </a:rPr>
              <a:t>prototype available, available in time and to be deployed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chemeClr val="bg2"/>
                </a:solidFill>
              </a:rPr>
              <a:t>Power-part R&amp;D started </a:t>
            </a:r>
            <a:r>
              <a:rPr lang="en-GB" sz="3200" dirty="0" smtClean="0">
                <a:solidFill>
                  <a:schemeClr val="bg2"/>
                </a:solidFill>
              </a:rPr>
              <a:t>&amp; component tests on-going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rgbClr val="990000"/>
                </a:solidFill>
              </a:rPr>
              <a:t>Areas to be watched</a:t>
            </a:r>
            <a:endParaRPr lang="en-GB" sz="3200" b="1" dirty="0">
              <a:solidFill>
                <a:schemeClr val="bg2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chemeClr val="bg2"/>
                </a:solidFill>
              </a:rPr>
              <a:t>UX45, UX65, UX25, UJ/UA23, UJ/UA87 (+REs)  </a:t>
            </a:r>
            <a:endParaRPr lang="en-GB" sz="3200" dirty="0">
              <a:solidFill>
                <a:schemeClr val="bg2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27584" y="-99392"/>
            <a:ext cx="7992888" cy="714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US" sz="5400" dirty="0" smtClean="0"/>
              <a:t>What Remains After LS1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3458506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What do we expect for LS1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26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733714"/>
              </p:ext>
            </p:extLst>
          </p:nvPr>
        </p:nvGraphicFramePr>
        <p:xfrm>
          <a:off x="1974575" y="1484784"/>
          <a:ext cx="4757665" cy="3316771"/>
        </p:xfrm>
        <a:graphic>
          <a:graphicData uri="http://schemas.openxmlformats.org/drawingml/2006/table">
            <a:tbl>
              <a:tblPr/>
              <a:tblGrid>
                <a:gridCol w="1811083"/>
                <a:gridCol w="1018468"/>
                <a:gridCol w="1928114"/>
              </a:tblGrid>
              <a:tr h="3853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Equipment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Dump 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&gt;LS1 Expectations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3853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</a:tr>
              <a:tr h="3853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Converter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</a:tr>
              <a:tr h="3853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</a:tr>
              <a:tr h="3853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</a:tr>
              <a:tr h="3853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Vacuum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</a:tr>
              <a:tr h="3853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Collimation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</a:tr>
              <a:tr h="3853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2195736" y="4522097"/>
            <a:ext cx="4536504" cy="1643207"/>
          </a:xfrm>
        </p:spPr>
        <p:txBody>
          <a:bodyPr>
            <a:no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endParaRPr lang="en-US" sz="3200" b="1" dirty="0" smtClean="0">
              <a:solidFill>
                <a:schemeClr val="bg2"/>
              </a:solidFill>
            </a:endParaRPr>
          </a:p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10-20</a:t>
            </a:r>
            <a:r>
              <a:rPr lang="en-US" sz="3600" b="1" dirty="0" smtClean="0">
                <a:solidFill>
                  <a:schemeClr val="bg2"/>
                </a:solidFill>
              </a:rPr>
              <a:t> Expected Dumps</a:t>
            </a:r>
          </a:p>
          <a:p>
            <a:pPr marL="858838" lvl="2" indent="0">
              <a:lnSpc>
                <a:spcPts val="3400"/>
              </a:lnSpc>
              <a:spcBef>
                <a:spcPts val="0"/>
              </a:spcBef>
              <a:buNone/>
            </a:pPr>
            <a:endParaRPr lang="en-US" sz="32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5308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Temp\SEE_ch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3" y="827273"/>
            <a:ext cx="7271621" cy="5194015"/>
          </a:xfrm>
          <a:prstGeom prst="rect">
            <a:avLst/>
          </a:prstGeom>
          <a:noFill/>
          <a:effectLst>
            <a:glow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R2E: Past/Present/Future</a:t>
            </a:r>
            <a:endParaRPr lang="en-US" sz="4800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521835" y="4158372"/>
            <a:ext cx="4536504" cy="86409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20935565">
            <a:off x="4066995" y="3973706"/>
            <a:ext cx="1914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~3 dumps per fb</a:t>
            </a:r>
            <a:r>
              <a:rPr lang="en-US" b="1" baseline="30000" dirty="0" smtClean="0">
                <a:solidFill>
                  <a:srgbClr val="C00000"/>
                </a:solidFill>
              </a:rPr>
              <a:t>-1</a:t>
            </a:r>
            <a:endParaRPr lang="en-US" b="1" baseline="30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3067" y="419128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2012</a:t>
            </a:r>
            <a:endParaRPr lang="en-US" b="1" baseline="30000" dirty="0">
              <a:solidFill>
                <a:srgbClr val="C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535311" y="1111176"/>
            <a:ext cx="2412309" cy="391129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8144006">
            <a:off x="1845431" y="2367649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~12 dumps per fb</a:t>
            </a:r>
            <a:r>
              <a:rPr lang="en-US" b="1" baseline="30000" dirty="0" smtClean="0">
                <a:solidFill>
                  <a:schemeClr val="accent1">
                    <a:lumMod val="50000"/>
                  </a:schemeClr>
                </a:solidFill>
              </a:rPr>
              <a:t>-1</a:t>
            </a:r>
            <a:endParaRPr lang="en-US" b="1" baseline="30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5780" y="135006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2011</a:t>
            </a:r>
            <a:endParaRPr lang="en-US" b="1" baseline="30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7806" y="2948751"/>
            <a:ext cx="2550698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2011/12 </a:t>
            </a:r>
            <a:r>
              <a:rPr lang="en-US" b="1" dirty="0" err="1" smtClean="0">
                <a:solidFill>
                  <a:srgbClr val="C00000"/>
                </a:solidFill>
              </a:rPr>
              <a:t>xMasBreak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‘Early’ Relocation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+ Additional Shielding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+ Equipment Upgrades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4715" y="1321759"/>
            <a:ext cx="2395207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Several shielding </a:t>
            </a:r>
            <a:b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campaigns prior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2011 + </a:t>
            </a:r>
            <a:b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Relocations ‘on the fly’</a:t>
            </a:r>
            <a:b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+ Equipment Upgrades</a:t>
            </a:r>
            <a:b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1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534783" y="4872936"/>
            <a:ext cx="4256856" cy="1495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1444939">
            <a:off x="3954861" y="4608606"/>
            <a:ext cx="213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&lt; 0.5 dump per fb</a:t>
            </a:r>
            <a:r>
              <a:rPr lang="en-US" b="1" baseline="30000" dirty="0" smtClean="0">
                <a:solidFill>
                  <a:srgbClr val="00B050"/>
                </a:solidFill>
              </a:rPr>
              <a:t>-1</a:t>
            </a:r>
            <a:endParaRPr lang="en-US" b="1" baseline="30000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88039" y="4365104"/>
            <a:ext cx="290335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R2E-Project aiming for </a:t>
            </a:r>
            <a:r>
              <a:rPr lang="en-US" b="1" dirty="0">
                <a:solidFill>
                  <a:srgbClr val="00B050"/>
                </a:solidFill>
              </a:rPr>
              <a:t>…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&gt;LS1 (nominal -&gt; ultimate</a:t>
            </a:r>
            <a:r>
              <a:rPr lang="en-US" b="1" dirty="0" smtClean="0">
                <a:solidFill>
                  <a:srgbClr val="00B050"/>
                </a:solidFill>
              </a:rPr>
              <a:t>)</a:t>
            </a:r>
            <a:endParaRPr lang="en-US" b="1" baseline="300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16966" y="836712"/>
            <a:ext cx="3831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2012 SEE Failure Analysis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666622" y="5325015"/>
            <a:ext cx="4477378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990000"/>
                </a:solidFill>
              </a:rPr>
              <a:t>Equipment relocations @ 4 LHC Points</a:t>
            </a:r>
            <a:br>
              <a:rPr lang="en-US" b="1" dirty="0" smtClean="0">
                <a:solidFill>
                  <a:srgbClr val="990000"/>
                </a:solidFill>
              </a:rPr>
            </a:br>
            <a:r>
              <a:rPr lang="en-US" b="1" dirty="0" smtClean="0">
                <a:solidFill>
                  <a:srgbClr val="990000"/>
                </a:solidFill>
              </a:rPr>
              <a:t>   (&gt;100 Racks, &gt;60 weeks of work)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990000"/>
                </a:solidFill>
              </a:rPr>
              <a:t>Additional shielding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990000"/>
                </a:solidFill>
              </a:rPr>
              <a:t>Critical system upgrades (QPS, FGC)</a:t>
            </a:r>
          </a:p>
        </p:txBody>
      </p:sp>
      <p:sp>
        <p:nvSpPr>
          <p:cNvPr id="5" name="Down Arrow 4"/>
          <p:cNvSpPr/>
          <p:nvPr/>
        </p:nvSpPr>
        <p:spPr bwMode="auto">
          <a:xfrm>
            <a:off x="6517403" y="5062414"/>
            <a:ext cx="224408" cy="284604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7452320" y="5064082"/>
            <a:ext cx="224408" cy="284604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8164016" y="5062414"/>
            <a:ext cx="224408" cy="284604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3886122" y="6642100"/>
            <a:ext cx="1143000" cy="228600"/>
          </a:xfrm>
        </p:spPr>
        <p:txBody>
          <a:bodyPr/>
          <a:lstStyle/>
          <a:p>
            <a:fld id="{8EF5F997-9F9C-40C0-9ED6-BF978F543DE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247722" y="1259468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Status November 2012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6011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 animBg="1"/>
      <p:bldP spid="13" grpId="0" animBg="1"/>
      <p:bldP spid="15" grpId="0"/>
      <p:bldP spid="17" grpId="0" animBg="1"/>
      <p:bldP spid="18" grpId="0" animBg="1"/>
      <p:bldP spid="5" grpId="0" animBg="1"/>
      <p:bldP spid="19" grpId="0" animBg="1"/>
      <p:bldP spid="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 bwMode="auto">
          <a:xfrm>
            <a:off x="-10160" y="692696"/>
            <a:ext cx="92626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q"/>
              <a:defRPr sz="2000">
                <a:solidFill>
                  <a:srgbClr val="000099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rgbClr val="990000"/>
                </a:solidFill>
              </a:rPr>
              <a:t>2011, </a:t>
            </a:r>
            <a:r>
              <a:rPr lang="en-GB" sz="3200" b="1" dirty="0" err="1" smtClean="0">
                <a:solidFill>
                  <a:srgbClr val="990000"/>
                </a:solidFill>
              </a:rPr>
              <a:t>xMasBreak</a:t>
            </a:r>
            <a:r>
              <a:rPr lang="en-GB" sz="3200" b="1" dirty="0" smtClean="0">
                <a:solidFill>
                  <a:srgbClr val="990000"/>
                </a:solidFill>
              </a:rPr>
              <a:t> and previous actions very efficient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rgbClr val="990000"/>
                </a:solidFill>
              </a:rPr>
              <a:t>2012 Failures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dirty="0" smtClean="0">
                <a:solidFill>
                  <a:schemeClr val="bg2"/>
                </a:solidFill>
              </a:rPr>
              <a:t>Within Chamonix predictions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i="1" dirty="0" smtClean="0">
                <a:solidFill>
                  <a:schemeClr val="bg2"/>
                </a:solidFill>
              </a:rPr>
              <a:t>… and the winner is:</a:t>
            </a:r>
            <a:r>
              <a:rPr lang="en-GB" sz="3200" dirty="0" smtClean="0">
                <a:solidFill>
                  <a:schemeClr val="bg2"/>
                </a:solidFill>
              </a:rPr>
              <a:t> </a:t>
            </a:r>
            <a:r>
              <a:rPr lang="en-GB" sz="3200" b="1" dirty="0" smtClean="0">
                <a:solidFill>
                  <a:schemeClr val="bg2"/>
                </a:solidFill>
              </a:rPr>
              <a:t>QPS + EPC (+</a:t>
            </a:r>
            <a:r>
              <a:rPr lang="en-GB" sz="3200" b="1" dirty="0" err="1" smtClean="0">
                <a:solidFill>
                  <a:schemeClr val="bg2"/>
                </a:solidFill>
              </a:rPr>
              <a:t>Cryo</a:t>
            </a:r>
            <a:r>
              <a:rPr lang="en-GB" sz="3200" b="1" dirty="0" smtClean="0">
                <a:solidFill>
                  <a:schemeClr val="bg2"/>
                </a:solidFill>
              </a:rPr>
              <a:t>)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rgbClr val="990000"/>
                </a:solidFill>
              </a:rPr>
              <a:t>LS1: ~10-20 dump events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dirty="0" smtClean="0">
                <a:solidFill>
                  <a:schemeClr val="bg2"/>
                </a:solidFill>
              </a:rPr>
              <a:t>Mitigations</a:t>
            </a:r>
          </a:p>
          <a:p>
            <a:pPr marL="1232100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dirty="0" smtClean="0">
                <a:solidFill>
                  <a:schemeClr val="bg2"/>
                </a:solidFill>
              </a:rPr>
              <a:t>Enormous relocation campaign (4+ Points)</a:t>
            </a:r>
          </a:p>
          <a:p>
            <a:pPr marL="1232100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dirty="0" smtClean="0">
                <a:solidFill>
                  <a:schemeClr val="bg2"/>
                </a:solidFill>
              </a:rPr>
              <a:t>Remaining shielding</a:t>
            </a:r>
          </a:p>
          <a:p>
            <a:pPr marL="1232100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dirty="0" smtClean="0">
                <a:solidFill>
                  <a:schemeClr val="bg2"/>
                </a:solidFill>
              </a:rPr>
              <a:t>Numerous system upgrades (QPS, EPC)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rgbClr val="990000"/>
                </a:solidFill>
              </a:rPr>
              <a:t>To be taken into account</a:t>
            </a:r>
            <a:endParaRPr lang="en-GB" sz="3200" b="1" dirty="0" smtClean="0">
              <a:solidFill>
                <a:srgbClr val="990000"/>
              </a:solidFill>
            </a:endParaRPr>
          </a:p>
          <a:p>
            <a:pPr marL="1232100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rgbClr val="990000"/>
                </a:solidFill>
              </a:rPr>
              <a:t>Long-Term Damage &amp; 25ns Operation</a:t>
            </a:r>
            <a:r>
              <a:rPr lang="en-GB" sz="3200" b="1" dirty="0" smtClean="0">
                <a:solidFill>
                  <a:schemeClr val="bg2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en-GB" sz="3200" b="1" dirty="0" smtClean="0">
              <a:solidFill>
                <a:schemeClr val="bg2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endParaRPr lang="en-GB" sz="3200" dirty="0">
              <a:solidFill>
                <a:schemeClr val="bg2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27584" y="-99392"/>
            <a:ext cx="7992888" cy="714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US" sz="5400" dirty="0" smtClean="0"/>
              <a:t>Conclusions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2529799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07504" y="3429000"/>
            <a:ext cx="8856984" cy="5472608"/>
          </a:xfrm>
        </p:spPr>
        <p:txBody>
          <a:bodyPr>
            <a:noAutofit/>
          </a:bodyPr>
          <a:lstStyle/>
          <a:p>
            <a:pPr marL="0" indent="0" algn="ctr">
              <a:lnSpc>
                <a:spcPts val="3400"/>
              </a:lnSpc>
              <a:spcBef>
                <a:spcPts val="0"/>
              </a:spcBef>
              <a:buNone/>
            </a:pPr>
            <a:r>
              <a:rPr lang="en-US" sz="3200" b="1" dirty="0" smtClean="0">
                <a:solidFill>
                  <a:schemeClr val="bg2"/>
                </a:solidFill>
              </a:rPr>
              <a:t>THANK YOU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8153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34888" y="110102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R2E Mitigation Strategy</a:t>
            </a:r>
            <a:endParaRPr lang="en-GB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</a:t>
            </a:fld>
            <a:endParaRPr lang="en-GB"/>
          </a:p>
        </p:txBody>
      </p:sp>
      <p:grpSp>
        <p:nvGrpSpPr>
          <p:cNvPr id="2" name="Group 9"/>
          <p:cNvGrpSpPr/>
          <p:nvPr/>
        </p:nvGrpSpPr>
        <p:grpSpPr>
          <a:xfrm>
            <a:off x="323528" y="1052736"/>
            <a:ext cx="1714512" cy="755324"/>
            <a:chOff x="214282" y="5715016"/>
            <a:chExt cx="1422132" cy="755324"/>
          </a:xfrm>
        </p:grpSpPr>
        <p:sp>
          <p:nvSpPr>
            <p:cNvPr id="11" name="Rounded Rectangle 10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22106E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1</a:t>
              </a:r>
              <a:r>
                <a:rPr lang="en-GB" sz="2000" b="1" kern="1200" baseline="30000" dirty="0" smtClean="0"/>
                <a:t>st</a:t>
              </a:r>
              <a:r>
                <a:rPr lang="en-GB" sz="2000" b="1" kern="1200" dirty="0" smtClean="0"/>
                <a:t> Safety Critical</a:t>
              </a:r>
              <a:endParaRPr lang="en-GB" sz="2000" b="1" kern="1200" dirty="0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323528" y="2204864"/>
            <a:ext cx="1714512" cy="755324"/>
            <a:chOff x="214282" y="5715016"/>
            <a:chExt cx="1422132" cy="755324"/>
          </a:xfrm>
        </p:grpSpPr>
        <p:sp>
          <p:nvSpPr>
            <p:cNvPr id="14" name="Rounded Rectangle 13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7E000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2</a:t>
              </a:r>
              <a:r>
                <a:rPr lang="en-GB" sz="2000" b="1" kern="1200" baseline="30000" dirty="0" smtClean="0"/>
                <a:t>nd</a:t>
              </a:r>
              <a:r>
                <a:rPr lang="en-GB" sz="2000" b="1" kern="1200" dirty="0" smtClean="0"/>
                <a:t> Shielding</a:t>
              </a:r>
              <a:endParaRPr lang="en-GB" sz="2000" b="1" kern="1200" dirty="0"/>
            </a:p>
          </p:txBody>
        </p:sp>
      </p:grpSp>
      <p:grpSp>
        <p:nvGrpSpPr>
          <p:cNvPr id="5" name="Group 15"/>
          <p:cNvGrpSpPr/>
          <p:nvPr/>
        </p:nvGrpSpPr>
        <p:grpSpPr>
          <a:xfrm>
            <a:off x="323528" y="3524815"/>
            <a:ext cx="1714512" cy="755324"/>
            <a:chOff x="214282" y="5715016"/>
            <a:chExt cx="1422132" cy="755324"/>
          </a:xfrm>
        </p:grpSpPr>
        <p:sp>
          <p:nvSpPr>
            <p:cNvPr id="17" name="Rounded Rectangle 16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BE6D02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3</a:t>
              </a:r>
              <a:r>
                <a:rPr lang="en-GB" sz="2000" b="1" kern="1200" baseline="30000" dirty="0" smtClean="0"/>
                <a:t>rd</a:t>
              </a:r>
              <a:r>
                <a:rPr lang="en-GB" sz="2000" b="1" kern="1200" dirty="0" smtClean="0"/>
                <a:t> Most Sensitive</a:t>
              </a:r>
              <a:endParaRPr lang="en-GB" sz="2000" b="1" kern="1200" dirty="0"/>
            </a:p>
          </p:txBody>
        </p:sp>
      </p:grpSp>
      <p:grpSp>
        <p:nvGrpSpPr>
          <p:cNvPr id="7" name="Group 18"/>
          <p:cNvGrpSpPr/>
          <p:nvPr/>
        </p:nvGrpSpPr>
        <p:grpSpPr>
          <a:xfrm>
            <a:off x="323528" y="5150980"/>
            <a:ext cx="1714512" cy="755324"/>
            <a:chOff x="214282" y="5715016"/>
            <a:chExt cx="1422132" cy="755324"/>
          </a:xfrm>
        </p:grpSpPr>
        <p:sp>
          <p:nvSpPr>
            <p:cNvPr id="20" name="Rounded Rectangle 19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0070C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4</a:t>
              </a:r>
              <a:r>
                <a:rPr lang="en-GB" sz="2000" b="1" kern="1200" baseline="30000" dirty="0" smtClean="0"/>
                <a:t>th</a:t>
              </a:r>
              <a:r>
                <a:rPr lang="en-GB" sz="2000" b="1" kern="1200" dirty="0" smtClean="0"/>
                <a:t> Remaining</a:t>
              </a:r>
              <a:endParaRPr lang="en-GB" sz="2000" b="1" kern="1200" dirty="0"/>
            </a:p>
          </p:txBody>
        </p:sp>
      </p:grpSp>
      <p:sp>
        <p:nvSpPr>
          <p:cNvPr id="22" name="Down Arrow 21"/>
          <p:cNvSpPr/>
          <p:nvPr/>
        </p:nvSpPr>
        <p:spPr bwMode="auto">
          <a:xfrm rot="16200000">
            <a:off x="2387757" y="1220754"/>
            <a:ext cx="288032" cy="384043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Down Arrow 22"/>
          <p:cNvSpPr/>
          <p:nvPr/>
        </p:nvSpPr>
        <p:spPr bwMode="auto">
          <a:xfrm rot="16200000">
            <a:off x="2387758" y="2372882"/>
            <a:ext cx="288032" cy="384043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Down Arrow 23"/>
          <p:cNvSpPr/>
          <p:nvPr/>
        </p:nvSpPr>
        <p:spPr bwMode="auto">
          <a:xfrm rot="16200000">
            <a:off x="2387758" y="3692834"/>
            <a:ext cx="288032" cy="384043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Down Arrow 24"/>
          <p:cNvSpPr/>
          <p:nvPr/>
        </p:nvSpPr>
        <p:spPr bwMode="auto">
          <a:xfrm rot="16200000">
            <a:off x="2387758" y="5109186"/>
            <a:ext cx="288032" cy="384043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75856" y="1196752"/>
            <a:ext cx="3164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Immediate Relocation</a:t>
            </a:r>
            <a:endParaRPr lang="en-US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75856" y="2348880"/>
            <a:ext cx="4136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“Fast” &amp; Global Improvement</a:t>
            </a:r>
            <a:endParaRPr lang="en-US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96958" y="3356992"/>
            <a:ext cx="41889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Highest Impact on Operation:</a:t>
            </a:r>
          </a:p>
          <a:p>
            <a:pPr marL="342900" indent="-342900">
              <a:buAutoNum type="arabicParenBoth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Relocation</a:t>
            </a:r>
            <a:endParaRPr lang="en-US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arenBoth"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Shielding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89924" y="5027692"/>
            <a:ext cx="22236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Relocation</a:t>
            </a:r>
            <a:endParaRPr lang="en-US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arenBoth"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Shielding</a:t>
            </a:r>
          </a:p>
          <a:p>
            <a:pPr marL="342900" indent="-342900">
              <a:buAutoNum type="arabicParenBoth"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Design</a:t>
            </a:r>
          </a:p>
          <a:p>
            <a:pPr marL="342900" indent="-342900">
              <a:buAutoNum type="arabicParenBoth"/>
            </a:pP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6082" name="Picture 2" descr="C:\Users\mbrugger\AppData\Local\Microsoft\Windows\Temporary Internet Files\Content.IE5\FRVLAXXP\MC90044142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980728"/>
            <a:ext cx="864096" cy="864096"/>
          </a:xfrm>
          <a:prstGeom prst="rect">
            <a:avLst/>
          </a:prstGeom>
          <a:noFill/>
        </p:spPr>
      </p:pic>
      <p:pic>
        <p:nvPicPr>
          <p:cNvPr id="30" name="Picture 2" descr="C:\Users\mbrugger\AppData\Local\Microsoft\Windows\Temporary Internet Files\Content.IE5\FRVLAXXP\MC90044142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2150159"/>
            <a:ext cx="864096" cy="864096"/>
          </a:xfrm>
          <a:prstGeom prst="rect">
            <a:avLst/>
          </a:prstGeom>
          <a:noFill/>
        </p:spPr>
      </p:pic>
      <p:pic>
        <p:nvPicPr>
          <p:cNvPr id="31" name="Picture 2" descr="C:\Users\mbrugger\AppData\Local\Microsoft\Windows\Temporary Internet Files\Content.IE5\FRVLAXXP\MC90044142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8127" y="3452807"/>
            <a:ext cx="864096" cy="864096"/>
          </a:xfrm>
          <a:prstGeom prst="rect">
            <a:avLst/>
          </a:prstGeom>
          <a:noFill/>
        </p:spPr>
      </p:pic>
      <p:pic>
        <p:nvPicPr>
          <p:cNvPr id="46083" name="Picture 3" descr="C:\Users\mbrugger\AppData\Local\Microsoft\Windows\Temporary Internet Files\Content.IE5\M9V6PDV7\MC9001048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157192"/>
            <a:ext cx="1495390" cy="1152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71259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Back-up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5472608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endParaRPr lang="en-US" sz="32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07055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 bwMode="auto">
          <a:xfrm>
            <a:off x="-10160" y="1484784"/>
            <a:ext cx="915416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q"/>
              <a:defRPr sz="2000">
                <a:solidFill>
                  <a:srgbClr val="000099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600" b="1" dirty="0" smtClean="0">
                <a:solidFill>
                  <a:schemeClr val="bg2"/>
                </a:solidFill>
              </a:rPr>
              <a:t>Predictions based on the integrated luminosity for many critical areas</a:t>
            </a:r>
            <a:endParaRPr lang="en-GB" sz="3600" dirty="0">
              <a:solidFill>
                <a:schemeClr val="bg2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US" sz="2800" dirty="0"/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dirty="0" smtClean="0">
              <a:solidFill>
                <a:schemeClr val="bg2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27584" y="-21660"/>
            <a:ext cx="7992888" cy="714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US" sz="5400" dirty="0" smtClean="0"/>
              <a:t>Radiation Levels</a:t>
            </a:r>
            <a:endParaRPr lang="en-GB" sz="4000" dirty="0"/>
          </a:p>
        </p:txBody>
      </p:sp>
      <p:graphicFrame>
        <p:nvGraphicFramePr>
          <p:cNvPr id="2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7573035"/>
              </p:ext>
            </p:extLst>
          </p:nvPr>
        </p:nvGraphicFramePr>
        <p:xfrm>
          <a:off x="347944" y="3212976"/>
          <a:ext cx="5205549" cy="195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870"/>
                <a:gridCol w="1460727"/>
                <a:gridCol w="162995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Cum lumi (fb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ATLAS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5.3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23.1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CMS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5.4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23.1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ALICE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4.8 (pb</a:t>
                      </a:r>
                      <a:r>
                        <a:rPr lang="en-GB" sz="2000" baseline="30000" dirty="0" smtClean="0"/>
                        <a:t>-1</a:t>
                      </a:r>
                      <a:r>
                        <a:rPr lang="en-GB" sz="2000" dirty="0" smtClean="0"/>
                        <a:t>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9.7 (pb</a:t>
                      </a:r>
                      <a:r>
                        <a:rPr lang="en-GB" sz="2000" baseline="30000" dirty="0" smtClean="0"/>
                        <a:t>-1</a:t>
                      </a:r>
                      <a:r>
                        <a:rPr lang="en-GB" sz="2000" dirty="0" smtClean="0"/>
                        <a:t>)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LHCb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1.2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2.2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Content Placeholder 3"/>
          <p:cNvSpPr txBox="1">
            <a:spLocks/>
          </p:cNvSpPr>
          <p:nvPr/>
        </p:nvSpPr>
        <p:spPr>
          <a:xfrm>
            <a:off x="5560164" y="3212976"/>
            <a:ext cx="3312368" cy="172819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Cumulated lumi ~1.5x larger than initially foreseen for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31689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UJ: Effect of Operation</a:t>
            </a:r>
            <a:endParaRPr lang="en-GB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761664"/>
              </p:ext>
            </p:extLst>
          </p:nvPr>
        </p:nvGraphicFramePr>
        <p:xfrm>
          <a:off x="791199" y="908720"/>
          <a:ext cx="7416822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6"/>
                <a:gridCol w="1060146"/>
                <a:gridCol w="1008112"/>
                <a:gridCol w="1368152"/>
                <a:gridCol w="1368152"/>
                <a:gridCol w="1820174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Calibri" pitchFamily="34" charset="0"/>
                        </a:rPr>
                        <a:t>High Energy Hadron </a:t>
                      </a:r>
                      <a:r>
                        <a:rPr lang="en-GB" sz="2000" dirty="0" err="1" smtClean="0">
                          <a:latin typeface="Calibri" pitchFamily="34" charset="0"/>
                        </a:rPr>
                        <a:t>Fluence</a:t>
                      </a:r>
                      <a:r>
                        <a:rPr lang="en-GB" sz="2000" dirty="0" smtClean="0">
                          <a:latin typeface="Calibri" pitchFamily="34" charset="0"/>
                        </a:rPr>
                        <a:t>   </a:t>
                      </a:r>
                      <a:r>
                        <a:rPr lang="en-GB" sz="2000" b="0" i="1" dirty="0" smtClean="0">
                          <a:latin typeface="Calibri" pitchFamily="34" charset="0"/>
                        </a:rPr>
                        <a:t>[</a:t>
                      </a:r>
                      <a:r>
                        <a:rPr lang="en-GB" sz="2000" b="0" i="1" dirty="0" smtClean="0">
                          <a:latin typeface="Symbol" pitchFamily="18" charset="2"/>
                        </a:rPr>
                        <a:t>F</a:t>
                      </a:r>
                      <a:r>
                        <a:rPr lang="en-GB" sz="2000" b="0" i="1" dirty="0" smtClean="0">
                          <a:latin typeface="Calibri" pitchFamily="34" charset="0"/>
                        </a:rPr>
                        <a:t>/cm</a:t>
                      </a:r>
                      <a:r>
                        <a:rPr lang="en-GB" sz="2000" b="0" i="1" baseline="30000" dirty="0" smtClean="0">
                          <a:latin typeface="Calibri" pitchFamily="34" charset="0"/>
                        </a:rPr>
                        <a:t>-2</a:t>
                      </a:r>
                      <a:r>
                        <a:rPr lang="en-GB" sz="2000" b="0" i="1" dirty="0" smtClean="0">
                          <a:latin typeface="Calibri" pitchFamily="34" charset="0"/>
                        </a:rPr>
                        <a:t>]</a:t>
                      </a:r>
                      <a:endParaRPr lang="en-GB" sz="2000" b="0" i="1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i="1" baseline="30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i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latin typeface="Calibri" pitchFamily="34" charset="0"/>
                        </a:rPr>
                        <a:t>Area</a:t>
                      </a:r>
                      <a:endParaRPr lang="en-GB" sz="2000" b="1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latin typeface="Calibri" pitchFamily="34" charset="0"/>
                        </a:rPr>
                        <a:t>2011</a:t>
                      </a:r>
                      <a:endParaRPr lang="en-GB" sz="2000" b="1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latin typeface="Calibri" pitchFamily="34" charset="0"/>
                        </a:rPr>
                        <a:t>2012</a:t>
                      </a:r>
                      <a:endParaRPr lang="en-GB" sz="2000" b="1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i="1" dirty="0" smtClean="0">
                          <a:latin typeface="Calibri" pitchFamily="34" charset="0"/>
                        </a:rPr>
                        <a:t>2011/fb</a:t>
                      </a:r>
                      <a:r>
                        <a:rPr lang="en-GB" sz="2000" b="1" i="1" baseline="30000" dirty="0" smtClean="0">
                          <a:latin typeface="Calibri" pitchFamily="34" charset="0"/>
                        </a:rPr>
                        <a:t>-1</a:t>
                      </a:r>
                      <a:endParaRPr lang="en-GB" sz="2000" b="1" i="1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i="1" dirty="0" smtClean="0">
                          <a:latin typeface="Calibri" pitchFamily="34" charset="0"/>
                        </a:rPr>
                        <a:t>2012/fb</a:t>
                      </a:r>
                      <a:r>
                        <a:rPr lang="en-GB" sz="2000" b="1" i="1" baseline="30000" dirty="0" smtClean="0">
                          <a:latin typeface="Calibri" pitchFamily="34" charset="0"/>
                        </a:rPr>
                        <a:t>-1</a:t>
                      </a:r>
                      <a:endParaRPr lang="en-GB" sz="2000" b="1" i="1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1" baseline="0" dirty="0" smtClean="0">
                          <a:latin typeface="Calibri" pitchFamily="34" charset="0"/>
                        </a:rPr>
                        <a:t>Comments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UJ14</a:t>
                      </a:r>
                      <a:endParaRPr lang="en-GB" sz="2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2.8*10</a:t>
                      </a:r>
                      <a:r>
                        <a:rPr lang="en-GB" sz="2000" baseline="30000" dirty="0" smtClean="0">
                          <a:latin typeface="Calibri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1.4*10</a:t>
                      </a:r>
                      <a:r>
                        <a:rPr lang="en-GB" sz="2000" b="1" baseline="30000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  <a:endParaRPr lang="en-GB" sz="2000" b="1" baseline="30000" dirty="0"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5.1x10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7</a:t>
                      </a:r>
                      <a:endParaRPr lang="en-GB" sz="2000" i="1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baseline="0" dirty="0" smtClean="0">
                          <a:latin typeface="Calibri" pitchFamily="34" charset="0"/>
                        </a:rPr>
                        <a:t>7.9x10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baseline="0" dirty="0" smtClean="0">
                          <a:latin typeface="Calibri" pitchFamily="34" charset="0"/>
                        </a:rPr>
                        <a:t>Physics deb.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UJ16</a:t>
                      </a:r>
                      <a:endParaRPr lang="en-GB" sz="2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2.2*10</a:t>
                      </a:r>
                      <a:r>
                        <a:rPr lang="en-GB" sz="2000" baseline="30000" dirty="0" smtClean="0">
                          <a:latin typeface="Calibri" pitchFamily="34" charset="0"/>
                        </a:rPr>
                        <a:t>8</a:t>
                      </a:r>
                      <a:endParaRPr lang="en-GB" sz="2000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1.1*10</a:t>
                      </a:r>
                      <a:r>
                        <a:rPr lang="en-GB" sz="2000" b="1" baseline="30000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  <a:endParaRPr lang="en-GB" sz="2000" b="1" baseline="30000" dirty="0"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4.2x10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7</a:t>
                      </a:r>
                      <a:endParaRPr lang="en-GB" sz="2000" i="1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6.2x10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6</a:t>
                      </a:r>
                      <a:endParaRPr lang="en-GB" sz="2000" i="1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baseline="0" dirty="0" smtClean="0">
                          <a:latin typeface="Calibri" pitchFamily="34" charset="0"/>
                        </a:rPr>
                        <a:t>Physics deb.</a:t>
                      </a:r>
                      <a:endParaRPr lang="en-GB" sz="2000" i="1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UJ23</a:t>
                      </a:r>
                      <a:endParaRPr lang="en-GB" sz="2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1.5*10</a:t>
                      </a:r>
                      <a:r>
                        <a:rPr lang="en-GB" sz="2000" baseline="30000" dirty="0" smtClean="0">
                          <a:latin typeface="Calibri" pitchFamily="34" charset="0"/>
                        </a:rPr>
                        <a:t>6</a:t>
                      </a:r>
                      <a:endParaRPr lang="en-GB" sz="2000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2.6*10</a:t>
                      </a:r>
                      <a:r>
                        <a:rPr lang="en-GB" sz="2000" b="1" baseline="30000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  <a:endParaRPr lang="en-GB" sz="2000" b="1" baseline="30000" dirty="0"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2.8x10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5 </a:t>
                      </a:r>
                      <a:r>
                        <a:rPr lang="en-GB" sz="2000" i="1" baseline="0" dirty="0" smtClean="0">
                          <a:latin typeface="Calibri" pitchFamily="34" charset="0"/>
                        </a:rPr>
                        <a:t>(*)</a:t>
                      </a:r>
                      <a:endParaRPr lang="en-GB" sz="2000" i="1" baseline="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1.5x10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5 </a:t>
                      </a:r>
                      <a:r>
                        <a:rPr lang="en-GB" sz="2000" i="1" baseline="0" dirty="0" smtClean="0">
                          <a:latin typeface="Calibri" pitchFamily="34" charset="0"/>
                        </a:rPr>
                        <a:t>(*)</a:t>
                      </a:r>
                      <a:endParaRPr lang="en-GB" sz="2000" i="1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baseline="0" dirty="0" smtClean="0">
                          <a:latin typeface="Calibri" pitchFamily="34" charset="0"/>
                        </a:rPr>
                        <a:t>Injection</a:t>
                      </a:r>
                      <a:endParaRPr lang="en-GB" sz="2000" i="1" baseline="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UJ56</a:t>
                      </a:r>
                      <a:endParaRPr lang="en-GB" sz="2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3.9*10</a:t>
                      </a:r>
                      <a:r>
                        <a:rPr lang="en-GB" sz="2000" baseline="30000" dirty="0" smtClean="0">
                          <a:latin typeface="Calibri" pitchFamily="34" charset="0"/>
                        </a:rPr>
                        <a:t>7</a:t>
                      </a:r>
                      <a:endParaRPr lang="en-GB" sz="2000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1.3*10</a:t>
                      </a:r>
                      <a:r>
                        <a:rPr lang="en-GB" sz="2000" b="1" baseline="30000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  <a:endParaRPr lang="en-GB" sz="2000" b="1" baseline="30000" dirty="0"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7.2x10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6</a:t>
                      </a:r>
                      <a:endParaRPr lang="en-GB" sz="2000" i="1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7.3x10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6</a:t>
                      </a:r>
                      <a:endParaRPr lang="en-GB" sz="2000" i="1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baseline="0" dirty="0" smtClean="0">
                          <a:latin typeface="Calibri" pitchFamily="34" charset="0"/>
                        </a:rPr>
                        <a:t>Physics deb.</a:t>
                      </a:r>
                      <a:endParaRPr lang="en-GB" sz="2000" i="1" baseline="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UJ76</a:t>
                      </a:r>
                      <a:endParaRPr lang="en-GB" sz="2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6.4*10</a:t>
                      </a:r>
                      <a:r>
                        <a:rPr lang="en-GB" sz="2000" baseline="30000" dirty="0" smtClean="0">
                          <a:latin typeface="Calibri" pitchFamily="34" charset="0"/>
                        </a:rPr>
                        <a:t>6</a:t>
                      </a:r>
                      <a:endParaRPr lang="en-GB" sz="2000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6.0*10</a:t>
                      </a:r>
                      <a:r>
                        <a:rPr lang="en-GB" sz="2000" b="1" baseline="30000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  <a:endParaRPr lang="en-GB" sz="2000" b="1" baseline="30000" dirty="0"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1.2x10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6</a:t>
                      </a:r>
                      <a:r>
                        <a:rPr lang="en-GB" sz="2000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en-GB" sz="2000" i="1" baseline="0" dirty="0" smtClean="0">
                          <a:latin typeface="Calibri" pitchFamily="34" charset="0"/>
                        </a:rPr>
                        <a:t>(*)</a:t>
                      </a:r>
                      <a:endParaRPr lang="en-GB" sz="2000" i="1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3.4x10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6</a:t>
                      </a:r>
                      <a:r>
                        <a:rPr lang="en-GB" sz="2000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en-GB" sz="2000" i="1" baseline="0" dirty="0" smtClean="0">
                          <a:latin typeface="Calibri" pitchFamily="34" charset="0"/>
                        </a:rPr>
                        <a:t>(*)</a:t>
                      </a:r>
                      <a:endParaRPr lang="en-GB" sz="2000" i="1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Collimation</a:t>
                      </a:r>
                      <a:endParaRPr lang="en-GB" sz="2000" i="1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UJ87</a:t>
                      </a:r>
                      <a:endParaRPr lang="en-GB" sz="2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</a:rPr>
                        <a:t>3.0*10</a:t>
                      </a:r>
                      <a:r>
                        <a:rPr lang="en-GB" sz="2000" baseline="30000" dirty="0" smtClean="0">
                          <a:latin typeface="Calibri" pitchFamily="34" charset="0"/>
                        </a:rPr>
                        <a:t>6</a:t>
                      </a:r>
                      <a:endParaRPr lang="en-GB" sz="2000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2.6*10</a:t>
                      </a:r>
                      <a:r>
                        <a:rPr lang="en-GB" sz="2000" b="1" baseline="30000" dirty="0" smtClean="0"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  <a:endParaRPr lang="en-GB" sz="2000" b="1" baseline="30000" dirty="0"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5.7x10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5 </a:t>
                      </a:r>
                      <a:r>
                        <a:rPr lang="en-GB" sz="2000" i="1" baseline="0" dirty="0" smtClean="0">
                          <a:latin typeface="Calibri" pitchFamily="34" charset="0"/>
                        </a:rPr>
                        <a:t>(*)</a:t>
                      </a:r>
                      <a:endParaRPr lang="en-GB" sz="2000" i="1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dirty="0" smtClean="0">
                          <a:latin typeface="Calibri" pitchFamily="34" charset="0"/>
                        </a:rPr>
                        <a:t>1.5x10</a:t>
                      </a:r>
                      <a:r>
                        <a:rPr lang="en-GB" sz="2000" i="1" baseline="30000" dirty="0" smtClean="0">
                          <a:latin typeface="Calibri" pitchFamily="34" charset="0"/>
                        </a:rPr>
                        <a:t>5 </a:t>
                      </a:r>
                      <a:r>
                        <a:rPr lang="en-GB" sz="2000" i="1" baseline="0" dirty="0" smtClean="0">
                          <a:latin typeface="Calibri" pitchFamily="34" charset="0"/>
                        </a:rPr>
                        <a:t>(*)</a:t>
                      </a:r>
                      <a:endParaRPr lang="en-GB" sz="2000" i="1" baseline="300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i="1" baseline="0" dirty="0" smtClean="0">
                          <a:latin typeface="Calibri" pitchFamily="34" charset="0"/>
                        </a:rPr>
                        <a:t>Injection</a:t>
                      </a:r>
                      <a:endParaRPr lang="en-GB" sz="2000" i="1" baseline="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Content Placeholder 3"/>
          <p:cNvSpPr>
            <a:spLocks noGrp="1"/>
          </p:cNvSpPr>
          <p:nvPr>
            <p:ph sz="quarter" idx="1"/>
          </p:nvPr>
        </p:nvSpPr>
        <p:spPr>
          <a:xfrm>
            <a:off x="14808" y="4647395"/>
            <a:ext cx="9093696" cy="1635798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GB" sz="2800" b="1" dirty="0" smtClean="0"/>
              <a:t>P1</a:t>
            </a:r>
            <a:r>
              <a:rPr lang="en-GB" sz="2800" dirty="0" smtClean="0"/>
              <a:t>: </a:t>
            </a:r>
            <a:r>
              <a:rPr lang="en-GB" sz="2800" b="1" dirty="0" smtClean="0">
                <a:solidFill>
                  <a:srgbClr val="990000"/>
                </a:solidFill>
              </a:rPr>
              <a:t>decrease</a:t>
            </a:r>
            <a:r>
              <a:rPr lang="en-GB" sz="2800" dirty="0" smtClean="0">
                <a:solidFill>
                  <a:srgbClr val="990000"/>
                </a:solidFill>
              </a:rPr>
              <a:t> </a:t>
            </a:r>
            <a:r>
              <a:rPr lang="en-GB" sz="2800" dirty="0" smtClean="0"/>
              <a:t>by factor of 6x, thanks to additional shielding</a:t>
            </a:r>
          </a:p>
          <a:p>
            <a:pPr>
              <a:buBlip>
                <a:blip r:embed="rId2"/>
              </a:buBlip>
            </a:pPr>
            <a:r>
              <a:rPr lang="en-GB" sz="2800" b="1" dirty="0" smtClean="0"/>
              <a:t>P7</a:t>
            </a:r>
            <a:r>
              <a:rPr lang="en-GB" sz="2800" dirty="0" smtClean="0"/>
              <a:t>: </a:t>
            </a:r>
            <a:r>
              <a:rPr lang="en-GB" sz="2800" b="1" dirty="0" smtClean="0">
                <a:solidFill>
                  <a:srgbClr val="990000"/>
                </a:solidFill>
              </a:rPr>
              <a:t>increase</a:t>
            </a:r>
            <a:r>
              <a:rPr lang="en-GB" sz="2800" dirty="0" smtClean="0">
                <a:solidFill>
                  <a:srgbClr val="0070C0"/>
                </a:solidFill>
              </a:rPr>
              <a:t> </a:t>
            </a:r>
            <a:r>
              <a:rPr lang="en-GB" sz="2800" dirty="0" smtClean="0"/>
              <a:t>due to tight collimator settings</a:t>
            </a:r>
          </a:p>
          <a:p>
            <a:pPr>
              <a:buBlip>
                <a:blip r:embed="rId2"/>
              </a:buBlip>
            </a:pPr>
            <a:r>
              <a:rPr lang="en-GB" sz="2800" b="1" dirty="0" smtClean="0"/>
              <a:t>P2/8</a:t>
            </a:r>
            <a:r>
              <a:rPr lang="en-GB" sz="2800" dirty="0" smtClean="0"/>
              <a:t>: </a:t>
            </a:r>
            <a:r>
              <a:rPr lang="en-GB" sz="2800" b="1" dirty="0" smtClean="0">
                <a:solidFill>
                  <a:srgbClr val="990000"/>
                </a:solidFill>
              </a:rPr>
              <a:t>reduction</a:t>
            </a:r>
            <a:r>
              <a:rPr lang="en-GB" sz="2800" dirty="0" smtClean="0">
                <a:solidFill>
                  <a:srgbClr val="990000"/>
                </a:solidFill>
              </a:rPr>
              <a:t> </a:t>
            </a:r>
            <a:r>
              <a:rPr lang="en-GB" sz="2800" dirty="0" smtClean="0"/>
              <a:t>because of cleaner injections in the LHC</a:t>
            </a:r>
            <a:endParaRPr lang="en-GB" sz="2800" dirty="0"/>
          </a:p>
          <a:p>
            <a:pPr>
              <a:buBlip>
                <a:blip r:embed="rId2"/>
              </a:buBlip>
            </a:pPr>
            <a:endParaRPr lang="en-GB" sz="2800" b="1" dirty="0" smtClean="0">
              <a:solidFill>
                <a:srgbClr val="FF0000"/>
              </a:solidFill>
            </a:endParaRPr>
          </a:p>
          <a:p>
            <a:pPr>
              <a:buBlip>
                <a:blip r:embed="rId2"/>
              </a:buBlip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75775" y="4077072"/>
            <a:ext cx="23406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 smtClean="0"/>
              <a:t>(*) = ATLAS/CMS luminosity</a:t>
            </a:r>
            <a:endParaRPr lang="en-GB" sz="1600" i="1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635896" y="1700807"/>
            <a:ext cx="2730070" cy="789843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635896" y="3287229"/>
            <a:ext cx="2730070" cy="394921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0180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191" y="-14392"/>
            <a:ext cx="7620000" cy="762000"/>
          </a:xfrm>
        </p:spPr>
        <p:txBody>
          <a:bodyPr/>
          <a:lstStyle/>
          <a:p>
            <a:r>
              <a:rPr lang="en-GB" dirty="0" smtClean="0"/>
              <a:t>RR: </a:t>
            </a:r>
            <a:r>
              <a:rPr lang="en-GB" dirty="0"/>
              <a:t>Effect of Operation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59711" y="4494728"/>
            <a:ext cx="8640960" cy="1707806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sz="2800" b="1" dirty="0"/>
              <a:t>P1/5: </a:t>
            </a:r>
            <a:r>
              <a:rPr lang="en-GB" sz="2800" b="1" dirty="0">
                <a:solidFill>
                  <a:srgbClr val="990000"/>
                </a:solidFill>
              </a:rPr>
              <a:t>decrease</a:t>
            </a:r>
            <a:r>
              <a:rPr lang="en-GB" sz="2800" b="1" dirty="0"/>
              <a:t> up to a factor of 2x (1.5-2x) due to TCL.4 closure</a:t>
            </a:r>
          </a:p>
          <a:p>
            <a:pPr>
              <a:buBlip>
                <a:blip r:embed="rId3"/>
              </a:buBlip>
            </a:pPr>
            <a:r>
              <a:rPr lang="en-GB" sz="2800" b="1" dirty="0"/>
              <a:t>P7: </a:t>
            </a:r>
            <a:r>
              <a:rPr lang="en-GB" sz="2800" b="1" dirty="0">
                <a:solidFill>
                  <a:srgbClr val="990000"/>
                </a:solidFill>
              </a:rPr>
              <a:t>asymmetry</a:t>
            </a:r>
            <a:r>
              <a:rPr lang="en-GB" sz="2800" b="1" dirty="0"/>
              <a:t> </a:t>
            </a:r>
            <a:r>
              <a:rPr lang="en-GB" sz="2800" b="1" dirty="0" smtClean="0"/>
              <a:t>L/R (also observed in operation)</a:t>
            </a:r>
            <a:endParaRPr lang="en-GB" sz="2800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653387"/>
              </p:ext>
            </p:extLst>
          </p:nvPr>
        </p:nvGraphicFramePr>
        <p:xfrm>
          <a:off x="619751" y="987822"/>
          <a:ext cx="78241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580"/>
                <a:gridCol w="970280"/>
                <a:gridCol w="970280"/>
                <a:gridCol w="1295718"/>
                <a:gridCol w="1295718"/>
                <a:gridCol w="2461560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bry"/>
                        </a:rPr>
                        <a:t>High Energy Hadron </a:t>
                      </a:r>
                      <a:r>
                        <a:rPr lang="en-GB" dirty="0" err="1" smtClean="0">
                          <a:latin typeface="Calibry"/>
                        </a:rPr>
                        <a:t>Fluence</a:t>
                      </a:r>
                      <a:r>
                        <a:rPr lang="en-GB" dirty="0" smtClean="0">
                          <a:latin typeface="Calibry"/>
                        </a:rPr>
                        <a:t>   </a:t>
                      </a:r>
                      <a:r>
                        <a:rPr lang="en-GB" b="0" i="1" dirty="0" smtClean="0">
                          <a:latin typeface="Calibry"/>
                        </a:rPr>
                        <a:t>[</a:t>
                      </a:r>
                      <a:r>
                        <a:rPr lang="en-GB" b="0" i="1" dirty="0" smtClean="0">
                          <a:latin typeface="Symbol" pitchFamily="18" charset="2"/>
                        </a:rPr>
                        <a:t>F</a:t>
                      </a:r>
                      <a:r>
                        <a:rPr lang="en-GB" b="0" i="1" dirty="0" smtClean="0">
                          <a:latin typeface="Calibry"/>
                        </a:rPr>
                        <a:t>/cm</a:t>
                      </a:r>
                      <a:r>
                        <a:rPr lang="en-GB" b="0" i="1" baseline="30000" dirty="0" smtClean="0">
                          <a:latin typeface="Calibry"/>
                        </a:rPr>
                        <a:t>-2</a:t>
                      </a:r>
                      <a:r>
                        <a:rPr lang="en-GB" b="0" i="1" dirty="0" smtClean="0">
                          <a:latin typeface="Calibry"/>
                        </a:rPr>
                        <a:t>]</a:t>
                      </a:r>
                      <a:endParaRPr lang="en-GB" b="0" i="1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i="1" baseline="30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i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alibry"/>
                        </a:rPr>
                        <a:t>Area</a:t>
                      </a:r>
                      <a:endParaRPr lang="en-GB" b="1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alibry"/>
                        </a:rPr>
                        <a:t>2011</a:t>
                      </a:r>
                      <a:endParaRPr lang="en-GB" b="1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alibry"/>
                        </a:rPr>
                        <a:t>2012</a:t>
                      </a:r>
                      <a:endParaRPr lang="en-GB" b="1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i="1" dirty="0" smtClean="0">
                          <a:latin typeface="Calibry"/>
                        </a:rPr>
                        <a:t>2011/fb</a:t>
                      </a:r>
                      <a:r>
                        <a:rPr lang="en-GB" b="1" i="1" baseline="30000" dirty="0" smtClean="0">
                          <a:latin typeface="Calibry"/>
                        </a:rPr>
                        <a:t>-1</a:t>
                      </a:r>
                      <a:endParaRPr lang="en-GB" b="1" i="1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i="1" dirty="0" smtClean="0">
                          <a:latin typeface="Calibry"/>
                        </a:rPr>
                        <a:t>2012/fb</a:t>
                      </a:r>
                      <a:r>
                        <a:rPr lang="en-GB" b="1" i="1" baseline="30000" dirty="0" smtClean="0">
                          <a:latin typeface="Calibry"/>
                        </a:rPr>
                        <a:t>-1</a:t>
                      </a:r>
                      <a:endParaRPr lang="en-GB" b="1" i="1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i="1" baseline="0" dirty="0" smtClean="0">
                          <a:latin typeface="Calibry"/>
                        </a:rPr>
                        <a:t>Comments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RR13</a:t>
                      </a:r>
                      <a:endParaRPr lang="en-GB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7.2*10</a:t>
                      </a:r>
                      <a:r>
                        <a:rPr lang="en-GB" baseline="30000" dirty="0" smtClean="0">
                          <a:latin typeface="Calibry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1.4x10</a:t>
                      </a:r>
                      <a:r>
                        <a:rPr lang="en-GB" b="1" baseline="30000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7</a:t>
                      </a:r>
                      <a:endParaRPr lang="en-GB" b="1" baseline="30000" dirty="0">
                        <a:solidFill>
                          <a:srgbClr val="990000"/>
                        </a:solidFill>
                        <a:effectLst/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1.4x10</a:t>
                      </a:r>
                      <a:r>
                        <a:rPr lang="en-GB" i="1" baseline="30000" dirty="0" smtClean="0">
                          <a:latin typeface="Calibry"/>
                        </a:rPr>
                        <a:t>6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latin typeface="Calibry"/>
                        </a:rPr>
                        <a:t>7.9x10</a:t>
                      </a:r>
                      <a:r>
                        <a:rPr lang="en-GB" i="1" baseline="30000" dirty="0" smtClean="0">
                          <a:latin typeface="Calibry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latin typeface="Calibry"/>
                        </a:rPr>
                        <a:t>Physics deb.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RR17</a:t>
                      </a:r>
                      <a:endParaRPr lang="en-GB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8.4*10</a:t>
                      </a:r>
                      <a:r>
                        <a:rPr lang="en-GB" baseline="30000" dirty="0" smtClean="0">
                          <a:latin typeface="Calibry"/>
                        </a:rPr>
                        <a:t>6</a:t>
                      </a:r>
                      <a:endParaRPr lang="en-GB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2.0x10</a:t>
                      </a:r>
                      <a:r>
                        <a:rPr lang="en-GB" b="1" baseline="30000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7</a:t>
                      </a:r>
                      <a:endParaRPr lang="en-GB" b="1" baseline="30000" dirty="0">
                        <a:solidFill>
                          <a:srgbClr val="990000"/>
                        </a:solidFill>
                        <a:effectLst/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1.6x10</a:t>
                      </a:r>
                      <a:r>
                        <a:rPr lang="en-GB" i="1" baseline="30000" dirty="0" smtClean="0">
                          <a:latin typeface="Calibry"/>
                        </a:rPr>
                        <a:t>6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1.1x10</a:t>
                      </a:r>
                      <a:r>
                        <a:rPr lang="en-GB" i="1" baseline="30000" dirty="0" smtClean="0">
                          <a:latin typeface="Calibry"/>
                        </a:rPr>
                        <a:t>6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latin typeface="Calibry"/>
                        </a:rPr>
                        <a:t>Physics deb.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RR53</a:t>
                      </a:r>
                      <a:endParaRPr lang="en-GB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1.2*10</a:t>
                      </a:r>
                      <a:r>
                        <a:rPr lang="en-GB" baseline="30000" dirty="0" smtClean="0">
                          <a:latin typeface="Calibry"/>
                        </a:rPr>
                        <a:t>7</a:t>
                      </a:r>
                      <a:endParaRPr lang="en-GB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2.0x10</a:t>
                      </a:r>
                      <a:r>
                        <a:rPr lang="en-GB" b="1" baseline="30000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7</a:t>
                      </a:r>
                      <a:endParaRPr lang="en-GB" b="1" baseline="30000" dirty="0">
                        <a:solidFill>
                          <a:srgbClr val="990000"/>
                        </a:solidFill>
                        <a:effectLst/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2.3x10</a:t>
                      </a:r>
                      <a:r>
                        <a:rPr lang="en-GB" i="1" baseline="30000" dirty="0" smtClean="0">
                          <a:latin typeface="Calibry"/>
                        </a:rPr>
                        <a:t>6</a:t>
                      </a:r>
                      <a:endParaRPr lang="en-GB" i="1" baseline="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1.1x10</a:t>
                      </a:r>
                      <a:r>
                        <a:rPr lang="en-GB" i="1" baseline="30000" dirty="0" smtClean="0">
                          <a:latin typeface="Calibry"/>
                        </a:rPr>
                        <a:t>6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latin typeface="Calibry"/>
                        </a:rPr>
                        <a:t>Physics deb.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RR57</a:t>
                      </a:r>
                      <a:endParaRPr lang="en-GB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1.0*10</a:t>
                      </a:r>
                      <a:r>
                        <a:rPr lang="en-GB" baseline="30000" dirty="0" smtClean="0">
                          <a:latin typeface="Calibry"/>
                        </a:rPr>
                        <a:t>7</a:t>
                      </a:r>
                      <a:endParaRPr lang="en-GB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2.0x10</a:t>
                      </a:r>
                      <a:r>
                        <a:rPr lang="en-GB" b="1" baseline="30000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7</a:t>
                      </a:r>
                      <a:endParaRPr lang="en-GB" b="1" baseline="30000" dirty="0">
                        <a:solidFill>
                          <a:srgbClr val="990000"/>
                        </a:solidFill>
                        <a:effectLst/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1.9x10</a:t>
                      </a:r>
                      <a:r>
                        <a:rPr lang="en-GB" i="1" baseline="30000" dirty="0" smtClean="0">
                          <a:latin typeface="Calibry"/>
                        </a:rPr>
                        <a:t>6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1.1x10</a:t>
                      </a:r>
                      <a:r>
                        <a:rPr lang="en-GB" i="1" baseline="30000" dirty="0" smtClean="0">
                          <a:latin typeface="Calibry"/>
                        </a:rPr>
                        <a:t>6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latin typeface="Calibry"/>
                        </a:rPr>
                        <a:t>Physics deb.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RR73</a:t>
                      </a:r>
                      <a:endParaRPr lang="en-GB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7.7*10</a:t>
                      </a:r>
                      <a:r>
                        <a:rPr lang="en-GB" baseline="30000" dirty="0" smtClean="0">
                          <a:latin typeface="Calibry"/>
                        </a:rPr>
                        <a:t>6</a:t>
                      </a:r>
                      <a:endParaRPr lang="en-GB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4.2x10</a:t>
                      </a:r>
                      <a:r>
                        <a:rPr lang="en-GB" b="1" baseline="30000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7</a:t>
                      </a:r>
                      <a:endParaRPr lang="en-GB" b="1" baseline="30000" dirty="0">
                        <a:solidFill>
                          <a:srgbClr val="990000"/>
                        </a:solidFill>
                        <a:effectLst/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1.5x10</a:t>
                      </a:r>
                      <a:r>
                        <a:rPr lang="en-GB" i="1" baseline="30000" dirty="0" smtClean="0">
                          <a:latin typeface="Calibry"/>
                        </a:rPr>
                        <a:t>6</a:t>
                      </a:r>
                      <a:r>
                        <a:rPr lang="en-GB" i="1" dirty="0" smtClean="0">
                          <a:latin typeface="Calibry"/>
                        </a:rPr>
                        <a:t> </a:t>
                      </a:r>
                      <a:r>
                        <a:rPr lang="en-GB" i="1" baseline="0" dirty="0" smtClean="0">
                          <a:latin typeface="Calibry"/>
                        </a:rPr>
                        <a:t>(*)</a:t>
                      </a:r>
                      <a:endParaRPr lang="en-GB" i="1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2.4x10</a:t>
                      </a:r>
                      <a:r>
                        <a:rPr lang="en-GB" i="1" baseline="30000" dirty="0" smtClean="0">
                          <a:latin typeface="Calibry"/>
                        </a:rPr>
                        <a:t>6</a:t>
                      </a:r>
                      <a:r>
                        <a:rPr lang="en-GB" i="1" dirty="0" smtClean="0">
                          <a:latin typeface="Calibry"/>
                        </a:rPr>
                        <a:t> </a:t>
                      </a:r>
                      <a:r>
                        <a:rPr lang="en-GB" i="1" baseline="0" dirty="0" smtClean="0">
                          <a:latin typeface="Calibry"/>
                        </a:rPr>
                        <a:t>(*)</a:t>
                      </a:r>
                      <a:endParaRPr lang="en-GB" i="1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Collimation</a:t>
                      </a:r>
                      <a:endParaRPr lang="en-GB" i="1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RR77</a:t>
                      </a:r>
                      <a:endParaRPr lang="en-GB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1.1*10</a:t>
                      </a:r>
                      <a:r>
                        <a:rPr lang="en-GB" baseline="30000" dirty="0" smtClean="0">
                          <a:latin typeface="Calibry"/>
                        </a:rPr>
                        <a:t>7</a:t>
                      </a:r>
                      <a:endParaRPr lang="en-GB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2.1x10</a:t>
                      </a:r>
                      <a:r>
                        <a:rPr lang="en-GB" b="1" baseline="30000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7</a:t>
                      </a:r>
                      <a:endParaRPr lang="en-GB" b="1" baseline="30000" dirty="0">
                        <a:solidFill>
                          <a:srgbClr val="990000"/>
                        </a:solidFill>
                        <a:effectLst/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2.1x10</a:t>
                      </a:r>
                      <a:r>
                        <a:rPr lang="en-GB" i="1" baseline="30000" dirty="0" smtClean="0">
                          <a:latin typeface="Calibry"/>
                        </a:rPr>
                        <a:t>6 </a:t>
                      </a:r>
                      <a:r>
                        <a:rPr lang="en-GB" i="1" baseline="0" dirty="0" smtClean="0">
                          <a:latin typeface="Calibry"/>
                        </a:rPr>
                        <a:t>(*)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1.2x10</a:t>
                      </a:r>
                      <a:r>
                        <a:rPr lang="en-GB" i="1" baseline="30000" dirty="0" smtClean="0">
                          <a:latin typeface="Calibry"/>
                        </a:rPr>
                        <a:t>6 </a:t>
                      </a:r>
                      <a:r>
                        <a:rPr lang="en-GB" i="1" baseline="0" dirty="0" smtClean="0">
                          <a:latin typeface="Calibry"/>
                        </a:rPr>
                        <a:t>(*)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Collimation</a:t>
                      </a:r>
                      <a:endParaRPr lang="en-GB" i="1" baseline="0" dirty="0">
                        <a:latin typeface="Calibry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5983966" y="3940150"/>
            <a:ext cx="2468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 smtClean="0">
                <a:latin typeface="Calibri" pitchFamily="34" charset="0"/>
              </a:rPr>
              <a:t>(*) = ATLAS/CMS luminosity</a:t>
            </a:r>
            <a:endParaRPr lang="en-GB" sz="1600" i="1" dirty="0"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393745" y="1700807"/>
            <a:ext cx="2597752" cy="1512656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193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UX: </a:t>
            </a:r>
            <a:r>
              <a:rPr lang="en-GB" dirty="0"/>
              <a:t>Effect of Operation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79512" y="4077072"/>
            <a:ext cx="8712968" cy="2160241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en-GB" sz="2800" b="1" dirty="0" smtClean="0"/>
              <a:t>P4</a:t>
            </a:r>
            <a:r>
              <a:rPr lang="en-GB" sz="2800" b="1" dirty="0"/>
              <a:t>: </a:t>
            </a:r>
            <a:r>
              <a:rPr lang="en-GB" sz="2800" b="1" dirty="0">
                <a:solidFill>
                  <a:srgbClr val="990000"/>
                </a:solidFill>
              </a:rPr>
              <a:t>increase</a:t>
            </a:r>
            <a:r>
              <a:rPr lang="en-GB" sz="2800" b="1" dirty="0"/>
              <a:t>, beam-gas coupled with higher cumulative current in the machine </a:t>
            </a:r>
          </a:p>
          <a:p>
            <a:pPr marL="342900" lvl="1" indent="-342900">
              <a:buClr>
                <a:srgbClr val="000099"/>
              </a:buClr>
              <a:buBlip>
                <a:blip r:embed="rId2"/>
              </a:buBlip>
            </a:pPr>
            <a:r>
              <a:rPr lang="en-GB" sz="2800" b="1" dirty="0" smtClean="0">
                <a:solidFill>
                  <a:srgbClr val="000099"/>
                </a:solidFill>
                <a:ea typeface="+mn-ea"/>
                <a:cs typeface="+mn-cs"/>
              </a:rPr>
              <a:t>How much can/will it go up in </a:t>
            </a:r>
            <a:r>
              <a:rPr lang="en-GB" sz="2800" b="1" dirty="0">
                <a:solidFill>
                  <a:srgbClr val="000099"/>
                </a:solidFill>
                <a:ea typeface="+mn-ea"/>
                <a:cs typeface="+mn-cs"/>
              </a:rPr>
              <a:t>view of 25ns </a:t>
            </a:r>
            <a:r>
              <a:rPr lang="en-GB" sz="2800" b="1" dirty="0" smtClean="0">
                <a:solidFill>
                  <a:srgbClr val="000099"/>
                </a:solidFill>
                <a:ea typeface="+mn-ea"/>
                <a:cs typeface="+mn-cs"/>
              </a:rPr>
              <a:t>operation?</a:t>
            </a:r>
            <a:endParaRPr lang="en-GB" sz="2800" b="1" dirty="0">
              <a:solidFill>
                <a:srgbClr val="000099"/>
              </a:solidFill>
              <a:ea typeface="+mn-ea"/>
              <a:cs typeface="+mn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478284"/>
              </p:ext>
            </p:extLst>
          </p:nvPr>
        </p:nvGraphicFramePr>
        <p:xfrm>
          <a:off x="364736" y="1124744"/>
          <a:ext cx="820891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666"/>
                <a:gridCol w="1180008"/>
                <a:gridCol w="1180008"/>
                <a:gridCol w="1658807"/>
                <a:gridCol w="1633710"/>
                <a:gridCol w="1561712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bry"/>
                        </a:rPr>
                        <a:t>High Energy Hadron </a:t>
                      </a:r>
                      <a:r>
                        <a:rPr lang="en-GB" dirty="0" err="1" smtClean="0">
                          <a:latin typeface="Calibry"/>
                        </a:rPr>
                        <a:t>Fluence</a:t>
                      </a:r>
                      <a:r>
                        <a:rPr lang="en-GB" dirty="0" smtClean="0">
                          <a:latin typeface="Calibry"/>
                        </a:rPr>
                        <a:t>    </a:t>
                      </a:r>
                      <a:r>
                        <a:rPr lang="en-GB" b="0" i="1" dirty="0" smtClean="0">
                          <a:latin typeface="Calibry"/>
                        </a:rPr>
                        <a:t>[</a:t>
                      </a:r>
                      <a:r>
                        <a:rPr lang="en-GB" b="0" i="1" dirty="0" smtClean="0">
                          <a:latin typeface="Symbol" pitchFamily="18" charset="2"/>
                        </a:rPr>
                        <a:t>F</a:t>
                      </a:r>
                      <a:r>
                        <a:rPr lang="en-GB" b="0" i="1" dirty="0" smtClean="0">
                          <a:latin typeface="Calibry"/>
                        </a:rPr>
                        <a:t>/cm</a:t>
                      </a:r>
                      <a:r>
                        <a:rPr lang="en-GB" b="0" i="1" baseline="30000" dirty="0" smtClean="0">
                          <a:latin typeface="Calibry"/>
                        </a:rPr>
                        <a:t>-2</a:t>
                      </a:r>
                      <a:r>
                        <a:rPr lang="en-GB" b="0" i="1" dirty="0" smtClean="0">
                          <a:latin typeface="Calibry"/>
                        </a:rPr>
                        <a:t>]</a:t>
                      </a:r>
                      <a:endParaRPr lang="en-GB" b="0" i="1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i="1" baseline="30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i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alibry"/>
                        </a:rPr>
                        <a:t>Area</a:t>
                      </a:r>
                      <a:endParaRPr lang="en-GB" b="1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alibry"/>
                        </a:rPr>
                        <a:t>2011</a:t>
                      </a:r>
                      <a:endParaRPr lang="en-GB" b="1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alibry"/>
                        </a:rPr>
                        <a:t>2012</a:t>
                      </a:r>
                      <a:endParaRPr lang="en-GB" b="1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i="1" dirty="0" smtClean="0">
                          <a:latin typeface="Calibry"/>
                        </a:rPr>
                        <a:t>2011/fb</a:t>
                      </a:r>
                      <a:r>
                        <a:rPr lang="en-GB" b="1" i="1" baseline="30000" dirty="0" smtClean="0">
                          <a:latin typeface="Calibry"/>
                        </a:rPr>
                        <a:t>-1</a:t>
                      </a:r>
                      <a:endParaRPr lang="en-GB" b="1" i="1" baseline="3000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i="1" dirty="0" smtClean="0">
                          <a:latin typeface="Calibry"/>
                        </a:rPr>
                        <a:t>2012/fb</a:t>
                      </a:r>
                      <a:r>
                        <a:rPr lang="en-GB" b="1" i="1" baseline="30000" dirty="0" smtClean="0">
                          <a:latin typeface="Calibry"/>
                        </a:rPr>
                        <a:t>-1</a:t>
                      </a:r>
                      <a:endParaRPr lang="en-GB" b="1" i="1" baseline="3000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i="1" baseline="0" dirty="0" smtClean="0">
                          <a:latin typeface="Calibry"/>
                        </a:rPr>
                        <a:t>Comments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UX45</a:t>
                      </a:r>
                      <a:endParaRPr lang="en-GB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2.6*10</a:t>
                      </a:r>
                      <a:r>
                        <a:rPr lang="en-GB" baseline="30000" dirty="0" smtClean="0">
                          <a:latin typeface="Calibry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1.4x10</a:t>
                      </a:r>
                      <a:r>
                        <a:rPr lang="en-GB" b="1" baseline="30000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7</a:t>
                      </a:r>
                      <a:endParaRPr lang="en-GB" b="1" baseline="30000" dirty="0">
                        <a:solidFill>
                          <a:srgbClr val="990000"/>
                        </a:solidFill>
                        <a:effectLst/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>
                          <a:latin typeface="Calibry"/>
                        </a:rPr>
                        <a:t>4.3x10</a:t>
                      </a:r>
                      <a:r>
                        <a:rPr lang="en-GB" i="1" baseline="30000" dirty="0" smtClean="0">
                          <a:latin typeface="Calibry"/>
                        </a:rPr>
                        <a:t>5 </a:t>
                      </a:r>
                      <a:r>
                        <a:rPr lang="en-GB" i="1" baseline="0" dirty="0" smtClean="0">
                          <a:latin typeface="Calibry"/>
                        </a:rPr>
                        <a:t>(*)</a:t>
                      </a:r>
                      <a:endParaRPr lang="en-GB" i="1" dirty="0" smtClean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baseline="0" dirty="0" smtClean="0">
                          <a:latin typeface="Calibry"/>
                        </a:rPr>
                        <a:t>8.2x10</a:t>
                      </a:r>
                      <a:r>
                        <a:rPr lang="en-GB" i="1" baseline="30000" dirty="0" smtClean="0">
                          <a:latin typeface="Calibry"/>
                        </a:rPr>
                        <a:t>5 </a:t>
                      </a:r>
                      <a:r>
                        <a:rPr lang="en-GB" i="1" baseline="0" dirty="0" smtClean="0">
                          <a:latin typeface="Calibry"/>
                        </a:rPr>
                        <a:t>(*)</a:t>
                      </a:r>
                      <a:endParaRPr lang="en-GB" i="1" dirty="0" smtClean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latin typeface="Calibry"/>
                        </a:rPr>
                        <a:t>Beam-gas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UX65</a:t>
                      </a:r>
                      <a:endParaRPr lang="en-GB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aseline="0" dirty="0" smtClean="0">
                          <a:latin typeface="Calibry"/>
                        </a:rPr>
                        <a:t>N/A</a:t>
                      </a:r>
                      <a:endParaRPr lang="en-GB" baseline="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baseline="0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~1.x10</a:t>
                      </a:r>
                      <a:r>
                        <a:rPr lang="en-GB" b="1" baseline="30000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6</a:t>
                      </a:r>
                      <a:endParaRPr lang="en-GB" b="1" baseline="30000" dirty="0">
                        <a:solidFill>
                          <a:srgbClr val="990000"/>
                        </a:solidFill>
                        <a:effectLst/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latin typeface="Calibry"/>
                        </a:rPr>
                        <a:t>N/A</a:t>
                      </a:r>
                      <a:endParaRPr lang="en-GB" i="1" baseline="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latin typeface="Calibry"/>
                        </a:rPr>
                        <a:t>N/A</a:t>
                      </a:r>
                      <a:endParaRPr lang="en-GB" i="1" baseline="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latin typeface="Calibry"/>
                        </a:rPr>
                        <a:t>Beam-gas</a:t>
                      </a:r>
                      <a:endParaRPr lang="en-GB" i="1" baseline="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UX85</a:t>
                      </a:r>
                      <a:endParaRPr lang="en-GB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2.1*10</a:t>
                      </a:r>
                      <a:r>
                        <a:rPr lang="en-GB" baseline="30000" dirty="0" smtClean="0">
                          <a:latin typeface="Calibry"/>
                        </a:rPr>
                        <a:t>8</a:t>
                      </a:r>
                      <a:endParaRPr lang="en-GB" baseline="3000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2.8x10</a:t>
                      </a:r>
                      <a:r>
                        <a:rPr lang="en-GB" b="1" baseline="30000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8</a:t>
                      </a:r>
                      <a:endParaRPr lang="en-GB" b="1" baseline="30000" dirty="0">
                        <a:solidFill>
                          <a:srgbClr val="990000"/>
                        </a:solidFill>
                        <a:effectLst/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>
                          <a:latin typeface="Calibry"/>
                        </a:rPr>
                        <a:t>1.7x10</a:t>
                      </a:r>
                      <a:r>
                        <a:rPr lang="en-GB" i="1" baseline="30000" dirty="0" smtClean="0">
                          <a:latin typeface="Calibry"/>
                        </a:rPr>
                        <a:t>8 </a:t>
                      </a:r>
                      <a:r>
                        <a:rPr lang="en-GB" i="1" baseline="0" dirty="0" smtClean="0">
                          <a:latin typeface="Calibry"/>
                        </a:rPr>
                        <a:t>(**)</a:t>
                      </a:r>
                      <a:endParaRPr lang="en-GB" i="1" dirty="0" smtClean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1.6x10</a:t>
                      </a:r>
                      <a:r>
                        <a:rPr lang="en-GB" i="1" baseline="30000" dirty="0" smtClean="0">
                          <a:latin typeface="Calibry"/>
                        </a:rPr>
                        <a:t>8 </a:t>
                      </a:r>
                      <a:r>
                        <a:rPr lang="en-GB" i="1" baseline="0" dirty="0" smtClean="0">
                          <a:latin typeface="Calibry"/>
                        </a:rPr>
                        <a:t>(**)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latin typeface="Calibry"/>
                        </a:rPr>
                        <a:t>Physics deb.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US85</a:t>
                      </a:r>
                      <a:endParaRPr lang="en-GB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y"/>
                        </a:rPr>
                        <a:t>4.4*10</a:t>
                      </a:r>
                      <a:r>
                        <a:rPr lang="en-GB" baseline="30000" dirty="0" smtClean="0">
                          <a:latin typeface="Calibry"/>
                        </a:rPr>
                        <a:t>7</a:t>
                      </a:r>
                      <a:endParaRPr lang="en-GB" baseline="3000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7.0x10</a:t>
                      </a:r>
                      <a:r>
                        <a:rPr lang="en-GB" b="1" baseline="30000" dirty="0" smtClean="0">
                          <a:solidFill>
                            <a:srgbClr val="990000"/>
                          </a:solidFill>
                          <a:effectLst/>
                          <a:latin typeface="Calibry"/>
                        </a:rPr>
                        <a:t>7</a:t>
                      </a:r>
                      <a:endParaRPr lang="en-GB" b="1" baseline="30000" dirty="0">
                        <a:solidFill>
                          <a:srgbClr val="990000"/>
                        </a:solidFill>
                        <a:effectLst/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3.7x10</a:t>
                      </a:r>
                      <a:r>
                        <a:rPr lang="en-GB" i="1" baseline="30000" dirty="0" smtClean="0">
                          <a:latin typeface="Calibry"/>
                        </a:rPr>
                        <a:t>7 </a:t>
                      </a:r>
                      <a:r>
                        <a:rPr lang="en-GB" i="1" baseline="0" dirty="0" smtClean="0">
                          <a:latin typeface="Calibry"/>
                        </a:rPr>
                        <a:t>(**)</a:t>
                      </a:r>
                      <a:endParaRPr lang="en-GB" i="1" baseline="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alibry"/>
                        </a:rPr>
                        <a:t>4.1x10</a:t>
                      </a:r>
                      <a:r>
                        <a:rPr lang="en-GB" i="1" baseline="30000" dirty="0" smtClean="0">
                          <a:latin typeface="Calibry"/>
                        </a:rPr>
                        <a:t>7 </a:t>
                      </a:r>
                      <a:r>
                        <a:rPr lang="en-GB" i="1" baseline="0" dirty="0" smtClean="0">
                          <a:latin typeface="Calibry"/>
                        </a:rPr>
                        <a:t>(**)</a:t>
                      </a:r>
                      <a:endParaRPr lang="en-GB" i="1" baseline="30000" dirty="0">
                        <a:latin typeface="Calibry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latin typeface="Calibry"/>
                        </a:rPr>
                        <a:t>Physics deb.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341400" y="3284984"/>
            <a:ext cx="27671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 smtClean="0"/>
              <a:t>(*) = ATLAS/CMS luminosity</a:t>
            </a:r>
          </a:p>
          <a:p>
            <a:r>
              <a:rPr lang="en-GB" sz="1600" i="1" dirty="0" smtClean="0"/>
              <a:t>(**) = </a:t>
            </a:r>
            <a:r>
              <a:rPr lang="en-GB" sz="1600" i="1" dirty="0" err="1" smtClean="0"/>
              <a:t>LHCb</a:t>
            </a:r>
            <a:r>
              <a:rPr lang="en-GB" sz="1600" i="1" dirty="0" smtClean="0"/>
              <a:t> luminosity</a:t>
            </a:r>
            <a:endParaRPr lang="en-GB" sz="160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8226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6260083" y="6187330"/>
            <a:ext cx="2061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© M. Calviani &amp; MCWG</a:t>
            </a:r>
            <a:endParaRPr lang="en-GB" sz="1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728682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800" dirty="0" smtClean="0"/>
              <a:t>Predictions for &gt;LS1</a:t>
            </a:r>
            <a:endParaRPr lang="en-GB" sz="4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965602"/>
              </p:ext>
            </p:extLst>
          </p:nvPr>
        </p:nvGraphicFramePr>
        <p:xfrm>
          <a:off x="1043608" y="1340768"/>
          <a:ext cx="7272588" cy="4824533"/>
        </p:xfrm>
        <a:graphic>
          <a:graphicData uri="http://schemas.openxmlformats.org/drawingml/2006/table">
            <a:tbl>
              <a:tblPr/>
              <a:tblGrid>
                <a:gridCol w="1561416"/>
                <a:gridCol w="1549403"/>
                <a:gridCol w="2540301"/>
                <a:gridCol w="1621468"/>
              </a:tblGrid>
              <a:tr h="49228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Areas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 Fluence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32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Nominal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32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Lumi =50fb-1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Lumi=100fb-1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3332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UJ14/16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3.95E+08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RR13/17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2.50E+07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5.00E+07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UJ56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3.65E+08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RR53/57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2.50E+07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5.00E+07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UJ76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6.00E+07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RR73/77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5.00E+07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UX85b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3.52E+08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3.52E+08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8.80E+08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9.02E+07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9.02E+07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32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5532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5"/>
          <p:cNvPicPr>
            <a:picLocks noChangeAspect="1" noChangeArrowheads="1"/>
          </p:cNvPicPr>
          <p:nvPr/>
        </p:nvPicPr>
        <p:blipFill>
          <a:blip r:embed="rId3" cstate="print"/>
          <a:srcRect r="1456"/>
          <a:stretch>
            <a:fillRect/>
          </a:stretch>
        </p:blipFill>
        <p:spPr bwMode="auto">
          <a:xfrm>
            <a:off x="4895541" y="836712"/>
            <a:ext cx="4058061" cy="3052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" name="Content Placeholder 4"/>
          <p:cNvSpPr txBox="1">
            <a:spLocks/>
          </p:cNvSpPr>
          <p:nvPr/>
        </p:nvSpPr>
        <p:spPr bwMode="auto">
          <a:xfrm>
            <a:off x="-10160" y="5682734"/>
            <a:ext cx="9262680" cy="113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q"/>
              <a:defRPr sz="2000">
                <a:solidFill>
                  <a:srgbClr val="000099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4"/>
              </a:buBlip>
            </a:pPr>
            <a:r>
              <a:rPr lang="en-GB" sz="2800" b="1" dirty="0" err="1" smtClean="0">
                <a:solidFill>
                  <a:schemeClr val="bg2"/>
                </a:solidFill>
              </a:rPr>
              <a:t>xMasBreak</a:t>
            </a:r>
            <a:r>
              <a:rPr lang="en-GB" sz="2800" b="1" dirty="0" smtClean="0">
                <a:solidFill>
                  <a:schemeClr val="bg2"/>
                </a:solidFill>
              </a:rPr>
              <a:t> Actions very efficient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4"/>
              </a:buBlip>
            </a:pPr>
            <a:r>
              <a:rPr lang="en-GB" sz="2800" b="1" dirty="0" err="1" smtClean="0">
                <a:solidFill>
                  <a:schemeClr val="bg2"/>
                </a:solidFill>
              </a:rPr>
              <a:t>Mecos</a:t>
            </a:r>
            <a:r>
              <a:rPr lang="en-GB" sz="2800" b="1" dirty="0" smtClean="0">
                <a:solidFill>
                  <a:schemeClr val="bg2"/>
                </a:solidFill>
              </a:rPr>
              <a:t> AMB Events (P4/8)</a:t>
            </a:r>
            <a:endParaRPr lang="en-GB" sz="2800" dirty="0">
              <a:solidFill>
                <a:schemeClr val="bg2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4"/>
              </a:buBlip>
            </a:pPr>
            <a:endParaRPr lang="en-US" sz="2800" dirty="0"/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4"/>
              </a:buBlip>
            </a:pPr>
            <a:endParaRPr lang="en-GB" sz="2800" dirty="0" smtClean="0">
              <a:solidFill>
                <a:schemeClr val="bg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076056" y="445687"/>
            <a:ext cx="3342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© </a:t>
            </a:r>
            <a:r>
              <a:rPr lang="fr-FR" i="1" dirty="0" smtClean="0"/>
              <a:t>A. Suraci  et al. TE-CRG-OA</a:t>
            </a:r>
            <a:endParaRPr lang="fr-FR" i="1" dirty="0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5319540" y="4149080"/>
            <a:ext cx="215044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solidFill>
                  <a:srgbClr val="0066FF"/>
                </a:solidFill>
                <a:latin typeface="Arial Narrow" pitchFamily="127" charset="0"/>
              </a:rPr>
              <a:t>Better cleaning/control of the beam</a:t>
            </a:r>
            <a:endParaRPr lang="en-US" sz="1200" dirty="0">
              <a:solidFill>
                <a:srgbClr val="0066FF"/>
              </a:solidFill>
              <a:latin typeface="Arial Narrow" pitchFamily="127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596336" y="3980173"/>
            <a:ext cx="337121" cy="220705"/>
          </a:xfrm>
          <a:prstGeom prst="ellipse">
            <a:avLst/>
          </a:prstGeom>
          <a:ln w="15875">
            <a:solidFill>
              <a:srgbClr val="6699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08" y="4531233"/>
            <a:ext cx="4211960" cy="1202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1043608" y="5285968"/>
            <a:ext cx="381000" cy="335280"/>
          </a:xfrm>
          <a:prstGeom prst="rect">
            <a:avLst/>
          </a:prstGeom>
          <a:noFill/>
          <a:ln w="57150">
            <a:solidFill>
              <a:srgbClr val="FF666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5563344" y="5267234"/>
            <a:ext cx="304800" cy="346364"/>
          </a:xfrm>
          <a:prstGeom prst="rect">
            <a:avLst/>
          </a:prstGeom>
          <a:noFill/>
          <a:ln w="57150">
            <a:solidFill>
              <a:srgbClr val="FF6666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292081" y="4142796"/>
            <a:ext cx="373687" cy="628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737776" y="4149080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471668" y="4149080"/>
            <a:ext cx="9634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191531" y="3943942"/>
            <a:ext cx="915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libri" pitchFamily="34" charset="0"/>
              </a:rPr>
              <a:t>CV891/fb-1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01066" y="3940966"/>
            <a:ext cx="380232" cy="208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2.3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77672" y="3933056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1.9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58670" y="3934682"/>
            <a:ext cx="380232" cy="208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0.7</a:t>
            </a:r>
            <a:endParaRPr lang="en-US" sz="1200" dirty="0">
              <a:latin typeface="Calibri" pitchFamily="34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4" y="846898"/>
            <a:ext cx="4505276" cy="302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2" name="Straight Connector 31"/>
          <p:cNvCxnSpPr/>
          <p:nvPr/>
        </p:nvCxnSpPr>
        <p:spPr>
          <a:xfrm>
            <a:off x="2112819" y="351189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423747" y="3506518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219935" y="3510102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892607" y="3501386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991523" y="351259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767211" y="351189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422307" y="4207374"/>
            <a:ext cx="67929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214395" y="4207374"/>
            <a:ext cx="67929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996267" y="4200966"/>
            <a:ext cx="765976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584163" y="4003650"/>
            <a:ext cx="380232" cy="208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4.3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56059" y="3997242"/>
            <a:ext cx="380232" cy="208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4.3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20155" y="3991059"/>
            <a:ext cx="380232" cy="208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3.2</a:t>
            </a:r>
            <a:endParaRPr lang="en-US" sz="1200" dirty="0">
              <a:latin typeface="Calibri" pitchFamily="34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864083" y="351189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318076" y="351189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864083" y="4231974"/>
            <a:ext cx="463268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7" cstate="print"/>
          <a:srcRect l="90631" t="69376" r="2597" b="26533"/>
          <a:stretch>
            <a:fillRect/>
          </a:stretch>
        </p:blipFill>
        <p:spPr bwMode="auto">
          <a:xfrm>
            <a:off x="4165965" y="3072531"/>
            <a:ext cx="324036" cy="11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972666" y="4024380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-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5292080" y="346500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667204" y="346500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744046" y="346500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389452" y="346500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481712" y="346500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416648" y="346500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506632" y="3446930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7516599" y="4151829"/>
            <a:ext cx="55791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569320" y="3933056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1.5</a:t>
            </a:r>
            <a:endParaRPr lang="en-US" sz="1200" dirty="0">
              <a:latin typeface="Calibri" pitchFamily="34" charset="0"/>
            </a:endParaRPr>
          </a:p>
        </p:txBody>
      </p:sp>
      <p:cxnSp>
        <p:nvCxnSpPr>
          <p:cNvPr id="58" name="Straight Arrow Connector 57"/>
          <p:cNvCxnSpPr>
            <a:stCxn id="59" idx="1"/>
          </p:cNvCxnSpPr>
          <p:nvPr/>
        </p:nvCxnSpPr>
        <p:spPr>
          <a:xfrm flipH="1" flipV="1">
            <a:off x="7821434" y="4193212"/>
            <a:ext cx="225356" cy="135312"/>
          </a:xfrm>
          <a:prstGeom prst="straightConnector1">
            <a:avLst/>
          </a:prstGeom>
          <a:ln w="15875">
            <a:solidFill>
              <a:srgbClr val="66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046790" y="4190024"/>
            <a:ext cx="197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699FF"/>
                </a:solidFill>
                <a:latin typeface="+mn-lt"/>
              </a:rPr>
              <a:t>?</a:t>
            </a:r>
          </a:p>
        </p:txBody>
      </p:sp>
      <p:cxnSp>
        <p:nvCxnSpPr>
          <p:cNvPr id="60" name="Straight Arrow Connector 59"/>
          <p:cNvCxnSpPr>
            <a:stCxn id="18" idx="3"/>
            <a:endCxn id="18" idx="3"/>
          </p:cNvCxnSpPr>
          <p:nvPr/>
        </p:nvCxnSpPr>
        <p:spPr>
          <a:xfrm>
            <a:off x="7469985" y="428758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5279110" y="4306744"/>
            <a:ext cx="116185" cy="0"/>
          </a:xfrm>
          <a:prstGeom prst="straightConnector1">
            <a:avLst/>
          </a:prstGeom>
          <a:ln w="12700">
            <a:solidFill>
              <a:srgbClr val="66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7335849" y="4306744"/>
            <a:ext cx="150591" cy="0"/>
          </a:xfrm>
          <a:prstGeom prst="straightConnector1">
            <a:avLst/>
          </a:prstGeom>
          <a:ln w="12700">
            <a:solidFill>
              <a:srgbClr val="66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4186" y="4509120"/>
            <a:ext cx="462230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" name="Title 1"/>
          <p:cNvSpPr txBox="1">
            <a:spLocks/>
          </p:cNvSpPr>
          <p:nvPr/>
        </p:nvSpPr>
        <p:spPr>
          <a:xfrm>
            <a:off x="827584" y="-99392"/>
            <a:ext cx="7992888" cy="714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US" sz="5400" dirty="0" smtClean="0"/>
              <a:t>Cryogenics</a:t>
            </a:r>
            <a:endParaRPr lang="en-GB" sz="4000" dirty="0"/>
          </a:p>
        </p:txBody>
      </p:sp>
      <p:sp>
        <p:nvSpPr>
          <p:cNvPr id="66" name="Content Placeholder 4"/>
          <p:cNvSpPr txBox="1">
            <a:spLocks/>
          </p:cNvSpPr>
          <p:nvPr/>
        </p:nvSpPr>
        <p:spPr bwMode="auto">
          <a:xfrm>
            <a:off x="4454336" y="6093296"/>
            <a:ext cx="9262680" cy="113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q"/>
              <a:defRPr sz="2000">
                <a:solidFill>
                  <a:srgbClr val="000099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4"/>
              </a:buBlip>
            </a:pPr>
            <a:r>
              <a:rPr lang="en-GB" sz="2800" b="1" dirty="0">
                <a:solidFill>
                  <a:schemeClr val="bg2"/>
                </a:solidFill>
              </a:rPr>
              <a:t>TS2/3 Period </a:t>
            </a:r>
            <a:r>
              <a:rPr lang="en-GB" sz="2800" b="1" dirty="0" smtClean="0">
                <a:solidFill>
                  <a:schemeClr val="bg2"/>
                </a:solidFill>
              </a:rPr>
              <a:t>interesting</a:t>
            </a:r>
            <a:endParaRPr lang="en-GB" sz="2800" dirty="0">
              <a:solidFill>
                <a:schemeClr val="bg2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4"/>
              </a:buBlip>
            </a:pPr>
            <a:endParaRPr lang="en-US" sz="2800" dirty="0"/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4"/>
              </a:buBlip>
            </a:pPr>
            <a:endParaRPr lang="en-GB" sz="2800" dirty="0" smtClean="0">
              <a:solidFill>
                <a:schemeClr val="bg2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914957" y="5268038"/>
            <a:ext cx="2644378" cy="327630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5246966" y="3933055"/>
            <a:ext cx="2973087" cy="504473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4488" y="775590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2011</a:t>
            </a:r>
            <a:endParaRPr lang="en-GB" sz="24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4716016" y="764704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2012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511668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3" grpId="0" animBg="1"/>
      <p:bldP spid="6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Downtime analysis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5760640"/>
          </a:xfrm>
        </p:spPr>
        <p:txBody>
          <a:bodyPr>
            <a:noAutofit/>
          </a:bodyPr>
          <a:lstStyle/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37</a:t>
            </a:fld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556240"/>
              </p:ext>
            </p:extLst>
          </p:nvPr>
        </p:nvGraphicFramePr>
        <p:xfrm>
          <a:off x="36512" y="2204864"/>
          <a:ext cx="9144000" cy="3456384"/>
        </p:xfrm>
        <a:graphic>
          <a:graphicData uri="http://schemas.openxmlformats.org/drawingml/2006/table">
            <a:tbl>
              <a:tblPr/>
              <a:tblGrid>
                <a:gridCol w="456497"/>
                <a:gridCol w="729727"/>
                <a:gridCol w="574444"/>
                <a:gridCol w="729727"/>
                <a:gridCol w="395120"/>
                <a:gridCol w="724195"/>
                <a:gridCol w="514984"/>
                <a:gridCol w="537297"/>
                <a:gridCol w="546372"/>
                <a:gridCol w="546372"/>
                <a:gridCol w="421443"/>
                <a:gridCol w="357361"/>
                <a:gridCol w="347976"/>
                <a:gridCol w="1025829"/>
                <a:gridCol w="1236656"/>
              </a:tblGrid>
              <a:tr h="95241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Stop</a:t>
                      </a:r>
                    </a:p>
                  </a:txBody>
                  <a:tcPr marL="4591" marR="4591" marT="45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(Next Beam Ramp)</a:t>
                      </a:r>
                    </a:p>
                  </a:txBody>
                  <a:tcPr marL="4591" marR="4591" marT="45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Delay [h:m]</a:t>
                      </a:r>
                    </a:p>
                  </a:txBody>
                  <a:tcPr marL="4591" marR="4591" marT="45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Accounted 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h:m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4591" marR="4591" marT="45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shadow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91" marR="4591" marT="45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Manual 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91" marR="4591" marT="45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Access 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yes/no)</a:t>
                      </a:r>
                    </a:p>
                  </a:txBody>
                  <a:tcPr marL="4591" marR="4591" marT="45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Dump 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yes/no)</a:t>
                      </a:r>
                    </a:p>
                  </a:txBody>
                  <a:tcPr marL="4591" marR="4591" marT="45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91" marR="4591" marT="45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Point</a:t>
                      </a:r>
                    </a:p>
                  </a:txBody>
                  <a:tcPr marL="4591" marR="4591" marT="45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Area</a:t>
                      </a:r>
                    </a:p>
                  </a:txBody>
                  <a:tcPr marL="4591" marR="4591" marT="45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Failure</a:t>
                      </a:r>
                    </a:p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</a:t>
                      </a:r>
                    </a:p>
                  </a:txBody>
                  <a:tcPr marL="4591" marR="4591" marT="45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Comment</a:t>
                      </a:r>
                    </a:p>
                  </a:txBody>
                  <a:tcPr marL="4591" marR="4591" marT="45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235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Date 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2012)</a:t>
                      </a:r>
                    </a:p>
                  </a:txBody>
                  <a:tcPr marL="4591" marR="4591" marT="45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TimeStamp</a:t>
                      </a:r>
                    </a:p>
                  </a:txBody>
                  <a:tcPr marL="4591" marR="4591" marT="45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Next Date (2012)</a:t>
                      </a:r>
                    </a:p>
                  </a:txBody>
                  <a:tcPr marL="4591" marR="4591" marT="45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Next 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TimeStamp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91" marR="4591" marT="45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57206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10-Apr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06:48:55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10-Apr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15:54:00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09:05:05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04:50:00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QPS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UJ56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Protection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600A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557206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16-Apr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14:21:54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16-Apr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17:57:00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03:35:06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00:40:00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EPC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ARCs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FGC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COD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557206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19-Apr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10:10:00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19-Apr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17:39:00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07:29:00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02:00:00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QPS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DAQ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during access to RF </a:t>
                      </a:r>
                    </a:p>
                  </a:txBody>
                  <a:tcPr marL="4591" marR="4591" marT="45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399088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Mitigation Measures LS1-details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38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08520" y="908720"/>
            <a:ext cx="9144000" cy="5760640"/>
          </a:xfrm>
        </p:spPr>
        <p:txBody>
          <a:bodyPr>
            <a:noAutofit/>
          </a:bodyPr>
          <a:lstStyle/>
          <a:p>
            <a:pPr marL="400050" lvl="1" indent="0">
              <a:lnSpc>
                <a:spcPts val="3400"/>
              </a:lnSpc>
              <a:spcBef>
                <a:spcPts val="0"/>
              </a:spcBef>
              <a:buNone/>
            </a:pPr>
            <a:endParaRPr lang="en-US" sz="3600" b="1" u="sng" dirty="0" smtClean="0">
              <a:solidFill>
                <a:schemeClr val="tx1"/>
              </a:solidFill>
            </a:endParaRPr>
          </a:p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r>
              <a:rPr lang="en-US" sz="3600" b="1" u="sng" dirty="0" smtClean="0">
                <a:solidFill>
                  <a:schemeClr val="tx1"/>
                </a:solidFill>
              </a:rPr>
              <a:t>Equipment actions</a:t>
            </a:r>
            <a:endParaRPr lang="en-US" sz="3200" b="1" dirty="0" smtClean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err="1" smtClean="0">
                <a:solidFill>
                  <a:schemeClr val="bg2"/>
                </a:solidFill>
              </a:rPr>
              <a:t>Cryo</a:t>
            </a:r>
            <a:r>
              <a:rPr lang="en-US" sz="3200" b="1" dirty="0" smtClean="0">
                <a:solidFill>
                  <a:schemeClr val="bg2"/>
                </a:solidFill>
              </a:rPr>
              <a:t>. 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Relocation of the AMB from UX45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Better distribution of the charge for 24V DC 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endParaRPr lang="en-US" sz="3200" b="1" dirty="0" smtClean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QPS</a:t>
            </a:r>
            <a:r>
              <a:rPr lang="en-US" sz="3200" b="1" dirty="0">
                <a:solidFill>
                  <a:schemeClr val="bg2"/>
                </a:solidFill>
              </a:rPr>
              <a:t>. 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>
                <a:solidFill>
                  <a:schemeClr val="bg2"/>
                </a:solidFill>
              </a:rPr>
              <a:t>Relocation from UJs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>
                <a:solidFill>
                  <a:schemeClr val="bg2"/>
                </a:solidFill>
              </a:rPr>
              <a:t>Firmware update (RR)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>
                <a:solidFill>
                  <a:schemeClr val="bg2"/>
                </a:solidFill>
              </a:rPr>
              <a:t>DSP replaced by FPGA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>
                <a:solidFill>
                  <a:schemeClr val="bg2"/>
                </a:solidFill>
              </a:rPr>
              <a:t>Auto reset of MicroFip </a:t>
            </a:r>
            <a:r>
              <a:rPr lang="en-US" sz="3200" b="1" dirty="0">
                <a:solidFill>
                  <a:schemeClr val="bg2"/>
                </a:solidFill>
                <a:sym typeface="Wingdings" pitchFamily="2" charset="2"/>
              </a:rPr>
              <a:t> Then, NanoFip</a:t>
            </a:r>
            <a:endParaRPr lang="en-US" sz="3200" b="1" dirty="0">
              <a:solidFill>
                <a:schemeClr val="bg2"/>
              </a:solidFill>
            </a:endParaRPr>
          </a:p>
          <a:p>
            <a:pPr marL="858838" lvl="2" indent="0">
              <a:lnSpc>
                <a:spcPts val="3400"/>
              </a:lnSpc>
              <a:spcBef>
                <a:spcPts val="0"/>
              </a:spcBef>
              <a:buNone/>
            </a:pPr>
            <a:endParaRPr lang="en-US" sz="32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974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0" y="2636912"/>
            <a:ext cx="9318624" cy="72008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200" b="1" u="sng" dirty="0" smtClean="0">
                <a:solidFill>
                  <a:schemeClr val="tx1"/>
                </a:solidFill>
              </a:rPr>
              <a:t>Radiation levels and scaling</a:t>
            </a:r>
            <a:endParaRPr lang="en-US" sz="3200" b="1" u="sng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012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 bwMode="auto">
          <a:xfrm>
            <a:off x="-10160" y="4077072"/>
            <a:ext cx="92626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q"/>
              <a:defRPr sz="2000">
                <a:solidFill>
                  <a:srgbClr val="000099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Critical areas </a:t>
            </a:r>
            <a:r>
              <a:rPr lang="en-GB" sz="2800" b="1" dirty="0">
                <a:solidFill>
                  <a:srgbClr val="990000"/>
                </a:solidFill>
              </a:rPr>
              <a:t>well within predictions </a:t>
            </a:r>
            <a:r>
              <a:rPr lang="en-GB" sz="2800" b="1" dirty="0">
                <a:solidFill>
                  <a:schemeClr val="bg2"/>
                </a:solidFill>
              </a:rPr>
              <a:t>for radiation </a:t>
            </a:r>
            <a:r>
              <a:rPr lang="en-GB" sz="2800" b="1" dirty="0" smtClean="0">
                <a:solidFill>
                  <a:schemeClr val="bg2"/>
                </a:solidFill>
              </a:rPr>
              <a:t>levels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Operational parameters can have important </a:t>
            </a:r>
            <a:r>
              <a:rPr lang="en-GB" sz="2800" b="1" dirty="0" smtClean="0">
                <a:solidFill>
                  <a:schemeClr val="bg2"/>
                </a:solidFill>
              </a:rPr>
              <a:t>impact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Other areas not to be forgotten:</a:t>
            </a: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err="1" smtClean="0">
                <a:solidFill>
                  <a:schemeClr val="bg2"/>
                </a:solidFill>
              </a:rPr>
              <a:t>e.g</a:t>
            </a:r>
            <a:r>
              <a:rPr lang="en-GB" sz="2800" b="1" dirty="0" smtClean="0">
                <a:solidFill>
                  <a:schemeClr val="bg2"/>
                </a:solidFill>
              </a:rPr>
              <a:t>, </a:t>
            </a:r>
            <a:r>
              <a:rPr lang="en-GB" sz="2800" b="1" dirty="0" smtClean="0">
                <a:solidFill>
                  <a:srgbClr val="990000"/>
                </a:solidFill>
              </a:rPr>
              <a:t>UX45</a:t>
            </a:r>
          </a:p>
          <a:p>
            <a:pPr marL="1232100" lvl="2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22106E"/>
                </a:solidFill>
              </a:rPr>
              <a:t>2011: 2.6x10</a:t>
            </a:r>
            <a:r>
              <a:rPr lang="en-GB" sz="2800" b="1" baseline="30000" dirty="0" smtClean="0">
                <a:solidFill>
                  <a:srgbClr val="22106E"/>
                </a:solidFill>
              </a:rPr>
              <a:t>6</a:t>
            </a:r>
          </a:p>
          <a:p>
            <a:pPr marL="1232100" lvl="2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990000"/>
                </a:solidFill>
              </a:rPr>
              <a:t>2012: almost 2x10</a:t>
            </a:r>
            <a:r>
              <a:rPr lang="en-GB" sz="2800" b="1" baseline="30000" dirty="0" smtClean="0">
                <a:solidFill>
                  <a:srgbClr val="990000"/>
                </a:solidFill>
              </a:rPr>
              <a:t>7</a:t>
            </a:r>
            <a:r>
              <a:rPr lang="en-GB" sz="2800" b="1" dirty="0" smtClean="0">
                <a:solidFill>
                  <a:srgbClr val="990000"/>
                </a:solidFill>
              </a:rPr>
              <a:t>cm</a:t>
            </a:r>
            <a:r>
              <a:rPr lang="en-GB" sz="2800" b="1" baseline="30000" dirty="0" smtClean="0">
                <a:solidFill>
                  <a:srgbClr val="990000"/>
                </a:solidFill>
              </a:rPr>
              <a:t>-2</a:t>
            </a:r>
            <a:endParaRPr lang="en-GB" sz="2800" b="1" baseline="30000" dirty="0">
              <a:solidFill>
                <a:srgbClr val="990000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dirty="0">
              <a:solidFill>
                <a:schemeClr val="bg2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US" sz="2800" dirty="0"/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dirty="0" smtClean="0">
              <a:solidFill>
                <a:schemeClr val="bg2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27584" y="-21660"/>
            <a:ext cx="7992888" cy="714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US" sz="5400" dirty="0" smtClean="0"/>
              <a:t>Radiation Levels</a:t>
            </a:r>
            <a:endParaRPr lang="en-GB" sz="4000" dirty="0"/>
          </a:p>
        </p:txBody>
      </p:sp>
      <p:pic>
        <p:nvPicPr>
          <p:cNvPr id="5" name="Content Placeholder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9" y="790604"/>
            <a:ext cx="3471731" cy="318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28335" y="764704"/>
            <a:ext cx="4095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Predictions       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versus Observations </a:t>
            </a:r>
            <a:b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	          (scaled to exp.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lumi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)</a:t>
            </a:r>
            <a:endParaRPr lang="en-US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Left-Right Arrow 6"/>
          <p:cNvSpPr/>
          <p:nvPr/>
        </p:nvSpPr>
        <p:spPr bwMode="auto">
          <a:xfrm>
            <a:off x="4740729" y="865746"/>
            <a:ext cx="324036" cy="184666"/>
          </a:xfrm>
          <a:prstGeom prst="leftRightArrow">
            <a:avLst/>
          </a:prstGeom>
          <a:solidFill>
            <a:srgbClr val="C0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84515" y="1395358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Calibri" pitchFamily="34" charset="0"/>
              </a:rPr>
              <a:t>1.1x10</a:t>
            </a:r>
            <a:r>
              <a:rPr lang="en-GB" b="1" baseline="30000" dirty="0" smtClean="0">
                <a:solidFill>
                  <a:srgbClr val="00B050"/>
                </a:solidFill>
                <a:latin typeface="Calibri" pitchFamily="34" charset="0"/>
              </a:rPr>
              <a:t>8</a:t>
            </a:r>
            <a:endParaRPr lang="en-GB" b="1" baseline="300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84515" y="173100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Calibri" pitchFamily="34" charset="0"/>
              </a:rPr>
              <a:t>1.8x10</a:t>
            </a:r>
            <a:r>
              <a:rPr lang="en-GB" b="1" baseline="30000" dirty="0" smtClean="0">
                <a:solidFill>
                  <a:srgbClr val="00B050"/>
                </a:solidFill>
                <a:latin typeface="Calibri" pitchFamily="34" charset="0"/>
              </a:rPr>
              <a:t>7</a:t>
            </a:r>
            <a:endParaRPr lang="en-GB" b="1" baseline="300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92754" y="204343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Calibri" pitchFamily="34" charset="0"/>
              </a:rPr>
              <a:t>1.2x10</a:t>
            </a:r>
            <a:r>
              <a:rPr lang="en-GB" b="1" baseline="30000" dirty="0" smtClean="0">
                <a:solidFill>
                  <a:srgbClr val="00B050"/>
                </a:solidFill>
                <a:latin typeface="Calibri" pitchFamily="34" charset="0"/>
              </a:rPr>
              <a:t>8</a:t>
            </a:r>
            <a:endParaRPr lang="en-GB" b="1" baseline="300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6016" y="2357589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990000"/>
                </a:solidFill>
                <a:latin typeface="Calibri" pitchFamily="34" charset="0"/>
              </a:rPr>
              <a:t>1.8x10</a:t>
            </a:r>
            <a:r>
              <a:rPr lang="en-GB" b="1" baseline="30000" dirty="0" smtClean="0">
                <a:solidFill>
                  <a:srgbClr val="990000"/>
                </a:solidFill>
                <a:latin typeface="Calibri" pitchFamily="34" charset="0"/>
              </a:rPr>
              <a:t>7</a:t>
            </a:r>
            <a:endParaRPr lang="en-GB" sz="1600" b="1" baseline="30000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09537" y="267408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990000"/>
                </a:solidFill>
                <a:latin typeface="Calibri" pitchFamily="34" charset="0"/>
              </a:rPr>
              <a:t>5.5x10</a:t>
            </a:r>
            <a:r>
              <a:rPr lang="en-GB" b="1" baseline="30000" dirty="0" smtClean="0">
                <a:solidFill>
                  <a:srgbClr val="990000"/>
                </a:solidFill>
                <a:latin typeface="Calibri" pitchFamily="34" charset="0"/>
              </a:rPr>
              <a:t>7</a:t>
            </a:r>
            <a:endParaRPr lang="en-GB" b="1" baseline="30000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16613" y="297953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Calibri" pitchFamily="34" charset="0"/>
              </a:rPr>
              <a:t>3.0x10</a:t>
            </a:r>
            <a:r>
              <a:rPr lang="en-GB" b="1" baseline="30000" dirty="0" smtClean="0">
                <a:solidFill>
                  <a:srgbClr val="00B050"/>
                </a:solidFill>
                <a:latin typeface="Calibri" pitchFamily="34" charset="0"/>
              </a:rPr>
              <a:t>7</a:t>
            </a:r>
            <a:endParaRPr lang="en-GB" b="1" baseline="300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15755" y="3311111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Calibri" pitchFamily="34" charset="0"/>
              </a:rPr>
              <a:t>2.6x10</a:t>
            </a:r>
            <a:r>
              <a:rPr lang="en-GB" b="1" baseline="30000" dirty="0" smtClean="0">
                <a:solidFill>
                  <a:srgbClr val="00B050"/>
                </a:solidFill>
                <a:latin typeface="Calibri" pitchFamily="34" charset="0"/>
              </a:rPr>
              <a:t>8</a:t>
            </a:r>
            <a:endParaRPr lang="en-GB" b="1" baseline="300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07046" y="361192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Calibri" pitchFamily="34" charset="0"/>
              </a:rPr>
              <a:t>6.5x10</a:t>
            </a:r>
            <a:r>
              <a:rPr lang="en-GB" b="1" baseline="30000" dirty="0" smtClean="0">
                <a:solidFill>
                  <a:srgbClr val="00B050"/>
                </a:solidFill>
                <a:latin typeface="Calibri" pitchFamily="34" charset="0"/>
              </a:rPr>
              <a:t>7</a:t>
            </a:r>
            <a:endParaRPr lang="en-GB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52320" y="97143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…and Today</a:t>
            </a:r>
            <a:endParaRPr lang="en-US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2040" y="2348880"/>
            <a:ext cx="2161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solidFill>
                  <a:srgbClr val="990000"/>
                </a:solidFill>
                <a:latin typeface="Calibri" pitchFamily="34" charset="0"/>
              </a:rPr>
              <a:t>Decrease:</a:t>
            </a:r>
            <a:r>
              <a:rPr lang="en-GB" b="1" dirty="0" smtClean="0">
                <a:solidFill>
                  <a:srgbClr val="990000"/>
                </a:solidFill>
                <a:latin typeface="Calibri" pitchFamily="34" charset="0"/>
              </a:rPr>
              <a:t> </a:t>
            </a:r>
            <a:r>
              <a:rPr lang="en-GB" b="1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TCL closed</a:t>
            </a:r>
            <a:endParaRPr lang="en-GB" b="1" baseline="300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32040" y="2673501"/>
            <a:ext cx="2715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solidFill>
                  <a:srgbClr val="990000"/>
                </a:solidFill>
                <a:latin typeface="Calibri" pitchFamily="34" charset="0"/>
              </a:rPr>
              <a:t>Increase: </a:t>
            </a:r>
            <a:r>
              <a:rPr lang="en-GB" b="1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Tight Collimators</a:t>
            </a:r>
            <a:endParaRPr lang="en-GB" b="1" baseline="300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026" name="Picture 2" descr="C:\Users\mbrugger\AppData\Local\Microsoft\Windows\Temporary Internet Files\Content.IE5\IR20LSAF\MC900434665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451" y="1458291"/>
            <a:ext cx="296337" cy="27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mbrugger\AppData\Local\Microsoft\Windows\Temporary Internet Files\Content.IE5\IR20LSAF\MC900434665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815" y="1744591"/>
            <a:ext cx="296337" cy="27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mbrugger\AppData\Local\Microsoft\Windows\Temporary Internet Files\Content.IE5\IR20LSAF\MC900434665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702" y="2060848"/>
            <a:ext cx="296337" cy="27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mbrugger\AppData\Local\Microsoft\Windows\Temporary Internet Files\Content.IE5\IR20LSAF\MC900434665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993" y="3012272"/>
            <a:ext cx="296337" cy="27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mbrugger\AppData\Local\Microsoft\Windows\Temporary Internet Files\Content.IE5\IR20LSAF\MC900434665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397" y="3328767"/>
            <a:ext cx="296337" cy="27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mbrugger\AppData\Local\Microsoft\Windows\Temporary Internet Files\Content.IE5\IR20LSAF\MC900434665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993" y="3605754"/>
            <a:ext cx="296337" cy="27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421389"/>
            <a:ext cx="1354572" cy="2551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85612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 bwMode="auto">
          <a:xfrm>
            <a:off x="-10160" y="692696"/>
            <a:ext cx="92626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q"/>
              <a:defRPr sz="2000">
                <a:solidFill>
                  <a:srgbClr val="000099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Wingdings" pitchFamily="2" charset="2"/>
              <a:buChar char="q"/>
              <a:defRPr sz="2000">
                <a:solidFill>
                  <a:srgbClr val="6666FF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990000"/>
                </a:solidFill>
              </a:rPr>
              <a:t>Leakage into DS</a:t>
            </a:r>
            <a:endParaRPr lang="en-GB" sz="2800" b="1" dirty="0" smtClean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bg2"/>
                </a:solidFill>
              </a:rPr>
              <a:t>Cells 7-10: ~10Gy</a:t>
            </a: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bg2"/>
                </a:solidFill>
              </a:rPr>
              <a:t>&lt;Cell17: ~1Gy</a:t>
            </a: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bg2"/>
                </a:solidFill>
              </a:rPr>
              <a:t>&gt;Cell17: ~0.1Gy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dirty="0">
              <a:solidFill>
                <a:schemeClr val="bg2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990000"/>
                </a:solidFill>
              </a:rPr>
              <a:t>Currently relatively</a:t>
            </a:r>
            <a:br>
              <a:rPr lang="en-GB" sz="2800" b="1" dirty="0" smtClean="0">
                <a:solidFill>
                  <a:srgbClr val="990000"/>
                </a:solidFill>
              </a:rPr>
            </a:br>
            <a:r>
              <a:rPr lang="en-GB" sz="2800" b="1" dirty="0" smtClean="0">
                <a:solidFill>
                  <a:srgbClr val="990000"/>
                </a:solidFill>
              </a:rPr>
              <a:t>low vacuum activity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b="1" dirty="0">
              <a:solidFill>
                <a:srgbClr val="990000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990000"/>
                </a:solidFill>
              </a:rPr>
              <a:t>?How will this </a:t>
            </a:r>
            <a:br>
              <a:rPr lang="en-GB" sz="2800" b="1" dirty="0" smtClean="0">
                <a:solidFill>
                  <a:srgbClr val="990000"/>
                </a:solidFill>
              </a:rPr>
            </a:br>
            <a:r>
              <a:rPr lang="en-GB" sz="2800" b="1" dirty="0" smtClean="0">
                <a:solidFill>
                  <a:srgbClr val="990000"/>
                </a:solidFill>
              </a:rPr>
              <a:t>possibly change </a:t>
            </a:r>
            <a:br>
              <a:rPr lang="en-GB" sz="2800" b="1" dirty="0" smtClean="0">
                <a:solidFill>
                  <a:srgbClr val="990000"/>
                </a:solidFill>
              </a:rPr>
            </a:br>
            <a:r>
              <a:rPr lang="en-GB" sz="2800" b="1" dirty="0" smtClean="0">
                <a:solidFill>
                  <a:srgbClr val="990000"/>
                </a:solidFill>
              </a:rPr>
              <a:t>with 25ns?</a:t>
            </a:r>
          </a:p>
          <a:p>
            <a:pPr marL="0" indent="0">
              <a:lnSpc>
                <a:spcPts val="3300"/>
              </a:lnSpc>
              <a:spcBef>
                <a:spcPts val="0"/>
              </a:spcBef>
              <a:buNone/>
            </a:pPr>
            <a:r>
              <a:rPr lang="en-GB" sz="2800" b="1" dirty="0" smtClean="0">
                <a:solidFill>
                  <a:srgbClr val="990000"/>
                </a:solidFill>
              </a:rPr>
              <a:t/>
            </a:r>
            <a:br>
              <a:rPr lang="en-GB" sz="2800" b="1" dirty="0" smtClean="0">
                <a:solidFill>
                  <a:srgbClr val="990000"/>
                </a:solidFill>
              </a:rPr>
            </a:br>
            <a:endParaRPr lang="en-GB" sz="2800" b="1" dirty="0">
              <a:solidFill>
                <a:schemeClr val="bg2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dirty="0" smtClean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dirty="0">
              <a:solidFill>
                <a:schemeClr val="bg2"/>
              </a:solidFill>
            </a:endParaRP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US" sz="2800" dirty="0"/>
          </a:p>
          <a:p>
            <a:pPr marL="832050" lvl="1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endParaRPr lang="en-GB" sz="2800" dirty="0" smtClean="0">
              <a:solidFill>
                <a:schemeClr val="bg2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27584" y="53340"/>
            <a:ext cx="7992888" cy="714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US" sz="4400" dirty="0" smtClean="0"/>
              <a:t>Effect of Operation</a:t>
            </a:r>
            <a:endParaRPr lang="en-GB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027" y="764704"/>
            <a:ext cx="5621337" cy="3030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825" y="3804205"/>
            <a:ext cx="5634828" cy="28021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571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0" y="2636912"/>
            <a:ext cx="9318624" cy="72008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200" b="1" u="sng" dirty="0" smtClean="0">
                <a:solidFill>
                  <a:schemeClr val="tx1"/>
                </a:solidFill>
              </a:rPr>
              <a:t>Failures analysis</a:t>
            </a:r>
            <a:endParaRPr lang="en-US" sz="3200" b="1" u="sng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230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Information collection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36512" y="764704"/>
            <a:ext cx="9144000" cy="5760640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rgbClr val="C00000"/>
                </a:solidFill>
              </a:rPr>
              <a:t>R2E weekly shift </a:t>
            </a:r>
            <a:r>
              <a:rPr lang="en-GB" sz="3200" b="1" dirty="0">
                <a:solidFill>
                  <a:schemeClr val="tx1"/>
                </a:solidFill>
              </a:rPr>
              <a:t>to collect information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endParaRPr lang="en-GB" sz="3200" b="1" dirty="0" smtClean="0">
              <a:solidFill>
                <a:srgbClr val="C00000"/>
              </a:solidFill>
            </a:endParaRP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rgbClr val="C00000"/>
                </a:solidFill>
              </a:rPr>
              <a:t>Analysis</a:t>
            </a:r>
            <a:endParaRPr lang="en-GB" sz="3200" b="1" dirty="0">
              <a:solidFill>
                <a:srgbClr val="C00000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tx1"/>
                </a:solidFill>
              </a:rPr>
              <a:t>Radiation levels at the failure location</a:t>
            </a:r>
            <a:endParaRPr lang="en-GB" sz="2800" b="1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tx1"/>
                </a:solidFill>
              </a:rPr>
              <a:t>Failure mode and comparison with the rad-test</a:t>
            </a:r>
            <a:endParaRPr lang="en-GB" sz="2800" b="1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tx1"/>
                </a:solidFill>
              </a:rPr>
              <a:t>Rate of the </a:t>
            </a:r>
            <a:r>
              <a:rPr lang="en-GB" sz="2800" b="1" dirty="0" smtClean="0">
                <a:solidFill>
                  <a:schemeClr val="tx1"/>
                </a:solidFill>
              </a:rPr>
              <a:t>failures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tx1"/>
                </a:solidFill>
              </a:rPr>
              <a:t>Iteration with the equipment owners</a:t>
            </a:r>
            <a:endParaRPr lang="en-GB" sz="3200" b="1" dirty="0" smtClean="0">
              <a:solidFill>
                <a:srgbClr val="C00000"/>
              </a:solidFill>
            </a:endParaRP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rgbClr val="C00000"/>
                </a:solidFill>
              </a:rPr>
              <a:t>What </a:t>
            </a:r>
            <a:r>
              <a:rPr lang="en-GB" sz="3200" b="1" dirty="0">
                <a:solidFill>
                  <a:srgbClr val="C00000"/>
                </a:solidFill>
              </a:rPr>
              <a:t>we store: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tx1"/>
                </a:solidFill>
              </a:rPr>
              <a:t>Location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tx1"/>
                </a:solidFill>
              </a:rPr>
              <a:t>Date-Time failure</a:t>
            </a:r>
            <a:endParaRPr lang="en-GB" sz="2800" b="1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tx1"/>
                </a:solidFill>
              </a:rPr>
              <a:t>Equipment/Component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tx1"/>
                </a:solidFill>
              </a:rPr>
              <a:t>Consequence of the failure</a:t>
            </a:r>
            <a:endParaRPr lang="en-GB" sz="2800" b="1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tx1"/>
                </a:solidFill>
              </a:rPr>
              <a:t>Beam fill</a:t>
            </a:r>
            <a:r>
              <a:rPr lang="en-US" sz="4800" b="1" dirty="0" smtClean="0">
                <a:solidFill>
                  <a:schemeClr val="bg2"/>
                </a:solidFill>
              </a:rPr>
              <a:t/>
            </a:r>
            <a:br>
              <a:rPr lang="en-US" sz="4800" b="1" dirty="0" smtClean="0">
                <a:solidFill>
                  <a:schemeClr val="bg2"/>
                </a:solidFill>
              </a:rPr>
            </a:br>
            <a:endParaRPr lang="en-US" sz="48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303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3732293" cy="34563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8" name="Group 17"/>
          <p:cNvGrpSpPr/>
          <p:nvPr/>
        </p:nvGrpSpPr>
        <p:grpSpPr>
          <a:xfrm>
            <a:off x="4355976" y="1890166"/>
            <a:ext cx="4814159" cy="2897010"/>
            <a:chOff x="4355976" y="1890166"/>
            <a:chExt cx="4814159" cy="2897010"/>
          </a:xfrm>
        </p:grpSpPr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55976" y="2250381"/>
              <a:ext cx="4814159" cy="1034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55976" y="3212976"/>
              <a:ext cx="4788024" cy="157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5652120" y="1890166"/>
              <a:ext cx="2592288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Post Mortem Database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-171400"/>
            <a:ext cx="8034096" cy="1143000"/>
          </a:xfrm>
        </p:spPr>
        <p:txBody>
          <a:bodyPr>
            <a:noAutofit/>
          </a:bodyPr>
          <a:lstStyle/>
          <a:p>
            <a:r>
              <a:rPr lang="en-GB" sz="4400" dirty="0"/>
              <a:t>Information </a:t>
            </a:r>
            <a:r>
              <a:rPr lang="en-GB" sz="4400" dirty="0" smtClean="0"/>
              <a:t>collection</a:t>
            </a:r>
            <a:endParaRPr lang="en-GB" sz="4400" dirty="0"/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3296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839176"/>
            <a:ext cx="9252520" cy="27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Arrow Connector 30"/>
          <p:cNvCxnSpPr/>
          <p:nvPr/>
        </p:nvCxnSpPr>
        <p:spPr bwMode="auto">
          <a:xfrm flipH="1">
            <a:off x="3923928" y="4797152"/>
            <a:ext cx="1008112" cy="151216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1763688" y="4653136"/>
            <a:ext cx="2592288" cy="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971600" y="980728"/>
            <a:ext cx="266429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Rad</a:t>
            </a:r>
            <a:r>
              <a:rPr lang="en-GB" dirty="0" smtClean="0">
                <a:solidFill>
                  <a:srgbClr val="FF0000"/>
                </a:solidFill>
              </a:rPr>
              <a:t> WG web site-Detail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7664" y="5373216"/>
            <a:ext cx="266470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Details on radiation failure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35696" y="4211796"/>
            <a:ext cx="24811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Link with the fill number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0166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Chamonix-EHB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24407</TotalTime>
  <Words>1807</Words>
  <Application>Microsoft Office PowerPoint</Application>
  <PresentationFormat>On-screen Show (4:3)</PresentationFormat>
  <Paragraphs>732</Paragraphs>
  <Slides>38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Chamonix-EHB</vt:lpstr>
      <vt:lpstr>PowerPoint Presentation</vt:lpstr>
      <vt:lpstr>Overview</vt:lpstr>
      <vt:lpstr>R2E Mitigation Strategy</vt:lpstr>
      <vt:lpstr>PowerPoint Presentation</vt:lpstr>
      <vt:lpstr>PowerPoint Presentation</vt:lpstr>
      <vt:lpstr>PowerPoint Presentation</vt:lpstr>
      <vt:lpstr>PowerPoint Presentation</vt:lpstr>
      <vt:lpstr>Information collection</vt:lpstr>
      <vt:lpstr>Information collection</vt:lpstr>
      <vt:lpstr>Mitigation Measures XMas 2011</vt:lpstr>
      <vt:lpstr>PowerPoint Presentation</vt:lpstr>
      <vt:lpstr>QPS</vt:lpstr>
      <vt:lpstr>PowerPoint Presentation</vt:lpstr>
      <vt:lpstr>PowerPoint Presentation</vt:lpstr>
      <vt:lpstr>Cryo</vt:lpstr>
      <vt:lpstr>Vacuum</vt:lpstr>
      <vt:lpstr>EN/EL</vt:lpstr>
      <vt:lpstr>Collimation control</vt:lpstr>
      <vt:lpstr>RF Equipment</vt:lpstr>
      <vt:lpstr>Access system</vt:lpstr>
      <vt:lpstr>Downtime due to Failures</vt:lpstr>
      <vt:lpstr>PowerPoint Presentation</vt:lpstr>
      <vt:lpstr>PowerPoint Presentation</vt:lpstr>
      <vt:lpstr>PowerPoint Presentation</vt:lpstr>
      <vt:lpstr>PowerPoint Presentation</vt:lpstr>
      <vt:lpstr>What do we expect for LS1</vt:lpstr>
      <vt:lpstr>R2E: Past/Present/Future</vt:lpstr>
      <vt:lpstr>PowerPoint Presentation</vt:lpstr>
      <vt:lpstr>PowerPoint Presentation</vt:lpstr>
      <vt:lpstr>Back-up</vt:lpstr>
      <vt:lpstr>PowerPoint Presentation</vt:lpstr>
      <vt:lpstr>UJ: Effect of Operation</vt:lpstr>
      <vt:lpstr>RR: Effect of Operation</vt:lpstr>
      <vt:lpstr>UX: Effect of Operation</vt:lpstr>
      <vt:lpstr>Predictions for &gt;LS1</vt:lpstr>
      <vt:lpstr>PowerPoint Presentation</vt:lpstr>
      <vt:lpstr>Downtime analysis</vt:lpstr>
      <vt:lpstr>Mitigation Measures LS1-details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for IC Contract December 1st 2009  EN-STI-2009-279-IC   Markus Brugger</dc:title>
  <dc:creator>Markus Brugger</dc:creator>
  <cp:lastModifiedBy>gspiezia</cp:lastModifiedBy>
  <cp:revision>1255</cp:revision>
  <dcterms:created xsi:type="dcterms:W3CDTF">2009-11-21T10:54:46Z</dcterms:created>
  <dcterms:modified xsi:type="dcterms:W3CDTF">2012-12-17T21:44:03Z</dcterms:modified>
</cp:coreProperties>
</file>