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66"/>
  </p:notesMasterIdLst>
  <p:sldIdLst>
    <p:sldId id="362" r:id="rId5"/>
    <p:sldId id="256" r:id="rId6"/>
    <p:sldId id="350" r:id="rId7"/>
    <p:sldId id="257" r:id="rId8"/>
    <p:sldId id="303" r:id="rId9"/>
    <p:sldId id="266" r:id="rId10"/>
    <p:sldId id="264" r:id="rId11"/>
    <p:sldId id="304" r:id="rId12"/>
    <p:sldId id="267" r:id="rId13"/>
    <p:sldId id="271" r:id="rId14"/>
    <p:sldId id="272" r:id="rId15"/>
    <p:sldId id="273" r:id="rId16"/>
    <p:sldId id="275" r:id="rId17"/>
    <p:sldId id="277" r:id="rId18"/>
    <p:sldId id="359" r:id="rId19"/>
    <p:sldId id="339" r:id="rId20"/>
    <p:sldId id="341" r:id="rId21"/>
    <p:sldId id="279" r:id="rId22"/>
    <p:sldId id="342" r:id="rId23"/>
    <p:sldId id="281" r:id="rId24"/>
    <p:sldId id="285" r:id="rId25"/>
    <p:sldId id="344" r:id="rId26"/>
    <p:sldId id="345" r:id="rId27"/>
    <p:sldId id="357" r:id="rId28"/>
    <p:sldId id="356" r:id="rId29"/>
    <p:sldId id="292" r:id="rId30"/>
    <p:sldId id="308" r:id="rId31"/>
    <p:sldId id="306" r:id="rId32"/>
    <p:sldId id="300" r:id="rId33"/>
    <p:sldId id="289" r:id="rId34"/>
    <p:sldId id="307" r:id="rId35"/>
    <p:sldId id="363" r:id="rId36"/>
    <p:sldId id="294" r:id="rId37"/>
    <p:sldId id="299" r:id="rId38"/>
    <p:sldId id="291" r:id="rId39"/>
    <p:sldId id="361" r:id="rId40"/>
    <p:sldId id="310" r:id="rId41"/>
    <p:sldId id="323" r:id="rId42"/>
    <p:sldId id="311" r:id="rId43"/>
    <p:sldId id="315" r:id="rId44"/>
    <p:sldId id="317" r:id="rId45"/>
    <p:sldId id="321" r:id="rId46"/>
    <p:sldId id="372" r:id="rId47"/>
    <p:sldId id="354" r:id="rId48"/>
    <p:sldId id="325" r:id="rId49"/>
    <p:sldId id="332" r:id="rId50"/>
    <p:sldId id="358" r:id="rId51"/>
    <p:sldId id="337" r:id="rId52"/>
    <p:sldId id="334" r:id="rId53"/>
    <p:sldId id="355" r:id="rId54"/>
    <p:sldId id="348" r:id="rId55"/>
    <p:sldId id="336" r:id="rId56"/>
    <p:sldId id="352" r:id="rId57"/>
    <p:sldId id="353" r:id="rId58"/>
    <p:sldId id="259" r:id="rId59"/>
    <p:sldId id="331" r:id="rId60"/>
    <p:sldId id="364" r:id="rId61"/>
    <p:sldId id="365" r:id="rId62"/>
    <p:sldId id="367" r:id="rId63"/>
    <p:sldId id="369" r:id="rId64"/>
    <p:sldId id="371" r:id="rId6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88" y="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EF1CD-7118-478D-8326-29665EC43C9D}" type="datetimeFigureOut">
              <a:rPr lang="en-GB" smtClean="0"/>
              <a:t>13/03/2013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E6132-1C39-47AA-B696-4785F311E7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290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E6132-1C39-47AA-B696-4785F311E70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128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E6132-1C39-47AA-B696-4785F311E70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806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7853" indent="-287636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50544" indent="-230109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10761" indent="-230109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70979" indent="-230109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31196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91414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51631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11849" indent="-230109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8C9DDD-146D-4664-9B75-CFCCB53B5BCD}" type="slidenum">
              <a:rPr lang="en-US" sz="1200"/>
              <a:pPr eaLnBrk="1" hangingPunct="1"/>
              <a:t>40</a:t>
            </a:fld>
            <a:endParaRPr lang="en-US" sz="120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8" y="4714352"/>
            <a:ext cx="5438140" cy="446857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766" tIns="42883" rIns="85766" bIns="42883" anchor="ctr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6B7A6-45C5-4FA6-AA96-E5F668B7E9C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E6132-1C39-47AA-B696-4785F311E704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549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B7B-A061-41F7-98EF-12F9983E23F9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466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5A1-490A-400C-B30D-680B0866479B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295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0027-7CA7-4A9B-BC81-29E8421460F6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085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CA00-D78B-4900-8381-3537ADCB1C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74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4AE6-324C-492E-8E7F-6E1B75C0C3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4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CEEB-4E02-414F-B11A-6E2896E6891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621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3D5B-49E2-4373-A17A-15EE96E875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23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B3264-CDD8-4168-9758-09F57FFE5FC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60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F0A0-41D8-4EB9-A9F2-A4D1395E3D9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035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4ACC-E9B1-42AD-B40B-F968E7B67EF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858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16F34-AF53-4290-838E-E5BA7A1A1CA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21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DA29-1CD5-45E6-BC33-9937A5CF4D55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270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8A98-8290-4A4E-BBF3-EEEA290FB9A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051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DE00-0F8E-4210-A50D-8A512A96BA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401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4D5F-FC80-4AE9-8B6F-5FFC2FC7E3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6664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1FD7244-B4D2-44E5-BAC5-1A9471A824D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670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EB0CFBE-DAA5-4702-8381-E0807E1BC22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464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20ED6E5-859E-4C70-AEB7-249A022A9EB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3470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1F1A2D2A-3E94-4CBC-9424-B5C77C6FC79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244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E34C940-81DD-4366-8D59-788D8FD06E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9257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84036DC2-E21B-457C-9E4E-246BBA40F65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2666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4C870ED-C0EE-4C49-96CA-232BDF9A501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05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1B2D-6C4B-4340-9ACC-55CE37274299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4009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F9C0DDF0-834C-44D0-B8F9-55BEDA70EE4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67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949BD839-2C00-429B-A1F2-9554A62F3A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174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23B8AC6-5DB5-4E57-BE4B-E7D0E1454EC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427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0"/>
            <a:ext cx="21145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1912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AD34B410-3ACE-4E8C-B78D-735964D7E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657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1FD7244-B4D2-44E5-BAC5-1A9471A824D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0656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EB0CFBE-DAA5-4702-8381-E0807E1BC22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9418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720ED6E5-859E-4C70-AEB7-249A022A9EB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171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1F1A2D2A-3E94-4CBC-9424-B5C77C6FC79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3276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E34C940-81DD-4366-8D59-788D8FD06E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600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84036DC2-E21B-457C-9E4E-246BBA40F65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310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343-EABA-47AE-A0D7-CE350250EC3A}" type="datetime1">
              <a:rPr lang="en-US" smtClean="0"/>
              <a:t>3/13/2013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9007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4C870ED-C0EE-4C49-96CA-232BDF9A501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1545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F9C0DDF0-834C-44D0-B8F9-55BEDA70EE4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836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949BD839-2C00-429B-A1F2-9554A62F3A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1816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E23B8AC6-5DB5-4E57-BE4B-E7D0E1454EC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951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0"/>
            <a:ext cx="21145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1912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AD34B410-3ACE-4E8C-B78D-735964D7EE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545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8B57A-0AE9-4C7C-A1AF-E442551C903E}" type="datetime1">
              <a:rPr lang="en-US" smtClean="0"/>
              <a:t>3/13/2013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68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692-8ABE-432C-B375-104493064B9D}" type="datetime1">
              <a:rPr lang="en-US" smtClean="0"/>
              <a:t>3/13/2013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1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C3E-DD5D-413D-AB48-4439F173DEC2}" type="datetime1">
              <a:rPr lang="en-US" smtClean="0"/>
              <a:t>3/13/2013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25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7E92-AC98-423E-8148-835EEFD4992A}" type="datetime1">
              <a:rPr lang="en-US" smtClean="0"/>
              <a:t>3/13/2013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44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76B93-B14D-4CDB-8C3E-AF1648784F6A}" type="datetime1">
              <a:rPr lang="en-US" smtClean="0"/>
              <a:t>3/13/2013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51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D069D-9933-4305-8030-C69480B0F35A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2E737-2171-4822-A522-C4DB46569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28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1D342-452C-41C4-9B97-25AECFCE20F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4DA56-5A14-42EB-A563-02877039EDD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09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153400" cy="6096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629400"/>
            <a:ext cx="685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BF2A03E6-F02B-404A-9166-499B72D5B198}" type="slidenum">
              <a:rPr 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67600" y="6629400"/>
            <a:ext cx="1066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318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950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153400" cy="6096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629400"/>
            <a:ext cx="685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p. </a:t>
            </a:r>
            <a:fld id="{BF2A03E6-F02B-404A-9166-499B72D5B198}" type="slidenum">
              <a:rPr 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67600" y="6629400"/>
            <a:ext cx="1066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LHCC TOTEM 13.3.2013  CERN  J. Baechler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318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641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5.png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LHCC </a:t>
            </a:r>
            <a:br>
              <a:rPr lang="en-US" dirty="0" smtClean="0"/>
            </a:br>
            <a:r>
              <a:rPr lang="en-US" dirty="0" smtClean="0"/>
              <a:t>TOTEM  STATUS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400" dirty="0"/>
              <a:t>Status of Roman </a:t>
            </a:r>
            <a:r>
              <a:rPr lang="en-US" sz="2400" dirty="0" smtClean="0"/>
              <a:t>Pot Consolidation </a:t>
            </a:r>
            <a:r>
              <a:rPr lang="en-US" sz="2400" dirty="0"/>
              <a:t>&amp; </a:t>
            </a:r>
            <a:r>
              <a:rPr lang="en-US" sz="2400" dirty="0" smtClean="0"/>
              <a:t>Upgrade Program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sz="2400" dirty="0" smtClean="0"/>
              <a:t>Physics Analysis Highlights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5491-ED67-4743-8541-1F0DEB577D6A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14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Roman Pot (schematic-phase 1)</a:t>
            </a:r>
            <a:br>
              <a:rPr lang="en-US" sz="2800" dirty="0">
                <a:solidFill>
                  <a:prstClr val="black"/>
                </a:solidFill>
              </a:rPr>
            </a:br>
            <a:r>
              <a:rPr lang="en-US" sz="1800" b="1" dirty="0">
                <a:solidFill>
                  <a:prstClr val="black"/>
                </a:solidFill>
              </a:rPr>
              <a:t>CALIBRATION &amp; Alignment -RUNNING</a:t>
            </a:r>
            <a:r>
              <a:rPr lang="en-US" sz="1800" dirty="0">
                <a:solidFill>
                  <a:prstClr val="black"/>
                </a:solidFill>
              </a:rPr>
              <a:t> with high β* &amp;  low luminosity</a:t>
            </a:r>
            <a:br>
              <a:rPr lang="en-US" sz="1800" dirty="0">
                <a:solidFill>
                  <a:prstClr val="black"/>
                </a:solidFill>
              </a:rPr>
            </a:b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705695" y="3622848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 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TIMING Detector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94374" y="3605103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 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TIMING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Detector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43809" y="3628501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Near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79713" y="3620758"/>
            <a:ext cx="786635" cy="6800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/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/>
              <a:t>(2 vertical </a:t>
            </a:r>
            <a:r>
              <a:rPr lang="en-US" sz="800" dirty="0" smtClean="0"/>
              <a:t>RP</a:t>
            </a:r>
            <a:br>
              <a:rPr lang="en-US" sz="800" dirty="0" smtClean="0"/>
            </a:br>
            <a:r>
              <a:rPr lang="en-US" sz="800" dirty="0" smtClean="0"/>
              <a:t>top/bottom)</a:t>
            </a:r>
            <a:r>
              <a:rPr lang="en-US" sz="800" dirty="0" smtClean="0">
                <a:solidFill>
                  <a:prstClr val="black"/>
                </a:solidFill>
              </a:rPr>
              <a:t/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 TRACKING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Detector</a:t>
            </a:r>
          </a:p>
          <a:p>
            <a:pPr algn="ctr"/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20949" y="3604256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>
              <a:solidFill>
                <a:prstClr val="black"/>
              </a:solidFill>
            </a:endParaRPr>
          </a:p>
          <a:p>
            <a:pPr algn="ctr"/>
            <a:endParaRPr lang="en-US" sz="800" dirty="0">
              <a:solidFill>
                <a:prstClr val="black"/>
              </a:solidFill>
            </a:endParaRP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Far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5006" y="3604256"/>
            <a:ext cx="786635" cy="6965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(2 vertical </a:t>
            </a:r>
            <a:r>
              <a:rPr lang="en-US" sz="800" dirty="0" smtClean="0"/>
              <a:t>RP top/bottom)</a:t>
            </a:r>
            <a:endParaRPr lang="en-US" sz="800" dirty="0" smtClean="0">
              <a:solidFill>
                <a:prstClr val="black"/>
              </a:solidFill>
            </a:endParaRP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 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TRACKING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3237126" y="2406660"/>
            <a:ext cx="10448" cy="12218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091117" y="2406658"/>
            <a:ext cx="9403" cy="1221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48868" y="2395948"/>
            <a:ext cx="28653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32530" y="1844824"/>
            <a:ext cx="352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Existing TOTEM RP-220 m (near-far)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075606" y="3375588"/>
            <a:ext cx="2876" cy="256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078482" y="3381613"/>
            <a:ext cx="8952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57119" y="2717772"/>
            <a:ext cx="11496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New</a:t>
            </a:r>
            <a:r>
              <a:rPr lang="en-US" sz="1000" dirty="0" smtClean="0">
                <a:solidFill>
                  <a:prstClr val="black"/>
                </a:solidFill>
              </a:rPr>
              <a:t> horizontal RP</a:t>
            </a:r>
            <a:br>
              <a:rPr lang="en-US" sz="1000" dirty="0" smtClean="0">
                <a:solidFill>
                  <a:prstClr val="black"/>
                </a:solidFill>
              </a:rPr>
            </a:br>
            <a:r>
              <a:rPr lang="en-US" sz="1000" dirty="0" smtClean="0">
                <a:solidFill>
                  <a:prstClr val="black"/>
                </a:solidFill>
              </a:rPr>
              <a:t>equipped with </a:t>
            </a:r>
          </a:p>
          <a:p>
            <a:r>
              <a:rPr lang="en-US" sz="1000" dirty="0" smtClean="0">
                <a:solidFill>
                  <a:prstClr val="black"/>
                </a:solidFill>
              </a:rPr>
              <a:t>timing detectors</a:t>
            </a:r>
            <a:endParaRPr lang="en-GB" sz="1000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4616570" y="2214158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TCL-6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820482" y="565744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07456" y="5334279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CMS ip5  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~ 220 m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33785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o</a:t>
            </a:r>
            <a:r>
              <a:rPr lang="en-US" sz="800" dirty="0" smtClean="0">
                <a:solidFill>
                  <a:prstClr val="black"/>
                </a:solidFill>
              </a:rPr>
              <a:t>utgoing 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beam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4973743" y="3385127"/>
            <a:ext cx="0" cy="235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356952" y="3381615"/>
            <a:ext cx="0" cy="254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64476" y="3375588"/>
            <a:ext cx="0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871419" y="3375588"/>
            <a:ext cx="14783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594225" y="3213356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85453" y="2642767"/>
            <a:ext cx="13452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</a:rPr>
              <a:t>New</a:t>
            </a:r>
            <a:r>
              <a:rPr lang="en-US" sz="1100" dirty="0" smtClean="0">
                <a:solidFill>
                  <a:prstClr val="black"/>
                </a:solidFill>
              </a:rPr>
              <a:t> horizontal RP</a:t>
            </a:r>
            <a:br>
              <a:rPr lang="en-US" sz="1100" dirty="0" smtClean="0">
                <a:solidFill>
                  <a:prstClr val="black"/>
                </a:solidFill>
              </a:rPr>
            </a:br>
            <a:r>
              <a:rPr lang="en-US" sz="1100" dirty="0" smtClean="0">
                <a:solidFill>
                  <a:prstClr val="black"/>
                </a:solidFill>
              </a:rPr>
              <a:t>equipped with pixel 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tracking detectors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Q6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539552" y="4676218"/>
            <a:ext cx="23798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575034" y="4693471"/>
            <a:ext cx="24220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475657" y="4860596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5-10 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26609" y="4860596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5 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668345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336809" y="4524985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shielding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968658" y="3104110"/>
            <a:ext cx="429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N</a:t>
            </a:r>
            <a:r>
              <a:rPr lang="en-US" sz="1000" b="1" dirty="0" smtClean="0">
                <a:solidFill>
                  <a:prstClr val="black"/>
                </a:solidFill>
              </a:rPr>
              <a:t>ew</a:t>
            </a:r>
            <a:endParaRPr lang="en-GB" sz="1000" b="1" dirty="0">
              <a:solidFill>
                <a:prstClr val="black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464602" y="3138906"/>
            <a:ext cx="4299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N</a:t>
            </a:r>
            <a:r>
              <a:rPr lang="en-US" sz="1000" b="1" dirty="0" smtClean="0">
                <a:solidFill>
                  <a:prstClr val="black"/>
                </a:solidFill>
              </a:rPr>
              <a:t>ew</a:t>
            </a:r>
            <a:endParaRPr lang="en-GB" sz="1000" b="1" dirty="0">
              <a:solidFill>
                <a:prstClr val="black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53199" y="1706326"/>
            <a:ext cx="2514827" cy="5078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900" dirty="0">
                <a:solidFill>
                  <a:srgbClr val="FF0000"/>
                </a:solidFill>
              </a:rPr>
              <a:t>Possibility to test new timing &amp; tracking detectors in the LHC </a:t>
            </a:r>
            <a:r>
              <a:rPr lang="en-US" sz="900" dirty="0" smtClean="0">
                <a:solidFill>
                  <a:srgbClr val="FF0000"/>
                </a:solidFill>
              </a:rPr>
              <a:t>environment –&gt;</a:t>
            </a:r>
          </a:p>
          <a:p>
            <a:pPr lvl="0"/>
            <a:r>
              <a:rPr lang="en-US" sz="900" dirty="0" smtClean="0">
                <a:solidFill>
                  <a:srgbClr val="FF0000"/>
                </a:solidFill>
              </a:rPr>
              <a:t> Tests in </a:t>
            </a:r>
            <a:r>
              <a:rPr lang="en-US" sz="900" dirty="0">
                <a:solidFill>
                  <a:srgbClr val="FF0000"/>
                </a:solidFill>
              </a:rPr>
              <a:t>combination with existing </a:t>
            </a:r>
            <a:r>
              <a:rPr lang="en-US" sz="900" dirty="0" smtClean="0">
                <a:solidFill>
                  <a:srgbClr val="FF0000"/>
                </a:solidFill>
              </a:rPr>
              <a:t> RP detectors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C64B-D5AF-49FE-992F-C3B9D8A5840B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10</a:t>
            </a:fld>
            <a:endParaRPr lang="en-GB" dirty="0"/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4526112" y="3213354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7042795" y="5913241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97290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1800" dirty="0" smtClean="0"/>
              <a:t>Roman Pot (schematic-phase 1)</a:t>
            </a:r>
            <a:br>
              <a:rPr lang="en-US" sz="1800" dirty="0" smtClean="0"/>
            </a:br>
            <a:r>
              <a:rPr lang="en-US" sz="1800" b="1" dirty="0" smtClean="0"/>
              <a:t>PHYSICS-RUNNING</a:t>
            </a:r>
            <a:r>
              <a:rPr lang="en-US" sz="1800" dirty="0" smtClean="0"/>
              <a:t> with low beta* &amp;  high luminosity</a:t>
            </a:r>
            <a:br>
              <a:rPr lang="en-US" sz="1800" dirty="0" smtClean="0"/>
            </a:br>
            <a:r>
              <a:rPr lang="en-US" sz="1600" dirty="0" smtClean="0">
                <a:solidFill>
                  <a:srgbClr val="FF0000"/>
                </a:solidFill>
              </a:rPr>
              <a:t> horizontal and vertical  RPs (far) are retracted (parking position) &amp;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vertical  RPs (near) are retracted (parking position)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horizontal RP near inserted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/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endParaRPr lang="en-GB" sz="1800" dirty="0"/>
          </a:p>
        </p:txBody>
      </p:sp>
      <p:sp>
        <p:nvSpPr>
          <p:cNvPr id="8" name="Rectangle 7"/>
          <p:cNvSpPr/>
          <p:nvPr/>
        </p:nvSpPr>
        <p:spPr>
          <a:xfrm>
            <a:off x="3852355" y="3622848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 Detector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4764199" y="3622317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</a:t>
            </a:r>
          </a:p>
          <a:p>
            <a:pPr algn="ctr"/>
            <a:r>
              <a:rPr lang="en-US" sz="800" dirty="0" smtClean="0"/>
              <a:t>Detector</a:t>
            </a:r>
            <a:endParaRPr lang="en-GB" sz="800" dirty="0"/>
          </a:p>
        </p:txBody>
      </p:sp>
      <p:sp>
        <p:nvSpPr>
          <p:cNvPr id="11" name="Rectangle 10"/>
          <p:cNvSpPr/>
          <p:nvPr/>
        </p:nvSpPr>
        <p:spPr>
          <a:xfrm>
            <a:off x="2932034" y="3591428"/>
            <a:ext cx="258980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h</a:t>
            </a:r>
            <a:r>
              <a:rPr lang="en-US" sz="800" dirty="0" smtClean="0">
                <a:solidFill>
                  <a:schemeClr val="tx1"/>
                </a:solidFill>
              </a:rPr>
              <a:t>or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I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z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50756" y="3601128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(2 vertical RP)</a:t>
            </a:r>
            <a:br>
              <a:rPr lang="en-US" sz="800" dirty="0" smtClean="0"/>
            </a:br>
            <a:r>
              <a:rPr lang="en-US" sz="800" dirty="0" smtClean="0"/>
              <a:t>1 horizontal RP</a:t>
            </a:r>
          </a:p>
          <a:p>
            <a:pPr algn="ctr"/>
            <a:r>
              <a:rPr lang="en-US" sz="800" dirty="0" smtClean="0"/>
              <a:t> 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  <a:p>
            <a:pPr algn="ctr"/>
            <a:endParaRPr lang="en-GB" sz="800" dirty="0"/>
          </a:p>
        </p:txBody>
      </p:sp>
      <p:sp>
        <p:nvSpPr>
          <p:cNvPr id="14" name="Rectangle 13"/>
          <p:cNvSpPr/>
          <p:nvPr/>
        </p:nvSpPr>
        <p:spPr>
          <a:xfrm>
            <a:off x="570981" y="3597260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(2 vertical RP)</a:t>
            </a:r>
            <a:br>
              <a:rPr lang="en-US" sz="800" dirty="0" smtClean="0"/>
            </a:br>
            <a:r>
              <a:rPr lang="en-US" sz="800" dirty="0" smtClean="0"/>
              <a:t>1 horizontal RP 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3061525" y="2343886"/>
            <a:ext cx="10448" cy="12612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372200" y="2325575"/>
            <a:ext cx="0" cy="3833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86199" y="2348880"/>
            <a:ext cx="32826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28676" y="1844824"/>
            <a:ext cx="352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TOTEM RP-220 m (near-far)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238957" y="3385603"/>
            <a:ext cx="2996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156003" y="3266964"/>
            <a:ext cx="0" cy="362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45672" y="3381545"/>
            <a:ext cx="915563" cy="7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04284" y="2453933"/>
            <a:ext cx="1064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New</a:t>
            </a:r>
            <a:r>
              <a:rPr lang="en-US" sz="1000" dirty="0" smtClean="0"/>
              <a:t> horizontal RP</a:t>
            </a:r>
            <a:br>
              <a:rPr lang="en-US" sz="1000" dirty="0" smtClean="0"/>
            </a:br>
            <a:r>
              <a:rPr lang="en-US" sz="1000" dirty="0" smtClean="0"/>
              <a:t>equipped with </a:t>
            </a:r>
          </a:p>
          <a:p>
            <a:r>
              <a:rPr lang="en-US" sz="1000" dirty="0" smtClean="0"/>
              <a:t>timing detectors</a:t>
            </a:r>
            <a:endParaRPr lang="en-GB" sz="1000" dirty="0"/>
          </a:p>
        </p:txBody>
      </p:sp>
      <p:sp>
        <p:nvSpPr>
          <p:cNvPr id="33" name="Rectangle 32"/>
          <p:cNvSpPr/>
          <p:nvPr/>
        </p:nvSpPr>
        <p:spPr>
          <a:xfrm>
            <a:off x="7740352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TCL-6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712470" y="577463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997850" y="5451475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  </a:t>
            </a:r>
            <a:br>
              <a:rPr lang="en-US" dirty="0" smtClean="0"/>
            </a:br>
            <a:r>
              <a:rPr lang="en-US" dirty="0" smtClean="0"/>
              <a:t>~ 220 m 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8774" y="3937399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5922" y="3597999"/>
            <a:ext cx="801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o</a:t>
            </a:r>
            <a:r>
              <a:rPr lang="en-US" sz="800" dirty="0" smtClean="0"/>
              <a:t>utgoing beam</a:t>
            </a:r>
            <a:endParaRPr lang="en-GB" sz="800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5157516" y="3203747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410008" y="3297122"/>
            <a:ext cx="0" cy="313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073852" y="3297122"/>
            <a:ext cx="0" cy="280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070603" y="3287876"/>
            <a:ext cx="134140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739392" y="3119617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066772" y="2561853"/>
            <a:ext cx="13452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New</a:t>
            </a:r>
            <a:r>
              <a:rPr lang="en-US" sz="1100" dirty="0" smtClean="0"/>
              <a:t> horizontal RP</a:t>
            </a:r>
            <a:br>
              <a:rPr lang="en-US" sz="1100" dirty="0" smtClean="0"/>
            </a:br>
            <a:r>
              <a:rPr lang="en-US" sz="1100" dirty="0" smtClean="0"/>
              <a:t>equipped with pixel </a:t>
            </a:r>
          </a:p>
          <a:p>
            <a:r>
              <a:rPr lang="en-US" sz="1100" dirty="0" smtClean="0"/>
              <a:t>tracking detectors</a:t>
            </a:r>
            <a:endParaRPr lang="en-GB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Q6</a:t>
            </a:r>
            <a:endParaRPr lang="en-GB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360650" y="4653136"/>
            <a:ext cx="259402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428249" y="494116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5-10 m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4129548" y="4855831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 m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5954678" y="3000566"/>
            <a:ext cx="258980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h</a:t>
            </a:r>
            <a:r>
              <a:rPr lang="en-US" sz="800" dirty="0" smtClean="0">
                <a:solidFill>
                  <a:schemeClr val="tx1"/>
                </a:solidFill>
              </a:rPr>
              <a:t>or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i</a:t>
            </a:r>
            <a:endParaRPr lang="en-US" sz="800" dirty="0" smtClean="0">
              <a:solidFill>
                <a:schemeClr val="tx1"/>
              </a:solidFill>
            </a:endParaRP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z</a:t>
            </a:r>
            <a:endParaRPr lang="en-GB" sz="800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071973" y="2708920"/>
            <a:ext cx="4567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528676" y="2708920"/>
            <a:ext cx="0" cy="284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399186" y="3039707"/>
            <a:ext cx="258980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v</a:t>
            </a:r>
            <a:r>
              <a:rPr lang="en-US" sz="800" dirty="0" smtClean="0">
                <a:solidFill>
                  <a:schemeClr val="tx1"/>
                </a:solidFill>
              </a:rPr>
              <a:t>er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402301" y="2992564"/>
            <a:ext cx="258980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v</a:t>
            </a:r>
            <a:r>
              <a:rPr lang="en-US" sz="800" dirty="0" smtClean="0">
                <a:solidFill>
                  <a:schemeClr val="tx1"/>
                </a:solidFill>
              </a:rPr>
              <a:t>er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t</a:t>
            </a:r>
            <a:endParaRPr lang="en-GB" sz="800" dirty="0">
              <a:solidFill>
                <a:schemeClr val="tx1"/>
              </a:solidFill>
            </a:endParaRPr>
          </a:p>
        </p:txBody>
      </p:sp>
      <p:cxnSp>
        <p:nvCxnSpPr>
          <p:cNvPr id="40" name="Straight Connector 39"/>
          <p:cNvCxnSpPr>
            <a:stCxn id="45" idx="0"/>
          </p:cNvCxnSpPr>
          <p:nvPr/>
        </p:nvCxnSpPr>
        <p:spPr>
          <a:xfrm flipV="1">
            <a:off x="6084168" y="2715706"/>
            <a:ext cx="0" cy="284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6531791" y="2715706"/>
            <a:ext cx="0" cy="284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084169" y="2720472"/>
            <a:ext cx="447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148064" y="2348880"/>
            <a:ext cx="8587" cy="918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7544686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7336809" y="4524985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shielding</a:t>
            </a:r>
            <a:endParaRPr lang="en-GB" sz="800" dirty="0"/>
          </a:p>
        </p:txBody>
      </p:sp>
      <p:sp>
        <p:nvSpPr>
          <p:cNvPr id="71" name="Footer Placeholder 7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3537775" y="3744775"/>
            <a:ext cx="0" cy="332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6084168" y="3731238"/>
            <a:ext cx="0" cy="332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6516216" y="3744775"/>
            <a:ext cx="0" cy="332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976911" y="4120880"/>
            <a:ext cx="6367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optional</a:t>
            </a:r>
            <a:endParaRPr lang="en-GB" sz="1050" dirty="0"/>
          </a:p>
        </p:txBody>
      </p:sp>
      <p:sp>
        <p:nvSpPr>
          <p:cNvPr id="77" name="TextBox 76"/>
          <p:cNvSpPr txBox="1"/>
          <p:nvPr/>
        </p:nvSpPr>
        <p:spPr>
          <a:xfrm>
            <a:off x="3291781" y="4026929"/>
            <a:ext cx="6367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optional</a:t>
            </a:r>
            <a:endParaRPr lang="en-GB" sz="10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25" y="4581679"/>
            <a:ext cx="275590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CE58-7BC6-4FAD-96B1-42AAB14D6BC3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11</a:t>
            </a:fld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7054196" y="5929224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84303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Roman Pot (schematic-phase 1)</a:t>
            </a:r>
            <a:br>
              <a:rPr lang="en-US" dirty="0" smtClean="0"/>
            </a:br>
            <a:r>
              <a:rPr lang="en-US" sz="2000" b="1" dirty="0" smtClean="0"/>
              <a:t>PHYSICS</a:t>
            </a:r>
            <a:r>
              <a:rPr lang="en-US" sz="1800" b="1" dirty="0" smtClean="0"/>
              <a:t>-</a:t>
            </a:r>
            <a:r>
              <a:rPr lang="en-US" sz="2000" b="1" dirty="0" smtClean="0"/>
              <a:t>RUNNING</a:t>
            </a:r>
            <a:r>
              <a:rPr lang="en-US" sz="2000" dirty="0" smtClean="0"/>
              <a:t> with high </a:t>
            </a:r>
            <a:r>
              <a:rPr lang="el-GR" sz="2000" dirty="0" smtClean="0"/>
              <a:t>β</a:t>
            </a:r>
            <a:r>
              <a:rPr lang="en-US" sz="2000" dirty="0" smtClean="0"/>
              <a:t>* &amp;  low luminosity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NEW installed horizontal RPs (timing) are retracted (parking position)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07513" y="2967917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 Detector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4565905" y="2951092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</a:t>
            </a:r>
          </a:p>
          <a:p>
            <a:pPr algn="ctr"/>
            <a:r>
              <a:rPr lang="en-US" sz="800" dirty="0" smtClean="0"/>
              <a:t>Detector</a:t>
            </a:r>
            <a:endParaRPr lang="en-GB" sz="800" dirty="0"/>
          </a:p>
        </p:txBody>
      </p:sp>
      <p:sp>
        <p:nvSpPr>
          <p:cNvPr id="11" name="Rectangle 10"/>
          <p:cNvSpPr/>
          <p:nvPr/>
        </p:nvSpPr>
        <p:spPr>
          <a:xfrm>
            <a:off x="2843809" y="3628501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Near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2 vertical RP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top/bottom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1 horizontal RP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49912" y="2920332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2 vertical RP</a:t>
            </a:r>
            <a:br>
              <a:rPr lang="en-US" sz="800" dirty="0" smtClean="0"/>
            </a:br>
            <a:r>
              <a:rPr lang="en-US" sz="800" dirty="0" smtClean="0"/>
              <a:t>1 horizontal RP</a:t>
            </a:r>
          </a:p>
          <a:p>
            <a:pPr algn="ctr"/>
            <a:r>
              <a:rPr lang="en-US" sz="800" dirty="0" smtClean="0"/>
              <a:t> 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  <a:p>
            <a:pPr algn="ctr"/>
            <a:endParaRPr lang="en-GB" sz="800" dirty="0"/>
          </a:p>
        </p:txBody>
      </p:sp>
      <p:sp>
        <p:nvSpPr>
          <p:cNvPr id="13" name="Rectangle 12"/>
          <p:cNvSpPr/>
          <p:nvPr/>
        </p:nvSpPr>
        <p:spPr>
          <a:xfrm>
            <a:off x="5729582" y="3615689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/>
          </a:p>
          <a:p>
            <a:pPr algn="ctr"/>
            <a:endParaRPr lang="en-US" sz="800" dirty="0"/>
          </a:p>
          <a:p>
            <a:pPr algn="ctr"/>
            <a:r>
              <a:rPr lang="en-US" sz="800" dirty="0" smtClean="0"/>
              <a:t>Far</a:t>
            </a:r>
          </a:p>
          <a:p>
            <a:pPr algn="ctr"/>
            <a:r>
              <a:rPr lang="en-US" sz="800" dirty="0" smtClean="0"/>
              <a:t>2 vertical RP</a:t>
            </a:r>
            <a:br>
              <a:rPr lang="en-US" sz="800" dirty="0" smtClean="0"/>
            </a:br>
            <a:r>
              <a:rPr lang="en-US" sz="800" dirty="0" smtClean="0"/>
              <a:t>top/bottom</a:t>
            </a:r>
          </a:p>
          <a:p>
            <a:pPr algn="ctr"/>
            <a:r>
              <a:rPr lang="en-US" sz="800" dirty="0" smtClean="0"/>
              <a:t>1 horizontal RP</a:t>
            </a:r>
          </a:p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03862" y="2924946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2 vertical RP</a:t>
            </a:r>
            <a:br>
              <a:rPr lang="en-US" sz="800" dirty="0" smtClean="0"/>
            </a:br>
            <a:r>
              <a:rPr lang="en-US" sz="800" dirty="0" smtClean="0"/>
              <a:t>1 horizontal RP 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3237126" y="2157099"/>
            <a:ext cx="10448" cy="1471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082252" y="2132856"/>
            <a:ext cx="0" cy="147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37126" y="2132856"/>
            <a:ext cx="28470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21830" y="1491516"/>
            <a:ext cx="3580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TOTEM RP-220 m (near-far)</a:t>
            </a:r>
            <a:endParaRPr lang="en-GB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4111571" y="2802437"/>
            <a:ext cx="851185" cy="18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62327" y="2144977"/>
            <a:ext cx="11496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New</a:t>
            </a:r>
            <a:r>
              <a:rPr lang="en-US" sz="1000" dirty="0" smtClean="0"/>
              <a:t> horizontal RP</a:t>
            </a:r>
            <a:br>
              <a:rPr lang="en-US" sz="1000" dirty="0" smtClean="0"/>
            </a:br>
            <a:r>
              <a:rPr lang="en-US" sz="1000" dirty="0" smtClean="0"/>
              <a:t>equipped with </a:t>
            </a:r>
          </a:p>
          <a:p>
            <a:r>
              <a:rPr lang="en-US" sz="1000" dirty="0" smtClean="0"/>
              <a:t>timing detectors</a:t>
            </a:r>
            <a:endParaRPr lang="en-GB" sz="1000" dirty="0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4533958" y="1772816"/>
            <a:ext cx="0" cy="3842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TCL-6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803788" y="598060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997850" y="5796776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  </a:t>
            </a:r>
            <a:br>
              <a:rPr lang="en-US" dirty="0" smtClean="0"/>
            </a:br>
            <a:r>
              <a:rPr lang="en-US" dirty="0" smtClean="0"/>
              <a:t>~ 220 m 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045264" y="5621393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41940" y="5427444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utgoing beam</a:t>
            </a: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4114634" y="2808669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12" idx="0"/>
          </p:cNvCxnSpPr>
          <p:nvPr/>
        </p:nvCxnSpPr>
        <p:spPr>
          <a:xfrm>
            <a:off x="2339752" y="2705534"/>
            <a:ext cx="3478" cy="214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14" idx="0"/>
          </p:cNvCxnSpPr>
          <p:nvPr/>
        </p:nvCxnSpPr>
        <p:spPr>
          <a:xfrm flipH="1">
            <a:off x="697180" y="2721011"/>
            <a:ext cx="1" cy="203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697180" y="2698977"/>
            <a:ext cx="1649880" cy="9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518664" y="2555959"/>
            <a:ext cx="0" cy="152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99592" y="1952588"/>
            <a:ext cx="13452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New</a:t>
            </a:r>
            <a:r>
              <a:rPr lang="en-US" sz="1100" dirty="0" smtClean="0"/>
              <a:t> horizontal RP</a:t>
            </a:r>
            <a:br>
              <a:rPr lang="en-US" sz="1100" dirty="0" smtClean="0"/>
            </a:br>
            <a:r>
              <a:rPr lang="en-US" sz="1100" dirty="0" smtClean="0"/>
              <a:t>equipped with pixel </a:t>
            </a:r>
          </a:p>
          <a:p>
            <a:r>
              <a:rPr lang="en-US" sz="1100" dirty="0" smtClean="0"/>
              <a:t>tracking detectors</a:t>
            </a:r>
            <a:endParaRPr lang="en-GB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Q6</a:t>
            </a:r>
            <a:endParaRPr lang="en-GB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321831" y="4675516"/>
            <a:ext cx="23942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522120" y="4869160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5-10 m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4770057" y="4860596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 m</a:t>
            </a:r>
            <a:endParaRPr lang="en-GB" dirty="0"/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4959221" y="2804328"/>
            <a:ext cx="0" cy="144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7633178" y="3441686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7323499" y="4530601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shielding</a:t>
            </a:r>
            <a:endParaRPr lang="en-GB" sz="800" dirty="0"/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4528602" y="2621405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45" y="4587295"/>
            <a:ext cx="25542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1AC0-C460-4E51-B47D-3868F90F6BD1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12</a:t>
            </a:fld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86358" y="3870910"/>
            <a:ext cx="0" cy="5605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295928" y="3863733"/>
            <a:ext cx="0" cy="5605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41463" y="3968217"/>
            <a:ext cx="964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optional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7043323" y="5907154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473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Roman Pot (schematic-phase 2)</a:t>
            </a:r>
            <a:br>
              <a:rPr lang="en-US" sz="2000" dirty="0" smtClean="0"/>
            </a:br>
            <a:r>
              <a:rPr lang="en-US" sz="2000" b="1" dirty="0" smtClean="0"/>
              <a:t>PHYSICS-RUNNING</a:t>
            </a:r>
            <a:r>
              <a:rPr lang="en-US" sz="2000" dirty="0" smtClean="0"/>
              <a:t> with low </a:t>
            </a:r>
            <a:r>
              <a:rPr lang="el-GR" sz="2000" dirty="0" smtClean="0"/>
              <a:t>β</a:t>
            </a:r>
            <a:r>
              <a:rPr lang="en-US" sz="2000" dirty="0" smtClean="0"/>
              <a:t>* &amp;  high luminosity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ALL 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horizontal RPs are inserted 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3626494" y="3647146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 Detector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4499993" y="3647146"/>
            <a:ext cx="786635" cy="6645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</a:t>
            </a:r>
          </a:p>
          <a:p>
            <a:pPr algn="ctr"/>
            <a:r>
              <a:rPr lang="en-US" sz="800" dirty="0" smtClean="0"/>
              <a:t>Detector</a:t>
            </a:r>
            <a:endParaRPr lang="en-GB" sz="800" dirty="0"/>
          </a:p>
        </p:txBody>
      </p:sp>
      <p:sp>
        <p:nvSpPr>
          <p:cNvPr id="11" name="Rectangle 10"/>
          <p:cNvSpPr/>
          <p:nvPr/>
        </p:nvSpPr>
        <p:spPr>
          <a:xfrm>
            <a:off x="2814544" y="3616391"/>
            <a:ext cx="786635" cy="7553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1 horizontal RP PIXEL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Detector 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/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2 vertical</a:t>
            </a:r>
            <a:r>
              <a:rPr lang="en-US" sz="800" dirty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RP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tracking 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82658" y="3628501"/>
            <a:ext cx="786635" cy="7982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(2 vertical  RP)</a:t>
            </a:r>
            <a:br>
              <a:rPr lang="en-US" sz="800" dirty="0" smtClean="0"/>
            </a:br>
            <a:r>
              <a:rPr lang="en-US" sz="800" dirty="0" smtClean="0"/>
              <a:t>1 horizontal RP</a:t>
            </a:r>
          </a:p>
          <a:p>
            <a:pPr algn="ctr"/>
            <a:r>
              <a:rPr lang="en-US" sz="800" dirty="0" smtClean="0"/>
              <a:t> TRACKING</a:t>
            </a:r>
            <a:br>
              <a:rPr lang="en-US" sz="800" dirty="0" smtClean="0"/>
            </a:br>
            <a:r>
              <a:rPr lang="en-US" sz="800" dirty="0" smtClean="0"/>
              <a:t>PIXEL Detector</a:t>
            </a:r>
          </a:p>
          <a:p>
            <a:pPr algn="ctr"/>
            <a:endParaRPr lang="en-GB" sz="800" dirty="0"/>
          </a:p>
        </p:txBody>
      </p:sp>
      <p:sp>
        <p:nvSpPr>
          <p:cNvPr id="13" name="Rectangle 12"/>
          <p:cNvSpPr/>
          <p:nvPr/>
        </p:nvSpPr>
        <p:spPr>
          <a:xfrm>
            <a:off x="5872943" y="3621299"/>
            <a:ext cx="786635" cy="7675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/>
          </a:p>
          <a:p>
            <a:pPr algn="ctr"/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1 horizontal RP TIMING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2 vertical RP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</a:p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29578" y="3628501"/>
            <a:ext cx="786635" cy="8086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(2 vertical RP) </a:t>
            </a:r>
            <a:br>
              <a:rPr lang="en-US" sz="800" dirty="0" smtClean="0"/>
            </a:br>
            <a:r>
              <a:rPr lang="en-US" sz="800" dirty="0" smtClean="0"/>
              <a:t>1 horizontal RP 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  <a:br>
              <a:rPr lang="en-US" sz="800" dirty="0" smtClean="0"/>
            </a:br>
            <a:r>
              <a:rPr lang="en-US" sz="800" dirty="0" smtClean="0"/>
              <a:t>PIXEL/Strip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3207862" y="2394549"/>
            <a:ext cx="10448" cy="12218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256858" y="2414539"/>
            <a:ext cx="9403" cy="1221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57525" y="2394177"/>
            <a:ext cx="3024433" cy="121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28676" y="1844824"/>
            <a:ext cx="352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TOTEM RP-220 m (near-far)</a:t>
            </a:r>
            <a:endParaRPr lang="en-GB" dirty="0"/>
          </a:p>
        </p:txBody>
      </p:sp>
      <p:cxnSp>
        <p:nvCxnSpPr>
          <p:cNvPr id="23" name="Straight Connector 22"/>
          <p:cNvCxnSpPr>
            <a:endCxn id="8" idx="0"/>
          </p:cNvCxnSpPr>
          <p:nvPr/>
        </p:nvCxnSpPr>
        <p:spPr>
          <a:xfrm flipH="1">
            <a:off x="4019812" y="3356992"/>
            <a:ext cx="1" cy="2901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893310" y="3356992"/>
            <a:ext cx="2" cy="2901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019811" y="3356992"/>
            <a:ext cx="8734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28360" y="2476514"/>
            <a:ext cx="11496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New</a:t>
            </a:r>
            <a:r>
              <a:rPr lang="en-US" sz="1000" dirty="0" smtClean="0"/>
              <a:t> horizontal RP</a:t>
            </a:r>
            <a:br>
              <a:rPr lang="en-US" sz="1000" dirty="0" smtClean="0"/>
            </a:br>
            <a:r>
              <a:rPr lang="en-US" sz="1000" dirty="0" smtClean="0"/>
              <a:t>equipped with </a:t>
            </a:r>
          </a:p>
          <a:p>
            <a:r>
              <a:rPr lang="en-US" sz="1000" dirty="0" smtClean="0"/>
              <a:t>timing detectors</a:t>
            </a:r>
            <a:endParaRPr lang="en-GB" sz="1000" dirty="0"/>
          </a:p>
        </p:txBody>
      </p: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TCL-6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803788" y="574471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19813" y="5473610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  </a:t>
            </a:r>
            <a:br>
              <a:rPr lang="en-US" dirty="0" smtClean="0"/>
            </a:br>
            <a:r>
              <a:rPr lang="en-US" dirty="0" smtClean="0"/>
              <a:t>~ 220 m 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71752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o</a:t>
            </a:r>
            <a:r>
              <a:rPr lang="en-US" sz="800" dirty="0" smtClean="0"/>
              <a:t>utgoing </a:t>
            </a:r>
          </a:p>
          <a:p>
            <a:r>
              <a:rPr lang="en-US" sz="800" dirty="0" smtClean="0"/>
              <a:t>beam</a:t>
            </a:r>
            <a:endParaRPr lang="en-GB" sz="800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4462480" y="3000191"/>
            <a:ext cx="0" cy="352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398644" y="3299892"/>
            <a:ext cx="0" cy="316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07123" y="3288479"/>
            <a:ext cx="0" cy="3400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804518" y="3288159"/>
            <a:ext cx="1594126" cy="1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547664" y="3116725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924774" y="2564904"/>
            <a:ext cx="13452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New</a:t>
            </a:r>
            <a:r>
              <a:rPr lang="en-US" sz="1100" dirty="0" smtClean="0"/>
              <a:t> horizontal RP</a:t>
            </a:r>
            <a:br>
              <a:rPr lang="en-US" sz="1100" dirty="0" smtClean="0"/>
            </a:br>
            <a:r>
              <a:rPr lang="en-US" sz="1100" dirty="0" smtClean="0"/>
              <a:t>equipped with pixel </a:t>
            </a:r>
          </a:p>
          <a:p>
            <a:r>
              <a:rPr lang="en-US" sz="1100" dirty="0" smtClean="0"/>
              <a:t>tracking detectors</a:t>
            </a:r>
            <a:endParaRPr lang="en-GB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Q6</a:t>
            </a:r>
            <a:endParaRPr lang="en-GB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429578" y="4668292"/>
            <a:ext cx="235472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3381320" y="4684494"/>
            <a:ext cx="2491624" cy="3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311028" y="486059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 m-10 m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4326407" y="4840624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~5 m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7668345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7336809" y="4729040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shielding</a:t>
            </a:r>
            <a:endParaRPr lang="en-GB" sz="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14544" y="4031022"/>
            <a:ext cx="78663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903673" y="4005064"/>
            <a:ext cx="78663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33C8-4D01-4E43-B06D-AF81E98089B9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13</a:t>
            </a:fld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7056629" y="5929224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61974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 Integration study</a:t>
            </a:r>
            <a:br>
              <a:rPr lang="en-US" dirty="0" smtClean="0"/>
            </a:br>
            <a:r>
              <a:rPr lang="en-US" dirty="0" smtClean="0"/>
              <a:t>timing &amp; tracking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FE074-1314-4ED2-B48F-06FF04029E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02870" y="-333350"/>
            <a:ext cx="5019675" cy="894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1276211"/>
            <a:ext cx="1157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Sector 4/5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347864" y="3284984"/>
            <a:ext cx="1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84828" y="5191427"/>
            <a:ext cx="2089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Upgrade: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new RP station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new timing detector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6056" y="4918645"/>
            <a:ext cx="27019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Consolidation:</a:t>
            </a:r>
          </a:p>
          <a:p>
            <a:r>
              <a:rPr lang="en-US" dirty="0" smtClean="0"/>
              <a:t>147 m relocated RP station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Upgrade: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Si-pixel detectors 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072864" y="3284984"/>
            <a:ext cx="2011304" cy="16336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084168" y="3212976"/>
            <a:ext cx="1512168" cy="1705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043688" y="5905289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65122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Consolidation  program: TOTEM</a:t>
            </a:r>
            <a:br>
              <a:rPr lang="en-US" sz="1400" dirty="0" smtClean="0"/>
            </a:br>
            <a:r>
              <a:rPr lang="en-US" sz="1400" dirty="0" smtClean="0"/>
              <a:t>  (approved by TOTEM management)</a:t>
            </a:r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Upgrade program (proposal) :  TOTEM+CMS</a:t>
            </a:r>
            <a:br>
              <a:rPr lang="en-US" sz="1400" dirty="0" smtClean="0"/>
            </a:br>
            <a:r>
              <a:rPr lang="en-US" sz="1400" dirty="0" smtClean="0"/>
              <a:t>           (under approval by CMS) </a:t>
            </a:r>
          </a:p>
          <a:p>
            <a:pPr marL="0" indent="0">
              <a:buNone/>
            </a:pPr>
            <a:r>
              <a:rPr lang="en-US" sz="1400" dirty="0" smtClean="0"/>
              <a:t>                </a:t>
            </a:r>
            <a:r>
              <a:rPr lang="en-US" sz="1400" dirty="0" smtClean="0">
                <a:solidFill>
                  <a:srgbClr val="FF0000"/>
                </a:solidFill>
              </a:rPr>
              <a:t>-&gt;</a:t>
            </a:r>
            <a:r>
              <a:rPr lang="en-US" sz="1400" dirty="0" smtClean="0"/>
              <a:t>  </a:t>
            </a:r>
            <a:r>
              <a:rPr lang="en-US" sz="1400" b="1" u="sng" dirty="0" smtClean="0">
                <a:solidFill>
                  <a:srgbClr val="FF0000"/>
                </a:solidFill>
              </a:rPr>
              <a:t>Layout of  RP stations - combination of consolidation program with upgrade program</a:t>
            </a:r>
            <a:r>
              <a:rPr lang="en-US" sz="1400" b="1" u="sng" dirty="0" smtClean="0"/>
              <a:t/>
            </a:r>
            <a:br>
              <a:rPr lang="en-US" sz="1400" b="1" u="sng" dirty="0" smtClean="0"/>
            </a:br>
            <a:endParaRPr lang="en-US" sz="1400" b="1" u="sng" dirty="0" smtClean="0"/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 Work packages related to consolidation &amp; upgrade</a:t>
            </a:r>
            <a:br>
              <a:rPr lang="en-US" sz="1400" dirty="0" smtClean="0"/>
            </a:br>
            <a:r>
              <a:rPr lang="en-US" sz="1400" dirty="0" smtClean="0"/>
              <a:t>              </a:t>
            </a:r>
            <a:r>
              <a:rPr lang="en-US" sz="1400" dirty="0" smtClean="0">
                <a:solidFill>
                  <a:srgbClr val="FF0000"/>
                </a:solidFill>
              </a:rPr>
              <a:t>-&gt; </a:t>
            </a:r>
            <a:r>
              <a:rPr lang="en-US" sz="1400" b="1" u="sng" dirty="0" smtClean="0">
                <a:solidFill>
                  <a:srgbClr val="FF0000"/>
                </a:solidFill>
              </a:rPr>
              <a:t>Status of work packages and schedule – issues on critical path</a:t>
            </a:r>
          </a:p>
          <a:p>
            <a:endParaRPr lang="en-US" sz="1400" dirty="0"/>
          </a:p>
          <a:p>
            <a:r>
              <a:rPr lang="en-US" sz="1400" dirty="0" smtClean="0"/>
              <a:t>Observations during insertion of  horizontal RPs in November 2012 (high luminosity, low </a:t>
            </a:r>
            <a:r>
              <a:rPr lang="el-GR" sz="1400" dirty="0" smtClean="0"/>
              <a:t>β</a:t>
            </a:r>
            <a:r>
              <a:rPr lang="en-US" sz="1400" dirty="0" smtClean="0"/>
              <a:t>*)</a:t>
            </a:r>
            <a:br>
              <a:rPr lang="en-US" sz="1400" dirty="0" smtClean="0"/>
            </a:br>
            <a:r>
              <a:rPr lang="en-US" sz="1400" dirty="0" smtClean="0"/>
              <a:t> and impact on consolidation and upgrade work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               -&gt;</a:t>
            </a:r>
            <a:r>
              <a:rPr lang="en-US" sz="1400" dirty="0" smtClean="0"/>
              <a:t> </a:t>
            </a:r>
            <a:r>
              <a:rPr lang="en-US" sz="1400" b="1" u="sng" dirty="0" smtClean="0">
                <a:solidFill>
                  <a:srgbClr val="FF0000"/>
                </a:solidFill>
              </a:rPr>
              <a:t>Optimization of RP housing  (beam heating), ferrite study 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  </a:t>
            </a:r>
            <a:br>
              <a:rPr lang="en-US" sz="1400" dirty="0" smtClean="0"/>
            </a:b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4833-5550-4F9E-BEA6-FA0D062B3A13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15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9552" y="2996952"/>
            <a:ext cx="288032" cy="6480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63048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Work packages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LS1 and beyond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TOTEM </a:t>
            </a:r>
            <a:r>
              <a:rPr lang="en-US" dirty="0"/>
              <a:t> </a:t>
            </a:r>
            <a:r>
              <a:rPr lang="en-US" dirty="0" smtClean="0"/>
              <a:t>-&gt; </a:t>
            </a:r>
            <a:r>
              <a:rPr lang="en-US" sz="2600" dirty="0" smtClean="0">
                <a:solidFill>
                  <a:schemeClr val="accent1"/>
                </a:solidFill>
              </a:rPr>
              <a:t>consolidation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extraction &amp; service of RP147 m</a:t>
            </a:r>
            <a:br>
              <a:rPr lang="en-US" sz="1600" dirty="0" smtClean="0"/>
            </a:br>
            <a:r>
              <a:rPr lang="en-US" sz="1600" dirty="0" smtClean="0"/>
              <a:t>re-installation of RP147 m at 210 m (upstream of RP220 m near)</a:t>
            </a:r>
            <a:br>
              <a:rPr lang="en-US" sz="1600" dirty="0" smtClean="0"/>
            </a:br>
            <a:r>
              <a:rPr lang="en-US" sz="1600" dirty="0" smtClean="0"/>
              <a:t>extension of services from 147 m to 210 m</a:t>
            </a:r>
            <a:br>
              <a:rPr lang="en-US" sz="1600" dirty="0" smtClean="0"/>
            </a:br>
            <a:r>
              <a:rPr lang="en-US" sz="1600" dirty="0" smtClean="0"/>
              <a:t>extraction &amp; re-installation of RP220 m &amp; service work</a:t>
            </a:r>
            <a:r>
              <a:rPr lang="en-US" dirty="0"/>
              <a:t/>
            </a:r>
            <a:br>
              <a:rPr lang="en-US" dirty="0"/>
            </a:br>
            <a:r>
              <a:rPr lang="en-US" sz="1600" dirty="0" smtClean="0"/>
              <a:t>service work on RP 220 m vacuum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service work on RP 220 m motor drive (hardware &amp; software)</a:t>
            </a:r>
            <a:br>
              <a:rPr lang="en-US" sz="1600" dirty="0" smtClean="0"/>
            </a:br>
            <a:r>
              <a:rPr lang="en-US" sz="1600" dirty="0" smtClean="0"/>
              <a:t>service work on RP (ferrite, RF housing)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2600" dirty="0" smtClean="0"/>
              <a:t>TOTEM -&gt; </a:t>
            </a:r>
            <a:r>
              <a:rPr lang="en-US" sz="2600" dirty="0" smtClean="0">
                <a:solidFill>
                  <a:srgbClr val="FF0000"/>
                </a:solidFill>
              </a:rPr>
              <a:t>upgrade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1600" dirty="0" smtClean="0"/>
              <a:t>installation of 2new RP horizontal stations on each side of IP5 (downstream of RP 220 m near, upstream of RP 220 m far)</a:t>
            </a:r>
            <a:br>
              <a:rPr lang="en-US" sz="1600" dirty="0" smtClean="0"/>
            </a:br>
            <a:r>
              <a:rPr lang="en-US" sz="1600" dirty="0" smtClean="0"/>
              <a:t>adaptation of horizontal RPs to be used for low </a:t>
            </a:r>
            <a:r>
              <a:rPr lang="el-GR" sz="1600" dirty="0" smtClean="0"/>
              <a:t>β</a:t>
            </a:r>
            <a:r>
              <a:rPr lang="en-US" sz="1600" dirty="0" smtClean="0"/>
              <a:t>*</a:t>
            </a:r>
            <a:br>
              <a:rPr lang="en-US" sz="1600" dirty="0" smtClean="0"/>
            </a:br>
            <a:r>
              <a:rPr lang="en-US" sz="1600" dirty="0" smtClean="0"/>
              <a:t>production new RP housing, optimized for RF heating and beam feedback</a:t>
            </a:r>
            <a:br>
              <a:rPr lang="en-US" sz="1600" dirty="0" smtClean="0"/>
            </a:br>
            <a:r>
              <a:rPr lang="en-US" sz="1600" dirty="0" smtClean="0"/>
              <a:t>installation of electrical services for new detectors (standard services will be re-used from RP147)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installation of new tracking/timing detectors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2600" dirty="0" smtClean="0"/>
              <a:t>LHC beam line modifications at +/- 220 m -&gt; </a:t>
            </a:r>
            <a:r>
              <a:rPr lang="en-US" sz="2600" dirty="0" smtClean="0">
                <a:solidFill>
                  <a:srgbClr val="0070C0"/>
                </a:solidFill>
              </a:rPr>
              <a:t>consolidation </a:t>
            </a:r>
            <a:r>
              <a:rPr lang="en-US" sz="2600" dirty="0" smtClean="0"/>
              <a:t>+ </a:t>
            </a:r>
            <a:r>
              <a:rPr lang="en-US" sz="2600" dirty="0" smtClean="0">
                <a:solidFill>
                  <a:srgbClr val="FF0000"/>
                </a:solidFill>
              </a:rPr>
              <a:t>upgrade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500" dirty="0" smtClean="0"/>
              <a:t>adaptation of beam line for installation of RP147m at 210m  (consolidation) and new horizontal RPs (upgrade) </a:t>
            </a:r>
            <a:br>
              <a:rPr lang="en-US" sz="1500" dirty="0" smtClean="0"/>
            </a:br>
            <a:endParaRPr lang="en-US" sz="1500" dirty="0" smtClean="0"/>
          </a:p>
          <a:p>
            <a:r>
              <a:rPr lang="en-US" sz="2400" dirty="0" smtClean="0"/>
              <a:t>LHC collimators -&gt; </a:t>
            </a:r>
            <a:r>
              <a:rPr lang="en-US" sz="2400" dirty="0" smtClean="0">
                <a:solidFill>
                  <a:srgbClr val="0070C0"/>
                </a:solidFill>
              </a:rPr>
              <a:t>consolidation </a:t>
            </a:r>
            <a:r>
              <a:rPr lang="en-US" sz="2400" dirty="0" smtClean="0"/>
              <a:t>+ </a:t>
            </a:r>
            <a:r>
              <a:rPr lang="en-US" sz="2400" dirty="0" smtClean="0">
                <a:solidFill>
                  <a:srgbClr val="FF0000"/>
                </a:solidFill>
              </a:rPr>
              <a:t>upgrade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dirty="0" smtClean="0"/>
              <a:t> </a:t>
            </a:r>
            <a:r>
              <a:rPr lang="en-US" sz="1500" dirty="0" smtClean="0"/>
              <a:t>installation of TCL4 (4/5, 5/6)</a:t>
            </a:r>
            <a:br>
              <a:rPr lang="en-US" sz="1500" dirty="0" smtClean="0"/>
            </a:br>
            <a:r>
              <a:rPr lang="en-US" sz="1500" dirty="0" smtClean="0"/>
              <a:t>  installation of TCL6  (4/5, 5/6) + relocation of cooling components close to +/- RP220m far.</a:t>
            </a:r>
            <a:br>
              <a:rPr lang="en-US" sz="1500" dirty="0" smtClean="0"/>
            </a:br>
            <a:endParaRPr lang="en-GB" sz="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A0C32-22CE-4301-B686-73EA07A7AC1F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16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68398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Sharing of work overview</a:t>
            </a:r>
            <a:br>
              <a:rPr lang="en-US" dirty="0" smtClean="0"/>
            </a:br>
            <a:r>
              <a:rPr lang="en-US" dirty="0" smtClean="0"/>
              <a:t>with CERN groups </a:t>
            </a:r>
            <a:r>
              <a:rPr lang="en-US" sz="1300" dirty="0" smtClean="0"/>
              <a:t>(not complete)</a:t>
            </a:r>
            <a:endParaRPr lang="en-GB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EN-MEF-LE </a:t>
            </a:r>
            <a:r>
              <a:rPr lang="en-US" sz="1600" dirty="0" smtClean="0"/>
              <a:t>(coordination, synchronization  with LHC planning  &amp; scheduling)</a:t>
            </a:r>
          </a:p>
          <a:p>
            <a:pPr marL="0" indent="0">
              <a:buNone/>
            </a:pPr>
            <a:r>
              <a:rPr lang="en-US" dirty="0" smtClean="0"/>
              <a:t>PH-DT  </a:t>
            </a:r>
            <a:r>
              <a:rPr lang="en-US" sz="1600" dirty="0" smtClean="0"/>
              <a:t>(RP mechanics, vacuum, motor, services, cable production .. ..)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PH-ESE </a:t>
            </a:r>
            <a:r>
              <a:rPr lang="en-US" sz="1600" dirty="0" smtClean="0"/>
              <a:t>(electronic issues, fibers, HV cables…)</a:t>
            </a:r>
          </a:p>
          <a:p>
            <a:pPr marL="0" indent="0">
              <a:buNone/>
            </a:pPr>
            <a:r>
              <a:rPr lang="en-US" dirty="0" smtClean="0"/>
              <a:t>EN-CV-DC </a:t>
            </a:r>
            <a:r>
              <a:rPr lang="en-US" sz="1600" dirty="0" smtClean="0"/>
              <a:t>(RP cooling system)</a:t>
            </a:r>
          </a:p>
          <a:p>
            <a:pPr marL="0" indent="0">
              <a:buNone/>
            </a:pPr>
            <a:r>
              <a:rPr lang="en-US" dirty="0" smtClean="0"/>
              <a:t>EN-MEF-SI </a:t>
            </a:r>
            <a:r>
              <a:rPr lang="en-US" sz="1600" dirty="0" smtClean="0"/>
              <a:t>(cables)</a:t>
            </a:r>
            <a:br>
              <a:rPr lang="en-US" sz="1600" dirty="0" smtClean="0"/>
            </a:br>
            <a:r>
              <a:rPr lang="en-US" sz="3300" dirty="0" smtClean="0"/>
              <a:t>EN-MME-DI   </a:t>
            </a:r>
            <a:r>
              <a:rPr lang="en-US" sz="1600" dirty="0" smtClean="0"/>
              <a:t>(new RP production) </a:t>
            </a:r>
          </a:p>
          <a:p>
            <a:pPr marL="0" indent="0">
              <a:buNone/>
            </a:pPr>
            <a:r>
              <a:rPr lang="en-US" dirty="0" smtClean="0"/>
              <a:t>EN-ICE-SIC </a:t>
            </a:r>
            <a:r>
              <a:rPr lang="en-US" sz="1400" dirty="0" smtClean="0"/>
              <a:t>(FESA)</a:t>
            </a:r>
          </a:p>
          <a:p>
            <a:pPr marL="0" indent="0">
              <a:buNone/>
            </a:pPr>
            <a:r>
              <a:rPr lang="en-US" dirty="0" smtClean="0"/>
              <a:t>TE-VSC-LBV </a:t>
            </a:r>
            <a:r>
              <a:rPr lang="en-US" sz="1400" dirty="0" smtClean="0"/>
              <a:t> </a:t>
            </a:r>
            <a:r>
              <a:rPr lang="en-US" sz="1600" dirty="0" smtClean="0"/>
              <a:t>(ferrite – vacuum measurements, beam pipe)</a:t>
            </a:r>
            <a:endParaRPr lang="en-US" sz="1600" dirty="0"/>
          </a:p>
          <a:p>
            <a:pPr marL="0" indent="0">
              <a:buNone/>
            </a:pPr>
            <a:r>
              <a:rPr lang="en-US" dirty="0" smtClean="0"/>
              <a:t>TE-MPE-PE  </a:t>
            </a:r>
            <a:r>
              <a:rPr lang="en-US" sz="1600" dirty="0" smtClean="0"/>
              <a:t>(LHC machine protection)</a:t>
            </a:r>
          </a:p>
          <a:p>
            <a:pPr marL="0" indent="0">
              <a:buNone/>
            </a:pPr>
            <a:r>
              <a:rPr lang="en-US" dirty="0" smtClean="0"/>
              <a:t>DGS-RP-AS </a:t>
            </a:r>
            <a:r>
              <a:rPr lang="en-US" sz="1600" dirty="0" smtClean="0"/>
              <a:t>(radiation protection)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3000" dirty="0" smtClean="0"/>
              <a:t>PH-UCM</a:t>
            </a:r>
            <a:r>
              <a:rPr lang="en-US" sz="1400" dirty="0" smtClean="0"/>
              <a:t> </a:t>
            </a:r>
            <a:r>
              <a:rPr lang="en-US" sz="1600" dirty="0" smtClean="0"/>
              <a:t>(RP engineering, integration,…)</a:t>
            </a:r>
            <a:endParaRPr lang="en-US" sz="1600" dirty="0"/>
          </a:p>
          <a:p>
            <a:pPr marL="0" indent="0">
              <a:buNone/>
            </a:pPr>
            <a:r>
              <a:rPr lang="en-US" dirty="0" smtClean="0"/>
              <a:t>BE-ABP-ICE </a:t>
            </a:r>
            <a:r>
              <a:rPr lang="en-US" sz="1600" dirty="0" smtClean="0"/>
              <a:t>(RP – RF study &amp; optimization) </a:t>
            </a:r>
          </a:p>
          <a:p>
            <a:pPr marL="0" indent="0">
              <a:buNone/>
            </a:pPr>
            <a:r>
              <a:rPr lang="en-US" dirty="0" smtClean="0"/>
              <a:t>BE-OP-LHC  </a:t>
            </a:r>
            <a:r>
              <a:rPr lang="en-US" sz="1600" dirty="0" smtClean="0"/>
              <a:t>(Operation of  RP – CCC)</a:t>
            </a:r>
          </a:p>
          <a:p>
            <a:pPr marL="0" indent="0">
              <a:buNone/>
            </a:pPr>
            <a:r>
              <a:rPr lang="en-US" dirty="0" smtClean="0"/>
              <a:t>BE-ABP-LCU </a:t>
            </a:r>
            <a:r>
              <a:rPr lang="en-US" sz="1600" dirty="0" smtClean="0"/>
              <a:t>(collimators)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194E-A36B-4624-ABB3-7D1DB21B446C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17</a:t>
            </a:fld>
            <a:endParaRPr lang="en-GB"/>
          </a:p>
        </p:txBody>
      </p:sp>
      <p:sp>
        <p:nvSpPr>
          <p:cNvPr id="7" name="Right Brace 6"/>
          <p:cNvSpPr/>
          <p:nvPr/>
        </p:nvSpPr>
        <p:spPr>
          <a:xfrm>
            <a:off x="6339504" y="1700808"/>
            <a:ext cx="144016" cy="43924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7164288" y="3104964"/>
            <a:ext cx="1440160" cy="15841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TOTEM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660232" y="3897052"/>
            <a:ext cx="36004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84367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Work packages –&gt; Roman Pot </a:t>
            </a:r>
            <a:r>
              <a:rPr lang="en-US" sz="3600" dirty="0"/>
              <a:t>t</a:t>
            </a:r>
            <a:r>
              <a:rPr lang="en-US" sz="3600" dirty="0" smtClean="0"/>
              <a:t>unnel installation</a:t>
            </a:r>
            <a:br>
              <a:rPr lang="en-US" sz="3600" dirty="0" smtClean="0"/>
            </a:br>
            <a:r>
              <a:rPr lang="en-US" sz="1800" dirty="0" smtClean="0"/>
              <a:t>(CMS, PH-DT, EN-CV, BE-ABP-ICE, LTEX)</a:t>
            </a:r>
            <a:endParaRPr lang="en-GB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WP1-T: removal &amp; reinstallation  of RP147 m</a:t>
            </a:r>
            <a:r>
              <a:rPr lang="en-US" dirty="0"/>
              <a:t/>
            </a:r>
            <a:br>
              <a:rPr lang="en-US" dirty="0"/>
            </a:br>
            <a:r>
              <a:rPr lang="en-US" sz="1400" dirty="0" smtClean="0"/>
              <a:t>(</a:t>
            </a:r>
            <a:r>
              <a:rPr lang="en-US" sz="1400" dirty="0"/>
              <a:t>r</a:t>
            </a:r>
            <a:r>
              <a:rPr lang="en-US" sz="1400" dirty="0" smtClean="0"/>
              <a:t>adio </a:t>
            </a:r>
            <a:r>
              <a:rPr lang="en-US" sz="1400" dirty="0"/>
              <a:t>protection, RP </a:t>
            </a:r>
            <a:r>
              <a:rPr lang="en-US" sz="1400" dirty="0" smtClean="0"/>
              <a:t>storage ,  </a:t>
            </a:r>
            <a:r>
              <a:rPr lang="en-US" sz="1400" dirty="0"/>
              <a:t>machining of </a:t>
            </a:r>
            <a:r>
              <a:rPr lang="en-US" sz="1400" dirty="0" smtClean="0"/>
              <a:t>flanges, ferrite, anti collision switch?)</a:t>
            </a:r>
          </a:p>
          <a:p>
            <a:r>
              <a:rPr lang="en-US" dirty="0" smtClean="0"/>
              <a:t>WP2-T: removal &amp; reinstallation of RP220 m</a:t>
            </a:r>
            <a:br>
              <a:rPr lang="en-US" dirty="0" smtClean="0"/>
            </a:br>
            <a:r>
              <a:rPr lang="en-US" sz="1400" dirty="0" smtClean="0"/>
              <a:t>(anti collision switch, ferrite)</a:t>
            </a:r>
            <a:br>
              <a:rPr lang="en-US" sz="1400" dirty="0" smtClean="0"/>
            </a:br>
            <a:r>
              <a:rPr lang="en-US" dirty="0" smtClean="0"/>
              <a:t>WP3-T:  transfer of supplies from 147 m -&gt; 210 m</a:t>
            </a:r>
            <a:br>
              <a:rPr lang="en-US" dirty="0" smtClean="0"/>
            </a:br>
            <a:r>
              <a:rPr lang="en-US" sz="1400" dirty="0" smtClean="0"/>
              <a:t>(motor power lines, patch panel, LV, + new HV cable) </a:t>
            </a:r>
          </a:p>
          <a:p>
            <a:r>
              <a:rPr lang="en-US" dirty="0" smtClean="0"/>
              <a:t>WP4-T: installation of new fibres</a:t>
            </a:r>
            <a:endParaRPr lang="en-US" sz="1400" dirty="0"/>
          </a:p>
          <a:p>
            <a:r>
              <a:rPr lang="en-US" dirty="0" smtClean="0"/>
              <a:t>WP5-T: RP@147 m  motor &amp; mechanics</a:t>
            </a:r>
            <a:br>
              <a:rPr lang="en-US" dirty="0" smtClean="0"/>
            </a:br>
            <a:r>
              <a:rPr lang="en-US" sz="1400" dirty="0" smtClean="0"/>
              <a:t> (preparation for reuse at 210 m)</a:t>
            </a:r>
          </a:p>
          <a:p>
            <a:r>
              <a:rPr lang="en-US" dirty="0" smtClean="0"/>
              <a:t>WP6-T: Flanges – interface to LHC</a:t>
            </a:r>
            <a:endParaRPr lang="en-US" sz="1400" dirty="0" smtClean="0"/>
          </a:p>
          <a:p>
            <a:r>
              <a:rPr lang="en-US" dirty="0" smtClean="0"/>
              <a:t>WP7-T: beam-pipe &amp;  TCL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4221-E686-4350-B376-F43B52F70968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18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043242" y="5805264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3771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LS1 activity -&gt; TIMELINE </a:t>
            </a:r>
            <a:br>
              <a:rPr lang="en-US" dirty="0" smtClean="0"/>
            </a:br>
            <a:r>
              <a:rPr lang="en-US" sz="1300" dirty="0" smtClean="0"/>
              <a:t>(main activities in tunnel)</a:t>
            </a:r>
            <a:endParaRPr lang="en-GB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082" y="1583601"/>
            <a:ext cx="8469398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                                          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95801-AE47-46B5-8DFD-3872CD997B8A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19</a:t>
            </a:fld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02432" y="5301208"/>
            <a:ext cx="765800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6386616" y="4043235"/>
            <a:ext cx="1081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APRIL</a:t>
            </a:r>
          </a:p>
          <a:p>
            <a:r>
              <a:rPr lang="en-US" sz="1400" dirty="0" smtClean="0"/>
              <a:t>2014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916960" y="4845648"/>
            <a:ext cx="0" cy="4634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164377" y="4879239"/>
            <a:ext cx="0" cy="4634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1590222" y="4151194"/>
            <a:ext cx="114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May 2013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197175" y="4286471"/>
            <a:ext cx="926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June 2013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070539" y="3147380"/>
            <a:ext cx="1643207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</a:t>
            </a:r>
            <a:r>
              <a:rPr lang="en-US" sz="1200" dirty="0" smtClean="0"/>
              <a:t>xtraction of RP 147 m </a:t>
            </a:r>
            <a:br>
              <a:rPr lang="en-US" sz="1200" dirty="0" smtClean="0"/>
            </a:br>
            <a:r>
              <a:rPr lang="en-US" sz="1200" dirty="0" smtClean="0"/>
              <a:t>+ RP 220 m station +</a:t>
            </a:r>
          </a:p>
          <a:p>
            <a:r>
              <a:rPr lang="en-US" sz="1200" dirty="0" smtClean="0"/>
              <a:t> patch panel</a:t>
            </a:r>
          </a:p>
          <a:p>
            <a:endParaRPr lang="en-GB" sz="11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115616" y="4879239"/>
            <a:ext cx="0" cy="4634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00704" y="3108806"/>
            <a:ext cx="1322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</a:t>
            </a:r>
            <a:r>
              <a:rPr lang="en-US" sz="1200" dirty="0" smtClean="0"/>
              <a:t>xtraction of </a:t>
            </a:r>
          </a:p>
          <a:p>
            <a:r>
              <a:rPr lang="en-US" sz="1200" dirty="0" smtClean="0"/>
              <a:t>detector packages</a:t>
            </a:r>
            <a:br>
              <a:rPr lang="en-US" sz="1200" dirty="0" smtClean="0"/>
            </a:br>
            <a:r>
              <a:rPr lang="en-US" sz="1200" dirty="0" smtClean="0"/>
              <a:t>147 m / 220 m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6408687" y="5398291"/>
            <a:ext cx="10374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</a:t>
            </a:r>
            <a:r>
              <a:rPr lang="en-US" sz="1100" dirty="0" smtClean="0"/>
              <a:t>ake out starts</a:t>
            </a:r>
            <a:endParaRPr lang="en-GB" sz="1100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585374" y="4193415"/>
            <a:ext cx="1060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March 2013</a:t>
            </a:r>
            <a:endParaRPr lang="en-GB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724694" y="5374441"/>
            <a:ext cx="10903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break vacuum</a:t>
            </a:r>
            <a:br>
              <a:rPr lang="en-US" sz="1100" dirty="0" smtClean="0"/>
            </a:br>
            <a:r>
              <a:rPr lang="en-US" sz="1100" dirty="0" smtClean="0"/>
              <a:t>147 m/ 220 m ?</a:t>
            </a:r>
            <a:endParaRPr lang="en-GB" sz="11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660604" y="4873806"/>
            <a:ext cx="0" cy="4634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100392" y="4879239"/>
            <a:ext cx="0" cy="4634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760602" y="2933045"/>
            <a:ext cx="20460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</a:t>
            </a:r>
            <a:r>
              <a:rPr lang="en-US" sz="1200" dirty="0" smtClean="0"/>
              <a:t>nstallation of detector-</a:t>
            </a:r>
          </a:p>
          <a:p>
            <a:r>
              <a:rPr lang="en-US" sz="1200" dirty="0" smtClean="0"/>
              <a:t>packages &amp;movement tests &amp;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re commissioning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of RPs &amp; laser calibration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7394109" y="5407635"/>
            <a:ext cx="14125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</a:t>
            </a:r>
            <a:r>
              <a:rPr lang="en-US" sz="1100" dirty="0" smtClean="0"/>
              <a:t>nd of work in tunnel</a:t>
            </a:r>
            <a:endParaRPr lang="en-GB" sz="11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164377" y="2852936"/>
            <a:ext cx="47470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453421" y="2438143"/>
            <a:ext cx="1911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</a:t>
            </a:r>
            <a:r>
              <a:rPr lang="en-US" sz="1200" dirty="0" smtClean="0"/>
              <a:t>errite study &amp; replacement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4716016" y="2376333"/>
            <a:ext cx="1439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</a:t>
            </a:r>
            <a:r>
              <a:rPr lang="en-US" sz="1200" dirty="0" smtClean="0"/>
              <a:t>nti collision system</a:t>
            </a:r>
          </a:p>
          <a:p>
            <a:r>
              <a:rPr lang="en-US" sz="1200" dirty="0" smtClean="0"/>
              <a:t>calibration</a:t>
            </a:r>
            <a:endParaRPr lang="en-GB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3109114" y="3774115"/>
            <a:ext cx="2511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 </a:t>
            </a:r>
            <a:r>
              <a:rPr lang="en-US" sz="1200" dirty="0" smtClean="0"/>
              <a:t>installation of services lines in tunnel</a:t>
            </a:r>
            <a:br>
              <a:rPr lang="en-US" sz="1200" dirty="0" smtClean="0"/>
            </a:br>
            <a:r>
              <a:rPr lang="en-US" sz="1200" dirty="0" smtClean="0"/>
              <a:t>cables  - cooling  </a:t>
            </a:r>
            <a:endParaRPr lang="en-GB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4590760" y="2970306"/>
            <a:ext cx="145757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r</a:t>
            </a:r>
            <a:r>
              <a:rPr lang="en-US" sz="1200" dirty="0" smtClean="0"/>
              <a:t>e installation of RPs</a:t>
            </a:r>
          </a:p>
          <a:p>
            <a:r>
              <a:rPr lang="en-US" sz="1200" dirty="0" smtClean="0"/>
              <a:t>220 m / 147 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7267215" y="4215347"/>
            <a:ext cx="1666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1400" dirty="0" smtClean="0"/>
              <a:t>1. September</a:t>
            </a:r>
            <a:r>
              <a:rPr lang="en-GB" sz="1400" dirty="0" smtClean="0"/>
              <a:t> </a:t>
            </a:r>
            <a:br>
              <a:rPr lang="en-GB" sz="1400" dirty="0" smtClean="0"/>
            </a:br>
            <a:r>
              <a:rPr lang="en-GB" sz="1400" dirty="0" smtClean="0"/>
              <a:t>2014</a:t>
            </a:r>
            <a:endParaRPr lang="en-US" sz="1400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6956790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  <p:sp>
        <p:nvSpPr>
          <p:cNvPr id="10" name="Rectangle 9"/>
          <p:cNvSpPr/>
          <p:nvPr/>
        </p:nvSpPr>
        <p:spPr>
          <a:xfrm>
            <a:off x="5527135" y="3646855"/>
            <a:ext cx="1139647" cy="7460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i</a:t>
            </a:r>
            <a:r>
              <a:rPr lang="en-US" sz="1000" dirty="0" smtClean="0">
                <a:solidFill>
                  <a:srgbClr val="FF0000"/>
                </a:solidFill>
              </a:rPr>
              <a:t>nstallation of new RP station </a:t>
            </a:r>
          </a:p>
          <a:p>
            <a:pPr algn="ctr"/>
            <a:r>
              <a:rPr lang="en-US" sz="1000" dirty="0" smtClean="0">
                <a:solidFill>
                  <a:srgbClr val="FF0000"/>
                </a:solidFill>
              </a:rPr>
              <a:t>-&gt;critical path&lt;-</a:t>
            </a:r>
            <a:endParaRPr lang="en-GB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34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TOTEM </a:t>
            </a:r>
            <a:br>
              <a:rPr lang="en-US" dirty="0" smtClean="0"/>
            </a:br>
            <a:r>
              <a:rPr lang="en-US" sz="2200" dirty="0" smtClean="0"/>
              <a:t>Status of Roman Pot Consolidation &amp; Upgrade Program</a:t>
            </a:r>
            <a:endParaRPr lang="en-GB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212976"/>
            <a:ext cx="7376864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                   RP 210 m / 220 m  (special runs)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RP 210 m / 220 m (low </a:t>
            </a:r>
            <a:r>
              <a:rPr lang="el-GR" dirty="0" smtClean="0"/>
              <a:t>β</a:t>
            </a:r>
            <a:r>
              <a:rPr lang="en-US" dirty="0" smtClean="0"/>
              <a:t>* &amp; high luminosity)</a:t>
            </a:r>
            <a:br>
              <a:rPr lang="en-US" dirty="0" smtClean="0"/>
            </a:br>
            <a:r>
              <a:rPr lang="en-US" dirty="0" smtClean="0"/>
              <a:t>                   Consolidation &amp; upgrade work packages</a:t>
            </a:r>
            <a:br>
              <a:rPr lang="en-US" dirty="0" smtClean="0"/>
            </a:br>
            <a:r>
              <a:rPr lang="en-US" dirty="0" smtClean="0"/>
              <a:t>                   RP integration of tracking / timing detectors</a:t>
            </a:r>
            <a:br>
              <a:rPr lang="en-US" dirty="0" smtClean="0"/>
            </a:br>
            <a:r>
              <a:rPr lang="en-US" dirty="0" smtClean="0"/>
              <a:t>                   RP – horizontal insertion at low </a:t>
            </a:r>
            <a:r>
              <a:rPr lang="el-GR" dirty="0" smtClean="0"/>
              <a:t>β</a:t>
            </a:r>
            <a:r>
              <a:rPr lang="en-US" dirty="0" smtClean="0"/>
              <a:t>* (2012)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1E5B8-FD7D-47B7-9492-0F82F18D3741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22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 Pot at 147 m &amp; 220 m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pic>
        <p:nvPicPr>
          <p:cNvPr id="5" name="Picture 3" descr="Z:\__WORK\IP5\PHOTOS\5_6\5-6 220 ALL.jpg"/>
          <p:cNvPicPr>
            <a:picLocks noGrp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099" y="2492896"/>
            <a:ext cx="492626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Z:\__WORK\IP5\PHOTOS\4_5\4-5 147 ALL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609" y="1268760"/>
            <a:ext cx="403244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95536" y="4437112"/>
            <a:ext cx="2088232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Relocation of RPs &amp; patch panel from 147m to 200m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040285" y="1700808"/>
            <a:ext cx="2315691" cy="6047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355976" y="1372183"/>
            <a:ext cx="9144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atch panel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228184" y="2305598"/>
            <a:ext cx="432048" cy="18794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228184" y="2286583"/>
            <a:ext cx="720080" cy="179048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364088" y="2305598"/>
            <a:ext cx="864096" cy="21675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166057" y="2492896"/>
            <a:ext cx="2016224" cy="22755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26993" y="1914190"/>
            <a:ext cx="2122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Position of new RPs 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2008864" y="5637131"/>
            <a:ext cx="174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atch panel</a:t>
            </a:r>
            <a:br>
              <a:rPr lang="en-US" sz="1200" dirty="0" smtClean="0"/>
            </a:br>
            <a:r>
              <a:rPr lang="en-US" sz="1200" dirty="0" smtClean="0"/>
              <a:t>(relocated from 147m)</a:t>
            </a:r>
            <a:endParaRPr lang="en-GB" sz="12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622818" y="5733256"/>
            <a:ext cx="1093198" cy="2694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4A8DD-5541-4201-8BE0-C67989813368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20</a:t>
            </a:fld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388424" y="2098856"/>
            <a:ext cx="132182" cy="1618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46792" y="1736514"/>
            <a:ext cx="68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 6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747438" y="4869160"/>
            <a:ext cx="104239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32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Roman Pot &amp; detector package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DC990-8E7F-4FCA-B4F6-02ECD4C05ED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C:\Users\baechler\AppData\Local\Microsoft\Windows\Temporary Internet Files\Content.IE5\VY3PTEOT\Roman_Pot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aechler\AppData\Local\Microsoft\Windows\Temporary Internet Files\Content.IE5\J3UGJAZ6\Roman_Pot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28800"/>
            <a:ext cx="2752060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baechler\AppData\Local\Microsoft\Windows\Temporary Internet Files\Content.IE5\J3UGJAZ6\Detector_Package_1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1800200" cy="240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aechler\AppData\Local\Microsoft\Windows\Temporary Internet Files\Content.IE5\J3UGJAZ6\Detector_Package_2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85050"/>
            <a:ext cx="1872208" cy="235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92080" y="387283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Temporary 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location of RP 147m components in H8 TOTEM test beam line after dismounting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42909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0DB8-D195-48D5-A9FB-6081DA90EDCD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22</a:t>
            </a:fld>
            <a:endParaRPr lang="en-GB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3563888" cy="5176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187" y="1240217"/>
            <a:ext cx="4608512" cy="2505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120" y="3852815"/>
            <a:ext cx="4703500" cy="1479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187" y="5332042"/>
            <a:ext cx="4601367" cy="40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319" y="5733256"/>
            <a:ext cx="3456384" cy="15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406329" y="3717032"/>
            <a:ext cx="4663271" cy="57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979712" y="83553"/>
            <a:ext cx="3312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TOTEM &amp; PH-DT L1 work package</a:t>
            </a:r>
            <a:br>
              <a:rPr lang="en-US" dirty="0" smtClean="0"/>
            </a:br>
            <a:r>
              <a:rPr lang="en-US" sz="1000" dirty="0" smtClean="0"/>
              <a:t>-&gt; activities of  PH-DT (summarizes not all activities)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72405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tunnel activities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701587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1497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package EN-CV</a:t>
            </a:r>
            <a:br>
              <a:rPr lang="en-US" dirty="0" smtClean="0"/>
            </a:br>
            <a:r>
              <a:rPr lang="en-US" sz="1800" dirty="0" smtClean="0"/>
              <a:t>(maintenance of pumps and prolongation of cooling lines from 147m to 220m)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4792D-E8FE-48FF-9325-919EACE8BC5E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23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92810"/>
            <a:ext cx="283195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58727"/>
            <a:ext cx="3072698" cy="3772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49847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COLLIMATOR </a:t>
            </a:r>
            <a:br>
              <a:rPr lang="en-US" dirty="0" smtClean="0"/>
            </a:br>
            <a:r>
              <a:rPr lang="en-US" dirty="0" smtClean="0"/>
              <a:t>requirements for forward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B738-7E8F-4DA4-9FC2-D774167620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596" y="1412776"/>
            <a:ext cx="6768752" cy="505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02390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COLLIMATOR </a:t>
            </a:r>
            <a:br>
              <a:rPr lang="en-US" dirty="0" smtClean="0"/>
            </a:br>
            <a:r>
              <a:rPr lang="en-US" dirty="0" smtClean="0"/>
              <a:t>TCL4 &amp; TCL6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5F16-32C3-4CBE-BDF3-C658F424984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8460"/>
            <a:ext cx="7424210" cy="454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60142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Work packages –&gt; Detector Sensor </a:t>
            </a:r>
            <a:br>
              <a:rPr lang="en-US" sz="3200" dirty="0" smtClean="0"/>
            </a:br>
            <a:r>
              <a:rPr lang="en-US" sz="1800" dirty="0" smtClean="0"/>
              <a:t>CMS-TOTEM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WP1-D:  Si Pixel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WP2-D: Timing-Detector 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WP3-D: Timing-TDC</a:t>
            </a:r>
          </a:p>
          <a:p>
            <a:r>
              <a:rPr lang="en-US" dirty="0" smtClean="0"/>
              <a:t>WP4-D: Timing-Clock distribution </a:t>
            </a:r>
          </a:p>
          <a:p>
            <a:r>
              <a:rPr lang="en-US" dirty="0" smtClean="0"/>
              <a:t>WP5-D: Readout board interface to CMS     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ADB3-C7BE-42DC-B649-962458024A50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26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39598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TOTEM-RP</a:t>
            </a:r>
            <a:br>
              <a:rPr lang="en-US" sz="2400" b="1" dirty="0"/>
            </a:br>
            <a:r>
              <a:rPr lang="en-US" sz="2400" b="1" dirty="0"/>
              <a:t>study of  3D sensors</a:t>
            </a:r>
            <a:br>
              <a:rPr lang="en-US" sz="2400" b="1" dirty="0"/>
            </a:br>
            <a:r>
              <a:rPr lang="en-US" sz="2400" b="1" dirty="0"/>
              <a:t>TOTEM-RD50  (G. </a:t>
            </a:r>
            <a:r>
              <a:rPr lang="en-US" sz="2400" b="1" dirty="0" err="1" smtClean="0"/>
              <a:t>Pellegrini</a:t>
            </a:r>
            <a:r>
              <a:rPr lang="en-US" sz="2400" b="1" dirty="0" smtClean="0"/>
              <a:t>) [IBL – CNM]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90F0-DF01-4276-8F11-20D95A074A6D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27</a:t>
            </a:fld>
            <a:endParaRPr lang="en-GB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264696" cy="412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131840" y="2490271"/>
            <a:ext cx="432048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HPS</a:t>
            </a:r>
            <a:endParaRPr lang="en-GB" sz="900" dirty="0"/>
          </a:p>
        </p:txBody>
      </p:sp>
      <p:sp>
        <p:nvSpPr>
          <p:cNvPr id="8" name="Rectangle 7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4218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875" t="14844" r="31875" b="20312"/>
          <a:stretch>
            <a:fillRect/>
          </a:stretch>
        </p:blipFill>
        <p:spPr bwMode="auto">
          <a:xfrm>
            <a:off x="185468" y="1340768"/>
            <a:ext cx="4384714" cy="491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2500" t="16406" r="31250" b="18750"/>
          <a:stretch>
            <a:fillRect/>
          </a:stretch>
        </p:blipFill>
        <p:spPr bwMode="auto">
          <a:xfrm>
            <a:off x="4666560" y="1340768"/>
            <a:ext cx="434799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140439"/>
            <a:ext cx="510716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    Possible housing for timing detector</a:t>
            </a:r>
            <a:r>
              <a:rPr lang="en-US" sz="1100" dirty="0" smtClean="0">
                <a:latin typeface="Arial Black" pitchFamily="34" charset="0"/>
              </a:rPr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>
                <a:latin typeface="Arial Black" pitchFamily="34" charset="0"/>
              </a:rPr>
              <a:t>Flange size big enough to integrate the timing detector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>
                <a:latin typeface="Arial Black" pitchFamily="34" charset="0"/>
              </a:rPr>
              <a:t>Housing rotated by 90°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>
                <a:latin typeface="Arial Black" pitchFamily="34" charset="0"/>
              </a:rPr>
              <a:t>Impedance not favorable</a:t>
            </a:r>
            <a:r>
              <a:rPr lang="en-US" sz="1100" dirty="0" smtClean="0">
                <a:latin typeface="Arial Black" pitchFamily="34" charset="0"/>
              </a:rPr>
              <a:t/>
            </a:r>
            <a:br>
              <a:rPr lang="en-US" sz="1100" dirty="0" smtClean="0">
                <a:latin typeface="Arial Black" pitchFamily="34" charset="0"/>
              </a:rPr>
            </a:br>
            <a:endParaRPr lang="en-US" sz="1100" dirty="0">
              <a:latin typeface="Arial Black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D071-FEAB-4A5A-985B-08EE43C25517}" type="datetime1">
              <a:rPr lang="en-US" smtClean="0"/>
              <a:t>3/13/2013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28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043242" y="5949591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2247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Roman Pot (rotated by 90°)</a:t>
            </a:r>
            <a:br>
              <a:rPr lang="en-US" sz="1800" dirty="0" smtClean="0"/>
            </a:br>
            <a:r>
              <a:rPr lang="en-US" sz="1800" dirty="0" smtClean="0"/>
              <a:t>Integration of Cherenkov timing detector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AEE6-27B9-4486-867A-670DF6E94565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29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40768"/>
            <a:ext cx="3553350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91715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/>
              <a:t>          Consolidation  program: TOTEM</a:t>
            </a:r>
            <a:br>
              <a:rPr lang="en-US" sz="1400" dirty="0" smtClean="0"/>
            </a:br>
            <a:r>
              <a:rPr lang="en-US" sz="1400" dirty="0" smtClean="0"/>
              <a:t>          (approved by TOTEM management)</a:t>
            </a:r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Upgrade program (proposal) :  TOTEM+CMS</a:t>
            </a:r>
            <a:br>
              <a:rPr lang="en-US" sz="1400" dirty="0" smtClean="0"/>
            </a:br>
            <a:r>
              <a:rPr lang="en-US" sz="1400" dirty="0" smtClean="0"/>
              <a:t>           (under approval by CMS) </a:t>
            </a:r>
          </a:p>
          <a:p>
            <a:pPr marL="0" indent="0">
              <a:buNone/>
            </a:pPr>
            <a:r>
              <a:rPr lang="en-US" sz="1400" dirty="0" smtClean="0"/>
              <a:t>                </a:t>
            </a:r>
            <a:r>
              <a:rPr lang="en-US" sz="1400" dirty="0" smtClean="0">
                <a:solidFill>
                  <a:srgbClr val="FF0000"/>
                </a:solidFill>
              </a:rPr>
              <a:t>-&gt;</a:t>
            </a:r>
            <a:r>
              <a:rPr lang="en-US" sz="1400" dirty="0" smtClean="0"/>
              <a:t>  </a:t>
            </a:r>
            <a:r>
              <a:rPr lang="en-US" sz="1400" b="1" u="sng" dirty="0" smtClean="0">
                <a:solidFill>
                  <a:srgbClr val="FF0000"/>
                </a:solidFill>
              </a:rPr>
              <a:t>Layout of  RP stations - combination of consolidation program with upgrade program</a:t>
            </a:r>
            <a:r>
              <a:rPr lang="en-US" sz="1400" b="1" u="sng" dirty="0" smtClean="0"/>
              <a:t/>
            </a:r>
            <a:br>
              <a:rPr lang="en-US" sz="1400" b="1" u="sng" dirty="0" smtClean="0"/>
            </a:br>
            <a:endParaRPr lang="en-US" sz="1400" b="1" u="sng" dirty="0" smtClean="0"/>
          </a:p>
          <a:p>
            <a:r>
              <a:rPr lang="en-US" sz="1400" dirty="0" smtClean="0"/>
              <a:t> Work packages related to consolidation &amp; upgrade</a:t>
            </a:r>
            <a:br>
              <a:rPr lang="en-US" sz="1400" dirty="0" smtClean="0"/>
            </a:br>
            <a:r>
              <a:rPr lang="en-US" sz="1400" dirty="0" smtClean="0"/>
              <a:t>       </a:t>
            </a:r>
            <a:r>
              <a:rPr lang="en-US" sz="1400" dirty="0" smtClean="0">
                <a:solidFill>
                  <a:srgbClr val="FF0000"/>
                </a:solidFill>
              </a:rPr>
              <a:t>-&gt; </a:t>
            </a:r>
            <a:r>
              <a:rPr lang="en-US" sz="1400" b="1" u="sng" dirty="0" smtClean="0">
                <a:solidFill>
                  <a:srgbClr val="FF0000"/>
                </a:solidFill>
              </a:rPr>
              <a:t>Status of work packages and schedule – issues on critical path</a:t>
            </a:r>
          </a:p>
          <a:p>
            <a:endParaRPr lang="en-US" sz="1400" dirty="0"/>
          </a:p>
          <a:p>
            <a:r>
              <a:rPr lang="en-US" sz="1400" dirty="0" smtClean="0"/>
              <a:t>Observations during insertion of  horizontal RPs in November 2012 (high luminosity, low </a:t>
            </a:r>
            <a:r>
              <a:rPr lang="el-GR" sz="1400" dirty="0" smtClean="0"/>
              <a:t>β</a:t>
            </a:r>
            <a:r>
              <a:rPr lang="en-US" sz="1400" dirty="0" smtClean="0"/>
              <a:t>*)</a:t>
            </a:r>
            <a:br>
              <a:rPr lang="en-US" sz="1400" dirty="0" smtClean="0"/>
            </a:br>
            <a:r>
              <a:rPr lang="en-US" sz="1400" dirty="0" smtClean="0"/>
              <a:t> and impact on consolidation and upgrade work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               -&gt;</a:t>
            </a:r>
            <a:r>
              <a:rPr lang="en-US" sz="1400" dirty="0" smtClean="0"/>
              <a:t> </a:t>
            </a:r>
            <a:r>
              <a:rPr lang="en-US" sz="1400" b="1" u="sng" dirty="0" smtClean="0">
                <a:solidFill>
                  <a:srgbClr val="FF0000"/>
                </a:solidFill>
              </a:rPr>
              <a:t>Optimization of RP housing  (beam heating), ferrite study 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  </a:t>
            </a:r>
            <a:br>
              <a:rPr lang="en-US" sz="1400" dirty="0" smtClean="0"/>
            </a:b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4162D-E153-4F7D-813C-1B13862E8D4D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11560" y="1700808"/>
            <a:ext cx="28803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95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Integration study of C-timing detector in RP (CMS-TOTEM)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4C8C-B486-43CA-AFD5-2B8956905BC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62387" y="1731118"/>
            <a:ext cx="2856094" cy="406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03000" y="1669408"/>
            <a:ext cx="2928718" cy="414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70546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Horizontal RP with Cherenkov </a:t>
            </a:r>
            <a:br>
              <a:rPr lang="en-US" dirty="0" smtClean="0"/>
            </a:br>
            <a:r>
              <a:rPr lang="en-US" dirty="0" smtClean="0"/>
              <a:t>timing detector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55-C344-4C07-9B8A-DE8AAC10A6AC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31</a:t>
            </a:fld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48672" cy="453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82518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528E-8736-4FF3-9522-A84EBE317EF0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32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90" y="35513"/>
            <a:ext cx="8488514" cy="629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089850" y="6907704"/>
            <a:ext cx="1624633" cy="3095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04787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Work packages –&gt; Optimization</a:t>
            </a:r>
            <a:br>
              <a:rPr lang="en-US" sz="3200" dirty="0" smtClean="0"/>
            </a:b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442108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WP1-O </a:t>
            </a:r>
            <a:r>
              <a:rPr lang="en-US" dirty="0">
                <a:solidFill>
                  <a:srgbClr val="FF0000"/>
                </a:solidFill>
              </a:rPr>
              <a:t>: optimal position </a:t>
            </a:r>
            <a:r>
              <a:rPr lang="en-US" dirty="0" smtClean="0">
                <a:solidFill>
                  <a:srgbClr val="FF0000"/>
                </a:solidFill>
              </a:rPr>
              <a:t>and geometry of </a:t>
            </a:r>
            <a:r>
              <a:rPr lang="en-US" dirty="0">
                <a:solidFill>
                  <a:srgbClr val="FF0000"/>
                </a:solidFill>
              </a:rPr>
              <a:t>new </a:t>
            </a:r>
            <a:r>
              <a:rPr lang="en-US" dirty="0" smtClean="0">
                <a:solidFill>
                  <a:srgbClr val="FF0000"/>
                </a:solidFill>
              </a:rPr>
              <a:t>RPs (RF, physics)</a:t>
            </a:r>
            <a:endParaRPr lang="en-US" dirty="0"/>
          </a:p>
          <a:p>
            <a:r>
              <a:rPr lang="en-US" dirty="0" smtClean="0"/>
              <a:t>WP2-O: optimal shape &amp; size of sensors</a:t>
            </a:r>
            <a:br>
              <a:rPr lang="en-US" dirty="0" smtClean="0"/>
            </a:br>
            <a:r>
              <a:rPr lang="en-US" dirty="0" smtClean="0"/>
              <a:t>WP3-O: particle timing – vertex reconstruction</a:t>
            </a:r>
          </a:p>
          <a:p>
            <a:r>
              <a:rPr lang="en-US" dirty="0" smtClean="0"/>
              <a:t>WP4-O: detector position </a:t>
            </a:r>
            <a:br>
              <a:rPr lang="en-US" dirty="0" smtClean="0"/>
            </a:br>
            <a:r>
              <a:rPr lang="en-US" dirty="0" smtClean="0"/>
              <a:t>WP5-O: Material budget </a:t>
            </a:r>
            <a:br>
              <a:rPr lang="en-US" dirty="0" smtClean="0"/>
            </a:br>
            <a:endParaRPr lang="en-GB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ECC9-0105-45E0-84B4-AF764EAB50EB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33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41667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 Integration study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642B-3FE2-4116-9B59-0B52FB76B9CE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34</a:t>
            </a:fld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7056784" cy="529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051720" y="2639808"/>
            <a:ext cx="21629" cy="15068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283968" y="2622259"/>
            <a:ext cx="0" cy="9507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347864" y="2204826"/>
            <a:ext cx="0" cy="11521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635896" y="3429000"/>
            <a:ext cx="0" cy="14689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499992" y="374586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372200" y="3791936"/>
            <a:ext cx="0" cy="645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644008" y="299695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355976" y="22704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components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03648" y="425244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Existing components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6948264" y="4737750"/>
            <a:ext cx="0" cy="7405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378706" y="3437227"/>
            <a:ext cx="0" cy="645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17886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study of TCL6  and </a:t>
            </a:r>
            <a:br>
              <a:rPr lang="en-US" dirty="0" smtClean="0"/>
            </a:br>
            <a:r>
              <a:rPr lang="en-US" dirty="0" smtClean="0"/>
              <a:t>Roman Pots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2327-A6F8-4136-9557-208765B6B94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3/13/2013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7DB7-891E-4B1F-A5D2-7444B3A9D84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10" y="1628800"/>
            <a:ext cx="7464194" cy="449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7043242" y="5921192"/>
            <a:ext cx="2066966" cy="535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w</a:t>
            </a:r>
            <a:r>
              <a:rPr lang="en-US" sz="1050" dirty="0" smtClean="0"/>
              <a:t>ork packages &amp; schedule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60145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Consolidation  program: TOTEM</a:t>
            </a:r>
            <a:br>
              <a:rPr lang="en-US" sz="1400" dirty="0" smtClean="0"/>
            </a:br>
            <a:r>
              <a:rPr lang="en-US" sz="1400" dirty="0" smtClean="0"/>
              <a:t>  (approved by TOTEM management)</a:t>
            </a:r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Upgrade program (proposal) :  TOTEM+CMS</a:t>
            </a:r>
            <a:br>
              <a:rPr lang="en-US" sz="1400" dirty="0" smtClean="0"/>
            </a:br>
            <a:r>
              <a:rPr lang="en-US" sz="1400" dirty="0" smtClean="0"/>
              <a:t>           (under approval by CMS) </a:t>
            </a:r>
          </a:p>
          <a:p>
            <a:pPr marL="0" indent="0">
              <a:buNone/>
            </a:pPr>
            <a:r>
              <a:rPr lang="en-US" sz="1400" dirty="0" smtClean="0"/>
              <a:t>                </a:t>
            </a:r>
            <a:r>
              <a:rPr lang="en-US" sz="1400" dirty="0" smtClean="0">
                <a:solidFill>
                  <a:srgbClr val="FF0000"/>
                </a:solidFill>
              </a:rPr>
              <a:t>-&gt;</a:t>
            </a:r>
            <a:r>
              <a:rPr lang="en-US" sz="1400" dirty="0" smtClean="0"/>
              <a:t>  </a:t>
            </a:r>
            <a:r>
              <a:rPr lang="en-US" sz="1400" b="1" u="sng" dirty="0" smtClean="0">
                <a:solidFill>
                  <a:srgbClr val="FF0000"/>
                </a:solidFill>
              </a:rPr>
              <a:t>Layout of  RP stations - combination of consolidation program with upgrade program</a:t>
            </a:r>
            <a:r>
              <a:rPr lang="en-US" sz="1400" b="1" u="sng" dirty="0" smtClean="0"/>
              <a:t/>
            </a:r>
            <a:br>
              <a:rPr lang="en-US" sz="1400" b="1" u="sng" dirty="0" smtClean="0"/>
            </a:br>
            <a:endParaRPr lang="en-US" sz="1400" b="1" u="sng" dirty="0" smtClean="0"/>
          </a:p>
          <a:p>
            <a:r>
              <a:rPr lang="en-US" sz="1400" dirty="0" smtClean="0"/>
              <a:t> Work packages related to consolidation &amp; upgrade</a:t>
            </a:r>
            <a:br>
              <a:rPr lang="en-US" sz="1400" dirty="0" smtClean="0"/>
            </a:br>
            <a:r>
              <a:rPr lang="en-US" sz="1400" dirty="0" smtClean="0"/>
              <a:t>       </a:t>
            </a:r>
            <a:r>
              <a:rPr lang="en-US" sz="1400" dirty="0" smtClean="0">
                <a:solidFill>
                  <a:srgbClr val="FF0000"/>
                </a:solidFill>
              </a:rPr>
              <a:t>-&gt; </a:t>
            </a:r>
            <a:r>
              <a:rPr lang="en-US" sz="1400" b="1" u="sng" dirty="0" smtClean="0">
                <a:solidFill>
                  <a:srgbClr val="FF0000"/>
                </a:solidFill>
              </a:rPr>
              <a:t>Status of work packages and schedule – issues on critical path</a:t>
            </a:r>
          </a:p>
          <a:p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        Observations during insertion of  horizontal RPs in November 2012 (high luminosity, low </a:t>
            </a:r>
            <a:r>
              <a:rPr lang="el-GR" sz="1400" dirty="0" smtClean="0"/>
              <a:t>β</a:t>
            </a:r>
            <a:r>
              <a:rPr lang="en-US" sz="1400" dirty="0" smtClean="0"/>
              <a:t>*)</a:t>
            </a:r>
            <a:br>
              <a:rPr lang="en-US" sz="1400" dirty="0" smtClean="0"/>
            </a:br>
            <a:r>
              <a:rPr lang="en-US" sz="1400" dirty="0" smtClean="0"/>
              <a:t>           and impact on consolidation and upgrade work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               -&gt;</a:t>
            </a:r>
            <a:r>
              <a:rPr lang="en-US" sz="1400" dirty="0" smtClean="0"/>
              <a:t> </a:t>
            </a:r>
            <a:r>
              <a:rPr lang="en-US" sz="1400" b="1" u="sng" dirty="0" smtClean="0">
                <a:solidFill>
                  <a:srgbClr val="FF0000"/>
                </a:solidFill>
              </a:rPr>
              <a:t>Optimization of RP housing  (beam heating), ferrite study 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  </a:t>
            </a:r>
            <a:br>
              <a:rPr lang="en-US" sz="1400" dirty="0" smtClean="0"/>
            </a:b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273E-BCBF-4254-B34B-253C4A770254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36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49200" y="3789040"/>
            <a:ext cx="216024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2246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 Pot (TOTEM)  &lt;-&gt;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5FEFF-BAFA-49C7-8D3E-A46DF0ED026E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37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2011 and 2012 specific RP tests &amp; insertions were   performed at standard LHC settings to study: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Roman Pot  &lt;-&gt; LHC : RP heating &amp; beam stability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Roman Pot detector : rates &amp; background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Observations during low </a:t>
            </a:r>
            <a:r>
              <a:rPr lang="el-GR" dirty="0" smtClean="0"/>
              <a:t>β</a:t>
            </a:r>
            <a:r>
              <a:rPr lang="en-US" dirty="0" smtClean="0"/>
              <a:t>* run (2012):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100" dirty="0" smtClean="0"/>
              <a:t>[LHC-MPP M. DEILE, December 2012]</a:t>
            </a:r>
            <a:br>
              <a:rPr lang="en-US" sz="21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Insertion of RP horizontal at 220m -&gt;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146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8013" cy="639763"/>
          </a:xfrm>
        </p:spPr>
        <p:txBody>
          <a:bodyPr/>
          <a:lstStyle/>
          <a:p>
            <a:pPr eaLnBrk="1" hangingPunct="1"/>
            <a:r>
              <a:rPr lang="en-US" dirty="0" smtClean="0"/>
              <a:t>List of Insertions at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* = 0.6 m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/>
        </p:nvGraphicFramePr>
        <p:xfrm>
          <a:off x="304800" y="1143000"/>
          <a:ext cx="8001000" cy="3906838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914400"/>
                <a:gridCol w="2514600"/>
                <a:gridCol w="2133600"/>
              </a:tblGrid>
              <a:tr h="7366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Date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Pots 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involved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min.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dist.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Observations, Result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Consequence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93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16.10.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V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H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12 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30 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problem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dump on XRPH.A6R5.B1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(slow losses, 5s)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UFO activity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DejaVu Sans" pitchFamily="34" charset="0"/>
                        <a:cs typeface="DejaVu Sans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56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05.11.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H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30 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dump on XRPH.A6R5.B1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(slow losses, 5s)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UFO activity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DejaVu Sans" pitchFamily="34" charset="0"/>
                        <a:cs typeface="DejaVu Sans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90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14.11.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all H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32mm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~ 270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dump on XRPH.A6R5.B1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(fast losses)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UFO activity  in 6L5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67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16.11.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H, not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A6R5.B1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14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s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~ 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mm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no problem,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beams separated by 4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DejaVu Sans" pitchFamily="34" charset="0"/>
                          <a:cs typeface="DejaVu Sans" pitchFamily="34" charset="0"/>
                        </a:rPr>
                        <a:t>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slow losses (5s) in each ramp until conditioning</a:t>
                      </a:r>
                      <a:b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</a:b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DejaVu Sans" pitchFamily="34" charset="0"/>
                          <a:cs typeface="DejaVu Sans" pitchFamily="34" charset="0"/>
                        </a:rPr>
                        <a:t>(heat up) of beam screen in Q6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090" name="Straight Connector 43"/>
          <p:cNvCxnSpPr>
            <a:cxnSpLocks noChangeShapeType="1"/>
          </p:cNvCxnSpPr>
          <p:nvPr/>
        </p:nvCxnSpPr>
        <p:spPr bwMode="auto">
          <a:xfrm flipV="1">
            <a:off x="6156325" y="3429000"/>
            <a:ext cx="2160588" cy="57626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1" name="Straight Connector 45"/>
          <p:cNvCxnSpPr>
            <a:cxnSpLocks noChangeShapeType="1"/>
          </p:cNvCxnSpPr>
          <p:nvPr/>
        </p:nvCxnSpPr>
        <p:spPr bwMode="auto">
          <a:xfrm>
            <a:off x="6156325" y="3429000"/>
            <a:ext cx="2160588" cy="57626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2" name="TextBox 46"/>
          <p:cNvSpPr txBox="1">
            <a:spLocks noChangeArrowheads="1"/>
          </p:cNvSpPr>
          <p:nvPr/>
        </p:nvSpPr>
        <p:spPr bwMode="auto">
          <a:xfrm>
            <a:off x="7885113" y="3573463"/>
            <a:ext cx="425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1600" smtClean="0">
                <a:solidFill>
                  <a:srgbClr val="FF0000"/>
                </a:solidFill>
              </a:rPr>
              <a:t>(*)</a:t>
            </a:r>
          </a:p>
        </p:txBody>
      </p:sp>
      <p:sp>
        <p:nvSpPr>
          <p:cNvPr id="2093" name="TextBox 47"/>
          <p:cNvSpPr txBox="1">
            <a:spLocks noChangeArrowheads="1"/>
          </p:cNvSpPr>
          <p:nvPr/>
        </p:nvSpPr>
        <p:spPr bwMode="auto">
          <a:xfrm>
            <a:off x="269875" y="5383213"/>
            <a:ext cx="6794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1600" smtClean="0">
                <a:solidFill>
                  <a:srgbClr val="FF0000"/>
                </a:solidFill>
              </a:rPr>
              <a:t>(*)  The (fast) UFOs in 6L5 were later found to originate from TCL5   </a:t>
            </a:r>
            <a:r>
              <a:rPr lang="en-GB" sz="1600" smtClean="0">
                <a:solidFill>
                  <a:srgbClr val="FF0000"/>
                </a:solidFill>
                <a:sym typeface="Wingdings" pitchFamily="2" charset="2"/>
              </a:rPr>
              <a:t>[Tobias]</a:t>
            </a:r>
            <a:endParaRPr lang="en-GB" sz="1600" smtClean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p. </a:t>
            </a:r>
            <a:fld id="{84036DC2-E21B-457C-9E4E-246BBA40F65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insertion at low </a:t>
            </a:r>
            <a:r>
              <a:rPr kumimoji="0" lang="el-G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β</a:t>
            </a: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heating – LHC vacuum – RP optimization- rates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400800"/>
            <a:ext cx="2990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43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 descr="Y:\2012-11-05_60cm\vacuum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" t="11638" r="19594" b="551"/>
          <a:stretch>
            <a:fillRect/>
          </a:stretch>
        </p:blipFill>
        <p:spPr bwMode="auto">
          <a:xfrm>
            <a:off x="0" y="1295400"/>
            <a:ext cx="454501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Comparison BLMs &amp; Beam Vacuum</a:t>
            </a: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4114800" y="762000"/>
            <a:ext cx="1238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Sector 5-6</a:t>
            </a:r>
          </a:p>
        </p:txBody>
      </p:sp>
      <p:sp>
        <p:nvSpPr>
          <p:cNvPr id="20487" name="Text Box 5"/>
          <p:cNvSpPr txBox="1">
            <a:spLocks noChangeArrowheads="1"/>
          </p:cNvSpPr>
          <p:nvPr/>
        </p:nvSpPr>
        <p:spPr bwMode="auto">
          <a:xfrm>
            <a:off x="685800" y="2087563"/>
            <a:ext cx="11969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00"/>
                </a:solidFill>
              </a:rPr>
              <a:t>BLMEI.06R5.B1E10_XRP</a:t>
            </a:r>
          </a:p>
        </p:txBody>
      </p:sp>
      <p:sp>
        <p:nvSpPr>
          <p:cNvPr id="20488" name="Text Box 6"/>
          <p:cNvSpPr txBox="1">
            <a:spLocks noChangeArrowheads="1"/>
          </p:cNvSpPr>
          <p:nvPr/>
        </p:nvSpPr>
        <p:spPr bwMode="auto">
          <a:xfrm>
            <a:off x="609600" y="3001963"/>
            <a:ext cx="13239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FF"/>
                </a:solidFill>
              </a:rPr>
              <a:t>BLMQI.06R5.B1E20_MQML</a:t>
            </a:r>
          </a:p>
        </p:txBody>
      </p:sp>
      <p:sp>
        <p:nvSpPr>
          <p:cNvPr id="20489" name="Text Box 7"/>
          <p:cNvSpPr txBox="1">
            <a:spLocks noChangeArrowheads="1"/>
          </p:cNvSpPr>
          <p:nvPr/>
        </p:nvSpPr>
        <p:spPr bwMode="auto">
          <a:xfrm>
            <a:off x="2901950" y="3048000"/>
            <a:ext cx="1300163" cy="1063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FF00"/>
                </a:solidFill>
              </a:rPr>
              <a:t>BLMQI.06R5.B2I20_MQML</a:t>
            </a:r>
          </a:p>
        </p:txBody>
      </p:sp>
      <p:sp>
        <p:nvSpPr>
          <p:cNvPr id="20490" name="Text Box 8"/>
          <p:cNvSpPr txBox="1">
            <a:spLocks noChangeArrowheads="1"/>
          </p:cNvSpPr>
          <p:nvPr/>
        </p:nvSpPr>
        <p:spPr bwMode="auto">
          <a:xfrm>
            <a:off x="685800" y="2514600"/>
            <a:ext cx="16764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0000"/>
                </a:solidFill>
              </a:rPr>
              <a:t>BLMQI.06R5.B1E10_XRP_MQML</a:t>
            </a:r>
          </a:p>
        </p:txBody>
      </p:sp>
      <p:sp>
        <p:nvSpPr>
          <p:cNvPr id="20491" name="Text Box 9"/>
          <p:cNvSpPr txBox="1">
            <a:spLocks noChangeArrowheads="1"/>
          </p:cNvSpPr>
          <p:nvPr/>
        </p:nvSpPr>
        <p:spPr bwMode="auto">
          <a:xfrm>
            <a:off x="2901950" y="3154363"/>
            <a:ext cx="13001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00"/>
                </a:solidFill>
              </a:rPr>
              <a:t>BLMQI.06R5.B2I10_MQML</a:t>
            </a:r>
          </a:p>
        </p:txBody>
      </p:sp>
      <p:sp>
        <p:nvSpPr>
          <p:cNvPr id="20492" name="Text Box 10"/>
          <p:cNvSpPr txBox="1">
            <a:spLocks noChangeArrowheads="1"/>
          </p:cNvSpPr>
          <p:nvPr/>
        </p:nvSpPr>
        <p:spPr bwMode="auto">
          <a:xfrm>
            <a:off x="685800" y="2209800"/>
            <a:ext cx="13239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00FF"/>
                </a:solidFill>
              </a:rPr>
              <a:t>BLMQI.06R5.B1E30_MQML</a:t>
            </a:r>
          </a:p>
        </p:txBody>
      </p:sp>
      <p:sp>
        <p:nvSpPr>
          <p:cNvPr id="20493" name="Text Box 11"/>
          <p:cNvSpPr txBox="1">
            <a:spLocks noChangeArrowheads="1"/>
          </p:cNvSpPr>
          <p:nvPr/>
        </p:nvSpPr>
        <p:spPr bwMode="auto">
          <a:xfrm>
            <a:off x="2901950" y="2468563"/>
            <a:ext cx="13001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CC00"/>
                </a:solidFill>
              </a:rPr>
              <a:t>BLMQI.06R5.B2I30_MQML</a:t>
            </a:r>
          </a:p>
        </p:txBody>
      </p:sp>
      <p:sp>
        <p:nvSpPr>
          <p:cNvPr id="20494" name="Text Box 12"/>
          <p:cNvSpPr txBox="1">
            <a:spLocks noChangeArrowheads="1"/>
          </p:cNvSpPr>
          <p:nvPr/>
        </p:nvSpPr>
        <p:spPr bwMode="auto">
          <a:xfrm>
            <a:off x="609600" y="5287963"/>
            <a:ext cx="21113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00"/>
                </a:solidFill>
              </a:rPr>
              <a:t>VGPB.2.6R5.B.PR </a:t>
            </a:r>
            <a:r>
              <a:rPr lang="en-US" sz="700" smtClean="0">
                <a:solidFill>
                  <a:srgbClr val="000000"/>
                </a:solidFill>
              </a:rPr>
              <a:t>(14 m upstream of Near: Q5 exit)</a:t>
            </a:r>
          </a:p>
        </p:txBody>
      </p:sp>
      <p:sp>
        <p:nvSpPr>
          <p:cNvPr id="20495" name="Text Box 13"/>
          <p:cNvSpPr txBox="1">
            <a:spLocks noChangeArrowheads="1"/>
          </p:cNvSpPr>
          <p:nvPr/>
        </p:nvSpPr>
        <p:spPr bwMode="auto">
          <a:xfrm>
            <a:off x="609600" y="5592763"/>
            <a:ext cx="22098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0000"/>
                </a:solidFill>
              </a:rPr>
              <a:t>VGPB.4.6R5.B.PR </a:t>
            </a:r>
            <a:r>
              <a:rPr lang="en-US" sz="700" smtClean="0">
                <a:solidFill>
                  <a:srgbClr val="FF0000"/>
                </a:solidFill>
              </a:rPr>
              <a:t>(14 m upstream of Near: Q5 exit)</a:t>
            </a:r>
          </a:p>
        </p:txBody>
      </p:sp>
      <p:sp>
        <p:nvSpPr>
          <p:cNvPr id="20496" name="Text Box 14"/>
          <p:cNvSpPr txBox="1">
            <a:spLocks noChangeArrowheads="1"/>
          </p:cNvSpPr>
          <p:nvPr/>
        </p:nvSpPr>
        <p:spPr bwMode="auto">
          <a:xfrm>
            <a:off x="609600" y="5029200"/>
            <a:ext cx="17208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0000FF"/>
                </a:solidFill>
              </a:rPr>
              <a:t>VGI.77.6R5.B.PR </a:t>
            </a:r>
            <a:r>
              <a:rPr lang="en-US" sz="700" smtClean="0">
                <a:solidFill>
                  <a:srgbClr val="0000FF"/>
                </a:solidFill>
              </a:rPr>
              <a:t>(6 m upstream of Near)</a:t>
            </a:r>
          </a:p>
        </p:txBody>
      </p:sp>
      <p:sp>
        <p:nvSpPr>
          <p:cNvPr id="20497" name="Text Box 15"/>
          <p:cNvSpPr txBox="1">
            <a:spLocks noChangeArrowheads="1"/>
          </p:cNvSpPr>
          <p:nvPr/>
        </p:nvSpPr>
        <p:spPr bwMode="auto">
          <a:xfrm>
            <a:off x="609600" y="4648200"/>
            <a:ext cx="23780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700" b="1" smtClean="0">
                <a:solidFill>
                  <a:srgbClr val="FF00FF"/>
                </a:solidFill>
              </a:rPr>
              <a:t>VGPB.235.6R5.B.PR </a:t>
            </a:r>
            <a:r>
              <a:rPr lang="en-US" sz="700" smtClean="0">
                <a:solidFill>
                  <a:srgbClr val="FF00FF"/>
                </a:solidFill>
              </a:rPr>
              <a:t>(4 m downstream of Far: Q6 entrance)</a:t>
            </a:r>
          </a:p>
        </p:txBody>
      </p:sp>
      <p:pic>
        <p:nvPicPr>
          <p:cNvPr id="20498" name="Picture 16" descr="Y:\2012-11-05_60cm\vacuum56_z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" t="11638" r="19308" b="551"/>
          <a:stretch>
            <a:fillRect/>
          </a:stretch>
        </p:blipFill>
        <p:spPr bwMode="auto">
          <a:xfrm>
            <a:off x="4527823" y="1371600"/>
            <a:ext cx="45593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9" name="Text Box 17"/>
          <p:cNvSpPr txBox="1">
            <a:spLocks noChangeArrowheads="1"/>
          </p:cNvSpPr>
          <p:nvPr/>
        </p:nvSpPr>
        <p:spPr bwMode="auto">
          <a:xfrm>
            <a:off x="0" y="0"/>
            <a:ext cx="1098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</a:rPr>
              <a:t>05.11.2012</a:t>
            </a:r>
          </a:p>
        </p:txBody>
      </p:sp>
      <p:sp>
        <p:nvSpPr>
          <p:cNvPr id="20500" name="Text Box 18"/>
          <p:cNvSpPr txBox="1">
            <a:spLocks noChangeArrowheads="1"/>
          </p:cNvSpPr>
          <p:nvPr/>
        </p:nvSpPr>
        <p:spPr bwMode="auto">
          <a:xfrm>
            <a:off x="282574" y="6324600"/>
            <a:ext cx="5051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</a:rPr>
              <a:t>Note: no pressure increase in any gauge further upstream (cell 5R5).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p. </a:t>
            </a:r>
            <a:fld id="{84036DC2-E21B-457C-9E4E-246BBA40F65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insertion at low </a:t>
            </a:r>
            <a:r>
              <a:rPr kumimoji="0" lang="el-G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β</a:t>
            </a: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heating – LHC vacuum – RP optimization- rates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553200"/>
            <a:ext cx="2990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11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Presentation of TOTEM </a:t>
            </a:r>
            <a:r>
              <a:rPr lang="en-US" sz="2800" dirty="0" smtClean="0"/>
              <a:t>Roman Pot  </a:t>
            </a:r>
            <a:r>
              <a:rPr lang="en-US" sz="2800" dirty="0"/>
              <a:t>consolidation &amp; upgrade plans in different </a:t>
            </a:r>
            <a:r>
              <a:rPr lang="en-US" sz="2800" dirty="0" smtClean="0"/>
              <a:t>meetings</a:t>
            </a:r>
            <a:r>
              <a:rPr lang="en-US" sz="3200" dirty="0"/>
              <a:t/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  </a:t>
            </a:r>
            <a:r>
              <a:rPr lang="en-US" sz="2000" dirty="0" smtClean="0"/>
              <a:t>1)  CMS-TOTEM (management) meeting on 5.10.2012</a:t>
            </a:r>
            <a:br>
              <a:rPr lang="en-US" sz="2000" dirty="0" smtClean="0"/>
            </a:br>
            <a:r>
              <a:rPr lang="en-US" sz="2000" dirty="0" smtClean="0"/>
              <a:t>      </a:t>
            </a:r>
            <a:br>
              <a:rPr lang="en-US" sz="2000" dirty="0" smtClean="0"/>
            </a:br>
            <a:r>
              <a:rPr lang="en-US" sz="2000" dirty="0" smtClean="0"/>
              <a:t>       2)  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LTEX meeting on 8.11.2012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3)  1st LHC workshop on Collider Experiment Interface on 30.11.2012 (CERN)</a:t>
            </a:r>
            <a:br>
              <a:rPr lang="en-US" sz="2000" dirty="0" smtClean="0"/>
            </a:b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     </a:t>
            </a:r>
            <a:r>
              <a:rPr lang="en-US" sz="2000" dirty="0" smtClean="0"/>
              <a:t> 4) </a:t>
            </a:r>
            <a:r>
              <a:rPr lang="en-US" sz="2200" dirty="0" smtClean="0"/>
              <a:t>Results </a:t>
            </a:r>
            <a:r>
              <a:rPr lang="en-US" sz="2200" dirty="0"/>
              <a:t>and prospects of forward physics at the </a:t>
            </a:r>
            <a:r>
              <a:rPr lang="en-US" sz="2200" dirty="0" smtClean="0"/>
              <a:t>LHC  on 12.2. 2013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   </a:t>
            </a:r>
            <a:r>
              <a:rPr lang="en-US" sz="1300" b="1" dirty="0" smtClean="0"/>
              <a:t>Implications </a:t>
            </a:r>
            <a:r>
              <a:rPr lang="en-US" sz="1300" b="1" dirty="0"/>
              <a:t>for the study of diffraction, cosmic ray interactions, and </a:t>
            </a:r>
            <a:r>
              <a:rPr lang="en-US" sz="1300" b="1" dirty="0" smtClean="0"/>
              <a:t>more  (CERN)</a:t>
            </a:r>
            <a:br>
              <a:rPr lang="en-US" sz="1300" b="1" dirty="0" smtClean="0"/>
            </a:b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2000" dirty="0" smtClean="0"/>
              <a:t>       5) 16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LTEX meeting 14.2.2013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700" dirty="0" smtClean="0"/>
              <a:t>+  several CMS-TOTEM technical meetings , TOTEM collaboration upgrade meetings (2012-2013), ATLAS-AFP (February 2013), ATLAS-ALFA (January 2013)</a:t>
            </a:r>
            <a:br>
              <a:rPr lang="en-US" sz="17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3FBF-EBFB-4D5D-9F51-0D23B3730768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756257" y="5661248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57608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53400" cy="381000"/>
          </a:xfrm>
        </p:spPr>
        <p:txBody>
          <a:bodyPr/>
          <a:lstStyle/>
          <a:p>
            <a:pPr eaLnBrk="1" hangingPunct="1">
              <a:lnSpc>
                <a:spcPct val="97000"/>
              </a:lnSpc>
              <a:buClr>
                <a:srgbClr val="000000"/>
              </a:buClr>
              <a:buFont typeface="Times New Roman" pitchFamily="18" charset="0"/>
              <a:buNone/>
            </a:pPr>
            <a:r>
              <a:rPr lang="en-US" sz="1800" smtClean="0">
                <a:ea typeface="DejaVu Sans" pitchFamily="34" charset="0"/>
                <a:cs typeface="DejaVu Sans" pitchFamily="34" charset="0"/>
              </a:rPr>
              <a:t>Temperature Sensors on Detector Hybrid Boards: Sector 4-5 (Beam 2)</a:t>
            </a:r>
          </a:p>
        </p:txBody>
      </p:sp>
      <p:sp>
        <p:nvSpPr>
          <p:cNvPr id="30723" name="Text Box 15"/>
          <p:cNvSpPr txBox="1">
            <a:spLocks noChangeArrowheads="1"/>
          </p:cNvSpPr>
          <p:nvPr/>
        </p:nvSpPr>
        <p:spPr bwMode="auto">
          <a:xfrm>
            <a:off x="9525" y="6292850"/>
            <a:ext cx="8509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dirty="0">
                <a:latin typeface="Arial" charset="0"/>
              </a:rPr>
              <a:t>Main temperature effect from chips changing to run mode; small additional increase (3 deg.) from pots moving very close to </a:t>
            </a:r>
          </a:p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dirty="0">
                <a:latin typeface="Arial" charset="0"/>
              </a:rPr>
              <a:t>the beam. UFOs cannot be resolved.</a:t>
            </a:r>
          </a:p>
        </p:txBody>
      </p:sp>
      <p:grpSp>
        <p:nvGrpSpPr>
          <p:cNvPr id="30724" name="Group 18"/>
          <p:cNvGrpSpPr>
            <a:grpSpLocks/>
          </p:cNvGrpSpPr>
          <p:nvPr/>
        </p:nvGrpSpPr>
        <p:grpSpPr bwMode="auto">
          <a:xfrm>
            <a:off x="170656" y="547687"/>
            <a:ext cx="8767762" cy="5961063"/>
            <a:chOff x="107" y="209"/>
            <a:chExt cx="5523" cy="3755"/>
          </a:xfrm>
        </p:grpSpPr>
        <p:pic>
          <p:nvPicPr>
            <p:cNvPr id="3072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" y="209"/>
              <a:ext cx="5523" cy="3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3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6" name="Text Box 4"/>
            <p:cNvSpPr txBox="1">
              <a:spLocks noChangeArrowheads="1"/>
            </p:cNvSpPr>
            <p:nvPr/>
          </p:nvSpPr>
          <p:spPr bwMode="auto">
            <a:xfrm>
              <a:off x="1728" y="2640"/>
              <a:ext cx="1141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Readout chips in sleep mode</a:t>
              </a:r>
            </a:p>
          </p:txBody>
        </p:sp>
        <p:sp>
          <p:nvSpPr>
            <p:cNvPr id="30727" name="Text Box 5"/>
            <p:cNvSpPr txBox="1">
              <a:spLocks noChangeArrowheads="1"/>
            </p:cNvSpPr>
            <p:nvPr/>
          </p:nvSpPr>
          <p:spPr bwMode="auto">
            <a:xfrm>
              <a:off x="998" y="2592"/>
              <a:ext cx="730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Readout chips in </a:t>
              </a:r>
            </a:p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run mode</a:t>
              </a:r>
            </a:p>
          </p:txBody>
        </p:sp>
        <p:sp>
          <p:nvSpPr>
            <p:cNvPr id="30728" name="Text Box 6"/>
            <p:cNvSpPr txBox="1">
              <a:spLocks noChangeArrowheads="1"/>
            </p:cNvSpPr>
            <p:nvPr/>
          </p:nvSpPr>
          <p:spPr bwMode="auto">
            <a:xfrm>
              <a:off x="2784" y="2496"/>
              <a:ext cx="483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Run mode</a:t>
              </a:r>
            </a:p>
          </p:txBody>
        </p:sp>
        <p:sp>
          <p:nvSpPr>
            <p:cNvPr id="30729" name="Text Box 7"/>
            <p:cNvSpPr txBox="1">
              <a:spLocks noChangeArrowheads="1"/>
            </p:cNvSpPr>
            <p:nvPr/>
          </p:nvSpPr>
          <p:spPr bwMode="auto">
            <a:xfrm>
              <a:off x="2352" y="1200"/>
              <a:ext cx="1325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solidFill>
                    <a:srgbClr val="0000FF"/>
                  </a:solidFill>
                  <a:latin typeface="Arial" charset="0"/>
                </a:rPr>
                <a:t>45-220-F-H moving towards beam</a:t>
              </a:r>
            </a:p>
          </p:txBody>
        </p:sp>
        <p:sp>
          <p:nvSpPr>
            <p:cNvPr id="30730" name="Line 8"/>
            <p:cNvSpPr>
              <a:spLocks noChangeShapeType="1"/>
            </p:cNvSpPr>
            <p:nvPr/>
          </p:nvSpPr>
          <p:spPr bwMode="auto">
            <a:xfrm>
              <a:off x="3648" y="1296"/>
              <a:ext cx="96" cy="9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731" name="Text Box 9"/>
            <p:cNvSpPr txBox="1">
              <a:spLocks noChangeArrowheads="1"/>
            </p:cNvSpPr>
            <p:nvPr/>
          </p:nvSpPr>
          <p:spPr bwMode="auto">
            <a:xfrm>
              <a:off x="2352" y="1392"/>
              <a:ext cx="1334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solidFill>
                    <a:srgbClr val="996633"/>
                  </a:solidFill>
                  <a:latin typeface="Arial" charset="0"/>
                </a:rPr>
                <a:t>45-220-N-H moving towards beam</a:t>
              </a:r>
            </a:p>
          </p:txBody>
        </p:sp>
        <p:sp>
          <p:nvSpPr>
            <p:cNvPr id="30732" name="Line 10"/>
            <p:cNvSpPr>
              <a:spLocks noChangeShapeType="1"/>
            </p:cNvSpPr>
            <p:nvPr/>
          </p:nvSpPr>
          <p:spPr bwMode="auto">
            <a:xfrm>
              <a:off x="3648" y="1488"/>
              <a:ext cx="96" cy="192"/>
            </a:xfrm>
            <a:prstGeom prst="line">
              <a:avLst/>
            </a:prstGeom>
            <a:noFill/>
            <a:ln w="9525">
              <a:solidFill>
                <a:srgbClr val="9966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733" name="Text Box 11"/>
            <p:cNvSpPr txBox="1">
              <a:spLocks noChangeArrowheads="1"/>
            </p:cNvSpPr>
            <p:nvPr/>
          </p:nvSpPr>
          <p:spPr bwMode="auto">
            <a:xfrm>
              <a:off x="3165" y="2589"/>
              <a:ext cx="540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Sleep mode</a:t>
              </a:r>
            </a:p>
          </p:txBody>
        </p:sp>
        <p:sp>
          <p:nvSpPr>
            <p:cNvPr id="30734" name="Text Box 12"/>
            <p:cNvSpPr txBox="1">
              <a:spLocks noChangeArrowheads="1"/>
            </p:cNvSpPr>
            <p:nvPr/>
          </p:nvSpPr>
          <p:spPr bwMode="auto">
            <a:xfrm>
              <a:off x="3453" y="2493"/>
              <a:ext cx="483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Run mode</a:t>
              </a:r>
            </a:p>
          </p:txBody>
        </p:sp>
        <p:sp>
          <p:nvSpPr>
            <p:cNvPr id="30735" name="Text Box 13"/>
            <p:cNvSpPr txBox="1">
              <a:spLocks noChangeArrowheads="1"/>
            </p:cNvSpPr>
            <p:nvPr/>
          </p:nvSpPr>
          <p:spPr bwMode="auto">
            <a:xfrm>
              <a:off x="4176" y="2592"/>
              <a:ext cx="540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Sleep mode</a:t>
              </a:r>
            </a:p>
          </p:txBody>
        </p:sp>
        <p:sp>
          <p:nvSpPr>
            <p:cNvPr id="30736" name="Text Box 14"/>
            <p:cNvSpPr txBox="1">
              <a:spLocks noChangeArrowheads="1"/>
            </p:cNvSpPr>
            <p:nvPr/>
          </p:nvSpPr>
          <p:spPr bwMode="auto">
            <a:xfrm>
              <a:off x="2352" y="1008"/>
              <a:ext cx="8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other pots in garage</a:t>
              </a:r>
            </a:p>
          </p:txBody>
        </p:sp>
        <p:sp>
          <p:nvSpPr>
            <p:cNvPr id="30737" name="Line 16"/>
            <p:cNvSpPr>
              <a:spLocks noChangeShapeType="1"/>
            </p:cNvSpPr>
            <p:nvPr/>
          </p:nvSpPr>
          <p:spPr bwMode="auto">
            <a:xfrm flipV="1">
              <a:off x="1474" y="1056"/>
              <a:ext cx="0" cy="2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738" name="Text Box 17"/>
            <p:cNvSpPr txBox="1">
              <a:spLocks noChangeArrowheads="1"/>
            </p:cNvSpPr>
            <p:nvPr/>
          </p:nvSpPr>
          <p:spPr bwMode="auto">
            <a:xfrm>
              <a:off x="1185" y="921"/>
              <a:ext cx="623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>
                <a:lnSpc>
                  <a:spcPct val="93000"/>
                </a:lnSpc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000">
                  <a:latin typeface="Arial" charset="0"/>
                </a:rPr>
                <a:t>dump at 13:52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p. </a:t>
            </a:r>
            <a:fld id="{84036DC2-E21B-457C-9E4E-246BBA40F65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40</a:t>
            </a:fld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580112" y="1354609"/>
            <a:ext cx="363488" cy="63624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923927" y="1092756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Highest temp. ever measured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insertion at low </a:t>
            </a:r>
            <a:r>
              <a:rPr kumimoji="0" lang="el-G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β</a:t>
            </a: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heating – LHC vacuum – RP optimization- rates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6508750"/>
            <a:ext cx="2990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4759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77200" cy="533400"/>
          </a:xfrm>
        </p:spPr>
        <p:txBody>
          <a:bodyPr/>
          <a:lstStyle/>
          <a:p>
            <a:pPr eaLnBrk="1" hangingPunct="1"/>
            <a:r>
              <a:rPr lang="en-US" sz="2000" smtClean="0"/>
              <a:t>Fill 3188 with RP Insertion, Cell 6R5                             _</a:t>
            </a:r>
          </a:p>
        </p:txBody>
      </p:sp>
      <p:pic>
        <p:nvPicPr>
          <p:cNvPr id="34821" name="Picture 13" descr="Y:\TIMESERIES_CHART_IMAGE_fill3188.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4875"/>
            <a:ext cx="91440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515938" y="6364288"/>
            <a:ext cx="169386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1200"/>
              <a:t>BLM and vacuum spike,</a:t>
            </a:r>
          </a:p>
          <a:p>
            <a:pPr algn="ctr" eaLnBrk="1" hangingPunct="1"/>
            <a:r>
              <a:rPr lang="en-US" sz="1200"/>
              <a:t>no dump</a:t>
            </a:r>
          </a:p>
        </p:txBody>
      </p:sp>
      <p:pic>
        <p:nvPicPr>
          <p:cNvPr id="34823" name="Picture 14" descr="Y:\zoom3188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163" y="3886200"/>
            <a:ext cx="2687637" cy="2847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15" descr="Y:\zoom3188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304" y="21303"/>
            <a:ext cx="2081212" cy="3048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p. </a:t>
            </a:r>
            <a:fld id="{84036DC2-E21B-457C-9E4E-246BBA40F65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insertion at low </a:t>
            </a:r>
            <a:r>
              <a:rPr kumimoji="0" lang="el-G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β</a:t>
            </a: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heating – LHC vacuum – RP optimization- rates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060" y="6555716"/>
            <a:ext cx="2990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8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53400" cy="533400"/>
          </a:xfrm>
        </p:spPr>
        <p:txBody>
          <a:bodyPr/>
          <a:lstStyle/>
          <a:p>
            <a:pPr eaLnBrk="1" hangingPunct="1"/>
            <a:r>
              <a:rPr lang="en-US" sz="2000" smtClean="0"/>
              <a:t>Fill 3188, Cell 7R1 (ALFA)</a:t>
            </a: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152400" y="5715000"/>
            <a:ext cx="29495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1200"/>
              <a:t>slight vacuum degradation at injection,</a:t>
            </a:r>
          </a:p>
          <a:p>
            <a:pPr algn="ctr" eaLnBrk="1" hangingPunct="1"/>
            <a:r>
              <a:rPr lang="en-US" sz="1200"/>
              <a:t>no spike in ramp</a:t>
            </a:r>
          </a:p>
        </p:txBody>
      </p:sp>
      <p:pic>
        <p:nvPicPr>
          <p:cNvPr id="37894" name="Picture 5" descr="Y:\TIMESERIES_CHART_IMAGE_fill3188_7r1.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430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p. </a:t>
            </a:r>
            <a:fld id="{84036DC2-E21B-457C-9E4E-246BBA40F65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insertion at low </a:t>
            </a:r>
            <a:r>
              <a:rPr kumimoji="0" lang="el-G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β</a:t>
            </a: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heating – LHC vacuum – RP optimization- rates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208" y="6479993"/>
            <a:ext cx="2990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 coupling of RP</a:t>
            </a:r>
            <a:br>
              <a:rPr lang="en-US" dirty="0" smtClean="0"/>
            </a:br>
            <a:r>
              <a:rPr lang="en-US" sz="1800" dirty="0" smtClean="0"/>
              <a:t>(RP in garage position)</a:t>
            </a:r>
            <a:endParaRPr lang="en-US" sz="18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924944"/>
            <a:ext cx="40469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1412776"/>
            <a:ext cx="76328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</a:rPr>
              <a:t>   The temperature in the Roman Pot increases  due to the EM coupling with the LHC </a:t>
            </a:r>
            <a:br>
              <a:rPr lang="en-US" sz="900" dirty="0" smtClean="0">
                <a:solidFill>
                  <a:srgbClr val="FF0000"/>
                </a:solidFill>
              </a:rPr>
            </a:b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900" dirty="0" smtClean="0">
                <a:solidFill>
                  <a:srgbClr val="FF0000"/>
                </a:solidFill>
              </a:rPr>
              <a:t>-&gt;  cooling of  RPs  is mandatory when LHC beam is injected</a:t>
            </a:r>
          </a:p>
          <a:p>
            <a:r>
              <a:rPr lang="en-US" sz="900" dirty="0" smtClean="0">
                <a:solidFill>
                  <a:srgbClr val="FF0000"/>
                </a:solidFill>
              </a:rPr>
              <a:t>-&gt;  modification of  evaporative cooling system by integrating a safe mode  to operate above dew point in case of  vacuum problem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077072"/>
            <a:ext cx="1839491" cy="1373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F563-A46C-413D-89C0-B7973374BB4A}" type="datetime1">
              <a:rPr lang="en-US" smtClean="0"/>
              <a:t>3/13/2013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2348880"/>
            <a:ext cx="3050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 of RP was switched off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99592" y="2708920"/>
            <a:ext cx="86409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A7CC-B8BF-48B3-AE50-9A0A90699C4F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585" y="6531509"/>
            <a:ext cx="2990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93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</a:t>
            </a:r>
            <a:br>
              <a:rPr lang="en-US" dirty="0" smtClean="0"/>
            </a:br>
            <a:r>
              <a:rPr lang="en-US" dirty="0" smtClean="0"/>
              <a:t>main 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Temperature increase in RP due to LHC beam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LHC vacuum degradation in the region of RP147 m and RP220 m 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-&gt;  Optimization of ferrite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-&gt;  Optimization of RP housing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BFB0-5B86-480C-9DDB-6197CDA07A84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44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1778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 optimization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RP optimization ongoing – highest priority</a:t>
            </a:r>
          </a:p>
          <a:p>
            <a:r>
              <a:rPr lang="en-US" dirty="0" smtClean="0"/>
              <a:t>Ferrite treatment during LS1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E50B0-ADF3-4776-8A51-1A2229870AF2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45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068960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5579" y="3100306"/>
            <a:ext cx="3224374" cy="240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35696" y="5733256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TOTEM – RP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5446420"/>
            <a:ext cx="2588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OLD TOTEM RP prototype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732240" y="5917922"/>
            <a:ext cx="2411760" cy="50931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31097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Optimization of RF characteristics</a:t>
            </a:r>
            <a:br>
              <a:rPr lang="en-US" dirty="0" smtClean="0"/>
            </a:br>
            <a:r>
              <a:rPr lang="en-US" sz="1000" dirty="0" smtClean="0"/>
              <a:t>(first </a:t>
            </a:r>
            <a:r>
              <a:rPr lang="en-US" sz="1000" dirty="0" smtClean="0">
                <a:solidFill>
                  <a:srgbClr val="FF0000"/>
                </a:solidFill>
              </a:rPr>
              <a:t>preliminary</a:t>
            </a:r>
            <a:r>
              <a:rPr lang="en-US" sz="1000" dirty="0" smtClean="0"/>
              <a:t> results B. </a:t>
            </a:r>
            <a:r>
              <a:rPr lang="en-US" sz="1000" dirty="0" err="1" smtClean="0"/>
              <a:t>Salvant</a:t>
            </a:r>
            <a:r>
              <a:rPr lang="en-US" sz="1000" dirty="0" smtClean="0"/>
              <a:t>,  BE-ABP-ICE)</a:t>
            </a:r>
            <a:endParaRPr lang="en-GB" sz="1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2AE3-A758-43EA-872F-4D9B195C62D0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46</a:t>
            </a:fld>
            <a:endParaRPr lang="en-GB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92681"/>
            <a:ext cx="3909264" cy="532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07081">
            <a:off x="3730752" y="3825044"/>
            <a:ext cx="172819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060848"/>
            <a:ext cx="1296144" cy="965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94924">
            <a:off x="3820691" y="5385765"/>
            <a:ext cx="1491509" cy="1282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385" y="5099667"/>
            <a:ext cx="172819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77" y="3250823"/>
            <a:ext cx="2109143" cy="1581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82669" y="2812665"/>
            <a:ext cx="2503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Study of new RP housing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8316416" y="3168931"/>
            <a:ext cx="157334" cy="4559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594848" y="1700808"/>
            <a:ext cx="34178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38982" y="1384060"/>
            <a:ext cx="1986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 RP housing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004048" y="3396892"/>
            <a:ext cx="637815" cy="5600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28014" y="312336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Study of possible RF shielding</a:t>
            </a:r>
          </a:p>
          <a:p>
            <a:r>
              <a:rPr lang="en-US" dirty="0"/>
              <a:t> </a:t>
            </a:r>
            <a:r>
              <a:rPr lang="en-US" dirty="0" smtClean="0"/>
              <a:t>for existing RP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228184" y="4888777"/>
            <a:ext cx="2953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Study is ongoing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Not all issues are solved yet !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563888" y="2543393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634732" y="4509120"/>
            <a:ext cx="3657934" cy="9461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57959"/>
            <a:ext cx="1641091" cy="1230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395" y="1559790"/>
            <a:ext cx="1718219" cy="128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71600" y="1163844"/>
            <a:ext cx="1944216" cy="440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Rectangular (rotated-90°)  RP with ferrite </a:t>
            </a:r>
            <a:br>
              <a:rPr lang="en-US" sz="800" dirty="0" smtClean="0"/>
            </a:br>
            <a:r>
              <a:rPr lang="en-US" sz="800" dirty="0" smtClean="0"/>
              <a:t>-&gt; ~ 300 W</a:t>
            </a:r>
            <a:endParaRPr lang="en-GB" sz="800" dirty="0"/>
          </a:p>
        </p:txBody>
      </p:sp>
      <p:sp>
        <p:nvSpPr>
          <p:cNvPr id="26" name="Rectangle 25"/>
          <p:cNvSpPr/>
          <p:nvPr/>
        </p:nvSpPr>
        <p:spPr>
          <a:xfrm>
            <a:off x="971600" y="3760991"/>
            <a:ext cx="2448272" cy="484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Ideal cylindrical RP  (without gap cylinder/flange)</a:t>
            </a:r>
            <a:br>
              <a:rPr lang="en-US" sz="800" dirty="0" smtClean="0"/>
            </a:br>
            <a:r>
              <a:rPr lang="en-US" sz="800" dirty="0" smtClean="0"/>
              <a:t> no ferrite</a:t>
            </a:r>
          </a:p>
          <a:p>
            <a:pPr algn="ctr"/>
            <a:r>
              <a:rPr lang="en-US" sz="800" dirty="0" smtClean="0"/>
              <a:t> -&gt;  &lt;  10 W</a:t>
            </a:r>
            <a:endParaRPr lang="en-GB" sz="800" dirty="0"/>
          </a:p>
        </p:txBody>
      </p:sp>
      <p:sp>
        <p:nvSpPr>
          <p:cNvPr id="25" name="Rectangle 24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11691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Computed power loss</a:t>
            </a:r>
            <a:br>
              <a:rPr lang="en-US" dirty="0" smtClean="0"/>
            </a:br>
            <a:r>
              <a:rPr lang="en-US" dirty="0" smtClean="0"/>
              <a:t>present RP box &lt;-&gt; RP cylindrical </a:t>
            </a:r>
            <a:r>
              <a:rPr lang="en-US" sz="1200" dirty="0" smtClean="0"/>
              <a:t>(B. </a:t>
            </a:r>
            <a:r>
              <a:rPr lang="en-US" sz="1200" dirty="0" err="1" smtClean="0"/>
              <a:t>Salvant</a:t>
            </a:r>
            <a:r>
              <a:rPr lang="en-US" sz="1200" dirty="0" smtClean="0"/>
              <a:t>)</a:t>
            </a:r>
            <a:br>
              <a:rPr lang="en-US" sz="1200" dirty="0" smtClean="0"/>
            </a:br>
            <a:endParaRPr lang="en-GB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7017-61A7-4F7D-8438-9570B28CB301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47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4283968" y="2225425"/>
            <a:ext cx="3746327" cy="2760076"/>
            <a:chOff x="5421830" y="4102853"/>
            <a:chExt cx="3746327" cy="2760076"/>
          </a:xfrm>
        </p:grpSpPr>
        <p:pic>
          <p:nvPicPr>
            <p:cNvPr id="8" name="Picture 7" descr="E:\Benoit\System2\Benoit\2012\MD\LHC\Oct26\Oct2012B2\oct27_2ndfill\totemCyl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1830" y="4102853"/>
              <a:ext cx="3686674" cy="2760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7"/>
            <p:cNvSpPr txBox="1"/>
            <p:nvPr/>
          </p:nvSpPr>
          <p:spPr>
            <a:xfrm>
              <a:off x="6300192" y="4345940"/>
              <a:ext cx="2867965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 smtClean="0">
                  <a:solidFill>
                    <a:srgbClr val="0853C2"/>
                  </a:solidFill>
                </a:rPr>
                <a:t>    </a:t>
              </a:r>
              <a:r>
                <a:rPr lang="en-GB" sz="1400" b="1" dirty="0" smtClean="0"/>
                <a:t>current TOTEM pot (with ferrites)</a:t>
              </a:r>
            </a:p>
            <a:p>
              <a:r>
                <a:rPr lang="en-GB" sz="1400" b="1" dirty="0" smtClean="0">
                  <a:solidFill>
                    <a:srgbClr val="FF0000"/>
                  </a:solidFill>
                </a:rPr>
                <a:t>    </a:t>
              </a:r>
              <a:r>
                <a:rPr lang="en-GB" sz="1400" b="1" dirty="0" smtClean="0"/>
                <a:t>upgraded TOTEM (with ferrites) </a:t>
              </a:r>
              <a:endParaRPr lang="en-GB" sz="1400" b="1" dirty="0"/>
            </a:p>
          </p:txBody>
        </p:sp>
        <p:pic>
          <p:nvPicPr>
            <p:cNvPr id="10" name="Picture 9" descr="E:\Benoit\System2\Benoit\2012\MD\LHC\Oct26\Oct2012B2\oct27_2ndfill\totemCyl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14" t="41531" r="61216" b="52322"/>
            <a:stretch/>
          </p:blipFill>
          <p:spPr bwMode="auto">
            <a:xfrm>
              <a:off x="6342614" y="4411446"/>
              <a:ext cx="197962" cy="169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 descr="E:\Benoit\System2\Benoit\2012\MD\LHC\Oct26\Oct2012B2\oct27_2ndfill\totemCyl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71" t="74661" r="82949" b="19418"/>
            <a:stretch/>
          </p:blipFill>
          <p:spPr bwMode="auto">
            <a:xfrm>
              <a:off x="6384241" y="4607550"/>
              <a:ext cx="131975" cy="163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44074"/>
            <a:ext cx="3243353" cy="2322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6285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3DD1-1CD9-4168-AE6C-B77431962608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48</a:t>
            </a:fld>
            <a:endParaRPr lang="en-GB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4392488" cy="4392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439248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36511" y="332656"/>
            <a:ext cx="438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Comparison of rectangular and cylindrical RP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21858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Integration study: </a:t>
            </a:r>
            <a:br>
              <a:rPr lang="en-US" dirty="0" smtClean="0"/>
            </a:br>
            <a:r>
              <a:rPr lang="en-US" sz="1600" dirty="0" smtClean="0"/>
              <a:t>cylindrical pot with integrated Cerenkov timing detector / Si detector 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7B78F-7FFD-416E-AC5D-F0B6EC4E98AF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49</a:t>
            </a:fld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384042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1949444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013000" cy="225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8246"/>
            <a:ext cx="2718048" cy="2038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40909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goals of TOTEM experiment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- Measurement of total cross section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1800" dirty="0" smtClean="0"/>
          </a:p>
          <a:p>
            <a:pPr>
              <a:buFontTx/>
              <a:buChar char="-"/>
            </a:pPr>
            <a:r>
              <a:rPr lang="en-US" sz="1800" dirty="0" smtClean="0"/>
              <a:t>Forward multiplicity</a:t>
            </a:r>
          </a:p>
          <a:p>
            <a:pPr>
              <a:buFontTx/>
              <a:buChar char="-"/>
            </a:pPr>
            <a:r>
              <a:rPr lang="en-US" sz="1800" dirty="0" smtClean="0"/>
              <a:t>Diffractive physics</a:t>
            </a:r>
            <a:br>
              <a:rPr lang="en-US" sz="1800" dirty="0" smtClean="0"/>
            </a:br>
            <a:r>
              <a:rPr lang="en-US" sz="1800" dirty="0" smtClean="0"/>
              <a:t>(soft &amp; hard diffraction, jets)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AFA9-7956-473E-8DB2-ECE97DDD3C16}" type="datetime1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A7CC-B8BF-48B3-AE50-9A0A90699C4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5936" y="1484784"/>
            <a:ext cx="1944216" cy="15841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139952" y="1844824"/>
          <a:ext cx="165576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6" name="Equation" r:id="rId3" imgW="1879560" imgH="660240" progId="Equation.3">
                  <p:embed/>
                </p:oleObj>
              </mc:Choice>
              <mc:Fallback>
                <p:oleObj name="Equation" r:id="rId3" imgW="18795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844824"/>
                        <a:ext cx="1655763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ounded Rectangle 14"/>
          <p:cNvSpPr/>
          <p:nvPr/>
        </p:nvSpPr>
        <p:spPr>
          <a:xfrm>
            <a:off x="827584" y="1484784"/>
            <a:ext cx="1944216" cy="15841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052591"/>
            <a:ext cx="1656183" cy="51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043608" y="3212976"/>
            <a:ext cx="1512168" cy="2308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/>
                </a:solidFill>
              </a:rPr>
              <a:t>Using luminosity from CMS</a:t>
            </a:r>
            <a:endParaRPr lang="en-US" sz="900" dirty="0">
              <a:solidFill>
                <a:schemeClr val="tx1"/>
              </a:solidFill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043608" y="3501008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7" name="Equation" r:id="rId6" imgW="1104840" imgH="393480" progId="Equation.3">
                  <p:embed/>
                </p:oleObj>
              </mc:Choice>
              <mc:Fallback>
                <p:oleObj name="Equation" r:id="rId6" imgW="1104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501008"/>
                        <a:ext cx="864096" cy="360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71600" y="3861048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  </a:t>
            </a:r>
            <a:r>
              <a:rPr lang="el-GR" sz="900" dirty="0" smtClean="0"/>
              <a:t>ρ</a:t>
            </a:r>
            <a:r>
              <a:rPr lang="en-US" sz="900" dirty="0" smtClean="0"/>
              <a:t>  parameter from compete fit</a:t>
            </a:r>
            <a:endParaRPr lang="en-US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4211960" y="3212976"/>
            <a:ext cx="1512168" cy="2308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/>
                </a:solidFill>
              </a:rPr>
              <a:t>Luminosity independent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220072" y="2996952"/>
            <a:ext cx="1296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5220072" y="2564904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516216" y="2492896"/>
            <a:ext cx="216024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TOTEM detectors integrated in CMS (T1, T2)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16216" y="2852936"/>
            <a:ext cx="216024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TOTEM detectors integrated in LHC (RP)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5652120" y="2492896"/>
            <a:ext cx="0" cy="144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5652120" y="2636912"/>
            <a:ext cx="864096" cy="83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90465" y="4581128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TOTEM (stand alone) </a:t>
            </a:r>
            <a:br>
              <a:rPr lang="en-US" dirty="0" smtClean="0"/>
            </a:br>
            <a:r>
              <a:rPr lang="en-US" dirty="0" smtClean="0"/>
              <a:t>TOTEM&amp;CMS at low / high</a:t>
            </a:r>
            <a:r>
              <a:rPr lang="el-GR" dirty="0" smtClean="0"/>
              <a:t>β</a:t>
            </a:r>
            <a:r>
              <a:rPr lang="en-US" dirty="0" smtClean="0"/>
              <a:t>*,  special runs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TOTEM&amp;CMS at low </a:t>
            </a:r>
            <a:r>
              <a:rPr lang="el-GR" dirty="0" smtClean="0">
                <a:solidFill>
                  <a:srgbClr val="FF0000"/>
                </a:solidFill>
              </a:rPr>
              <a:t>β</a:t>
            </a:r>
            <a:r>
              <a:rPr lang="en-US" dirty="0" smtClean="0">
                <a:solidFill>
                  <a:srgbClr val="FF0000"/>
                </a:solidFill>
              </a:rPr>
              <a:t>* and high luminosity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946449" y="4221088"/>
            <a:ext cx="1440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050747" y="5929224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56490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&amp; background measurement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ECA9-E23C-40CB-ACE3-EB64B6825879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50</a:t>
            </a:fld>
            <a:endParaRPr lang="en-GB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84076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372200" y="5877272"/>
            <a:ext cx="2771800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122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7192633" cy="274042"/>
          </a:xfrm>
        </p:spPr>
        <p:txBody>
          <a:bodyPr>
            <a:normAutofit fontScale="90000"/>
          </a:bodyPr>
          <a:lstStyle/>
          <a:p>
            <a:r>
              <a:rPr lang="en-US" dirty="0"/>
              <a:t>Horizontal RP Rate at 14 </a:t>
            </a:r>
            <a:r>
              <a:rPr lang="en-US" dirty="0">
                <a:latin typeface="Symbol" pitchFamily="18" charset="2"/>
              </a:rPr>
              <a:t>s</a:t>
            </a:r>
          </a:p>
        </p:txBody>
      </p:sp>
      <p:graphicFrame>
        <p:nvGraphicFramePr>
          <p:cNvPr id="133179" name="Group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863233"/>
              </p:ext>
            </p:extLst>
          </p:nvPr>
        </p:nvGraphicFramePr>
        <p:xfrm>
          <a:off x="304800" y="481371"/>
          <a:ext cx="7056784" cy="3688975"/>
        </p:xfrm>
        <a:graphic>
          <a:graphicData uri="http://schemas.openxmlformats.org/drawingml/2006/table">
            <a:tbl>
              <a:tblPr/>
              <a:tblGrid>
                <a:gridCol w="1764196"/>
                <a:gridCol w="1764196"/>
                <a:gridCol w="1764196"/>
                <a:gridCol w="1764196"/>
              </a:tblGrid>
              <a:tr h="372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56-F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45-N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45-F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2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Rate for 1368 b with beam separation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2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3 MHz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(incl. showers from 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2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separation lumi factor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/ 15.7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/ 18.6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/ 22.6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2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Rate for 1368 b without separation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 MHz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(22.6* 3 MHz)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Rate for 1 b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without separation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 kHz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 kHz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 kHz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Hits per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bx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w/o separation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4.4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(50 kHz/11.2kHz)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177" name="Rectangle 57"/>
          <p:cNvSpPr>
            <a:spLocks noChangeArrowheads="1"/>
          </p:cNvSpPr>
          <p:nvPr/>
        </p:nvSpPr>
        <p:spPr bwMode="auto">
          <a:xfrm>
            <a:off x="304800" y="4281488"/>
            <a:ext cx="2952750" cy="201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/>
              <a:t>Beam conditions (fill # 3288):</a:t>
            </a:r>
          </a:p>
          <a:p>
            <a:r>
              <a:rPr lang="en-US" sz="1800" dirty="0"/>
              <a:t>1.6 x 10</a:t>
            </a:r>
            <a:r>
              <a:rPr lang="en-US" sz="1800" baseline="30000" dirty="0"/>
              <a:t>11</a:t>
            </a:r>
            <a:r>
              <a:rPr lang="en-US" sz="1800" dirty="0"/>
              <a:t> p/b</a:t>
            </a:r>
          </a:p>
          <a:p>
            <a:r>
              <a:rPr lang="en-US" sz="1800" dirty="0"/>
              <a:t>E = 4 </a:t>
            </a:r>
            <a:r>
              <a:rPr lang="en-US" sz="1800" dirty="0" err="1"/>
              <a:t>TeV</a:t>
            </a:r>
            <a:endParaRPr lang="en-US" sz="1800" dirty="0"/>
          </a:p>
          <a:p>
            <a:r>
              <a:rPr lang="en-US" sz="1800" dirty="0">
                <a:latin typeface="Symbol" pitchFamily="18" charset="2"/>
              </a:rPr>
              <a:t>b</a:t>
            </a:r>
            <a:r>
              <a:rPr lang="en-US" sz="1800" dirty="0"/>
              <a:t>* = 0.6 m</a:t>
            </a:r>
          </a:p>
          <a:p>
            <a:r>
              <a:rPr lang="en-US" sz="1800" dirty="0">
                <a:latin typeface="Symbol" pitchFamily="18" charset="2"/>
              </a:rPr>
              <a:t>e</a:t>
            </a:r>
            <a:r>
              <a:rPr lang="en-US" sz="1800" baseline="-25000" dirty="0"/>
              <a:t>n</a:t>
            </a:r>
            <a:r>
              <a:rPr lang="en-US" sz="1800" dirty="0"/>
              <a:t> = 2.8 </a:t>
            </a:r>
            <a:r>
              <a:rPr lang="en-US" sz="1800" dirty="0">
                <a:latin typeface="Symbol" pitchFamily="18" charset="2"/>
              </a:rPr>
              <a:t>m</a:t>
            </a:r>
            <a:r>
              <a:rPr lang="en-US" sz="1800" dirty="0"/>
              <a:t>m rad</a:t>
            </a:r>
          </a:p>
          <a:p>
            <a:r>
              <a:rPr lang="en-US" sz="1800" dirty="0">
                <a:latin typeface="Symbol" pitchFamily="18" charset="2"/>
              </a:rPr>
              <a:t>m</a:t>
            </a:r>
            <a:r>
              <a:rPr lang="en-US" sz="1800" dirty="0"/>
              <a:t> = 31  (without separation</a:t>
            </a:r>
            <a:r>
              <a:rPr lang="en-US" sz="1800" dirty="0" smtClean="0"/>
              <a:t>)</a:t>
            </a:r>
            <a:br>
              <a:rPr lang="en-US" sz="1800" dirty="0" smtClean="0"/>
            </a:br>
            <a:r>
              <a:rPr lang="en-US" dirty="0"/>
              <a:t>L = 6.7 x 10</a:t>
            </a:r>
            <a:r>
              <a:rPr lang="en-US" baseline="30000" dirty="0"/>
              <a:t>33</a:t>
            </a:r>
            <a:endParaRPr lang="en-US" sz="1800" dirty="0"/>
          </a:p>
        </p:txBody>
      </p:sp>
      <p:sp>
        <p:nvSpPr>
          <p:cNvPr id="133178" name="Rectangle 58"/>
          <p:cNvSpPr>
            <a:spLocks noChangeArrowheads="1"/>
          </p:cNvSpPr>
          <p:nvPr/>
        </p:nvSpPr>
        <p:spPr bwMode="auto">
          <a:xfrm>
            <a:off x="3257550" y="5157192"/>
            <a:ext cx="4391010" cy="64633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/>
              <a:t>expected SD rate per arm within acceptance: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  ~ 0.4 </a:t>
            </a:r>
            <a:r>
              <a:rPr lang="en-US" sz="1800" dirty="0">
                <a:solidFill>
                  <a:srgbClr val="FF0000"/>
                </a:solidFill>
              </a:rPr>
              <a:t>/ </a:t>
            </a:r>
            <a:r>
              <a:rPr lang="en-US" sz="1800" dirty="0" err="1" smtClean="0">
                <a:solidFill>
                  <a:srgbClr val="FF0000"/>
                </a:solidFill>
              </a:rPr>
              <a:t>bx</a:t>
            </a:r>
            <a:r>
              <a:rPr lang="en-US" sz="1800" dirty="0" smtClean="0">
                <a:solidFill>
                  <a:srgbClr val="FF0000"/>
                </a:solidFill>
              </a:rPr>
              <a:t>   (event rate / bunch crossing)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91FC9-C31D-4C2D-BD3C-7E1BF2BD46FF}" type="datetime1">
              <a:rPr lang="en-US" smtClean="0"/>
              <a:t>3/13/2013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51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131840" y="4213561"/>
            <a:ext cx="57834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Revolution frequency: 11.2 kHz</a:t>
            </a:r>
            <a:br>
              <a:rPr lang="en-US" sz="1600" dirty="0" smtClean="0"/>
            </a:br>
            <a:r>
              <a:rPr lang="en-US" sz="1600" dirty="0" smtClean="0"/>
              <a:t>average crossing rate : 11.2 * 1368 = 15.3 MHz</a:t>
            </a:r>
            <a:br>
              <a:rPr lang="en-US" sz="1600" dirty="0" smtClean="0"/>
            </a:br>
            <a:r>
              <a:rPr lang="en-US" sz="1600" dirty="0" smtClean="0"/>
              <a:t>average interaction rate (without separation) : 15.3 * 31= 47.4 MHz</a:t>
            </a:r>
            <a:br>
              <a:rPr lang="en-US" sz="1600" dirty="0" smtClean="0"/>
            </a:b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524328" y="3573016"/>
            <a:ext cx="161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Expected rates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after LS1 are different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(L, bunch scheme</a:t>
            </a:r>
            <a:r>
              <a:rPr lang="en-US" sz="1000" dirty="0" smtClean="0">
                <a:solidFill>
                  <a:srgbClr val="FF0000"/>
                </a:solidFill>
              </a:rPr>
              <a:t>) 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94901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Roman Pot detector system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study of combination: Si strip- Si pixel- timing  (schematic)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F4B9-1851-4F18-BE7D-5021F7B40147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52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16216" y="2945593"/>
            <a:ext cx="144016" cy="729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244408" y="2925517"/>
            <a:ext cx="144016" cy="729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924944"/>
            <a:ext cx="164606" cy="749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925517"/>
            <a:ext cx="1651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9047" y="2912817"/>
            <a:ext cx="189547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067944" y="3168518"/>
            <a:ext cx="648072" cy="1777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905308" y="2107728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643826" y="1628800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 + 200 m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0" idx="1"/>
          </p:cNvCxnSpPr>
          <p:nvPr/>
        </p:nvCxnSpPr>
        <p:spPr>
          <a:xfrm flipH="1">
            <a:off x="445387" y="3257409"/>
            <a:ext cx="3622557" cy="155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200012" y="3230318"/>
            <a:ext cx="4476444" cy="334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712464" y="2839979"/>
            <a:ext cx="360040" cy="4072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435284" y="3230318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4265229" y="2915516"/>
            <a:ext cx="432048" cy="3445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169" name="Straight Arrow Connector 7168"/>
          <p:cNvCxnSpPr/>
          <p:nvPr/>
        </p:nvCxnSpPr>
        <p:spPr>
          <a:xfrm flipH="1">
            <a:off x="4265229" y="3257409"/>
            <a:ext cx="432048" cy="6036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187" name="Straight Arrow Connector 7186"/>
          <p:cNvCxnSpPr/>
          <p:nvPr/>
        </p:nvCxnSpPr>
        <p:spPr>
          <a:xfrm flipH="1" flipV="1">
            <a:off x="3995936" y="2661726"/>
            <a:ext cx="439951" cy="577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90" name="Straight Arrow Connector 7189"/>
          <p:cNvCxnSpPr/>
          <p:nvPr/>
        </p:nvCxnSpPr>
        <p:spPr>
          <a:xfrm flipV="1">
            <a:off x="4407182" y="2746811"/>
            <a:ext cx="269293" cy="5067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92" name="Straight Arrow Connector 7191"/>
          <p:cNvCxnSpPr/>
          <p:nvPr/>
        </p:nvCxnSpPr>
        <p:spPr>
          <a:xfrm>
            <a:off x="4697277" y="3253603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197" name="Straight Arrow Connector 7196"/>
          <p:cNvCxnSpPr/>
          <p:nvPr/>
        </p:nvCxnSpPr>
        <p:spPr>
          <a:xfrm flipH="1">
            <a:off x="3573244" y="3230318"/>
            <a:ext cx="839366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99" name="Straight Arrow Connector 7198"/>
          <p:cNvCxnSpPr/>
          <p:nvPr/>
        </p:nvCxnSpPr>
        <p:spPr>
          <a:xfrm flipH="1" flipV="1">
            <a:off x="3711855" y="2681408"/>
            <a:ext cx="504056" cy="6187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01" name="Straight Arrow Connector 7200"/>
          <p:cNvCxnSpPr/>
          <p:nvPr/>
        </p:nvCxnSpPr>
        <p:spPr>
          <a:xfrm flipV="1">
            <a:off x="4127784" y="2899162"/>
            <a:ext cx="569651" cy="3772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03" name="Straight Arrow Connector 7202"/>
          <p:cNvCxnSpPr/>
          <p:nvPr/>
        </p:nvCxnSpPr>
        <p:spPr>
          <a:xfrm flipH="1">
            <a:off x="3783863" y="3305821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06" name="Straight Arrow Connector 7205"/>
          <p:cNvCxnSpPr/>
          <p:nvPr/>
        </p:nvCxnSpPr>
        <p:spPr>
          <a:xfrm>
            <a:off x="4143903" y="3242352"/>
            <a:ext cx="360040" cy="6017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08" name="TextBox 7207"/>
          <p:cNvSpPr txBox="1"/>
          <p:nvPr/>
        </p:nvSpPr>
        <p:spPr>
          <a:xfrm>
            <a:off x="7882443" y="4039411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timing</a:t>
            </a:r>
            <a:endParaRPr lang="en-GB" sz="1100" dirty="0"/>
          </a:p>
        </p:txBody>
      </p:sp>
      <p:sp>
        <p:nvSpPr>
          <p:cNvPr id="7209" name="TextBox 7208"/>
          <p:cNvSpPr txBox="1"/>
          <p:nvPr/>
        </p:nvSpPr>
        <p:spPr>
          <a:xfrm>
            <a:off x="6690319" y="3987499"/>
            <a:ext cx="6431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tracking</a:t>
            </a:r>
            <a:endParaRPr lang="en-GB" sz="1100" dirty="0"/>
          </a:p>
        </p:txBody>
      </p:sp>
      <p:sp>
        <p:nvSpPr>
          <p:cNvPr id="7213" name="TextBox 7212"/>
          <p:cNvSpPr txBox="1"/>
          <p:nvPr/>
        </p:nvSpPr>
        <p:spPr>
          <a:xfrm>
            <a:off x="1150011" y="1628800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 – 200 m</a:t>
            </a:r>
            <a:endParaRPr lang="en-GB" dirty="0"/>
          </a:p>
        </p:txBody>
      </p:sp>
      <p:cxnSp>
        <p:nvCxnSpPr>
          <p:cNvPr id="7216" name="Straight Arrow Connector 7215"/>
          <p:cNvCxnSpPr/>
          <p:nvPr/>
        </p:nvCxnSpPr>
        <p:spPr>
          <a:xfrm>
            <a:off x="5724128" y="304359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17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109" y="3384493"/>
            <a:ext cx="512763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18" name="TextBox 7217"/>
          <p:cNvSpPr txBox="1"/>
          <p:nvPr/>
        </p:nvSpPr>
        <p:spPr>
          <a:xfrm>
            <a:off x="5398806" y="2661726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eam halo</a:t>
            </a:r>
            <a:endParaRPr lang="en-GB" dirty="0"/>
          </a:p>
        </p:txBody>
      </p:sp>
      <p:cxnSp>
        <p:nvCxnSpPr>
          <p:cNvPr id="7223" name="Straight Connector 7222"/>
          <p:cNvCxnSpPr/>
          <p:nvPr/>
        </p:nvCxnSpPr>
        <p:spPr>
          <a:xfrm flipV="1">
            <a:off x="6709206" y="2352138"/>
            <a:ext cx="1944216" cy="69145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27" name="Straight Connector 7226"/>
          <p:cNvCxnSpPr/>
          <p:nvPr/>
        </p:nvCxnSpPr>
        <p:spPr>
          <a:xfrm flipH="1" flipV="1">
            <a:off x="811180" y="2107728"/>
            <a:ext cx="1726729" cy="1025454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31" name="Straight Connector 7230"/>
          <p:cNvCxnSpPr/>
          <p:nvPr/>
        </p:nvCxnSpPr>
        <p:spPr>
          <a:xfrm flipH="1">
            <a:off x="846910" y="3458918"/>
            <a:ext cx="1690999" cy="100811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33" name="Straight Arrow Connector 7232"/>
          <p:cNvCxnSpPr/>
          <p:nvPr/>
        </p:nvCxnSpPr>
        <p:spPr>
          <a:xfrm flipH="1">
            <a:off x="3059832" y="3087775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34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117" y="3449835"/>
            <a:ext cx="512763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36" name="TextBox 7235"/>
          <p:cNvSpPr txBox="1"/>
          <p:nvPr/>
        </p:nvSpPr>
        <p:spPr>
          <a:xfrm>
            <a:off x="6067969" y="4170216"/>
            <a:ext cx="137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40 MHz-VFAT</a:t>
            </a:r>
            <a:br>
              <a:rPr lang="en-US" sz="1000" dirty="0" smtClean="0"/>
            </a:br>
            <a:r>
              <a:rPr lang="en-US" sz="1000" dirty="0" smtClean="0"/>
              <a:t>Si-strip detector</a:t>
            </a:r>
            <a:endParaRPr lang="en-GB" sz="1000" dirty="0"/>
          </a:p>
        </p:txBody>
      </p:sp>
      <p:cxnSp>
        <p:nvCxnSpPr>
          <p:cNvPr id="7238" name="Straight Arrow Connector 7237"/>
          <p:cNvCxnSpPr/>
          <p:nvPr/>
        </p:nvCxnSpPr>
        <p:spPr>
          <a:xfrm flipV="1">
            <a:off x="6589336" y="3748972"/>
            <a:ext cx="0" cy="3693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240" name="TextBox 7239"/>
          <p:cNvSpPr txBox="1"/>
          <p:nvPr/>
        </p:nvSpPr>
        <p:spPr>
          <a:xfrm>
            <a:off x="7117663" y="4164974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PIXEL </a:t>
            </a:r>
            <a:br>
              <a:rPr lang="en-US" sz="1000" dirty="0" smtClean="0"/>
            </a:br>
            <a:r>
              <a:rPr lang="en-US" sz="1000" dirty="0" smtClean="0"/>
              <a:t>detector</a:t>
            </a:r>
            <a:endParaRPr lang="en-GB" sz="1000" dirty="0"/>
          </a:p>
        </p:txBody>
      </p:sp>
      <p:pic>
        <p:nvPicPr>
          <p:cNvPr id="7241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77" y="4074835"/>
            <a:ext cx="738187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42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507" y="4068242"/>
            <a:ext cx="13843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43" name="TextBox 7242"/>
          <p:cNvSpPr txBox="1"/>
          <p:nvPr/>
        </p:nvSpPr>
        <p:spPr>
          <a:xfrm>
            <a:off x="7361476" y="2274971"/>
            <a:ext cx="102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SHOWER</a:t>
            </a:r>
            <a:endParaRPr lang="en-GB" dirty="0"/>
          </a:p>
        </p:txBody>
      </p:sp>
      <p:pic>
        <p:nvPicPr>
          <p:cNvPr id="7244" name="Picture 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594" y="2251438"/>
            <a:ext cx="1139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45" name="Picture 2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027" y="3522859"/>
            <a:ext cx="414337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46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307" y="3573910"/>
            <a:ext cx="414337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47" name="Picture 2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274" y="3544962"/>
            <a:ext cx="414337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249" name="Straight Connector 7248"/>
          <p:cNvCxnSpPr/>
          <p:nvPr/>
        </p:nvCxnSpPr>
        <p:spPr>
          <a:xfrm>
            <a:off x="6709206" y="3522859"/>
            <a:ext cx="1944216" cy="667001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250" name="Picture 2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36" y="4107408"/>
            <a:ext cx="549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252" name="Straight Connector 7251"/>
          <p:cNvCxnSpPr/>
          <p:nvPr/>
        </p:nvCxnSpPr>
        <p:spPr>
          <a:xfrm>
            <a:off x="2649845" y="5443029"/>
            <a:ext cx="4010387" cy="43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54" name="Straight Connector 7253"/>
          <p:cNvCxnSpPr/>
          <p:nvPr/>
        </p:nvCxnSpPr>
        <p:spPr>
          <a:xfrm flipV="1">
            <a:off x="2656195" y="4797152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56" name="Picture 3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97152"/>
            <a:ext cx="12700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59" name="TextBox 7258"/>
          <p:cNvSpPr txBox="1"/>
          <p:nvPr/>
        </p:nvSpPr>
        <p:spPr>
          <a:xfrm>
            <a:off x="3443106" y="5620598"/>
            <a:ext cx="2436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jet trigger  &amp;</a:t>
            </a:r>
            <a:br>
              <a:rPr lang="en-US" dirty="0" smtClean="0"/>
            </a:br>
            <a:r>
              <a:rPr lang="en-US" dirty="0" smtClean="0"/>
              <a:t>double arm coincidence</a:t>
            </a:r>
            <a:endParaRPr lang="en-GB" dirty="0"/>
          </a:p>
        </p:txBody>
      </p:sp>
      <p:cxnSp>
        <p:nvCxnSpPr>
          <p:cNvPr id="7261" name="Straight Connector 7260"/>
          <p:cNvCxnSpPr/>
          <p:nvPr/>
        </p:nvCxnSpPr>
        <p:spPr>
          <a:xfrm>
            <a:off x="7401396" y="4797152"/>
            <a:ext cx="0" cy="326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63" name="Straight Connector 7262"/>
          <p:cNvCxnSpPr/>
          <p:nvPr/>
        </p:nvCxnSpPr>
        <p:spPr>
          <a:xfrm flipV="1">
            <a:off x="7418182" y="5121188"/>
            <a:ext cx="665976" cy="2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66" name="Straight Connector 7265"/>
          <p:cNvCxnSpPr/>
          <p:nvPr/>
        </p:nvCxnSpPr>
        <p:spPr>
          <a:xfrm>
            <a:off x="8100392" y="4797152"/>
            <a:ext cx="0" cy="32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67" name="TextBox 7266"/>
          <p:cNvSpPr txBox="1"/>
          <p:nvPr/>
        </p:nvSpPr>
        <p:spPr>
          <a:xfrm>
            <a:off x="7470737" y="5517022"/>
            <a:ext cx="8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</a:t>
            </a:r>
            <a:endParaRPr lang="en-GB" dirty="0"/>
          </a:p>
        </p:txBody>
      </p:sp>
      <p:cxnSp>
        <p:nvCxnSpPr>
          <p:cNvPr id="7273" name="Straight Connector 7272"/>
          <p:cNvCxnSpPr/>
          <p:nvPr/>
        </p:nvCxnSpPr>
        <p:spPr>
          <a:xfrm flipV="1">
            <a:off x="6666582" y="551723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5" name="Straight Connector 7274"/>
          <p:cNvCxnSpPr/>
          <p:nvPr/>
        </p:nvCxnSpPr>
        <p:spPr>
          <a:xfrm>
            <a:off x="7751170" y="5123383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77" name="Picture 3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83" y="4629671"/>
            <a:ext cx="712787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279" name="Straight Connector 7278"/>
          <p:cNvCxnSpPr>
            <a:stCxn id="7277" idx="2"/>
          </p:cNvCxnSpPr>
          <p:nvPr/>
        </p:nvCxnSpPr>
        <p:spPr>
          <a:xfrm flipH="1">
            <a:off x="1473776" y="4964633"/>
            <a:ext cx="1" cy="480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89" name="TextBox 7288"/>
          <p:cNvSpPr txBox="1"/>
          <p:nvPr/>
        </p:nvSpPr>
        <p:spPr>
          <a:xfrm>
            <a:off x="1069564" y="5501477"/>
            <a:ext cx="8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</a:t>
            </a:r>
            <a:endParaRPr lang="en-GB" dirty="0"/>
          </a:p>
        </p:txBody>
      </p:sp>
      <p:cxnSp>
        <p:nvCxnSpPr>
          <p:cNvPr id="7295" name="Straight Connector 7294"/>
          <p:cNvCxnSpPr/>
          <p:nvPr/>
        </p:nvCxnSpPr>
        <p:spPr>
          <a:xfrm flipV="1">
            <a:off x="2656195" y="5501478"/>
            <a:ext cx="0" cy="184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97" name="TextBox 7296"/>
          <p:cNvSpPr txBox="1"/>
          <p:nvPr/>
        </p:nvSpPr>
        <p:spPr>
          <a:xfrm>
            <a:off x="7756842" y="4189860"/>
            <a:ext cx="2135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/>
          </a:p>
          <a:p>
            <a:r>
              <a:rPr lang="en-US" sz="1000" dirty="0"/>
              <a:t> </a:t>
            </a:r>
            <a:endParaRPr lang="en-GB" sz="1000" dirty="0"/>
          </a:p>
        </p:txBody>
      </p:sp>
      <p:sp>
        <p:nvSpPr>
          <p:cNvPr id="3" name="TextBox 2"/>
          <p:cNvSpPr txBox="1"/>
          <p:nvPr/>
        </p:nvSpPr>
        <p:spPr>
          <a:xfrm>
            <a:off x="3443106" y="4097381"/>
            <a:ext cx="22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pileup bunch crossing</a:t>
            </a:r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6904302" y="6169845"/>
            <a:ext cx="2132119" cy="56698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908442" y="5733256"/>
            <a:ext cx="74140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709206" y="5733256"/>
            <a:ext cx="65227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47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006" y="279147"/>
            <a:ext cx="8147248" cy="9409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TOTEM </a:t>
            </a:r>
            <a:r>
              <a:rPr lang="en-US" dirty="0"/>
              <a:t>standalone </a:t>
            </a:r>
            <a:r>
              <a:rPr lang="en-US" dirty="0" smtClean="0"/>
              <a:t>operation </a:t>
            </a:r>
            <a:r>
              <a:rPr lang="en-US" dirty="0"/>
              <a:t/>
            </a:r>
            <a:br>
              <a:rPr lang="en-US" dirty="0"/>
            </a:br>
            <a:r>
              <a:rPr lang="en-US" sz="1100" dirty="0" smtClean="0"/>
              <a:t>presented at 1</a:t>
            </a:r>
            <a:r>
              <a:rPr lang="en-US" sz="1100" baseline="30000" dirty="0" smtClean="0"/>
              <a:t>st</a:t>
            </a:r>
            <a:r>
              <a:rPr lang="en-US" sz="1100" dirty="0" smtClean="0"/>
              <a:t> LHC </a:t>
            </a:r>
            <a:r>
              <a:rPr lang="en-US" sz="1100" dirty="0"/>
              <a:t>workshop on Collider Experiment Interface on 30.11.2012 (CERN)</a:t>
            </a:r>
            <a:br>
              <a:rPr lang="en-US" sz="1100" dirty="0"/>
            </a:br>
            <a:endParaRPr lang="en-GB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643192" cy="32689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38240"/>
            <a:ext cx="6192688" cy="396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3AB9-123E-4838-81BF-044B3DC26C65}" type="datetime1">
              <a:rPr lang="en-US" smtClean="0"/>
              <a:t>3/13/2013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53</a:t>
            </a:fld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771856" y="357301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45935" y="3140508"/>
            <a:ext cx="208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Water cooled cables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5445224"/>
            <a:ext cx="7984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TOTEM operation with RP +/- 220 m - and optionally  in combination with +/-210 m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after LS2 in special runs possible (covered by TOTEM consolidation program)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1520" y="5629890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372200" y="5733256"/>
            <a:ext cx="27718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</a:t>
            </a:r>
            <a:r>
              <a:rPr lang="en-US" sz="1050" dirty="0" smtClean="0"/>
              <a:t>nsertion at low </a:t>
            </a:r>
            <a:r>
              <a:rPr lang="el-GR" sz="1050" dirty="0" smtClean="0"/>
              <a:t>β</a:t>
            </a:r>
            <a:r>
              <a:rPr lang="en-US" sz="1050" dirty="0" smtClean="0"/>
              <a:t>*</a:t>
            </a:r>
          </a:p>
          <a:p>
            <a:pPr algn="ctr"/>
            <a:r>
              <a:rPr lang="en-US" sz="1050" dirty="0"/>
              <a:t>b</a:t>
            </a:r>
            <a:r>
              <a:rPr lang="en-US" sz="1050" dirty="0" smtClean="0"/>
              <a:t>eam heating – LHC vacuum – RP optimization- rates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16943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/>
          <a:lstStyle/>
          <a:p>
            <a:r>
              <a:rPr lang="en-US" dirty="0" smtClean="0"/>
              <a:t>Proposal for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F227-89F4-44A8-B91D-2276890B85A1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54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80728"/>
            <a:ext cx="4968552" cy="5852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633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TOTEM has confirmed the complete dismounting of RP 147 m stations  during LS1 (as early as possible)</a:t>
            </a:r>
          </a:p>
          <a:p>
            <a:r>
              <a:rPr lang="en-US" sz="2000" dirty="0" smtClean="0"/>
              <a:t>The removal of the RPs  at +/- 147 m allows the installation of TCL4</a:t>
            </a:r>
          </a:p>
          <a:p>
            <a:r>
              <a:rPr lang="en-US" sz="2000" dirty="0" smtClean="0"/>
              <a:t>The RPs of +/- 147 m will be reinstalled in the +/- 210 m region</a:t>
            </a:r>
          </a:p>
          <a:p>
            <a:r>
              <a:rPr lang="en-US" sz="2000" dirty="0"/>
              <a:t>The re-use of service infrastructure (patch panel, cooling) was </a:t>
            </a:r>
            <a:r>
              <a:rPr lang="en-US" sz="2000" dirty="0" smtClean="0"/>
              <a:t>studied</a:t>
            </a:r>
          </a:p>
          <a:p>
            <a:r>
              <a:rPr lang="en-US" sz="2000" dirty="0" smtClean="0"/>
              <a:t>Installation of  additional horizontal RPs in  region of  +/-220 m of ip5 during LS1 is proposed (CMS-TOTEM document submitted to CMS management)</a:t>
            </a:r>
          </a:p>
          <a:p>
            <a:r>
              <a:rPr lang="en-US" sz="2000" dirty="0" smtClean="0"/>
              <a:t>These new horizontal RP detectors will allow tracking &amp; timing at low </a:t>
            </a:r>
            <a:r>
              <a:rPr lang="el-GR" sz="2000" dirty="0" smtClean="0"/>
              <a:t>β</a:t>
            </a:r>
            <a:r>
              <a:rPr lang="en-US" sz="2000" dirty="0" smtClean="0"/>
              <a:t>* and high luminosity</a:t>
            </a:r>
          </a:p>
          <a:p>
            <a:r>
              <a:rPr lang="en-US" sz="2000" dirty="0" smtClean="0"/>
              <a:t>Integration studies were performed  by TOTEM and CMS to integrate a  “Cherenkov “timing detector in a (horizontal) RP</a:t>
            </a:r>
          </a:p>
          <a:p>
            <a:r>
              <a:rPr lang="en-US" sz="2000" dirty="0" smtClean="0"/>
              <a:t>Impedance studies for the horizontal RPs are ongoing</a:t>
            </a:r>
          </a:p>
          <a:p>
            <a:r>
              <a:rPr lang="en-US" sz="2000" dirty="0" smtClean="0"/>
              <a:t>Studies are ongoing to improve the RP geometry  (RF, material budget)</a:t>
            </a:r>
            <a:br>
              <a:rPr lang="en-US" sz="2000" dirty="0" smtClean="0"/>
            </a:b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FC64-670B-47AF-80EB-E8152A707C85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9320"/>
            <a:ext cx="2895600" cy="412155"/>
          </a:xfrm>
        </p:spPr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85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sz="1800" dirty="0" smtClean="0"/>
              <a:t>Insertion tests (~2 mm) have shown, that the LHC is not affected by the RP </a:t>
            </a:r>
          </a:p>
          <a:p>
            <a:r>
              <a:rPr lang="en-US" sz="1800" dirty="0" smtClean="0"/>
              <a:t>The vacuum in the 147 m and 220 m region is very likely influenced by the ferrites</a:t>
            </a:r>
          </a:p>
          <a:p>
            <a:r>
              <a:rPr lang="en-US" sz="1800" dirty="0" smtClean="0"/>
              <a:t>Insertion of the RP lead to a temperature increase (measured on cooled e-cards)</a:t>
            </a:r>
          </a:p>
          <a:p>
            <a:r>
              <a:rPr lang="en-US" sz="1800" dirty="0" smtClean="0"/>
              <a:t>The installation of TCL6 is mandatory !</a:t>
            </a:r>
            <a:endParaRPr lang="en-US" sz="1800" dirty="0"/>
          </a:p>
          <a:p>
            <a:r>
              <a:rPr lang="en-US" sz="1800" dirty="0" smtClean="0"/>
              <a:t>The developments  of Roman Pots as ‘carriers’ for tracking and timing detectors with the potential to approach the LHC beam to very close distances are ongoing.</a:t>
            </a:r>
            <a:br>
              <a:rPr lang="en-US" sz="1800" dirty="0" smtClean="0"/>
            </a:br>
            <a:r>
              <a:rPr lang="en-US" sz="1400" dirty="0" smtClean="0"/>
              <a:t>(cylindrical RP for timing detector, possible RF shield around existing horizontal RPs)</a:t>
            </a:r>
          </a:p>
          <a:p>
            <a:r>
              <a:rPr lang="en-US" sz="1800" dirty="0" smtClean="0"/>
              <a:t>Installation of new RPs during LS1 is realistic </a:t>
            </a:r>
          </a:p>
          <a:p>
            <a:r>
              <a:rPr lang="en-US" sz="1800" dirty="0" smtClean="0"/>
              <a:t>The combination of  the existing TOTEM RPs </a:t>
            </a:r>
            <a:r>
              <a:rPr lang="en-US" sz="1800" dirty="0">
                <a:solidFill>
                  <a:prstClr val="black"/>
                </a:solidFill>
              </a:rPr>
              <a:t>(alignment, </a:t>
            </a:r>
            <a:r>
              <a:rPr lang="en-US" sz="1800" dirty="0" smtClean="0">
                <a:solidFill>
                  <a:prstClr val="black"/>
                </a:solidFill>
              </a:rPr>
              <a:t>trigger)</a:t>
            </a:r>
            <a:r>
              <a:rPr lang="en-US" sz="1800" dirty="0" smtClean="0"/>
              <a:t> with new RPs,  equipped with tracking and timing detectors is under study</a:t>
            </a:r>
          </a:p>
          <a:p>
            <a:r>
              <a:rPr lang="en-US" sz="1800" dirty="0" smtClean="0"/>
              <a:t>The TOTEM-CMS upgrade program will combine challenging developments :</a:t>
            </a:r>
            <a:br>
              <a:rPr lang="en-US" sz="1800" dirty="0" smtClean="0"/>
            </a:br>
            <a:r>
              <a:rPr lang="en-US" sz="1800" dirty="0" smtClean="0"/>
              <a:t> timing detectors ~ 10 </a:t>
            </a:r>
            <a:r>
              <a:rPr lang="en-US" sz="1800" dirty="0" err="1" smtClean="0"/>
              <a:t>ps</a:t>
            </a:r>
            <a:r>
              <a:rPr lang="en-US" sz="1800" dirty="0" smtClean="0"/>
              <a:t>, TDC ~ 5 </a:t>
            </a:r>
            <a:r>
              <a:rPr lang="en-US" sz="1800" dirty="0" err="1" smtClean="0"/>
              <a:t>ps</a:t>
            </a:r>
            <a:r>
              <a:rPr lang="en-US" sz="1800" dirty="0" smtClean="0"/>
              <a:t>,  low jitter clock distribution,  3D pixel, innovative cooling  etc.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C423-3411-427B-8FA3-EA21516C1A69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79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67C9-B34C-4BC1-AC81-BAEA3D62D718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73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Physics Analysis Highlights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E0E4-9E87-499D-B996-5FDC1BBE54AC}" type="datetime1">
              <a:rPr lang="en-US" smtClean="0"/>
              <a:t>3/13/2013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8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oSimone_2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2880"/>
            <a:ext cx="9191804" cy="646176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03520" y="2378545"/>
            <a:ext cx="3291840" cy="440855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latin typeface="Constantia" pitchFamily="18" charset="0"/>
              </a:rPr>
              <a:t>PRELIMINARY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56760" y="4892040"/>
            <a:ext cx="3759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 least a charged particle in T2.</a:t>
            </a:r>
          </a:p>
          <a:p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it-IT" sz="20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&gt; 40 MeV/c.</a:t>
            </a:r>
            <a:endParaRPr lang="it-IT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4800" y="142869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Common TOTEM-CMS data &amp; analysis</a:t>
            </a:r>
            <a:endParaRPr lang="en-GB" sz="2000" b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424E-B523-45A9-AC1A-D5257BC440AA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72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Present RP installation at IP5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538209" y="3017580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Near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44521" y="3018256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800" dirty="0" smtClean="0">
                <a:solidFill>
                  <a:prstClr val="black"/>
                </a:solidFill>
              </a:rPr>
              <a:t>Far</a:t>
            </a:r>
            <a:r>
              <a:rPr lang="en-US" sz="800" dirty="0">
                <a:solidFill>
                  <a:prstClr val="black"/>
                </a:solidFill>
              </a:rPr>
              <a:t/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2 vertical RP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top/bottom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14520" y="3002697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>
              <a:solidFill>
                <a:prstClr val="black"/>
              </a:solidFill>
            </a:endParaRPr>
          </a:p>
          <a:p>
            <a:pPr algn="ctr"/>
            <a:endParaRPr lang="en-US" sz="800" dirty="0">
              <a:solidFill>
                <a:prstClr val="black"/>
              </a:solidFill>
            </a:endParaRP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Far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7127" y="3018256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800" dirty="0">
                <a:solidFill>
                  <a:prstClr val="black"/>
                </a:solidFill>
              </a:rPr>
              <a:t>Near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2 vertical RP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top/bottom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4936752" y="2568808"/>
            <a:ext cx="832" cy="448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3" idx="0"/>
          </p:cNvCxnSpPr>
          <p:nvPr/>
        </p:nvCxnSpPr>
        <p:spPr>
          <a:xfrm flipV="1">
            <a:off x="7407838" y="2568808"/>
            <a:ext cx="0" cy="4338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941975" y="2568694"/>
            <a:ext cx="2465862" cy="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10228" y="1854291"/>
            <a:ext cx="313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      TOTEM RP-220 m (near-far)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6187661" y="2223625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460432" y="2648883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7884368" y="567608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854358" y="4893601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CMS ip5  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~ 220 m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33785" y="3789040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71365" y="3907795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o</a:t>
            </a:r>
            <a:r>
              <a:rPr lang="en-US" sz="800" dirty="0" smtClean="0">
                <a:solidFill>
                  <a:prstClr val="black"/>
                </a:solidFill>
              </a:rPr>
              <a:t>utgoing 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beam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2037838" y="2424363"/>
            <a:ext cx="3831" cy="578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43348" y="2439508"/>
            <a:ext cx="9423" cy="57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952771" y="2424363"/>
            <a:ext cx="1092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513063" y="2256106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11546" y="1854291"/>
            <a:ext cx="2762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TOTEM RP-147 m </a:t>
            </a:r>
            <a:r>
              <a:rPr lang="en-US" dirty="0">
                <a:solidFill>
                  <a:prstClr val="black"/>
                </a:solidFill>
              </a:rPr>
              <a:t>(near-far)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494091" y="4077072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Q6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815059" y="4045144"/>
            <a:ext cx="136815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5447515" y="4079244"/>
            <a:ext cx="168967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072076" y="407339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1.5 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847733" y="4079244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5 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613A-ACDC-4749-AF1D-6C17D0F63DC9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4978" y="6388235"/>
            <a:ext cx="2133600" cy="365125"/>
          </a:xfrm>
        </p:spPr>
        <p:txBody>
          <a:bodyPr/>
          <a:lstStyle/>
          <a:p>
            <a:fld id="{D0AB7599-30D2-4FDF-AA17-83FBD019F659}" type="slidenum">
              <a:rPr lang="en-GB" smtClean="0"/>
              <a:t>6</a:t>
            </a:fld>
            <a:endParaRPr lang="en-GB" dirty="0"/>
          </a:p>
        </p:txBody>
      </p:sp>
      <p:pic>
        <p:nvPicPr>
          <p:cNvPr id="30" name="Picture 29" descr="Z:\__WORK\IP5\PHOTOS\4_5\4-5 147 ALL.JP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442" y="4584791"/>
            <a:ext cx="2494158" cy="172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" descr="Z:\__WORK\IP5\PHOTOS\5_6\5-6 220 ALL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63" y="4595837"/>
            <a:ext cx="3333395" cy="172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3348719" y="5037129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CMS ip5  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~ 147 m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3663449" y="573897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187624" y="4869160"/>
            <a:ext cx="22751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60800" y="3711484"/>
            <a:ext cx="0" cy="1073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2267744" y="3667294"/>
            <a:ext cx="0" cy="10428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5094375" y="3667294"/>
            <a:ext cx="557746" cy="1506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7014520" y="3711484"/>
            <a:ext cx="385872" cy="14624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7077034" y="5949280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90685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457171" y="-2286"/>
            <a:ext cx="8228437" cy="916686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i-FI" sz="2900" b="1" dirty="0">
                <a:solidFill>
                  <a:srgbClr val="280099"/>
                </a:solidFill>
                <a:latin typeface="Arial"/>
              </a:rPr>
              <a:t>Soft single diffraction t-spectra at 7 TeV</a:t>
            </a:r>
            <a:endParaRPr dirty="0"/>
          </a:p>
        </p:txBody>
      </p:sp>
      <p:pic>
        <p:nvPicPr>
          <p:cNvPr id="75" name="Picture Placeholder 2"/>
          <p:cNvPicPr/>
          <p:nvPr/>
        </p:nvPicPr>
        <p:blipFill>
          <a:blip r:embed="rId2"/>
          <a:stretch>
            <a:fillRect/>
          </a:stretch>
        </p:blipFill>
        <p:spPr>
          <a:xfrm>
            <a:off x="663552" y="816137"/>
            <a:ext cx="3919267" cy="2970948"/>
          </a:xfrm>
          <a:prstGeom prst="rect">
            <a:avLst/>
          </a:prstGeom>
        </p:spPr>
      </p:pic>
      <p:pic>
        <p:nvPicPr>
          <p:cNvPr id="76" name="Picture Placeholder 3"/>
          <p:cNvPicPr/>
          <p:nvPr/>
        </p:nvPicPr>
        <p:blipFill>
          <a:blip r:embed="rId3"/>
          <a:stretch>
            <a:fillRect/>
          </a:stretch>
        </p:blipFill>
        <p:spPr>
          <a:xfrm>
            <a:off x="4779403" y="816137"/>
            <a:ext cx="3919267" cy="2970948"/>
          </a:xfrm>
          <a:prstGeom prst="rect">
            <a:avLst/>
          </a:prstGeom>
        </p:spPr>
      </p:pic>
      <p:pic>
        <p:nvPicPr>
          <p:cNvPr id="77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2517268" y="3813922"/>
            <a:ext cx="4555062" cy="2696616"/>
          </a:xfrm>
          <a:prstGeom prst="rect">
            <a:avLst/>
          </a:prstGeom>
        </p:spPr>
      </p:pic>
      <p:sp>
        <p:nvSpPr>
          <p:cNvPr id="78" name="CustomShape 2"/>
          <p:cNvSpPr/>
          <p:nvPr/>
        </p:nvSpPr>
        <p:spPr>
          <a:xfrm>
            <a:off x="2285858" y="2122479"/>
            <a:ext cx="2359006" cy="1087203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p + T2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opposite arm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,      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M</a:t>
            </a:r>
            <a:r>
              <a:rPr lang="en-US" baseline="-25000" dirty="0">
                <a:solidFill>
                  <a:srgbClr val="000000"/>
                </a:solidFill>
                <a:latin typeface="Calibri"/>
              </a:rPr>
              <a:t>SD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Symbol"/>
              </a:rPr>
              <a:t>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3.4 – 7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GeV</a:t>
            </a:r>
            <a:endParaRPr dirty="0"/>
          </a:p>
        </p:txBody>
      </p:sp>
      <p:sp>
        <p:nvSpPr>
          <p:cNvPr id="79" name="CustomShape 3"/>
          <p:cNvSpPr/>
          <p:nvPr/>
        </p:nvSpPr>
        <p:spPr>
          <a:xfrm>
            <a:off x="1404823" y="1273357"/>
            <a:ext cx="1733007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 dirty="0">
                <a:solidFill>
                  <a:srgbClr val="000000"/>
                </a:solidFill>
                <a:latin typeface="Calibri"/>
              </a:rPr>
              <a:t>d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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/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dt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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Ce</a:t>
            </a:r>
            <a:r>
              <a:rPr lang="en-US" b="1" baseline="30000" dirty="0" err="1">
                <a:solidFill>
                  <a:srgbClr val="000000"/>
                </a:solidFill>
                <a:latin typeface="Symbol"/>
              </a:rPr>
              <a:t></a:t>
            </a:r>
            <a:r>
              <a:rPr lang="en-US" b="1" baseline="30000" dirty="0" err="1">
                <a:solidFill>
                  <a:srgbClr val="000000"/>
                </a:solidFill>
                <a:latin typeface="Calibri"/>
              </a:rPr>
              <a:t>Bt</a:t>
            </a:r>
            <a:endParaRPr baseline="30000" dirty="0"/>
          </a:p>
        </p:txBody>
      </p:sp>
      <p:sp>
        <p:nvSpPr>
          <p:cNvPr id="80" name="CustomShape 4"/>
          <p:cNvSpPr/>
          <p:nvPr/>
        </p:nvSpPr>
        <p:spPr>
          <a:xfrm>
            <a:off x="1763377" y="1665260"/>
            <a:ext cx="2468400" cy="368388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b="1" dirty="0">
                <a:solidFill>
                  <a:srgbClr val="0033CC"/>
                </a:solidFill>
                <a:latin typeface="Calibri"/>
              </a:rPr>
              <a:t>B = 10.1  GeV</a:t>
            </a:r>
            <a:r>
              <a:rPr lang="en-US" b="1" baseline="30000" dirty="0">
                <a:solidFill>
                  <a:srgbClr val="0033CC"/>
                </a:solidFill>
                <a:latin typeface="Calibri"/>
              </a:rPr>
              <a:t>-2</a:t>
            </a:r>
            <a:r>
              <a:rPr lang="en-US" b="1" dirty="0">
                <a:solidFill>
                  <a:srgbClr val="0033CC"/>
                </a:solidFill>
                <a:latin typeface="Calibri"/>
              </a:rPr>
              <a:t> </a:t>
            </a:r>
            <a:endParaRPr dirty="0"/>
          </a:p>
        </p:txBody>
      </p:sp>
      <p:sp>
        <p:nvSpPr>
          <p:cNvPr id="81" name="CustomShape 5"/>
          <p:cNvSpPr/>
          <p:nvPr/>
        </p:nvSpPr>
        <p:spPr>
          <a:xfrm>
            <a:off x="6435912" y="2050304"/>
            <a:ext cx="2174688" cy="1087203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p + T1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opposite arm,           M</a:t>
            </a:r>
            <a:r>
              <a:rPr lang="en-US" baseline="-25000" dirty="0">
                <a:solidFill>
                  <a:srgbClr val="000000"/>
                </a:solidFill>
                <a:latin typeface="Calibri"/>
              </a:rPr>
              <a:t>SD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Symbol"/>
              </a:rPr>
              <a:t>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7 – 350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GeV</a:t>
            </a:r>
            <a:endParaRPr dirty="0"/>
          </a:p>
        </p:txBody>
      </p:sp>
      <p:sp>
        <p:nvSpPr>
          <p:cNvPr id="82" name="CustomShape 6"/>
          <p:cNvSpPr/>
          <p:nvPr/>
        </p:nvSpPr>
        <p:spPr>
          <a:xfrm>
            <a:off x="5519695" y="1273357"/>
            <a:ext cx="1733007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 dirty="0">
                <a:solidFill>
                  <a:srgbClr val="000000"/>
                </a:solidFill>
                <a:latin typeface="Calibri"/>
              </a:rPr>
              <a:t>d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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/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dt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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Ce</a:t>
            </a:r>
            <a:r>
              <a:rPr lang="en-US" b="1" baseline="30000" dirty="0" err="1">
                <a:solidFill>
                  <a:srgbClr val="000000"/>
                </a:solidFill>
                <a:latin typeface="Symbol"/>
              </a:rPr>
              <a:t></a:t>
            </a:r>
            <a:r>
              <a:rPr lang="en-US" b="1" baseline="30000" dirty="0" err="1">
                <a:solidFill>
                  <a:srgbClr val="000000"/>
                </a:solidFill>
                <a:latin typeface="Calibri"/>
              </a:rPr>
              <a:t>Bt</a:t>
            </a:r>
            <a:endParaRPr baseline="30000" dirty="0"/>
          </a:p>
        </p:txBody>
      </p:sp>
      <p:sp>
        <p:nvSpPr>
          <p:cNvPr id="83" name="CustomShape 7"/>
          <p:cNvSpPr/>
          <p:nvPr/>
        </p:nvSpPr>
        <p:spPr>
          <a:xfrm>
            <a:off x="5812938" y="1665260"/>
            <a:ext cx="2468400" cy="368388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b="1" dirty="0">
                <a:solidFill>
                  <a:srgbClr val="0033CC"/>
                </a:solidFill>
                <a:latin typeface="Calibri"/>
              </a:rPr>
              <a:t>B = 8.5 GeV</a:t>
            </a:r>
            <a:r>
              <a:rPr lang="en-US" b="1" baseline="30000" dirty="0">
                <a:solidFill>
                  <a:srgbClr val="0033CC"/>
                </a:solidFill>
                <a:latin typeface="Calibri"/>
              </a:rPr>
              <a:t>-2</a:t>
            </a:r>
            <a:endParaRPr baseline="30000" dirty="0"/>
          </a:p>
        </p:txBody>
      </p:sp>
      <p:sp>
        <p:nvSpPr>
          <p:cNvPr id="84" name="CustomShape 8"/>
          <p:cNvSpPr/>
          <p:nvPr/>
        </p:nvSpPr>
        <p:spPr>
          <a:xfrm>
            <a:off x="3429767" y="4212952"/>
            <a:ext cx="1733007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 dirty="0">
                <a:solidFill>
                  <a:srgbClr val="000000"/>
                </a:solidFill>
                <a:latin typeface="Calibri"/>
              </a:rPr>
              <a:t>d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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/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dt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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Ce</a:t>
            </a:r>
            <a:r>
              <a:rPr lang="en-US" b="1" baseline="30000" dirty="0" err="1">
                <a:solidFill>
                  <a:srgbClr val="000000"/>
                </a:solidFill>
                <a:latin typeface="Symbol"/>
              </a:rPr>
              <a:t></a:t>
            </a:r>
            <a:r>
              <a:rPr lang="en-US" b="1" baseline="30000" dirty="0" err="1">
                <a:solidFill>
                  <a:srgbClr val="000000"/>
                </a:solidFill>
                <a:latin typeface="Calibri"/>
              </a:rPr>
              <a:t>Bt</a:t>
            </a:r>
            <a:endParaRPr baseline="30000" dirty="0"/>
          </a:p>
        </p:txBody>
      </p:sp>
      <p:sp>
        <p:nvSpPr>
          <p:cNvPr id="85" name="CustomShape 9"/>
          <p:cNvSpPr/>
          <p:nvPr/>
        </p:nvSpPr>
        <p:spPr>
          <a:xfrm>
            <a:off x="3853631" y="4539538"/>
            <a:ext cx="2468400" cy="368388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b="1" dirty="0">
                <a:solidFill>
                  <a:srgbClr val="0033CC"/>
                </a:solidFill>
                <a:latin typeface="Calibri"/>
              </a:rPr>
              <a:t>B = 6.8 GeV</a:t>
            </a:r>
            <a:r>
              <a:rPr lang="en-US" b="1" baseline="30000" dirty="0">
                <a:solidFill>
                  <a:srgbClr val="0033CC"/>
                </a:solidFill>
                <a:latin typeface="Calibri"/>
              </a:rPr>
              <a:t>-2</a:t>
            </a:r>
            <a:endParaRPr baseline="30000" dirty="0"/>
          </a:p>
        </p:txBody>
      </p:sp>
      <p:sp>
        <p:nvSpPr>
          <p:cNvPr id="86" name="CustomShape 10"/>
          <p:cNvSpPr/>
          <p:nvPr/>
        </p:nvSpPr>
        <p:spPr>
          <a:xfrm>
            <a:off x="4637353" y="4866123"/>
            <a:ext cx="2296847" cy="838345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p + T1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same arm,          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   M</a:t>
            </a:r>
            <a:r>
              <a:rPr lang="en-US" baseline="-25000" dirty="0" smtClean="0">
                <a:solidFill>
                  <a:srgbClr val="000000"/>
                </a:solidFill>
                <a:latin typeface="Calibri"/>
              </a:rPr>
              <a:t>SD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Symbol"/>
              </a:rPr>
              <a:t>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0.35 – 1.1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TeV</a:t>
            </a:r>
            <a:endParaRPr dirty="0"/>
          </a:p>
        </p:txBody>
      </p:sp>
      <p:sp>
        <p:nvSpPr>
          <p:cNvPr id="87" name="CustomShape 11"/>
          <p:cNvSpPr/>
          <p:nvPr/>
        </p:nvSpPr>
        <p:spPr>
          <a:xfrm>
            <a:off x="587792" y="4670172"/>
            <a:ext cx="1893997" cy="1409216"/>
          </a:xfrm>
          <a:prstGeom prst="rect">
            <a:avLst/>
          </a:prstGeom>
        </p:spPr>
        <p:txBody>
          <a:bodyPr lIns="81639" tIns="40820" rIns="81639" bIns="40820"/>
          <a:lstStyle/>
          <a:p>
            <a:r>
              <a:rPr lang="en-US" sz="2200">
                <a:solidFill>
                  <a:srgbClr val="000000"/>
                </a:solidFill>
                <a:latin typeface="Calibri"/>
              </a:rPr>
              <a:t>Uncertainty  estimated on slope </a:t>
            </a:r>
            <a:endParaRPr/>
          </a:p>
          <a:p>
            <a:r>
              <a:rPr lang="en-US" sz="2200">
                <a:solidFill>
                  <a:srgbClr val="000000"/>
                </a:solidFill>
                <a:latin typeface="Calibri"/>
              </a:rPr>
              <a:t>B </a:t>
            </a:r>
            <a:r>
              <a:rPr lang="en-US" sz="2200">
                <a:solidFill>
                  <a:srgbClr val="000000"/>
                </a:solidFill>
                <a:latin typeface="Symbol"/>
              </a:rPr>
              <a:t></a:t>
            </a:r>
            <a:r>
              <a:rPr lang="en-US" sz="2200">
                <a:solidFill>
                  <a:srgbClr val="000000"/>
                </a:solidFill>
                <a:latin typeface="Calibri"/>
              </a:rPr>
              <a:t> 15 %</a:t>
            </a:r>
            <a:endParaRPr/>
          </a:p>
        </p:txBody>
      </p:sp>
      <p:sp>
        <p:nvSpPr>
          <p:cNvPr id="88" name="CustomShape 12"/>
          <p:cNvSpPr/>
          <p:nvPr/>
        </p:nvSpPr>
        <p:spPr>
          <a:xfrm>
            <a:off x="1161216" y="2628033"/>
            <a:ext cx="1044637" cy="690075"/>
          </a:xfrm>
          <a:prstGeom prst="rect">
            <a:avLst/>
          </a:prstGeom>
        </p:spPr>
        <p:txBody>
          <a:bodyPr lIns="81639" tIns="40820" rIns="81639" bIns="40820"/>
          <a:lstStyle/>
          <a:p>
            <a:r>
              <a:rPr lang="en-US" sz="2000" b="1">
                <a:solidFill>
                  <a:srgbClr val="0033CC"/>
                </a:solidFill>
                <a:latin typeface="Symbol"/>
              </a:rPr>
              <a:t></a:t>
            </a:r>
            <a:r>
              <a:rPr lang="en-US" sz="2000" b="1">
                <a:solidFill>
                  <a:srgbClr val="0033CC"/>
                </a:solidFill>
                <a:latin typeface="Calibri"/>
              </a:rPr>
              <a:t>1.8 mb</a:t>
            </a:r>
            <a:endParaRPr/>
          </a:p>
        </p:txBody>
      </p:sp>
      <p:sp>
        <p:nvSpPr>
          <p:cNvPr id="89" name="CustomShape 13"/>
          <p:cNvSpPr/>
          <p:nvPr/>
        </p:nvSpPr>
        <p:spPr>
          <a:xfrm>
            <a:off x="5359685" y="2710986"/>
            <a:ext cx="1109947" cy="690075"/>
          </a:xfrm>
          <a:prstGeom prst="rect">
            <a:avLst/>
          </a:prstGeom>
        </p:spPr>
        <p:txBody>
          <a:bodyPr lIns="81639" tIns="40820" rIns="81639" bIns="40820"/>
          <a:lstStyle/>
          <a:p>
            <a:r>
              <a:rPr lang="en-US" sz="2000" b="1">
                <a:solidFill>
                  <a:srgbClr val="0033CC"/>
                </a:solidFill>
                <a:latin typeface="Symbol"/>
              </a:rPr>
              <a:t></a:t>
            </a:r>
            <a:r>
              <a:rPr lang="en-US" sz="2000" b="1">
                <a:solidFill>
                  <a:srgbClr val="0033CC"/>
                </a:solidFill>
                <a:latin typeface="Calibri"/>
              </a:rPr>
              <a:t>3.3 mb</a:t>
            </a:r>
            <a:endParaRPr/>
          </a:p>
        </p:txBody>
      </p:sp>
      <p:sp>
        <p:nvSpPr>
          <p:cNvPr id="90" name="CustomShape 14"/>
          <p:cNvSpPr/>
          <p:nvPr/>
        </p:nvSpPr>
        <p:spPr>
          <a:xfrm>
            <a:off x="3137830" y="5474879"/>
            <a:ext cx="1175258" cy="690075"/>
          </a:xfrm>
          <a:prstGeom prst="rect">
            <a:avLst/>
          </a:prstGeom>
        </p:spPr>
        <p:txBody>
          <a:bodyPr lIns="81639" tIns="40820" rIns="81639" bIns="40820"/>
          <a:lstStyle/>
          <a:p>
            <a:r>
              <a:rPr lang="en-US" sz="2000" b="1">
                <a:solidFill>
                  <a:srgbClr val="0033CC"/>
                </a:solidFill>
                <a:latin typeface="Symbol"/>
              </a:rPr>
              <a:t></a:t>
            </a:r>
            <a:r>
              <a:rPr lang="en-US" sz="2000" b="1">
                <a:solidFill>
                  <a:srgbClr val="0033CC"/>
                </a:solidFill>
                <a:latin typeface="Calibri"/>
              </a:rPr>
              <a:t>1.4 mb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 rot="3853878">
            <a:off x="6705600" y="4941956"/>
            <a:ext cx="2819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Preliminary</a:t>
            </a:r>
            <a:endParaRPr lang="en-GB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1538A-D694-4C43-AED7-E90D370A48E7}" type="datetime1">
              <a:rPr lang="en-US" smtClean="0"/>
              <a:t>3/13/2013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5553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848621" cy="411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810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Study of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Hadronic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-Coulomb interference region at low-t  (B*=1km)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5955268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Started theoretical study of phase models and rho evaluation with different methods.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0DFB-D7FE-4193-AC74-540A81C92367}" type="datetime1">
              <a:rPr lang="en-US" smtClean="0"/>
              <a:t>3/13/2013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78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Roman Pot </a:t>
            </a:r>
            <a:br>
              <a:rPr lang="en-US" sz="2400" dirty="0" smtClean="0"/>
            </a:br>
            <a:r>
              <a:rPr lang="en-US" sz="2400" dirty="0" smtClean="0"/>
              <a:t>consolidation &amp; upgrade strategy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32859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b="1" dirty="0" smtClean="0"/>
              <a:t> </a:t>
            </a:r>
          </a:p>
          <a:p>
            <a:pPr marL="0" lvl="0" indent="0">
              <a:buNone/>
            </a:pP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>  </a:t>
            </a:r>
            <a:r>
              <a:rPr lang="en-US" sz="4800" b="1" dirty="0" smtClean="0">
                <a:solidFill>
                  <a:srgbClr val="0070C0"/>
                </a:solidFill>
              </a:rPr>
              <a:t>CONSOLIDATION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  <a:p>
            <a:pPr marL="0" lvl="0" indent="0">
              <a:buNone/>
            </a:pPr>
            <a:r>
              <a:rPr lang="en-US" sz="4800" dirty="0" smtClean="0"/>
              <a:t>- Remove RP147 m stations &amp; patch panel (allows installation of TCL4) </a:t>
            </a:r>
          </a:p>
          <a:p>
            <a:pPr marL="0" lvl="0" indent="0">
              <a:buNone/>
            </a:pPr>
            <a:r>
              <a:rPr lang="en-US" sz="4800" dirty="0" smtClean="0"/>
              <a:t> - Relocation of RP147 m stations (including Si strip detectors) in +/- 210 m  region</a:t>
            </a:r>
            <a:br>
              <a:rPr lang="en-US" sz="4800" dirty="0" smtClean="0"/>
            </a:br>
            <a:r>
              <a:rPr lang="en-US" sz="4800" dirty="0" smtClean="0"/>
              <a:t>-  Exchange of ferrites of all RPs</a:t>
            </a:r>
            <a:br>
              <a:rPr lang="en-US" sz="4800" dirty="0" smtClean="0"/>
            </a:br>
            <a:r>
              <a:rPr lang="en-US" sz="4800" dirty="0" smtClean="0"/>
              <a:t>   </a:t>
            </a:r>
          </a:p>
          <a:p>
            <a:pPr marL="0" lv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800" b="1" dirty="0" smtClean="0">
                <a:solidFill>
                  <a:srgbClr val="FF0000"/>
                </a:solidFill>
              </a:rPr>
              <a:t>UPGRADE (Roman Pot station)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/>
              <a:t>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- </a:t>
            </a:r>
            <a:r>
              <a:rPr lang="en-US" sz="4800" dirty="0" smtClean="0">
                <a:solidFill>
                  <a:prstClr val="black"/>
                </a:solidFill>
              </a:rPr>
              <a:t>Installation </a:t>
            </a:r>
            <a:r>
              <a:rPr lang="en-US" sz="4800" dirty="0">
                <a:solidFill>
                  <a:prstClr val="black"/>
                </a:solidFill>
              </a:rPr>
              <a:t>of </a:t>
            </a:r>
            <a:r>
              <a:rPr lang="en-US" sz="4800" dirty="0" smtClean="0">
                <a:solidFill>
                  <a:prstClr val="black"/>
                </a:solidFill>
              </a:rPr>
              <a:t>additional </a:t>
            </a:r>
            <a:r>
              <a:rPr lang="en-US" sz="4800" dirty="0" smtClean="0">
                <a:solidFill>
                  <a:srgbClr val="FF0000"/>
                </a:solidFill>
              </a:rPr>
              <a:t>new</a:t>
            </a:r>
            <a:r>
              <a:rPr lang="en-US" sz="4800" dirty="0" smtClean="0">
                <a:solidFill>
                  <a:prstClr val="black"/>
                </a:solidFill>
              </a:rPr>
              <a:t>  RP stations  </a:t>
            </a:r>
            <a:r>
              <a:rPr lang="en-US" sz="4800" dirty="0">
                <a:solidFill>
                  <a:prstClr val="black"/>
                </a:solidFill>
              </a:rPr>
              <a:t>(horizontal</a:t>
            </a:r>
            <a:r>
              <a:rPr lang="en-US" sz="4800" dirty="0" smtClean="0">
                <a:solidFill>
                  <a:prstClr val="black"/>
                </a:solidFill>
              </a:rPr>
              <a:t>) in +/-220 m region </a:t>
            </a:r>
            <a:br>
              <a:rPr lang="en-US" sz="4800" dirty="0" smtClean="0">
                <a:solidFill>
                  <a:prstClr val="black"/>
                </a:solidFill>
              </a:rPr>
            </a:br>
            <a:r>
              <a:rPr lang="en-US" sz="4800" dirty="0">
                <a:solidFill>
                  <a:prstClr val="black"/>
                </a:solidFill>
              </a:rPr>
              <a:t> </a:t>
            </a:r>
            <a:r>
              <a:rPr lang="en-US" sz="4800" dirty="0" smtClean="0">
                <a:solidFill>
                  <a:prstClr val="black"/>
                </a:solidFill>
              </a:rPr>
              <a:t>   (2 </a:t>
            </a:r>
            <a:r>
              <a:rPr lang="en-US" sz="4800" dirty="0">
                <a:solidFill>
                  <a:prstClr val="black"/>
                </a:solidFill>
              </a:rPr>
              <a:t>new RP stations in each sector  (4/5), (5/6</a:t>
            </a:r>
            <a:r>
              <a:rPr lang="en-US" sz="4800" dirty="0" smtClean="0">
                <a:solidFill>
                  <a:prstClr val="black"/>
                </a:solidFill>
              </a:rPr>
              <a:t>))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1050" dirty="0" smtClean="0">
                <a:solidFill>
                  <a:prstClr val="black"/>
                </a:solidFill>
              </a:rPr>
              <a:t/>
            </a:r>
            <a:br>
              <a:rPr lang="en-US" sz="1050" dirty="0" smtClean="0">
                <a:solidFill>
                  <a:prstClr val="black"/>
                </a:solidFill>
              </a:rPr>
            </a:br>
            <a:r>
              <a:rPr lang="en-US" sz="1050" dirty="0" smtClean="0">
                <a:solidFill>
                  <a:prstClr val="black"/>
                </a:solidFill>
              </a:rPr>
              <a:t/>
            </a:r>
            <a:br>
              <a:rPr lang="en-US" sz="1050" dirty="0" smtClean="0">
                <a:solidFill>
                  <a:prstClr val="black"/>
                </a:solidFill>
              </a:rPr>
            </a:br>
            <a:r>
              <a:rPr lang="en-US" sz="1050" dirty="0" smtClean="0">
                <a:solidFill>
                  <a:prstClr val="black"/>
                </a:solidFill>
              </a:rPr>
              <a:t/>
            </a:r>
            <a:br>
              <a:rPr lang="en-US" sz="1050" dirty="0" smtClean="0">
                <a:solidFill>
                  <a:prstClr val="black"/>
                </a:solidFill>
              </a:rPr>
            </a:br>
            <a:endParaRPr lang="en-US" sz="105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US" sz="4800" dirty="0" smtClean="0">
                <a:solidFill>
                  <a:prstClr val="black"/>
                </a:solidFill>
              </a:rPr>
              <a:t/>
            </a:r>
            <a:br>
              <a:rPr lang="en-US" sz="4800" dirty="0" smtClean="0">
                <a:solidFill>
                  <a:prstClr val="black"/>
                </a:solidFill>
              </a:rPr>
            </a:br>
            <a:r>
              <a:rPr lang="en-US" sz="4800" dirty="0" smtClean="0">
                <a:solidFill>
                  <a:prstClr val="black"/>
                </a:solidFill>
              </a:rPr>
              <a:t/>
            </a:r>
            <a:br>
              <a:rPr lang="en-US" sz="4800" dirty="0" smtClean="0">
                <a:solidFill>
                  <a:prstClr val="black"/>
                </a:solidFill>
              </a:rPr>
            </a:br>
            <a:r>
              <a:rPr lang="en-US" sz="4800" b="1" dirty="0" smtClean="0">
                <a:solidFill>
                  <a:srgbClr val="FF0000"/>
                </a:solidFill>
              </a:rPr>
              <a:t>UPGRADE (Roman Pot detector)</a:t>
            </a:r>
            <a:r>
              <a:rPr lang="en-US" sz="4800" dirty="0" smtClean="0">
                <a:solidFill>
                  <a:prstClr val="black"/>
                </a:solidFill>
              </a:rPr>
              <a:t/>
            </a:r>
            <a:br>
              <a:rPr lang="en-US" sz="4800" dirty="0" smtClean="0">
                <a:solidFill>
                  <a:prstClr val="black"/>
                </a:solidFill>
              </a:rPr>
            </a:br>
            <a:r>
              <a:rPr lang="en-US" sz="4800" dirty="0" smtClean="0">
                <a:solidFill>
                  <a:prstClr val="black"/>
                </a:solidFill>
              </a:rPr>
              <a:t/>
            </a:r>
            <a:br>
              <a:rPr lang="en-US" sz="4800" dirty="0" smtClean="0">
                <a:solidFill>
                  <a:prstClr val="black"/>
                </a:solidFill>
              </a:rPr>
            </a:br>
            <a:r>
              <a:rPr lang="en-US" sz="4800" dirty="0" smtClean="0"/>
              <a:t> - </a:t>
            </a:r>
            <a:r>
              <a:rPr lang="en-US" sz="4800" dirty="0"/>
              <a:t>I</a:t>
            </a:r>
            <a:r>
              <a:rPr lang="en-US" sz="4800" dirty="0" smtClean="0"/>
              <a:t>ntegration of </a:t>
            </a:r>
            <a:r>
              <a:rPr lang="en-US" sz="4800" dirty="0" smtClean="0">
                <a:solidFill>
                  <a:srgbClr val="FF0000"/>
                </a:solidFill>
              </a:rPr>
              <a:t>new</a:t>
            </a:r>
            <a:r>
              <a:rPr lang="en-US" sz="4800" dirty="0" smtClean="0"/>
              <a:t> pixel detectors in the (relocated RP147m) RPs in 210 m region</a:t>
            </a:r>
          </a:p>
          <a:p>
            <a:pPr marL="0" lvl="0" indent="0">
              <a:buNone/>
            </a:pPr>
            <a:r>
              <a:rPr lang="en-US" sz="4800" dirty="0"/>
              <a:t> </a:t>
            </a:r>
            <a:r>
              <a:rPr lang="en-US" sz="4800" dirty="0" smtClean="0"/>
              <a:t>- </a:t>
            </a:r>
            <a:r>
              <a:rPr lang="en-US" sz="4800" dirty="0"/>
              <a:t>I</a:t>
            </a:r>
            <a:r>
              <a:rPr lang="en-US" sz="4800" dirty="0" smtClean="0"/>
              <a:t>ntegration of </a:t>
            </a:r>
            <a:r>
              <a:rPr lang="en-US" sz="4800" dirty="0" smtClean="0">
                <a:solidFill>
                  <a:srgbClr val="FF0000"/>
                </a:solidFill>
              </a:rPr>
              <a:t>new</a:t>
            </a:r>
            <a:r>
              <a:rPr lang="en-US" sz="4800" dirty="0" smtClean="0"/>
              <a:t> timing detectors in the </a:t>
            </a:r>
            <a:r>
              <a:rPr lang="en-US" sz="4800" dirty="0" smtClean="0">
                <a:solidFill>
                  <a:srgbClr val="FF0000"/>
                </a:solidFill>
              </a:rPr>
              <a:t>new</a:t>
            </a:r>
            <a:r>
              <a:rPr lang="en-US" sz="4800" dirty="0" smtClean="0"/>
              <a:t> horizontal RPs</a:t>
            </a:r>
            <a:br>
              <a:rPr lang="en-US" sz="4800" dirty="0" smtClean="0"/>
            </a:br>
            <a:endParaRPr lang="en-US" sz="4200" dirty="0"/>
          </a:p>
          <a:p>
            <a:pPr marL="0" indent="0">
              <a:buNone/>
            </a:pPr>
            <a:r>
              <a:rPr lang="en-US" sz="4200" dirty="0" smtClean="0"/>
              <a:t>Guideline :</a:t>
            </a:r>
          </a:p>
          <a:p>
            <a:pPr lvl="0">
              <a:buFont typeface="Wingdings"/>
              <a:buChar char="Ø"/>
            </a:pPr>
            <a:r>
              <a:rPr lang="en-US" sz="5600" dirty="0" smtClean="0"/>
              <a:t>Reinstallation of RP </a:t>
            </a:r>
            <a:r>
              <a:rPr lang="en-US" sz="5600" dirty="0"/>
              <a:t>147m </a:t>
            </a:r>
            <a:r>
              <a:rPr lang="en-US" sz="5600" dirty="0" smtClean="0"/>
              <a:t>stations with Si strip detectors in  +/- 210m region  (during LS1)</a:t>
            </a:r>
          </a:p>
          <a:p>
            <a:pPr lvl="0">
              <a:buFont typeface="Wingdings"/>
              <a:buChar char="Ø"/>
            </a:pPr>
            <a:r>
              <a:rPr lang="en-US" sz="5600" dirty="0" smtClean="0"/>
              <a:t>The relocated horizontal RP station (147 m) can be equipped with Si pixel detectors </a:t>
            </a:r>
          </a:p>
          <a:p>
            <a:pPr>
              <a:buFont typeface="Wingdings"/>
              <a:buChar char="Ø"/>
            </a:pPr>
            <a:r>
              <a:rPr lang="en-US" sz="5600" dirty="0" smtClean="0"/>
              <a:t>The  </a:t>
            </a:r>
            <a:r>
              <a:rPr lang="en-US" sz="5600" dirty="0" smtClean="0">
                <a:solidFill>
                  <a:srgbClr val="FF0000"/>
                </a:solidFill>
              </a:rPr>
              <a:t>new</a:t>
            </a:r>
            <a:r>
              <a:rPr lang="en-US" sz="5600" dirty="0" smtClean="0"/>
              <a:t> horizontal RPs </a:t>
            </a:r>
            <a:r>
              <a:rPr lang="en-US" sz="5600" dirty="0" smtClean="0">
                <a:solidFill>
                  <a:srgbClr val="FF0000"/>
                </a:solidFill>
              </a:rPr>
              <a:t>could</a:t>
            </a:r>
            <a:r>
              <a:rPr lang="en-US" sz="5600" dirty="0" smtClean="0"/>
              <a:t> be installed during </a:t>
            </a:r>
            <a:r>
              <a:rPr lang="en-US" sz="5600" b="1" u="sng" dirty="0" smtClean="0"/>
              <a:t>LS1</a:t>
            </a:r>
            <a:r>
              <a:rPr lang="en-US" sz="5600" dirty="0" smtClean="0"/>
              <a:t> and equipped immediately/successively with </a:t>
            </a:r>
            <a:r>
              <a:rPr lang="en-US" sz="5600" dirty="0" smtClean="0">
                <a:solidFill>
                  <a:srgbClr val="FF0000"/>
                </a:solidFill>
              </a:rPr>
              <a:t>new</a:t>
            </a:r>
            <a:r>
              <a:rPr lang="en-US" sz="5600" dirty="0" smtClean="0"/>
              <a:t>  timing detectors. </a:t>
            </a:r>
          </a:p>
          <a:p>
            <a:pPr>
              <a:buFont typeface="Wingdings"/>
              <a:buChar char="Ø"/>
            </a:pPr>
            <a:r>
              <a:rPr lang="en-US" sz="5600" dirty="0" smtClean="0">
                <a:solidFill>
                  <a:srgbClr val="0070C0"/>
                </a:solidFill>
              </a:rPr>
              <a:t>The present 220 m stations must not be affected (touched) by any upgrade activity, until the high beta special runs after </a:t>
            </a:r>
            <a:r>
              <a:rPr lang="en-US" sz="5600" b="1" u="sng" dirty="0" smtClean="0">
                <a:solidFill>
                  <a:srgbClr val="0070C0"/>
                </a:solidFill>
              </a:rPr>
              <a:t>LS1</a:t>
            </a:r>
            <a:r>
              <a:rPr lang="en-US" sz="5600" dirty="0" smtClean="0">
                <a:solidFill>
                  <a:srgbClr val="0070C0"/>
                </a:solidFill>
              </a:rPr>
              <a:t> are finished.</a:t>
            </a:r>
            <a:br>
              <a:rPr lang="en-US" sz="5600" dirty="0" smtClean="0">
                <a:solidFill>
                  <a:srgbClr val="0070C0"/>
                </a:solidFill>
              </a:rPr>
            </a:br>
            <a:r>
              <a:rPr lang="en-US" sz="5600" dirty="0" smtClean="0">
                <a:solidFill>
                  <a:srgbClr val="0070C0"/>
                </a:solidFill>
              </a:rPr>
              <a:t>(Research </a:t>
            </a:r>
            <a:r>
              <a:rPr lang="en-US" sz="5600" dirty="0">
                <a:solidFill>
                  <a:srgbClr val="0070C0"/>
                </a:solidFill>
              </a:rPr>
              <a:t>B</a:t>
            </a:r>
            <a:r>
              <a:rPr lang="en-US" sz="5600" dirty="0" smtClean="0">
                <a:solidFill>
                  <a:srgbClr val="0070C0"/>
                </a:solidFill>
              </a:rPr>
              <a:t>oard approved stand alone program of TOTEM at full LHC energy)</a:t>
            </a:r>
          </a:p>
          <a:p>
            <a:pPr>
              <a:buFont typeface="Wingdings"/>
              <a:buChar char="Ø"/>
            </a:pPr>
            <a:r>
              <a:rPr lang="en-US" sz="5600" dirty="0" smtClean="0"/>
              <a:t>The timing detectors are  installed downstream relative to the tracking detectors. (high material budget).</a:t>
            </a:r>
          </a:p>
          <a:p>
            <a:pPr>
              <a:buFont typeface="Wingdings"/>
              <a:buChar char="Ø"/>
            </a:pPr>
            <a:r>
              <a:rPr lang="en-US" sz="5600" dirty="0" smtClean="0"/>
              <a:t>Depending on the running scenario after LS1 (physics high </a:t>
            </a:r>
            <a:r>
              <a:rPr lang="el-GR" sz="5600" dirty="0" smtClean="0"/>
              <a:t>β</a:t>
            </a:r>
            <a:r>
              <a:rPr lang="en-US" sz="5600" dirty="0" smtClean="0"/>
              <a:t>*/low </a:t>
            </a:r>
            <a:r>
              <a:rPr lang="el-GR" sz="5600" dirty="0" smtClean="0"/>
              <a:t>β</a:t>
            </a:r>
            <a:r>
              <a:rPr lang="en-US" sz="5600" dirty="0" smtClean="0"/>
              <a:t>*, calibration, alignment), relevant RPs are inserted or retracted (parking position).</a:t>
            </a:r>
          </a:p>
          <a:p>
            <a:endParaRPr lang="en-GB" sz="4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764AD-5EB2-4026-807B-2E9A7F7F2F5B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7</a:t>
            </a:fld>
            <a:endParaRPr lang="en-GB" dirty="0"/>
          </a:p>
        </p:txBody>
      </p:sp>
      <p:sp>
        <p:nvSpPr>
          <p:cNvPr id="12" name="Right Brace 11"/>
          <p:cNvSpPr/>
          <p:nvPr/>
        </p:nvSpPr>
        <p:spPr>
          <a:xfrm>
            <a:off x="6264088" y="1699950"/>
            <a:ext cx="515488" cy="4320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/>
          <p:cNvSpPr/>
          <p:nvPr/>
        </p:nvSpPr>
        <p:spPr>
          <a:xfrm>
            <a:off x="6235462" y="2708920"/>
            <a:ext cx="515488" cy="4320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Brace 14"/>
          <p:cNvSpPr/>
          <p:nvPr/>
        </p:nvSpPr>
        <p:spPr>
          <a:xfrm>
            <a:off x="6238824" y="3834546"/>
            <a:ext cx="515488" cy="4320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6750950" y="1484784"/>
            <a:ext cx="1637473" cy="8623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Consolidation</a:t>
            </a:r>
            <a:br>
              <a:rPr lang="en-US" sz="900" b="1" dirty="0" smtClean="0">
                <a:solidFill>
                  <a:schemeClr val="accent1"/>
                </a:solidFill>
              </a:rPr>
            </a:br>
            <a:r>
              <a:rPr lang="en-US" sz="900" b="1" dirty="0" smtClean="0">
                <a:solidFill>
                  <a:schemeClr val="accent1"/>
                </a:solidFill>
              </a:rPr>
              <a:t>RP147&amp;RP220</a:t>
            </a:r>
            <a:br>
              <a:rPr lang="en-US" sz="900" b="1" dirty="0" smtClean="0">
                <a:solidFill>
                  <a:schemeClr val="accent1"/>
                </a:solidFill>
              </a:rPr>
            </a:br>
            <a:r>
              <a:rPr lang="en-US" sz="900" dirty="0" smtClean="0"/>
              <a:t>-&gt;  during  LS1</a:t>
            </a:r>
            <a:endParaRPr lang="en-GB" sz="900" dirty="0"/>
          </a:p>
        </p:txBody>
      </p:sp>
      <p:sp>
        <p:nvSpPr>
          <p:cNvPr id="18" name="Rounded Rectangle 17"/>
          <p:cNvSpPr/>
          <p:nvPr/>
        </p:nvSpPr>
        <p:spPr>
          <a:xfrm>
            <a:off x="6754311" y="2492896"/>
            <a:ext cx="1634111" cy="9361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Upgrade</a:t>
            </a:r>
            <a:br>
              <a:rPr lang="en-US" sz="1000" b="1" dirty="0" smtClean="0">
                <a:solidFill>
                  <a:srgbClr val="FF0000"/>
                </a:solidFill>
              </a:rPr>
            </a:br>
            <a:r>
              <a:rPr lang="en-US" sz="1000" b="1" dirty="0" smtClean="0">
                <a:solidFill>
                  <a:srgbClr val="FF0000"/>
                </a:solidFill>
              </a:rPr>
              <a:t>Roman Pot station</a:t>
            </a:r>
            <a:r>
              <a:rPr lang="en-US" sz="1000" dirty="0" smtClean="0">
                <a:solidFill>
                  <a:srgbClr val="FF0000"/>
                </a:solidFill>
              </a:rPr>
              <a:t/>
            </a:r>
            <a:br>
              <a:rPr lang="en-US" sz="1000" dirty="0" smtClean="0">
                <a:solidFill>
                  <a:srgbClr val="FF0000"/>
                </a:solidFill>
              </a:rPr>
            </a:br>
            <a:r>
              <a:rPr lang="en-US" sz="1000" dirty="0" smtClean="0">
                <a:solidFill>
                  <a:schemeClr val="tx1"/>
                </a:solidFill>
              </a:rPr>
              <a:t>-&gt; during  LS1  or  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 end of year  technical stops  after LS1 </a:t>
            </a:r>
            <a:br>
              <a:rPr lang="en-US" sz="1000" dirty="0" smtClean="0">
                <a:solidFill>
                  <a:schemeClr val="tx1"/>
                </a:solidFill>
              </a:rPr>
            </a:br>
            <a:r>
              <a:rPr lang="en-US" sz="1000" dirty="0" smtClean="0">
                <a:solidFill>
                  <a:schemeClr val="tx1"/>
                </a:solidFill>
              </a:rPr>
              <a:t>(break of vacuum)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759188" y="3654526"/>
            <a:ext cx="1624356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Upgrade </a:t>
            </a:r>
            <a:br>
              <a:rPr lang="en-US" sz="1000" b="1" dirty="0" smtClean="0">
                <a:solidFill>
                  <a:srgbClr val="FF0000"/>
                </a:solidFill>
              </a:rPr>
            </a:br>
            <a:r>
              <a:rPr lang="en-US" sz="1000" b="1" dirty="0" smtClean="0">
                <a:solidFill>
                  <a:srgbClr val="FF0000"/>
                </a:solidFill>
              </a:rPr>
              <a:t>Roman Pot detector</a:t>
            </a:r>
            <a:r>
              <a:rPr lang="en-US" sz="1000" dirty="0" smtClean="0">
                <a:solidFill>
                  <a:srgbClr val="FF0000"/>
                </a:solidFill>
              </a:rPr>
              <a:t/>
            </a:r>
            <a:br>
              <a:rPr lang="en-US" sz="1000" dirty="0" smtClean="0">
                <a:solidFill>
                  <a:srgbClr val="FF0000"/>
                </a:solidFill>
              </a:rPr>
            </a:br>
            <a:r>
              <a:rPr lang="en-US" sz="1000" dirty="0" smtClean="0">
                <a:solidFill>
                  <a:srgbClr val="FF0000"/>
                </a:solidFill>
              </a:rPr>
              <a:t>-&gt;  during LS1 or</a:t>
            </a:r>
            <a:br>
              <a:rPr lang="en-US" sz="1000" dirty="0" smtClean="0">
                <a:solidFill>
                  <a:srgbClr val="FF0000"/>
                </a:solidFill>
              </a:rPr>
            </a:br>
            <a:r>
              <a:rPr lang="en-US" sz="1000" dirty="0" smtClean="0">
                <a:solidFill>
                  <a:srgbClr val="FF0000"/>
                </a:solidFill>
              </a:rPr>
              <a:t>in short technical stops after LS1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7034" y="6322047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31508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 on Roman Pot detectors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TOTEM physics program at high </a:t>
            </a:r>
            <a:r>
              <a:rPr lang="el-GR" dirty="0" smtClean="0"/>
              <a:t>β</a:t>
            </a:r>
            <a:r>
              <a:rPr lang="en-US" dirty="0" smtClean="0"/>
              <a:t>*, special runs and p-A will be performed with the RP detectors at +/- 220 m and optionally in combination with the relocated RP detectors from  +/- 147 m in the region of +/- 210 m (vertical)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New Si pixel detectors  integrated in the horizontal (relocated) RPs in the +/- 210 m region and  additional new RP stations  equipped with timing detectors  in the region of +/- 220 m from IP5 are presently discussed in the framework of “detector upgrade studies” by TOTEM in collaboration with  CMS. </a:t>
            </a:r>
            <a:br>
              <a:rPr lang="en-US" dirty="0" smtClean="0"/>
            </a:br>
            <a:r>
              <a:rPr lang="en-US" sz="1700" dirty="0" smtClean="0"/>
              <a:t>(related to diffractive physics at low </a:t>
            </a:r>
            <a:r>
              <a:rPr lang="el-GR" sz="1700" dirty="0" smtClean="0"/>
              <a:t>β</a:t>
            </a:r>
            <a:r>
              <a:rPr lang="en-US" sz="1700" dirty="0" smtClean="0"/>
              <a:t>* and high luminosities)</a:t>
            </a:r>
            <a:endParaRPr lang="en-GB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23AED-CE3A-4916-B09B-C48ED8C0BEE5}" type="datetime1">
              <a:rPr lang="en-US" smtClean="0"/>
              <a:t>3/13/2013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048751" y="5949280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54666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Roman Pot consolidation &amp; upgrade overview (schematic)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794447" y="3622848"/>
            <a:ext cx="786635" cy="6645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 Detector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5683126" y="3605103"/>
            <a:ext cx="786635" cy="6645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1 horizontal RP </a:t>
            </a:r>
          </a:p>
          <a:p>
            <a:pPr algn="ctr"/>
            <a:r>
              <a:rPr lang="en-US" sz="800" dirty="0" smtClean="0"/>
              <a:t>TIMING</a:t>
            </a:r>
          </a:p>
          <a:p>
            <a:pPr algn="ctr"/>
            <a:r>
              <a:rPr lang="en-US" sz="800" dirty="0" smtClean="0"/>
              <a:t>Detector</a:t>
            </a:r>
            <a:endParaRPr lang="en-GB" sz="800" dirty="0"/>
          </a:p>
        </p:txBody>
      </p:sp>
      <p:sp>
        <p:nvSpPr>
          <p:cNvPr id="11" name="Rectangle 10"/>
          <p:cNvSpPr/>
          <p:nvPr/>
        </p:nvSpPr>
        <p:spPr>
          <a:xfrm>
            <a:off x="3932561" y="3628501"/>
            <a:ext cx="786635" cy="66459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Near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2 vertical RP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top/bottom</a:t>
            </a:r>
            <a:br>
              <a:rPr lang="en-US" sz="8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1 horizontal RP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68465" y="363617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/>
          </a:p>
          <a:p>
            <a:pPr algn="ctr"/>
            <a:r>
              <a:rPr lang="en-US" sz="800" dirty="0" smtClean="0"/>
              <a:t>2 vertical RP</a:t>
            </a:r>
          </a:p>
          <a:p>
            <a:pPr algn="ctr"/>
            <a:r>
              <a:rPr lang="en-US" sz="800" dirty="0" smtClean="0"/>
              <a:t>1 horizontal RP</a:t>
            </a:r>
          </a:p>
          <a:p>
            <a:pPr algn="ctr"/>
            <a:r>
              <a:rPr lang="en-US" sz="800" dirty="0" smtClean="0"/>
              <a:t> 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  <a:p>
            <a:pPr algn="ctr"/>
            <a:endParaRPr lang="en-GB" sz="800" dirty="0"/>
          </a:p>
        </p:txBody>
      </p:sp>
      <p:sp>
        <p:nvSpPr>
          <p:cNvPr id="13" name="Rectangle 12"/>
          <p:cNvSpPr/>
          <p:nvPr/>
        </p:nvSpPr>
        <p:spPr>
          <a:xfrm>
            <a:off x="6809701" y="3604256"/>
            <a:ext cx="786635" cy="66459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/>
          </a:p>
          <a:p>
            <a:pPr algn="ctr"/>
            <a:endParaRPr lang="en-US" sz="800" dirty="0"/>
          </a:p>
          <a:p>
            <a:pPr algn="ctr"/>
            <a:r>
              <a:rPr lang="en-US" sz="800" dirty="0" smtClean="0"/>
              <a:t>Far</a:t>
            </a:r>
          </a:p>
          <a:p>
            <a:pPr algn="ctr"/>
            <a:r>
              <a:rPr lang="en-US" sz="800" dirty="0" smtClean="0"/>
              <a:t>2 vertical RP</a:t>
            </a:r>
            <a:br>
              <a:rPr lang="en-US" sz="800" dirty="0" smtClean="0"/>
            </a:br>
            <a:r>
              <a:rPr lang="en-US" sz="800" dirty="0" smtClean="0"/>
              <a:t>top/bottom</a:t>
            </a:r>
          </a:p>
          <a:p>
            <a:pPr algn="ctr"/>
            <a:r>
              <a:rPr lang="en-US" sz="800" dirty="0" smtClean="0"/>
              <a:t>1 horizontal RP</a:t>
            </a:r>
          </a:p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588246" y="3609946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2 vertical RP</a:t>
            </a:r>
          </a:p>
          <a:p>
            <a:pPr algn="ctr"/>
            <a:r>
              <a:rPr lang="en-US" sz="800" dirty="0" smtClean="0"/>
              <a:t>1 horizontal RP </a:t>
            </a:r>
            <a:br>
              <a:rPr lang="en-US" sz="800" dirty="0" smtClean="0"/>
            </a:br>
            <a:r>
              <a:rPr lang="en-US" sz="800" dirty="0" smtClean="0"/>
              <a:t>TRACKING</a:t>
            </a:r>
            <a:br>
              <a:rPr lang="en-US" sz="800" dirty="0" smtClean="0"/>
            </a:br>
            <a:r>
              <a:rPr lang="en-US" sz="800" dirty="0" smtClean="0"/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4325879" y="2298287"/>
            <a:ext cx="5223" cy="1330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186673" y="2298287"/>
            <a:ext cx="9403" cy="12994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336326" y="2298287"/>
            <a:ext cx="28701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21282" y="1844824"/>
            <a:ext cx="352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TOTEM RP-220 m (near-far)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167234" y="3356945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167234" y="3360637"/>
            <a:ext cx="8952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45871" y="2792676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New</a:t>
            </a:r>
            <a:r>
              <a:rPr lang="en-US" sz="1000" dirty="0" smtClean="0"/>
              <a:t>  </a:t>
            </a:r>
          </a:p>
          <a:p>
            <a:r>
              <a:rPr lang="en-US" sz="1000" dirty="0" smtClean="0"/>
              <a:t>timing detectors</a:t>
            </a:r>
            <a:endParaRPr lang="en-GB" sz="1000" dirty="0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5683126" y="2130028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TCL-6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4894198" y="565744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110222" y="5334279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ip5  </a:t>
            </a:r>
            <a:br>
              <a:rPr lang="en-US" dirty="0" smtClean="0"/>
            </a:br>
            <a:r>
              <a:rPr lang="en-US" dirty="0" smtClean="0"/>
              <a:t>~ 220 m 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33785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o</a:t>
            </a:r>
            <a:r>
              <a:rPr lang="en-US" sz="800" dirty="0" smtClean="0"/>
              <a:t>utgoing </a:t>
            </a:r>
          </a:p>
          <a:p>
            <a:r>
              <a:rPr lang="en-US" sz="800" dirty="0" smtClean="0"/>
              <a:t>beam</a:t>
            </a:r>
            <a:endParaRPr lang="en-GB" sz="800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062495" y="3360637"/>
            <a:ext cx="0" cy="260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12" idx="0"/>
          </p:cNvCxnSpPr>
          <p:nvPr/>
        </p:nvCxnSpPr>
        <p:spPr>
          <a:xfrm>
            <a:off x="3461433" y="3378861"/>
            <a:ext cx="350" cy="257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958221" y="3375588"/>
            <a:ext cx="0" cy="2221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963123" y="3378861"/>
            <a:ext cx="1498660" cy="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682977" y="3213356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874205" y="2642767"/>
            <a:ext cx="164981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New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Si pixel</a:t>
            </a:r>
            <a:r>
              <a:rPr lang="en-US" sz="1100" dirty="0"/>
              <a:t> </a:t>
            </a:r>
            <a:r>
              <a:rPr lang="en-US" sz="1100" dirty="0" smtClean="0"/>
              <a:t>tracking detectors</a:t>
            </a:r>
            <a:br>
              <a:rPr lang="en-US" sz="1100" dirty="0" smtClean="0"/>
            </a:br>
            <a:r>
              <a:rPr lang="en-US" sz="1100" dirty="0" smtClean="0"/>
              <a:t>in horizontal RPs</a:t>
            </a:r>
            <a:endParaRPr lang="en-GB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Q6</a:t>
            </a:r>
            <a:endParaRPr lang="en-GB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552736" y="4636264"/>
            <a:ext cx="23798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663786" y="4636264"/>
            <a:ext cx="24220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418823" y="4860596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5-10 m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4770057" y="4860596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 m</a:t>
            </a:r>
            <a:endParaRPr lang="en-GB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TOTEM 13.3.2013  CERN  J. Baechler</a:t>
            </a:r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7668345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7336809" y="4524985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shielding</a:t>
            </a:r>
            <a:endParaRPr lang="en-GB" sz="800" dirty="0"/>
          </a:p>
        </p:txBody>
      </p:sp>
      <p:sp>
        <p:nvSpPr>
          <p:cNvPr id="70" name="TextBox 69"/>
          <p:cNvSpPr txBox="1"/>
          <p:nvPr/>
        </p:nvSpPr>
        <p:spPr>
          <a:xfrm>
            <a:off x="7740353" y="3061961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New</a:t>
            </a:r>
            <a:br>
              <a:rPr lang="en-US" sz="1000" b="1" dirty="0" smtClean="0">
                <a:solidFill>
                  <a:srgbClr val="FF0000"/>
                </a:solidFill>
              </a:rPr>
            </a:br>
            <a:r>
              <a:rPr lang="en-US" sz="1000" b="1" dirty="0" smtClean="0">
                <a:solidFill>
                  <a:srgbClr val="FF0000"/>
                </a:solidFill>
              </a:rPr>
              <a:t>LHC component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464602" y="3138906"/>
            <a:ext cx="4299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N</a:t>
            </a:r>
            <a:r>
              <a:rPr lang="en-US" sz="1000" b="1" dirty="0" smtClean="0">
                <a:solidFill>
                  <a:srgbClr val="FF0000"/>
                </a:solidFill>
              </a:rPr>
              <a:t>ew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1E1A-65BE-43E0-A8A9-876F6D9F51E2}" type="datetime1">
              <a:rPr lang="en-US" smtClean="0"/>
              <a:t>3/13/2013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69761" y="6309320"/>
            <a:ext cx="2133600" cy="365125"/>
          </a:xfrm>
        </p:spPr>
        <p:txBody>
          <a:bodyPr/>
          <a:lstStyle/>
          <a:p>
            <a:fld id="{D0AB7599-30D2-4FDF-AA17-83FBD019F659}" type="slidenum">
              <a:rPr lang="en-GB" smtClean="0"/>
              <a:t>9</a:t>
            </a:fld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1704964" y="2049269"/>
            <a:ext cx="1" cy="1568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742883" y="2029490"/>
            <a:ext cx="0" cy="16122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712530" y="2035896"/>
            <a:ext cx="574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373976" y="2029490"/>
            <a:ext cx="382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4900469" y="2616017"/>
            <a:ext cx="7516" cy="1004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900469" y="2618534"/>
            <a:ext cx="3914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 flipV="1">
            <a:off x="6276807" y="2599879"/>
            <a:ext cx="7516" cy="1004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5874790" y="2618534"/>
            <a:ext cx="4020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5227942" y="2406660"/>
            <a:ext cx="770548" cy="3954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New </a:t>
            </a:r>
            <a:r>
              <a:rPr lang="en-US" sz="1200" dirty="0" smtClean="0"/>
              <a:t>RP stations</a:t>
            </a:r>
            <a:endParaRPr lang="en-GB" sz="1200" dirty="0"/>
          </a:p>
        </p:txBody>
      </p:sp>
      <p:sp>
        <p:nvSpPr>
          <p:cNvPr id="53" name="Rectangle 52"/>
          <p:cNvSpPr/>
          <p:nvPr/>
        </p:nvSpPr>
        <p:spPr>
          <a:xfrm>
            <a:off x="539553" y="324819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598043" y="4621376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TCL-4</a:t>
            </a:r>
            <a:endParaRPr lang="en-GB" dirty="0"/>
          </a:p>
        </p:txBody>
      </p:sp>
      <p:sp>
        <p:nvSpPr>
          <p:cNvPr id="62" name="Rectangle 61"/>
          <p:cNvSpPr/>
          <p:nvPr/>
        </p:nvSpPr>
        <p:spPr>
          <a:xfrm>
            <a:off x="435370" y="2869620"/>
            <a:ext cx="10262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New</a:t>
            </a:r>
            <a:br>
              <a:rPr lang="en-US" sz="1000" b="1" dirty="0" smtClean="0">
                <a:solidFill>
                  <a:srgbClr val="FF0000"/>
                </a:solidFill>
              </a:rPr>
            </a:br>
            <a:r>
              <a:rPr lang="en-US" sz="1000" b="1" dirty="0" smtClean="0">
                <a:solidFill>
                  <a:srgbClr val="FF0000"/>
                </a:solidFill>
              </a:rPr>
              <a:t>LHC component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27270" y="5316886"/>
            <a:ext cx="159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12 RPs  can be operated simultaneously ! 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31966" y="5212535"/>
            <a:ext cx="255333" cy="7506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2286891" y="1732347"/>
            <a:ext cx="1087085" cy="6338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Relocated stations from 147 m</a:t>
            </a:r>
            <a:endParaRPr lang="en-GB" sz="900" dirty="0"/>
          </a:p>
        </p:txBody>
      </p:sp>
      <p:sp>
        <p:nvSpPr>
          <p:cNvPr id="64" name="Rectangle 63"/>
          <p:cNvSpPr/>
          <p:nvPr/>
        </p:nvSpPr>
        <p:spPr>
          <a:xfrm>
            <a:off x="7043323" y="5897338"/>
            <a:ext cx="2066966" cy="535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</a:t>
            </a:r>
            <a:r>
              <a:rPr lang="en-US" sz="1050" dirty="0" smtClean="0"/>
              <a:t>onsolidation &amp; upgrade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371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12756</TotalTime>
  <Words>2805</Words>
  <Application>Microsoft Office PowerPoint</Application>
  <PresentationFormat>On-screen Show (4:3)</PresentationFormat>
  <Paragraphs>804</Paragraphs>
  <Slides>61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6" baseType="lpstr">
      <vt:lpstr>Office Theme</vt:lpstr>
      <vt:lpstr>1_Office Theme</vt:lpstr>
      <vt:lpstr>Default Design</vt:lpstr>
      <vt:lpstr>1_Default Design</vt:lpstr>
      <vt:lpstr>Equation</vt:lpstr>
      <vt:lpstr>LHCC  TOTEM  STATUS REPORT</vt:lpstr>
      <vt:lpstr>TOTEM  Status of Roman Pot Consolidation &amp; Upgrade Program</vt:lpstr>
      <vt:lpstr>Overview </vt:lpstr>
      <vt:lpstr>Presentation of TOTEM Roman Pot  consolidation &amp; upgrade plans in different meetings </vt:lpstr>
      <vt:lpstr>Main goals of TOTEM experiment </vt:lpstr>
      <vt:lpstr>Present RP installation at IP5</vt:lpstr>
      <vt:lpstr>Roman Pot  consolidation &amp; upgrade strategy</vt:lpstr>
      <vt:lpstr>Remarks on Roman Pot detectors</vt:lpstr>
      <vt:lpstr>Roman Pot consolidation &amp; upgrade overview (schematic)</vt:lpstr>
      <vt:lpstr>Roman Pot (schematic-phase 1) CALIBRATION &amp; Alignment -RUNNING with high β* &amp;  low luminosity </vt:lpstr>
      <vt:lpstr>  Roman Pot (schematic-phase 1) PHYSICS-RUNNING with low beta* &amp;  high luminosity  horizontal and vertical  RPs (far) are retracted (parking position) &amp;  vertical  RPs (near) are retracted (parking position) horizontal RP near inserted    </vt:lpstr>
      <vt:lpstr>Roman Pot (schematic-phase 1) PHYSICS-RUNNING with high β* &amp;  low luminosity NEW installed horizontal RPs (timing) are retracted (parking position)</vt:lpstr>
      <vt:lpstr>Roman Pot (schematic-phase 2) PHYSICS-RUNNING with low β* &amp;  high luminosity ALL  horizontal RPs are inserted </vt:lpstr>
      <vt:lpstr>RP Integration study timing &amp; tracking </vt:lpstr>
      <vt:lpstr>Overview </vt:lpstr>
      <vt:lpstr>MAIN Work packages  LS1 and beyond</vt:lpstr>
      <vt:lpstr>Sharing of work overview with CERN groups (not complete)</vt:lpstr>
      <vt:lpstr>Work packages –&gt; Roman Pot tunnel installation (CMS, PH-DT, EN-CV, BE-ABP-ICE, LTEX)</vt:lpstr>
      <vt:lpstr>LS1 activity -&gt; TIMELINE  (main activities in tunnel)</vt:lpstr>
      <vt:lpstr>Roman Pot at 147 m &amp; 220 m </vt:lpstr>
      <vt:lpstr>Roman Pot &amp; detector package </vt:lpstr>
      <vt:lpstr>PowerPoint Presentation</vt:lpstr>
      <vt:lpstr>Work package EN-CV (maintenance of pumps and prolongation of cooling lines from 147m to 220m)</vt:lpstr>
      <vt:lpstr>COLLIMATOR  requirements for forward physics</vt:lpstr>
      <vt:lpstr>COLLIMATOR  TCL4 &amp; TCL6</vt:lpstr>
      <vt:lpstr>Work packages –&gt; Detector Sensor  CMS-TOTEM</vt:lpstr>
      <vt:lpstr>TOTEM-RP study of  3D sensors TOTEM-RD50  (G. Pellegrini) [IBL – CNM]</vt:lpstr>
      <vt:lpstr>PowerPoint Presentation</vt:lpstr>
      <vt:lpstr>Roman Pot (rotated by 90°) Integration of Cherenkov timing detector</vt:lpstr>
      <vt:lpstr> Integration study of C-timing detector in RP (CMS-TOTEM)</vt:lpstr>
      <vt:lpstr>Horizontal RP with Cherenkov  timing detector</vt:lpstr>
      <vt:lpstr>PowerPoint Presentation</vt:lpstr>
      <vt:lpstr>Work packages –&gt; Optimization </vt:lpstr>
      <vt:lpstr>RP Integration study </vt:lpstr>
      <vt:lpstr>Integration study of TCL6  and  Roman Pots</vt:lpstr>
      <vt:lpstr>Overview </vt:lpstr>
      <vt:lpstr>Roman Pot (TOTEM)  &lt;-&gt; LHC</vt:lpstr>
      <vt:lpstr>List of Insertions at b* = 0.6 m</vt:lpstr>
      <vt:lpstr>Comparison BLMs &amp; Beam Vacuum</vt:lpstr>
      <vt:lpstr>Temperature Sensors on Detector Hybrid Boards: Sector 4-5 (Beam 2)</vt:lpstr>
      <vt:lpstr>Fill 3188 with RP Insertion, Cell 6R5                             _</vt:lpstr>
      <vt:lpstr>Fill 3188, Cell 7R1 (ALFA)</vt:lpstr>
      <vt:lpstr>EM coupling of RP (RP in garage position)</vt:lpstr>
      <vt:lpstr>Summary  main observations</vt:lpstr>
      <vt:lpstr>RP optimization</vt:lpstr>
      <vt:lpstr>Optimization of RF characteristics (first preliminary results B. Salvant,  BE-ABP-ICE)</vt:lpstr>
      <vt:lpstr>Computed power loss present RP box &lt;-&gt; RP cylindrical (B. Salvant) </vt:lpstr>
      <vt:lpstr>PowerPoint Presentation</vt:lpstr>
      <vt:lpstr>Integration study:  cylindrical pot with integrated Cerenkov timing detector / Si detector </vt:lpstr>
      <vt:lpstr>Rate &amp; background measurement</vt:lpstr>
      <vt:lpstr>Horizontal RP Rate at 14 s</vt:lpstr>
      <vt:lpstr>Roman Pot detector system study of combination: Si strip- Si pixel- timing  (schematic)</vt:lpstr>
      <vt:lpstr>TOTEM standalone operation  presented at 1st LHC workshop on Collider Experiment Interface on 30.11.2012 (CERN) </vt:lpstr>
      <vt:lpstr>Proposal for upgrade</vt:lpstr>
      <vt:lpstr>Conclusion (1)</vt:lpstr>
      <vt:lpstr>Conclusion (2)</vt:lpstr>
      <vt:lpstr>PowerPoint Presentation</vt:lpstr>
      <vt:lpstr>Physics Analysis Highlights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TOTEM  UPGRADE PROGRAM</dc:title>
  <dc:creator>Joachim Baechler</dc:creator>
  <cp:lastModifiedBy>Joachim Baechler</cp:lastModifiedBy>
  <cp:revision>226</cp:revision>
  <cp:lastPrinted>2013-03-13T10:05:43Z</cp:lastPrinted>
  <dcterms:created xsi:type="dcterms:W3CDTF">2012-12-03T14:20:19Z</dcterms:created>
  <dcterms:modified xsi:type="dcterms:W3CDTF">2013-03-13T10:26:15Z</dcterms:modified>
</cp:coreProperties>
</file>