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954" r:id="rId2"/>
    <p:sldMasterId id="2147484249" r:id="rId3"/>
    <p:sldMasterId id="2147484441" r:id="rId4"/>
    <p:sldMasterId id="2147484692" r:id="rId5"/>
    <p:sldMasterId id="2147486303" r:id="rId6"/>
    <p:sldMasterId id="2147486315" r:id="rId7"/>
    <p:sldMasterId id="2147486331" r:id="rId8"/>
  </p:sldMasterIdLst>
  <p:notesMasterIdLst>
    <p:notesMasterId r:id="rId47"/>
  </p:notesMasterIdLst>
  <p:handoutMasterIdLst>
    <p:handoutMasterId r:id="rId48"/>
  </p:handoutMasterIdLst>
  <p:sldIdLst>
    <p:sldId id="688" r:id="rId9"/>
    <p:sldId id="711" r:id="rId10"/>
    <p:sldId id="795" r:id="rId11"/>
    <p:sldId id="691" r:id="rId12"/>
    <p:sldId id="705" r:id="rId13"/>
    <p:sldId id="797" r:id="rId14"/>
    <p:sldId id="798" r:id="rId15"/>
    <p:sldId id="799" r:id="rId16"/>
    <p:sldId id="800" r:id="rId17"/>
    <p:sldId id="794" r:id="rId18"/>
    <p:sldId id="764" r:id="rId19"/>
    <p:sldId id="808" r:id="rId20"/>
    <p:sldId id="807" r:id="rId21"/>
    <p:sldId id="551" r:id="rId22"/>
    <p:sldId id="550" r:id="rId23"/>
    <p:sldId id="775" r:id="rId24"/>
    <p:sldId id="811" r:id="rId25"/>
    <p:sldId id="812" r:id="rId26"/>
    <p:sldId id="813" r:id="rId27"/>
    <p:sldId id="734" r:id="rId28"/>
    <p:sldId id="715" r:id="rId29"/>
    <p:sldId id="753" r:id="rId30"/>
    <p:sldId id="810" r:id="rId31"/>
    <p:sldId id="741" r:id="rId32"/>
    <p:sldId id="736" r:id="rId33"/>
    <p:sldId id="729" r:id="rId34"/>
    <p:sldId id="730" r:id="rId35"/>
    <p:sldId id="756" r:id="rId36"/>
    <p:sldId id="786" r:id="rId37"/>
    <p:sldId id="766" r:id="rId38"/>
    <p:sldId id="804" r:id="rId39"/>
    <p:sldId id="802" r:id="rId40"/>
    <p:sldId id="806" r:id="rId41"/>
    <p:sldId id="792" r:id="rId42"/>
    <p:sldId id="791" r:id="rId43"/>
    <p:sldId id="809" r:id="rId44"/>
    <p:sldId id="803" r:id="rId45"/>
    <p:sldId id="784" r:id="rId46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99"/>
    <a:srgbClr val="CCCCFF"/>
    <a:srgbClr val="FFCCFF"/>
    <a:srgbClr val="CCFFCC"/>
    <a:srgbClr val="99CCFF"/>
    <a:srgbClr val="FF5050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7" autoAdjust="0"/>
    <p:restoredTop sz="93471" autoAdjust="0"/>
  </p:normalViewPr>
  <p:slideViewPr>
    <p:cSldViewPr snapToGrid="0">
      <p:cViewPr>
        <p:scale>
          <a:sx n="84" d="100"/>
          <a:sy n="84" d="100"/>
        </p:scale>
        <p:origin x="-1086" y="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3564" y="-102"/>
      </p:cViewPr>
      <p:guideLst>
        <p:guide orient="horz" pos="2920"/>
        <p:guide pos="220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98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98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98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B1E08059-0BEF-4929-A9F7-A65B2BF802FF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7AAE251F-1422-415D-A2AD-C552380F2BE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0B20DB-23BC-42CB-A125-AE1C87BBA9C1}" type="slidenum">
              <a:rPr lang="zh-TW" altLang="en-US" smtClean="0"/>
              <a:pPr/>
              <a:t>2</a:t>
            </a:fld>
            <a:endParaRPr lang="en-US" altLang="zh-TW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zh-TW" smtClean="0"/>
              <a:t>We study the cosmic microwave background (CMB). As we look further and further , the universe was hotter and hotter, eventually the atoms become ionized, forming a opaque wall everywhere we look. That is the CMB. CMB has a very distinct photon emission law, that of a perfect blackbody at 2.7 K. Different directions have slightly different temperature. This is a temperature map of the sky made by the WMAP satellite.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Getting editorial here </a:t>
            </a: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00F2E9-DA69-43A2-8F3F-1804511D5851}" type="slidenum">
              <a:rPr lang="zh-TW" altLang="en-US" smtClean="0"/>
              <a:pPr/>
              <a:t>5</a:t>
            </a:fld>
            <a:endParaRPr lang="en-US" altLang="zh-TW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D13E9F-61A7-4A8E-BF12-84DF82F01DCF}" type="slidenum">
              <a:rPr lang="zh-TW" altLang="en-US" smtClean="0">
                <a:solidFill>
                  <a:srgbClr val="000000"/>
                </a:solidFill>
              </a:rPr>
              <a:pPr/>
              <a:t>10</a:t>
            </a:fld>
            <a:endParaRPr lang="en-US" altLang="zh-TW" smtClean="0">
              <a:solidFill>
                <a:srgbClr val="000000"/>
              </a:solidFill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1EE95D-C5CD-4BA0-9E1A-BACC13B88AC8}" type="slidenum">
              <a:rPr lang="zh-TW" altLang="en-US">
                <a:solidFill>
                  <a:prstClr val="black"/>
                </a:solidFill>
              </a:rPr>
              <a:pPr/>
              <a:t>12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84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/>
              <a:t>CMB is linear, exactly calculable, the measurement is clean, no room for bias, alternative interpretations, etc. </a:t>
            </a:r>
          </a:p>
          <a:p>
            <a:endParaRPr lang="en-US" altLang="zh-TW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AE251F-1422-415D-A2AD-C552380F2BEE}" type="slidenum">
              <a:rPr lang="zh-TW" altLang="en-US" smtClean="0"/>
              <a:pPr>
                <a:defRPr/>
              </a:pPr>
              <a:t>13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5A01EA-FBD1-4E78-8B62-9BF12E247D0F}" type="slidenum">
              <a:rPr lang="zh-TW" altLang="en-US" smtClean="0"/>
              <a:pPr/>
              <a:t>27</a:t>
            </a:fld>
            <a:endParaRPr lang="en-US" altLang="zh-TW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003964-A393-4B07-AEF7-4A3435A19E6C}" type="slidenum">
              <a:rPr lang="zh-TW" altLang="en-US" smtClean="0"/>
              <a:pPr/>
              <a:t>34</a:t>
            </a:fld>
            <a:endParaRPr lang="en-US" altLang="zh-TW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See through the surface of last scattering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9047F-5F98-41DC-A98D-8611EE6C222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558FE-4C10-4D63-9838-EBC987C8DB3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C4F16-ECC1-4CB6-B505-815743D15FA9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4625"/>
            <a:ext cx="4038600" cy="224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6513"/>
            <a:ext cx="4038600" cy="2249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222B5-6B59-4DC8-B726-277CEE10115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C72EB-DAAA-43F5-9A35-4913FFDCCC2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0"/>
            <a:ext cx="8229600" cy="60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EAA79-818D-4D2C-9C0F-9C385E1DC84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8539E-790F-4C23-B4FB-8B92D3C7B722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42E77-1B7B-45C0-968D-8E0E20AAE1C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CA023-E993-4AA5-ABC3-5BC3101324CB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A5030-BE39-480C-85D9-FD92BB670629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668BC-BC32-4B02-BB46-B87067A16C78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C9493-0E18-46DC-B040-DA37DBCC9CB2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C3D0B-F3C8-4501-870E-A703DCBD57B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49C29-2EAB-47BF-8723-788C2638AEC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B1847-F29D-4142-8E39-E610BDD6B3B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3530B-CBB8-4A37-AEB1-A2481E50BBD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729ED-606E-4432-949E-05CF60BDA84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2EFCB-3E81-4A00-BA95-63C81653C4B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4625"/>
            <a:ext cx="4038600" cy="224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6513"/>
            <a:ext cx="4038600" cy="2249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63873-2FFD-4ADF-A775-BB78AAF7B23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A1107-C88B-4D96-BFCC-67E81B225035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0"/>
            <a:ext cx="8229600" cy="60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877BF-A46F-4A17-A431-211A67DCA4D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7A611-DCAD-41DD-8857-147F952BAE2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871E1-D571-4CEE-843E-8D631CBB4EC9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C0F90-5CF9-4E43-96A3-1D6F36AA636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18924-9234-401A-8CB8-9ED76E01B12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82438-1A26-48B1-A7C5-A83A5FEF55C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083A2-4DD9-46DA-9137-26F59ED1536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9B8AC-6F69-402D-8FFE-465F7149858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EC5EE-30CE-426C-BDCD-3F8436A8644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41CE7-B3BE-43AF-A8B2-02CF09A58E95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1671E-4438-417F-8906-6CC0A4B10A5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EEEBE-D184-486B-A8AB-6FAB635C9C4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52299-0269-46DE-A7EB-F5F238B771A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70772-6DA3-443B-A344-7BF4A6A4F56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0"/>
            <a:ext cx="8229600" cy="60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3A2BA-1EDA-4A09-9DFD-AEF4F1E3BB52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914D7-31E8-49B6-8875-62E7F7F1E21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4625"/>
            <a:ext cx="4038600" cy="224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4625"/>
            <a:ext cx="4038600" cy="224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846513"/>
            <a:ext cx="4038600" cy="2249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46513"/>
            <a:ext cx="4038600" cy="2249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F91D0-831B-42E4-8165-EA1DEC40A304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9429C-573B-485A-ADF0-24051ABAC48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8229600" cy="224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846513"/>
            <a:ext cx="8229600" cy="2249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0BEDE-19E8-4CB4-AE6F-C8CF971C2BA9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4625"/>
            <a:ext cx="4038600" cy="224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6513"/>
            <a:ext cx="4038600" cy="2249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0A402-91A6-4B11-8039-47C44DD7537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EA4AE-CCF3-4104-8B6F-7336F981DCA6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985D9-360F-43FA-9A90-87F20B00BD1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17090-7D5B-48B0-A8BE-9C1937E7E42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DA53B-E42D-4D65-BCB3-EFB680ABC71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F8941-F834-497A-A141-D602FDA2877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8C690-1861-4B63-BC5F-1E27123C64EB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CC196-CF11-4FFF-B629-E6A8B5CA29F2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D4BDE-9A6C-41EC-A995-87830BD1ED3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28BCF-9681-4B66-A888-0BEA3110390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A3737-2601-463D-827D-358E982EDC3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C50F2-126E-4B64-AC68-002C9DE27876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6F09A-35E4-4054-B7C5-811613F3E08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4625"/>
            <a:ext cx="4038600" cy="224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6513"/>
            <a:ext cx="4038600" cy="2249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41BA1-9848-457A-AE3F-67940336A662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E6DD9-6422-4ED9-9CA6-7047E49143B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0"/>
            <a:ext cx="8229600" cy="60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09CFC-BC6D-4494-9171-9CF3F93068C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AB4B3-76B2-4DC5-B525-6666FE1F975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47356-8B3D-4EC0-A8E8-0CEE9C59EE1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4FC66-08C7-4EED-B3E2-9F5E1993394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AD092-D28C-4F04-980A-D9DBD805CE72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23FCB-2D86-42B1-B2A1-86BA0535D6C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C788E-D6EB-46BE-88A5-217FC453D8E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A0ABF-164A-4A02-8E53-07CF6356F8C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6BADD-3783-4958-9C65-3AF40F5CB19F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F529E-6DA6-4106-9B9A-3B73B2F0DD3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427BB-226E-465F-8A2E-3A1C6AEFCD66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C00D1-A989-4B7A-949F-F48E9010DA12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15045-A417-4752-B10B-7D608B95EA4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765B7-5E17-48B7-99A9-EECB45E08EC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0"/>
            <a:ext cx="8229600" cy="60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917FF-2490-4B92-9AF9-7172384B398F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EEF76-74AC-4C1E-B0D9-F9F05460A8EF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8229600" cy="224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846513"/>
            <a:ext cx="8229600" cy="2249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9F696-4237-4CCE-8B62-1ED1204F7E1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58F37-2C39-49C5-9344-B091B2F1E87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B38B8-564A-4B36-92BF-832B35A473E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C1F7C8-5113-4FD2-A6A6-30BA4530A4E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291BC-43A1-4C81-9012-25424BCB6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C6EDD-91B9-4F43-9070-7C77DAD3799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A7A870-80CA-4F9C-A05F-20C126EAB1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E1397-68A7-4A7E-88F2-31A5CEC886F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16440-3808-4C39-AF25-F01EF340B0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31DF3-FFA8-49FA-AB47-8EC5BAA697B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60497-3C05-4FAD-A150-3D486B6A572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D51D9-8013-4810-9301-E3254F8883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4247E-6279-4F63-8C80-480980A31A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DEC0C-8F07-4C3A-A480-7302532EF6A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5EC3FA9-F865-4FF6-BCAD-9FFB9750510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C93E4FC-543E-4563-914D-4082C19F426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4625"/>
            <a:ext cx="4038600" cy="224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6513"/>
            <a:ext cx="4038600" cy="2249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C647BC4-656F-4FF8-9753-2FD13E58B11C}" type="slidenum">
              <a:rPr lang="zh-TW" altLang="en-US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08800" cy="1392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44625"/>
            <a:ext cx="4038600" cy="465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4FA0280-6034-4636-9055-D13CDC056970}" type="slidenum">
              <a:rPr lang="zh-TW" altLang="en-US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86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2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90880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4625"/>
            <a:ext cx="82296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71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fld id="{6B365D48-471D-426B-A52A-B71378D4C0B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285" r:id="rId1"/>
    <p:sldLayoutId id="2147486188" r:id="rId2"/>
    <p:sldLayoutId id="2147486189" r:id="rId3"/>
    <p:sldLayoutId id="2147486190" r:id="rId4"/>
    <p:sldLayoutId id="2147486191" r:id="rId5"/>
    <p:sldLayoutId id="2147486192" r:id="rId6"/>
    <p:sldLayoutId id="2147486193" r:id="rId7"/>
    <p:sldLayoutId id="2147486194" r:id="rId8"/>
    <p:sldLayoutId id="2147486195" r:id="rId9"/>
    <p:sldLayoutId id="2147486196" r:id="rId10"/>
    <p:sldLayoutId id="2147486197" r:id="rId11"/>
    <p:sldLayoutId id="2147486198" r:id="rId12"/>
    <p:sldLayoutId id="2147486199" r:id="rId13"/>
    <p:sldLayoutId id="2147486200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90880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4625"/>
            <a:ext cx="82296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71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fld id="{DBB22453-8C52-4B3D-B2F2-33C90BAB5FB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297" r:id="rId1"/>
    <p:sldLayoutId id="2147486201" r:id="rId2"/>
    <p:sldLayoutId id="2147486202" r:id="rId3"/>
    <p:sldLayoutId id="2147486203" r:id="rId4"/>
    <p:sldLayoutId id="2147486204" r:id="rId5"/>
    <p:sldLayoutId id="2147486205" r:id="rId6"/>
    <p:sldLayoutId id="2147486206" r:id="rId7"/>
    <p:sldLayoutId id="2147486207" r:id="rId8"/>
    <p:sldLayoutId id="2147486208" r:id="rId9"/>
    <p:sldLayoutId id="2147486209" r:id="rId10"/>
    <p:sldLayoutId id="2147486210" r:id="rId11"/>
    <p:sldLayoutId id="2147486211" r:id="rId12"/>
    <p:sldLayoutId id="2147486212" r:id="rId13"/>
    <p:sldLayoutId id="214748621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90880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4625"/>
            <a:ext cx="82296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71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fld id="{500DDE7A-5DF4-4598-83C9-7C32B93F448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00" r:id="rId1"/>
    <p:sldLayoutId id="2147486243" r:id="rId2"/>
    <p:sldLayoutId id="2147486244" r:id="rId3"/>
    <p:sldLayoutId id="2147486245" r:id="rId4"/>
    <p:sldLayoutId id="2147486246" r:id="rId5"/>
    <p:sldLayoutId id="2147486247" r:id="rId6"/>
    <p:sldLayoutId id="2147486248" r:id="rId7"/>
    <p:sldLayoutId id="2147486249" r:id="rId8"/>
    <p:sldLayoutId id="2147486250" r:id="rId9"/>
    <p:sldLayoutId id="2147486251" r:id="rId10"/>
    <p:sldLayoutId id="2147486252" r:id="rId11"/>
    <p:sldLayoutId id="2147486253" r:id="rId12"/>
    <p:sldLayoutId id="2147486254" r:id="rId13"/>
    <p:sldLayoutId id="2147486255" r:id="rId14"/>
    <p:sldLayoutId id="2147486256" r:id="rId15"/>
    <p:sldLayoutId id="2147486257" r:id="rId16"/>
    <p:sldLayoutId id="2147486258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90880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4625"/>
            <a:ext cx="82296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71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fld id="{758C8E1C-2197-415D-B483-0292D37C9A9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01" r:id="rId1"/>
    <p:sldLayoutId id="2147486259" r:id="rId2"/>
    <p:sldLayoutId id="2147486260" r:id="rId3"/>
    <p:sldLayoutId id="2147486261" r:id="rId4"/>
    <p:sldLayoutId id="2147486262" r:id="rId5"/>
    <p:sldLayoutId id="2147486263" r:id="rId6"/>
    <p:sldLayoutId id="2147486264" r:id="rId7"/>
    <p:sldLayoutId id="2147486265" r:id="rId8"/>
    <p:sldLayoutId id="2147486266" r:id="rId9"/>
    <p:sldLayoutId id="2147486267" r:id="rId10"/>
    <p:sldLayoutId id="2147486268" r:id="rId11"/>
    <p:sldLayoutId id="2147486269" r:id="rId12"/>
    <p:sldLayoutId id="2147486270" r:id="rId13"/>
    <p:sldLayoutId id="2147486271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90880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4625"/>
            <a:ext cx="82296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71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defRPr>
            </a:lvl1pPr>
          </a:lstStyle>
          <a:p>
            <a:pPr>
              <a:defRPr/>
            </a:pPr>
            <a:fld id="{171FB41B-B0EB-45E2-A903-658C48F418F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02" r:id="rId1"/>
    <p:sldLayoutId id="2147486272" r:id="rId2"/>
    <p:sldLayoutId id="2147486273" r:id="rId3"/>
    <p:sldLayoutId id="2147486274" r:id="rId4"/>
    <p:sldLayoutId id="2147486275" r:id="rId5"/>
    <p:sldLayoutId id="2147486276" r:id="rId6"/>
    <p:sldLayoutId id="2147486277" r:id="rId7"/>
    <p:sldLayoutId id="2147486278" r:id="rId8"/>
    <p:sldLayoutId id="2147486279" r:id="rId9"/>
    <p:sldLayoutId id="2147486280" r:id="rId10"/>
    <p:sldLayoutId id="2147486281" r:id="rId11"/>
    <p:sldLayoutId id="2147486282" r:id="rId12"/>
    <p:sldLayoutId id="2147486283" r:id="rId13"/>
    <p:sldLayoutId id="214748628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7/19/2013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04" r:id="rId1"/>
    <p:sldLayoutId id="2147486305" r:id="rId2"/>
    <p:sldLayoutId id="2147486306" r:id="rId3"/>
    <p:sldLayoutId id="2147486307" r:id="rId4"/>
    <p:sldLayoutId id="2147486308" r:id="rId5"/>
    <p:sldLayoutId id="2147486309" r:id="rId6"/>
    <p:sldLayoutId id="2147486310" r:id="rId7"/>
    <p:sldLayoutId id="2147486311" r:id="rId8"/>
    <p:sldLayoutId id="2147486312" r:id="rId9"/>
    <p:sldLayoutId id="2147486313" r:id="rId10"/>
    <p:sldLayoutId id="214748631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eaLnBrk="0" hangingPunct="0"/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eaLnBrk="0" hangingPunct="0"/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hangingPunct="0"/>
            <a:fld id="{5B6893A7-5F1E-4C7F-B690-C017EB865AD6}" type="slidenum">
              <a:rPr lang="en-US" b="0">
                <a:solidFill>
                  <a:srgbClr val="000000"/>
                </a:solidFill>
              </a:rPr>
              <a:pPr eaLnBrk="0" hangingPunct="0"/>
              <a:t>‹#›</a:t>
            </a:fld>
            <a:endParaRPr lang="en-US" b="0">
              <a:solidFill>
                <a:srgbClr val="000000"/>
              </a:solidFill>
            </a:endParaRPr>
          </a:p>
        </p:txBody>
      </p:sp>
      <p:pic>
        <p:nvPicPr>
          <p:cNvPr id="1031" name="Picture 7" descr="akbar_head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700" y="6532563"/>
            <a:ext cx="352425" cy="3000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16" r:id="rId1"/>
    <p:sldLayoutId id="2147486317" r:id="rId2"/>
    <p:sldLayoutId id="2147486318" r:id="rId3"/>
    <p:sldLayoutId id="2147486319" r:id="rId4"/>
    <p:sldLayoutId id="2147486320" r:id="rId5"/>
    <p:sldLayoutId id="2147486321" r:id="rId6"/>
    <p:sldLayoutId id="2147486322" r:id="rId7"/>
    <p:sldLayoutId id="2147486323" r:id="rId8"/>
    <p:sldLayoutId id="2147486324" r:id="rId9"/>
    <p:sldLayoutId id="2147486325" r:id="rId10"/>
    <p:sldLayoutId id="2147486326" r:id="rId11"/>
    <p:sldLayoutId id="2147486327" r:id="rId12"/>
    <p:sldLayoutId id="2147486328" r:id="rId13"/>
    <p:sldLayoutId id="2147486329" r:id="rId14"/>
    <p:sldLayoutId id="2147486330" r:id="rId15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D36294-2849-48A8-8531-5354CF3095D2}" type="slidenum">
              <a:rPr lang="en-US" smtClean="0">
                <a:solidFill>
                  <a:srgbClr val="000000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32" r:id="rId1"/>
    <p:sldLayoutId id="2147486333" r:id="rId2"/>
    <p:sldLayoutId id="2147486334" r:id="rId3"/>
    <p:sldLayoutId id="2147486335" r:id="rId4"/>
    <p:sldLayoutId id="2147486336" r:id="rId5"/>
    <p:sldLayoutId id="2147486337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5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Chao-Lin </a:t>
            </a:r>
            <a:r>
              <a:rPr lang="en-US" sz="2800" dirty="0" err="1" smtClean="0"/>
              <a:t>Kuo</a:t>
            </a:r>
            <a:endParaRPr lang="en-US" sz="2800" dirty="0" smtClean="0"/>
          </a:p>
          <a:p>
            <a:pPr eaLnBrk="1" hangingPunct="1">
              <a:defRPr/>
            </a:pPr>
            <a:r>
              <a:rPr lang="en-US" sz="2000" dirty="0" smtClean="0"/>
              <a:t>Physics Department &amp; SLAC PPA, Stanford University</a:t>
            </a:r>
          </a:p>
          <a:p>
            <a:pPr eaLnBrk="1" hangingPunct="1">
              <a:defRPr/>
            </a:pPr>
            <a:r>
              <a:rPr lang="en-US" sz="2000" dirty="0" err="1" smtClean="0"/>
              <a:t>Kavli</a:t>
            </a:r>
            <a:r>
              <a:rPr lang="en-US" sz="2000" dirty="0" smtClean="0"/>
              <a:t> Institute for Particle Astrophysics and Cosmology</a:t>
            </a:r>
          </a:p>
        </p:txBody>
      </p:sp>
      <p:sp>
        <p:nvSpPr>
          <p:cNvPr id="37" name="Title 36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Exploring Cosmic Microwave Background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681038"/>
            <a:ext cx="4854575" cy="548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82588" y="1792288"/>
            <a:ext cx="609600" cy="457200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TW">
                <a:solidFill>
                  <a:srgbClr val="2B5481"/>
                </a:solidFill>
                <a:latin typeface="Symbol" pitchFamily="18" charset="2"/>
                <a:ea typeface="新細明體" pitchFamily="18" charset="-120"/>
              </a:rPr>
              <a:t>W</a:t>
            </a:r>
            <a:r>
              <a:rPr lang="en-US" altLang="zh-TW" baseline="-22000">
                <a:solidFill>
                  <a:srgbClr val="2B5481"/>
                </a:solidFill>
                <a:latin typeface="Symbol" pitchFamily="18" charset="2"/>
                <a:ea typeface="新細明體" pitchFamily="18" charset="-120"/>
              </a:rPr>
              <a:t>L</a:t>
            </a:r>
            <a:endParaRPr lang="en-US" altLang="zh-TW">
              <a:solidFill>
                <a:srgbClr val="2B5481"/>
              </a:solidFill>
              <a:ea typeface="新細明體" pitchFamily="18" charset="-12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733550" y="5692775"/>
            <a:ext cx="685800" cy="457200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TW">
                <a:solidFill>
                  <a:srgbClr val="003366"/>
                </a:solidFill>
                <a:latin typeface="Symbol" pitchFamily="18" charset="2"/>
                <a:ea typeface="新細明體" pitchFamily="18" charset="-120"/>
              </a:rPr>
              <a:t>W</a:t>
            </a:r>
            <a:r>
              <a:rPr lang="en-US" altLang="zh-TW" baseline="-22000">
                <a:solidFill>
                  <a:srgbClr val="003366"/>
                </a:solidFill>
                <a:ea typeface="新細明體" pitchFamily="18" charset="-120"/>
              </a:rPr>
              <a:t>M</a:t>
            </a:r>
          </a:p>
        </p:txBody>
      </p:sp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6399390" y="301625"/>
            <a:ext cx="1407758" cy="430887"/>
          </a:xfrm>
          <a:prstGeom prst="rect">
            <a:avLst/>
          </a:prstGeom>
          <a:noFill/>
          <a:ln w="15875">
            <a:noFill/>
            <a:miter lim="800000"/>
            <a:headEnd/>
            <a:tailEnd type="none" w="sm" len="lg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TW" sz="2200" b="0" dirty="0" smtClean="0">
                <a:solidFill>
                  <a:srgbClr val="FFFFFF"/>
                </a:solidFill>
                <a:ea typeface="新細明體" pitchFamily="18" charset="-120"/>
              </a:rPr>
              <a:t>2000-2013</a:t>
            </a:r>
            <a:endParaRPr lang="en-US" altLang="zh-TW" sz="2200" b="0" dirty="0">
              <a:solidFill>
                <a:srgbClr val="FFFFFF"/>
              </a:solidFill>
              <a:ea typeface="新細明體" pitchFamily="18" charset="-12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913438" y="3008313"/>
            <a:ext cx="3230562" cy="18466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altLang="zh-TW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Flat geometry</a:t>
            </a:r>
            <a:r>
              <a:rPr lang="en-US" altLang="zh-TW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新細明體" pitchFamily="18" charset="-120"/>
              </a:rPr>
              <a:t> 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altLang="zh-TW" sz="2000" dirty="0" smtClean="0">
                <a:solidFill>
                  <a:srgbClr val="72F270"/>
                </a:solidFill>
                <a:latin typeface="Symbol" pitchFamily="18" charset="2"/>
                <a:ea typeface="新細明體" pitchFamily="18" charset="-120"/>
              </a:rPr>
              <a:t>W</a:t>
            </a:r>
            <a:r>
              <a:rPr lang="en-US" altLang="zh-TW" sz="2000" baseline="-22000" dirty="0" smtClean="0">
                <a:solidFill>
                  <a:srgbClr val="72F270"/>
                </a:solidFill>
                <a:ea typeface="新細明體" pitchFamily="18" charset="-120"/>
              </a:rPr>
              <a:t>DM </a:t>
            </a:r>
            <a:r>
              <a:rPr lang="en-US" altLang="zh-TW" sz="2000" dirty="0">
                <a:solidFill>
                  <a:srgbClr val="72F270"/>
                </a:solidFill>
                <a:ea typeface="新細明體" pitchFamily="18" charset="-120"/>
              </a:rPr>
              <a:t>(dark matter)</a:t>
            </a:r>
            <a:r>
              <a:rPr lang="en-US" altLang="zh-TW" sz="2000" baseline="-22000" dirty="0">
                <a:solidFill>
                  <a:srgbClr val="72F270"/>
                </a:solidFill>
                <a:ea typeface="新細明體" pitchFamily="18" charset="-120"/>
              </a:rPr>
              <a:t> </a:t>
            </a:r>
            <a:r>
              <a:rPr lang="en-US" altLang="zh-TW" sz="2000" dirty="0">
                <a:solidFill>
                  <a:srgbClr val="72F270"/>
                </a:solidFill>
                <a:ea typeface="新細明體" pitchFamily="18" charset="-120"/>
              </a:rPr>
              <a:t>~ </a:t>
            </a:r>
            <a:r>
              <a:rPr lang="en-US" altLang="zh-TW" sz="2000" dirty="0" smtClean="0">
                <a:solidFill>
                  <a:srgbClr val="72F270"/>
                </a:solidFill>
                <a:ea typeface="新細明體" pitchFamily="18" charset="-120"/>
              </a:rPr>
              <a:t>25.9%</a:t>
            </a:r>
            <a:endParaRPr lang="en-US" altLang="zh-TW" sz="2000" dirty="0">
              <a:solidFill>
                <a:srgbClr val="FFFFFF"/>
              </a:solidFill>
              <a:ea typeface="新細明體" pitchFamily="18" charset="-120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en-US" altLang="zh-TW" sz="2000" dirty="0">
                <a:solidFill>
                  <a:srgbClr val="FFFA96"/>
                </a:solidFill>
                <a:latin typeface="Symbol" pitchFamily="18" charset="2"/>
                <a:ea typeface="新細明體" pitchFamily="18" charset="-120"/>
              </a:rPr>
              <a:t>W</a:t>
            </a:r>
            <a:r>
              <a:rPr lang="en-US" altLang="zh-TW" sz="2000" baseline="-22000" dirty="0">
                <a:solidFill>
                  <a:srgbClr val="FFFA96"/>
                </a:solidFill>
                <a:ea typeface="新細明體" pitchFamily="18" charset="-120"/>
              </a:rPr>
              <a:t>B </a:t>
            </a:r>
            <a:r>
              <a:rPr lang="en-US" altLang="zh-TW" sz="2000" dirty="0">
                <a:solidFill>
                  <a:srgbClr val="FFFA96"/>
                </a:solidFill>
                <a:ea typeface="新細明體" pitchFamily="18" charset="-120"/>
              </a:rPr>
              <a:t>(baryon)</a:t>
            </a:r>
            <a:r>
              <a:rPr lang="en-US" altLang="zh-TW" sz="2000" baseline="-22000" dirty="0">
                <a:solidFill>
                  <a:srgbClr val="FFFA96"/>
                </a:solidFill>
                <a:ea typeface="新細明體" pitchFamily="18" charset="-120"/>
              </a:rPr>
              <a:t> </a:t>
            </a:r>
            <a:r>
              <a:rPr lang="en-US" altLang="zh-TW" sz="2000" dirty="0">
                <a:solidFill>
                  <a:srgbClr val="FFFA96"/>
                </a:solidFill>
                <a:ea typeface="新細明體" pitchFamily="18" charset="-120"/>
              </a:rPr>
              <a:t>~ </a:t>
            </a:r>
            <a:r>
              <a:rPr lang="en-US" altLang="zh-TW" sz="2000" dirty="0" smtClean="0">
                <a:solidFill>
                  <a:srgbClr val="FFFA96"/>
                </a:solidFill>
                <a:ea typeface="新細明體" pitchFamily="18" charset="-120"/>
              </a:rPr>
              <a:t>4.8%</a:t>
            </a:r>
            <a:endParaRPr lang="en-US" altLang="zh-TW" sz="2000" dirty="0">
              <a:solidFill>
                <a:srgbClr val="FFFA96"/>
              </a:solidFill>
              <a:ea typeface="新細明體" pitchFamily="18" charset="-120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en-US" altLang="zh-TW" sz="2000" dirty="0">
                <a:solidFill>
                  <a:srgbClr val="C6C9FF"/>
                </a:solidFill>
                <a:latin typeface="Symbol" pitchFamily="18" charset="2"/>
                <a:ea typeface="新細明體" pitchFamily="18" charset="-120"/>
              </a:rPr>
              <a:t>W</a:t>
            </a:r>
            <a:r>
              <a:rPr lang="en-US" altLang="zh-TW" sz="2000" baseline="-25000" dirty="0">
                <a:solidFill>
                  <a:srgbClr val="C6C9FF"/>
                </a:solidFill>
                <a:latin typeface="Symbol" pitchFamily="18" charset="2"/>
                <a:ea typeface="新細明體" pitchFamily="18" charset="-120"/>
              </a:rPr>
              <a:t>L</a:t>
            </a:r>
            <a:r>
              <a:rPr lang="en-US" altLang="zh-TW" sz="2000" dirty="0">
                <a:solidFill>
                  <a:srgbClr val="C6C9FF"/>
                </a:solidFill>
                <a:ea typeface="新細明體" pitchFamily="18" charset="-120"/>
              </a:rPr>
              <a:t> (dark energy) ~ </a:t>
            </a:r>
            <a:r>
              <a:rPr lang="en-US" altLang="zh-TW" sz="2000" dirty="0" smtClean="0">
                <a:solidFill>
                  <a:srgbClr val="C6C9FF"/>
                </a:solidFill>
                <a:ea typeface="新細明體" pitchFamily="18" charset="-120"/>
              </a:rPr>
              <a:t>69.3%</a:t>
            </a:r>
            <a:endParaRPr lang="en-US" altLang="zh-TW" sz="2000" b="0" dirty="0">
              <a:solidFill>
                <a:srgbClr val="FFFA96"/>
              </a:solidFill>
              <a:ea typeface="新細明體" pitchFamily="18" charset="-120"/>
            </a:endParaRPr>
          </a:p>
        </p:txBody>
      </p:sp>
      <p:sp>
        <p:nvSpPr>
          <p:cNvPr id="30729" name="Text Box 6"/>
          <p:cNvSpPr txBox="1">
            <a:spLocks noChangeArrowheads="1"/>
          </p:cNvSpPr>
          <p:nvPr/>
        </p:nvSpPr>
        <p:spPr bwMode="auto">
          <a:xfrm>
            <a:off x="5913438" y="1308100"/>
            <a:ext cx="752475" cy="457200"/>
          </a:xfrm>
          <a:prstGeom prst="rect">
            <a:avLst/>
          </a:prstGeom>
          <a:noFill/>
          <a:ln w="15875">
            <a:noFill/>
            <a:miter lim="800000"/>
            <a:headEnd/>
            <a:tailEnd type="none" w="sm" len="lg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TW">
                <a:solidFill>
                  <a:srgbClr val="77E0FF"/>
                </a:solidFill>
                <a:ea typeface="新細明體" pitchFamily="18" charset="-120"/>
              </a:rPr>
              <a:t>SN: </a:t>
            </a:r>
          </a:p>
        </p:txBody>
      </p:sp>
      <p:sp>
        <p:nvSpPr>
          <p:cNvPr id="30730" name="Text Box 7"/>
          <p:cNvSpPr txBox="1">
            <a:spLocks noChangeArrowheads="1"/>
          </p:cNvSpPr>
          <p:nvPr/>
        </p:nvSpPr>
        <p:spPr bwMode="auto">
          <a:xfrm>
            <a:off x="5921375" y="1892300"/>
            <a:ext cx="996950" cy="457200"/>
          </a:xfrm>
          <a:prstGeom prst="rect">
            <a:avLst/>
          </a:prstGeom>
          <a:noFill/>
          <a:ln w="15875">
            <a:noFill/>
            <a:miter lim="800000"/>
            <a:headEnd/>
            <a:tailEnd type="none" w="sm" len="lg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TW">
                <a:solidFill>
                  <a:srgbClr val="FFFFFF"/>
                </a:solidFill>
                <a:ea typeface="新細明體" pitchFamily="18" charset="-120"/>
              </a:rPr>
              <a:t>CMB:</a:t>
            </a:r>
          </a:p>
        </p:txBody>
      </p:sp>
      <p:sp>
        <p:nvSpPr>
          <p:cNvPr id="30731" name="Text Box 8"/>
          <p:cNvSpPr txBox="1">
            <a:spLocks noChangeArrowheads="1"/>
          </p:cNvSpPr>
          <p:nvPr/>
        </p:nvSpPr>
        <p:spPr bwMode="auto">
          <a:xfrm>
            <a:off x="5911850" y="2455863"/>
            <a:ext cx="2073275" cy="457200"/>
          </a:xfrm>
          <a:prstGeom prst="rect">
            <a:avLst/>
          </a:prstGeom>
          <a:noFill/>
          <a:ln w="15875">
            <a:noFill/>
            <a:miter lim="800000"/>
            <a:headEnd/>
            <a:tailEnd type="none" w="sm" len="lg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TW">
                <a:solidFill>
                  <a:srgbClr val="FF9933"/>
                </a:solidFill>
                <a:ea typeface="新細明體" pitchFamily="18" charset="-120"/>
              </a:rPr>
              <a:t>LSS/Clusters:</a:t>
            </a:r>
            <a:r>
              <a:rPr lang="en-US" altLang="zh-TW" b="0">
                <a:solidFill>
                  <a:srgbClr val="FF9933"/>
                </a:solidFill>
                <a:ea typeface="新細明體" pitchFamily="18" charset="-120"/>
              </a:rPr>
              <a:t> </a:t>
            </a:r>
          </a:p>
        </p:txBody>
      </p:sp>
      <p:sp>
        <p:nvSpPr>
          <p:cNvPr id="30732" name="Text Box 9"/>
          <p:cNvSpPr txBox="1">
            <a:spLocks noChangeArrowheads="1"/>
          </p:cNvSpPr>
          <p:nvPr/>
        </p:nvSpPr>
        <p:spPr bwMode="auto">
          <a:xfrm>
            <a:off x="6623050" y="1309688"/>
            <a:ext cx="14557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TW">
                <a:solidFill>
                  <a:srgbClr val="FFFFFF"/>
                </a:solidFill>
                <a:latin typeface="Symbol" pitchFamily="18" charset="2"/>
                <a:ea typeface="新細明體" pitchFamily="18" charset="-120"/>
              </a:rPr>
              <a:t>W</a:t>
            </a:r>
            <a:r>
              <a:rPr lang="en-US" altLang="zh-TW" baseline="-22000">
                <a:solidFill>
                  <a:srgbClr val="FFFFFF"/>
                </a:solidFill>
                <a:ea typeface="新細明體" pitchFamily="18" charset="-120"/>
              </a:rPr>
              <a:t>M</a:t>
            </a:r>
            <a:r>
              <a:rPr lang="en-US" altLang="zh-TW">
                <a:solidFill>
                  <a:srgbClr val="FFFFFF"/>
                </a:solidFill>
                <a:ea typeface="新細明體" pitchFamily="18" charset="-120"/>
              </a:rPr>
              <a:t>-</a:t>
            </a:r>
            <a:r>
              <a:rPr lang="en-US" altLang="zh-TW">
                <a:solidFill>
                  <a:srgbClr val="FFFFFF"/>
                </a:solidFill>
                <a:latin typeface="Symbol" pitchFamily="18" charset="2"/>
                <a:ea typeface="新細明體" pitchFamily="18" charset="-120"/>
              </a:rPr>
              <a:t>W</a:t>
            </a:r>
            <a:r>
              <a:rPr lang="en-US" altLang="zh-TW" baseline="-25000">
                <a:solidFill>
                  <a:srgbClr val="FFFFFF"/>
                </a:solidFill>
                <a:latin typeface="Symbol" pitchFamily="18" charset="2"/>
                <a:ea typeface="新細明體" pitchFamily="18" charset="-120"/>
              </a:rPr>
              <a:t>L</a:t>
            </a:r>
            <a:r>
              <a:rPr lang="en-US" altLang="zh-TW">
                <a:solidFill>
                  <a:srgbClr val="FFFFFF"/>
                </a:solidFill>
                <a:ea typeface="新細明體" pitchFamily="18" charset="-120"/>
              </a:rPr>
              <a:t>/2</a:t>
            </a:r>
          </a:p>
        </p:txBody>
      </p:sp>
      <p:sp>
        <p:nvSpPr>
          <p:cNvPr id="30733" name="Text Box 10"/>
          <p:cNvSpPr txBox="1">
            <a:spLocks noChangeArrowheads="1"/>
          </p:cNvSpPr>
          <p:nvPr/>
        </p:nvSpPr>
        <p:spPr bwMode="auto">
          <a:xfrm>
            <a:off x="6983413" y="1873250"/>
            <a:ext cx="13112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TW">
                <a:solidFill>
                  <a:srgbClr val="FFFFFF"/>
                </a:solidFill>
                <a:latin typeface="Symbol" pitchFamily="18" charset="2"/>
                <a:ea typeface="新細明體" pitchFamily="18" charset="-120"/>
              </a:rPr>
              <a:t>W</a:t>
            </a:r>
            <a:r>
              <a:rPr lang="en-US" altLang="zh-TW" baseline="-22000">
                <a:solidFill>
                  <a:srgbClr val="FFFFFF"/>
                </a:solidFill>
                <a:ea typeface="新細明體" pitchFamily="18" charset="-120"/>
              </a:rPr>
              <a:t>M</a:t>
            </a:r>
            <a:r>
              <a:rPr lang="en-US" altLang="zh-TW">
                <a:solidFill>
                  <a:srgbClr val="FFFFFF"/>
                </a:solidFill>
                <a:ea typeface="新細明體" pitchFamily="18" charset="-120"/>
              </a:rPr>
              <a:t>+</a:t>
            </a:r>
            <a:r>
              <a:rPr lang="en-US" altLang="zh-TW">
                <a:solidFill>
                  <a:srgbClr val="FFFFFF"/>
                </a:solidFill>
                <a:latin typeface="Symbol" pitchFamily="18" charset="2"/>
                <a:ea typeface="新細明體" pitchFamily="18" charset="-120"/>
              </a:rPr>
              <a:t>W</a:t>
            </a:r>
            <a:r>
              <a:rPr lang="en-US" altLang="zh-TW" baseline="-25000">
                <a:solidFill>
                  <a:srgbClr val="FFFFFF"/>
                </a:solidFill>
                <a:latin typeface="Symbol" pitchFamily="18" charset="2"/>
                <a:ea typeface="新細明體" pitchFamily="18" charset="-120"/>
              </a:rPr>
              <a:t>L</a:t>
            </a:r>
            <a:endParaRPr lang="en-US" altLang="zh-TW">
              <a:solidFill>
                <a:srgbClr val="FFFFFF"/>
              </a:solidFill>
              <a:ea typeface="新細明體" pitchFamily="18" charset="-120"/>
            </a:endParaRPr>
          </a:p>
        </p:txBody>
      </p:sp>
      <p:sp>
        <p:nvSpPr>
          <p:cNvPr id="30734" name="Text Box 11"/>
          <p:cNvSpPr txBox="1">
            <a:spLocks noChangeArrowheads="1"/>
          </p:cNvSpPr>
          <p:nvPr/>
        </p:nvSpPr>
        <p:spPr bwMode="auto">
          <a:xfrm>
            <a:off x="7734300" y="2438400"/>
            <a:ext cx="6572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TW">
                <a:solidFill>
                  <a:srgbClr val="FFFFFF"/>
                </a:solidFill>
                <a:latin typeface="Symbol" pitchFamily="18" charset="2"/>
                <a:ea typeface="新細明體" pitchFamily="18" charset="-120"/>
              </a:rPr>
              <a:t>W</a:t>
            </a:r>
            <a:r>
              <a:rPr lang="en-US" altLang="zh-TW" baseline="-22000">
                <a:solidFill>
                  <a:srgbClr val="FFFFFF"/>
                </a:solidFill>
                <a:ea typeface="新細明體" pitchFamily="18" charset="-120"/>
              </a:rPr>
              <a:t>M</a:t>
            </a:r>
            <a:endParaRPr lang="en-US" altLang="zh-TW">
              <a:solidFill>
                <a:srgbClr val="FFFFFF"/>
              </a:solidFill>
              <a:ea typeface="新細明體" pitchFamily="18" charset="-120"/>
            </a:endParaRPr>
          </a:p>
        </p:txBody>
      </p:sp>
      <p:pic>
        <p:nvPicPr>
          <p:cNvPr id="16" name="Picture 2" descr="Union2_Om-Ol_systema#5C384F.png                                005C3117Macintosh HD                   BEE2E65C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8751" y="2562006"/>
            <a:ext cx="1442185" cy="1666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9350" y="71438"/>
            <a:ext cx="6908800" cy="747712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Cosmological parameters</a:t>
            </a:r>
            <a:endParaRPr lang="en-US" sz="3600" dirty="0"/>
          </a:p>
        </p:txBody>
      </p:sp>
      <p:pic>
        <p:nvPicPr>
          <p:cNvPr id="31747" name="Content Placeholder 3" descr="wmap_tabl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272303"/>
            <a:ext cx="7207250" cy="50769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9"/>
          <p:cNvSpPr>
            <a:spLocks noChangeShapeType="1"/>
          </p:cNvSpPr>
          <p:nvPr/>
        </p:nvSpPr>
        <p:spPr bwMode="auto">
          <a:xfrm flipH="1" flipV="1">
            <a:off x="2329131" y="1509623"/>
            <a:ext cx="103517" cy="50895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6908800" cy="554038"/>
          </a:xfrm>
        </p:spPr>
        <p:txBody>
          <a:bodyPr/>
          <a:lstStyle/>
          <a:p>
            <a:r>
              <a:rPr lang="en-US" altLang="zh-TW" sz="3200">
                <a:ea typeface="新細明體" pitchFamily="18" charset="-120"/>
              </a:rPr>
              <a:t>CMB power spectrum</a:t>
            </a:r>
          </a:p>
        </p:txBody>
      </p:sp>
      <p:pic>
        <p:nvPicPr>
          <p:cNvPr id="809990" name="Picture 6" descr="sin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8225" y="822325"/>
            <a:ext cx="1806575" cy="363538"/>
          </a:xfrm>
          <a:prstGeom prst="rect">
            <a:avLst/>
          </a:prstGeom>
          <a:noFill/>
        </p:spPr>
      </p:pic>
      <p:pic>
        <p:nvPicPr>
          <p:cNvPr id="809991" name="Picture 7" descr="sin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2650" y="822325"/>
            <a:ext cx="1809750" cy="358775"/>
          </a:xfrm>
          <a:prstGeom prst="rect">
            <a:avLst/>
          </a:prstGeom>
          <a:noFill/>
        </p:spPr>
      </p:pic>
      <p:sp>
        <p:nvSpPr>
          <p:cNvPr id="809992" name="Freeform 8"/>
          <p:cNvSpPr>
            <a:spLocks/>
          </p:cNvSpPr>
          <p:nvPr/>
        </p:nvSpPr>
        <p:spPr bwMode="auto">
          <a:xfrm>
            <a:off x="3705225" y="1187450"/>
            <a:ext cx="1701800" cy="452438"/>
          </a:xfrm>
          <a:custGeom>
            <a:avLst/>
            <a:gdLst/>
            <a:ahLst/>
            <a:cxnLst>
              <a:cxn ang="0">
                <a:pos x="0" y="122"/>
              </a:cxn>
              <a:cxn ang="0">
                <a:pos x="378" y="326"/>
              </a:cxn>
              <a:cxn ang="0">
                <a:pos x="744" y="44"/>
              </a:cxn>
              <a:cxn ang="0">
                <a:pos x="1158" y="314"/>
              </a:cxn>
              <a:cxn ang="0">
                <a:pos x="1512" y="50"/>
              </a:cxn>
              <a:cxn ang="0">
                <a:pos x="1584" y="14"/>
              </a:cxn>
            </a:cxnLst>
            <a:rect l="0" t="0" r="r" b="b"/>
            <a:pathLst>
              <a:path w="1584" h="339">
                <a:moveTo>
                  <a:pt x="0" y="122"/>
                </a:moveTo>
                <a:cubicBezTo>
                  <a:pt x="127" y="230"/>
                  <a:pt x="254" y="339"/>
                  <a:pt x="378" y="326"/>
                </a:cubicBezTo>
                <a:cubicBezTo>
                  <a:pt x="502" y="313"/>
                  <a:pt x="614" y="46"/>
                  <a:pt x="744" y="44"/>
                </a:cubicBezTo>
                <a:cubicBezTo>
                  <a:pt x="874" y="42"/>
                  <a:pt x="1030" y="313"/>
                  <a:pt x="1158" y="314"/>
                </a:cubicBezTo>
                <a:cubicBezTo>
                  <a:pt x="1286" y="315"/>
                  <a:pt x="1441" y="100"/>
                  <a:pt x="1512" y="50"/>
                </a:cubicBezTo>
                <a:cubicBezTo>
                  <a:pt x="1583" y="0"/>
                  <a:pt x="1583" y="7"/>
                  <a:pt x="1584" y="1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09993" name="Text Box 9"/>
          <p:cNvSpPr txBox="1">
            <a:spLocks noChangeArrowheads="1"/>
          </p:cNvSpPr>
          <p:nvPr/>
        </p:nvSpPr>
        <p:spPr bwMode="auto">
          <a:xfrm>
            <a:off x="12700" y="588963"/>
            <a:ext cx="7651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TW" sz="1400">
                <a:solidFill>
                  <a:srgbClr val="000000"/>
                </a:solidFill>
                <a:ea typeface="新細明體" pitchFamily="18" charset="-120"/>
              </a:rPr>
              <a:t>baryon</a:t>
            </a:r>
          </a:p>
          <a:p>
            <a:r>
              <a:rPr lang="en-US" altLang="zh-TW" sz="1400">
                <a:solidFill>
                  <a:srgbClr val="000000"/>
                </a:solidFill>
                <a:ea typeface="新細明體" pitchFamily="18" charset="-120"/>
              </a:rPr>
              <a:t>/photon</a:t>
            </a:r>
          </a:p>
        </p:txBody>
      </p:sp>
      <p:sp>
        <p:nvSpPr>
          <p:cNvPr id="809994" name="Text Box 10"/>
          <p:cNvSpPr txBox="1">
            <a:spLocks noChangeArrowheads="1"/>
          </p:cNvSpPr>
          <p:nvPr/>
        </p:nvSpPr>
        <p:spPr bwMode="auto">
          <a:xfrm>
            <a:off x="-50800" y="1346200"/>
            <a:ext cx="11366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TW" sz="1400">
                <a:solidFill>
                  <a:srgbClr val="000000"/>
                </a:solidFill>
                <a:ea typeface="新細明體" pitchFamily="18" charset="-120"/>
              </a:rPr>
              <a:t>Dark matter</a:t>
            </a:r>
          </a:p>
          <a:p>
            <a:r>
              <a:rPr lang="en-US" altLang="zh-TW" sz="1400">
                <a:solidFill>
                  <a:srgbClr val="000000"/>
                </a:solidFill>
                <a:ea typeface="新細明體" pitchFamily="18" charset="-120"/>
              </a:rPr>
              <a:t>potential</a:t>
            </a:r>
          </a:p>
        </p:txBody>
      </p:sp>
      <p:sp>
        <p:nvSpPr>
          <p:cNvPr id="809995" name="Freeform 11"/>
          <p:cNvSpPr>
            <a:spLocks/>
          </p:cNvSpPr>
          <p:nvPr/>
        </p:nvSpPr>
        <p:spPr bwMode="auto">
          <a:xfrm>
            <a:off x="6086475" y="1203325"/>
            <a:ext cx="1638300" cy="446088"/>
          </a:xfrm>
          <a:custGeom>
            <a:avLst/>
            <a:gdLst/>
            <a:ahLst/>
            <a:cxnLst>
              <a:cxn ang="0">
                <a:pos x="0" y="314"/>
              </a:cxn>
              <a:cxn ang="0">
                <a:pos x="240" y="2"/>
              </a:cxn>
              <a:cxn ang="0">
                <a:pos x="510" y="314"/>
              </a:cxn>
              <a:cxn ang="0">
                <a:pos x="744" y="2"/>
              </a:cxn>
              <a:cxn ang="0">
                <a:pos x="1014" y="314"/>
              </a:cxn>
              <a:cxn ang="0">
                <a:pos x="1272" y="2"/>
              </a:cxn>
              <a:cxn ang="0">
                <a:pos x="1494" y="302"/>
              </a:cxn>
              <a:cxn ang="0">
                <a:pos x="1608" y="152"/>
              </a:cxn>
            </a:cxnLst>
            <a:rect l="0" t="0" r="r" b="b"/>
            <a:pathLst>
              <a:path w="1608" h="327">
                <a:moveTo>
                  <a:pt x="0" y="314"/>
                </a:moveTo>
                <a:cubicBezTo>
                  <a:pt x="77" y="158"/>
                  <a:pt x="155" y="2"/>
                  <a:pt x="240" y="2"/>
                </a:cubicBezTo>
                <a:cubicBezTo>
                  <a:pt x="325" y="2"/>
                  <a:pt x="426" y="314"/>
                  <a:pt x="510" y="314"/>
                </a:cubicBezTo>
                <a:cubicBezTo>
                  <a:pt x="594" y="314"/>
                  <a:pt x="660" y="2"/>
                  <a:pt x="744" y="2"/>
                </a:cubicBezTo>
                <a:cubicBezTo>
                  <a:pt x="828" y="2"/>
                  <a:pt x="926" y="314"/>
                  <a:pt x="1014" y="314"/>
                </a:cubicBezTo>
                <a:cubicBezTo>
                  <a:pt x="1102" y="314"/>
                  <a:pt x="1192" y="4"/>
                  <a:pt x="1272" y="2"/>
                </a:cubicBezTo>
                <a:cubicBezTo>
                  <a:pt x="1352" y="0"/>
                  <a:pt x="1438" y="277"/>
                  <a:pt x="1494" y="302"/>
                </a:cubicBezTo>
                <a:cubicBezTo>
                  <a:pt x="1550" y="327"/>
                  <a:pt x="1579" y="239"/>
                  <a:pt x="1608" y="152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809996" name="Picture 12" descr="sin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2050" y="809625"/>
            <a:ext cx="1828800" cy="369888"/>
          </a:xfrm>
          <a:prstGeom prst="rect">
            <a:avLst/>
          </a:prstGeom>
          <a:noFill/>
        </p:spPr>
      </p:pic>
      <p:sp>
        <p:nvSpPr>
          <p:cNvPr id="809997" name="Freeform 13"/>
          <p:cNvSpPr>
            <a:spLocks/>
          </p:cNvSpPr>
          <p:nvPr/>
        </p:nvSpPr>
        <p:spPr bwMode="auto">
          <a:xfrm>
            <a:off x="1181100" y="1200150"/>
            <a:ext cx="1803400" cy="452438"/>
          </a:xfrm>
          <a:custGeom>
            <a:avLst/>
            <a:gdLst/>
            <a:ahLst/>
            <a:cxnLst>
              <a:cxn ang="0">
                <a:pos x="0" y="244"/>
              </a:cxn>
              <a:cxn ang="0">
                <a:pos x="280" y="316"/>
              </a:cxn>
              <a:cxn ang="0">
                <a:pos x="568" y="236"/>
              </a:cxn>
              <a:cxn ang="0">
                <a:pos x="944" y="36"/>
              </a:cxn>
              <a:cxn ang="0">
                <a:pos x="1136" y="20"/>
              </a:cxn>
            </a:cxnLst>
            <a:rect l="0" t="0" r="r" b="b"/>
            <a:pathLst>
              <a:path w="1136" h="317">
                <a:moveTo>
                  <a:pt x="0" y="244"/>
                </a:moveTo>
                <a:cubicBezTo>
                  <a:pt x="92" y="280"/>
                  <a:pt x="185" y="317"/>
                  <a:pt x="280" y="316"/>
                </a:cubicBezTo>
                <a:cubicBezTo>
                  <a:pt x="375" y="315"/>
                  <a:pt x="457" y="283"/>
                  <a:pt x="568" y="236"/>
                </a:cubicBezTo>
                <a:cubicBezTo>
                  <a:pt x="679" y="189"/>
                  <a:pt x="849" y="72"/>
                  <a:pt x="944" y="36"/>
                </a:cubicBezTo>
                <a:cubicBezTo>
                  <a:pt x="1039" y="0"/>
                  <a:pt x="1104" y="23"/>
                  <a:pt x="1136" y="2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809999" name="Picture 15" descr="cmb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063" y="1968500"/>
            <a:ext cx="7839075" cy="3598863"/>
          </a:xfrm>
          <a:prstGeom prst="rect">
            <a:avLst/>
          </a:prstGeom>
          <a:noFill/>
        </p:spPr>
      </p:pic>
      <p:sp>
        <p:nvSpPr>
          <p:cNvPr id="810000" name="Line 16"/>
          <p:cNvSpPr>
            <a:spLocks noChangeShapeType="1"/>
          </p:cNvSpPr>
          <p:nvPr/>
        </p:nvSpPr>
        <p:spPr bwMode="auto">
          <a:xfrm>
            <a:off x="2438400" y="2082800"/>
            <a:ext cx="0" cy="2870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10001" name="Line 17"/>
          <p:cNvSpPr>
            <a:spLocks noChangeShapeType="1"/>
          </p:cNvSpPr>
          <p:nvPr/>
        </p:nvSpPr>
        <p:spPr bwMode="auto">
          <a:xfrm>
            <a:off x="3506788" y="2046288"/>
            <a:ext cx="0" cy="2946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10002" name="Line 18"/>
          <p:cNvSpPr>
            <a:spLocks noChangeShapeType="1"/>
          </p:cNvSpPr>
          <p:nvPr/>
        </p:nvSpPr>
        <p:spPr bwMode="auto">
          <a:xfrm flipV="1">
            <a:off x="4476750" y="1708150"/>
            <a:ext cx="1641475" cy="32702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10003" name="Line 19"/>
          <p:cNvSpPr>
            <a:spLocks noChangeShapeType="1"/>
          </p:cNvSpPr>
          <p:nvPr/>
        </p:nvSpPr>
        <p:spPr bwMode="auto">
          <a:xfrm flipV="1">
            <a:off x="3497263" y="1604963"/>
            <a:ext cx="466725" cy="42862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10004" name="Line 20"/>
          <p:cNvSpPr>
            <a:spLocks noChangeShapeType="1"/>
          </p:cNvSpPr>
          <p:nvPr/>
        </p:nvSpPr>
        <p:spPr bwMode="auto">
          <a:xfrm>
            <a:off x="4473575" y="2073275"/>
            <a:ext cx="0" cy="29083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10005" name="Text Box 21"/>
          <p:cNvSpPr txBox="1">
            <a:spLocks noChangeArrowheads="1"/>
          </p:cNvSpPr>
          <p:nvPr/>
        </p:nvSpPr>
        <p:spPr bwMode="auto">
          <a:xfrm>
            <a:off x="148976" y="6037377"/>
            <a:ext cx="84343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TW" altLang="en-US" sz="1800" b="0" dirty="0">
                <a:solidFill>
                  <a:srgbClr val="000000"/>
                </a:solidFill>
                <a:ea typeface="新細明體" pitchFamily="18" charset="-120"/>
              </a:rPr>
              <a:t>* </a:t>
            </a:r>
            <a:r>
              <a:rPr lang="en-US" altLang="zh-TW" sz="1800" b="0" dirty="0">
                <a:solidFill>
                  <a:srgbClr val="000000"/>
                </a:solidFill>
                <a:ea typeface="新細明體" pitchFamily="18" charset="-120"/>
              </a:rPr>
              <a:t>Acoustic peaks </a:t>
            </a:r>
            <a:r>
              <a:rPr lang="en-US" altLang="zh-TW" sz="1400" b="0" dirty="0">
                <a:solidFill>
                  <a:srgbClr val="000000"/>
                </a:solidFill>
                <a:ea typeface="新細明體" pitchFamily="18" charset="-120"/>
              </a:rPr>
              <a:t>(Sakharov)</a:t>
            </a:r>
            <a:r>
              <a:rPr lang="en-US" altLang="zh-TW" sz="1800" b="0" dirty="0">
                <a:solidFill>
                  <a:srgbClr val="000000"/>
                </a:solidFill>
                <a:ea typeface="新細明體" pitchFamily="18" charset="-120"/>
              </a:rPr>
              <a:t> </a:t>
            </a:r>
            <a:r>
              <a:rPr lang="en-US" altLang="zh-TW" sz="1600" b="0" dirty="0">
                <a:solidFill>
                  <a:srgbClr val="000000"/>
                </a:solidFill>
                <a:ea typeface="新細明體" pitchFamily="18" charset="-120"/>
              </a:rPr>
              <a:t>– compression/rarefaction of plasma in dark matter potential well</a:t>
            </a:r>
          </a:p>
          <a:p>
            <a:r>
              <a:rPr lang="en-US" altLang="zh-TW" sz="1800" b="0" dirty="0">
                <a:solidFill>
                  <a:srgbClr val="000000"/>
                </a:solidFill>
                <a:ea typeface="新細明體" pitchFamily="18" charset="-120"/>
              </a:rPr>
              <a:t>* </a:t>
            </a:r>
            <a:r>
              <a:rPr lang="en-US" altLang="zh-TW" sz="1800" b="0" dirty="0" smtClean="0">
                <a:solidFill>
                  <a:srgbClr val="000000"/>
                </a:solidFill>
                <a:ea typeface="新細明體" pitchFamily="18" charset="-120"/>
              </a:rPr>
              <a:t>Not are the acoustic peaks observed – they are in perfect agreement with BBNS !</a:t>
            </a:r>
            <a:endParaRPr lang="en-US" altLang="zh-TW" sz="1600" b="0" dirty="0">
              <a:solidFill>
                <a:srgbClr val="000000"/>
              </a:solidFill>
              <a:ea typeface="新細明體" pitchFamily="18" charset="-120"/>
            </a:endParaRPr>
          </a:p>
        </p:txBody>
      </p:sp>
      <p:sp>
        <p:nvSpPr>
          <p:cNvPr id="810006" name="Text Box 22"/>
          <p:cNvSpPr txBox="1">
            <a:spLocks noChangeArrowheads="1"/>
          </p:cNvSpPr>
          <p:nvPr/>
        </p:nvSpPr>
        <p:spPr bwMode="auto">
          <a:xfrm>
            <a:off x="6169025" y="4105275"/>
            <a:ext cx="178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TW" b="0">
                <a:solidFill>
                  <a:srgbClr val="808080"/>
                </a:solidFill>
                <a:ea typeface="新細明體" pitchFamily="18" charset="-120"/>
              </a:rPr>
              <a:t>Damping tail</a:t>
            </a:r>
          </a:p>
        </p:txBody>
      </p:sp>
      <p:sp>
        <p:nvSpPr>
          <p:cNvPr id="810007" name="Line 23"/>
          <p:cNvSpPr>
            <a:spLocks noChangeShapeType="1"/>
          </p:cNvSpPr>
          <p:nvPr/>
        </p:nvSpPr>
        <p:spPr bwMode="auto">
          <a:xfrm flipH="1">
            <a:off x="2209800" y="5753100"/>
            <a:ext cx="736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10008" name="Line 24"/>
          <p:cNvSpPr>
            <a:spLocks noChangeShapeType="1"/>
          </p:cNvSpPr>
          <p:nvPr/>
        </p:nvSpPr>
        <p:spPr bwMode="auto">
          <a:xfrm>
            <a:off x="4013200" y="5765800"/>
            <a:ext cx="15113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10009" name="Text Box 25"/>
          <p:cNvSpPr txBox="1">
            <a:spLocks noChangeArrowheads="1"/>
          </p:cNvSpPr>
          <p:nvPr/>
        </p:nvSpPr>
        <p:spPr bwMode="auto">
          <a:xfrm>
            <a:off x="2968625" y="5537200"/>
            <a:ext cx="931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TW" sz="2000" b="0">
                <a:solidFill>
                  <a:srgbClr val="000000"/>
                </a:solidFill>
                <a:ea typeface="新細明體" pitchFamily="18" charset="-120"/>
              </a:rPr>
              <a:t>0.5 deg</a:t>
            </a:r>
          </a:p>
        </p:txBody>
      </p:sp>
      <p:sp>
        <p:nvSpPr>
          <p:cNvPr id="810010" name="Text Box 26"/>
          <p:cNvSpPr txBox="1">
            <a:spLocks noChangeArrowheads="1"/>
          </p:cNvSpPr>
          <p:nvPr/>
        </p:nvSpPr>
        <p:spPr bwMode="auto">
          <a:xfrm>
            <a:off x="695325" y="5524500"/>
            <a:ext cx="1323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TW" sz="2000" b="0">
                <a:solidFill>
                  <a:srgbClr val="000000"/>
                </a:solidFill>
                <a:ea typeface="新細明體" pitchFamily="18" charset="-120"/>
              </a:rPr>
              <a:t>large scale </a:t>
            </a:r>
          </a:p>
        </p:txBody>
      </p:sp>
      <p:sp>
        <p:nvSpPr>
          <p:cNvPr id="810011" name="Text Box 27"/>
          <p:cNvSpPr txBox="1">
            <a:spLocks noChangeArrowheads="1"/>
          </p:cNvSpPr>
          <p:nvPr/>
        </p:nvSpPr>
        <p:spPr bwMode="auto">
          <a:xfrm>
            <a:off x="5484813" y="5551488"/>
            <a:ext cx="22526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TW" sz="2000" b="0">
                <a:solidFill>
                  <a:srgbClr val="000000"/>
                </a:solidFill>
                <a:ea typeface="新細明體" pitchFamily="18" charset="-120"/>
              </a:rPr>
              <a:t>small angular  scale </a:t>
            </a:r>
          </a:p>
        </p:txBody>
      </p:sp>
      <p:sp>
        <p:nvSpPr>
          <p:cNvPr id="810012" name="Freeform 28"/>
          <p:cNvSpPr>
            <a:spLocks/>
          </p:cNvSpPr>
          <p:nvPr/>
        </p:nvSpPr>
        <p:spPr bwMode="auto">
          <a:xfrm>
            <a:off x="6667500" y="3213100"/>
            <a:ext cx="800100" cy="5937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6" y="56"/>
              </a:cxn>
              <a:cxn ang="0">
                <a:pos x="200" y="80"/>
              </a:cxn>
              <a:cxn ang="0">
                <a:pos x="240" y="96"/>
              </a:cxn>
              <a:cxn ang="0">
                <a:pos x="256" y="120"/>
              </a:cxn>
              <a:cxn ang="0">
                <a:pos x="232" y="152"/>
              </a:cxn>
              <a:cxn ang="0">
                <a:pos x="152" y="312"/>
              </a:cxn>
              <a:cxn ang="0">
                <a:pos x="120" y="368"/>
              </a:cxn>
              <a:cxn ang="0">
                <a:pos x="152" y="344"/>
              </a:cxn>
              <a:cxn ang="0">
                <a:pos x="264" y="296"/>
              </a:cxn>
              <a:cxn ang="0">
                <a:pos x="168" y="232"/>
              </a:cxn>
              <a:cxn ang="0">
                <a:pos x="144" y="216"/>
              </a:cxn>
              <a:cxn ang="0">
                <a:pos x="120" y="200"/>
              </a:cxn>
              <a:cxn ang="0">
                <a:pos x="128" y="152"/>
              </a:cxn>
              <a:cxn ang="0">
                <a:pos x="200" y="72"/>
              </a:cxn>
              <a:cxn ang="0">
                <a:pos x="264" y="48"/>
              </a:cxn>
              <a:cxn ang="0">
                <a:pos x="336" y="96"/>
              </a:cxn>
              <a:cxn ang="0">
                <a:pos x="328" y="120"/>
              </a:cxn>
              <a:cxn ang="0">
                <a:pos x="264" y="152"/>
              </a:cxn>
              <a:cxn ang="0">
                <a:pos x="112" y="280"/>
              </a:cxn>
              <a:cxn ang="0">
                <a:pos x="96" y="304"/>
              </a:cxn>
              <a:cxn ang="0">
                <a:pos x="352" y="328"/>
              </a:cxn>
              <a:cxn ang="0">
                <a:pos x="344" y="256"/>
              </a:cxn>
              <a:cxn ang="0">
                <a:pos x="336" y="216"/>
              </a:cxn>
              <a:cxn ang="0">
                <a:pos x="504" y="216"/>
              </a:cxn>
              <a:cxn ang="0">
                <a:pos x="432" y="48"/>
              </a:cxn>
            </a:cxnLst>
            <a:rect l="0" t="0" r="r" b="b"/>
            <a:pathLst>
              <a:path w="504" h="374">
                <a:moveTo>
                  <a:pt x="0" y="0"/>
                </a:moveTo>
                <a:cubicBezTo>
                  <a:pt x="64" y="32"/>
                  <a:pt x="24" y="13"/>
                  <a:pt x="136" y="56"/>
                </a:cubicBezTo>
                <a:cubicBezTo>
                  <a:pt x="157" y="64"/>
                  <a:pt x="179" y="72"/>
                  <a:pt x="200" y="80"/>
                </a:cubicBezTo>
                <a:cubicBezTo>
                  <a:pt x="213" y="85"/>
                  <a:pt x="240" y="96"/>
                  <a:pt x="240" y="96"/>
                </a:cubicBezTo>
                <a:cubicBezTo>
                  <a:pt x="245" y="104"/>
                  <a:pt x="257" y="110"/>
                  <a:pt x="256" y="120"/>
                </a:cubicBezTo>
                <a:cubicBezTo>
                  <a:pt x="254" y="133"/>
                  <a:pt x="239" y="141"/>
                  <a:pt x="232" y="152"/>
                </a:cubicBezTo>
                <a:cubicBezTo>
                  <a:pt x="200" y="203"/>
                  <a:pt x="178" y="259"/>
                  <a:pt x="152" y="312"/>
                </a:cubicBezTo>
                <a:cubicBezTo>
                  <a:pt x="150" y="315"/>
                  <a:pt x="114" y="365"/>
                  <a:pt x="120" y="368"/>
                </a:cubicBezTo>
                <a:cubicBezTo>
                  <a:pt x="132" y="374"/>
                  <a:pt x="140" y="350"/>
                  <a:pt x="152" y="344"/>
                </a:cubicBezTo>
                <a:cubicBezTo>
                  <a:pt x="184" y="326"/>
                  <a:pt x="229" y="308"/>
                  <a:pt x="264" y="296"/>
                </a:cubicBezTo>
                <a:cubicBezTo>
                  <a:pt x="235" y="267"/>
                  <a:pt x="203" y="255"/>
                  <a:pt x="168" y="232"/>
                </a:cubicBezTo>
                <a:cubicBezTo>
                  <a:pt x="160" y="227"/>
                  <a:pt x="152" y="221"/>
                  <a:pt x="144" y="216"/>
                </a:cubicBezTo>
                <a:cubicBezTo>
                  <a:pt x="136" y="211"/>
                  <a:pt x="120" y="200"/>
                  <a:pt x="120" y="200"/>
                </a:cubicBezTo>
                <a:cubicBezTo>
                  <a:pt x="123" y="184"/>
                  <a:pt x="121" y="167"/>
                  <a:pt x="128" y="152"/>
                </a:cubicBezTo>
                <a:cubicBezTo>
                  <a:pt x="133" y="141"/>
                  <a:pt x="187" y="81"/>
                  <a:pt x="200" y="72"/>
                </a:cubicBezTo>
                <a:cubicBezTo>
                  <a:pt x="220" y="41"/>
                  <a:pt x="229" y="36"/>
                  <a:pt x="264" y="48"/>
                </a:cubicBezTo>
                <a:cubicBezTo>
                  <a:pt x="284" y="79"/>
                  <a:pt x="303" y="79"/>
                  <a:pt x="336" y="96"/>
                </a:cubicBezTo>
                <a:cubicBezTo>
                  <a:pt x="333" y="104"/>
                  <a:pt x="335" y="115"/>
                  <a:pt x="328" y="120"/>
                </a:cubicBezTo>
                <a:cubicBezTo>
                  <a:pt x="309" y="135"/>
                  <a:pt x="264" y="152"/>
                  <a:pt x="264" y="152"/>
                </a:cubicBezTo>
                <a:cubicBezTo>
                  <a:pt x="245" y="181"/>
                  <a:pt x="143" y="259"/>
                  <a:pt x="112" y="280"/>
                </a:cubicBezTo>
                <a:cubicBezTo>
                  <a:pt x="107" y="288"/>
                  <a:pt x="96" y="304"/>
                  <a:pt x="96" y="304"/>
                </a:cubicBezTo>
                <a:cubicBezTo>
                  <a:pt x="173" y="309"/>
                  <a:pt x="277" y="303"/>
                  <a:pt x="352" y="328"/>
                </a:cubicBezTo>
                <a:cubicBezTo>
                  <a:pt x="368" y="281"/>
                  <a:pt x="358" y="326"/>
                  <a:pt x="344" y="256"/>
                </a:cubicBezTo>
                <a:cubicBezTo>
                  <a:pt x="341" y="243"/>
                  <a:pt x="323" y="219"/>
                  <a:pt x="336" y="216"/>
                </a:cubicBezTo>
                <a:cubicBezTo>
                  <a:pt x="390" y="202"/>
                  <a:pt x="448" y="216"/>
                  <a:pt x="504" y="216"/>
                </a:cubicBezTo>
                <a:lnTo>
                  <a:pt x="432" y="48"/>
                </a:lnTo>
              </a:path>
            </a:pathLst>
          </a:custGeom>
          <a:noFill/>
          <a:ln w="22225">
            <a:solidFill>
              <a:schemeClr val="bg2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10014" name="Text Box 30"/>
          <p:cNvSpPr txBox="1">
            <a:spLocks noChangeArrowheads="1"/>
          </p:cNvSpPr>
          <p:nvPr/>
        </p:nvSpPr>
        <p:spPr bwMode="auto">
          <a:xfrm>
            <a:off x="7172325" y="2879725"/>
            <a:ext cx="309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808080"/>
                </a:solidFill>
                <a:latin typeface="Symbol" pitchFamily="18" charset="2"/>
                <a:ea typeface="新細明體" pitchFamily="18" charset="-120"/>
              </a:rPr>
              <a:t>g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2428875" y="1804988"/>
            <a:ext cx="4064000" cy="2795587"/>
            <a:chOff x="1530" y="1137"/>
            <a:chExt cx="2560" cy="1761"/>
          </a:xfrm>
        </p:grpSpPr>
        <p:sp>
          <p:nvSpPr>
            <p:cNvPr id="810015" name="Line 31"/>
            <p:cNvSpPr>
              <a:spLocks noChangeShapeType="1"/>
            </p:cNvSpPr>
            <p:nvPr/>
          </p:nvSpPr>
          <p:spPr bwMode="auto">
            <a:xfrm>
              <a:off x="2208" y="2376"/>
              <a:ext cx="0" cy="216"/>
            </a:xfrm>
            <a:prstGeom prst="line">
              <a:avLst/>
            </a:prstGeom>
            <a:noFill/>
            <a:ln w="57150">
              <a:solidFill>
                <a:srgbClr val="FF505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0016" name="Line 32"/>
            <p:cNvSpPr>
              <a:spLocks noChangeShapeType="1"/>
            </p:cNvSpPr>
            <p:nvPr/>
          </p:nvSpPr>
          <p:spPr bwMode="auto">
            <a:xfrm flipV="1">
              <a:off x="2817" y="2193"/>
              <a:ext cx="0" cy="216"/>
            </a:xfrm>
            <a:prstGeom prst="line">
              <a:avLst/>
            </a:prstGeom>
            <a:noFill/>
            <a:ln w="57150">
              <a:solidFill>
                <a:srgbClr val="FF505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0017" name="Line 33"/>
            <p:cNvSpPr>
              <a:spLocks noChangeShapeType="1"/>
            </p:cNvSpPr>
            <p:nvPr/>
          </p:nvSpPr>
          <p:spPr bwMode="auto">
            <a:xfrm flipV="1">
              <a:off x="1530" y="1137"/>
              <a:ext cx="0" cy="289"/>
            </a:xfrm>
            <a:prstGeom prst="line">
              <a:avLst/>
            </a:prstGeom>
            <a:noFill/>
            <a:ln w="57150">
              <a:solidFill>
                <a:srgbClr val="FF505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0018" name="Line 34"/>
            <p:cNvSpPr>
              <a:spLocks noChangeShapeType="1"/>
            </p:cNvSpPr>
            <p:nvPr/>
          </p:nvSpPr>
          <p:spPr bwMode="auto">
            <a:xfrm>
              <a:off x="3465" y="2777"/>
              <a:ext cx="0" cy="112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0019" name="Line 35"/>
            <p:cNvSpPr>
              <a:spLocks noChangeShapeType="1"/>
            </p:cNvSpPr>
            <p:nvPr/>
          </p:nvSpPr>
          <p:spPr bwMode="auto">
            <a:xfrm flipV="1">
              <a:off x="4090" y="2810"/>
              <a:ext cx="0" cy="88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9350" y="71438"/>
            <a:ext cx="6908800" cy="747712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New Physics?</a:t>
            </a:r>
            <a:endParaRPr lang="en-US" sz="3600" dirty="0"/>
          </a:p>
        </p:txBody>
      </p:sp>
      <p:pic>
        <p:nvPicPr>
          <p:cNvPr id="31747" name="Content Placeholder 3" descr="wmap_tabl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761969"/>
            <a:ext cx="9144000" cy="37017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TW" dirty="0" smtClean="0">
                <a:ea typeface="新細明體" pitchFamily="18" charset="-120"/>
              </a:rPr>
              <a:t>B-mode theorem</a:t>
            </a:r>
          </a:p>
        </p:txBody>
      </p:sp>
      <p:sp>
        <p:nvSpPr>
          <p:cNvPr id="7034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702050" y="1978025"/>
            <a:ext cx="5187950" cy="476567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TW" sz="2400" dirty="0" smtClean="0">
                <a:ea typeface="新細明體" pitchFamily="18" charset="-120"/>
              </a:rPr>
              <a:t>Polarization fields can be linearly decomposed to E and B mode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TW" sz="2400" dirty="0" smtClean="0">
                <a:ea typeface="新細明體" pitchFamily="18" charset="-120"/>
              </a:rPr>
              <a:t>Linear, scalar perturbation cannot generate B-mode polarizations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TW" sz="2400" dirty="0" smtClean="0">
                <a:solidFill>
                  <a:srgbClr val="FF0000"/>
                </a:solidFill>
                <a:ea typeface="新細明體" pitchFamily="18" charset="-120"/>
              </a:rPr>
              <a:t>No cosmic variance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>
                <a:ea typeface="新細明體" pitchFamily="18" charset="-120"/>
              </a:rPr>
              <a:t>      </a:t>
            </a:r>
            <a:r>
              <a:rPr lang="en-US" altLang="zh-TW" sz="1800" dirty="0" smtClean="0">
                <a:ea typeface="新細明體" pitchFamily="18" charset="-120"/>
              </a:rPr>
              <a:t>(</a:t>
            </a:r>
            <a:r>
              <a:rPr lang="en-US" altLang="zh-TW" sz="1800" dirty="0" err="1" smtClean="0">
                <a:ea typeface="新細明體" pitchFamily="18" charset="-120"/>
              </a:rPr>
              <a:t>Seljak</a:t>
            </a:r>
            <a:r>
              <a:rPr lang="en-US" altLang="zh-TW" sz="1800" dirty="0" smtClean="0">
                <a:ea typeface="新細明體" pitchFamily="18" charset="-120"/>
              </a:rPr>
              <a:t> &amp; </a:t>
            </a:r>
            <a:r>
              <a:rPr lang="en-US" altLang="zh-TW" sz="1800" dirty="0" err="1" smtClean="0">
                <a:ea typeface="新細明體" pitchFamily="18" charset="-120"/>
              </a:rPr>
              <a:t>Zaldarriaga</a:t>
            </a:r>
            <a:r>
              <a:rPr lang="en-US" altLang="zh-TW" sz="1800" dirty="0" smtClean="0">
                <a:ea typeface="新細明體" pitchFamily="18" charset="-120"/>
              </a:rPr>
              <a:t>; </a:t>
            </a:r>
            <a:r>
              <a:rPr lang="en-US" altLang="zh-TW" sz="1800" dirty="0" err="1" smtClean="0">
                <a:ea typeface="新細明體" pitchFamily="18" charset="-120"/>
              </a:rPr>
              <a:t>Kamionkowski</a:t>
            </a:r>
            <a:r>
              <a:rPr lang="en-US" altLang="zh-TW" sz="1800" dirty="0" smtClean="0">
                <a:ea typeface="新細明體" pitchFamily="18" charset="-120"/>
              </a:rPr>
              <a:t> et al, 1997)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US" altLang="zh-TW" sz="1800" dirty="0" smtClean="0">
              <a:ea typeface="新細明體" pitchFamily="18" charset="-120"/>
            </a:endParaRPr>
          </a:p>
        </p:txBody>
      </p:sp>
      <p:sp>
        <p:nvSpPr>
          <p:cNvPr id="40964" name="Line 7"/>
          <p:cNvSpPr>
            <a:spLocks noChangeShapeType="1"/>
          </p:cNvSpPr>
          <p:nvPr/>
        </p:nvSpPr>
        <p:spPr bwMode="auto">
          <a:xfrm>
            <a:off x="2089150" y="1450975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5" name="Line 8"/>
          <p:cNvSpPr>
            <a:spLocks noChangeShapeType="1"/>
          </p:cNvSpPr>
          <p:nvPr/>
        </p:nvSpPr>
        <p:spPr bwMode="auto">
          <a:xfrm>
            <a:off x="1060450" y="2495550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6" name="Line 9"/>
          <p:cNvSpPr>
            <a:spLocks noChangeShapeType="1"/>
          </p:cNvSpPr>
          <p:nvPr/>
        </p:nvSpPr>
        <p:spPr bwMode="auto">
          <a:xfrm>
            <a:off x="2568575" y="2495550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7" name="Line 10"/>
          <p:cNvSpPr>
            <a:spLocks noChangeShapeType="1"/>
          </p:cNvSpPr>
          <p:nvPr/>
        </p:nvSpPr>
        <p:spPr bwMode="auto">
          <a:xfrm>
            <a:off x="2089150" y="29337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8" name="Line 14"/>
          <p:cNvSpPr>
            <a:spLocks noChangeShapeType="1"/>
          </p:cNvSpPr>
          <p:nvPr/>
        </p:nvSpPr>
        <p:spPr bwMode="auto">
          <a:xfrm rot="-2754614">
            <a:off x="1553369" y="1680369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9" name="Line 15"/>
          <p:cNvSpPr>
            <a:spLocks noChangeShapeType="1"/>
          </p:cNvSpPr>
          <p:nvPr/>
        </p:nvSpPr>
        <p:spPr bwMode="auto">
          <a:xfrm rot="-2754614">
            <a:off x="1293018" y="3024982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0" name="Line 16"/>
          <p:cNvSpPr>
            <a:spLocks noChangeShapeType="1"/>
          </p:cNvSpPr>
          <p:nvPr/>
        </p:nvSpPr>
        <p:spPr bwMode="auto">
          <a:xfrm rot="-2754614">
            <a:off x="2342356" y="1942307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1" name="Line 17"/>
          <p:cNvSpPr>
            <a:spLocks noChangeShapeType="1"/>
          </p:cNvSpPr>
          <p:nvPr/>
        </p:nvSpPr>
        <p:spPr bwMode="auto">
          <a:xfrm rot="-2754614">
            <a:off x="2618582" y="2712243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2" name="Line 19"/>
          <p:cNvSpPr>
            <a:spLocks noChangeShapeType="1"/>
          </p:cNvSpPr>
          <p:nvPr/>
        </p:nvSpPr>
        <p:spPr bwMode="auto">
          <a:xfrm rot="2700000">
            <a:off x="2078832" y="4082256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3" name="Line 20"/>
          <p:cNvSpPr>
            <a:spLocks noChangeShapeType="1"/>
          </p:cNvSpPr>
          <p:nvPr/>
        </p:nvSpPr>
        <p:spPr bwMode="auto">
          <a:xfrm rot="2700000">
            <a:off x="1051719" y="5125244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4" name="Line 21"/>
          <p:cNvSpPr>
            <a:spLocks noChangeShapeType="1"/>
          </p:cNvSpPr>
          <p:nvPr/>
        </p:nvSpPr>
        <p:spPr bwMode="auto">
          <a:xfrm rot="2700000">
            <a:off x="2559844" y="5125244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5" name="Line 22"/>
          <p:cNvSpPr>
            <a:spLocks noChangeShapeType="1"/>
          </p:cNvSpPr>
          <p:nvPr/>
        </p:nvSpPr>
        <p:spPr bwMode="auto">
          <a:xfrm rot="2700000">
            <a:off x="2078832" y="5564981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6" name="Line 24"/>
          <p:cNvSpPr>
            <a:spLocks noChangeShapeType="1"/>
          </p:cNvSpPr>
          <p:nvPr/>
        </p:nvSpPr>
        <p:spPr bwMode="auto">
          <a:xfrm>
            <a:off x="1544638" y="4310063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7" name="Line 25"/>
          <p:cNvSpPr>
            <a:spLocks noChangeShapeType="1"/>
          </p:cNvSpPr>
          <p:nvPr/>
        </p:nvSpPr>
        <p:spPr bwMode="auto">
          <a:xfrm>
            <a:off x="1282700" y="5656263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8" name="Line 26"/>
          <p:cNvSpPr>
            <a:spLocks noChangeShapeType="1"/>
          </p:cNvSpPr>
          <p:nvPr/>
        </p:nvSpPr>
        <p:spPr bwMode="auto">
          <a:xfrm>
            <a:off x="2332038" y="4573588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9" name="Line 27"/>
          <p:cNvSpPr>
            <a:spLocks noChangeShapeType="1"/>
          </p:cNvSpPr>
          <p:nvPr/>
        </p:nvSpPr>
        <p:spPr bwMode="auto">
          <a:xfrm>
            <a:off x="2609850" y="5341938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80" name="Text Box 28"/>
          <p:cNvSpPr txBox="1">
            <a:spLocks noChangeArrowheads="1"/>
          </p:cNvSpPr>
          <p:nvPr/>
        </p:nvSpPr>
        <p:spPr bwMode="auto">
          <a:xfrm>
            <a:off x="1925638" y="221456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>
                <a:ea typeface="新細明體" pitchFamily="18" charset="-120"/>
              </a:rPr>
              <a:t>E</a:t>
            </a:r>
          </a:p>
        </p:txBody>
      </p:sp>
      <p:sp>
        <p:nvSpPr>
          <p:cNvPr id="40981" name="Text Box 29"/>
          <p:cNvSpPr txBox="1">
            <a:spLocks noChangeArrowheads="1"/>
          </p:cNvSpPr>
          <p:nvPr/>
        </p:nvSpPr>
        <p:spPr bwMode="auto">
          <a:xfrm>
            <a:off x="1881188" y="4884738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>
                <a:ea typeface="新細明體" pitchFamily="18" charset="-120"/>
              </a:rPr>
              <a:t>B</a:t>
            </a:r>
          </a:p>
        </p:txBody>
      </p:sp>
      <p:sp>
        <p:nvSpPr>
          <p:cNvPr id="40982" name="TextBox 21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14300"/>
            <a:ext cx="6908800" cy="13922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TW" sz="3600" smtClean="0">
                <a:ea typeface="新細明體" pitchFamily="18" charset="-120"/>
              </a:rPr>
              <a:t>CMB is polarized. Why?</a:t>
            </a:r>
          </a:p>
        </p:txBody>
      </p:sp>
      <p:sp>
        <p:nvSpPr>
          <p:cNvPr id="7024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897313" y="2120900"/>
            <a:ext cx="5059362" cy="306863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TW" sz="2000" dirty="0" smtClean="0">
                <a:ea typeface="新細明體" pitchFamily="18" charset="-120"/>
              </a:rPr>
              <a:t>Induced by radiation anisotropy through Thomson scattering</a:t>
            </a:r>
            <a:endParaRPr lang="en-US" altLang="zh-TW" sz="2000" i="1" dirty="0" smtClean="0">
              <a:ea typeface="新細明體" pitchFamily="18" charset="-12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TW" sz="2000" i="1" dirty="0" smtClean="0">
                <a:ea typeface="新細明體" pitchFamily="18" charset="-120"/>
              </a:rPr>
              <a:t>Generated only at the ionized/neutral interface (completely ionized: no anisotropy; completely neutral: no electrons to scatter)</a:t>
            </a:r>
            <a:r>
              <a:rPr lang="en-US" altLang="zh-TW" sz="2000" dirty="0" smtClean="0">
                <a:ea typeface="新細明體" pitchFamily="18" charset="-120"/>
              </a:rPr>
              <a:t>  </a:t>
            </a:r>
          </a:p>
        </p:txBody>
      </p:sp>
      <p:sp>
        <p:nvSpPr>
          <p:cNvPr id="33796" name="Sun 9"/>
          <p:cNvSpPr>
            <a:spLocks noChangeArrowheads="1"/>
          </p:cNvSpPr>
          <p:nvPr/>
        </p:nvSpPr>
        <p:spPr bwMode="auto">
          <a:xfrm>
            <a:off x="1058863" y="2071688"/>
            <a:ext cx="484187" cy="493712"/>
          </a:xfrm>
          <a:prstGeom prst="sun">
            <a:avLst>
              <a:gd name="adj" fmla="val 35556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7" name="Oval 10"/>
          <p:cNvSpPr>
            <a:spLocks noChangeArrowheads="1"/>
          </p:cNvSpPr>
          <p:nvPr/>
        </p:nvSpPr>
        <p:spPr bwMode="auto">
          <a:xfrm>
            <a:off x="1263650" y="4044950"/>
            <a:ext cx="92075" cy="90488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8" name="TextBox 11"/>
          <p:cNvSpPr txBox="1">
            <a:spLocks noChangeArrowheads="1"/>
          </p:cNvSpPr>
          <p:nvPr/>
        </p:nvSpPr>
        <p:spPr bwMode="auto">
          <a:xfrm>
            <a:off x="803275" y="3717925"/>
            <a:ext cx="423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/>
              <a:t>e</a:t>
            </a:r>
            <a:r>
              <a:rPr lang="en-US" sz="2800" b="0" baseline="30000"/>
              <a:t>-</a:t>
            </a:r>
          </a:p>
        </p:txBody>
      </p:sp>
      <p:cxnSp>
        <p:nvCxnSpPr>
          <p:cNvPr id="33799" name="Straight Arrow Connector 13"/>
          <p:cNvCxnSpPr>
            <a:cxnSpLocks noChangeShapeType="1"/>
          </p:cNvCxnSpPr>
          <p:nvPr/>
        </p:nvCxnSpPr>
        <p:spPr bwMode="auto">
          <a:xfrm flipV="1">
            <a:off x="604838" y="3463925"/>
            <a:ext cx="1685925" cy="10255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800" name="Straight Connector 15"/>
          <p:cNvCxnSpPr>
            <a:cxnSpLocks noChangeShapeType="1"/>
          </p:cNvCxnSpPr>
          <p:nvPr/>
        </p:nvCxnSpPr>
        <p:spPr bwMode="auto">
          <a:xfrm rot="5400000">
            <a:off x="579438" y="3352800"/>
            <a:ext cx="1447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3801" name="TextBox 16"/>
          <p:cNvSpPr txBox="1">
            <a:spLocks noChangeArrowheads="1"/>
          </p:cNvSpPr>
          <p:nvPr/>
        </p:nvSpPr>
        <p:spPr bwMode="auto">
          <a:xfrm>
            <a:off x="658813" y="1770063"/>
            <a:ext cx="13192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point source</a:t>
            </a:r>
          </a:p>
        </p:txBody>
      </p:sp>
      <p:cxnSp>
        <p:nvCxnSpPr>
          <p:cNvPr id="33802" name="Straight Arrow Connector 18"/>
          <p:cNvCxnSpPr>
            <a:cxnSpLocks noChangeShapeType="1"/>
          </p:cNvCxnSpPr>
          <p:nvPr/>
        </p:nvCxnSpPr>
        <p:spPr bwMode="auto">
          <a:xfrm rot="16200000" flipH="1">
            <a:off x="1891507" y="3502819"/>
            <a:ext cx="531812" cy="16954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33803" name="Group 29"/>
          <p:cNvGrpSpPr>
            <a:grpSpLocks/>
          </p:cNvGrpSpPr>
          <p:nvPr/>
        </p:nvGrpSpPr>
        <p:grpSpPr bwMode="auto">
          <a:xfrm rot="947399">
            <a:off x="3001963" y="4473575"/>
            <a:ext cx="731837" cy="620713"/>
            <a:chOff x="2957889" y="4253942"/>
            <a:chExt cx="731528" cy="620202"/>
          </a:xfrm>
        </p:grpSpPr>
        <p:grpSp>
          <p:nvGrpSpPr>
            <p:cNvPr id="33808" name="Group 27"/>
            <p:cNvGrpSpPr>
              <a:grpSpLocks/>
            </p:cNvGrpSpPr>
            <p:nvPr/>
          </p:nvGrpSpPr>
          <p:grpSpPr bwMode="auto">
            <a:xfrm rot="-880989">
              <a:off x="2957889" y="4253942"/>
              <a:ext cx="731528" cy="620202"/>
              <a:chOff x="3037399" y="4039265"/>
              <a:chExt cx="731528" cy="620202"/>
            </a:xfrm>
          </p:grpSpPr>
          <p:sp>
            <p:nvSpPr>
              <p:cNvPr id="20" name="Pie 19"/>
              <p:cNvSpPr/>
              <p:nvPr/>
            </p:nvSpPr>
            <p:spPr bwMode="auto">
              <a:xfrm>
                <a:off x="3130829" y="4028861"/>
                <a:ext cx="636319" cy="620202"/>
              </a:xfrm>
              <a:prstGeom prst="pie">
                <a:avLst>
                  <a:gd name="adj1" fmla="val 10800000"/>
                  <a:gd name="adj2" fmla="val 13105082"/>
                </a:avLst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33812" name="Group 26"/>
              <p:cNvGrpSpPr>
                <a:grpSpLocks/>
              </p:cNvGrpSpPr>
              <p:nvPr/>
            </p:nvGrpSpPr>
            <p:grpSpPr bwMode="auto">
              <a:xfrm>
                <a:off x="3037399" y="4079019"/>
                <a:ext cx="159026" cy="286247"/>
                <a:chOff x="3037399" y="4079019"/>
                <a:chExt cx="159026" cy="286247"/>
              </a:xfrm>
            </p:grpSpPr>
            <p:cxnSp>
              <p:nvCxnSpPr>
                <p:cNvPr id="33813" name="Straight Connector 21"/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3132815" y="4094922"/>
                  <a:ext cx="79513" cy="47707"/>
                </a:xfrm>
                <a:prstGeom prst="line">
                  <a:avLst/>
                </a:prstGeom>
                <a:noFill/>
                <a:ln w="1587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33814" name="Straight Connector 23"/>
                <p:cNvCxnSpPr>
                  <a:cxnSpLocks noChangeShapeType="1"/>
                  <a:stCxn id="20" idx="2"/>
                </p:cNvCxnSpPr>
                <p:nvPr/>
              </p:nvCxnSpPr>
              <p:spPr bwMode="auto">
                <a:xfrm rot="10800000" flipV="1">
                  <a:off x="3037399" y="4349366"/>
                  <a:ext cx="95425" cy="15900"/>
                </a:xfrm>
                <a:prstGeom prst="line">
                  <a:avLst/>
                </a:prstGeom>
                <a:noFill/>
                <a:ln w="1587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</p:grpSp>
        <p:sp>
          <p:nvSpPr>
            <p:cNvPr id="33809" name="Oval 25"/>
            <p:cNvSpPr>
              <a:spLocks noChangeArrowheads="1"/>
            </p:cNvSpPr>
            <p:nvPr/>
          </p:nvSpPr>
          <p:spPr bwMode="auto">
            <a:xfrm>
              <a:off x="3029446" y="4436830"/>
              <a:ext cx="79514" cy="174928"/>
            </a:xfrm>
            <a:prstGeom prst="ellipse">
              <a:avLst/>
            </a:prstGeom>
            <a:solidFill>
              <a:schemeClr val="bg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3038754" y="4469608"/>
              <a:ext cx="46018" cy="109448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3804" name="TextBox 30"/>
          <p:cNvSpPr txBox="1">
            <a:spLocks noChangeArrowheads="1"/>
          </p:cNvSpPr>
          <p:nvPr/>
        </p:nvSpPr>
        <p:spPr bwMode="auto">
          <a:xfrm>
            <a:off x="2655888" y="4908550"/>
            <a:ext cx="12430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observer</a:t>
            </a:r>
          </a:p>
        </p:txBody>
      </p:sp>
      <p:sp>
        <p:nvSpPr>
          <p:cNvPr id="33805" name="Freeform 31"/>
          <p:cNvSpPr>
            <a:spLocks/>
          </p:cNvSpPr>
          <p:nvPr/>
        </p:nvSpPr>
        <p:spPr bwMode="auto">
          <a:xfrm>
            <a:off x="1544638" y="3986213"/>
            <a:ext cx="841375" cy="577850"/>
          </a:xfrm>
          <a:custGeom>
            <a:avLst/>
            <a:gdLst>
              <a:gd name="T0" fmla="*/ 42707 w 841248"/>
              <a:gd name="T1" fmla="*/ 167251 h 579120"/>
              <a:gd name="T2" fmla="*/ 482021 w 841248"/>
              <a:gd name="T3" fmla="*/ 51740 h 579120"/>
              <a:gd name="T4" fmla="*/ 50035 w 841248"/>
              <a:gd name="T5" fmla="*/ 477688 h 579120"/>
              <a:gd name="T6" fmla="*/ 782215 w 841248"/>
              <a:gd name="T7" fmla="*/ 160032 h 579120"/>
              <a:gd name="T8" fmla="*/ 408803 w 841248"/>
              <a:gd name="T9" fmla="*/ 571542 h 579120"/>
              <a:gd name="T10" fmla="*/ 408803 w 841248"/>
              <a:gd name="T11" fmla="*/ 571542 h 5791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41248"/>
              <a:gd name="T19" fmla="*/ 0 h 579120"/>
              <a:gd name="T20" fmla="*/ 841248 w 841248"/>
              <a:gd name="T21" fmla="*/ 579120 h 5791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41248" h="579120">
                <a:moveTo>
                  <a:pt x="42671" y="169469"/>
                </a:moveTo>
                <a:cubicBezTo>
                  <a:pt x="261517" y="84734"/>
                  <a:pt x="480364" y="0"/>
                  <a:pt x="481583" y="52426"/>
                </a:cubicBezTo>
                <a:cubicBezTo>
                  <a:pt x="482802" y="104852"/>
                  <a:pt x="0" y="465735"/>
                  <a:pt x="49987" y="484023"/>
                </a:cubicBezTo>
                <a:cubicBezTo>
                  <a:pt x="99974" y="502311"/>
                  <a:pt x="721766" y="146305"/>
                  <a:pt x="781507" y="162154"/>
                </a:cubicBezTo>
                <a:cubicBezTo>
                  <a:pt x="841248" y="178004"/>
                  <a:pt x="408431" y="579120"/>
                  <a:pt x="408431" y="57912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33806" name="Straight Connector 33"/>
          <p:cNvCxnSpPr>
            <a:cxnSpLocks noChangeShapeType="1"/>
          </p:cNvCxnSpPr>
          <p:nvPr/>
        </p:nvCxnSpPr>
        <p:spPr bwMode="auto">
          <a:xfrm flipV="1">
            <a:off x="2151063" y="4221163"/>
            <a:ext cx="504825" cy="387350"/>
          </a:xfrm>
          <a:prstGeom prst="line">
            <a:avLst/>
          </a:prstGeom>
          <a:noFill/>
          <a:ln w="22225" algn="ctr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sp>
        <p:nvSpPr>
          <p:cNvPr id="33807" name="TextBox 21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358775"/>
            <a:ext cx="6908800" cy="1392238"/>
          </a:xfrm>
        </p:spPr>
        <p:txBody>
          <a:bodyPr/>
          <a:lstStyle/>
          <a:p>
            <a:pPr>
              <a:defRPr/>
            </a:pPr>
            <a:r>
              <a:rPr lang="en-US" sz="2800" i="1" dirty="0" smtClean="0"/>
              <a:t>B-mode is </a:t>
            </a:r>
            <a:r>
              <a:rPr lang="en-US" sz="2800" dirty="0" smtClean="0"/>
              <a:t>forbidden</a:t>
            </a:r>
            <a:r>
              <a:rPr lang="en-US" sz="2800" i="1" dirty="0" smtClean="0"/>
              <a:t> for density perturbations</a:t>
            </a:r>
            <a:endParaRPr lang="en-US" sz="2800" i="1" dirty="0"/>
          </a:p>
        </p:txBody>
      </p:sp>
      <p:sp>
        <p:nvSpPr>
          <p:cNvPr id="34819" name="TextBox 17"/>
          <p:cNvSpPr txBox="1">
            <a:spLocks noChangeArrowheads="1"/>
          </p:cNvSpPr>
          <p:nvPr/>
        </p:nvSpPr>
        <p:spPr bwMode="auto">
          <a:xfrm>
            <a:off x="3482975" y="658813"/>
            <a:ext cx="48402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0">
                <a:solidFill>
                  <a:srgbClr val="FFFFFF"/>
                </a:solidFill>
              </a:rPr>
              <a:t>(Seljak&amp; Zaldarriaga, 1997; Kamionkowski et al., 1997)</a:t>
            </a:r>
          </a:p>
        </p:txBody>
      </p:sp>
      <p:sp>
        <p:nvSpPr>
          <p:cNvPr id="34820" name="Sun 8"/>
          <p:cNvSpPr>
            <a:spLocks noChangeArrowheads="1"/>
          </p:cNvSpPr>
          <p:nvPr/>
        </p:nvSpPr>
        <p:spPr bwMode="auto">
          <a:xfrm>
            <a:off x="1058863" y="2073275"/>
            <a:ext cx="484187" cy="492125"/>
          </a:xfrm>
          <a:prstGeom prst="sun">
            <a:avLst>
              <a:gd name="adj" fmla="val 35556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1" name="Oval 9"/>
          <p:cNvSpPr>
            <a:spLocks noChangeArrowheads="1"/>
          </p:cNvSpPr>
          <p:nvPr/>
        </p:nvSpPr>
        <p:spPr bwMode="auto">
          <a:xfrm>
            <a:off x="1263650" y="4044950"/>
            <a:ext cx="92075" cy="90488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2" name="TextBox 10"/>
          <p:cNvSpPr txBox="1">
            <a:spLocks noChangeArrowheads="1"/>
          </p:cNvSpPr>
          <p:nvPr/>
        </p:nvSpPr>
        <p:spPr bwMode="auto">
          <a:xfrm>
            <a:off x="803275" y="3717925"/>
            <a:ext cx="423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/>
              <a:t>e</a:t>
            </a:r>
            <a:r>
              <a:rPr lang="en-US" sz="2800" b="0" baseline="30000"/>
              <a:t>-</a:t>
            </a:r>
          </a:p>
        </p:txBody>
      </p:sp>
      <p:cxnSp>
        <p:nvCxnSpPr>
          <p:cNvPr id="34823" name="Straight Arrow Connector 11"/>
          <p:cNvCxnSpPr>
            <a:cxnSpLocks noChangeShapeType="1"/>
          </p:cNvCxnSpPr>
          <p:nvPr/>
        </p:nvCxnSpPr>
        <p:spPr bwMode="auto">
          <a:xfrm flipV="1">
            <a:off x="604838" y="3463925"/>
            <a:ext cx="1685925" cy="10255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824" name="Straight Connector 12"/>
          <p:cNvCxnSpPr>
            <a:cxnSpLocks noChangeShapeType="1"/>
          </p:cNvCxnSpPr>
          <p:nvPr/>
        </p:nvCxnSpPr>
        <p:spPr bwMode="auto">
          <a:xfrm rot="5400000">
            <a:off x="579438" y="3352800"/>
            <a:ext cx="1447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825" name="Straight Arrow Connector 14"/>
          <p:cNvCxnSpPr>
            <a:cxnSpLocks noChangeShapeType="1"/>
          </p:cNvCxnSpPr>
          <p:nvPr/>
        </p:nvCxnSpPr>
        <p:spPr bwMode="auto">
          <a:xfrm rot="16200000" flipH="1">
            <a:off x="1891507" y="3502819"/>
            <a:ext cx="531812" cy="16954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34826" name="Group 15"/>
          <p:cNvGrpSpPr>
            <a:grpSpLocks/>
          </p:cNvGrpSpPr>
          <p:nvPr/>
        </p:nvGrpSpPr>
        <p:grpSpPr bwMode="auto">
          <a:xfrm rot="-1768199">
            <a:off x="2643188" y="2914650"/>
            <a:ext cx="731837" cy="620713"/>
            <a:chOff x="2957889" y="4253942"/>
            <a:chExt cx="731528" cy="620202"/>
          </a:xfrm>
        </p:grpSpPr>
        <p:grpSp>
          <p:nvGrpSpPr>
            <p:cNvPr id="34832" name="Group 27"/>
            <p:cNvGrpSpPr>
              <a:grpSpLocks/>
            </p:cNvGrpSpPr>
            <p:nvPr/>
          </p:nvGrpSpPr>
          <p:grpSpPr bwMode="auto">
            <a:xfrm rot="-880989">
              <a:off x="2957889" y="4253942"/>
              <a:ext cx="731528" cy="620202"/>
              <a:chOff x="3037399" y="4039265"/>
              <a:chExt cx="731528" cy="620202"/>
            </a:xfrm>
          </p:grpSpPr>
          <p:sp>
            <p:nvSpPr>
              <p:cNvPr id="20" name="Pie 19"/>
              <p:cNvSpPr/>
              <p:nvPr/>
            </p:nvSpPr>
            <p:spPr bwMode="auto">
              <a:xfrm>
                <a:off x="3132125" y="4038569"/>
                <a:ext cx="636319" cy="620201"/>
              </a:xfrm>
              <a:prstGeom prst="pie">
                <a:avLst>
                  <a:gd name="adj1" fmla="val 10800000"/>
                  <a:gd name="adj2" fmla="val 13105082"/>
                </a:avLst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34836" name="Group 26"/>
              <p:cNvGrpSpPr>
                <a:grpSpLocks/>
              </p:cNvGrpSpPr>
              <p:nvPr/>
            </p:nvGrpSpPr>
            <p:grpSpPr bwMode="auto">
              <a:xfrm>
                <a:off x="3037399" y="4079019"/>
                <a:ext cx="159026" cy="286247"/>
                <a:chOff x="3037399" y="4079019"/>
                <a:chExt cx="159026" cy="286247"/>
              </a:xfrm>
            </p:grpSpPr>
            <p:cxnSp>
              <p:nvCxnSpPr>
                <p:cNvPr id="34837" name="Straight Connector 21"/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3132815" y="4094922"/>
                  <a:ext cx="79513" cy="47707"/>
                </a:xfrm>
                <a:prstGeom prst="line">
                  <a:avLst/>
                </a:prstGeom>
                <a:noFill/>
                <a:ln w="1587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34838" name="Straight Connector 22"/>
                <p:cNvCxnSpPr>
                  <a:cxnSpLocks noChangeShapeType="1"/>
                  <a:stCxn id="20" idx="2"/>
                </p:cNvCxnSpPr>
                <p:nvPr/>
              </p:nvCxnSpPr>
              <p:spPr bwMode="auto">
                <a:xfrm rot="10800000" flipV="1">
                  <a:off x="3037399" y="4349366"/>
                  <a:ext cx="95425" cy="15900"/>
                </a:xfrm>
                <a:prstGeom prst="line">
                  <a:avLst/>
                </a:prstGeom>
                <a:noFill/>
                <a:ln w="1587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</p:grpSp>
        <p:sp>
          <p:nvSpPr>
            <p:cNvPr id="34833" name="Oval 17"/>
            <p:cNvSpPr>
              <a:spLocks noChangeArrowheads="1"/>
            </p:cNvSpPr>
            <p:nvPr/>
          </p:nvSpPr>
          <p:spPr bwMode="auto">
            <a:xfrm>
              <a:off x="3029446" y="4436830"/>
              <a:ext cx="79514" cy="174928"/>
            </a:xfrm>
            <a:prstGeom prst="ellipse">
              <a:avLst/>
            </a:prstGeom>
            <a:solidFill>
              <a:schemeClr val="bg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3039068" y="4469060"/>
              <a:ext cx="46018" cy="109448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4827" name="TextBox 23"/>
          <p:cNvSpPr txBox="1">
            <a:spLocks noChangeArrowheads="1"/>
          </p:cNvSpPr>
          <p:nvPr/>
        </p:nvSpPr>
        <p:spPr bwMode="auto">
          <a:xfrm>
            <a:off x="2655888" y="3517900"/>
            <a:ext cx="1065212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0"/>
              <a:t>observer</a:t>
            </a:r>
          </a:p>
        </p:txBody>
      </p:sp>
      <p:cxnSp>
        <p:nvCxnSpPr>
          <p:cNvPr id="34828" name="Straight Arrow Connector 26"/>
          <p:cNvCxnSpPr>
            <a:cxnSpLocks noChangeShapeType="1"/>
          </p:cNvCxnSpPr>
          <p:nvPr/>
        </p:nvCxnSpPr>
        <p:spPr bwMode="auto">
          <a:xfrm flipV="1">
            <a:off x="1309688" y="3371850"/>
            <a:ext cx="1368425" cy="715963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4829" name="Straight Connector 28"/>
          <p:cNvCxnSpPr>
            <a:cxnSpLocks noChangeShapeType="1"/>
          </p:cNvCxnSpPr>
          <p:nvPr/>
        </p:nvCxnSpPr>
        <p:spPr bwMode="auto">
          <a:xfrm rot="5400000" flipH="1" flipV="1">
            <a:off x="2029619" y="3420269"/>
            <a:ext cx="409575" cy="373063"/>
          </a:xfrm>
          <a:prstGeom prst="line">
            <a:avLst/>
          </a:prstGeom>
          <a:noFill/>
          <a:ln w="22225" algn="ctr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sp>
        <p:nvSpPr>
          <p:cNvPr id="34830" name="TextBox 16"/>
          <p:cNvSpPr txBox="1">
            <a:spLocks noChangeArrowheads="1"/>
          </p:cNvSpPr>
          <p:nvPr/>
        </p:nvSpPr>
        <p:spPr bwMode="auto">
          <a:xfrm>
            <a:off x="658813" y="1770063"/>
            <a:ext cx="13192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point source</a:t>
            </a:r>
          </a:p>
        </p:txBody>
      </p:sp>
      <p:sp>
        <p:nvSpPr>
          <p:cNvPr id="34831" name="TextBox 21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C. L. Kuo    CMB polarization</a:t>
            </a:r>
          </a:p>
        </p:txBody>
      </p:sp>
      <p:pic>
        <p:nvPicPr>
          <p:cNvPr id="23" name="Picture 22" descr="Bdem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43865" y="2314221"/>
            <a:ext cx="5627512" cy="2813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 Frontier</a:t>
            </a:r>
            <a:endParaRPr lang="en-US" dirty="0"/>
          </a:p>
        </p:txBody>
      </p:sp>
      <p:pic>
        <p:nvPicPr>
          <p:cNvPr id="12" name="Content Placeholder 11" descr="history_of_universe.gif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-270453" y="0"/>
            <a:ext cx="9698761" cy="6858000"/>
          </a:xfrm>
        </p:spPr>
      </p:pic>
      <p:sp>
        <p:nvSpPr>
          <p:cNvPr id="5" name="TextBox 4"/>
          <p:cNvSpPr txBox="1"/>
          <p:nvPr/>
        </p:nvSpPr>
        <p:spPr>
          <a:xfrm>
            <a:off x="451822" y="685800"/>
            <a:ext cx="37914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FF00"/>
                </a:solidFill>
                <a:latin typeface="Arial"/>
                <a:cs typeface="+mn-cs"/>
              </a:rPr>
              <a:t>CMB probes cosmology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FF00"/>
                </a:solidFill>
                <a:latin typeface="Arial"/>
                <a:cs typeface="+mn-cs"/>
              </a:rPr>
              <a:t>and physics of inflation</a:t>
            </a:r>
            <a:endParaRPr lang="en-US" dirty="0">
              <a:solidFill>
                <a:srgbClr val="FFFF00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 Frontier</a:t>
            </a:r>
            <a:endParaRPr lang="en-US" dirty="0"/>
          </a:p>
        </p:txBody>
      </p:sp>
      <p:pic>
        <p:nvPicPr>
          <p:cNvPr id="12" name="Content Placeholder 11" descr="history_of_universe.gif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-270453" y="0"/>
            <a:ext cx="9698761" cy="6858000"/>
          </a:xfrm>
        </p:spPr>
      </p:pic>
      <p:sp>
        <p:nvSpPr>
          <p:cNvPr id="5" name="Rectangle 4"/>
          <p:cNvSpPr/>
          <p:nvPr/>
        </p:nvSpPr>
        <p:spPr>
          <a:xfrm>
            <a:off x="2286000" y="2514600"/>
            <a:ext cx="990600" cy="1828800"/>
          </a:xfrm>
          <a:prstGeom prst="rect">
            <a:avLst/>
          </a:prstGeom>
          <a:noFill/>
          <a:ln w="825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1822" y="685800"/>
            <a:ext cx="37914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FF00"/>
                </a:solidFill>
                <a:latin typeface="Arial"/>
                <a:cs typeface="+mn-cs"/>
              </a:rPr>
              <a:t>CMB probes cosmology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FF00"/>
                </a:solidFill>
                <a:latin typeface="Arial"/>
                <a:cs typeface="+mn-cs"/>
              </a:rPr>
              <a:t>and physics of inflation</a:t>
            </a:r>
            <a:endParaRPr lang="en-US" dirty="0">
              <a:solidFill>
                <a:srgbClr val="FFFF00"/>
              </a:solidFill>
              <a:latin typeface="Arial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4419600"/>
            <a:ext cx="2475101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FFFF00"/>
                </a:solidFill>
                <a:latin typeface="Arial"/>
                <a:cs typeface="+mn-cs"/>
              </a:rPr>
              <a:t>opaque to photons, but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FFFF00"/>
                </a:solidFill>
                <a:latin typeface="Arial"/>
                <a:cs typeface="+mn-cs"/>
              </a:rPr>
              <a:t>transparent to gravity waves</a:t>
            </a:r>
            <a:endParaRPr lang="en-US" sz="1400" b="0" dirty="0">
              <a:solidFill>
                <a:srgbClr val="FFFF00"/>
              </a:solidFill>
              <a:latin typeface="Arial"/>
              <a:cs typeface="+mn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276600" y="3429000"/>
            <a:ext cx="3810000" cy="0"/>
          </a:xfrm>
          <a:prstGeom prst="straightConnector1">
            <a:avLst/>
          </a:prstGeom>
          <a:ln w="476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22901" y="3471446"/>
            <a:ext cx="2475101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0" dirty="0" smtClean="0">
                <a:solidFill>
                  <a:srgbClr val="FFFF00"/>
                </a:solidFill>
                <a:latin typeface="Arial"/>
                <a:cs typeface="+mn-cs"/>
              </a:rPr>
              <a:t>Transparent to photons</a:t>
            </a:r>
            <a:endParaRPr lang="en-US" sz="1600" b="0" dirty="0">
              <a:solidFill>
                <a:srgbClr val="FFFF00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Experimental Probes of Inflation </a:t>
            </a:r>
            <a:endParaRPr lang="en-CA" dirty="0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4"/>
          </p:nvPr>
        </p:nvSpPr>
        <p:spPr>
          <a:xfrm>
            <a:off x="107244" y="1243584"/>
            <a:ext cx="8108950" cy="561441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Inflation predicts </a:t>
            </a:r>
          </a:p>
          <a:p>
            <a:pPr lvl="1"/>
            <a:r>
              <a:rPr lang="en-US" sz="2000" dirty="0" smtClean="0"/>
              <a:t>Flatness; scalar perturbations with very specific properties/statistics  </a:t>
            </a:r>
          </a:p>
          <a:p>
            <a:pPr lvl="1"/>
            <a:r>
              <a:rPr lang="en-US" sz="2000" dirty="0" smtClean="0"/>
              <a:t>All confirmed by </a:t>
            </a:r>
            <a:r>
              <a:rPr lang="en-US" sz="2000" b="1" i="1" dirty="0" smtClean="0"/>
              <a:t>Planck</a:t>
            </a:r>
            <a:r>
              <a:rPr lang="en-US" sz="2000" dirty="0" smtClean="0"/>
              <a:t> and other exp., except for </a:t>
            </a:r>
            <a:r>
              <a:rPr lang="en-US" sz="2000" b="1" dirty="0" smtClean="0"/>
              <a:t>“tensor”</a:t>
            </a:r>
          </a:p>
          <a:p>
            <a:r>
              <a:rPr lang="en-US" sz="2000" dirty="0" smtClean="0"/>
              <a:t>“Tensor” generates “B-mode” polarization in the CMB</a:t>
            </a:r>
            <a:endParaRPr lang="en-CA" sz="2000" dirty="0" smtClean="0"/>
          </a:p>
          <a:p>
            <a:pPr lvl="1"/>
            <a:r>
              <a:rPr lang="en-US" sz="1800" dirty="0" smtClean="0"/>
              <a:t>Measures the energy scale of Inflation, likely ~ 10</a:t>
            </a:r>
            <a:r>
              <a:rPr lang="en-US" sz="1800" baseline="30000" dirty="0" smtClean="0"/>
              <a:t>16</a:t>
            </a:r>
            <a:r>
              <a:rPr lang="en-US" sz="1800" dirty="0" smtClean="0"/>
              <a:t> </a:t>
            </a:r>
            <a:r>
              <a:rPr lang="en-US" sz="1800" dirty="0" err="1" smtClean="0"/>
              <a:t>GeV</a:t>
            </a:r>
            <a:r>
              <a:rPr lang="en-US" sz="1800" dirty="0" smtClean="0"/>
              <a:t> (grand unification)</a:t>
            </a:r>
          </a:p>
          <a:p>
            <a:pPr lvl="1"/>
            <a:r>
              <a:rPr lang="en-US" sz="1800" dirty="0" smtClean="0"/>
              <a:t>Unique probe of extreme high energy physics</a:t>
            </a:r>
          </a:p>
          <a:p>
            <a:pPr lvl="1"/>
            <a:r>
              <a:rPr lang="en-US" sz="1800" dirty="0" smtClean="0"/>
              <a:t>Evidence that gravity is quantized, if detected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Inflation: nearly exponential growth of space.</a:t>
            </a:r>
          </a:p>
          <a:p>
            <a:pPr lvl="2">
              <a:buNone/>
            </a:pPr>
            <a:r>
              <a:rPr lang="en-US" sz="1800" dirty="0" smtClean="0"/>
              <a:t>                                      (30 orders of magnitude)</a:t>
            </a:r>
          </a:p>
          <a:p>
            <a:pPr lvl="2">
              <a:buNone/>
            </a:pPr>
            <a:endParaRPr lang="en-US" sz="1800" dirty="0" smtClean="0"/>
          </a:p>
          <a:p>
            <a:pPr lvl="2">
              <a:buNone/>
            </a:pPr>
            <a:r>
              <a:rPr lang="en-US" sz="1800" dirty="0" smtClean="0"/>
              <a:t>Two related parameters: </a:t>
            </a:r>
            <a:r>
              <a:rPr lang="el-GR" sz="1800" dirty="0" smtClean="0"/>
              <a:t>η</a:t>
            </a:r>
            <a:r>
              <a:rPr lang="en-US" sz="1800" dirty="0" smtClean="0"/>
              <a:t>, </a:t>
            </a:r>
            <a:r>
              <a:rPr lang="el-GR" sz="1800" dirty="0" smtClean="0"/>
              <a:t>ε</a:t>
            </a:r>
            <a:endParaRPr lang="en-US" sz="1800" dirty="0" smtClean="0"/>
          </a:p>
          <a:p>
            <a:pPr lvl="2"/>
            <a:r>
              <a:rPr lang="en-US" sz="1800" dirty="0" smtClean="0">
                <a:sym typeface="Symbol"/>
              </a:rPr>
              <a:t>n</a:t>
            </a:r>
            <a:r>
              <a:rPr lang="en-US" sz="1800" baseline="-25000" dirty="0" smtClean="0">
                <a:sym typeface="Symbol"/>
              </a:rPr>
              <a:t>s</a:t>
            </a:r>
            <a:r>
              <a:rPr lang="en-US" sz="1800" dirty="0" smtClean="0">
                <a:sym typeface="Symbol"/>
              </a:rPr>
              <a:t> = 1 – 4 + 2     (&lt;1 at 6</a:t>
            </a:r>
            <a:r>
              <a:rPr lang="el-GR" sz="1800" dirty="0" smtClean="0">
                <a:sym typeface="Symbol"/>
              </a:rPr>
              <a:t>σ</a:t>
            </a:r>
            <a:r>
              <a:rPr lang="en-US" sz="1800" dirty="0" smtClean="0">
                <a:sym typeface="Symbol"/>
              </a:rPr>
              <a:t> !!)</a:t>
            </a:r>
            <a:endParaRPr lang="en-US" sz="1800" baseline="30000" dirty="0" smtClean="0"/>
          </a:p>
          <a:p>
            <a:pPr lvl="2"/>
            <a:r>
              <a:rPr lang="en-US" sz="1800" dirty="0" smtClean="0"/>
              <a:t>r = 16 </a:t>
            </a:r>
            <a:r>
              <a:rPr lang="en-US" sz="1800" dirty="0" smtClean="0">
                <a:sym typeface="Symbol"/>
              </a:rPr>
              <a:t>                   (the goal)</a:t>
            </a:r>
            <a:endParaRPr lang="en-US" sz="1800" dirty="0" smtClean="0"/>
          </a:p>
        </p:txBody>
      </p:sp>
      <p:pic>
        <p:nvPicPr>
          <p:cNvPr id="5" name="Picture 4" descr="Planck_polararra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3926378"/>
            <a:ext cx="3657600" cy="293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12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66688" y="1054100"/>
            <a:ext cx="220662" cy="57324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8675" name="Picture 3" descr="CMB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5913" y="1052513"/>
            <a:ext cx="3641725" cy="5734050"/>
          </a:xfrm>
          <a:noFill/>
        </p:spPr>
      </p:pic>
      <p:pic>
        <p:nvPicPr>
          <p:cNvPr id="28676" name="Picture 4" descr="CMB_fira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254625" y="836613"/>
            <a:ext cx="2774950" cy="2249487"/>
          </a:xfrm>
          <a:noFill/>
        </p:spPr>
      </p:pic>
      <p:pic>
        <p:nvPicPr>
          <p:cNvPr id="28677" name="Picture 5" descr="wmap_map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62500" y="3613150"/>
            <a:ext cx="4038600" cy="2019300"/>
          </a:xfrm>
          <a:noFill/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700588" y="5605463"/>
            <a:ext cx="42243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800">
                <a:ea typeface="新細明體" pitchFamily="18" charset="-120"/>
              </a:rPr>
              <a:t>2. angular anisotropy → power spectrum</a:t>
            </a:r>
            <a:endParaRPr lang="en-US" altLang="zh-TW" sz="1600">
              <a:ea typeface="新細明體" pitchFamily="18" charset="-120"/>
            </a:endParaRP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 flipV="1">
            <a:off x="3209925" y="823913"/>
            <a:ext cx="2062163" cy="23590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 flipV="1">
            <a:off x="3171825" y="3059113"/>
            <a:ext cx="2100263" cy="984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3236913" y="3178175"/>
            <a:ext cx="1498600" cy="4492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3236913" y="3178175"/>
            <a:ext cx="1498600" cy="24050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157163" y="2922588"/>
            <a:ext cx="806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>
                <a:solidFill>
                  <a:schemeClr val="bg1"/>
                </a:solidFill>
                <a:ea typeface="新細明體" pitchFamily="18" charset="-120"/>
              </a:rPr>
              <a:t>ionized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150813" y="3197225"/>
            <a:ext cx="8175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>
                <a:solidFill>
                  <a:schemeClr val="bg1"/>
                </a:solidFill>
                <a:ea typeface="新細明體" pitchFamily="18" charset="-120"/>
              </a:rPr>
              <a:t>neutral</a:t>
            </a:r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V="1">
            <a:off x="257175" y="3219450"/>
            <a:ext cx="8096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4916488" y="3082925"/>
            <a:ext cx="272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800">
                <a:ea typeface="新細明體" pitchFamily="18" charset="-120"/>
              </a:rPr>
              <a:t>1. blackbody emission law</a:t>
            </a:r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 flipH="1" flipV="1">
            <a:off x="434975" y="2613025"/>
            <a:ext cx="101600" cy="3048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8" name="Line 16"/>
          <p:cNvSpPr>
            <a:spLocks noChangeShapeType="1"/>
          </p:cNvSpPr>
          <p:nvPr/>
        </p:nvSpPr>
        <p:spPr bwMode="auto">
          <a:xfrm flipH="1" flipV="1">
            <a:off x="730250" y="3489325"/>
            <a:ext cx="101600" cy="3048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4708525" y="6059488"/>
            <a:ext cx="3581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800">
                <a:ea typeface="新細明體" pitchFamily="18" charset="-120"/>
              </a:rPr>
              <a:t>3. And, it is polarized! (Rees, 1968)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7959725" y="3551238"/>
            <a:ext cx="828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800" b="0">
                <a:solidFill>
                  <a:schemeClr val="bg2"/>
                </a:solidFill>
                <a:latin typeface="Tahoma" pitchFamily="34" charset="0"/>
                <a:ea typeface="新細明體" pitchFamily="18" charset="-120"/>
              </a:rPr>
              <a:t>WMAP</a:t>
            </a:r>
          </a:p>
        </p:txBody>
      </p:sp>
      <p:sp>
        <p:nvSpPr>
          <p:cNvPr id="923667" name="Rectangle 19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6908800" cy="6810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TW" sz="3200" dirty="0" smtClean="0">
                <a:ea typeface="新細明體" pitchFamily="18" charset="-120"/>
              </a:rPr>
              <a:t>Cosmic Microwave Background (CMB)</a:t>
            </a:r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85725" y="6234113"/>
            <a:ext cx="849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>
                <a:solidFill>
                  <a:schemeClr val="bg1"/>
                </a:solidFill>
                <a:ea typeface="新細明體" pitchFamily="18" charset="-120"/>
              </a:rPr>
              <a:t>WMAP</a:t>
            </a:r>
          </a:p>
          <a:p>
            <a:r>
              <a:rPr lang="en-US" altLang="zh-TW" sz="1600">
                <a:solidFill>
                  <a:schemeClr val="bg1"/>
                </a:solidFill>
                <a:ea typeface="新細明體" pitchFamily="18" charset="-120"/>
              </a:rPr>
              <a:t>website</a:t>
            </a:r>
          </a:p>
        </p:txBody>
      </p:sp>
      <p:sp>
        <p:nvSpPr>
          <p:cNvPr id="28693" name="Freeform 21"/>
          <p:cNvSpPr>
            <a:spLocks/>
          </p:cNvSpPr>
          <p:nvPr/>
        </p:nvSpPr>
        <p:spPr bwMode="auto">
          <a:xfrm>
            <a:off x="635000" y="1189038"/>
            <a:ext cx="3135313" cy="292100"/>
          </a:xfrm>
          <a:custGeom>
            <a:avLst/>
            <a:gdLst>
              <a:gd name="T0" fmla="*/ 0 w 1975"/>
              <a:gd name="T1" fmla="*/ 2147483647 h 184"/>
              <a:gd name="T2" fmla="*/ 2147483647 w 1975"/>
              <a:gd name="T3" fmla="*/ 2147483647 h 184"/>
              <a:gd name="T4" fmla="*/ 2147483647 w 1975"/>
              <a:gd name="T5" fmla="*/ 2147483647 h 184"/>
              <a:gd name="T6" fmla="*/ 2147483647 w 1975"/>
              <a:gd name="T7" fmla="*/ 2147483647 h 184"/>
              <a:gd name="T8" fmla="*/ 0 60000 65536"/>
              <a:gd name="T9" fmla="*/ 0 60000 65536"/>
              <a:gd name="T10" fmla="*/ 0 60000 65536"/>
              <a:gd name="T11" fmla="*/ 0 60000 65536"/>
              <a:gd name="T12" fmla="*/ 0 w 1975"/>
              <a:gd name="T13" fmla="*/ 0 h 184"/>
              <a:gd name="T14" fmla="*/ 1975 w 1975"/>
              <a:gd name="T15" fmla="*/ 184 h 1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75" h="184">
                <a:moveTo>
                  <a:pt x="0" y="171"/>
                </a:moveTo>
                <a:cubicBezTo>
                  <a:pt x="309" y="88"/>
                  <a:pt x="619" y="6"/>
                  <a:pt x="920" y="3"/>
                </a:cubicBezTo>
                <a:cubicBezTo>
                  <a:pt x="1221" y="0"/>
                  <a:pt x="1641" y="126"/>
                  <a:pt x="1808" y="155"/>
                </a:cubicBezTo>
                <a:cubicBezTo>
                  <a:pt x="1975" y="184"/>
                  <a:pt x="1876" y="159"/>
                  <a:pt x="1920" y="17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60400" y="1281113"/>
            <a:ext cx="2997200" cy="1830387"/>
            <a:chOff x="352" y="823"/>
            <a:chExt cx="2008" cy="1153"/>
          </a:xfrm>
        </p:grpSpPr>
        <p:sp>
          <p:nvSpPr>
            <p:cNvPr id="28695" name="Freeform 23"/>
            <p:cNvSpPr>
              <a:spLocks/>
            </p:cNvSpPr>
            <p:nvPr/>
          </p:nvSpPr>
          <p:spPr bwMode="auto">
            <a:xfrm>
              <a:off x="352" y="823"/>
              <a:ext cx="2008" cy="193"/>
            </a:xfrm>
            <a:custGeom>
              <a:avLst/>
              <a:gdLst>
                <a:gd name="T0" fmla="*/ 0 w 2008"/>
                <a:gd name="T1" fmla="*/ 185 h 193"/>
                <a:gd name="T2" fmla="*/ 984 w 2008"/>
                <a:gd name="T3" fmla="*/ 1 h 193"/>
                <a:gd name="T4" fmla="*/ 2008 w 2008"/>
                <a:gd name="T5" fmla="*/ 193 h 193"/>
                <a:gd name="T6" fmla="*/ 0 60000 65536"/>
                <a:gd name="T7" fmla="*/ 0 60000 65536"/>
                <a:gd name="T8" fmla="*/ 0 60000 65536"/>
                <a:gd name="T9" fmla="*/ 0 w 2008"/>
                <a:gd name="T10" fmla="*/ 0 h 193"/>
                <a:gd name="T11" fmla="*/ 2008 w 2008"/>
                <a:gd name="T12" fmla="*/ 193 h 1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08" h="193">
                  <a:moveTo>
                    <a:pt x="0" y="185"/>
                  </a:moveTo>
                  <a:cubicBezTo>
                    <a:pt x="324" y="92"/>
                    <a:pt x="649" y="0"/>
                    <a:pt x="984" y="1"/>
                  </a:cubicBezTo>
                  <a:cubicBezTo>
                    <a:pt x="1319" y="2"/>
                    <a:pt x="1831" y="161"/>
                    <a:pt x="2008" y="193"/>
                  </a:cubicBezTo>
                </a:path>
              </a:pathLst>
            </a:custGeom>
            <a:noFill/>
            <a:ln w="76200">
              <a:solidFill>
                <a:srgbClr val="CC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6" name="Freeform 24"/>
            <p:cNvSpPr>
              <a:spLocks/>
            </p:cNvSpPr>
            <p:nvPr/>
          </p:nvSpPr>
          <p:spPr bwMode="auto">
            <a:xfrm>
              <a:off x="712" y="1853"/>
              <a:ext cx="1304" cy="123"/>
            </a:xfrm>
            <a:custGeom>
              <a:avLst/>
              <a:gdLst>
                <a:gd name="T0" fmla="*/ 0 w 1304"/>
                <a:gd name="T1" fmla="*/ 123 h 123"/>
                <a:gd name="T2" fmla="*/ 664 w 1304"/>
                <a:gd name="T3" fmla="*/ 3 h 123"/>
                <a:gd name="T4" fmla="*/ 1304 w 1304"/>
                <a:gd name="T5" fmla="*/ 107 h 123"/>
                <a:gd name="T6" fmla="*/ 0 60000 65536"/>
                <a:gd name="T7" fmla="*/ 0 60000 65536"/>
                <a:gd name="T8" fmla="*/ 0 60000 65536"/>
                <a:gd name="T9" fmla="*/ 0 w 1304"/>
                <a:gd name="T10" fmla="*/ 0 h 123"/>
                <a:gd name="T11" fmla="*/ 1304 w 1304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04" h="123">
                  <a:moveTo>
                    <a:pt x="0" y="123"/>
                  </a:moveTo>
                  <a:cubicBezTo>
                    <a:pt x="223" y="64"/>
                    <a:pt x="447" y="6"/>
                    <a:pt x="664" y="3"/>
                  </a:cubicBezTo>
                  <a:cubicBezTo>
                    <a:pt x="881" y="0"/>
                    <a:pt x="1197" y="90"/>
                    <a:pt x="1304" y="107"/>
                  </a:cubicBezTo>
                </a:path>
              </a:pathLst>
            </a:custGeom>
            <a:noFill/>
            <a:ln w="76200">
              <a:solidFill>
                <a:srgbClr val="CC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7" name="Line 25"/>
            <p:cNvSpPr>
              <a:spLocks noChangeShapeType="1"/>
            </p:cNvSpPr>
            <p:nvPr/>
          </p:nvSpPr>
          <p:spPr bwMode="auto">
            <a:xfrm flipH="1" flipV="1">
              <a:off x="360" y="1016"/>
              <a:ext cx="360" cy="960"/>
            </a:xfrm>
            <a:prstGeom prst="line">
              <a:avLst/>
            </a:prstGeom>
            <a:noFill/>
            <a:ln w="76200">
              <a:solidFill>
                <a:srgbClr val="CC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8" name="Line 26"/>
            <p:cNvSpPr>
              <a:spLocks noChangeShapeType="1"/>
            </p:cNvSpPr>
            <p:nvPr/>
          </p:nvSpPr>
          <p:spPr bwMode="auto">
            <a:xfrm flipV="1">
              <a:off x="2008" y="1000"/>
              <a:ext cx="336" cy="968"/>
            </a:xfrm>
            <a:prstGeom prst="line">
              <a:avLst/>
            </a:prstGeom>
            <a:noFill/>
            <a:ln w="76200">
              <a:solidFill>
                <a:srgbClr val="CC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How big is the signal?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475" y="1198563"/>
            <a:ext cx="8229600" cy="5226050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sz="2400" dirty="0" smtClean="0"/>
              <a:t>CMB = 2.725 K blackbody (peaks at </a:t>
            </a:r>
            <a:r>
              <a:rPr lang="en-US" sz="2400" dirty="0" smtClean="0">
                <a:latin typeface="Symbol" pitchFamily="18" charset="2"/>
              </a:rPr>
              <a:t>l</a:t>
            </a:r>
            <a:r>
              <a:rPr lang="en-US" sz="2400" dirty="0" smtClean="0"/>
              <a:t>~1.5 mm)</a:t>
            </a:r>
          </a:p>
          <a:p>
            <a:pPr>
              <a:lnSpc>
                <a:spcPct val="150000"/>
              </a:lnSpc>
              <a:defRPr/>
            </a:pPr>
            <a:r>
              <a:rPr lang="en-US" sz="2400" dirty="0" smtClean="0"/>
              <a:t>Temperature fluctuation ~ 100 </a:t>
            </a:r>
            <a:r>
              <a:rPr lang="en-US" sz="2400" dirty="0" err="1" smtClean="0">
                <a:latin typeface="Symbol" pitchFamily="18" charset="2"/>
              </a:rPr>
              <a:t>m</a:t>
            </a:r>
            <a:r>
              <a:rPr lang="en-US" sz="2400" dirty="0" err="1" smtClean="0"/>
              <a:t>K</a:t>
            </a:r>
            <a:r>
              <a:rPr lang="en-US" sz="2400" dirty="0" smtClean="0"/>
              <a:t> </a:t>
            </a:r>
          </a:p>
          <a:p>
            <a:pPr>
              <a:lnSpc>
                <a:spcPct val="150000"/>
              </a:lnSpc>
              <a:defRPr/>
            </a:pPr>
            <a:r>
              <a:rPr lang="en-US" sz="2400" dirty="0" smtClean="0"/>
              <a:t> Polarization ~ 10 </a:t>
            </a:r>
            <a:r>
              <a:rPr lang="en-US" sz="2400" dirty="0" err="1" smtClean="0">
                <a:latin typeface="Symbol" pitchFamily="18" charset="2"/>
              </a:rPr>
              <a:t>m</a:t>
            </a:r>
            <a:r>
              <a:rPr lang="en-US" sz="2400" dirty="0" err="1" smtClean="0"/>
              <a:t>K</a:t>
            </a:r>
            <a:endParaRPr lang="en-US" sz="2400" dirty="0" smtClean="0"/>
          </a:p>
          <a:p>
            <a:pPr>
              <a:lnSpc>
                <a:spcPct val="150000"/>
              </a:lnSpc>
              <a:defRPr/>
            </a:pPr>
            <a:r>
              <a:rPr lang="en-US" sz="2400" dirty="0" smtClean="0"/>
              <a:t> B-mode polarization ~ ? </a:t>
            </a:r>
            <a:r>
              <a:rPr lang="en-US" sz="2400" dirty="0" err="1" smtClean="0">
                <a:latin typeface="Symbol" pitchFamily="18" charset="2"/>
              </a:rPr>
              <a:t>m</a:t>
            </a:r>
            <a:r>
              <a:rPr lang="en-US" sz="2400" dirty="0" err="1" smtClean="0"/>
              <a:t>K</a:t>
            </a:r>
            <a:r>
              <a:rPr lang="en-US" sz="2400" dirty="0" smtClean="0"/>
              <a:t> </a:t>
            </a:r>
          </a:p>
          <a:p>
            <a:pPr>
              <a:lnSpc>
                <a:spcPct val="150000"/>
              </a:lnSpc>
              <a:defRPr/>
            </a:pPr>
            <a:r>
              <a:rPr lang="en-US" sz="2400" dirty="0" smtClean="0"/>
              <a:t> [For ground based experiments] 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smtClean="0"/>
              <a:t>      Atmosphere+telescope</a:t>
            </a:r>
            <a:r>
              <a:rPr lang="en-US" sz="2400" dirty="0" smtClean="0"/>
              <a:t> ~ 20 K </a:t>
            </a:r>
          </a:p>
          <a:p>
            <a:pPr>
              <a:lnSpc>
                <a:spcPct val="150000"/>
              </a:lnSpc>
              <a:defRPr/>
            </a:pPr>
            <a:r>
              <a:rPr lang="en-US" sz="2400" dirty="0" smtClean="0"/>
              <a:t> Degree of polarization &lt;10</a:t>
            </a:r>
            <a:r>
              <a:rPr lang="en-US" sz="2400" baseline="30000" dirty="0" smtClean="0"/>
              <a:t>-7</a:t>
            </a:r>
            <a:endParaRPr lang="en-US" sz="2400" baseline="30000" dirty="0"/>
          </a:p>
        </p:txBody>
      </p:sp>
      <p:pic>
        <p:nvPicPr>
          <p:cNvPr id="44036" name="Picture 4" descr="9805010v1_plat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1000" y="2555875"/>
            <a:ext cx="3556000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Box 4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0"/>
            <a:ext cx="7731125" cy="1392238"/>
          </a:xfrm>
        </p:spPr>
        <p:txBody>
          <a:bodyPr/>
          <a:lstStyle/>
          <a:p>
            <a:pPr>
              <a:defRPr/>
            </a:pPr>
            <a:r>
              <a:rPr lang="en-US" sz="3600" i="1" dirty="0" smtClean="0"/>
              <a:t>Gravitational Waves &amp; </a:t>
            </a:r>
            <a:r>
              <a:rPr lang="en-US" sz="3600" i="1" dirty="0" err="1" smtClean="0"/>
              <a:t>Lensing</a:t>
            </a:r>
            <a:endParaRPr lang="en-US" sz="3600" i="1" dirty="0"/>
          </a:p>
        </p:txBody>
      </p:sp>
      <p:sp>
        <p:nvSpPr>
          <p:cNvPr id="46084" name="TextBox 3"/>
          <p:cNvSpPr txBox="1">
            <a:spLocks noChangeArrowheads="1"/>
          </p:cNvSpPr>
          <p:nvPr/>
        </p:nvSpPr>
        <p:spPr bwMode="auto">
          <a:xfrm>
            <a:off x="871006" y="5685550"/>
            <a:ext cx="80746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 dirty="0"/>
              <a:t>95% limits:</a:t>
            </a:r>
          </a:p>
          <a:p>
            <a:r>
              <a:rPr lang="en-US" sz="1800" b="0" i="1" dirty="0"/>
              <a:t>r</a:t>
            </a:r>
            <a:r>
              <a:rPr lang="en-US" sz="1800" b="0" dirty="0"/>
              <a:t>&lt; 0.72   BICEP ‘09 		 indirect limit (TT)  </a:t>
            </a:r>
            <a:r>
              <a:rPr lang="en-US" sz="1800" b="0" i="1" dirty="0"/>
              <a:t>r</a:t>
            </a:r>
            <a:r>
              <a:rPr lang="en-US" sz="1800" b="0" dirty="0"/>
              <a:t>&lt; </a:t>
            </a:r>
            <a:r>
              <a:rPr lang="en-US" sz="1800" b="0" dirty="0" smtClean="0"/>
              <a:t>0.12   </a:t>
            </a:r>
            <a:r>
              <a:rPr lang="en-US" sz="1800" b="0" dirty="0" err="1" smtClean="0"/>
              <a:t>Planck+WMAP</a:t>
            </a:r>
            <a:endParaRPr lang="en-US" sz="1800" b="0" dirty="0"/>
          </a:p>
          <a:p>
            <a:r>
              <a:rPr lang="en-US" sz="1800" b="0" i="1" dirty="0"/>
              <a:t>r</a:t>
            </a:r>
            <a:r>
              <a:rPr lang="en-US" sz="1800" b="0" dirty="0"/>
              <a:t>&lt;  2.2    QUIET ’10      				</a:t>
            </a:r>
            <a:r>
              <a:rPr lang="en-US" sz="1800" b="0" dirty="0" smtClean="0"/>
              <a:t>             +with </a:t>
            </a:r>
            <a:r>
              <a:rPr lang="en-US" sz="1800" b="0" dirty="0"/>
              <a:t>more priors</a:t>
            </a:r>
          </a:p>
          <a:p>
            <a:r>
              <a:rPr lang="en-US" sz="1800" b="0" i="1" dirty="0"/>
              <a:t>			</a:t>
            </a:r>
            <a:endParaRPr lang="en-US" sz="1800" b="0" dirty="0"/>
          </a:p>
        </p:txBody>
      </p:sp>
      <p:pic>
        <p:nvPicPr>
          <p:cNvPr id="7" name="Content Placeholder 6" descr="currentlimi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0676" y="947914"/>
            <a:ext cx="6540070" cy="4651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8" descr="BiKECK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500" y="1033463"/>
            <a:ext cx="2487613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TextBox 30"/>
          <p:cNvSpPr txBox="1">
            <a:spLocks noChangeArrowheads="1"/>
          </p:cNvSpPr>
          <p:nvPr/>
        </p:nvSpPr>
        <p:spPr bwMode="auto">
          <a:xfrm>
            <a:off x="376238" y="249238"/>
            <a:ext cx="8585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BICEP1/BICEP2/Keck Array </a:t>
            </a:r>
            <a:r>
              <a:rPr lang="en-US" sz="2000"/>
              <a:t>(Caltech/Stanford/Harvard/UMN)</a:t>
            </a:r>
          </a:p>
        </p:txBody>
      </p:sp>
      <p:sp>
        <p:nvSpPr>
          <p:cNvPr id="48132" name="TextBox 31"/>
          <p:cNvSpPr txBox="1">
            <a:spLocks noChangeArrowheads="1"/>
          </p:cNvSpPr>
          <p:nvPr/>
        </p:nvSpPr>
        <p:spPr bwMode="auto">
          <a:xfrm>
            <a:off x="6997700" y="1389063"/>
            <a:ext cx="20304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90/150GHz</a:t>
            </a:r>
          </a:p>
          <a:p>
            <a:r>
              <a:rPr lang="en-US" sz="1600"/>
              <a:t>25/24 elements</a:t>
            </a:r>
          </a:p>
          <a:p>
            <a:r>
              <a:rPr lang="en-US" sz="1600"/>
              <a:t>2005-2008</a:t>
            </a:r>
          </a:p>
          <a:p>
            <a:r>
              <a:rPr lang="en-US" sz="1600"/>
              <a:t>Best limit on B-mode</a:t>
            </a:r>
          </a:p>
        </p:txBody>
      </p:sp>
      <p:sp>
        <p:nvSpPr>
          <p:cNvPr id="48133" name="TextBox 32"/>
          <p:cNvSpPr txBox="1">
            <a:spLocks noChangeArrowheads="1"/>
          </p:cNvSpPr>
          <p:nvPr/>
        </p:nvSpPr>
        <p:spPr bwMode="auto">
          <a:xfrm>
            <a:off x="6988175" y="3048000"/>
            <a:ext cx="21685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150GHz</a:t>
            </a:r>
          </a:p>
          <a:p>
            <a:r>
              <a:rPr lang="en-US" sz="1600"/>
              <a:t>256 elements</a:t>
            </a:r>
          </a:p>
          <a:p>
            <a:r>
              <a:rPr lang="en-US" sz="1600"/>
              <a:t>Taking data for 1yr</a:t>
            </a:r>
          </a:p>
          <a:p>
            <a:r>
              <a:rPr lang="en-US" sz="1600"/>
              <a:t>10x survey speed than </a:t>
            </a:r>
          </a:p>
          <a:p>
            <a:r>
              <a:rPr lang="en-US" sz="1600"/>
              <a:t>BICEP1</a:t>
            </a:r>
          </a:p>
        </p:txBody>
      </p:sp>
      <p:sp>
        <p:nvSpPr>
          <p:cNvPr id="48134" name="TextBox 33"/>
          <p:cNvSpPr txBox="1">
            <a:spLocks noChangeArrowheads="1"/>
          </p:cNvSpPr>
          <p:nvPr/>
        </p:nvSpPr>
        <p:spPr bwMode="auto">
          <a:xfrm>
            <a:off x="7004050" y="5192713"/>
            <a:ext cx="20050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150GHz</a:t>
            </a:r>
          </a:p>
          <a:p>
            <a:r>
              <a:rPr lang="en-US" sz="1600" dirty="0" smtClean="0"/>
              <a:t>256x5 </a:t>
            </a:r>
            <a:r>
              <a:rPr lang="en-US" sz="1600" dirty="0"/>
              <a:t>elements</a:t>
            </a:r>
          </a:p>
          <a:p>
            <a:r>
              <a:rPr lang="en-US" sz="1600" dirty="0"/>
              <a:t>Deployed in 2010/11</a:t>
            </a:r>
          </a:p>
          <a:p>
            <a:r>
              <a:rPr lang="en-US" sz="1600" dirty="0"/>
              <a:t>cryogen free </a:t>
            </a:r>
            <a:r>
              <a:rPr lang="en-US" sz="1600" dirty="0" err="1"/>
              <a:t>Dewars</a:t>
            </a:r>
            <a:endParaRPr lang="en-US" sz="1600" dirty="0"/>
          </a:p>
        </p:txBody>
      </p:sp>
      <p:sp>
        <p:nvSpPr>
          <p:cNvPr id="48135" name="TextBox 8"/>
          <p:cNvSpPr txBox="1">
            <a:spLocks noChangeArrowheads="1"/>
          </p:cNvSpPr>
          <p:nvPr/>
        </p:nvSpPr>
        <p:spPr bwMode="auto">
          <a:xfrm>
            <a:off x="565150" y="6069013"/>
            <a:ext cx="34258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0" i="1" dirty="0"/>
              <a:t>* All with small refractors (25cm) ; </a:t>
            </a:r>
          </a:p>
          <a:p>
            <a:r>
              <a:rPr lang="en-US" sz="1600" b="0" i="1" dirty="0"/>
              <a:t>observing from the South Pole</a:t>
            </a:r>
          </a:p>
          <a:p>
            <a:r>
              <a:rPr lang="en-US" sz="1600" b="0" i="1" dirty="0"/>
              <a:t>* Will likely reach T/S ~&lt; </a:t>
            </a:r>
            <a:r>
              <a:rPr lang="en-US" sz="1600" b="0" i="1" dirty="0" smtClean="0"/>
              <a:t>0.05 </a:t>
            </a:r>
            <a:r>
              <a:rPr lang="en-US" sz="1600" b="0" i="1" dirty="0"/>
              <a:t>by 2013</a:t>
            </a:r>
          </a:p>
        </p:txBody>
      </p:sp>
      <p:pic>
        <p:nvPicPr>
          <p:cNvPr id="48136" name="Picture 8" descr="BICEP2_xsecti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900" y="1084263"/>
            <a:ext cx="29241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Emovie.png"/>
          <p:cNvPicPr>
            <a:picLocks noGrp="1" noChangeAspect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1843428" y="923000"/>
            <a:ext cx="5457143" cy="4904762"/>
          </a:xfrm>
        </p:spPr>
      </p:pic>
      <p:sp>
        <p:nvSpPr>
          <p:cNvPr id="4" name="TextBox 3"/>
          <p:cNvSpPr txBox="1"/>
          <p:nvPr/>
        </p:nvSpPr>
        <p:spPr>
          <a:xfrm>
            <a:off x="3770497" y="56442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Integration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TW" sz="3600" smtClean="0">
                <a:ea typeface="新細明體" pitchFamily="18" charset="-120"/>
              </a:rPr>
              <a:t>Cryogenic detectors in astronomy</a:t>
            </a:r>
          </a:p>
        </p:txBody>
      </p:sp>
      <p:sp>
        <p:nvSpPr>
          <p:cNvPr id="632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4500" y="4987925"/>
            <a:ext cx="4318000" cy="138747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TW" sz="1800" dirty="0" err="1" smtClean="0">
                <a:ea typeface="新細明體" pitchFamily="18" charset="-120"/>
              </a:rPr>
              <a:t>Bolometers</a:t>
            </a:r>
            <a:r>
              <a:rPr lang="en-US" altLang="zh-TW" sz="1800" dirty="0" smtClean="0">
                <a:ea typeface="新細明體" pitchFamily="18" charset="-120"/>
              </a:rPr>
              <a:t>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zh-TW" sz="1800" dirty="0" smtClean="0">
                <a:ea typeface="新細明體" pitchFamily="18" charset="-120"/>
              </a:rPr>
              <a:t>	Superconducting  (TES) &amp; Semiconducting (NTD) detectors</a:t>
            </a:r>
          </a:p>
          <a:p>
            <a:pPr eaLnBrk="1" hangingPunct="1">
              <a:defRPr/>
            </a:pPr>
            <a:r>
              <a:rPr lang="en-US" altLang="zh-TW" sz="1800" dirty="0" smtClean="0">
                <a:ea typeface="新細明體" pitchFamily="18" charset="-120"/>
              </a:rPr>
              <a:t>Hot electron </a:t>
            </a:r>
            <a:r>
              <a:rPr lang="en-US" altLang="zh-TW" sz="1800" dirty="0" err="1" smtClean="0">
                <a:ea typeface="新細明體" pitchFamily="18" charset="-120"/>
              </a:rPr>
              <a:t>bolometers</a:t>
            </a:r>
            <a:r>
              <a:rPr lang="en-US" altLang="zh-TW" sz="1800" dirty="0" smtClean="0">
                <a:ea typeface="新細明體" pitchFamily="18" charset="-120"/>
              </a:rPr>
              <a:t> (HEB)</a:t>
            </a:r>
          </a:p>
        </p:txBody>
      </p:sp>
      <p:sp>
        <p:nvSpPr>
          <p:cNvPr id="6328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4987925"/>
            <a:ext cx="4622800" cy="142557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TW" sz="1800" smtClean="0">
                <a:ea typeface="新細明體" pitchFamily="18" charset="-120"/>
              </a:rPr>
              <a:t>Superconducting tunnel junctions (STJ)</a:t>
            </a:r>
          </a:p>
          <a:p>
            <a:pPr eaLnBrk="1" hangingPunct="1">
              <a:defRPr/>
            </a:pPr>
            <a:r>
              <a:rPr lang="en-US" altLang="zh-TW" sz="1800" smtClean="0">
                <a:ea typeface="新細明體" pitchFamily="18" charset="-120"/>
              </a:rPr>
              <a:t>Microwave kinetic inductance detectors (MKID)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530225" y="4583113"/>
            <a:ext cx="14462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>
                <a:solidFill>
                  <a:srgbClr val="FFFFFF"/>
                </a:solidFill>
                <a:ea typeface="新細明體" pitchFamily="18" charset="-120"/>
              </a:rPr>
              <a:t>Heat detectors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722813" y="4597400"/>
            <a:ext cx="22082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>
                <a:solidFill>
                  <a:srgbClr val="FFFFFF"/>
                </a:solidFill>
                <a:ea typeface="新細明體" pitchFamily="18" charset="-120"/>
              </a:rPr>
              <a:t>Photon direct detectors</a:t>
            </a:r>
          </a:p>
        </p:txBody>
      </p:sp>
      <p:sp>
        <p:nvSpPr>
          <p:cNvPr id="632841" name="Rectangle 9"/>
          <p:cNvSpPr>
            <a:spLocks noChangeArrowheads="1"/>
          </p:cNvSpPr>
          <p:nvPr/>
        </p:nvSpPr>
        <p:spPr bwMode="auto">
          <a:xfrm>
            <a:off x="685800" y="1431925"/>
            <a:ext cx="82296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Operating temperature: 50 mK ~ 300 mK</a:t>
            </a:r>
          </a:p>
          <a:p>
            <a:pPr marL="342900" indent="-3429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Very wide frequency coverage: cm through </a:t>
            </a: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新細明體" pitchFamily="18" charset="-120"/>
              </a:rPr>
              <a:t>g</a:t>
            </a: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-ray </a:t>
            </a:r>
          </a:p>
          <a:p>
            <a:pPr marL="342900" indent="-3429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Photon noise limited sensitivity down to cm-wave</a:t>
            </a:r>
          </a:p>
          <a:p>
            <a:pPr marL="342900" indent="-3429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Photon counting capability for </a:t>
            </a: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新細明體" pitchFamily="18" charset="-120"/>
              </a:rPr>
              <a:t>n </a:t>
            </a: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&gt; far-IR</a:t>
            </a:r>
          </a:p>
          <a:p>
            <a:pPr marL="342900" indent="-3429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TW" sz="2000" b="0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Spectrophotometric detector </a:t>
            </a: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for  </a:t>
            </a: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新細明體" pitchFamily="18" charset="-120"/>
              </a:rPr>
              <a:t>n </a:t>
            </a: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&gt; optical </a:t>
            </a:r>
          </a:p>
          <a:p>
            <a:pPr marL="342900" indent="-3429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Currently limited by pixel counts: </a:t>
            </a:r>
            <a:r>
              <a:rPr lang="en-US" altLang="zh-TW" sz="2000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multiplexing readout</a:t>
            </a:r>
            <a:r>
              <a:rPr lang="en-US" altLang="zh-TW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 and large-scale fabrication processes needed</a:t>
            </a:r>
          </a:p>
        </p:txBody>
      </p:sp>
      <p:sp>
        <p:nvSpPr>
          <p:cNvPr id="49160" name="TextBox 7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350"/>
            <a:ext cx="6908800" cy="427038"/>
          </a:xfrm>
        </p:spPr>
        <p:txBody>
          <a:bodyPr/>
          <a:lstStyle/>
          <a:p>
            <a:pPr>
              <a:defRPr/>
            </a:pPr>
            <a:r>
              <a:rPr lang="en-US" altLang="zh-TW" sz="3200">
                <a:ea typeface="新細明體" pitchFamily="18" charset="-120"/>
              </a:rPr>
              <a:t>Bolometric CMB detectors</a:t>
            </a:r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5850" y="5697538"/>
            <a:ext cx="3192463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 descr="Spider1"/>
          <p:cNvPicPr>
            <a:picLocks noChangeAspect="1" noChangeArrowheads="1"/>
          </p:cNvPicPr>
          <p:nvPr/>
        </p:nvPicPr>
        <p:blipFill>
          <a:blip r:embed="rId3" cstate="print"/>
          <a:srcRect l="31860" t="25685" r="20786" b="32973"/>
          <a:stretch>
            <a:fillRect/>
          </a:stretch>
        </p:blipFill>
        <p:spPr bwMode="auto">
          <a:xfrm>
            <a:off x="3371850" y="2203450"/>
            <a:ext cx="2944813" cy="1787525"/>
          </a:xfrm>
          <a:prstGeom prst="rect">
            <a:avLst/>
          </a:prstGeom>
          <a:noFill/>
          <a:ln w="3175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4068763" y="2814638"/>
            <a:ext cx="55562" cy="71278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 flipH="1">
            <a:off x="4124325" y="3273425"/>
            <a:ext cx="1219200" cy="254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5621338" y="2266950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TW" sz="1400">
                <a:solidFill>
                  <a:srgbClr val="FF3300"/>
                </a:solidFill>
                <a:ea typeface="新細明體" pitchFamily="18" charset="-120"/>
              </a:rPr>
              <a:t>NTD Ge</a:t>
            </a: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 flipH="1">
            <a:off x="4956175" y="2406650"/>
            <a:ext cx="830263" cy="458788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lg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3375025" y="3740150"/>
            <a:ext cx="2938463" cy="246063"/>
          </a:xfrm>
          <a:prstGeom prst="rect">
            <a:avLst/>
          </a:prstGeom>
          <a:solidFill>
            <a:srgbClr val="0000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3846513" y="3740150"/>
            <a:ext cx="216217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zh-TW" altLang="en-US" sz="1400">
                <a:solidFill>
                  <a:srgbClr val="FFFF00"/>
                </a:solidFill>
                <a:ea typeface="新細明體" pitchFamily="18" charset="-120"/>
              </a:rPr>
              <a:t>‘</a:t>
            </a:r>
            <a:r>
              <a:rPr lang="en-US" altLang="zh-TW" sz="1400">
                <a:solidFill>
                  <a:srgbClr val="FFFF00"/>
                </a:solidFill>
                <a:ea typeface="新細明體" pitchFamily="18" charset="-120"/>
              </a:rPr>
              <a:t>Spider-web’ bolometer</a:t>
            </a: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3481388" y="3465513"/>
            <a:ext cx="9064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TW" sz="1400">
                <a:solidFill>
                  <a:srgbClr val="FF3300"/>
                </a:solidFill>
                <a:ea typeface="新細明體" pitchFamily="18" charset="-120"/>
              </a:rPr>
              <a:t>Absorber</a:t>
            </a:r>
          </a:p>
        </p:txBody>
      </p:sp>
      <p:pic>
        <p:nvPicPr>
          <p:cNvPr id="50188" name="Picture 18" descr="composite_bol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89325" y="700088"/>
            <a:ext cx="22225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9" name="Text Box 19"/>
          <p:cNvSpPr txBox="1">
            <a:spLocks noChangeArrowheads="1"/>
          </p:cNvSpPr>
          <p:nvPr/>
        </p:nvSpPr>
        <p:spPr bwMode="auto">
          <a:xfrm>
            <a:off x="5629275" y="668338"/>
            <a:ext cx="669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>
                <a:ea typeface="新細明體" pitchFamily="18" charset="-120"/>
              </a:rPr>
              <a:t>1980s</a:t>
            </a:r>
          </a:p>
        </p:txBody>
      </p:sp>
      <p:sp>
        <p:nvSpPr>
          <p:cNvPr id="50190" name="Text Box 20"/>
          <p:cNvSpPr txBox="1">
            <a:spLocks noChangeArrowheads="1"/>
          </p:cNvSpPr>
          <p:nvPr/>
        </p:nvSpPr>
        <p:spPr bwMode="auto">
          <a:xfrm>
            <a:off x="5732463" y="1900238"/>
            <a:ext cx="669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>
                <a:ea typeface="新細明體" pitchFamily="18" charset="-120"/>
              </a:rPr>
              <a:t>1990s</a:t>
            </a:r>
          </a:p>
        </p:txBody>
      </p:sp>
      <p:sp>
        <p:nvSpPr>
          <p:cNvPr id="50191" name="Text Box 21"/>
          <p:cNvSpPr txBox="1">
            <a:spLocks noChangeArrowheads="1"/>
          </p:cNvSpPr>
          <p:nvPr/>
        </p:nvSpPr>
        <p:spPr bwMode="auto">
          <a:xfrm>
            <a:off x="5618163" y="5373688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>
                <a:ea typeface="新細明體" pitchFamily="18" charset="-120"/>
              </a:rPr>
              <a:t>2006</a:t>
            </a:r>
          </a:p>
        </p:txBody>
      </p:sp>
      <p:sp>
        <p:nvSpPr>
          <p:cNvPr id="50192" name="Text Box 22"/>
          <p:cNvSpPr txBox="1">
            <a:spLocks noChangeArrowheads="1"/>
          </p:cNvSpPr>
          <p:nvPr/>
        </p:nvSpPr>
        <p:spPr bwMode="auto">
          <a:xfrm>
            <a:off x="5567363" y="3989388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>
                <a:ea typeface="新細明體" pitchFamily="18" charset="-120"/>
              </a:rPr>
              <a:t>2000</a:t>
            </a:r>
          </a:p>
        </p:txBody>
      </p:sp>
      <p:pic>
        <p:nvPicPr>
          <p:cNvPr id="50193" name="Picture 23" descr="psb_em143_06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9975" y="4098925"/>
            <a:ext cx="178435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94" name="Text Box 24"/>
          <p:cNvSpPr txBox="1">
            <a:spLocks noChangeArrowheads="1"/>
          </p:cNvSpPr>
          <p:nvPr/>
        </p:nvSpPr>
        <p:spPr bwMode="auto">
          <a:xfrm>
            <a:off x="5324475" y="4398963"/>
            <a:ext cx="11922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 i="1">
                <a:ea typeface="新細明體" pitchFamily="18" charset="-120"/>
              </a:rPr>
              <a:t>polarization</a:t>
            </a:r>
          </a:p>
          <a:p>
            <a:r>
              <a:rPr lang="en-US" altLang="zh-TW" sz="1600" i="1">
                <a:ea typeface="新細明體" pitchFamily="18" charset="-120"/>
              </a:rPr>
              <a:t>sensitive</a:t>
            </a:r>
          </a:p>
          <a:p>
            <a:r>
              <a:rPr lang="en-US" altLang="zh-TW" sz="1600" i="1">
                <a:ea typeface="新細明體" pitchFamily="18" charset="-120"/>
              </a:rPr>
              <a:t>bolometer</a:t>
            </a:r>
          </a:p>
        </p:txBody>
      </p:sp>
      <p:pic>
        <p:nvPicPr>
          <p:cNvPr id="50195" name="Picture 25" descr="acba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488" y="728663"/>
            <a:ext cx="21955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96" name="Text Box 26"/>
          <p:cNvSpPr txBox="1">
            <a:spLocks noChangeArrowheads="1"/>
          </p:cNvSpPr>
          <p:nvPr/>
        </p:nvSpPr>
        <p:spPr bwMode="auto">
          <a:xfrm>
            <a:off x="6810375" y="5884863"/>
            <a:ext cx="20050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800" i="1">
                <a:ea typeface="新細明體" pitchFamily="18" charset="-120"/>
              </a:rPr>
              <a:t>Microstrip-coupled</a:t>
            </a:r>
          </a:p>
          <a:p>
            <a:r>
              <a:rPr lang="en-US" altLang="zh-TW" sz="1800" i="1">
                <a:ea typeface="新細明體" pitchFamily="18" charset="-120"/>
              </a:rPr>
              <a:t>TES bolometer</a:t>
            </a:r>
          </a:p>
          <a:p>
            <a:r>
              <a:rPr lang="en-US" altLang="zh-TW" sz="1800" i="1">
                <a:ea typeface="新細明體" pitchFamily="18" charset="-120"/>
              </a:rPr>
              <a:t>Deposited Ti  film </a:t>
            </a:r>
          </a:p>
        </p:txBody>
      </p:sp>
      <p:sp>
        <p:nvSpPr>
          <p:cNvPr id="50197" name="AutoShape 27"/>
          <p:cNvSpPr>
            <a:spLocks/>
          </p:cNvSpPr>
          <p:nvPr/>
        </p:nvSpPr>
        <p:spPr bwMode="auto">
          <a:xfrm>
            <a:off x="6662738" y="712788"/>
            <a:ext cx="330200" cy="4679950"/>
          </a:xfrm>
          <a:prstGeom prst="rightBrace">
            <a:avLst>
              <a:gd name="adj1" fmla="val 118109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8" name="Rectangle 28"/>
          <p:cNvSpPr>
            <a:spLocks noChangeArrowheads="1"/>
          </p:cNvSpPr>
          <p:nvPr/>
        </p:nvSpPr>
        <p:spPr bwMode="auto">
          <a:xfrm>
            <a:off x="8110538" y="3233738"/>
            <a:ext cx="825500" cy="330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i="1">
                <a:ea typeface="新細明體" pitchFamily="18" charset="-120"/>
              </a:rPr>
              <a:t>filters</a:t>
            </a:r>
          </a:p>
        </p:txBody>
      </p:sp>
      <p:sp>
        <p:nvSpPr>
          <p:cNvPr id="50199" name="Text Box 31"/>
          <p:cNvSpPr txBox="1">
            <a:spLocks noChangeArrowheads="1"/>
          </p:cNvSpPr>
          <p:nvPr/>
        </p:nvSpPr>
        <p:spPr bwMode="auto">
          <a:xfrm>
            <a:off x="4837113" y="1935163"/>
            <a:ext cx="939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000">
                <a:solidFill>
                  <a:schemeClr val="bg2"/>
                </a:solidFill>
                <a:ea typeface="新細明體" pitchFamily="18" charset="-120"/>
              </a:rPr>
              <a:t>Richards et al</a:t>
            </a:r>
          </a:p>
        </p:txBody>
      </p:sp>
      <p:sp>
        <p:nvSpPr>
          <p:cNvPr id="50200" name="Text Box 32"/>
          <p:cNvSpPr txBox="1">
            <a:spLocks noChangeArrowheads="1"/>
          </p:cNvSpPr>
          <p:nvPr/>
        </p:nvSpPr>
        <p:spPr bwMode="auto">
          <a:xfrm>
            <a:off x="5540375" y="3533775"/>
            <a:ext cx="8477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000">
                <a:solidFill>
                  <a:schemeClr val="bg2"/>
                </a:solidFill>
                <a:ea typeface="新細明體" pitchFamily="18" charset="-120"/>
              </a:rPr>
              <a:t>J. Bock et al</a:t>
            </a:r>
          </a:p>
        </p:txBody>
      </p:sp>
      <p:sp>
        <p:nvSpPr>
          <p:cNvPr id="900129" name="Text Box 33"/>
          <p:cNvSpPr txBox="1">
            <a:spLocks noChangeArrowheads="1"/>
          </p:cNvSpPr>
          <p:nvPr/>
        </p:nvSpPr>
        <p:spPr bwMode="auto">
          <a:xfrm>
            <a:off x="3609975" y="5334000"/>
            <a:ext cx="939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1000">
                <a:effectLst>
                  <a:outerShdw blurRad="38100" dist="38100" dir="2700000" algn="tl">
                    <a:srgbClr val="000000"/>
                  </a:outerShdw>
                </a:effectLst>
                <a:ea typeface="新細明體" pitchFamily="18" charset="-120"/>
              </a:rPr>
              <a:t>W. Jones et al</a:t>
            </a:r>
          </a:p>
        </p:txBody>
      </p:sp>
      <p:sp>
        <p:nvSpPr>
          <p:cNvPr id="50202" name="Text Box 34"/>
          <p:cNvSpPr txBox="1">
            <a:spLocks noChangeArrowheads="1"/>
          </p:cNvSpPr>
          <p:nvPr/>
        </p:nvSpPr>
        <p:spPr bwMode="auto">
          <a:xfrm>
            <a:off x="8462963" y="679450"/>
            <a:ext cx="625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600" b="0">
                <a:ea typeface="新細明體" pitchFamily="18" charset="-120"/>
              </a:rPr>
              <a:t>acbar</a:t>
            </a:r>
          </a:p>
        </p:txBody>
      </p:sp>
      <p:grpSp>
        <p:nvGrpSpPr>
          <p:cNvPr id="50203" name="Group 12"/>
          <p:cNvGrpSpPr>
            <a:grpSpLocks/>
          </p:cNvGrpSpPr>
          <p:nvPr/>
        </p:nvGrpSpPr>
        <p:grpSpPr bwMode="auto">
          <a:xfrm>
            <a:off x="103188" y="606425"/>
            <a:ext cx="3209925" cy="3890963"/>
            <a:chOff x="3738" y="455"/>
            <a:chExt cx="2022" cy="2451"/>
          </a:xfrm>
        </p:grpSpPr>
        <p:pic>
          <p:nvPicPr>
            <p:cNvPr id="50205" name="Picture 13" descr="bolometer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38" y="455"/>
              <a:ext cx="2022" cy="2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206" name="Text Box 14"/>
            <p:cNvSpPr txBox="1">
              <a:spLocks noChangeArrowheads="1"/>
            </p:cNvSpPr>
            <p:nvPr/>
          </p:nvSpPr>
          <p:spPr bwMode="auto">
            <a:xfrm>
              <a:off x="4063" y="2673"/>
              <a:ext cx="1138" cy="23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TW" sz="1800">
                  <a:solidFill>
                    <a:schemeClr val="bg2"/>
                  </a:solidFill>
                  <a:ea typeface="新細明體" pitchFamily="18" charset="-120"/>
                </a:rPr>
                <a:t>Typically &lt;0.3 K</a:t>
              </a:r>
            </a:p>
          </p:txBody>
        </p:sp>
        <p:sp>
          <p:nvSpPr>
            <p:cNvPr id="50207" name="Rectangle 15"/>
            <p:cNvSpPr>
              <a:spLocks noChangeArrowheads="1"/>
            </p:cNvSpPr>
            <p:nvPr/>
          </p:nvSpPr>
          <p:spPr bwMode="auto">
            <a:xfrm>
              <a:off x="4704" y="1424"/>
              <a:ext cx="168" cy="12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8" name="Line 16"/>
            <p:cNvSpPr>
              <a:spLocks noChangeShapeType="1"/>
            </p:cNvSpPr>
            <p:nvPr/>
          </p:nvSpPr>
          <p:spPr bwMode="auto">
            <a:xfrm flipH="1">
              <a:off x="4872" y="1453"/>
              <a:ext cx="499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9" name="Text Box 17"/>
            <p:cNvSpPr txBox="1">
              <a:spLocks noChangeArrowheads="1"/>
            </p:cNvSpPr>
            <p:nvPr/>
          </p:nvSpPr>
          <p:spPr bwMode="auto">
            <a:xfrm>
              <a:off x="5086" y="1290"/>
              <a:ext cx="5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TW" sz="1400" i="1">
                  <a:solidFill>
                    <a:schemeClr val="bg2"/>
                  </a:solidFill>
                  <a:ea typeface="新細明體" pitchFamily="18" charset="-120"/>
                </a:rPr>
                <a:t>thermistor</a:t>
              </a:r>
            </a:p>
          </p:txBody>
        </p:sp>
      </p:grpSp>
      <p:sp>
        <p:nvSpPr>
          <p:cNvPr id="50204" name="Text Box 29"/>
          <p:cNvSpPr txBox="1">
            <a:spLocks noChangeArrowheads="1"/>
          </p:cNvSpPr>
          <p:nvPr/>
        </p:nvSpPr>
        <p:spPr bwMode="auto">
          <a:xfrm>
            <a:off x="-19050" y="4722813"/>
            <a:ext cx="3360738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TW" sz="1500" i="1">
                <a:ea typeface="新細明體" pitchFamily="18" charset="-120"/>
              </a:rPr>
              <a:t>* Bolometers: thermal photon detectors </a:t>
            </a:r>
          </a:p>
          <a:p>
            <a:pPr>
              <a:lnSpc>
                <a:spcPct val="120000"/>
              </a:lnSpc>
            </a:pPr>
            <a:r>
              <a:rPr lang="en-US" altLang="zh-TW" sz="1500" i="1">
                <a:ea typeface="新細明體" pitchFamily="18" charset="-120"/>
              </a:rPr>
              <a:t>for far-IR through mm-wave</a:t>
            </a:r>
          </a:p>
          <a:p>
            <a:pPr>
              <a:lnSpc>
                <a:spcPct val="120000"/>
              </a:lnSpc>
            </a:pPr>
            <a:r>
              <a:rPr lang="en-US" altLang="zh-TW" sz="1500" i="1">
                <a:ea typeface="新細明體" pitchFamily="18" charset="-120"/>
              </a:rPr>
              <a:t>* Sensitivity determined by G, T</a:t>
            </a:r>
          </a:p>
          <a:p>
            <a:pPr>
              <a:lnSpc>
                <a:spcPct val="120000"/>
              </a:lnSpc>
            </a:pPr>
            <a:r>
              <a:rPr lang="en-US" altLang="zh-TW" sz="1500" i="1">
                <a:ea typeface="新細明體" pitchFamily="18" charset="-120"/>
              </a:rPr>
              <a:t>* Thermistor = semiconductor</a:t>
            </a:r>
          </a:p>
          <a:p>
            <a:pPr>
              <a:lnSpc>
                <a:spcPct val="120000"/>
              </a:lnSpc>
            </a:pPr>
            <a:r>
              <a:rPr lang="en-US" altLang="zh-TW" sz="1500" i="1">
                <a:ea typeface="新細明體" pitchFamily="18" charset="-120"/>
              </a:rPr>
              <a:t>or superconductor </a:t>
            </a:r>
          </a:p>
          <a:p>
            <a:pPr>
              <a:lnSpc>
                <a:spcPct val="120000"/>
              </a:lnSpc>
            </a:pPr>
            <a:r>
              <a:rPr lang="en-US" altLang="zh-TW" sz="1500" i="1">
                <a:ea typeface="新細明體" pitchFamily="18" charset="-120"/>
              </a:rPr>
              <a:t>(TES=Transition Edge Sensor)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Content Placeholder 2" descr="IMG_2956.jpg"/>
          <p:cNvPicPr>
            <a:picLocks noGrp="1" noChangeAspect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219075" y="0"/>
            <a:ext cx="10771188" cy="7180263"/>
          </a:xfrm>
        </p:spPr>
      </p:pic>
      <p:sp>
        <p:nvSpPr>
          <p:cNvPr id="51203" name="TextBox 2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Content Placeholder 2" descr="IMG_295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9075" y="0"/>
            <a:ext cx="10771188" cy="718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Content Placeholder 2" descr="detector.gif"/>
          <p:cNvPicPr>
            <a:picLocks noGrp="1" noChangeAspect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611188"/>
            <a:ext cx="9144000" cy="4013200"/>
          </a:xfrm>
        </p:spPr>
      </p:pic>
      <p:pic>
        <p:nvPicPr>
          <p:cNvPr id="52228" name="Picture 3" descr="network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33888" y="2786063"/>
            <a:ext cx="4722812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9" name="Rectangle 4"/>
          <p:cNvSpPr>
            <a:spLocks noChangeArrowheads="1"/>
          </p:cNvSpPr>
          <p:nvPr/>
        </p:nvSpPr>
        <p:spPr bwMode="auto">
          <a:xfrm>
            <a:off x="4592638" y="3062288"/>
            <a:ext cx="404812" cy="446087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0" name="Rectangle 5"/>
          <p:cNvSpPr>
            <a:spLocks noChangeArrowheads="1"/>
          </p:cNvSpPr>
          <p:nvPr/>
        </p:nvSpPr>
        <p:spPr bwMode="auto">
          <a:xfrm>
            <a:off x="0" y="4597400"/>
            <a:ext cx="4497388" cy="1219200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1" name="TextBox 6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Pol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33738"/>
            <a:ext cx="9144000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TextBox 5"/>
          <p:cNvSpPr txBox="1">
            <a:spLocks noChangeArrowheads="1"/>
          </p:cNvSpPr>
          <p:nvPr/>
        </p:nvSpPr>
        <p:spPr bwMode="auto">
          <a:xfrm>
            <a:off x="293688" y="304800"/>
            <a:ext cx="87137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0"/>
              <a:t>South Pole is an excellent site for CMB observation</a:t>
            </a:r>
          </a:p>
        </p:txBody>
      </p:sp>
      <p:sp>
        <p:nvSpPr>
          <p:cNvPr id="53252" name="TextBox 6"/>
          <p:cNvSpPr txBox="1">
            <a:spLocks noChangeArrowheads="1"/>
          </p:cNvSpPr>
          <p:nvPr/>
        </p:nvSpPr>
        <p:spPr bwMode="auto">
          <a:xfrm>
            <a:off x="508000" y="1352550"/>
            <a:ext cx="8556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n-US" b="0"/>
              <a:t>High elevation, low temperature → low water vapor </a:t>
            </a:r>
          </a:p>
          <a:p>
            <a:pPr>
              <a:buFont typeface="Arial" charset="0"/>
              <a:buChar char="•"/>
            </a:pPr>
            <a:r>
              <a:rPr lang="en-US" b="0"/>
              <a:t>Continuous observation for &gt;9 months </a:t>
            </a:r>
          </a:p>
          <a:p>
            <a:pPr>
              <a:buFont typeface="Arial" charset="0"/>
              <a:buChar char="•"/>
            </a:pPr>
            <a:r>
              <a:rPr lang="en-US" b="0"/>
              <a:t>Excellent infrastructure/support (NSF-Office of POLAR Program)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51375" y="4548188"/>
            <a:ext cx="85407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0" dirty="0">
                <a:solidFill>
                  <a:schemeClr val="bg1">
                    <a:lumMod val="75000"/>
                  </a:schemeClr>
                </a:solidFill>
                <a:latin typeface="BankGothic Md BT" pitchFamily="34" charset="0"/>
              </a:rPr>
              <a:t>SPT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30950" y="5257800"/>
            <a:ext cx="1087438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0" dirty="0">
                <a:solidFill>
                  <a:schemeClr val="bg1">
                    <a:lumMod val="75000"/>
                  </a:schemeClr>
                </a:solidFill>
                <a:latin typeface="BankGothic Md BT" pitchFamily="34" charset="0"/>
              </a:rPr>
              <a:t>ACBAR</a:t>
            </a:r>
          </a:p>
        </p:txBody>
      </p:sp>
      <p:sp>
        <p:nvSpPr>
          <p:cNvPr id="53255" name="TextBox 6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bg2"/>
                </a:solidFill>
              </a:rPr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5" descr="through_hatch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28975"/>
            <a:ext cx="5073650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Picture 9" descr="Keck_MAP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81588" cy="381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6" descr="FPU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6850" y="184150"/>
            <a:ext cx="513715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Content Placeholder 2" descr="cleanRoom.jpg"/>
          <p:cNvPicPr>
            <a:picLocks noGrp="1" noChangeAspect="1"/>
          </p:cNvPicPr>
          <p:nvPr>
            <p:ph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081588" y="3378200"/>
            <a:ext cx="4062412" cy="4314825"/>
          </a:xfrm>
        </p:spPr>
      </p:pic>
      <p:sp>
        <p:nvSpPr>
          <p:cNvPr id="54278" name="TextBox 5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6660" name="Picture 4" descr="cobesat_labe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4514" y="3117850"/>
            <a:ext cx="3311525" cy="3740150"/>
          </a:xfrm>
          <a:prstGeom prst="rect">
            <a:avLst/>
          </a:prstGeom>
          <a:noFill/>
        </p:spPr>
      </p:pic>
      <p:pic>
        <p:nvPicPr>
          <p:cNvPr id="966662" name="Picture 6" descr="dmr_block_diagr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40050"/>
            <a:ext cx="2466975" cy="3917950"/>
          </a:xfrm>
          <a:prstGeom prst="rect">
            <a:avLst/>
          </a:prstGeom>
          <a:noFill/>
        </p:spPr>
      </p:pic>
      <p:sp>
        <p:nvSpPr>
          <p:cNvPr id="966663" name="Text Box 7"/>
          <p:cNvSpPr txBox="1">
            <a:spLocks noChangeArrowheads="1"/>
          </p:cNvSpPr>
          <p:nvPr/>
        </p:nvSpPr>
        <p:spPr bwMode="auto">
          <a:xfrm>
            <a:off x="0" y="2568689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DMR</a:t>
            </a:r>
          </a:p>
        </p:txBody>
      </p:sp>
      <p:pic>
        <p:nvPicPr>
          <p:cNvPr id="966664" name="Picture 8" descr="firas_block_diagra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5263" y="3894138"/>
            <a:ext cx="3868737" cy="2963862"/>
          </a:xfrm>
          <a:prstGeom prst="rect">
            <a:avLst/>
          </a:prstGeom>
          <a:noFill/>
        </p:spPr>
      </p:pic>
      <p:sp>
        <p:nvSpPr>
          <p:cNvPr id="966665" name="Text Box 9"/>
          <p:cNvSpPr txBox="1">
            <a:spLocks noChangeArrowheads="1"/>
          </p:cNvSpPr>
          <p:nvPr/>
        </p:nvSpPr>
        <p:spPr bwMode="auto">
          <a:xfrm>
            <a:off x="6845300" y="3365500"/>
            <a:ext cx="1049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FIRAS</a:t>
            </a:r>
          </a:p>
        </p:txBody>
      </p:sp>
      <p:sp>
        <p:nvSpPr>
          <p:cNvPr id="966666" name="Text Box 10"/>
          <p:cNvSpPr txBox="1">
            <a:spLocks noChangeArrowheads="1"/>
          </p:cNvSpPr>
          <p:nvPr/>
        </p:nvSpPr>
        <p:spPr bwMode="auto">
          <a:xfrm>
            <a:off x="2956285" y="3126626"/>
            <a:ext cx="1809750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COBE, 1990</a:t>
            </a:r>
          </a:p>
        </p:txBody>
      </p:sp>
      <p:pic>
        <p:nvPicPr>
          <p:cNvPr id="8" name="Picture 4" descr="763px-Horn_Antenna-in_Holmdel_New_Jerse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2477" y="0"/>
            <a:ext cx="3721523" cy="292690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38361" y="508954"/>
            <a:ext cx="418255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Cosmic Microwave Background</a:t>
            </a:r>
          </a:p>
          <a:p>
            <a:pPr>
              <a:buFont typeface="Arial" charset="0"/>
              <a:buChar char="•"/>
            </a:pPr>
            <a:r>
              <a:rPr lang="en-US" b="0" dirty="0" smtClean="0"/>
              <a:t> THE Horn antenna</a:t>
            </a:r>
          </a:p>
          <a:p>
            <a:pPr>
              <a:buFont typeface="Arial" charset="0"/>
              <a:buChar char="•"/>
            </a:pPr>
            <a:r>
              <a:rPr lang="en-US" b="0" dirty="0" smtClean="0"/>
              <a:t> COBE</a:t>
            </a:r>
          </a:p>
          <a:p>
            <a:pPr lvl="1">
              <a:buFont typeface="Arial" charset="0"/>
              <a:buChar char="•"/>
            </a:pPr>
            <a:r>
              <a:rPr lang="en-US" b="0" dirty="0"/>
              <a:t> </a:t>
            </a:r>
            <a:r>
              <a:rPr lang="en-US" b="0" dirty="0" smtClean="0"/>
              <a:t>DMR</a:t>
            </a:r>
          </a:p>
          <a:p>
            <a:pPr lvl="1">
              <a:buFont typeface="Arial" charset="0"/>
              <a:buChar char="•"/>
            </a:pPr>
            <a:r>
              <a:rPr lang="en-US" b="0" dirty="0"/>
              <a:t> </a:t>
            </a:r>
            <a:r>
              <a:rPr lang="en-US" b="0" dirty="0" smtClean="0"/>
              <a:t>FIRAS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8" descr="hole_sa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9588" y="3397250"/>
            <a:ext cx="551815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4" descr="NFB_mappin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85775"/>
            <a:ext cx="4105275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6" descr="Pole_group_2011a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61963" y="3617913"/>
            <a:ext cx="6188076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6" descr="K3_installation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49713" y="-214313"/>
            <a:ext cx="5094287" cy="382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2" name="TextBox 5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bg2"/>
                </a:solidFill>
              </a:rPr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Progress</a:t>
            </a:r>
            <a:endParaRPr lang="en-US" dirty="0"/>
          </a:p>
        </p:txBody>
      </p:sp>
      <p:pic>
        <p:nvPicPr>
          <p:cNvPr id="4" name="Content Placeholder 3" descr="exp_progres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00842" y="1600200"/>
            <a:ext cx="574231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5225"/>
            <a:ext cx="7772400" cy="14700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 descr="bicep_100_1283_modified"/>
          <p:cNvPicPr>
            <a:picLocks noChangeArrowheads="1"/>
          </p:cNvPicPr>
          <p:nvPr/>
        </p:nvPicPr>
        <p:blipFill>
          <a:blip r:embed="rId2" cstate="print"/>
          <a:srcRect l="16798" t="6951" r="42074" b="10901"/>
          <a:stretch>
            <a:fillRect/>
          </a:stretch>
        </p:blipFill>
        <p:spPr bwMode="auto">
          <a:xfrm>
            <a:off x="0" y="741843"/>
            <a:ext cx="1981200" cy="29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icep3.jpg"/>
          <p:cNvPicPr>
            <a:picLocks noChangeAspect="1"/>
          </p:cNvPicPr>
          <p:nvPr/>
        </p:nvPicPr>
        <p:blipFill>
          <a:blip r:embed="rId3" cstate="print"/>
          <a:srcRect t="5043" b="24590"/>
          <a:stretch>
            <a:fillRect/>
          </a:stretch>
        </p:blipFill>
        <p:spPr>
          <a:xfrm>
            <a:off x="6182866" y="736579"/>
            <a:ext cx="2961135" cy="29549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6" y="228600"/>
            <a:ext cx="9057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cs typeface="+mn-cs"/>
              </a:rPr>
              <a:t>BICEP (2006–2008)     BICEP2 (2010–2012)        Keck (2011–  )               </a:t>
            </a:r>
            <a:r>
              <a:rPr lang="en-US" dirty="0" smtClean="0">
                <a:solidFill>
                  <a:srgbClr val="C0504D">
                    <a:lumMod val="75000"/>
                  </a:srgbClr>
                </a:solidFill>
                <a:latin typeface="Calibri"/>
                <a:cs typeface="+mn-cs"/>
              </a:rPr>
              <a:t>BICEP3 (2014-  )</a:t>
            </a:r>
            <a:endParaRPr lang="en-US" dirty="0">
              <a:solidFill>
                <a:srgbClr val="C0504D">
                  <a:lumMod val="75000"/>
                </a:srgbClr>
              </a:solidFill>
              <a:latin typeface="Calibri"/>
              <a:cs typeface="+mn-cs"/>
            </a:endParaRPr>
          </a:p>
        </p:txBody>
      </p:sp>
      <p:pic>
        <p:nvPicPr>
          <p:cNvPr id="8" name="Picture 7" descr="BICEP1_focalplane2007_DSC_5781-s"/>
          <p:cNvPicPr>
            <a:picLocks noChangeAspect="1" noChangeArrowheads="1"/>
          </p:cNvPicPr>
          <p:nvPr/>
        </p:nvPicPr>
        <p:blipFill>
          <a:blip r:embed="rId4" cstate="print"/>
          <a:srcRect l="12401" r="15182" b="35594"/>
          <a:stretch>
            <a:fillRect/>
          </a:stretch>
        </p:blipFill>
        <p:spPr bwMode="auto">
          <a:xfrm>
            <a:off x="-1" y="3751639"/>
            <a:ext cx="1981200" cy="16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5" cstate="print"/>
          <a:srcRect t="18183" r="4211" b="25140"/>
          <a:stretch>
            <a:fillRect/>
          </a:stretch>
        </p:blipFill>
        <p:spPr bwMode="auto">
          <a:xfrm>
            <a:off x="2057399" y="3751640"/>
            <a:ext cx="4038600" cy="1693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polar1_dewar.JPG"/>
          <p:cNvPicPr>
            <a:picLocks noChangeAspect="1"/>
          </p:cNvPicPr>
          <p:nvPr/>
        </p:nvPicPr>
        <p:blipFill>
          <a:blip r:embed="rId6" cstate="print"/>
          <a:srcRect b="61657"/>
          <a:stretch>
            <a:fillRect/>
          </a:stretch>
        </p:blipFill>
        <p:spPr>
          <a:xfrm>
            <a:off x="6182865" y="3751639"/>
            <a:ext cx="2961135" cy="1692337"/>
          </a:xfrm>
          <a:prstGeom prst="rect">
            <a:avLst/>
          </a:prstGeom>
        </p:spPr>
      </p:pic>
      <p:pic>
        <p:nvPicPr>
          <p:cNvPr id="11" name="Picture 10" descr="IMG_9563.jpg"/>
          <p:cNvPicPr>
            <a:picLocks noChangeAspect="1"/>
          </p:cNvPicPr>
          <p:nvPr/>
        </p:nvPicPr>
        <p:blipFill>
          <a:blip r:embed="rId7" cstate="print"/>
          <a:srcRect l="21282" r="30354" b="4187"/>
          <a:stretch>
            <a:fillRect/>
          </a:stretch>
        </p:blipFill>
        <p:spPr>
          <a:xfrm>
            <a:off x="4106333" y="741843"/>
            <a:ext cx="1989667" cy="2951000"/>
          </a:xfrm>
          <a:prstGeom prst="rect">
            <a:avLst/>
          </a:prstGeom>
        </p:spPr>
      </p:pic>
      <p:pic>
        <p:nvPicPr>
          <p:cNvPr id="12" name="Picture 11" descr="PastedGraphic-1.pdf"/>
          <p:cNvPicPr>
            <a:picLocks noChangeAspect="1"/>
          </p:cNvPicPr>
          <p:nvPr/>
        </p:nvPicPr>
        <p:blipFill>
          <a:blip r:embed="rId8" cstate="print"/>
          <a:srcRect l="3876" r="45737"/>
          <a:stretch>
            <a:fillRect/>
          </a:stretch>
        </p:blipFill>
        <p:spPr>
          <a:xfrm>
            <a:off x="2057400" y="741843"/>
            <a:ext cx="1981200" cy="2951000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0664" y="5514765"/>
          <a:ext cx="9133336" cy="1112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46736"/>
                <a:gridCol w="2057400"/>
                <a:gridCol w="2057400"/>
                <a:gridCol w="2971800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98 </a:t>
                      </a:r>
                      <a:r>
                        <a:rPr lang="en-US" sz="1200" dirty="0" err="1" smtClean="0"/>
                        <a:t>NTDs</a:t>
                      </a:r>
                      <a:r>
                        <a:rPr lang="en-US" sz="1200" dirty="0" smtClean="0"/>
                        <a:t> (95/150 GHz)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512 </a:t>
                      </a:r>
                      <a:r>
                        <a:rPr lang="en-US" sz="1200" dirty="0" err="1" smtClean="0"/>
                        <a:t>TESs</a:t>
                      </a:r>
                      <a:r>
                        <a:rPr lang="en-US" sz="1200" dirty="0" smtClean="0"/>
                        <a:t> (150 GHz)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2560 </a:t>
                      </a:r>
                      <a:r>
                        <a:rPr lang="en-US" sz="1200" dirty="0" err="1" smtClean="0"/>
                        <a:t>TESs</a:t>
                      </a:r>
                      <a:r>
                        <a:rPr lang="en-US" sz="1200" dirty="0" smtClean="0"/>
                        <a:t> (150 GHz)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2560 </a:t>
                      </a:r>
                      <a:r>
                        <a:rPr lang="en-US" sz="1200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TESs</a:t>
                      </a:r>
                      <a:r>
                        <a:rPr lang="en-US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(95 GHz)</a:t>
                      </a:r>
                      <a:endParaRPr lang="en-US" sz="1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0.93°/0.60° FWHM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0.52° FWHM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0.37° FWHM</a:t>
                      </a:r>
                      <a:endParaRPr lang="en-US" sz="1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18° </a:t>
                      </a:r>
                      <a:r>
                        <a:rPr lang="en-US" sz="1200" baseline="0" dirty="0" smtClean="0"/>
                        <a:t>FOV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17° FOV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26° FOV</a:t>
                      </a:r>
                      <a:endParaRPr lang="en-US" sz="1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44 m</a:t>
                      </a:r>
                      <a:r>
                        <a:rPr lang="en-US" sz="1200" b="1" baseline="30000" dirty="0" smtClean="0"/>
                        <a:t>2</a:t>
                      </a:r>
                      <a:r>
                        <a:rPr lang="en-US" sz="1200" baseline="0" dirty="0" smtClean="0"/>
                        <a:t> deg</a:t>
                      </a:r>
                      <a:r>
                        <a:rPr lang="en-US" sz="1200" b="1" baseline="30000" dirty="0" smtClean="0"/>
                        <a:t>2</a:t>
                      </a:r>
                      <a:r>
                        <a:rPr lang="en-US" sz="1200" baseline="0" dirty="0" smtClean="0"/>
                        <a:t> AΩ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44 m</a:t>
                      </a:r>
                      <a:r>
                        <a:rPr lang="en-US" sz="1200" b="1" baseline="30000" dirty="0" smtClean="0"/>
                        <a:t>2</a:t>
                      </a:r>
                      <a:r>
                        <a:rPr lang="en-US" sz="1200" baseline="0" dirty="0" smtClean="0"/>
                        <a:t> deg</a:t>
                      </a:r>
                      <a:r>
                        <a:rPr lang="en-US" sz="1200" b="1" baseline="30000" dirty="0" smtClean="0"/>
                        <a:t>2</a:t>
                      </a:r>
                      <a:r>
                        <a:rPr lang="en-US" sz="1200" baseline="0" dirty="0" smtClean="0"/>
                        <a:t> AΩ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222 m</a:t>
                      </a:r>
                      <a:r>
                        <a:rPr lang="en-US" sz="1200" b="1" baseline="30000" dirty="0" smtClean="0"/>
                        <a:t>2</a:t>
                      </a:r>
                      <a:r>
                        <a:rPr lang="en-US" sz="1200" baseline="0" dirty="0" smtClean="0"/>
                        <a:t> deg</a:t>
                      </a:r>
                      <a:r>
                        <a:rPr lang="en-US" sz="1200" b="1" baseline="30000" dirty="0" smtClean="0"/>
                        <a:t>2</a:t>
                      </a:r>
                      <a:r>
                        <a:rPr lang="en-US" sz="1200" baseline="0" dirty="0" smtClean="0"/>
                        <a:t> AΩ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953735"/>
                          </a:solidFill>
                        </a:rPr>
                        <a:t>502 m</a:t>
                      </a:r>
                      <a:r>
                        <a:rPr lang="en-US" sz="1200" b="1" baseline="30000" dirty="0" smtClean="0">
                          <a:solidFill>
                            <a:srgbClr val="953735"/>
                          </a:solidFill>
                        </a:rPr>
                        <a:t>2</a:t>
                      </a:r>
                      <a:r>
                        <a:rPr lang="en-US" sz="1200" b="1" baseline="0" dirty="0" smtClean="0">
                          <a:solidFill>
                            <a:srgbClr val="953735"/>
                          </a:solidFill>
                        </a:rPr>
                        <a:t> deg</a:t>
                      </a:r>
                      <a:r>
                        <a:rPr lang="en-US" sz="1200" b="1" baseline="30000" dirty="0" smtClean="0">
                          <a:solidFill>
                            <a:srgbClr val="953735"/>
                          </a:solidFill>
                        </a:rPr>
                        <a:t>2</a:t>
                      </a:r>
                      <a:r>
                        <a:rPr lang="en-US" sz="1200" b="1" baseline="0" dirty="0" smtClean="0">
                          <a:solidFill>
                            <a:srgbClr val="953735"/>
                          </a:solidFill>
                        </a:rPr>
                        <a:t> AΩ optical throughput</a:t>
                      </a:r>
                      <a:endParaRPr lang="en-US" sz="1200" b="1" dirty="0">
                        <a:solidFill>
                          <a:srgbClr val="95373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6096000" y="5255685"/>
            <a:ext cx="86866" cy="13737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70534" y="5452535"/>
            <a:ext cx="86866" cy="1174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64885" y="5452535"/>
            <a:ext cx="86866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064000" y="6354235"/>
            <a:ext cx="87751" cy="2751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0" y="2955835"/>
            <a:ext cx="762000" cy="6001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alibri"/>
                <a:cs typeface="+mn-cs"/>
              </a:rPr>
              <a:t>EXISTING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alibri"/>
                <a:cs typeface="+mn-cs"/>
              </a:rPr>
              <a:t>BICEP MOUNT</a:t>
            </a:r>
            <a:endParaRPr lang="en-US" sz="11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87601" y="2142070"/>
            <a:ext cx="1295400" cy="261610"/>
          </a:xfrm>
          <a:prstGeom prst="rect">
            <a:avLst/>
          </a:prstGeom>
          <a:noFill/>
          <a:effectLst>
            <a:outerShdw blurRad="63500" dist="38100" dir="2700000" algn="b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white"/>
                </a:solidFill>
                <a:effectLst>
                  <a:outerShdw blurRad="1270000" dist="63500" dir="2700000">
                    <a:srgbClr val="000000">
                      <a:alpha val="43000"/>
                    </a:srgbClr>
                  </a:outerShdw>
                </a:effectLst>
                <a:latin typeface="Calibri"/>
                <a:cs typeface="+mn-cs"/>
              </a:rPr>
              <a:t>BICEP</a:t>
            </a:r>
            <a:r>
              <a:rPr lang="en-US" sz="1100" dirty="0" smtClean="0">
                <a:solidFill>
                  <a:prstClr val="white"/>
                </a:solidFill>
                <a:effectLst>
                  <a:outerShdw blurRad="1270000" dist="38100" dir="2700000">
                    <a:srgbClr val="000000">
                      <a:alpha val="43000"/>
                    </a:srgbClr>
                  </a:outerShdw>
                </a:effectLst>
                <a:latin typeface="Calibri"/>
                <a:cs typeface="+mn-cs"/>
              </a:rPr>
              <a:t> MOUNT</a:t>
            </a:r>
            <a:endParaRPr lang="en-US" sz="1100" dirty="0">
              <a:solidFill>
                <a:prstClr val="white"/>
              </a:solidFill>
              <a:effectLst>
                <a:outerShdw blurRad="1270000" dist="38100" dir="2700000">
                  <a:srgbClr val="000000">
                    <a:alpha val="43000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13118" y="3167390"/>
            <a:ext cx="1295400" cy="2616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ffectLst>
                  <a:outerShdw blurRad="1270000" dist="63500" dir="2700000">
                    <a:srgbClr val="000000">
                      <a:alpha val="43000"/>
                    </a:srgbClr>
                  </a:outerShdw>
                </a:effectLst>
                <a:latin typeface="Calibri"/>
                <a:cs typeface="+mn-cs"/>
              </a:rPr>
              <a:t>DASI </a:t>
            </a:r>
            <a:r>
              <a:rPr lang="en-US" sz="1100" dirty="0" smtClean="0">
                <a:solidFill>
                  <a:prstClr val="black"/>
                </a:solidFill>
                <a:effectLst>
                  <a:outerShdw blurRad="1270000" dist="38100" dir="2700000">
                    <a:srgbClr val="000000">
                      <a:alpha val="43000"/>
                    </a:srgbClr>
                  </a:outerShdw>
                </a:effectLst>
                <a:latin typeface="Calibri"/>
                <a:cs typeface="+mn-cs"/>
              </a:rPr>
              <a:t>MOUNT</a:t>
            </a:r>
            <a:endParaRPr lang="en-US" sz="1100" dirty="0">
              <a:solidFill>
                <a:prstClr val="black"/>
              </a:solidFill>
              <a:effectLst>
                <a:outerShdw blurRad="1270000" dist="38100" dir="2700000">
                  <a:srgbClr val="000000">
                    <a:alpha val="43000"/>
                  </a:srgbClr>
                </a:outerShdw>
              </a:effectLst>
              <a:latin typeface="Calibri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430" y="-3016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Large-scale instrumentation </a:t>
            </a:r>
            <a:r>
              <a:rPr lang="en-US" sz="3600" b="1" dirty="0" smtClean="0"/>
              <a:t>at National Labs</a:t>
            </a:r>
            <a:endParaRPr lang="en-US" sz="3600" b="1" dirty="0"/>
          </a:p>
        </p:txBody>
      </p:sp>
      <p:pic>
        <p:nvPicPr>
          <p:cNvPr id="4" name="Content Placeholder 3" descr="bicep1_to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16164"/>
            <a:ext cx="6600825" cy="2346516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6576309" y="2059046"/>
            <a:ext cx="47802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89719" y="1251356"/>
            <a:ext cx="22102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Stage-IV CMB</a:t>
            </a:r>
          </a:p>
          <a:p>
            <a:r>
              <a:rPr lang="en-US" sz="1600" dirty="0" smtClean="0">
                <a:latin typeface="+mn-lt"/>
              </a:rPr>
              <a:t>Duplicate (&gt;10x)</a:t>
            </a:r>
          </a:p>
          <a:p>
            <a:r>
              <a:rPr lang="en-US" sz="1600" dirty="0" smtClean="0">
                <a:latin typeface="+mn-lt"/>
              </a:rPr>
              <a:t>Focal planes</a:t>
            </a:r>
          </a:p>
          <a:p>
            <a:r>
              <a:rPr lang="en-US" sz="1600" b="0" dirty="0" smtClean="0">
                <a:latin typeface="+mn-lt"/>
              </a:rPr>
              <a:t>(physical size limited by</a:t>
            </a:r>
          </a:p>
          <a:p>
            <a:r>
              <a:rPr lang="en-US" sz="1600" b="0" dirty="0" smtClean="0">
                <a:latin typeface="+mn-lt"/>
              </a:rPr>
              <a:t>IR loading, size of</a:t>
            </a:r>
          </a:p>
          <a:p>
            <a:r>
              <a:rPr lang="en-US" sz="1600" b="0" dirty="0" smtClean="0">
                <a:latin typeface="+mn-lt"/>
              </a:rPr>
              <a:t>vacuum window, lenses)</a:t>
            </a:r>
            <a:endParaRPr lang="en-US" sz="1600" b="0" dirty="0"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9520" y="357878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Fermi-LAT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41320" y="359044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Super CDMS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18211" y="3590448"/>
            <a:ext cx="1579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LCLS Detectors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31" name="Picture 6" descr="ThreeCSPADs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 flipV="1">
            <a:off x="5849442" y="3949219"/>
            <a:ext cx="3068587" cy="92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Arc-8.jpg"/>
          <p:cNvPicPr>
            <a:picLocks noChangeAspect="1"/>
          </p:cNvPicPr>
          <p:nvPr/>
        </p:nvPicPr>
        <p:blipFill>
          <a:blip r:embed="rId4" cstate="print"/>
          <a:srcRect l="3375" r="1125" b="7500"/>
          <a:stretch>
            <a:fillRect/>
          </a:stretch>
        </p:blipFill>
        <p:spPr>
          <a:xfrm>
            <a:off x="5870029" y="4874180"/>
            <a:ext cx="1358357" cy="986766"/>
          </a:xfrm>
          <a:prstGeom prst="rect">
            <a:avLst/>
          </a:prstGeom>
        </p:spPr>
      </p:pic>
      <p:pic>
        <p:nvPicPr>
          <p:cNvPr id="33" name="Picture 32" descr="Four-140k-MEC.jpg"/>
          <p:cNvPicPr>
            <a:picLocks noChangeAspect="1"/>
          </p:cNvPicPr>
          <p:nvPr/>
        </p:nvPicPr>
        <p:blipFill>
          <a:blip r:embed="rId5" cstate="print"/>
          <a:srcRect l="10125" t="27000" r="3375" b="9000"/>
          <a:stretch>
            <a:fillRect/>
          </a:stretch>
        </p:blipFill>
        <p:spPr>
          <a:xfrm>
            <a:off x="7294773" y="4960180"/>
            <a:ext cx="1623256" cy="900766"/>
          </a:xfrm>
          <a:prstGeom prst="rect">
            <a:avLst/>
          </a:prstGeom>
        </p:spPr>
      </p:pic>
      <p:pic>
        <p:nvPicPr>
          <p:cNvPr id="34" name="Picture 33" descr="LAT-B33-s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6333" y="3948112"/>
            <a:ext cx="2805368" cy="2104026"/>
          </a:xfrm>
          <a:prstGeom prst="rect">
            <a:avLst/>
          </a:prstGeom>
        </p:spPr>
      </p:pic>
      <p:pic>
        <p:nvPicPr>
          <p:cNvPr id="36" name="Picture 35" descr="iZIP-100m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07829" y="3959780"/>
            <a:ext cx="2066032" cy="1456144"/>
          </a:xfrm>
          <a:prstGeom prst="rect">
            <a:avLst/>
          </a:prstGeom>
        </p:spPr>
      </p:pic>
      <p:pic>
        <p:nvPicPr>
          <p:cNvPr id="35" name="Picture 34" descr="ThroughputTest-small.jpg"/>
          <p:cNvPicPr>
            <a:picLocks noChangeAspect="1"/>
          </p:cNvPicPr>
          <p:nvPr/>
        </p:nvPicPr>
        <p:blipFill>
          <a:blip r:embed="rId8" cstate="print"/>
          <a:srcRect l="662" t="17647" r="1544" b="8235"/>
          <a:stretch>
            <a:fillRect/>
          </a:stretch>
        </p:blipFill>
        <p:spPr>
          <a:xfrm>
            <a:off x="3507829" y="4958456"/>
            <a:ext cx="2066032" cy="1174354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97069" y="6102258"/>
            <a:ext cx="319777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81E32"/>
              </a:buClr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80 square meters of silicon sensors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81E32"/>
              </a:buClr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Silicon LAT assembled at SLAC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394841" y="6148699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81E32"/>
              </a:buClr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Scaling up of Germanium sensors and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fab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throughput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177455" y="5917327"/>
            <a:ext cx="28194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81E32"/>
              </a:buClr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R&amp;D with Cornell Univ.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81E32"/>
              </a:buClr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SLAC made 10 million pixels in total so far via robotic assembly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mb_timeline75c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1447800" y="-461963"/>
            <a:ext cx="11887200" cy="8767763"/>
          </a:xfrm>
          <a:noFill/>
        </p:spPr>
      </p:pic>
      <p:sp>
        <p:nvSpPr>
          <p:cNvPr id="60419" name="TextBox 2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287338"/>
            <a:ext cx="6908800" cy="1392238"/>
          </a:xfrm>
        </p:spPr>
        <p:txBody>
          <a:bodyPr/>
          <a:lstStyle/>
          <a:p>
            <a:pPr>
              <a:defRPr/>
            </a:pPr>
            <a:r>
              <a:rPr lang="en-US" sz="2800" i="1" dirty="0" err="1" smtClean="0"/>
              <a:t>Lensing</a:t>
            </a:r>
            <a:r>
              <a:rPr lang="en-US" sz="2800" i="1" dirty="0" smtClean="0"/>
              <a:t> can generate B-mode</a:t>
            </a:r>
            <a:endParaRPr lang="en-US" sz="2800" i="1" dirty="0"/>
          </a:p>
        </p:txBody>
      </p:sp>
      <p:sp>
        <p:nvSpPr>
          <p:cNvPr id="61443" name="TextBox 17"/>
          <p:cNvSpPr txBox="1">
            <a:spLocks noChangeArrowheads="1"/>
          </p:cNvSpPr>
          <p:nvPr/>
        </p:nvSpPr>
        <p:spPr bwMode="auto">
          <a:xfrm>
            <a:off x="4294188" y="738188"/>
            <a:ext cx="25622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0">
                <a:solidFill>
                  <a:srgbClr val="FFFFFF"/>
                </a:solidFill>
              </a:rPr>
              <a:t>(Zaldarriaga &amp; Seljak, 1999)</a:t>
            </a:r>
          </a:p>
        </p:txBody>
      </p:sp>
      <p:grpSp>
        <p:nvGrpSpPr>
          <p:cNvPr id="61444" name="Group 76"/>
          <p:cNvGrpSpPr>
            <a:grpSpLocks/>
          </p:cNvGrpSpPr>
          <p:nvPr/>
        </p:nvGrpSpPr>
        <p:grpSpPr bwMode="auto">
          <a:xfrm rot="-8593812">
            <a:off x="5053013" y="2659063"/>
            <a:ext cx="2368550" cy="1789112"/>
            <a:chOff x="5424692" y="2705363"/>
            <a:chExt cx="2368628" cy="1788613"/>
          </a:xfrm>
        </p:grpSpPr>
        <p:sp>
          <p:nvSpPr>
            <p:cNvPr id="61466" name="Oval 34"/>
            <p:cNvSpPr>
              <a:spLocks noChangeArrowheads="1"/>
            </p:cNvSpPr>
            <p:nvPr/>
          </p:nvSpPr>
          <p:spPr bwMode="auto">
            <a:xfrm>
              <a:off x="5749925" y="2970213"/>
              <a:ext cx="1331913" cy="1331912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1467" name="Group 65"/>
            <p:cNvGrpSpPr>
              <a:grpSpLocks/>
            </p:cNvGrpSpPr>
            <p:nvPr/>
          </p:nvGrpSpPr>
          <p:grpSpPr bwMode="auto">
            <a:xfrm>
              <a:off x="5749926" y="2889250"/>
              <a:ext cx="1149349" cy="644524"/>
              <a:chOff x="5749926" y="2889250"/>
              <a:chExt cx="1149349" cy="644524"/>
            </a:xfrm>
          </p:grpSpPr>
          <p:cxnSp>
            <p:nvCxnSpPr>
              <p:cNvPr id="61477" name="Straight Connector 67"/>
              <p:cNvCxnSpPr>
                <a:cxnSpLocks noChangeShapeType="1"/>
              </p:cNvCxnSpPr>
              <p:nvPr/>
            </p:nvCxnSpPr>
            <p:spPr bwMode="auto">
              <a:xfrm rot="16200000" flipH="1">
                <a:off x="5688013" y="3427412"/>
                <a:ext cx="168275" cy="4445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1478" name="Straight Connector 68"/>
              <p:cNvCxnSpPr>
                <a:cxnSpLocks noChangeShapeType="1"/>
              </p:cNvCxnSpPr>
              <p:nvPr/>
            </p:nvCxnSpPr>
            <p:spPr bwMode="auto">
              <a:xfrm rot="16200000" flipH="1">
                <a:off x="5864225" y="3136899"/>
                <a:ext cx="180974" cy="22225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1479" name="Straight Connector 69"/>
              <p:cNvCxnSpPr>
                <a:cxnSpLocks noChangeShapeType="1"/>
              </p:cNvCxnSpPr>
              <p:nvPr/>
            </p:nvCxnSpPr>
            <p:spPr bwMode="auto">
              <a:xfrm rot="16200000" flipH="1">
                <a:off x="6091238" y="3021012"/>
                <a:ext cx="168275" cy="635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1480" name="Straight Connector 70"/>
              <p:cNvCxnSpPr>
                <a:cxnSpLocks noChangeShapeType="1"/>
              </p:cNvCxnSpPr>
              <p:nvPr/>
            </p:nvCxnSpPr>
            <p:spPr bwMode="auto">
              <a:xfrm rot="5400000">
                <a:off x="6324599" y="2965451"/>
                <a:ext cx="152404" cy="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1481" name="Straight Connector 71"/>
              <p:cNvCxnSpPr>
                <a:cxnSpLocks noChangeShapeType="1"/>
              </p:cNvCxnSpPr>
              <p:nvPr/>
            </p:nvCxnSpPr>
            <p:spPr bwMode="auto">
              <a:xfrm rot="16200000" flipH="1">
                <a:off x="6545262" y="2992437"/>
                <a:ext cx="171450" cy="3175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1482" name="Straight Connector 72"/>
              <p:cNvCxnSpPr>
                <a:cxnSpLocks noChangeShapeType="1"/>
              </p:cNvCxnSpPr>
              <p:nvPr/>
            </p:nvCxnSpPr>
            <p:spPr bwMode="auto">
              <a:xfrm rot="16200000" flipH="1">
                <a:off x="6816725" y="3143250"/>
                <a:ext cx="133350" cy="3175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61468" name="Group 66"/>
            <p:cNvGrpSpPr>
              <a:grpSpLocks/>
            </p:cNvGrpSpPr>
            <p:nvPr/>
          </p:nvGrpSpPr>
          <p:grpSpPr bwMode="auto">
            <a:xfrm rot="7088160" flipH="1">
              <a:off x="6160390" y="3597040"/>
              <a:ext cx="1149349" cy="644524"/>
              <a:chOff x="5749926" y="2889250"/>
              <a:chExt cx="1149349" cy="644524"/>
            </a:xfrm>
          </p:grpSpPr>
          <p:cxnSp>
            <p:nvCxnSpPr>
              <p:cNvPr id="61471" name="Straight Connector 49"/>
              <p:cNvCxnSpPr>
                <a:cxnSpLocks noChangeShapeType="1"/>
              </p:cNvCxnSpPr>
              <p:nvPr/>
            </p:nvCxnSpPr>
            <p:spPr bwMode="auto">
              <a:xfrm rot="16200000" flipH="1">
                <a:off x="5688013" y="3427412"/>
                <a:ext cx="168275" cy="4445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1472" name="Straight Connector 53"/>
              <p:cNvCxnSpPr>
                <a:cxnSpLocks noChangeShapeType="1"/>
              </p:cNvCxnSpPr>
              <p:nvPr/>
            </p:nvCxnSpPr>
            <p:spPr bwMode="auto">
              <a:xfrm rot="16200000" flipH="1">
                <a:off x="5864225" y="3136899"/>
                <a:ext cx="180974" cy="22225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1473" name="Straight Connector 62"/>
              <p:cNvCxnSpPr>
                <a:cxnSpLocks noChangeShapeType="1"/>
              </p:cNvCxnSpPr>
              <p:nvPr/>
            </p:nvCxnSpPr>
            <p:spPr bwMode="auto">
              <a:xfrm rot="16200000" flipH="1">
                <a:off x="6091238" y="3021012"/>
                <a:ext cx="168275" cy="635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1474" name="Straight Connector 64"/>
              <p:cNvCxnSpPr>
                <a:cxnSpLocks noChangeShapeType="1"/>
              </p:cNvCxnSpPr>
              <p:nvPr/>
            </p:nvCxnSpPr>
            <p:spPr bwMode="auto">
              <a:xfrm rot="5400000">
                <a:off x="6324599" y="2965451"/>
                <a:ext cx="152404" cy="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1475" name="Straight Connector 65"/>
              <p:cNvCxnSpPr>
                <a:cxnSpLocks noChangeShapeType="1"/>
              </p:cNvCxnSpPr>
              <p:nvPr/>
            </p:nvCxnSpPr>
            <p:spPr bwMode="auto">
              <a:xfrm rot="16200000" flipH="1">
                <a:off x="6545262" y="2992437"/>
                <a:ext cx="171450" cy="3175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1476" name="Straight Connector 66"/>
              <p:cNvCxnSpPr>
                <a:cxnSpLocks noChangeShapeType="1"/>
              </p:cNvCxnSpPr>
              <p:nvPr/>
            </p:nvCxnSpPr>
            <p:spPr bwMode="auto">
              <a:xfrm rot="16200000" flipH="1">
                <a:off x="6816725" y="3143250"/>
                <a:ext cx="133350" cy="3175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61469" name="Sun 8"/>
            <p:cNvSpPr>
              <a:spLocks noChangeArrowheads="1"/>
            </p:cNvSpPr>
            <p:nvPr/>
          </p:nvSpPr>
          <p:spPr bwMode="auto">
            <a:xfrm>
              <a:off x="7309133" y="2705363"/>
              <a:ext cx="484187" cy="492125"/>
            </a:xfrm>
            <a:prstGeom prst="sun">
              <a:avLst>
                <a:gd name="adj" fmla="val 35556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61470" name="Straight Connector 46"/>
            <p:cNvCxnSpPr>
              <a:cxnSpLocks noChangeShapeType="1"/>
            </p:cNvCxnSpPr>
            <p:nvPr/>
          </p:nvCxnSpPr>
          <p:spPr bwMode="auto">
            <a:xfrm rot="10800000" flipV="1">
              <a:off x="5424692" y="2967593"/>
              <a:ext cx="2126120" cy="12565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</p:grpSp>
      <p:sp>
        <p:nvSpPr>
          <p:cNvPr id="61445" name="Sun 8"/>
          <p:cNvSpPr>
            <a:spLocks noChangeArrowheads="1"/>
          </p:cNvSpPr>
          <p:nvPr/>
        </p:nvSpPr>
        <p:spPr bwMode="auto">
          <a:xfrm>
            <a:off x="1058863" y="2073275"/>
            <a:ext cx="484187" cy="492125"/>
          </a:xfrm>
          <a:prstGeom prst="sun">
            <a:avLst>
              <a:gd name="adj" fmla="val 35556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46" name="Oval 9"/>
          <p:cNvSpPr>
            <a:spLocks noChangeArrowheads="1"/>
          </p:cNvSpPr>
          <p:nvPr/>
        </p:nvSpPr>
        <p:spPr bwMode="auto">
          <a:xfrm>
            <a:off x="1263650" y="4044950"/>
            <a:ext cx="92075" cy="90488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47" name="TextBox 10"/>
          <p:cNvSpPr txBox="1">
            <a:spLocks noChangeArrowheads="1"/>
          </p:cNvSpPr>
          <p:nvPr/>
        </p:nvSpPr>
        <p:spPr bwMode="auto">
          <a:xfrm>
            <a:off x="803275" y="3717925"/>
            <a:ext cx="423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/>
              <a:t>e</a:t>
            </a:r>
            <a:r>
              <a:rPr lang="en-US" sz="2800" b="0" baseline="30000"/>
              <a:t>-</a:t>
            </a:r>
          </a:p>
        </p:txBody>
      </p:sp>
      <p:cxnSp>
        <p:nvCxnSpPr>
          <p:cNvPr id="61448" name="Straight Arrow Connector 11"/>
          <p:cNvCxnSpPr>
            <a:cxnSpLocks noChangeShapeType="1"/>
          </p:cNvCxnSpPr>
          <p:nvPr/>
        </p:nvCxnSpPr>
        <p:spPr bwMode="auto">
          <a:xfrm flipV="1">
            <a:off x="604838" y="3463925"/>
            <a:ext cx="1685925" cy="10255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1449" name="Straight Connector 12"/>
          <p:cNvCxnSpPr>
            <a:cxnSpLocks noChangeShapeType="1"/>
          </p:cNvCxnSpPr>
          <p:nvPr/>
        </p:nvCxnSpPr>
        <p:spPr bwMode="auto">
          <a:xfrm rot="5400000">
            <a:off x="579438" y="3352800"/>
            <a:ext cx="1447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1450" name="Straight Arrow Connector 14"/>
          <p:cNvCxnSpPr>
            <a:cxnSpLocks noChangeShapeType="1"/>
          </p:cNvCxnSpPr>
          <p:nvPr/>
        </p:nvCxnSpPr>
        <p:spPr bwMode="auto">
          <a:xfrm rot="16200000" flipH="1">
            <a:off x="1891507" y="3502819"/>
            <a:ext cx="531812" cy="16954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61451" name="Group 15"/>
          <p:cNvGrpSpPr>
            <a:grpSpLocks/>
          </p:cNvGrpSpPr>
          <p:nvPr/>
        </p:nvGrpSpPr>
        <p:grpSpPr bwMode="auto">
          <a:xfrm rot="-1768199">
            <a:off x="2643188" y="2914650"/>
            <a:ext cx="731837" cy="620713"/>
            <a:chOff x="2957889" y="4253942"/>
            <a:chExt cx="731528" cy="620202"/>
          </a:xfrm>
        </p:grpSpPr>
        <p:grpSp>
          <p:nvGrpSpPr>
            <p:cNvPr id="61459" name="Group 27"/>
            <p:cNvGrpSpPr>
              <a:grpSpLocks/>
            </p:cNvGrpSpPr>
            <p:nvPr/>
          </p:nvGrpSpPr>
          <p:grpSpPr bwMode="auto">
            <a:xfrm rot="-880989">
              <a:off x="2957721" y="4253329"/>
              <a:ext cx="731045" cy="620203"/>
              <a:chOff x="3037399" y="4038568"/>
              <a:chExt cx="731045" cy="620203"/>
            </a:xfrm>
          </p:grpSpPr>
          <p:sp>
            <p:nvSpPr>
              <p:cNvPr id="84" name="Pie 83"/>
              <p:cNvSpPr/>
              <p:nvPr/>
            </p:nvSpPr>
            <p:spPr bwMode="auto">
              <a:xfrm>
                <a:off x="3132124" y="4038569"/>
                <a:ext cx="636319" cy="620201"/>
              </a:xfrm>
              <a:prstGeom prst="pie">
                <a:avLst>
                  <a:gd name="adj1" fmla="val 10800000"/>
                  <a:gd name="adj2" fmla="val 13105082"/>
                </a:avLst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61463" name="Group 26"/>
              <p:cNvGrpSpPr>
                <a:grpSpLocks/>
              </p:cNvGrpSpPr>
              <p:nvPr/>
            </p:nvGrpSpPr>
            <p:grpSpPr bwMode="auto">
              <a:xfrm>
                <a:off x="3037399" y="4079019"/>
                <a:ext cx="159026" cy="286247"/>
                <a:chOff x="3037399" y="4079019"/>
                <a:chExt cx="159026" cy="286247"/>
              </a:xfrm>
            </p:grpSpPr>
            <p:cxnSp>
              <p:nvCxnSpPr>
                <p:cNvPr id="61464" name="Straight Connector 21"/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3132815" y="4094922"/>
                  <a:ext cx="79513" cy="47707"/>
                </a:xfrm>
                <a:prstGeom prst="line">
                  <a:avLst/>
                </a:prstGeom>
                <a:noFill/>
                <a:ln w="1587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1465" name="Straight Connector 22"/>
                <p:cNvCxnSpPr>
                  <a:cxnSpLocks noChangeShapeType="1"/>
                  <a:stCxn id="84" idx="2"/>
                </p:cNvCxnSpPr>
                <p:nvPr/>
              </p:nvCxnSpPr>
              <p:spPr bwMode="auto">
                <a:xfrm rot="10800000" flipV="1">
                  <a:off x="3037399" y="4349366"/>
                  <a:ext cx="95425" cy="15900"/>
                </a:xfrm>
                <a:prstGeom prst="line">
                  <a:avLst/>
                </a:prstGeom>
                <a:noFill/>
                <a:ln w="1587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</p:grpSp>
        <p:sp>
          <p:nvSpPr>
            <p:cNvPr id="61460" name="Oval 17"/>
            <p:cNvSpPr>
              <a:spLocks noChangeArrowheads="1"/>
            </p:cNvSpPr>
            <p:nvPr/>
          </p:nvSpPr>
          <p:spPr bwMode="auto">
            <a:xfrm>
              <a:off x="3029446" y="4436830"/>
              <a:ext cx="79514" cy="174928"/>
            </a:xfrm>
            <a:prstGeom prst="ellipse">
              <a:avLst/>
            </a:prstGeom>
            <a:solidFill>
              <a:schemeClr val="bg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3039068" y="4469060"/>
              <a:ext cx="46018" cy="109448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452" name="TextBox 23"/>
          <p:cNvSpPr txBox="1">
            <a:spLocks noChangeArrowheads="1"/>
          </p:cNvSpPr>
          <p:nvPr/>
        </p:nvSpPr>
        <p:spPr bwMode="auto">
          <a:xfrm>
            <a:off x="2655888" y="3517900"/>
            <a:ext cx="1065212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0"/>
              <a:t>observer</a:t>
            </a:r>
          </a:p>
        </p:txBody>
      </p:sp>
      <p:cxnSp>
        <p:nvCxnSpPr>
          <p:cNvPr id="61453" name="Straight Arrow Connector 26"/>
          <p:cNvCxnSpPr>
            <a:cxnSpLocks noChangeShapeType="1"/>
          </p:cNvCxnSpPr>
          <p:nvPr/>
        </p:nvCxnSpPr>
        <p:spPr bwMode="auto">
          <a:xfrm flipV="1">
            <a:off x="1309688" y="3371850"/>
            <a:ext cx="1368425" cy="715963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454" name="Straight Connector 28"/>
          <p:cNvCxnSpPr>
            <a:cxnSpLocks noChangeShapeType="1"/>
          </p:cNvCxnSpPr>
          <p:nvPr/>
        </p:nvCxnSpPr>
        <p:spPr bwMode="auto">
          <a:xfrm rot="5400000" flipH="1" flipV="1">
            <a:off x="2029619" y="3420269"/>
            <a:ext cx="409575" cy="373063"/>
          </a:xfrm>
          <a:prstGeom prst="line">
            <a:avLst/>
          </a:prstGeom>
          <a:noFill/>
          <a:ln w="22225" algn="ctr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sp>
        <p:nvSpPr>
          <p:cNvPr id="61455" name="TextBox 33"/>
          <p:cNvSpPr txBox="1">
            <a:spLocks noChangeArrowheads="1"/>
          </p:cNvSpPr>
          <p:nvPr/>
        </p:nvSpPr>
        <p:spPr bwMode="auto">
          <a:xfrm>
            <a:off x="4921250" y="4735513"/>
            <a:ext cx="2363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0"/>
              <a:t>for an arbitrary circle</a:t>
            </a:r>
          </a:p>
          <a:p>
            <a:r>
              <a:rPr lang="en-US" sz="2000" b="0"/>
              <a:t>on the sky</a:t>
            </a:r>
          </a:p>
        </p:txBody>
      </p:sp>
      <p:sp>
        <p:nvSpPr>
          <p:cNvPr id="61456" name="TextBox 16"/>
          <p:cNvSpPr txBox="1">
            <a:spLocks noChangeArrowheads="1"/>
          </p:cNvSpPr>
          <p:nvPr/>
        </p:nvSpPr>
        <p:spPr bwMode="auto">
          <a:xfrm>
            <a:off x="658813" y="1770063"/>
            <a:ext cx="13192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point source</a:t>
            </a:r>
          </a:p>
        </p:txBody>
      </p:sp>
      <p:sp>
        <p:nvSpPr>
          <p:cNvPr id="41" name="Cloud 40"/>
          <p:cNvSpPr/>
          <p:nvPr/>
        </p:nvSpPr>
        <p:spPr bwMode="auto">
          <a:xfrm>
            <a:off x="6130925" y="2886075"/>
            <a:ext cx="722313" cy="525463"/>
          </a:xfrm>
          <a:prstGeom prst="cloud">
            <a:avLst/>
          </a:prstGeom>
          <a:solidFill>
            <a:schemeClr val="accent3">
              <a:alpha val="54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neutrino mass </a:t>
            </a:r>
            <a:endParaRPr lang="en-US" dirty="0"/>
          </a:p>
        </p:txBody>
      </p:sp>
      <p:pic>
        <p:nvPicPr>
          <p:cNvPr id="5" name="Content Placeholder 4" descr="neutrinos_powerspec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27200" y="1195565"/>
            <a:ext cx="6129867" cy="54514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CMB </a:t>
            </a:r>
            <a:r>
              <a:rPr lang="en-US" sz="4000" dirty="0" err="1" smtClean="0"/>
              <a:t>Lensing</a:t>
            </a:r>
            <a:r>
              <a:rPr lang="en-US" sz="4000" dirty="0" smtClean="0"/>
              <a:t> as a neutrino exp.</a:t>
            </a:r>
            <a:endParaRPr lang="en-US" sz="4000" dirty="0"/>
          </a:p>
        </p:txBody>
      </p:sp>
      <p:pic>
        <p:nvPicPr>
          <p:cNvPr id="5" name="Content Placeholder 4" descr="neutrinos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001" y="2087967"/>
            <a:ext cx="4330430" cy="3524381"/>
          </a:xfrm>
        </p:spPr>
      </p:pic>
      <p:pic>
        <p:nvPicPr>
          <p:cNvPr id="6" name="Content Placeholder 5" descr="fisher_stage4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3935" y="2129377"/>
            <a:ext cx="4605734" cy="3454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Content Placeholder 3" descr="snowmobi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703263" y="0"/>
            <a:ext cx="10410826" cy="6858000"/>
          </a:xfrm>
        </p:spPr>
      </p:pic>
      <p:sp>
        <p:nvSpPr>
          <p:cNvPr id="5" name="TextBox 4"/>
          <p:cNvSpPr txBox="1"/>
          <p:nvPr/>
        </p:nvSpPr>
        <p:spPr>
          <a:xfrm>
            <a:off x="3649663" y="263525"/>
            <a:ext cx="244157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0" i="1" u="sng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CMB angular power spectrum</a:t>
            </a:r>
          </a:p>
        </p:txBody>
      </p:sp>
      <p:pic>
        <p:nvPicPr>
          <p:cNvPr id="29699" name="Picture 3" descr="ilc_5yr_gal_moll_102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990600"/>
            <a:ext cx="4191000" cy="2095500"/>
          </a:xfrm>
          <a:noFill/>
        </p:spPr>
      </p:pic>
      <p:pic>
        <p:nvPicPr>
          <p:cNvPr id="29700" name="Picture 4" descr="cl_acbar08_b03_wmap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81699" y="3487738"/>
            <a:ext cx="5609601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AutoShape 5"/>
          <p:cNvSpPr>
            <a:spLocks noChangeArrowheads="1"/>
          </p:cNvSpPr>
          <p:nvPr/>
        </p:nvSpPr>
        <p:spPr bwMode="auto">
          <a:xfrm rot="5400000">
            <a:off x="1484313" y="3238500"/>
            <a:ext cx="1828800" cy="1600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6485 h 21600"/>
              <a:gd name="T20" fmla="*/ 17419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357" y="0"/>
                </a:moveTo>
                <a:lnTo>
                  <a:pt x="9113" y="7067"/>
                </a:lnTo>
                <a:lnTo>
                  <a:pt x="13294" y="7067"/>
                </a:lnTo>
                <a:lnTo>
                  <a:pt x="13294" y="16485"/>
                </a:lnTo>
                <a:lnTo>
                  <a:pt x="0" y="16485"/>
                </a:lnTo>
                <a:lnTo>
                  <a:pt x="0" y="21600"/>
                </a:lnTo>
                <a:lnTo>
                  <a:pt x="17419" y="21600"/>
                </a:lnTo>
                <a:lnTo>
                  <a:pt x="17419" y="7067"/>
                </a:lnTo>
                <a:lnTo>
                  <a:pt x="21600" y="7067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1074738" y="5016500"/>
            <a:ext cx="2224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Fourier Analysis</a:t>
            </a:r>
          </a:p>
        </p:txBody>
      </p:sp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4497388" y="3022600"/>
            <a:ext cx="1697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Large scales</a:t>
            </a:r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7315200" y="3022600"/>
            <a:ext cx="1697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Small scales</a:t>
            </a:r>
          </a:p>
        </p:txBody>
      </p:sp>
      <p:sp>
        <p:nvSpPr>
          <p:cNvPr id="29705" name="TextBox 8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1400" y="0"/>
            <a:ext cx="7239000" cy="1392238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The </a:t>
            </a:r>
            <a:r>
              <a:rPr lang="en-US" sz="3600" i="1" dirty="0" smtClean="0"/>
              <a:t>intrinsic</a:t>
            </a:r>
            <a:r>
              <a:rPr lang="en-US" sz="3600" dirty="0" smtClean="0"/>
              <a:t> significance of the CMB</a:t>
            </a:r>
          </a:p>
        </p:txBody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01725"/>
            <a:ext cx="8229600" cy="4816475"/>
          </a:xfrm>
        </p:spPr>
        <p:txBody>
          <a:bodyPr/>
          <a:lstStyle/>
          <a:p>
            <a:pPr eaLnBrk="1" hangingPunct="1">
              <a:lnSpc>
                <a:spcPct val="200000"/>
              </a:lnSpc>
              <a:defRPr/>
            </a:pPr>
            <a:r>
              <a:rPr lang="en-US" sz="2800" b="1" i="1" u="sng" dirty="0" smtClean="0"/>
              <a:t>Its effects:</a:t>
            </a:r>
            <a:r>
              <a:rPr lang="en-US" sz="2800" dirty="0" smtClean="0"/>
              <a:t> seeds for </a:t>
            </a:r>
            <a:r>
              <a:rPr lang="en-US" sz="2800" dirty="0" smtClean="0">
                <a:solidFill>
                  <a:srgbClr val="FFFF99"/>
                </a:solidFill>
              </a:rPr>
              <a:t>gravitational instability</a:t>
            </a:r>
            <a:r>
              <a:rPr lang="en-US" sz="2800" dirty="0" smtClean="0"/>
              <a:t>, which create everything you see today (galaxies, stars, planets, animals, …)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sz="2800" b="1" i="1" u="sng" dirty="0" smtClean="0"/>
              <a:t>Its origin:</a:t>
            </a:r>
            <a:r>
              <a:rPr lang="en-US" sz="2800" dirty="0" smtClean="0"/>
              <a:t> quantum gravity process in the very early universe (one of the very few ways to study QG)</a:t>
            </a:r>
          </a:p>
        </p:txBody>
      </p:sp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-15875" y="6543675"/>
            <a:ext cx="2386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C. L. Kuo    CMB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6908800" cy="825500"/>
          </a:xfrm>
        </p:spPr>
        <p:txBody>
          <a:bodyPr/>
          <a:lstStyle/>
          <a:p>
            <a:r>
              <a:rPr lang="en-US"/>
              <a:t>Boomerang, Maxima, DASI</a:t>
            </a:r>
          </a:p>
        </p:txBody>
      </p:sp>
      <p:pic>
        <p:nvPicPr>
          <p:cNvPr id="973829" name="Picture 5" descr="ma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925" y="1000125"/>
            <a:ext cx="5167313" cy="3444875"/>
          </a:xfrm>
          <a:prstGeom prst="rect">
            <a:avLst/>
          </a:prstGeom>
          <a:noFill/>
        </p:spPr>
      </p:pic>
      <p:pic>
        <p:nvPicPr>
          <p:cNvPr id="973830" name="Picture 6" descr="bo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2663"/>
            <a:ext cx="5456238" cy="3338512"/>
          </a:xfrm>
          <a:prstGeom prst="rect">
            <a:avLst/>
          </a:prstGeom>
          <a:noFill/>
        </p:spPr>
      </p:pic>
      <p:pic>
        <p:nvPicPr>
          <p:cNvPr id="973828" name="Picture 4" descr="DAS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3563" y="4205288"/>
            <a:ext cx="4503737" cy="3111500"/>
          </a:xfrm>
          <a:prstGeom prst="rect">
            <a:avLst/>
          </a:prstGeom>
          <a:noFill/>
        </p:spPr>
      </p:pic>
      <p:sp>
        <p:nvSpPr>
          <p:cNvPr id="973831" name="Text Box 7"/>
          <p:cNvSpPr txBox="1">
            <a:spLocks noChangeArrowheads="1"/>
          </p:cNvSpPr>
          <p:nvPr/>
        </p:nvSpPr>
        <p:spPr bwMode="auto">
          <a:xfrm>
            <a:off x="444500" y="5073650"/>
            <a:ext cx="28035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The race to the peak..</a:t>
            </a:r>
          </a:p>
          <a:p>
            <a:r>
              <a:rPr lang="en-US" b="0"/>
              <a:t>        1996-2001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6162"/>
            <a:ext cx="7772400" cy="1143000"/>
          </a:xfrm>
        </p:spPr>
        <p:txBody>
          <a:bodyPr/>
          <a:lstStyle/>
          <a:p>
            <a:r>
              <a:rPr lang="en-US" sz="3200" dirty="0"/>
              <a:t>Progress in CMB experiments </a:t>
            </a:r>
            <a:br>
              <a:rPr lang="en-US" sz="3200" dirty="0"/>
            </a:br>
            <a:r>
              <a:rPr lang="en-US" sz="3200" dirty="0"/>
              <a:t>in the past </a:t>
            </a:r>
            <a:r>
              <a:rPr lang="en-US" sz="3200" dirty="0" smtClean="0"/>
              <a:t>15 years</a:t>
            </a:r>
            <a:endParaRPr lang="en-US" sz="3200" dirty="0"/>
          </a:p>
        </p:txBody>
      </p:sp>
      <p:pic>
        <p:nvPicPr>
          <p:cNvPr id="979971" name="Picture 3" descr="peacock_pow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98713" y="1225550"/>
            <a:ext cx="3494087" cy="56324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52676" name="Picture 4" descr="cl_acbar08_b03_wmap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4613"/>
            <a:ext cx="9144000" cy="5253037"/>
          </a:xfrm>
          <a:prstGeom prst="rect">
            <a:avLst/>
          </a:prstGeom>
          <a:noFill/>
        </p:spPr>
      </p:pic>
      <p:sp>
        <p:nvSpPr>
          <p:cNvPr id="1052677" name="Text Box 5"/>
          <p:cNvSpPr txBox="1">
            <a:spLocks noChangeArrowheads="1"/>
          </p:cNvSpPr>
          <p:nvPr/>
        </p:nvSpPr>
        <p:spPr bwMode="auto">
          <a:xfrm>
            <a:off x="1397035" y="488950"/>
            <a:ext cx="57695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 smtClean="0"/>
              <a:t>CMB </a:t>
            </a:r>
            <a:r>
              <a:rPr lang="en-US" b="0" dirty="0"/>
              <a:t>temperature power </a:t>
            </a:r>
            <a:r>
              <a:rPr lang="en-US" b="0" dirty="0" smtClean="0"/>
              <a:t>spectrum circ. 2008</a:t>
            </a:r>
            <a:endParaRPr lang="en-US" b="0" dirty="0"/>
          </a:p>
        </p:txBody>
      </p:sp>
      <p:pic>
        <p:nvPicPr>
          <p:cNvPr id="5" name="Picture 4" descr="w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3006" y="1681417"/>
            <a:ext cx="2180165" cy="23079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397035" y="488950"/>
            <a:ext cx="63001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 smtClean="0"/>
              <a:t>CMB </a:t>
            </a:r>
            <a:r>
              <a:rPr lang="en-US" b="0" dirty="0"/>
              <a:t>temperature power </a:t>
            </a:r>
            <a:r>
              <a:rPr lang="en-US" b="0" dirty="0" smtClean="0"/>
              <a:t>spectrum, summer 2013</a:t>
            </a:r>
            <a:endParaRPr lang="en-US" b="0" dirty="0"/>
          </a:p>
        </p:txBody>
      </p:sp>
      <p:pic>
        <p:nvPicPr>
          <p:cNvPr id="8" name="Content Placeholder 7" descr="planc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1030" y="1444625"/>
            <a:ext cx="7741939" cy="4651375"/>
          </a:xfrm>
        </p:spPr>
      </p:pic>
      <p:pic>
        <p:nvPicPr>
          <p:cNvPr id="9" name="Picture 8" descr="planckC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0936" y="2255085"/>
            <a:ext cx="2233749" cy="21220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50213" y="2305428"/>
            <a:ext cx="10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sm" len="lg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sm" len="lg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16895</TotalTime>
  <Words>1217</Words>
  <Application>Microsoft Office PowerPoint</Application>
  <PresentationFormat>On-screen Show (4:3)</PresentationFormat>
  <Paragraphs>256</Paragraphs>
  <Slides>38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Textured</vt:lpstr>
      <vt:lpstr>2_Textured</vt:lpstr>
      <vt:lpstr>6_Textured</vt:lpstr>
      <vt:lpstr>1_Textured</vt:lpstr>
      <vt:lpstr>5_Textured</vt:lpstr>
      <vt:lpstr>Office Theme</vt:lpstr>
      <vt:lpstr>Blank Presentation</vt:lpstr>
      <vt:lpstr>Blank</vt:lpstr>
      <vt:lpstr>Exploring Cosmic Microwave Background</vt:lpstr>
      <vt:lpstr>Cosmic Microwave Background (CMB)</vt:lpstr>
      <vt:lpstr>Slide 3</vt:lpstr>
      <vt:lpstr>CMB angular power spectrum</vt:lpstr>
      <vt:lpstr>The intrinsic significance of the CMB</vt:lpstr>
      <vt:lpstr>Boomerang, Maxima, DASI</vt:lpstr>
      <vt:lpstr>Progress in CMB experiments  in the past 15 years</vt:lpstr>
      <vt:lpstr>Slide 8</vt:lpstr>
      <vt:lpstr>Slide 9</vt:lpstr>
      <vt:lpstr>Slide 10</vt:lpstr>
      <vt:lpstr>Cosmological parameters</vt:lpstr>
      <vt:lpstr>CMB power spectrum</vt:lpstr>
      <vt:lpstr>New Physics?</vt:lpstr>
      <vt:lpstr>B-mode theorem</vt:lpstr>
      <vt:lpstr>CMB is polarized. Why?</vt:lpstr>
      <vt:lpstr>B-mode is forbidden for density perturbations</vt:lpstr>
      <vt:lpstr>Cosmic Frontier</vt:lpstr>
      <vt:lpstr>Cosmic Frontier</vt:lpstr>
      <vt:lpstr>Experimental Probes of Inflation </vt:lpstr>
      <vt:lpstr>How big is the signal?</vt:lpstr>
      <vt:lpstr>Gravitational Waves &amp; Lensing</vt:lpstr>
      <vt:lpstr>Slide 22</vt:lpstr>
      <vt:lpstr>Slide 23</vt:lpstr>
      <vt:lpstr>Cryogenic detectors in astronomy</vt:lpstr>
      <vt:lpstr>Bolometric CMB detectors</vt:lpstr>
      <vt:lpstr>Slide 26</vt:lpstr>
      <vt:lpstr>Slide 27</vt:lpstr>
      <vt:lpstr>Slide 28</vt:lpstr>
      <vt:lpstr>Slide 29</vt:lpstr>
      <vt:lpstr>Slide 30</vt:lpstr>
      <vt:lpstr>Experimental Progress</vt:lpstr>
      <vt:lpstr>Slide 32</vt:lpstr>
      <vt:lpstr>Large-scale instrumentation at National Labs</vt:lpstr>
      <vt:lpstr>Slide 34</vt:lpstr>
      <vt:lpstr>Lensing can generate B-mode</vt:lpstr>
      <vt:lpstr>Effects of neutrino mass </vt:lpstr>
      <vt:lpstr>CMB Lensing as a neutrino exp.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 Kuo</dc:creator>
  <cp:lastModifiedBy>SLAC</cp:lastModifiedBy>
  <cp:revision>2050</cp:revision>
  <dcterms:created xsi:type="dcterms:W3CDTF">1601-01-01T00:00:00Z</dcterms:created>
  <dcterms:modified xsi:type="dcterms:W3CDTF">2013-07-19T16:53:56Z</dcterms:modified>
</cp:coreProperties>
</file>