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1"/>
  </p:sldMasterIdLst>
  <p:notesMasterIdLst>
    <p:notesMasterId r:id="rId19"/>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40" d="100"/>
          <a:sy n="140" d="100"/>
        </p:scale>
        <p:origin x="-15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5717A7-0B61-D54C-A71A-1AC7EF80655D}" type="datetimeFigureOut">
              <a:rPr lang="en-US" smtClean="0"/>
              <a:t>6/23/13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98B4E5-F782-5A4F-AEA2-82AF0ADCBC2D}" type="slidenum">
              <a:rPr lang="en-US" smtClean="0"/>
              <a:t>‹#›</a:t>
            </a:fld>
            <a:endParaRPr lang="en-US"/>
          </a:p>
        </p:txBody>
      </p:sp>
    </p:spTree>
    <p:extLst>
      <p:ext uri="{BB962C8B-B14F-4D97-AF65-F5344CB8AC3E}">
        <p14:creationId xmlns:p14="http://schemas.microsoft.com/office/powerpoint/2010/main" val="41037316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go</a:t>
            </a:r>
            <a:r>
              <a:rPr lang="en-US" baseline="0" dirty="0" smtClean="0"/>
              <a:t> to the board and design the detector: start with charged particles – identify charge through the direction of the bend (left-hand rule); amount of curve depends on momentum through R=p/0.3B</a:t>
            </a:r>
          </a:p>
          <a:p>
            <a:r>
              <a:rPr lang="en-US" baseline="0" dirty="0" smtClean="0"/>
              <a:t>After charge, need particle identification: electrons (and photons), hadrons, </a:t>
            </a:r>
            <a:r>
              <a:rPr lang="en-US" baseline="0" dirty="0" err="1" smtClean="0"/>
              <a:t>muons</a:t>
            </a:r>
            <a:r>
              <a:rPr lang="en-US" baseline="0" dirty="0" smtClean="0"/>
              <a:t>…..</a:t>
            </a:r>
          </a:p>
          <a:p>
            <a:r>
              <a:rPr lang="en-US" baseline="0" dirty="0" smtClean="0"/>
              <a:t>Then talk about conservation of energy – to get missing energy – as a VECTOR!</a:t>
            </a:r>
          </a:p>
          <a:p>
            <a:r>
              <a:rPr lang="en-US" baseline="0" dirty="0" smtClean="0"/>
              <a:t>Then come back to the real layout of CMS</a:t>
            </a:r>
            <a:endParaRPr lang="en-US" dirty="0"/>
          </a:p>
        </p:txBody>
      </p:sp>
      <p:sp>
        <p:nvSpPr>
          <p:cNvPr id="4" name="Slide Number Placeholder 3"/>
          <p:cNvSpPr>
            <a:spLocks noGrp="1"/>
          </p:cNvSpPr>
          <p:nvPr>
            <p:ph type="sldNum" sz="quarter" idx="10"/>
          </p:nvPr>
        </p:nvSpPr>
        <p:spPr/>
        <p:txBody>
          <a:bodyPr/>
          <a:lstStyle/>
          <a:p>
            <a:pPr>
              <a:defRPr/>
            </a:pPr>
            <a:fld id="{A36B122B-B2F4-DC49-AD56-DFFCE97E4E25}" type="slidenum">
              <a:rPr lang="en-US" smtClean="0"/>
              <a:pPr>
                <a:defRPr/>
              </a:pPr>
              <a:t>2</a:t>
            </a:fld>
            <a:endParaRPr lang="en-US"/>
          </a:p>
        </p:txBody>
      </p:sp>
    </p:spTree>
    <p:extLst>
      <p:ext uri="{BB962C8B-B14F-4D97-AF65-F5344CB8AC3E}">
        <p14:creationId xmlns:p14="http://schemas.microsoft.com/office/powerpoint/2010/main" val="2700443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Buttons. Click on any particle type to display the relevant slide with animations. Clicking again will return to this slide. </a:t>
            </a:r>
          </a:p>
          <a:p>
            <a:r>
              <a:rPr lang="en-US">
                <a:ea typeface="ＭＳ Ｐゴシック" charset="0"/>
                <a:cs typeface="ＭＳ Ｐゴシック" charset="0"/>
              </a:rPr>
              <a:t>Recommend putting this slide in the middle of your presentation and putting the other 5 slides at the end. </a:t>
            </a:r>
          </a:p>
          <a:p>
            <a:r>
              <a:rPr lang="en-US">
                <a:ea typeface="ＭＳ Ｐゴシック" charset="0"/>
                <a:cs typeface="ＭＳ Ｐゴシック" charset="0"/>
              </a:rPr>
              <a:t>If you have any difficulties, contact David.Barney@cern.ch</a:t>
            </a:r>
          </a:p>
        </p:txBody>
      </p:sp>
      <p:sp>
        <p:nvSpPr>
          <p:cNvPr id="634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B068E6E4-1919-924E-B380-5A5A891BB107}" type="slidenum">
              <a:rPr lang="en-US" sz="1200">
                <a:latin typeface="Calibri" charset="0"/>
              </a:rPr>
              <a:pPr eaLnBrk="1" hangingPunct="1"/>
              <a:t>3</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Muon: passing through CMS, bending in the field (both ways, depending on when it is inside or outside of the solenoid) leaving hits in the Tracker layers and the muon chambers before escaping completely</a:t>
            </a:r>
          </a:p>
        </p:txBody>
      </p:sp>
      <p:sp>
        <p:nvSpPr>
          <p:cNvPr id="655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44932C65-FBD7-B549-9929-4FDC6E649A50}" type="slidenum">
              <a:rPr lang="en-US" sz="1200">
                <a:latin typeface="Calibri" charset="0"/>
              </a:rPr>
              <a:pPr eaLnBrk="1" hangingPunct="1"/>
              <a:t>4</a:t>
            </a:fld>
            <a:endParaRPr lang="en-US" sz="1200">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a:ln/>
        </p:spPr>
      </p:sp>
      <p:sp>
        <p:nvSpPr>
          <p:cNvPr id="675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Electron: Bending in the magnetic field, leaving hits in the tracker layers and being “stopped” by the electromagnetic calorimeter</a:t>
            </a:r>
          </a:p>
        </p:txBody>
      </p:sp>
      <p:sp>
        <p:nvSpPr>
          <p:cNvPr id="6758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538B84BA-3EDB-0849-B273-0279A0616DE9}" type="slidenum">
              <a:rPr lang="en-US" sz="1200">
                <a:latin typeface="Calibri" charset="0"/>
              </a:rPr>
              <a:pPr eaLnBrk="1" hangingPunct="1"/>
              <a:t>5</a:t>
            </a:fld>
            <a:endParaRPr lang="en-US" sz="1200">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a:ln/>
        </p:spPr>
      </p:sp>
      <p:sp>
        <p:nvSpPr>
          <p:cNvPr id="696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Charged hadron: Bends in the magnetic field and leaves signals in the tracker layers; passes through the electromagnetic calorimeter leaving essentially no signal, and is “stopped” by the hadron calorimeter</a:t>
            </a:r>
          </a:p>
        </p:txBody>
      </p:sp>
      <p:sp>
        <p:nvSpPr>
          <p:cNvPr id="696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1793AF6F-20C6-154A-9FC0-FEC65DB05C83}" type="slidenum">
              <a:rPr lang="en-US" sz="1200">
                <a:latin typeface="Calibri" charset="0"/>
              </a:rPr>
              <a:pPr eaLnBrk="1" hangingPunct="1"/>
              <a:t>6</a:t>
            </a:fld>
            <a:endParaRPr lang="en-US" sz="12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a:ln/>
        </p:spPr>
      </p:sp>
      <p:sp>
        <p:nvSpPr>
          <p:cNvPr id="716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457200" eaLnBrk="1" hangingPunct="1">
              <a:spcBef>
                <a:spcPct val="0"/>
              </a:spcBef>
            </a:pPr>
            <a:r>
              <a:rPr lang="en-US">
                <a:ea typeface="ＭＳ Ｐゴシック" charset="0"/>
                <a:cs typeface="ＭＳ Ｐゴシック" charset="0"/>
              </a:rPr>
              <a:t>Neutral hadron: Does not bend in the magnetic field and does not leave any signal in the tracker layers; passes through the electromagnetic calorimeter leaving essentially no signal, and is “stopped” by the hadron calorimeter</a:t>
            </a:r>
          </a:p>
          <a:p>
            <a:pPr defTabSz="457200"/>
            <a:endParaRPr lang="en-US">
              <a:ea typeface="ＭＳ Ｐゴシック" charset="0"/>
              <a:cs typeface="ＭＳ Ｐゴシック" charset="0"/>
            </a:endParaRPr>
          </a:p>
        </p:txBody>
      </p:sp>
      <p:sp>
        <p:nvSpPr>
          <p:cNvPr id="716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18D7655E-5493-E747-8286-D32F74187088}" type="slidenum">
              <a:rPr lang="en-US" sz="1200">
                <a:latin typeface="Calibri" charset="0"/>
              </a:rPr>
              <a:pPr eaLnBrk="1" hangingPunct="1"/>
              <a:t>7</a:t>
            </a:fld>
            <a:endParaRPr lang="en-US" sz="1200">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a:ln/>
        </p:spPr>
      </p:sp>
      <p:sp>
        <p:nvSpPr>
          <p:cNvPr id="737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Photon: passes through the tracker without bending in the magnetic field or leaving hits, is “stopped” by the electromagnetic calorimeter</a:t>
            </a:r>
          </a:p>
        </p:txBody>
      </p:sp>
      <p:sp>
        <p:nvSpPr>
          <p:cNvPr id="737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C914B9C4-1212-DA42-B498-1E8119D736FB}" type="slidenum">
              <a:rPr lang="en-US" sz="1200">
                <a:latin typeface="Calibri" charset="0"/>
              </a:rPr>
              <a:pPr eaLnBrk="1" hangingPunct="1"/>
              <a:t>8</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302BEA3A-A265-734C-AD92-A954E20DFC05}" type="datetimeFigureOut">
              <a:rPr lang="en-US" smtClean="0"/>
              <a:t>6/23/13</a:t>
            </a:fld>
            <a:endParaRPr lang="en-US"/>
          </a:p>
        </p:txBody>
      </p:sp>
      <p:sp>
        <p:nvSpPr>
          <p:cNvPr id="8" name="Slide Number Placeholder 7"/>
          <p:cNvSpPr>
            <a:spLocks noGrp="1"/>
          </p:cNvSpPr>
          <p:nvPr>
            <p:ph type="sldNum" sz="quarter" idx="11"/>
          </p:nvPr>
        </p:nvSpPr>
        <p:spPr/>
        <p:txBody>
          <a:bodyPr/>
          <a:lstStyle/>
          <a:p>
            <a:fld id="{CE8079A4-7AA8-4A4F-87E2-7781EC5097DD}"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2BEA3A-A265-734C-AD92-A954E20DFC05}" type="datetimeFigureOut">
              <a:rPr lang="en-US" smtClean="0"/>
              <a:t>6/23/13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7B86B-6D32-694D-B990-366FCFCE5A7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2BEA3A-A265-734C-AD92-A954E20DFC05}" type="datetimeFigureOut">
              <a:rPr lang="en-US" smtClean="0"/>
              <a:t>6/23/13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7B86B-6D32-694D-B990-366FCFCE5A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02BEA3A-A265-734C-AD92-A954E20DFC05}" type="datetimeFigureOut">
              <a:rPr lang="en-US" smtClean="0"/>
              <a:t>6/23/13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A7B86B-6D32-694D-B990-366FCFCE5A7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2BEA3A-A265-734C-AD92-A954E20DFC05}" type="datetimeFigureOut">
              <a:rPr lang="en-US" smtClean="0"/>
              <a:t>6/23/13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8079A4-7AA8-4A4F-87E2-7781EC5097D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02BEA3A-A265-734C-AD92-A954E20DFC05}" type="datetimeFigureOut">
              <a:rPr lang="en-US" smtClean="0"/>
              <a:t>6/23/13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A7B86B-6D32-694D-B990-366FCFCE5A71}"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302BEA3A-A265-734C-AD92-A954E20DFC05}" type="datetimeFigureOut">
              <a:rPr lang="en-US" smtClean="0"/>
              <a:t>6/23/13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A7B86B-6D32-694D-B990-366FCFCE5A71}"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2BEA3A-A265-734C-AD92-A954E20DFC05}" type="datetimeFigureOut">
              <a:rPr lang="en-US" smtClean="0"/>
              <a:t>6/23/13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A7B86B-6D32-694D-B990-366FCFCE5A7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2BEA3A-A265-734C-AD92-A954E20DFC05}" type="datetimeFigureOut">
              <a:rPr lang="en-US" smtClean="0"/>
              <a:t>6/23/13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A7B86B-6D32-694D-B990-366FCFCE5A7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2BEA3A-A265-734C-AD92-A954E20DFC05}" type="datetimeFigureOut">
              <a:rPr lang="en-US" smtClean="0"/>
              <a:t>6/23/13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A7B86B-6D32-694D-B990-366FCFCE5A7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02BEA3A-A265-734C-AD92-A954E20DFC05}" type="datetimeFigureOut">
              <a:rPr lang="en-US" smtClean="0"/>
              <a:t>6/23/13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A7B86B-6D32-694D-B990-366FCFCE5A7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302BEA3A-A265-734C-AD92-A954E20DFC05}" type="datetimeFigureOut">
              <a:rPr lang="en-US" smtClean="0"/>
              <a:t>6/23/13</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73A7B86B-6D32-694D-B990-366FCFCE5A71}"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18.i2u2.org/elab/cms/event-display"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image" Target="../media/image3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exercise today, two parts</a:t>
            </a:r>
            <a:endParaRPr lang="en-US" dirty="0"/>
          </a:p>
        </p:txBody>
      </p:sp>
      <p:sp>
        <p:nvSpPr>
          <p:cNvPr id="4" name="Content Placeholder 3"/>
          <p:cNvSpPr>
            <a:spLocks noGrp="1"/>
          </p:cNvSpPr>
          <p:nvPr>
            <p:ph idx="1"/>
          </p:nvPr>
        </p:nvSpPr>
        <p:spPr/>
        <p:txBody>
          <a:bodyPr>
            <a:normAutofit/>
          </a:bodyPr>
          <a:lstStyle/>
          <a:p>
            <a:pPr marL="0" indent="0">
              <a:buNone/>
            </a:pPr>
            <a:endParaRPr lang="en-US" sz="2800" dirty="0"/>
          </a:p>
          <a:p>
            <a:pPr marL="0" indent="0">
              <a:buNone/>
            </a:pPr>
            <a:r>
              <a:rPr lang="en-US" sz="2800" dirty="0" err="1" smtClean="0"/>
              <a:t>Analyse</a:t>
            </a:r>
            <a:r>
              <a:rPr lang="en-US" sz="2800" dirty="0" smtClean="0"/>
              <a:t> some real proton-proton collisions in CMS</a:t>
            </a:r>
          </a:p>
          <a:p>
            <a:pPr marL="914400" lvl="1" indent="-514350"/>
            <a:r>
              <a:rPr lang="en-US" sz="2400" dirty="0" smtClean="0"/>
              <a:t>Identify particles, determine what happened</a:t>
            </a:r>
          </a:p>
          <a:p>
            <a:pPr marL="914400" lvl="1" indent="-514350"/>
            <a:r>
              <a:rPr lang="en-US" sz="2400" dirty="0" smtClean="0"/>
              <a:t>From </a:t>
            </a:r>
            <a:r>
              <a:rPr lang="en-US" sz="2400" dirty="0" err="1" smtClean="0"/>
              <a:t>analysing</a:t>
            </a:r>
            <a:r>
              <a:rPr lang="en-US" sz="2400" dirty="0" smtClean="0"/>
              <a:t> many events, can get an insight into some fundamental physics!</a:t>
            </a:r>
            <a:endParaRPr lang="en-US" sz="2400" dirty="0"/>
          </a:p>
        </p:txBody>
      </p:sp>
    </p:spTree>
    <p:extLst>
      <p:ext uri="{BB962C8B-B14F-4D97-AF65-F5344CB8AC3E}">
        <p14:creationId xmlns:p14="http://schemas.microsoft.com/office/powerpoint/2010/main" val="100165453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647" y="252060"/>
            <a:ext cx="8080375" cy="684943"/>
          </a:xfrm>
        </p:spPr>
        <p:txBody>
          <a:bodyPr>
            <a:normAutofit fontScale="90000"/>
          </a:bodyPr>
          <a:lstStyle/>
          <a:p>
            <a:r>
              <a:rPr lang="en-US" dirty="0" smtClean="0"/>
              <a:t>Particle identification in CMS</a:t>
            </a:r>
            <a:endParaRPr lang="en-US" dirty="0"/>
          </a:p>
        </p:txBody>
      </p:sp>
      <p:pic>
        <p:nvPicPr>
          <p:cNvPr id="6" name="Picture 5"/>
          <p:cNvPicPr>
            <a:picLocks noChangeAspect="1"/>
          </p:cNvPicPr>
          <p:nvPr/>
        </p:nvPicPr>
        <p:blipFill>
          <a:blip r:embed="rId2"/>
          <a:stretch>
            <a:fillRect/>
          </a:stretch>
        </p:blipFill>
        <p:spPr>
          <a:xfrm>
            <a:off x="4727279" y="1306874"/>
            <a:ext cx="4135731" cy="3969934"/>
          </a:xfrm>
          <a:prstGeom prst="rect">
            <a:avLst/>
          </a:prstGeom>
        </p:spPr>
      </p:pic>
      <p:pic>
        <p:nvPicPr>
          <p:cNvPr id="7" name="Picture 6"/>
          <p:cNvPicPr>
            <a:picLocks noChangeAspect="1"/>
          </p:cNvPicPr>
          <p:nvPr/>
        </p:nvPicPr>
        <p:blipFill>
          <a:blip r:embed="rId3"/>
          <a:stretch>
            <a:fillRect/>
          </a:stretch>
        </p:blipFill>
        <p:spPr>
          <a:xfrm>
            <a:off x="246594" y="1306872"/>
            <a:ext cx="4143028" cy="3961770"/>
          </a:xfrm>
          <a:prstGeom prst="rect">
            <a:avLst/>
          </a:prstGeom>
        </p:spPr>
      </p:pic>
      <p:sp>
        <p:nvSpPr>
          <p:cNvPr id="8" name="TextBox 7"/>
          <p:cNvSpPr txBox="1"/>
          <p:nvPr/>
        </p:nvSpPr>
        <p:spPr>
          <a:xfrm>
            <a:off x="332901" y="5338452"/>
            <a:ext cx="3834531" cy="1323439"/>
          </a:xfrm>
          <a:prstGeom prst="rect">
            <a:avLst/>
          </a:prstGeom>
          <a:noFill/>
        </p:spPr>
        <p:txBody>
          <a:bodyPr wrap="square" rtlCol="0">
            <a:spAutoFit/>
          </a:bodyPr>
          <a:lstStyle/>
          <a:p>
            <a:r>
              <a:rPr lang="en-US" sz="2000" dirty="0" err="1" smtClean="0"/>
              <a:t>Muon</a:t>
            </a:r>
            <a:r>
              <a:rPr lang="en-US" sz="2000" dirty="0" smtClean="0"/>
              <a:t> (red track) traversing whole detector, leaving hits in outer layers. Missing energy represented by yellow arrow</a:t>
            </a:r>
            <a:endParaRPr lang="en-US" sz="2000" dirty="0"/>
          </a:p>
        </p:txBody>
      </p:sp>
      <p:sp>
        <p:nvSpPr>
          <p:cNvPr id="9" name="TextBox 8"/>
          <p:cNvSpPr txBox="1"/>
          <p:nvPr/>
        </p:nvSpPr>
        <p:spPr>
          <a:xfrm>
            <a:off x="4850008" y="5379891"/>
            <a:ext cx="3834531" cy="1015663"/>
          </a:xfrm>
          <a:prstGeom prst="rect">
            <a:avLst/>
          </a:prstGeom>
          <a:noFill/>
        </p:spPr>
        <p:txBody>
          <a:bodyPr wrap="square" rtlCol="0">
            <a:spAutoFit/>
          </a:bodyPr>
          <a:lstStyle/>
          <a:p>
            <a:r>
              <a:rPr lang="en-US" sz="2000" dirty="0" smtClean="0"/>
              <a:t>Electron (yellow track) stopping in the ECAL. Missing energy represented by yellow arrow</a:t>
            </a:r>
            <a:endParaRPr lang="en-US" sz="2000" dirty="0"/>
          </a:p>
        </p:txBody>
      </p:sp>
    </p:spTree>
    <p:extLst>
      <p:ext uri="{BB962C8B-B14F-4D97-AF65-F5344CB8AC3E}">
        <p14:creationId xmlns:p14="http://schemas.microsoft.com/office/powerpoint/2010/main" val="110779394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647" y="276718"/>
            <a:ext cx="8080375" cy="1143000"/>
          </a:xfrm>
        </p:spPr>
        <p:txBody>
          <a:bodyPr>
            <a:normAutofit fontScale="90000"/>
          </a:bodyPr>
          <a:lstStyle/>
          <a:p>
            <a:r>
              <a:rPr lang="en-US" dirty="0" smtClean="0"/>
              <a:t>A W decaying to a </a:t>
            </a:r>
            <a:r>
              <a:rPr lang="en-US" dirty="0" err="1" smtClean="0"/>
              <a:t>muon</a:t>
            </a:r>
            <a:r>
              <a:rPr lang="en-US" dirty="0" smtClean="0"/>
              <a:t> and a neutrino (not seen directly)</a:t>
            </a:r>
            <a:endParaRPr lang="en-US" dirty="0"/>
          </a:p>
        </p:txBody>
      </p:sp>
      <p:pic>
        <p:nvPicPr>
          <p:cNvPr id="4"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14496" y="1695612"/>
            <a:ext cx="6738150" cy="4294310"/>
          </a:xfrm>
          <a:prstGeom prst="rect">
            <a:avLst/>
          </a:prstGeom>
          <a:noFill/>
          <a:ln w="127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98638" y="6090520"/>
            <a:ext cx="8959054" cy="523220"/>
          </a:xfrm>
          <a:prstGeom prst="rect">
            <a:avLst/>
          </a:prstGeom>
          <a:noFill/>
        </p:spPr>
        <p:txBody>
          <a:bodyPr wrap="square" rtlCol="0">
            <a:spAutoFit/>
          </a:bodyPr>
          <a:lstStyle/>
          <a:p>
            <a:r>
              <a:rPr lang="en-US" sz="2800" dirty="0" smtClean="0"/>
              <a:t>Signature: Signal in </a:t>
            </a:r>
            <a:r>
              <a:rPr lang="en-US" sz="2800" dirty="0" err="1" smtClean="0"/>
              <a:t>muon</a:t>
            </a:r>
            <a:r>
              <a:rPr lang="en-US" sz="2800" dirty="0" smtClean="0"/>
              <a:t> detectors + missing energy</a:t>
            </a:r>
            <a:endParaRPr lang="en-US" sz="2800" dirty="0"/>
          </a:p>
        </p:txBody>
      </p:sp>
    </p:spTree>
    <p:extLst>
      <p:ext uri="{BB962C8B-B14F-4D97-AF65-F5344CB8AC3E}">
        <p14:creationId xmlns:p14="http://schemas.microsoft.com/office/powerpoint/2010/main" val="149469163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284" y="104112"/>
            <a:ext cx="8080375" cy="1143000"/>
          </a:xfrm>
        </p:spPr>
        <p:txBody>
          <a:bodyPr/>
          <a:lstStyle/>
          <a:p>
            <a:r>
              <a:rPr lang="en-US" dirty="0" smtClean="0"/>
              <a:t>A Z</a:t>
            </a:r>
            <a:r>
              <a:rPr lang="en-US" baseline="30000" dirty="0" smtClean="0"/>
              <a:t>0</a:t>
            </a:r>
            <a:r>
              <a:rPr lang="en-US" dirty="0" smtClean="0"/>
              <a:t> decaying to two </a:t>
            </a:r>
            <a:r>
              <a:rPr lang="en-US" dirty="0" err="1" smtClean="0"/>
              <a:t>muons</a:t>
            </a:r>
            <a:endParaRPr lang="en-US" dirty="0"/>
          </a:p>
        </p:txBody>
      </p:sp>
      <p:pic>
        <p:nvPicPr>
          <p:cNvPr id="5"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2968" y="1240284"/>
            <a:ext cx="6805983" cy="4608069"/>
          </a:xfrm>
          <a:prstGeom prst="rect">
            <a:avLst/>
          </a:prstGeom>
          <a:noFill/>
          <a:ln w="127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98638" y="6090520"/>
            <a:ext cx="8959054" cy="584776"/>
          </a:xfrm>
          <a:prstGeom prst="rect">
            <a:avLst/>
          </a:prstGeom>
          <a:noFill/>
        </p:spPr>
        <p:txBody>
          <a:bodyPr wrap="square" rtlCol="0">
            <a:spAutoFit/>
          </a:bodyPr>
          <a:lstStyle/>
          <a:p>
            <a:r>
              <a:rPr lang="en-US" sz="3200" dirty="0" smtClean="0"/>
              <a:t>Signature: Two signals in </a:t>
            </a:r>
            <a:r>
              <a:rPr lang="en-US" sz="3200" dirty="0" err="1" smtClean="0"/>
              <a:t>muon</a:t>
            </a:r>
            <a:r>
              <a:rPr lang="en-US" sz="3200" dirty="0" smtClean="0"/>
              <a:t> detectors</a:t>
            </a:r>
            <a:endParaRPr lang="en-US" sz="3200" dirty="0"/>
          </a:p>
        </p:txBody>
      </p:sp>
    </p:spTree>
    <p:extLst>
      <p:ext uri="{BB962C8B-B14F-4D97-AF65-F5344CB8AC3E}">
        <p14:creationId xmlns:p14="http://schemas.microsoft.com/office/powerpoint/2010/main" val="118153604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5635" y="0"/>
            <a:ext cx="8080375" cy="1143000"/>
          </a:xfrm>
        </p:spPr>
        <p:txBody>
          <a:bodyPr/>
          <a:lstStyle/>
          <a:p>
            <a:r>
              <a:rPr lang="en-US" dirty="0" smtClean="0"/>
              <a:t>How to measure the charge</a:t>
            </a:r>
            <a:endParaRPr lang="en-US" dirty="0"/>
          </a:p>
        </p:txBody>
      </p:sp>
      <p:pic>
        <p:nvPicPr>
          <p:cNvPr id="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2463" y="1241436"/>
            <a:ext cx="9032217" cy="4876824"/>
          </a:xfrm>
          <a:prstGeom prst="rect">
            <a:avLst/>
          </a:prstGeom>
          <a:noFill/>
          <a:ln>
            <a:noFill/>
          </a:ln>
          <a:effectLst/>
          <a:extLst>
            <a:ext uri="{909E8E84-426E-40dd-AFC4-6F175D3DCCD1}">
              <a14:hiddenFill xmlns:a14="http://schemas.microsoft.com/office/drawing/2010/main">
                <a:solidFill>
                  <a:srgbClr val="095CC4"/>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5" name="TextBox 4"/>
          <p:cNvSpPr txBox="1"/>
          <p:nvPr/>
        </p:nvSpPr>
        <p:spPr>
          <a:xfrm>
            <a:off x="1997408" y="6139837"/>
            <a:ext cx="6728602" cy="584776"/>
          </a:xfrm>
          <a:prstGeom prst="rect">
            <a:avLst/>
          </a:prstGeom>
          <a:noFill/>
        </p:spPr>
        <p:txBody>
          <a:bodyPr wrap="square" rtlCol="0">
            <a:spAutoFit/>
          </a:bodyPr>
          <a:lstStyle/>
          <a:p>
            <a:r>
              <a:rPr lang="en-US" sz="3200" dirty="0" smtClean="0"/>
              <a:t>Clockwise bend = +</a:t>
            </a:r>
            <a:r>
              <a:rPr lang="en-US" sz="3200" dirty="0" err="1" smtClean="0"/>
              <a:t>ve</a:t>
            </a:r>
            <a:r>
              <a:rPr lang="en-US" sz="3200" dirty="0" smtClean="0"/>
              <a:t> charge</a:t>
            </a:r>
            <a:endParaRPr lang="en-US" sz="3200" dirty="0"/>
          </a:p>
        </p:txBody>
      </p:sp>
    </p:spTree>
    <p:extLst>
      <p:ext uri="{BB962C8B-B14F-4D97-AF65-F5344CB8AC3E}">
        <p14:creationId xmlns:p14="http://schemas.microsoft.com/office/powerpoint/2010/main" val="146593695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0296" y="0"/>
            <a:ext cx="8080375" cy="813713"/>
          </a:xfrm>
        </p:spPr>
        <p:txBody>
          <a:bodyPr/>
          <a:lstStyle/>
          <a:p>
            <a:r>
              <a:rPr lang="en-US" dirty="0" smtClean="0"/>
              <a:t>Today’s exercise - objective</a:t>
            </a:r>
            <a:endParaRPr lang="en-US" dirty="0"/>
          </a:p>
        </p:txBody>
      </p:sp>
      <p:sp>
        <p:nvSpPr>
          <p:cNvPr id="3" name="Content Placeholder 2"/>
          <p:cNvSpPr>
            <a:spLocks noGrp="1"/>
          </p:cNvSpPr>
          <p:nvPr>
            <p:ph idx="1"/>
          </p:nvPr>
        </p:nvSpPr>
        <p:spPr>
          <a:xfrm>
            <a:off x="682625" y="813712"/>
            <a:ext cx="8268724" cy="5942573"/>
          </a:xfrm>
        </p:spPr>
        <p:txBody>
          <a:bodyPr>
            <a:normAutofit/>
          </a:bodyPr>
          <a:lstStyle/>
          <a:p>
            <a:r>
              <a:rPr lang="en-US" sz="2400" dirty="0"/>
              <a:t>Quarks inside a proton can be “excited” (due to the high energy collision), and transform to a different type of quark, emitting a W</a:t>
            </a:r>
          </a:p>
          <a:p>
            <a:endParaRPr lang="en-US" dirty="0" smtClean="0"/>
          </a:p>
          <a:p>
            <a:endParaRPr lang="en-US" dirty="0" smtClean="0"/>
          </a:p>
          <a:p>
            <a:endParaRPr lang="en-US" dirty="0"/>
          </a:p>
          <a:p>
            <a:endParaRPr lang="en-US" dirty="0"/>
          </a:p>
          <a:p>
            <a:endParaRPr lang="en-US" dirty="0" smtClean="0"/>
          </a:p>
          <a:p>
            <a:endParaRPr lang="en-US" sz="2400" dirty="0" smtClean="0"/>
          </a:p>
          <a:p>
            <a:endParaRPr lang="en-US" sz="2400" dirty="0" smtClean="0"/>
          </a:p>
          <a:p>
            <a:r>
              <a:rPr lang="en-US" sz="2400" dirty="0" smtClean="0"/>
              <a:t>Down quark could transform to an up quark </a:t>
            </a:r>
            <a:r>
              <a:rPr lang="en-US" sz="2400" dirty="0" smtClean="0"/>
              <a:t/>
            </a:r>
            <a:br>
              <a:rPr lang="en-US" sz="2400" dirty="0" smtClean="0"/>
            </a:br>
            <a:r>
              <a:rPr lang="en-US" sz="2400" dirty="0" smtClean="0"/>
              <a:t>by </a:t>
            </a:r>
            <a:r>
              <a:rPr lang="en-US" sz="2400" dirty="0" smtClean="0"/>
              <a:t>emitting a W</a:t>
            </a:r>
            <a:r>
              <a:rPr lang="en-US" sz="2400" baseline="30000" dirty="0" smtClean="0"/>
              <a:t>-</a:t>
            </a:r>
            <a:endParaRPr lang="en-US" sz="2400" dirty="0" smtClean="0"/>
          </a:p>
          <a:p>
            <a:r>
              <a:rPr lang="en-US" sz="2400" dirty="0" smtClean="0"/>
              <a:t>Today: Try to measure the ratio between the number of </a:t>
            </a:r>
            <a:br>
              <a:rPr lang="en-US" sz="2400" dirty="0" smtClean="0"/>
            </a:br>
            <a:r>
              <a:rPr lang="en-US" sz="2400" dirty="0" smtClean="0"/>
              <a:t>W</a:t>
            </a:r>
            <a:r>
              <a:rPr lang="en-US" sz="2400" baseline="30000" dirty="0" smtClean="0"/>
              <a:t>+</a:t>
            </a:r>
            <a:r>
              <a:rPr lang="en-US" sz="2400" dirty="0" smtClean="0"/>
              <a:t> and W</a:t>
            </a:r>
            <a:r>
              <a:rPr lang="en-US" sz="2400" baseline="30000" dirty="0" smtClean="0"/>
              <a:t>-</a:t>
            </a:r>
            <a:r>
              <a:rPr lang="en-US" sz="2400" dirty="0" smtClean="0"/>
              <a:t> produced in collisions in CMS</a:t>
            </a:r>
          </a:p>
          <a:p>
            <a:pPr lvl="1"/>
            <a:r>
              <a:rPr lang="en-US" sz="2000" dirty="0" smtClean="0"/>
              <a:t>Why? – see later!</a:t>
            </a:r>
          </a:p>
        </p:txBody>
      </p:sp>
      <p:pic>
        <p:nvPicPr>
          <p:cNvPr id="46" name="Picture 9" descr="upgif.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8240" y="2057404"/>
            <a:ext cx="590312" cy="429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11" descr="downgif.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55569" y="2122610"/>
            <a:ext cx="540744" cy="31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1" name="Straight Arrow Connector 50"/>
          <p:cNvCxnSpPr/>
          <p:nvPr/>
        </p:nvCxnSpPr>
        <p:spPr bwMode="auto">
          <a:xfrm>
            <a:off x="2638552" y="2272047"/>
            <a:ext cx="2502925" cy="8816"/>
          </a:xfrm>
          <a:prstGeom prst="straightConnector1">
            <a:avLst/>
          </a:prstGeom>
          <a:solidFill>
            <a:schemeClr val="accent1"/>
          </a:solidFill>
          <a:ln w="12700" cap="flat" cmpd="sng" algn="ctr">
            <a:solidFill>
              <a:schemeClr val="tx1"/>
            </a:solidFill>
            <a:prstDash val="solid"/>
            <a:round/>
            <a:headEnd type="none" w="sm" len="sm"/>
            <a:tailEnd type="arrow"/>
          </a:ln>
          <a:effectLst/>
        </p:spPr>
      </p:cxnSp>
      <p:cxnSp>
        <p:nvCxnSpPr>
          <p:cNvPr id="53" name="Straight Connector 52"/>
          <p:cNvCxnSpPr/>
          <p:nvPr/>
        </p:nvCxnSpPr>
        <p:spPr bwMode="auto">
          <a:xfrm>
            <a:off x="3476970" y="2268534"/>
            <a:ext cx="1393254" cy="789055"/>
          </a:xfrm>
          <a:prstGeom prst="line">
            <a:avLst/>
          </a:prstGeom>
          <a:solidFill>
            <a:schemeClr val="accent1"/>
          </a:solidFill>
          <a:ln w="12700" cap="flat" cmpd="sng" algn="ctr">
            <a:solidFill>
              <a:schemeClr val="tx1"/>
            </a:solidFill>
            <a:prstDash val="sysDash"/>
            <a:round/>
            <a:headEnd type="none" w="sm" len="sm"/>
            <a:tailEnd type="none" w="sm" len="sm"/>
          </a:ln>
          <a:effectLst/>
        </p:spPr>
      </p:cxnSp>
      <p:sp>
        <p:nvSpPr>
          <p:cNvPr id="55" name="TextBox 54"/>
          <p:cNvSpPr txBox="1"/>
          <p:nvPr/>
        </p:nvSpPr>
        <p:spPr>
          <a:xfrm>
            <a:off x="3600266" y="2626074"/>
            <a:ext cx="648735" cy="461665"/>
          </a:xfrm>
          <a:prstGeom prst="rect">
            <a:avLst/>
          </a:prstGeom>
          <a:noFill/>
        </p:spPr>
        <p:txBody>
          <a:bodyPr wrap="none" rtlCol="0">
            <a:spAutoFit/>
          </a:bodyPr>
          <a:lstStyle/>
          <a:p>
            <a:r>
              <a:rPr lang="en-US" dirty="0" smtClean="0"/>
              <a:t>W+</a:t>
            </a:r>
            <a:endParaRPr lang="en-US" dirty="0"/>
          </a:p>
        </p:txBody>
      </p:sp>
      <p:cxnSp>
        <p:nvCxnSpPr>
          <p:cNvPr id="57" name="Straight Connector 56"/>
          <p:cNvCxnSpPr/>
          <p:nvPr/>
        </p:nvCxnSpPr>
        <p:spPr bwMode="auto">
          <a:xfrm flipV="1">
            <a:off x="4870224" y="2872654"/>
            <a:ext cx="1257627" cy="184935"/>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59" name="Straight Connector 58"/>
          <p:cNvCxnSpPr/>
          <p:nvPr/>
        </p:nvCxnSpPr>
        <p:spPr bwMode="auto">
          <a:xfrm>
            <a:off x="4870224" y="3069918"/>
            <a:ext cx="1257628" cy="715081"/>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0" name="TextBox 17"/>
          <p:cNvSpPr txBox="1">
            <a:spLocks noChangeAspect="1" noChangeArrowheads="1"/>
          </p:cNvSpPr>
          <p:nvPr/>
        </p:nvSpPr>
        <p:spPr bwMode="auto">
          <a:xfrm>
            <a:off x="1839980" y="2466201"/>
            <a:ext cx="891743" cy="27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20000"/>
              </a:spcBef>
              <a:buClr>
                <a:srgbClr val="FFFF00"/>
              </a:buClr>
              <a:buSzPct val="80000"/>
              <a:buFont typeface="Wingdings" charset="0"/>
              <a:buNone/>
            </a:pPr>
            <a:r>
              <a:rPr lang="en-US" sz="1200" dirty="0">
                <a:latin typeface="Arial" charset="0"/>
              </a:rPr>
              <a:t>up</a:t>
            </a:r>
          </a:p>
        </p:txBody>
      </p:sp>
      <p:sp>
        <p:nvSpPr>
          <p:cNvPr id="61" name="TextBox 18"/>
          <p:cNvSpPr txBox="1">
            <a:spLocks noChangeAspect="1" noChangeArrowheads="1"/>
          </p:cNvSpPr>
          <p:nvPr/>
        </p:nvSpPr>
        <p:spPr bwMode="auto">
          <a:xfrm>
            <a:off x="4943154" y="2387377"/>
            <a:ext cx="891743" cy="2746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20000"/>
              </a:spcBef>
              <a:buClr>
                <a:srgbClr val="FFFF00"/>
              </a:buClr>
              <a:buSzPct val="80000"/>
              <a:buFont typeface="Wingdings" charset="0"/>
              <a:buNone/>
            </a:pPr>
            <a:r>
              <a:rPr lang="en-US" sz="1200" dirty="0">
                <a:latin typeface="Arial" charset="0"/>
              </a:rPr>
              <a:t>down</a:t>
            </a:r>
          </a:p>
        </p:txBody>
      </p:sp>
      <p:pic>
        <p:nvPicPr>
          <p:cNvPr id="67" name="Picture 71" descr="electrongif.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6976" y="2554018"/>
            <a:ext cx="560832" cy="567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TextBox 72"/>
          <p:cNvSpPr txBox="1">
            <a:spLocks noChangeArrowheads="1"/>
          </p:cNvSpPr>
          <p:nvPr/>
        </p:nvSpPr>
        <p:spPr bwMode="auto">
          <a:xfrm>
            <a:off x="6085674" y="3041228"/>
            <a:ext cx="762000" cy="277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20000"/>
              </a:spcBef>
              <a:buClr>
                <a:srgbClr val="FFFF00"/>
              </a:buClr>
              <a:buSzPct val="80000"/>
              <a:buFont typeface="Wingdings" charset="0"/>
              <a:buNone/>
            </a:pPr>
            <a:r>
              <a:rPr lang="en-US" sz="1200" dirty="0">
                <a:latin typeface="Arial" charset="0"/>
              </a:rPr>
              <a:t>positron</a:t>
            </a:r>
          </a:p>
        </p:txBody>
      </p:sp>
      <p:sp>
        <p:nvSpPr>
          <p:cNvPr id="69" name="TextBox 74"/>
          <p:cNvSpPr txBox="1">
            <a:spLocks noChangeArrowheads="1"/>
          </p:cNvSpPr>
          <p:nvPr/>
        </p:nvSpPr>
        <p:spPr bwMode="auto">
          <a:xfrm>
            <a:off x="5959046" y="3984891"/>
            <a:ext cx="1066800" cy="46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gn="ctr" eaLnBrk="1" hangingPunct="1">
              <a:spcBef>
                <a:spcPct val="20000"/>
              </a:spcBef>
              <a:buClr>
                <a:srgbClr val="FFFF00"/>
              </a:buClr>
              <a:buSzPct val="80000"/>
              <a:buFont typeface="Wingdings" charset="0"/>
              <a:buNone/>
            </a:pPr>
            <a:r>
              <a:rPr lang="en-US" sz="1200" dirty="0">
                <a:latin typeface="Arial" charset="0"/>
              </a:rPr>
              <a:t>Anti-electron neutrino</a:t>
            </a:r>
          </a:p>
        </p:txBody>
      </p:sp>
      <p:pic>
        <p:nvPicPr>
          <p:cNvPr id="70" name="Picture 76" descr="muonneugif.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flipH="1">
            <a:off x="6211192" y="3488401"/>
            <a:ext cx="548640" cy="538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85229961"/>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276" y="61645"/>
            <a:ext cx="8565726" cy="758918"/>
          </a:xfrm>
        </p:spPr>
        <p:txBody>
          <a:bodyPr>
            <a:normAutofit/>
          </a:bodyPr>
          <a:lstStyle/>
          <a:p>
            <a:r>
              <a:rPr lang="en-US" dirty="0" smtClean="0"/>
              <a:t>Today’s exercise – getting started</a:t>
            </a:r>
            <a:endParaRPr lang="en-US" dirty="0"/>
          </a:p>
        </p:txBody>
      </p:sp>
      <p:sp>
        <p:nvSpPr>
          <p:cNvPr id="3" name="Content Placeholder 2"/>
          <p:cNvSpPr>
            <a:spLocks noGrp="1"/>
          </p:cNvSpPr>
          <p:nvPr>
            <p:ph idx="1"/>
          </p:nvPr>
        </p:nvSpPr>
        <p:spPr>
          <a:xfrm>
            <a:off x="209604" y="924673"/>
            <a:ext cx="8778733" cy="5720651"/>
          </a:xfrm>
        </p:spPr>
        <p:txBody>
          <a:bodyPr>
            <a:normAutofit/>
          </a:bodyPr>
          <a:lstStyle/>
          <a:p>
            <a:r>
              <a:rPr lang="en-US" sz="3200" dirty="0" smtClean="0"/>
              <a:t>Split </a:t>
            </a:r>
            <a:r>
              <a:rPr lang="en-US" sz="3200" dirty="0"/>
              <a:t>into teams of two</a:t>
            </a:r>
          </a:p>
          <a:p>
            <a:pPr lvl="1"/>
            <a:r>
              <a:rPr lang="en-US" sz="2800" dirty="0"/>
              <a:t>Each team (numbered 1</a:t>
            </a:r>
            <a:r>
              <a:rPr lang="en-US" sz="2800" dirty="0" smtClean="0"/>
              <a:t>-</a:t>
            </a:r>
            <a:r>
              <a:rPr lang="en-US" sz="2800" dirty="0"/>
              <a:t>6</a:t>
            </a:r>
            <a:r>
              <a:rPr lang="en-US" sz="2800" dirty="0" smtClean="0"/>
              <a:t>) </a:t>
            </a:r>
            <a:r>
              <a:rPr lang="en-US" sz="2800" dirty="0"/>
              <a:t>will look at 50 </a:t>
            </a:r>
            <a:r>
              <a:rPr lang="en-US" sz="2800" dirty="0" smtClean="0"/>
              <a:t>events</a:t>
            </a:r>
          </a:p>
          <a:p>
            <a:pPr lvl="1"/>
            <a:r>
              <a:rPr lang="en-US" sz="2800" dirty="0" smtClean="0"/>
              <a:t>Open your Firefox browser with two tabs</a:t>
            </a:r>
            <a:endParaRPr lang="en-US" sz="2800" dirty="0"/>
          </a:p>
          <a:p>
            <a:pPr marL="971550" lvl="1" indent="-514350">
              <a:buFont typeface="+mj-lt"/>
              <a:buAutoNum type="arabicPeriod"/>
            </a:pPr>
            <a:r>
              <a:rPr lang="en-US" sz="2800" dirty="0" smtClean="0"/>
              <a:t>Event display software</a:t>
            </a:r>
            <a:endParaRPr lang="en-US" sz="2800" dirty="0">
              <a:hlinkClick r:id="rId2"/>
            </a:endParaRPr>
          </a:p>
          <a:p>
            <a:pPr lvl="2"/>
            <a:r>
              <a:rPr lang="en-US" sz="2400" b="1" dirty="0" smtClean="0">
                <a:solidFill>
                  <a:schemeClr val="accent2"/>
                </a:solidFill>
              </a:rPr>
              <a:t>http</a:t>
            </a:r>
            <a:r>
              <a:rPr lang="en-US" sz="2400" b="1" dirty="0">
                <a:solidFill>
                  <a:schemeClr val="accent2"/>
                </a:solidFill>
              </a:rPr>
              <a:t>://www18.i2u2.org/elab/cms/event-</a:t>
            </a:r>
            <a:r>
              <a:rPr lang="en-US" sz="2400" b="1" dirty="0" smtClean="0">
                <a:solidFill>
                  <a:schemeClr val="accent2"/>
                </a:solidFill>
              </a:rPr>
              <a:t>display</a:t>
            </a:r>
          </a:p>
          <a:p>
            <a:pPr marL="971550" lvl="1" indent="-514350">
              <a:buFont typeface="+mj-lt"/>
              <a:buAutoNum type="arabicPeriod"/>
            </a:pPr>
            <a:r>
              <a:rPr lang="en-US" sz="2800" dirty="0" smtClean="0"/>
              <a:t>Spreadsheet for results</a:t>
            </a:r>
          </a:p>
          <a:p>
            <a:pPr marL="1371600" lvl="2" indent="-514350"/>
            <a:r>
              <a:rPr lang="en-US" sz="2400" b="1" dirty="0" smtClean="0">
                <a:solidFill>
                  <a:srgbClr val="FFFF00"/>
                </a:solidFill>
              </a:rPr>
              <a:t>http://docs.google.com</a:t>
            </a:r>
          </a:p>
          <a:p>
            <a:pPr marL="1371600" lvl="2" indent="-514350"/>
            <a:r>
              <a:rPr lang="en-US" sz="2400" dirty="0" smtClean="0"/>
              <a:t>Username/email: </a:t>
            </a:r>
            <a:r>
              <a:rPr lang="en-US" sz="2400" dirty="0" err="1" smtClean="0"/>
              <a:t>CMSmasterclasses</a:t>
            </a:r>
            <a:endParaRPr lang="en-US" sz="2400" dirty="0" smtClean="0"/>
          </a:p>
          <a:p>
            <a:pPr marL="1371600" lvl="2" indent="-514350"/>
            <a:r>
              <a:rPr lang="en-US" sz="2400" dirty="0" smtClean="0"/>
              <a:t>Password: </a:t>
            </a:r>
            <a:r>
              <a:rPr lang="en-US" sz="2400" dirty="0" err="1" smtClean="0"/>
              <a:t>CMSmasterclass</a:t>
            </a:r>
            <a:endParaRPr lang="en-US" sz="2400" dirty="0" smtClean="0"/>
          </a:p>
          <a:p>
            <a:pPr marL="1371600" lvl="2" indent="-514350"/>
            <a:r>
              <a:rPr lang="en-US" sz="2400" dirty="0" smtClean="0"/>
              <a:t>Select the “</a:t>
            </a:r>
            <a:r>
              <a:rPr lang="en-US" sz="2400" dirty="0" smtClean="0"/>
              <a:t>mc_1900_events_ISEF2013” </a:t>
            </a:r>
            <a:r>
              <a:rPr lang="en-US" sz="2400" dirty="0" smtClean="0"/>
              <a:t>file</a:t>
            </a:r>
          </a:p>
          <a:p>
            <a:pPr marL="1371600" lvl="2" indent="-514350"/>
            <a:r>
              <a:rPr lang="en-US" sz="2400" dirty="0" smtClean="0"/>
              <a:t>Select the tab corresponding to your group number</a:t>
            </a:r>
          </a:p>
        </p:txBody>
      </p:sp>
    </p:spTree>
    <p:extLst>
      <p:ext uri="{BB962C8B-B14F-4D97-AF65-F5344CB8AC3E}">
        <p14:creationId xmlns:p14="http://schemas.microsoft.com/office/powerpoint/2010/main" val="268968123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9614" y="0"/>
            <a:ext cx="8080375" cy="739739"/>
          </a:xfrm>
        </p:spPr>
        <p:txBody>
          <a:bodyPr>
            <a:normAutofit/>
          </a:bodyPr>
          <a:lstStyle/>
          <a:p>
            <a:r>
              <a:rPr lang="en-US" dirty="0" smtClean="0"/>
              <a:t>Event classification &amp; particle id</a:t>
            </a:r>
            <a:endParaRPr lang="en-US" dirty="0"/>
          </a:p>
        </p:txBody>
      </p:sp>
      <p:sp>
        <p:nvSpPr>
          <p:cNvPr id="3" name="Content Placeholder 2"/>
          <p:cNvSpPr>
            <a:spLocks noGrp="1"/>
          </p:cNvSpPr>
          <p:nvPr>
            <p:ph idx="1"/>
          </p:nvPr>
        </p:nvSpPr>
        <p:spPr>
          <a:xfrm>
            <a:off x="0" y="912345"/>
            <a:ext cx="8926689" cy="5356261"/>
          </a:xfrm>
        </p:spPr>
        <p:txBody>
          <a:bodyPr>
            <a:normAutofit lnSpcReduction="10000"/>
          </a:bodyPr>
          <a:lstStyle/>
          <a:p>
            <a:pPr lvl="1"/>
            <a:r>
              <a:rPr lang="en-US" sz="2400" dirty="0"/>
              <a:t>Click on the        icon to see a transverse view</a:t>
            </a:r>
          </a:p>
          <a:p>
            <a:pPr lvl="1"/>
            <a:r>
              <a:rPr lang="en-US" sz="2400" dirty="0"/>
              <a:t>Make sure the “Drift tubes (</a:t>
            </a:r>
            <a:r>
              <a:rPr lang="en-US" sz="2400" dirty="0" err="1"/>
              <a:t>muon</a:t>
            </a:r>
            <a:r>
              <a:rPr lang="en-US" sz="2400" dirty="0"/>
              <a:t>)” box is checked</a:t>
            </a:r>
          </a:p>
          <a:p>
            <a:pPr lvl="1"/>
            <a:r>
              <a:rPr lang="en-US" sz="2400" dirty="0"/>
              <a:t>Click on the file folder icon to open the folder called “</a:t>
            </a:r>
            <a:r>
              <a:rPr lang="en-US" sz="2400" dirty="0" smtClean="0"/>
              <a:t>masterclass-2012” </a:t>
            </a:r>
            <a:r>
              <a:rPr lang="en-US" sz="2400" dirty="0"/>
              <a:t>and then select “</a:t>
            </a:r>
            <a:r>
              <a:rPr lang="en-US" sz="2400" dirty="0" err="1"/>
              <a:t>mc_n.ig</a:t>
            </a:r>
            <a:r>
              <a:rPr lang="en-US" sz="2400" dirty="0"/>
              <a:t>” where “n” is the number of your group. Finally, select the first event in the list and click the “load” button</a:t>
            </a:r>
          </a:p>
          <a:p>
            <a:pPr lvl="1"/>
            <a:r>
              <a:rPr lang="en-US" sz="2400" dirty="0"/>
              <a:t>Make sure the “Missing Et (</a:t>
            </a:r>
            <a:r>
              <a:rPr lang="en-US" sz="2400" dirty="0" err="1"/>
              <a:t>reco</a:t>
            </a:r>
            <a:r>
              <a:rPr lang="en-US" sz="2400" dirty="0"/>
              <a:t>)” box is </a:t>
            </a:r>
            <a:r>
              <a:rPr lang="en-US" sz="2400" dirty="0" smtClean="0"/>
              <a:t>checked</a:t>
            </a:r>
          </a:p>
          <a:p>
            <a:pPr lvl="1"/>
            <a:r>
              <a:rPr lang="en-US" sz="2400" dirty="0" smtClean="0"/>
              <a:t>Perhaps uncheck the “Tracks (</a:t>
            </a:r>
            <a:r>
              <a:rPr lang="en-US" sz="2400" dirty="0" err="1" smtClean="0"/>
              <a:t>reco</a:t>
            </a:r>
            <a:r>
              <a:rPr lang="en-US" sz="2400" dirty="0" smtClean="0"/>
              <a:t>)” box….</a:t>
            </a:r>
          </a:p>
          <a:p>
            <a:pPr lvl="1"/>
            <a:r>
              <a:rPr lang="en-US" sz="2400" dirty="0" smtClean="0"/>
              <a:t>Rotate</a:t>
            </a:r>
            <a:r>
              <a:rPr lang="en-US" sz="2400" dirty="0"/>
              <a:t>, zoom etc. to </a:t>
            </a:r>
            <a:r>
              <a:rPr lang="en-US" sz="2400" dirty="0" smtClean="0"/>
              <a:t>get an idea of whether you are seeing signs of a Z</a:t>
            </a:r>
            <a:r>
              <a:rPr lang="en-US" sz="2400" baseline="30000" dirty="0" smtClean="0"/>
              <a:t>0</a:t>
            </a:r>
            <a:r>
              <a:rPr lang="en-US" sz="2400" dirty="0" smtClean="0"/>
              <a:t> or W</a:t>
            </a:r>
            <a:r>
              <a:rPr lang="en-US" sz="2400" baseline="30000" dirty="0" smtClean="0"/>
              <a:t>+</a:t>
            </a:r>
            <a:r>
              <a:rPr lang="en-US" sz="2400" dirty="0" smtClean="0"/>
              <a:t> or W</a:t>
            </a:r>
            <a:r>
              <a:rPr lang="en-US" sz="2400" baseline="30000" dirty="0" smtClean="0"/>
              <a:t>-</a:t>
            </a:r>
            <a:endParaRPr lang="en-US" sz="2400" dirty="0"/>
          </a:p>
          <a:p>
            <a:pPr lvl="1"/>
            <a:r>
              <a:rPr lang="en-US" sz="2400" dirty="0" smtClean="0"/>
              <a:t>Follow the instructions in the spreadsheet </a:t>
            </a:r>
          </a:p>
          <a:p>
            <a:pPr lvl="1"/>
            <a:r>
              <a:rPr lang="en-US" sz="2400" dirty="0" smtClean="0"/>
              <a:t>To </a:t>
            </a:r>
            <a:r>
              <a:rPr lang="en-US" sz="2400" dirty="0"/>
              <a:t>go to the next event, click the       </a:t>
            </a:r>
            <a:r>
              <a:rPr lang="en-US" sz="2400" dirty="0" smtClean="0"/>
              <a:t>icon</a:t>
            </a:r>
          </a:p>
          <a:p>
            <a:pPr lvl="1"/>
            <a:r>
              <a:rPr lang="en-US" sz="2400" dirty="0" smtClean="0"/>
              <a:t>Try to get through about 30 events in 45 minutes</a:t>
            </a:r>
          </a:p>
        </p:txBody>
      </p:sp>
      <p:pic>
        <p:nvPicPr>
          <p:cNvPr id="4" name="Picture 3"/>
          <p:cNvPicPr>
            <a:picLocks noChangeAspect="1"/>
          </p:cNvPicPr>
          <p:nvPr/>
        </p:nvPicPr>
        <p:blipFill>
          <a:blip r:embed="rId2"/>
          <a:stretch>
            <a:fillRect/>
          </a:stretch>
        </p:blipFill>
        <p:spPr>
          <a:xfrm>
            <a:off x="5034601" y="5090708"/>
            <a:ext cx="393700" cy="342900"/>
          </a:xfrm>
          <a:prstGeom prst="rect">
            <a:avLst/>
          </a:prstGeom>
        </p:spPr>
      </p:pic>
      <p:pic>
        <p:nvPicPr>
          <p:cNvPr id="5" name="Picture 4"/>
          <p:cNvPicPr>
            <a:picLocks noChangeAspect="1"/>
          </p:cNvPicPr>
          <p:nvPr/>
        </p:nvPicPr>
        <p:blipFill>
          <a:blip r:embed="rId3"/>
          <a:stretch>
            <a:fillRect/>
          </a:stretch>
        </p:blipFill>
        <p:spPr>
          <a:xfrm>
            <a:off x="2289091" y="901693"/>
            <a:ext cx="488723" cy="439851"/>
          </a:xfrm>
          <a:prstGeom prst="rect">
            <a:avLst/>
          </a:prstGeom>
        </p:spPr>
      </p:pic>
    </p:spTree>
    <p:extLst>
      <p:ext uri="{BB962C8B-B14F-4D97-AF65-F5344CB8AC3E}">
        <p14:creationId xmlns:p14="http://schemas.microsoft.com/office/powerpoint/2010/main" val="400038230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3021" y="153428"/>
            <a:ext cx="8080375" cy="684944"/>
          </a:xfrm>
        </p:spPr>
        <p:txBody>
          <a:bodyPr>
            <a:normAutofit fontScale="90000"/>
          </a:bodyPr>
          <a:lstStyle/>
          <a:p>
            <a:r>
              <a:rPr lang="en-US" dirty="0" smtClean="0"/>
              <a:t>Discussion of one result</a:t>
            </a:r>
            <a:endParaRPr lang="en-US" dirty="0"/>
          </a:p>
        </p:txBody>
      </p:sp>
      <p:sp>
        <p:nvSpPr>
          <p:cNvPr id="3" name="Content Placeholder 2"/>
          <p:cNvSpPr>
            <a:spLocks noGrp="1"/>
          </p:cNvSpPr>
          <p:nvPr>
            <p:ph idx="1"/>
          </p:nvPr>
        </p:nvSpPr>
        <p:spPr>
          <a:xfrm>
            <a:off x="682625" y="1208241"/>
            <a:ext cx="7772400" cy="4887759"/>
          </a:xfrm>
        </p:spPr>
        <p:txBody>
          <a:bodyPr/>
          <a:lstStyle/>
          <a:p>
            <a:r>
              <a:rPr lang="en-US" dirty="0" smtClean="0"/>
              <a:t>W</a:t>
            </a:r>
            <a:r>
              <a:rPr lang="en-US" baseline="30000" dirty="0" smtClean="0"/>
              <a:t>+</a:t>
            </a:r>
            <a:r>
              <a:rPr lang="en-US" dirty="0" smtClean="0"/>
              <a:t>/W</a:t>
            </a:r>
            <a:r>
              <a:rPr lang="en-US" baseline="30000" dirty="0" smtClean="0"/>
              <a:t>-</a:t>
            </a:r>
            <a:r>
              <a:rPr lang="en-US" dirty="0" smtClean="0"/>
              <a:t> ratio: gives an insight into the inner structure of the proton</a:t>
            </a:r>
          </a:p>
          <a:p>
            <a:r>
              <a:rPr lang="en-US" dirty="0" smtClean="0"/>
              <a:t>What did you expect to find?</a:t>
            </a:r>
            <a:endParaRPr lang="en-US" dirty="0"/>
          </a:p>
        </p:txBody>
      </p:sp>
      <p:sp>
        <p:nvSpPr>
          <p:cNvPr id="8" name="TextBox 7"/>
          <p:cNvSpPr txBox="1"/>
          <p:nvPr/>
        </p:nvSpPr>
        <p:spPr>
          <a:xfrm>
            <a:off x="5716349" y="4352133"/>
            <a:ext cx="3321308" cy="1200328"/>
          </a:xfrm>
          <a:prstGeom prst="rect">
            <a:avLst/>
          </a:prstGeom>
          <a:noFill/>
        </p:spPr>
        <p:txBody>
          <a:bodyPr wrap="square" rtlCol="0">
            <a:spAutoFit/>
          </a:bodyPr>
          <a:lstStyle/>
          <a:p>
            <a:r>
              <a:rPr lang="en-US" dirty="0" smtClean="0"/>
              <a:t>That the “simple” model of the proton (</a:t>
            </a:r>
            <a:r>
              <a:rPr lang="en-US" dirty="0" err="1" smtClean="0"/>
              <a:t>uud</a:t>
            </a:r>
            <a:r>
              <a:rPr lang="en-US" dirty="0" smtClean="0"/>
              <a:t>) is not quite correct……</a:t>
            </a:r>
            <a:endParaRPr lang="en-US" dirty="0"/>
          </a:p>
        </p:txBody>
      </p:sp>
      <p:grpSp>
        <p:nvGrpSpPr>
          <p:cNvPr id="10" name="Group 9"/>
          <p:cNvGrpSpPr/>
          <p:nvPr/>
        </p:nvGrpSpPr>
        <p:grpSpPr>
          <a:xfrm>
            <a:off x="416859" y="2914497"/>
            <a:ext cx="8324885" cy="3359187"/>
            <a:chOff x="416859" y="2914497"/>
            <a:chExt cx="8324885" cy="3359187"/>
          </a:xfrm>
        </p:grpSpPr>
        <p:sp>
          <p:nvSpPr>
            <p:cNvPr id="6" name="TextBox 5"/>
            <p:cNvSpPr txBox="1"/>
            <p:nvPr/>
          </p:nvSpPr>
          <p:spPr>
            <a:xfrm>
              <a:off x="5770291" y="3550749"/>
              <a:ext cx="2971453" cy="461665"/>
            </a:xfrm>
            <a:prstGeom prst="rect">
              <a:avLst/>
            </a:prstGeom>
            <a:noFill/>
          </p:spPr>
          <p:txBody>
            <a:bodyPr wrap="square" rtlCol="0">
              <a:spAutoFit/>
            </a:bodyPr>
            <a:lstStyle/>
            <a:p>
              <a:r>
                <a:rPr lang="en-US" dirty="0" smtClean="0"/>
                <a:t>What does this mean?</a:t>
              </a:r>
              <a:endParaRPr lang="en-US" dirty="0"/>
            </a:p>
          </p:txBody>
        </p:sp>
        <p:pic>
          <p:nvPicPr>
            <p:cNvPr id="9" name="Picture 8" descr="Results_R_WpWm.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346387" y="1984969"/>
              <a:ext cx="3359187" cy="5218244"/>
            </a:xfrm>
            <a:prstGeom prst="rect">
              <a:avLst/>
            </a:prstGeom>
          </p:spPr>
        </p:pic>
      </p:grpSp>
    </p:spTree>
    <p:extLst>
      <p:ext uri="{BB962C8B-B14F-4D97-AF65-F5344CB8AC3E}">
        <p14:creationId xmlns:p14="http://schemas.microsoft.com/office/powerpoint/2010/main" val="37228835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ssolve">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8086" y="81556"/>
            <a:ext cx="8785697" cy="2772910"/>
          </a:xfrm>
        </p:spPr>
        <p:txBody>
          <a:bodyPr>
            <a:normAutofit fontScale="90000"/>
          </a:bodyPr>
          <a:lstStyle/>
          <a:p>
            <a:r>
              <a:rPr lang="en-US" sz="4000" dirty="0" smtClean="0"/>
              <a:t>Designing a detector: what do we want to look for?</a:t>
            </a:r>
            <a:br>
              <a:rPr lang="en-US" sz="4000" dirty="0" smtClean="0"/>
            </a:br>
            <a:r>
              <a:rPr lang="en-US" sz="4000" dirty="0"/>
              <a:t>	</a:t>
            </a:r>
            <a:r>
              <a:rPr lang="en-US" sz="3200" dirty="0" smtClean="0"/>
              <a:t>- the stable particles left over from decays</a:t>
            </a:r>
            <a:br>
              <a:rPr lang="en-US" sz="3200" dirty="0" smtClean="0"/>
            </a:br>
            <a:r>
              <a:rPr lang="en-US" sz="3200" dirty="0" smtClean="0"/>
              <a:t>          of unstable particles that we can create in</a:t>
            </a:r>
            <a:br>
              <a:rPr lang="en-US" sz="3200" dirty="0" smtClean="0"/>
            </a:br>
            <a:r>
              <a:rPr lang="en-US" sz="3200" dirty="0" smtClean="0"/>
              <a:t>          our collisions, e.g. W</a:t>
            </a:r>
            <a:r>
              <a:rPr lang="en-US" sz="3200" baseline="30000" dirty="0" smtClean="0"/>
              <a:t>+</a:t>
            </a:r>
            <a:r>
              <a:rPr lang="en-US" sz="3200" dirty="0" smtClean="0"/>
              <a:t>, W</a:t>
            </a:r>
            <a:r>
              <a:rPr lang="en-US" sz="3200" baseline="30000" dirty="0" smtClean="0"/>
              <a:t>-</a:t>
            </a:r>
            <a:r>
              <a:rPr lang="en-US" sz="3200" dirty="0" smtClean="0"/>
              <a:t>, Z</a:t>
            </a:r>
            <a:r>
              <a:rPr lang="en-US" sz="3200" baseline="30000" dirty="0" smtClean="0"/>
              <a:t>0</a:t>
            </a:r>
            <a:r>
              <a:rPr lang="en-US" sz="3200" dirty="0" smtClean="0"/>
              <a:t> (and H</a:t>
            </a:r>
            <a:r>
              <a:rPr lang="en-US" sz="3200" baseline="30000" dirty="0" smtClean="0"/>
              <a:t>0</a:t>
            </a:r>
            <a:r>
              <a:rPr lang="en-US" sz="3200" dirty="0" smtClean="0"/>
              <a:t>)</a:t>
            </a:r>
            <a:endParaRPr lang="en-US" sz="4000" dirty="0"/>
          </a:p>
        </p:txBody>
      </p:sp>
      <p:sp>
        <p:nvSpPr>
          <p:cNvPr id="5" name="Content Placeholder 4"/>
          <p:cNvSpPr>
            <a:spLocks noGrp="1"/>
          </p:cNvSpPr>
          <p:nvPr>
            <p:ph sz="quarter" idx="13"/>
          </p:nvPr>
        </p:nvSpPr>
        <p:spPr>
          <a:xfrm>
            <a:off x="158307" y="3088034"/>
            <a:ext cx="3139270" cy="2481089"/>
          </a:xfrm>
        </p:spPr>
        <p:txBody>
          <a:bodyPr>
            <a:normAutofit/>
          </a:bodyPr>
          <a:lstStyle/>
          <a:p>
            <a:r>
              <a:rPr lang="en-US" dirty="0" smtClean="0"/>
              <a:t>W</a:t>
            </a:r>
            <a:r>
              <a:rPr lang="en-US" baseline="30000" dirty="0" smtClean="0">
                <a:latin typeface="Symbol" charset="2"/>
                <a:cs typeface="Symbol" charset="2"/>
              </a:rPr>
              <a:t>+</a:t>
            </a:r>
            <a:r>
              <a:rPr lang="en-US" dirty="0" smtClean="0"/>
              <a:t> </a:t>
            </a:r>
            <a:r>
              <a:rPr lang="en-US" dirty="0" smtClean="0">
                <a:sym typeface="Wingdings"/>
              </a:rPr>
              <a:t> </a:t>
            </a:r>
            <a:r>
              <a:rPr lang="en-US" dirty="0" smtClean="0">
                <a:latin typeface="Symbol" charset="2"/>
                <a:cs typeface="Symbol" charset="2"/>
                <a:sym typeface="Wingdings"/>
              </a:rPr>
              <a:t>m</a:t>
            </a:r>
            <a:r>
              <a:rPr lang="en-US" baseline="30000" dirty="0" smtClean="0">
                <a:latin typeface="Symbol" charset="2"/>
                <a:cs typeface="Symbol" charset="2"/>
                <a:sym typeface="Wingdings"/>
              </a:rPr>
              <a:t>+ </a:t>
            </a:r>
            <a:r>
              <a:rPr lang="en-US" dirty="0" smtClean="0">
                <a:latin typeface="Symbol" charset="2"/>
                <a:cs typeface="Symbol" charset="2"/>
                <a:sym typeface="Wingdings"/>
              </a:rPr>
              <a:t>+ n</a:t>
            </a:r>
          </a:p>
          <a:p>
            <a:r>
              <a:rPr lang="en-US" dirty="0"/>
              <a:t>W</a:t>
            </a:r>
            <a:r>
              <a:rPr lang="en-US" baseline="30000" dirty="0">
                <a:latin typeface="Symbol" charset="2"/>
                <a:cs typeface="Symbol" charset="2"/>
              </a:rPr>
              <a:t>+</a:t>
            </a:r>
            <a:r>
              <a:rPr lang="en-US" dirty="0" smtClean="0">
                <a:sym typeface="Wingdings"/>
              </a:rPr>
              <a:t>  e</a:t>
            </a:r>
            <a:r>
              <a:rPr lang="en-US" baseline="30000" dirty="0" smtClean="0">
                <a:latin typeface="Symbol" charset="2"/>
                <a:cs typeface="Symbol" charset="2"/>
                <a:sym typeface="Wingdings"/>
              </a:rPr>
              <a:t>+ </a:t>
            </a:r>
            <a:r>
              <a:rPr lang="en-US" dirty="0" smtClean="0">
                <a:latin typeface="Symbol" charset="2"/>
                <a:cs typeface="Symbol" charset="2"/>
                <a:sym typeface="Wingdings"/>
              </a:rPr>
              <a:t>+</a:t>
            </a:r>
            <a:r>
              <a:rPr lang="en-US" baseline="30000" dirty="0" smtClean="0">
                <a:latin typeface="Symbol" charset="2"/>
                <a:cs typeface="Symbol" charset="2"/>
                <a:sym typeface="Wingdings"/>
              </a:rPr>
              <a:t> </a:t>
            </a:r>
            <a:r>
              <a:rPr lang="en-US" dirty="0" smtClean="0">
                <a:latin typeface="Symbol" charset="2"/>
                <a:cs typeface="Symbol" charset="2"/>
                <a:sym typeface="Wingdings"/>
              </a:rPr>
              <a:t>n</a:t>
            </a:r>
          </a:p>
          <a:p>
            <a:r>
              <a:rPr lang="en-US" dirty="0"/>
              <a:t>W</a:t>
            </a:r>
            <a:r>
              <a:rPr lang="en-US" baseline="30000" dirty="0">
                <a:latin typeface="Symbol" charset="2"/>
                <a:cs typeface="Symbol" charset="2"/>
              </a:rPr>
              <a:t>+</a:t>
            </a:r>
            <a:r>
              <a:rPr lang="en-US" dirty="0" smtClean="0">
                <a:sym typeface="Wingdings"/>
              </a:rPr>
              <a:t>  hadrons</a:t>
            </a:r>
          </a:p>
          <a:p>
            <a:r>
              <a:rPr lang="en-US" dirty="0" smtClean="0">
                <a:sym typeface="Wingdings"/>
              </a:rPr>
              <a:t>W</a:t>
            </a:r>
            <a:r>
              <a:rPr lang="en-US" baseline="30000" dirty="0" smtClean="0">
                <a:latin typeface="Symbol" charset="2"/>
                <a:cs typeface="Symbol" charset="2"/>
                <a:sym typeface="Wingdings"/>
              </a:rPr>
              <a:t>-</a:t>
            </a:r>
            <a:r>
              <a:rPr lang="en-US" dirty="0" smtClean="0">
                <a:sym typeface="Wingdings"/>
              </a:rPr>
              <a:t>  </a:t>
            </a:r>
            <a:r>
              <a:rPr lang="en-US" dirty="0" smtClean="0">
                <a:latin typeface="Symbol" charset="2"/>
                <a:cs typeface="Symbol" charset="2"/>
                <a:sym typeface="Wingdings"/>
              </a:rPr>
              <a:t>m</a:t>
            </a:r>
            <a:r>
              <a:rPr lang="en-US" baseline="30000" dirty="0" smtClean="0">
                <a:latin typeface="Symbol" charset="2"/>
                <a:cs typeface="Symbol" charset="2"/>
                <a:sym typeface="Wingdings"/>
              </a:rPr>
              <a:t>- </a:t>
            </a:r>
            <a:r>
              <a:rPr lang="en-US" dirty="0" smtClean="0">
                <a:latin typeface="Symbol" charset="2"/>
                <a:cs typeface="Symbol" charset="2"/>
                <a:sym typeface="Wingdings"/>
              </a:rPr>
              <a:t>+ n</a:t>
            </a:r>
          </a:p>
          <a:p>
            <a:r>
              <a:rPr lang="en-US" dirty="0">
                <a:sym typeface="Wingdings"/>
              </a:rPr>
              <a:t>W</a:t>
            </a:r>
            <a:r>
              <a:rPr lang="en-US" baseline="30000" dirty="0">
                <a:latin typeface="Symbol" charset="2"/>
                <a:cs typeface="Symbol" charset="2"/>
                <a:sym typeface="Wingdings"/>
              </a:rPr>
              <a:t>-</a:t>
            </a:r>
            <a:r>
              <a:rPr lang="en-US" dirty="0" smtClean="0">
                <a:sym typeface="Wingdings"/>
              </a:rPr>
              <a:t>  </a:t>
            </a:r>
            <a:r>
              <a:rPr lang="en-US" dirty="0" smtClean="0">
                <a:cs typeface="Symbol" charset="2"/>
                <a:sym typeface="Wingdings"/>
              </a:rPr>
              <a:t>e</a:t>
            </a:r>
            <a:r>
              <a:rPr lang="en-US" baseline="30000" dirty="0" smtClean="0">
                <a:latin typeface="Symbol" charset="2"/>
                <a:cs typeface="Symbol" charset="2"/>
                <a:sym typeface="Wingdings"/>
              </a:rPr>
              <a:t>- </a:t>
            </a:r>
            <a:r>
              <a:rPr lang="en-US" dirty="0" smtClean="0">
                <a:latin typeface="Symbol" charset="2"/>
                <a:cs typeface="Symbol" charset="2"/>
                <a:sym typeface="Wingdings"/>
              </a:rPr>
              <a:t>+ n</a:t>
            </a:r>
          </a:p>
        </p:txBody>
      </p:sp>
      <p:sp>
        <p:nvSpPr>
          <p:cNvPr id="6" name="Content Placeholder 5"/>
          <p:cNvSpPr>
            <a:spLocks noGrp="1"/>
          </p:cNvSpPr>
          <p:nvPr>
            <p:ph sz="quarter" idx="14"/>
          </p:nvPr>
        </p:nvSpPr>
        <p:spPr>
          <a:xfrm>
            <a:off x="396172" y="5662880"/>
            <a:ext cx="8494394" cy="931519"/>
          </a:xfrm>
        </p:spPr>
        <p:txBody>
          <a:bodyPr>
            <a:normAutofit/>
          </a:bodyPr>
          <a:lstStyle/>
          <a:p>
            <a:r>
              <a:rPr lang="en-US" dirty="0" smtClean="0"/>
              <a:t>A particle “</a:t>
            </a:r>
            <a:r>
              <a:rPr lang="en-US" i="1" dirty="0" err="1" smtClean="0"/>
              <a:t>i</a:t>
            </a:r>
            <a:r>
              <a:rPr lang="en-US" dirty="0" smtClean="0"/>
              <a:t>” will move away from the interaction point with momentum </a:t>
            </a:r>
            <a:r>
              <a:rPr lang="en-US" i="1" dirty="0" smtClean="0"/>
              <a:t>p</a:t>
            </a:r>
            <a:r>
              <a:rPr lang="en-US" i="1" baseline="-25000" dirty="0" smtClean="0"/>
              <a:t>i</a:t>
            </a:r>
            <a:r>
              <a:rPr lang="en-US" dirty="0" smtClean="0"/>
              <a:t> and energy </a:t>
            </a:r>
            <a:r>
              <a:rPr lang="en-US" i="1" dirty="0" err="1" smtClean="0"/>
              <a:t>E</a:t>
            </a:r>
            <a:r>
              <a:rPr lang="en-US" i="1" baseline="-25000" dirty="0" err="1" smtClean="0"/>
              <a:t>i</a:t>
            </a:r>
            <a:endParaRPr lang="en-US" i="1" baseline="-25000" dirty="0"/>
          </a:p>
        </p:txBody>
      </p:sp>
      <p:sp>
        <p:nvSpPr>
          <p:cNvPr id="7" name="Content Placeholder 4"/>
          <p:cNvSpPr txBox="1">
            <a:spLocks/>
          </p:cNvSpPr>
          <p:nvPr/>
        </p:nvSpPr>
        <p:spPr bwMode="auto">
          <a:xfrm>
            <a:off x="3083883" y="3240432"/>
            <a:ext cx="3139270" cy="2212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82562" tIns="46038" rIns="182562" bIns="46038" numCol="1" anchor="t" anchorCtr="0" compatLnSpc="1">
            <a:prstTxWarp prst="textNoShape">
              <a:avLst/>
            </a:prstTxWarp>
          </a:bodyPr>
          <a:lstStyle>
            <a:lvl1pPr marL="342900" indent="-342900" algn="l" rtl="0" eaLnBrk="0" fontAlgn="base" hangingPunct="0">
              <a:lnSpc>
                <a:spcPct val="90000"/>
              </a:lnSpc>
              <a:spcBef>
                <a:spcPct val="20000"/>
              </a:spcBef>
              <a:spcAft>
                <a:spcPct val="0"/>
              </a:spcAft>
              <a:buClr>
                <a:schemeClr val="tx2"/>
              </a:buClr>
              <a:buSzPct val="75000"/>
              <a:buFont typeface="Wingdings" charset="0"/>
              <a:buChar char="l"/>
              <a:defRPr sz="28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tx1"/>
              </a:buClr>
              <a:buChar char="–"/>
              <a:defRPr sz="2400">
                <a:solidFill>
                  <a:schemeClr val="tx1"/>
                </a:solidFill>
                <a:latin typeface="+mn-lt"/>
                <a:ea typeface="ＭＳ Ｐゴシック" charset="-128"/>
              </a:defRPr>
            </a:lvl2pPr>
            <a:lvl3pPr marL="1143000" indent="-228600" algn="l" rtl="0" eaLnBrk="0" fontAlgn="base" hangingPunct="0">
              <a:spcBef>
                <a:spcPct val="20000"/>
              </a:spcBef>
              <a:spcAft>
                <a:spcPct val="0"/>
              </a:spcAft>
              <a:buClr>
                <a:srgbClr val="00CCFF"/>
              </a:buClr>
              <a:buSzPct val="65000"/>
              <a:buFont typeface="Wingdings" charset="0"/>
              <a:buChar char="l"/>
              <a:defRPr sz="2000">
                <a:solidFill>
                  <a:schemeClr val="tx1"/>
                </a:solidFill>
                <a:latin typeface="+mn-lt"/>
                <a:ea typeface="ＭＳ Ｐゴシック" charset="-128"/>
              </a:defRPr>
            </a:lvl3pPr>
            <a:lvl4pPr marL="1600200" indent="-228600" algn="l" rtl="0" eaLnBrk="0" fontAlgn="base" hangingPunct="0">
              <a:spcBef>
                <a:spcPct val="20000"/>
              </a:spcBef>
              <a:spcAft>
                <a:spcPct val="0"/>
              </a:spcAft>
              <a:buClr>
                <a:schemeClr val="tx1"/>
              </a:buClr>
              <a:buChar char="–"/>
              <a:defRPr sz="1800">
                <a:solidFill>
                  <a:schemeClr val="tx1"/>
                </a:solidFill>
                <a:latin typeface="+mn-lt"/>
                <a:ea typeface="ＭＳ Ｐゴシック" charset="-128"/>
              </a:defRPr>
            </a:lvl4pPr>
            <a:lvl5pPr marL="2057400" indent="-228600" algn="l" rtl="0" eaLnBrk="0" fontAlgn="base" hangingPunct="0">
              <a:spcBef>
                <a:spcPct val="20000"/>
              </a:spcBef>
              <a:spcAft>
                <a:spcPct val="0"/>
              </a:spcAft>
              <a:buClr>
                <a:schemeClr val="accent1"/>
              </a:buClr>
              <a:buChar char="•"/>
              <a:defRPr sz="1800">
                <a:solidFill>
                  <a:schemeClr val="tx1"/>
                </a:solidFill>
                <a:latin typeface="+mn-lt"/>
                <a:ea typeface="ＭＳ Ｐゴシック" charset="-128"/>
              </a:defRPr>
            </a:lvl5pPr>
            <a:lvl6pPr marL="2514600" indent="-228600" algn="l" rtl="0" fontAlgn="base">
              <a:spcBef>
                <a:spcPct val="20000"/>
              </a:spcBef>
              <a:spcAft>
                <a:spcPct val="0"/>
              </a:spcAft>
              <a:buClr>
                <a:schemeClr val="accent1"/>
              </a:buClr>
              <a:buChar char="•"/>
              <a:defRPr sz="1800">
                <a:solidFill>
                  <a:schemeClr val="tx1"/>
                </a:solidFill>
                <a:latin typeface="+mn-lt"/>
                <a:ea typeface="ＭＳ Ｐゴシック" charset="-128"/>
              </a:defRPr>
            </a:lvl6pPr>
            <a:lvl7pPr marL="2971800" indent="-228600" algn="l" rtl="0" fontAlgn="base">
              <a:spcBef>
                <a:spcPct val="20000"/>
              </a:spcBef>
              <a:spcAft>
                <a:spcPct val="0"/>
              </a:spcAft>
              <a:buClr>
                <a:schemeClr val="accent1"/>
              </a:buClr>
              <a:buChar char="•"/>
              <a:defRPr sz="1800">
                <a:solidFill>
                  <a:schemeClr val="tx1"/>
                </a:solidFill>
                <a:latin typeface="+mn-lt"/>
                <a:ea typeface="ＭＳ Ｐゴシック" charset="-128"/>
              </a:defRPr>
            </a:lvl7pPr>
            <a:lvl8pPr marL="3429000" indent="-228600" algn="l" rtl="0" fontAlgn="base">
              <a:spcBef>
                <a:spcPct val="20000"/>
              </a:spcBef>
              <a:spcAft>
                <a:spcPct val="0"/>
              </a:spcAft>
              <a:buClr>
                <a:schemeClr val="accent1"/>
              </a:buClr>
              <a:buChar char="•"/>
              <a:defRPr sz="1800">
                <a:solidFill>
                  <a:schemeClr val="tx1"/>
                </a:solidFill>
                <a:latin typeface="+mn-lt"/>
                <a:ea typeface="ＭＳ Ｐゴシック" charset="-128"/>
              </a:defRPr>
            </a:lvl8pPr>
            <a:lvl9pPr marL="3886200" indent="-228600" algn="l" rtl="0" fontAlgn="base">
              <a:spcBef>
                <a:spcPct val="20000"/>
              </a:spcBef>
              <a:spcAft>
                <a:spcPct val="0"/>
              </a:spcAft>
              <a:buClr>
                <a:schemeClr val="accent1"/>
              </a:buClr>
              <a:buChar char="•"/>
              <a:defRPr sz="1800">
                <a:solidFill>
                  <a:schemeClr val="tx1"/>
                </a:solidFill>
                <a:latin typeface="+mn-lt"/>
                <a:ea typeface="ＭＳ Ｐゴシック" charset="-128"/>
              </a:defRPr>
            </a:lvl9pPr>
          </a:lstStyle>
          <a:p>
            <a:r>
              <a:rPr lang="en-US" dirty="0" smtClean="0">
                <a:sym typeface="Wingdings"/>
              </a:rPr>
              <a:t>W</a:t>
            </a:r>
            <a:r>
              <a:rPr lang="en-US" baseline="30000" dirty="0" smtClean="0">
                <a:latin typeface="Symbol" charset="2"/>
                <a:cs typeface="Symbol" charset="2"/>
                <a:sym typeface="Wingdings"/>
              </a:rPr>
              <a:t>-</a:t>
            </a:r>
            <a:r>
              <a:rPr lang="en-US" dirty="0" smtClean="0">
                <a:sym typeface="Wingdings"/>
              </a:rPr>
              <a:t>  hadrons</a:t>
            </a:r>
          </a:p>
          <a:p>
            <a:r>
              <a:rPr lang="en-US" dirty="0" smtClean="0">
                <a:sym typeface="Wingdings"/>
              </a:rPr>
              <a:t>Z</a:t>
            </a:r>
            <a:r>
              <a:rPr lang="en-US" baseline="30000" dirty="0" smtClean="0">
                <a:latin typeface="Symbol" charset="2"/>
                <a:cs typeface="Symbol" charset="2"/>
                <a:sym typeface="Wingdings"/>
              </a:rPr>
              <a:t>0</a:t>
            </a:r>
            <a:r>
              <a:rPr lang="en-US" dirty="0" smtClean="0">
                <a:sym typeface="Wingdings"/>
              </a:rPr>
              <a:t>  e</a:t>
            </a:r>
            <a:r>
              <a:rPr lang="en-US" baseline="30000" dirty="0" smtClean="0">
                <a:sym typeface="Wingdings"/>
              </a:rPr>
              <a:t>+ </a:t>
            </a:r>
            <a:r>
              <a:rPr lang="en-US" dirty="0" smtClean="0">
                <a:latin typeface="Symbol" charset="2"/>
                <a:cs typeface="Symbol" charset="2"/>
                <a:sym typeface="Wingdings"/>
              </a:rPr>
              <a:t>+</a:t>
            </a:r>
            <a:r>
              <a:rPr lang="en-US" baseline="30000" dirty="0" smtClean="0">
                <a:sym typeface="Wingdings"/>
              </a:rPr>
              <a:t> </a:t>
            </a:r>
            <a:r>
              <a:rPr lang="en-US" dirty="0" smtClean="0">
                <a:sym typeface="Wingdings"/>
              </a:rPr>
              <a:t>e</a:t>
            </a:r>
            <a:r>
              <a:rPr lang="en-US" baseline="30000" dirty="0" smtClean="0">
                <a:sym typeface="Wingdings"/>
              </a:rPr>
              <a:t>-</a:t>
            </a:r>
          </a:p>
          <a:p>
            <a:r>
              <a:rPr lang="en-US" dirty="0" smtClean="0">
                <a:sym typeface="Wingdings"/>
              </a:rPr>
              <a:t>Z</a:t>
            </a:r>
            <a:r>
              <a:rPr lang="en-US" baseline="30000" dirty="0" smtClean="0">
                <a:sym typeface="Wingdings"/>
              </a:rPr>
              <a:t>0</a:t>
            </a:r>
            <a:r>
              <a:rPr lang="en-US" dirty="0" smtClean="0">
                <a:sym typeface="Wingdings"/>
              </a:rPr>
              <a:t>  </a:t>
            </a:r>
            <a:r>
              <a:rPr lang="en-US" dirty="0" smtClean="0">
                <a:latin typeface="Symbol" charset="2"/>
                <a:cs typeface="Symbol" charset="2"/>
                <a:sym typeface="Wingdings"/>
              </a:rPr>
              <a:t>m</a:t>
            </a:r>
            <a:r>
              <a:rPr lang="en-US" baseline="30000" dirty="0" smtClean="0">
                <a:latin typeface="Symbol" charset="2"/>
                <a:cs typeface="Symbol" charset="2"/>
                <a:sym typeface="Wingdings"/>
              </a:rPr>
              <a:t>+ </a:t>
            </a:r>
            <a:r>
              <a:rPr lang="en-US" dirty="0" smtClean="0">
                <a:latin typeface="Symbol" charset="2"/>
                <a:cs typeface="Symbol" charset="2"/>
                <a:sym typeface="Wingdings"/>
              </a:rPr>
              <a:t>+</a:t>
            </a:r>
            <a:r>
              <a:rPr lang="en-US" baseline="30000" dirty="0" smtClean="0">
                <a:latin typeface="Symbol" charset="2"/>
                <a:cs typeface="Symbol" charset="2"/>
                <a:sym typeface="Wingdings"/>
              </a:rPr>
              <a:t> </a:t>
            </a:r>
            <a:r>
              <a:rPr lang="en-US" dirty="0" smtClean="0">
                <a:latin typeface="Symbol" charset="2"/>
                <a:cs typeface="Symbol" charset="2"/>
                <a:sym typeface="Wingdings"/>
              </a:rPr>
              <a:t>m</a:t>
            </a:r>
            <a:r>
              <a:rPr lang="en-US" baseline="30000" dirty="0" smtClean="0">
                <a:sym typeface="Wingdings"/>
              </a:rPr>
              <a:t>-</a:t>
            </a:r>
          </a:p>
          <a:p>
            <a:r>
              <a:rPr lang="en-US" dirty="0" smtClean="0">
                <a:sym typeface="Wingdings"/>
              </a:rPr>
              <a:t>H</a:t>
            </a:r>
            <a:r>
              <a:rPr lang="en-US" baseline="30000" dirty="0" smtClean="0">
                <a:sym typeface="Wingdings"/>
              </a:rPr>
              <a:t>0</a:t>
            </a:r>
            <a:r>
              <a:rPr lang="en-US" dirty="0" smtClean="0">
                <a:sym typeface="Wingdings"/>
              </a:rPr>
              <a:t>  </a:t>
            </a:r>
            <a:r>
              <a:rPr lang="en-US" dirty="0" smtClean="0">
                <a:latin typeface="Symbol" charset="2"/>
                <a:cs typeface="Symbol" charset="2"/>
                <a:sym typeface="Wingdings"/>
              </a:rPr>
              <a:t>g + g</a:t>
            </a:r>
            <a:endParaRPr lang="en-US" dirty="0">
              <a:latin typeface="Symbol" charset="2"/>
              <a:cs typeface="Symbol" charset="2"/>
            </a:endParaRPr>
          </a:p>
        </p:txBody>
      </p:sp>
      <p:sp>
        <p:nvSpPr>
          <p:cNvPr id="8" name="TextBox 7"/>
          <p:cNvSpPr txBox="1"/>
          <p:nvPr/>
        </p:nvSpPr>
        <p:spPr>
          <a:xfrm>
            <a:off x="6187275" y="3809839"/>
            <a:ext cx="2843117" cy="954107"/>
          </a:xfrm>
          <a:prstGeom prst="rect">
            <a:avLst/>
          </a:prstGeom>
          <a:noFill/>
        </p:spPr>
        <p:txBody>
          <a:bodyPr wrap="square" rtlCol="0">
            <a:spAutoFit/>
          </a:bodyPr>
          <a:lstStyle/>
          <a:p>
            <a:r>
              <a:rPr lang="en-US" sz="2800" dirty="0" smtClean="0"/>
              <a:t>Hadrons could be:</a:t>
            </a:r>
            <a:br>
              <a:rPr lang="en-US" sz="2800" dirty="0" smtClean="0"/>
            </a:br>
            <a:r>
              <a:rPr lang="en-US" sz="2800" dirty="0" smtClean="0"/>
              <a:t> </a:t>
            </a:r>
            <a:r>
              <a:rPr lang="en-US" sz="2800" dirty="0" smtClean="0">
                <a:latin typeface="Symbol" charset="2"/>
                <a:cs typeface="Symbol" charset="2"/>
              </a:rPr>
              <a:t>p</a:t>
            </a:r>
            <a:r>
              <a:rPr lang="en-US" sz="2800" baseline="30000" dirty="0" smtClean="0">
                <a:latin typeface="Symbol" charset="2"/>
                <a:cs typeface="Symbol" charset="2"/>
              </a:rPr>
              <a:t>+</a:t>
            </a:r>
            <a:r>
              <a:rPr lang="en-US" sz="2800" dirty="0" smtClean="0">
                <a:latin typeface="Symbol" charset="2"/>
                <a:cs typeface="Symbol" charset="2"/>
              </a:rPr>
              <a:t>, p</a:t>
            </a:r>
            <a:r>
              <a:rPr lang="en-US" sz="2800" baseline="30000" dirty="0" smtClean="0">
                <a:latin typeface="Symbol" charset="2"/>
                <a:cs typeface="Symbol" charset="2"/>
              </a:rPr>
              <a:t>-</a:t>
            </a:r>
            <a:r>
              <a:rPr lang="en-US" sz="2800" dirty="0" smtClean="0">
                <a:latin typeface="Symbol" charset="2"/>
                <a:cs typeface="Symbol" charset="2"/>
              </a:rPr>
              <a:t>, K</a:t>
            </a:r>
            <a:r>
              <a:rPr lang="en-US" sz="2800" baseline="30000" dirty="0" smtClean="0">
                <a:latin typeface="Symbol" charset="2"/>
                <a:cs typeface="Symbol" charset="2"/>
              </a:rPr>
              <a:t>+</a:t>
            </a:r>
            <a:r>
              <a:rPr lang="en-US" sz="2800" dirty="0" smtClean="0">
                <a:latin typeface="Symbol" charset="2"/>
                <a:cs typeface="Symbol" charset="2"/>
              </a:rPr>
              <a:t>, K</a:t>
            </a:r>
            <a:r>
              <a:rPr lang="en-US" sz="2800" baseline="30000" dirty="0" smtClean="0">
                <a:latin typeface="Symbol" charset="2"/>
                <a:cs typeface="Symbol" charset="2"/>
              </a:rPr>
              <a:t>-</a:t>
            </a:r>
            <a:r>
              <a:rPr lang="en-US" sz="2800" dirty="0" smtClean="0">
                <a:latin typeface="Symbol" charset="2"/>
                <a:cs typeface="Symbol" charset="2"/>
              </a:rPr>
              <a:t>, L</a:t>
            </a:r>
            <a:r>
              <a:rPr lang="en-US" sz="2800" dirty="0" smtClean="0"/>
              <a:t>..</a:t>
            </a:r>
            <a:endParaRPr lang="en-US" sz="2800" dirty="0"/>
          </a:p>
        </p:txBody>
      </p:sp>
    </p:spTree>
    <p:extLst>
      <p:ext uri="{BB962C8B-B14F-4D97-AF65-F5344CB8AC3E}">
        <p14:creationId xmlns:p14="http://schemas.microsoft.com/office/powerpoint/2010/main" val="320199372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hlinkClick r:id="" action="ppaction://noaction"/>
          </p:cNvPr>
          <p:cNvSpPr/>
          <p:nvPr/>
        </p:nvSpPr>
        <p:spPr>
          <a:xfrm>
            <a:off x="2481263" y="5788025"/>
            <a:ext cx="1519237" cy="350838"/>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4" name="Rectangle 3">
            <a:hlinkClick r:id="" action="ppaction://noaction"/>
          </p:cNvPr>
          <p:cNvSpPr/>
          <p:nvPr/>
        </p:nvSpPr>
        <p:spPr>
          <a:xfrm>
            <a:off x="371475" y="5794375"/>
            <a:ext cx="1270000" cy="3429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a:hlinkClick r:id="" action="ppaction://noaction"/>
          </p:cNvPr>
          <p:cNvSpPr/>
          <p:nvPr/>
        </p:nvSpPr>
        <p:spPr>
          <a:xfrm>
            <a:off x="4579938" y="5781675"/>
            <a:ext cx="3270250" cy="39211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a:hlinkClick r:id="" action="ppaction://noaction"/>
          </p:cNvPr>
          <p:cNvSpPr/>
          <p:nvPr/>
        </p:nvSpPr>
        <p:spPr>
          <a:xfrm>
            <a:off x="365125" y="6215063"/>
            <a:ext cx="3513138" cy="350837"/>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Rectangle 6">
            <a:hlinkClick r:id="" action="ppaction://noaction"/>
          </p:cNvPr>
          <p:cNvSpPr/>
          <p:nvPr/>
        </p:nvSpPr>
        <p:spPr>
          <a:xfrm>
            <a:off x="4594225" y="6227763"/>
            <a:ext cx="1446213" cy="36512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8" name="Rectangle 2"/>
          <p:cNvSpPr txBox="1">
            <a:spLocks noChangeArrowheads="1"/>
          </p:cNvSpPr>
          <p:nvPr/>
        </p:nvSpPr>
        <p:spPr>
          <a:xfrm>
            <a:off x="174783" y="-69850"/>
            <a:ext cx="8588218" cy="755650"/>
          </a:xfrm>
          <a:prstGeom prst="rect">
            <a:avLst/>
          </a:prstGeom>
        </p:spPr>
        <p:txBody>
          <a:bodyP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defRPr/>
            </a:pPr>
            <a:r>
              <a:rPr lang="en-US" dirty="0" smtClean="0">
                <a:latin typeface="Arial" charset="0"/>
                <a:ea typeface="ＭＳ Ｐゴシック" charset="0"/>
                <a:cs typeface="ＭＳ Ｐゴシック" charset="0"/>
              </a:rPr>
              <a:t>A slice through the CMS detector</a:t>
            </a:r>
            <a:endParaRPr lang="en-US" b="1"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03625824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92325"/>
            <a:ext cx="846137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MuonKey.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11163" y="5838825"/>
            <a:ext cx="1395412"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hlinkClick r:id="" action="ppaction://noaction"/>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20768051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Electron.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Elect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Elect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492375" y="5824538"/>
            <a:ext cx="14144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hlinkClick r:id="" action="ppaction://noaction"/>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8200417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757863"/>
            <a:ext cx="32607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hlinkClick r:id="" action="ppaction://noaction"/>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42783708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246813"/>
            <a:ext cx="3392488"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hlinkClick r:id="" action="ppaction://noaction"/>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8950213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14300"/>
            <a:ext cx="9144000" cy="662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Phot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9938" y="6262688"/>
            <a:ext cx="1350962"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hlinkClick r:id="" action="ppaction://noaction"/>
          </p:cNvPr>
          <p:cNvSpPr/>
          <p:nvPr/>
        </p:nvSpPr>
        <p:spPr>
          <a:xfrm>
            <a:off x="0" y="120650"/>
            <a:ext cx="9144000" cy="664686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36641164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37931" y="41542"/>
            <a:ext cx="8347767" cy="1143000"/>
          </a:xfrm>
        </p:spPr>
        <p:txBody>
          <a:bodyPr/>
          <a:lstStyle/>
          <a:p>
            <a:r>
              <a:rPr lang="en-US" dirty="0" smtClean="0"/>
              <a:t>The event display software: </a:t>
            </a:r>
            <a:r>
              <a:rPr lang="en-US" dirty="0" err="1" smtClean="0"/>
              <a:t>iSpy</a:t>
            </a:r>
            <a:endParaRPr lang="en-US" dirty="0"/>
          </a:p>
        </p:txBody>
      </p:sp>
      <p:pic>
        <p:nvPicPr>
          <p:cNvPr id="6" name="Picture 6"/>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9317" y="1183450"/>
            <a:ext cx="9017330" cy="56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0705273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Perspective.thmx</Template>
  <TotalTime>9</TotalTime>
  <Words>864</Words>
  <Application>Microsoft Macintosh PowerPoint</Application>
  <PresentationFormat>On-screen Show (4:3)</PresentationFormat>
  <Paragraphs>91</Paragraphs>
  <Slides>17</Slides>
  <Notes>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Perspective</vt:lpstr>
      <vt:lpstr>The exercise today, two parts</vt:lpstr>
      <vt:lpstr>Designing a detector: what do we want to look for?  - the stable particles left over from decays           of unstable particles that we can create in           our collisions, e.g. W+, W-, Z0 (and H0)</vt:lpstr>
      <vt:lpstr>PowerPoint Presentation</vt:lpstr>
      <vt:lpstr>PowerPoint Presentation</vt:lpstr>
      <vt:lpstr>PowerPoint Presentation</vt:lpstr>
      <vt:lpstr>PowerPoint Presentation</vt:lpstr>
      <vt:lpstr>PowerPoint Presentation</vt:lpstr>
      <vt:lpstr>PowerPoint Presentation</vt:lpstr>
      <vt:lpstr>The event display software: iSpy</vt:lpstr>
      <vt:lpstr>Particle identification in CMS</vt:lpstr>
      <vt:lpstr>A W decaying to a muon and a neutrino (not seen directly)</vt:lpstr>
      <vt:lpstr>A Z0 decaying to two muons</vt:lpstr>
      <vt:lpstr>How to measure the charge</vt:lpstr>
      <vt:lpstr>Today’s exercise - objective</vt:lpstr>
      <vt:lpstr>Today’s exercise – getting started</vt:lpstr>
      <vt:lpstr>Event classification &amp; particle id</vt:lpstr>
      <vt:lpstr>Discussion of one result</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exercise today, two parts</dc:title>
  <dc:creator>David Barney</dc:creator>
  <cp:lastModifiedBy>David Barney</cp:lastModifiedBy>
  <cp:revision>4</cp:revision>
  <dcterms:created xsi:type="dcterms:W3CDTF">2012-06-20T19:48:38Z</dcterms:created>
  <dcterms:modified xsi:type="dcterms:W3CDTF">2013-06-23T13:08:38Z</dcterms:modified>
</cp:coreProperties>
</file>