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61" r:id="rId2"/>
    <p:sldMasterId id="2147483673" r:id="rId3"/>
  </p:sldMasterIdLst>
  <p:notesMasterIdLst>
    <p:notesMasterId r:id="rId26"/>
  </p:notesMasterIdLst>
  <p:sldIdLst>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303" r:id="rId20"/>
    <p:sldId id="301" r:id="rId21"/>
    <p:sldId id="305" r:id="rId22"/>
    <p:sldId id="306" r:id="rId23"/>
    <p:sldId id="304" r:id="rId24"/>
    <p:sldId id="302" r:id="rId2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9F0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2787"/>
    <p:restoredTop sz="90955" autoAdjust="0"/>
  </p:normalViewPr>
  <p:slideViewPr>
    <p:cSldViewPr>
      <p:cViewPr varScale="1">
        <p:scale>
          <a:sx n="68" d="100"/>
          <a:sy n="68" d="100"/>
        </p:scale>
        <p:origin x="804"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104" d="100"/>
          <a:sy n="104" d="100"/>
        </p:scale>
        <p:origin x="-450" y="108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FC89D4-B354-4534-8D46-8151E1661D42}" type="datetimeFigureOut">
              <a:rPr lang="en-GB" smtClean="0"/>
              <a:t>13/04/2013</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D22EFF-5BE0-41D0-BB88-AE078FD3D6BC}" type="slidenum">
              <a:rPr lang="en-GB" smtClean="0"/>
              <a:t>‹#›</a:t>
            </a:fld>
            <a:endParaRPr lang="en-GB" dirty="0"/>
          </a:p>
        </p:txBody>
      </p:sp>
    </p:spTree>
    <p:extLst>
      <p:ext uri="{BB962C8B-B14F-4D97-AF65-F5344CB8AC3E}">
        <p14:creationId xmlns:p14="http://schemas.microsoft.com/office/powerpoint/2010/main" val="132620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recently joined the IAEA</a:t>
            </a:r>
            <a:endParaRPr lang="en-US" dirty="0"/>
          </a:p>
        </p:txBody>
      </p:sp>
      <p:sp>
        <p:nvSpPr>
          <p:cNvPr id="4" name="Slide Number Placeholder 3"/>
          <p:cNvSpPr>
            <a:spLocks noGrp="1"/>
          </p:cNvSpPr>
          <p:nvPr>
            <p:ph type="sldNum" sz="quarter" idx="10"/>
          </p:nvPr>
        </p:nvSpPr>
        <p:spPr/>
        <p:txBody>
          <a:bodyPr/>
          <a:lstStyle/>
          <a:p>
            <a:fld id="{8AD22EFF-5BE0-41D0-BB88-AE078FD3D6BC}" type="slidenum">
              <a:rPr lang="en-GB" smtClean="0"/>
              <a:t>1</a:t>
            </a:fld>
            <a:endParaRPr lang="en-GB" dirty="0"/>
          </a:p>
        </p:txBody>
      </p:sp>
    </p:spTree>
    <p:extLst>
      <p:ext uri="{BB962C8B-B14F-4D97-AF65-F5344CB8AC3E}">
        <p14:creationId xmlns:p14="http://schemas.microsoft.com/office/powerpoint/2010/main" val="2143960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Activities in bold are related to our team research</a:t>
            </a:r>
            <a:r>
              <a:rPr lang="en-US" baseline="0" dirty="0" smtClean="0"/>
              <a:t> projects.</a:t>
            </a:r>
            <a:endParaRPr lang="en-US" dirty="0"/>
          </a:p>
        </p:txBody>
      </p:sp>
      <p:sp>
        <p:nvSpPr>
          <p:cNvPr id="4" name="Slide Number Placeholder 3"/>
          <p:cNvSpPr>
            <a:spLocks noGrp="1"/>
          </p:cNvSpPr>
          <p:nvPr>
            <p:ph type="sldNum" sz="quarter" idx="10"/>
          </p:nvPr>
        </p:nvSpPr>
        <p:spPr/>
        <p:txBody>
          <a:bodyPr/>
          <a:lstStyle/>
          <a:p>
            <a:fld id="{8AD22EFF-5BE0-41D0-BB88-AE078FD3D6BC}" type="slidenum">
              <a:rPr lang="en-GB" smtClean="0"/>
              <a:t>16</a:t>
            </a:fld>
            <a:endParaRPr lang="en-GB" dirty="0"/>
          </a:p>
        </p:txBody>
      </p:sp>
    </p:spTree>
    <p:extLst>
      <p:ext uri="{BB962C8B-B14F-4D97-AF65-F5344CB8AC3E}">
        <p14:creationId xmlns:p14="http://schemas.microsoft.com/office/powerpoint/2010/main" val="1746795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currently have 3 packpack</a:t>
            </a:r>
            <a:r>
              <a:rPr lang="en-US" baseline="0" dirty="0" smtClean="0"/>
              <a:t> systems ready for deployment by NSAL. </a:t>
            </a:r>
          </a:p>
          <a:p>
            <a:r>
              <a:rPr lang="en-US" baseline="0" dirty="0" smtClean="0"/>
              <a:t>These have been used on NSRW missions and for research in conjuction with NAFA-SWMNCL.</a:t>
            </a:r>
          </a:p>
          <a:p>
            <a:r>
              <a:rPr lang="en-US" baseline="0" dirty="0" smtClean="0"/>
              <a:t>In development is a custom suite based around CeBr detector, and a separate CeBr spectrometer has also been procured (awaiting delivery).</a:t>
            </a:r>
          </a:p>
          <a:p>
            <a:r>
              <a:rPr lang="en-US" baseline="0" dirty="0" smtClean="0"/>
              <a:t>Each detector uses different data acquisition methods and has independent GPS.</a:t>
            </a:r>
            <a:endParaRPr lang="en-US" dirty="0"/>
          </a:p>
        </p:txBody>
      </p:sp>
      <p:sp>
        <p:nvSpPr>
          <p:cNvPr id="4" name="Slide Number Placeholder 3"/>
          <p:cNvSpPr>
            <a:spLocks noGrp="1"/>
          </p:cNvSpPr>
          <p:nvPr>
            <p:ph type="sldNum" sz="quarter" idx="10"/>
          </p:nvPr>
        </p:nvSpPr>
        <p:spPr/>
        <p:txBody>
          <a:bodyPr/>
          <a:lstStyle/>
          <a:p>
            <a:fld id="{F2FC17BD-6C7C-4E7F-91A6-A4367691171D}"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2960452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Shown is our existing quad-copter</a:t>
            </a:r>
            <a:r>
              <a:rPr lang="en-GB" baseline="0" dirty="0" smtClean="0"/>
              <a:t> (centre left ) and the new hexa-copter (centre right and inset top left).</a:t>
            </a:r>
          </a:p>
          <a:p>
            <a:r>
              <a:rPr lang="en-GB" baseline="0" dirty="0" smtClean="0"/>
              <a:t>The drones are powered by rechargeable LiPo batteries (one is attached on the quadcopter) for testing we’re using a 4 cell 14.8V 3000mAh battery. So far the battery life exceeds any flight test we have performed (&lt;5mins) and with no detector attached.</a:t>
            </a:r>
          </a:p>
          <a:p>
            <a:r>
              <a:rPr lang="en-GB" baseline="0" dirty="0" smtClean="0"/>
              <a:t>The quadcopter weighs 1.3 kg and the hexacopter 1.6kg, ready to fly cost is $799 and $999, respectively.</a:t>
            </a:r>
          </a:p>
          <a:p>
            <a:r>
              <a:rPr lang="en-GB" baseline="0" dirty="0" smtClean="0"/>
              <a:t>These particular drones are arduino based, brand name is Arducopter.</a:t>
            </a:r>
          </a:p>
          <a:p>
            <a:r>
              <a:rPr lang="en-GB" baseline="0" dirty="0" smtClean="0"/>
              <a:t>The selection of these particular drones was because they were based on arduino (an Italian project for an open-source single board microcontroller) which I also use/introduced for electronics training. Hence I wanted to demonstrate the power of the hardware I was teaching the fellows with.</a:t>
            </a:r>
          </a:p>
          <a:p>
            <a:r>
              <a:rPr lang="en-GB" baseline="0" dirty="0" smtClean="0"/>
              <a:t>Three detectors are shown (centre bottom, inset bottom right). The brown tubes coupled to the blue boards are a custom built GM tube, using again arduino controllers. Also shown on top of the board at the bottom (silver square) is a GPS receiver. The same one is on both ‘copters. </a:t>
            </a:r>
          </a:p>
          <a:p>
            <a:r>
              <a:rPr lang="en-GB" baseline="0" dirty="0" smtClean="0"/>
              <a:t>Adjacent beneath (bottom right inset) is a larger (0.5cm3) CZT detector for low energy gamma-ray spectroscopy. Above this to the left slightly is another CZT device, in this case an ultra slim probe. </a:t>
            </a:r>
          </a:p>
          <a:p>
            <a:r>
              <a:rPr lang="en-GB" baseline="0" dirty="0" smtClean="0"/>
              <a:t>These devices are part of our programme for developing the detectors, readout and control systems for larger vehicles (where we would accompany the mission) and for the low cost programme (where we would send out kits, instructions, software and remote support).</a:t>
            </a:r>
          </a:p>
          <a:p>
            <a:endParaRPr lang="en-GB" dirty="0"/>
          </a:p>
        </p:txBody>
      </p:sp>
      <p:sp>
        <p:nvSpPr>
          <p:cNvPr id="4" name="Slide Number Placeholder 3"/>
          <p:cNvSpPr>
            <a:spLocks noGrp="1"/>
          </p:cNvSpPr>
          <p:nvPr>
            <p:ph type="sldNum" sz="quarter" idx="10"/>
          </p:nvPr>
        </p:nvSpPr>
        <p:spPr/>
        <p:txBody>
          <a:bodyPr/>
          <a:lstStyle/>
          <a:p>
            <a:fld id="{A527F6F9-2F22-41E1-B639-AD3C3F9E38F0}" type="slidenum">
              <a:rPr lang="en-GB" smtClean="0">
                <a:solidFill>
                  <a:prstClr val="black"/>
                </a:solidFill>
              </a:rPr>
              <a:pPr/>
              <a:t>20</a:t>
            </a:fld>
            <a:endParaRPr lang="en-GB" dirty="0">
              <a:solidFill>
                <a:prstClr val="black"/>
              </a:solidFill>
            </a:endParaRPr>
          </a:p>
        </p:txBody>
      </p:sp>
    </p:spTree>
    <p:extLst>
      <p:ext uri="{BB962C8B-B14F-4D97-AF65-F5344CB8AC3E}">
        <p14:creationId xmlns:p14="http://schemas.microsoft.com/office/powerpoint/2010/main" val="1371078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AD22EFF-5BE0-41D0-BB88-AE078FD3D6BC}" type="slidenum">
              <a:rPr lang="en-GB" smtClean="0"/>
              <a:t>22</a:t>
            </a:fld>
            <a:endParaRPr lang="en-GB" dirty="0"/>
          </a:p>
        </p:txBody>
      </p:sp>
    </p:spTree>
    <p:extLst>
      <p:ext uri="{BB962C8B-B14F-4D97-AF65-F5344CB8AC3E}">
        <p14:creationId xmlns:p14="http://schemas.microsoft.com/office/powerpoint/2010/main" val="3230968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list of some important facilities and experiment in nuclear physics. The list is not complete and it shows how challenging is to</a:t>
            </a:r>
            <a:r>
              <a:rPr lang="en-US" baseline="0" dirty="0" smtClean="0"/>
              <a:t> summarize the various detectors used in these facilities. </a:t>
            </a:r>
            <a:endParaRPr lang="en-US" dirty="0"/>
          </a:p>
        </p:txBody>
      </p:sp>
      <p:sp>
        <p:nvSpPr>
          <p:cNvPr id="4" name="Slide Number Placeholder 3"/>
          <p:cNvSpPr>
            <a:spLocks noGrp="1"/>
          </p:cNvSpPr>
          <p:nvPr>
            <p:ph type="sldNum" sz="quarter" idx="10"/>
          </p:nvPr>
        </p:nvSpPr>
        <p:spPr/>
        <p:txBody>
          <a:bodyPr/>
          <a:lstStyle/>
          <a:p>
            <a:fld id="{8AD22EFF-5BE0-41D0-BB88-AE078FD3D6BC}" type="slidenum">
              <a:rPr lang="en-GB" smtClean="0"/>
              <a:t>2</a:t>
            </a:fld>
            <a:endParaRPr lang="en-GB" dirty="0"/>
          </a:p>
        </p:txBody>
      </p:sp>
    </p:spTree>
    <p:extLst>
      <p:ext uri="{BB962C8B-B14F-4D97-AF65-F5344CB8AC3E}">
        <p14:creationId xmlns:p14="http://schemas.microsoft.com/office/powerpoint/2010/main" val="2402359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 applications being conducted in our team at the IAEA will be shown.</a:t>
            </a:r>
            <a:endParaRPr lang="en-US" dirty="0"/>
          </a:p>
        </p:txBody>
      </p:sp>
      <p:sp>
        <p:nvSpPr>
          <p:cNvPr id="4" name="Slide Number Placeholder 3"/>
          <p:cNvSpPr>
            <a:spLocks noGrp="1"/>
          </p:cNvSpPr>
          <p:nvPr>
            <p:ph type="sldNum" sz="quarter" idx="10"/>
          </p:nvPr>
        </p:nvSpPr>
        <p:spPr/>
        <p:txBody>
          <a:bodyPr/>
          <a:lstStyle/>
          <a:p>
            <a:fld id="{8AD22EFF-5BE0-41D0-BB88-AE078FD3D6BC}" type="slidenum">
              <a:rPr lang="en-GB" smtClean="0"/>
              <a:t>3</a:t>
            </a:fld>
            <a:endParaRPr lang="en-GB" dirty="0"/>
          </a:p>
        </p:txBody>
      </p:sp>
    </p:spTree>
    <p:extLst>
      <p:ext uri="{BB962C8B-B14F-4D97-AF65-F5344CB8AC3E}">
        <p14:creationId xmlns:p14="http://schemas.microsoft.com/office/powerpoint/2010/main" val="2436518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charge collected stays constant despite a change in the voltage. No new charge is produced.</a:t>
            </a:r>
            <a:endParaRPr lang="en-US" dirty="0"/>
          </a:p>
        </p:txBody>
      </p:sp>
      <p:sp>
        <p:nvSpPr>
          <p:cNvPr id="4" name="Slide Number Placeholder 3"/>
          <p:cNvSpPr>
            <a:spLocks noGrp="1"/>
          </p:cNvSpPr>
          <p:nvPr>
            <p:ph type="sldNum" sz="quarter" idx="10"/>
          </p:nvPr>
        </p:nvSpPr>
        <p:spPr/>
        <p:txBody>
          <a:bodyPr/>
          <a:lstStyle/>
          <a:p>
            <a:fld id="{8AD22EFF-5BE0-41D0-BB88-AE078FD3D6BC}" type="slidenum">
              <a:rPr lang="en-GB" smtClean="0"/>
              <a:t>5</a:t>
            </a:fld>
            <a:endParaRPr lang="en-GB" dirty="0"/>
          </a:p>
        </p:txBody>
      </p:sp>
    </p:spTree>
    <p:extLst>
      <p:ext uri="{BB962C8B-B14F-4D97-AF65-F5344CB8AC3E}">
        <p14:creationId xmlns:p14="http://schemas.microsoft.com/office/powerpoint/2010/main" val="3459416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electrons produce secondary ionization that results</a:t>
            </a:r>
            <a:r>
              <a:rPr lang="en-US" baseline="0" dirty="0" smtClean="0"/>
              <a:t> in charge multiplication. Particle identification and energy measurement are possible.</a:t>
            </a:r>
            <a:endParaRPr lang="en-US" dirty="0"/>
          </a:p>
        </p:txBody>
      </p:sp>
      <p:sp>
        <p:nvSpPr>
          <p:cNvPr id="4" name="Slide Number Placeholder 3"/>
          <p:cNvSpPr>
            <a:spLocks noGrp="1"/>
          </p:cNvSpPr>
          <p:nvPr>
            <p:ph type="sldNum" sz="quarter" idx="10"/>
          </p:nvPr>
        </p:nvSpPr>
        <p:spPr/>
        <p:txBody>
          <a:bodyPr/>
          <a:lstStyle/>
          <a:p>
            <a:fld id="{8AD22EFF-5BE0-41D0-BB88-AE078FD3D6BC}" type="slidenum">
              <a:rPr lang="en-GB" smtClean="0"/>
              <a:t>6</a:t>
            </a:fld>
            <a:endParaRPr lang="en-GB" dirty="0"/>
          </a:p>
        </p:txBody>
      </p:sp>
    </p:spTree>
    <p:extLst>
      <p:ext uri="{BB962C8B-B14F-4D97-AF65-F5344CB8AC3E}">
        <p14:creationId xmlns:p14="http://schemas.microsoft.com/office/powerpoint/2010/main" val="4507613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disadvantage is their relatively long dead time 200 to 300ms</a:t>
            </a:r>
            <a:endParaRPr lang="en-US" dirty="0"/>
          </a:p>
        </p:txBody>
      </p:sp>
      <p:sp>
        <p:nvSpPr>
          <p:cNvPr id="4" name="Slide Number Placeholder 3"/>
          <p:cNvSpPr>
            <a:spLocks noGrp="1"/>
          </p:cNvSpPr>
          <p:nvPr>
            <p:ph type="sldNum" sz="quarter" idx="10"/>
          </p:nvPr>
        </p:nvSpPr>
        <p:spPr/>
        <p:txBody>
          <a:bodyPr/>
          <a:lstStyle/>
          <a:p>
            <a:fld id="{8AD22EFF-5BE0-41D0-BB88-AE078FD3D6BC}" type="slidenum">
              <a:rPr lang="en-GB" smtClean="0"/>
              <a:t>7</a:t>
            </a:fld>
            <a:endParaRPr lang="en-GB" dirty="0"/>
          </a:p>
        </p:txBody>
      </p:sp>
    </p:spTree>
    <p:extLst>
      <p:ext uri="{BB962C8B-B14F-4D97-AF65-F5344CB8AC3E}">
        <p14:creationId xmlns:p14="http://schemas.microsoft.com/office/powerpoint/2010/main" val="3524574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NaI(Tl) is recommended for all nuclide identification applications because it provides the best currently available energy resolution for gamma rays in a room temperature detector that is relatively inexpensive and available in a wide variety of sizes. BGO is heavier and thereby has higher intrinsic efficiency at higher energies, useful for measuring the 2.6 MeV gamma ray associated with highly enriched Uranium (HEU). CsI has good light output but poorer resolution than NaI, however it can be used with electronics that provide very low power consumption for portable applications.</a:t>
            </a:r>
            <a:endParaRPr lang="en-US" dirty="0"/>
          </a:p>
        </p:txBody>
      </p:sp>
      <p:sp>
        <p:nvSpPr>
          <p:cNvPr id="4" name="Slide Number Placeholder 3"/>
          <p:cNvSpPr>
            <a:spLocks noGrp="1"/>
          </p:cNvSpPr>
          <p:nvPr>
            <p:ph type="sldNum" sz="quarter" idx="10"/>
          </p:nvPr>
        </p:nvSpPr>
        <p:spPr/>
        <p:txBody>
          <a:bodyPr/>
          <a:lstStyle/>
          <a:p>
            <a:fld id="{8AD22EFF-5BE0-41D0-BB88-AE078FD3D6BC}" type="slidenum">
              <a:rPr lang="en-GB" smtClean="0"/>
              <a:t>10</a:t>
            </a:fld>
            <a:endParaRPr lang="en-GB" dirty="0"/>
          </a:p>
        </p:txBody>
      </p:sp>
    </p:spTree>
    <p:extLst>
      <p:ext uri="{BB962C8B-B14F-4D97-AF65-F5344CB8AC3E}">
        <p14:creationId xmlns:p14="http://schemas.microsoft.com/office/powerpoint/2010/main" val="1423242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Organic crystal scintillators are aromatic hydrocarbon compounds which contain benzene. </a:t>
            </a:r>
          </a:p>
          <a:p>
            <a:r>
              <a:rPr lang="en-US" sz="1200" b="0" i="0" u="none" strike="noStrike" kern="1200" baseline="0" dirty="0" smtClean="0">
                <a:solidFill>
                  <a:schemeClr val="tx1"/>
                </a:solidFill>
                <a:latin typeface="+mn-lt"/>
                <a:ea typeface="+mn-ea"/>
                <a:cs typeface="+mn-cs"/>
              </a:rPr>
              <a:t>Their luminescence typically decays within a few nanoseconds. They are very durable, but their response is anisotropic (which spoils energy resolution. </a:t>
            </a:r>
          </a:p>
          <a:p>
            <a:r>
              <a:rPr lang="en-US" sz="1200" b="0" i="0" u="none" strike="noStrike" kern="1200" baseline="0" dirty="0" smtClean="0">
                <a:solidFill>
                  <a:schemeClr val="tx1"/>
                </a:solidFill>
                <a:latin typeface="+mn-lt"/>
                <a:ea typeface="+mn-ea"/>
                <a:cs typeface="+mn-cs"/>
              </a:rPr>
              <a:t>Their luminescence typically decays within a few nanoseconds. They are very durable, but their response is anisotropic (which spoils energy resolution </a:t>
            </a: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AD22EFF-5BE0-41D0-BB88-AE078FD3D6BC}" type="slidenum">
              <a:rPr lang="en-GB" smtClean="0"/>
              <a:t>11</a:t>
            </a:fld>
            <a:endParaRPr lang="en-GB" dirty="0"/>
          </a:p>
        </p:txBody>
      </p:sp>
    </p:spTree>
    <p:extLst>
      <p:ext uri="{BB962C8B-B14F-4D97-AF65-F5344CB8AC3E}">
        <p14:creationId xmlns:p14="http://schemas.microsoft.com/office/powerpoint/2010/main" val="28197606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advantages of plastic scintillators include fairly high light output and a relatively quick signal, with a decay time between 2‐4 nanoseconds, but perhaps the biggest advantage of plastic scintillators is their ability to be shaped </a:t>
            </a:r>
          </a:p>
          <a:p>
            <a:endParaRPr lang="en-US" dirty="0"/>
          </a:p>
        </p:txBody>
      </p:sp>
      <p:sp>
        <p:nvSpPr>
          <p:cNvPr id="4" name="Slide Number Placeholder 3"/>
          <p:cNvSpPr>
            <a:spLocks noGrp="1"/>
          </p:cNvSpPr>
          <p:nvPr>
            <p:ph type="sldNum" sz="quarter" idx="10"/>
          </p:nvPr>
        </p:nvSpPr>
        <p:spPr/>
        <p:txBody>
          <a:bodyPr/>
          <a:lstStyle/>
          <a:p>
            <a:fld id="{8AD22EFF-5BE0-41D0-BB88-AE078FD3D6BC}" type="slidenum">
              <a:rPr lang="en-GB" smtClean="0"/>
              <a:t>12</a:t>
            </a:fld>
            <a:endParaRPr lang="en-GB" dirty="0"/>
          </a:p>
        </p:txBody>
      </p:sp>
    </p:spTree>
    <p:extLst>
      <p:ext uri="{BB962C8B-B14F-4D97-AF65-F5344CB8AC3E}">
        <p14:creationId xmlns:p14="http://schemas.microsoft.com/office/powerpoint/2010/main" val="7952149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5" name="Text Box 9"/>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dirty="0">
                <a:solidFill>
                  <a:srgbClr val="FFFFFF"/>
                </a:solidFill>
                <a:latin typeface="Arial" charset="0"/>
              </a:rPr>
              <a:t>IAEA</a:t>
            </a:r>
          </a:p>
          <a:p>
            <a:pPr algn="ctr">
              <a:spcBef>
                <a:spcPct val="50000"/>
              </a:spcBef>
            </a:pPr>
            <a:r>
              <a:rPr lang="en-US" sz="900" b="1" dirty="0">
                <a:solidFill>
                  <a:srgbClr val="FFFFFF"/>
                </a:solidFill>
                <a:latin typeface="Arial" charset="0"/>
              </a:rPr>
              <a:t>International Atomic Energy Agency</a:t>
            </a:r>
          </a:p>
        </p:txBody>
      </p:sp>
      <p:pic>
        <p:nvPicPr>
          <p:cNvPr id="4106" name="Picture 10" descr="\\pc26995\Projects\ICS\ICS.VB6\ICSUI\Graphics\IAEAlogo_Black.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pic>
        <p:nvPicPr>
          <p:cNvPr id="4104" name="Picture 8" descr="title_logo_bglight.jpg                                         00056D31Macintosh HD                   B746CC0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4099" name="Rectangle 3"/>
          <p:cNvSpPr>
            <a:spLocks noGrp="1" noChangeArrowheads="1"/>
          </p:cNvSpPr>
          <p:nvPr>
            <p:ph type="ctrTitle"/>
          </p:nvPr>
        </p:nvSpPr>
        <p:spPr bwMode="gray">
          <a:xfrm>
            <a:off x="0" y="1000125"/>
            <a:ext cx="9144000" cy="1771650"/>
          </a:xfrm>
        </p:spPr>
        <p:txBody>
          <a:bodyPr/>
          <a:lstStyle>
            <a:lvl1pPr algn="ctr">
              <a:defRPr/>
            </a:lvl1pPr>
          </a:lstStyle>
          <a:p>
            <a:pPr lvl="0"/>
            <a:r>
              <a:rPr lang="en-US" noProof="0" smtClean="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r>
              <a:rPr lang="en-US" smtClean="0"/>
              <a:t>ERDIT Meeting, CERN 11-12 April 2013</a:t>
            </a:r>
            <a:endParaRPr lang="en-US" dirty="0"/>
          </a:p>
        </p:txBody>
      </p:sp>
      <p:sp>
        <p:nvSpPr>
          <p:cNvPr id="6" name="Slide Number Placeholder 5"/>
          <p:cNvSpPr>
            <a:spLocks noGrp="1"/>
          </p:cNvSpPr>
          <p:nvPr>
            <p:ph type="sldNum" sz="quarter" idx="12"/>
          </p:nvPr>
        </p:nvSpPr>
        <p:spPr/>
        <p:txBody>
          <a:bodyPr/>
          <a:lstStyle>
            <a:lvl1pPr>
              <a:defRPr/>
            </a:lvl1pPr>
          </a:lstStyle>
          <a:p>
            <a:fld id="{12C3BACF-D3F2-4680-8A83-F235EF9DE0FB}" type="slidenum">
              <a:rPr lang="en-US"/>
              <a:pPr/>
              <a:t>‹#›</a:t>
            </a:fld>
            <a:endParaRPr lang="en-US" dirty="0"/>
          </a:p>
        </p:txBody>
      </p:sp>
    </p:spTree>
    <p:extLst>
      <p:ext uri="{BB962C8B-B14F-4D97-AF65-F5344CB8AC3E}">
        <p14:creationId xmlns:p14="http://schemas.microsoft.com/office/powerpoint/2010/main" val="4180070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r>
              <a:rPr lang="en-US" smtClean="0"/>
              <a:t>ERDIT Meeting, CERN 11-12 April 2013</a:t>
            </a:r>
            <a:endParaRPr lang="en-US" dirty="0"/>
          </a:p>
        </p:txBody>
      </p:sp>
      <p:sp>
        <p:nvSpPr>
          <p:cNvPr id="6" name="Slide Number Placeholder 5"/>
          <p:cNvSpPr>
            <a:spLocks noGrp="1"/>
          </p:cNvSpPr>
          <p:nvPr>
            <p:ph type="sldNum" sz="quarter" idx="12"/>
          </p:nvPr>
        </p:nvSpPr>
        <p:spPr/>
        <p:txBody>
          <a:bodyPr/>
          <a:lstStyle>
            <a:lvl1pPr>
              <a:defRPr/>
            </a:lvl1pPr>
          </a:lstStyle>
          <a:p>
            <a:fld id="{B47EFD44-B94C-4C57-AE01-A4B8882DABE8}" type="slidenum">
              <a:rPr lang="en-US"/>
              <a:pPr/>
              <a:t>‹#›</a:t>
            </a:fld>
            <a:endParaRPr lang="en-US" dirty="0"/>
          </a:p>
        </p:txBody>
      </p:sp>
    </p:spTree>
    <p:extLst>
      <p:ext uri="{BB962C8B-B14F-4D97-AF65-F5344CB8AC3E}">
        <p14:creationId xmlns:p14="http://schemas.microsoft.com/office/powerpoint/2010/main" val="3382451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5" name="Text Box 9"/>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dirty="0">
                <a:solidFill>
                  <a:srgbClr val="FFFFFF"/>
                </a:solidFill>
                <a:latin typeface="Arial"/>
              </a:rPr>
              <a:t>IAEA</a:t>
            </a:r>
          </a:p>
          <a:p>
            <a:pPr algn="ctr">
              <a:spcBef>
                <a:spcPct val="50000"/>
              </a:spcBef>
            </a:pPr>
            <a:r>
              <a:rPr lang="en-US" sz="900" b="1" dirty="0">
                <a:solidFill>
                  <a:srgbClr val="FFFFFF"/>
                </a:solidFill>
                <a:latin typeface="Arial"/>
              </a:rPr>
              <a:t>International Atomic Energy Agency</a:t>
            </a:r>
          </a:p>
        </p:txBody>
      </p:sp>
      <p:pic>
        <p:nvPicPr>
          <p:cNvPr id="4106" name="Picture 10" descr="\\pc26995\Projects\ICS\ICS.VB6\ICSUI\Graphics\IAEAlogo_Black.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pic>
        <p:nvPicPr>
          <p:cNvPr id="4104" name="Picture 8" descr="title_logo_bglight.jpg                                         00056D31Macintosh HD                   B746CC0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4099" name="Rectangle 3"/>
          <p:cNvSpPr>
            <a:spLocks noGrp="1" noChangeArrowheads="1"/>
          </p:cNvSpPr>
          <p:nvPr>
            <p:ph type="ctrTitle"/>
          </p:nvPr>
        </p:nvSpPr>
        <p:spPr bwMode="gray">
          <a:xfrm>
            <a:off x="0" y="1000125"/>
            <a:ext cx="9144000" cy="1771650"/>
          </a:xfrm>
        </p:spPr>
        <p:txBody>
          <a:bodyPr/>
          <a:lstStyle>
            <a:lvl1pPr algn="ctr">
              <a:defRPr/>
            </a:lvl1pPr>
          </a:lstStyle>
          <a:p>
            <a:pPr lvl="0"/>
            <a:r>
              <a:rPr lang="en-US" noProof="0" smtClean="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4968357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F25D2BF-40DD-4153-8CA3-FA72C0D116D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8770099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AB426EB-D8B9-4590-84E5-2B7372505E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6472503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0328EFB-EE01-4A70-9A4E-807F4C30E73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6859877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3496FF85-89A4-4D2F-9A47-F254EE67E025}"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715813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64E0F0D9-1BD1-4BB2-9AEF-C45FC83CEFD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7423770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40122FAA-958D-4FF6-BF9F-0C9279367AB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7175325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8927C1-C2C8-4D21-B9BC-DE421986B18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28723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r>
              <a:rPr lang="en-US" smtClean="0"/>
              <a:t>ERDIT Meeting, CERN 11-12 April 2013</a:t>
            </a:r>
            <a:endParaRPr lang="en-US" dirty="0"/>
          </a:p>
        </p:txBody>
      </p:sp>
      <p:sp>
        <p:nvSpPr>
          <p:cNvPr id="6" name="Slide Number Placeholder 5"/>
          <p:cNvSpPr>
            <a:spLocks noGrp="1"/>
          </p:cNvSpPr>
          <p:nvPr>
            <p:ph type="sldNum" sz="quarter" idx="12"/>
          </p:nvPr>
        </p:nvSpPr>
        <p:spPr/>
        <p:txBody>
          <a:bodyPr/>
          <a:lstStyle>
            <a:lvl1pPr>
              <a:defRPr/>
            </a:lvl1pPr>
          </a:lstStyle>
          <a:p>
            <a:fld id="{8F25D2BF-40DD-4153-8CA3-FA72C0D116DE}" type="slidenum">
              <a:rPr lang="en-US"/>
              <a:pPr/>
              <a:t>‹#›</a:t>
            </a:fld>
            <a:endParaRPr lang="en-US" dirty="0"/>
          </a:p>
        </p:txBody>
      </p:sp>
    </p:spTree>
    <p:extLst>
      <p:ext uri="{BB962C8B-B14F-4D97-AF65-F5344CB8AC3E}">
        <p14:creationId xmlns:p14="http://schemas.microsoft.com/office/powerpoint/2010/main" val="9251982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CA23273-90C5-4DFB-9ABE-5A8277E46A9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766681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2C3BACF-D3F2-4680-8A83-F235EF9DE0F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5746491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47EFD44-B94C-4C57-AE01-A4B8882DABE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2433534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5" name="Text Box 9"/>
          <p:cNvSpPr txBox="1">
            <a:spLocks noChangeArrowheads="1"/>
          </p:cNvSpPr>
          <p:nvPr/>
        </p:nvSpPr>
        <p:spPr bwMode="black">
          <a:xfrm>
            <a:off x="3505200" y="6019800"/>
            <a:ext cx="2209800" cy="66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b="1" dirty="0">
                <a:solidFill>
                  <a:srgbClr val="FFFFFF"/>
                </a:solidFill>
                <a:latin typeface="Arial"/>
              </a:rPr>
              <a:t>IAEA</a:t>
            </a:r>
          </a:p>
          <a:p>
            <a:pPr algn="ctr">
              <a:spcBef>
                <a:spcPct val="50000"/>
              </a:spcBef>
            </a:pPr>
            <a:r>
              <a:rPr lang="en-US" sz="900" b="1" dirty="0">
                <a:solidFill>
                  <a:srgbClr val="FFFFFF"/>
                </a:solidFill>
                <a:latin typeface="Arial"/>
              </a:rPr>
              <a:t>International Atomic Energy Agency</a:t>
            </a:r>
          </a:p>
        </p:txBody>
      </p:sp>
      <p:pic>
        <p:nvPicPr>
          <p:cNvPr id="4106" name="Picture 10" descr="\\pc26995\Projects\ICS\ICS.VB6\ICSUI\Graphics\IAEAlogo_Black.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black">
          <a:xfrm>
            <a:off x="4114800" y="5105400"/>
            <a:ext cx="1050925"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pic>
        <p:nvPicPr>
          <p:cNvPr id="4104" name="Picture 8" descr="title_logo_bglight.jpg                                         00056D31Macintosh HD                   B746CC0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4099" name="Rectangle 3"/>
          <p:cNvSpPr>
            <a:spLocks noGrp="1" noChangeArrowheads="1"/>
          </p:cNvSpPr>
          <p:nvPr>
            <p:ph type="ctrTitle"/>
          </p:nvPr>
        </p:nvSpPr>
        <p:spPr bwMode="gray">
          <a:xfrm>
            <a:off x="0" y="1000125"/>
            <a:ext cx="9144000" cy="1771650"/>
          </a:xfrm>
        </p:spPr>
        <p:txBody>
          <a:bodyPr/>
          <a:lstStyle>
            <a:lvl1pPr algn="ctr">
              <a:defRPr/>
            </a:lvl1pPr>
          </a:lstStyle>
          <a:p>
            <a:pPr lvl="0"/>
            <a:r>
              <a:rPr lang="en-US" noProof="0" smtClean="0"/>
              <a:t>Click to edit Master title style</a:t>
            </a:r>
          </a:p>
        </p:txBody>
      </p:sp>
      <p:sp>
        <p:nvSpPr>
          <p:cNvPr id="4100" name="Rectangle 4"/>
          <p:cNvSpPr>
            <a:spLocks noGrp="1" noChangeArrowheads="1"/>
          </p:cNvSpPr>
          <p:nvPr>
            <p:ph type="subTitle" idx="1"/>
          </p:nvPr>
        </p:nvSpPr>
        <p:spPr>
          <a:xfrm>
            <a:off x="0" y="2797175"/>
            <a:ext cx="9144000" cy="1727200"/>
          </a:xfrm>
        </p:spPr>
        <p:txBody>
          <a:bodyPr anchor="ctr" anchorCtr="1"/>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14897700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F25D2BF-40DD-4153-8CA3-FA72C0D116DE}"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9584981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AB426EB-D8B9-4590-84E5-2B7372505E30}"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8043701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0328EFB-EE01-4A70-9A4E-807F4C30E73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1418537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solidFill>
                <a:srgbClr val="000000"/>
              </a:solidFill>
            </a:endParaRPr>
          </a:p>
        </p:txBody>
      </p:sp>
      <p:sp>
        <p:nvSpPr>
          <p:cNvPr id="8" name="Footer Placeholder 7"/>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3496FF85-89A4-4D2F-9A47-F254EE67E025}"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7045833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solidFill>
                <a:srgbClr val="000000"/>
              </a:solidFill>
            </a:endParaRPr>
          </a:p>
        </p:txBody>
      </p:sp>
      <p:sp>
        <p:nvSpPr>
          <p:cNvPr id="4" name="Footer Placeholder 3"/>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64E0F0D9-1BD1-4BB2-9AEF-C45FC83CEFD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209633785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solidFill>
                <a:srgbClr val="000000"/>
              </a:solidFill>
            </a:endParaRPr>
          </a:p>
        </p:txBody>
      </p:sp>
      <p:sp>
        <p:nvSpPr>
          <p:cNvPr id="3" name="Footer Placeholder 2"/>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40122FAA-958D-4FF6-BF9F-0C9279367AB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122583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r>
              <a:rPr lang="en-US" smtClean="0"/>
              <a:t>ERDIT Meeting, CERN 11-12 April 2013</a:t>
            </a:r>
            <a:endParaRPr lang="en-US" dirty="0"/>
          </a:p>
        </p:txBody>
      </p:sp>
      <p:sp>
        <p:nvSpPr>
          <p:cNvPr id="6" name="Slide Number Placeholder 5"/>
          <p:cNvSpPr>
            <a:spLocks noGrp="1"/>
          </p:cNvSpPr>
          <p:nvPr>
            <p:ph type="sldNum" sz="quarter" idx="12"/>
          </p:nvPr>
        </p:nvSpPr>
        <p:spPr/>
        <p:txBody>
          <a:bodyPr/>
          <a:lstStyle>
            <a:lvl1pPr>
              <a:defRPr/>
            </a:lvl1pPr>
          </a:lstStyle>
          <a:p>
            <a:fld id="{9AB426EB-D8B9-4590-84E5-2B7372505E30}" type="slidenum">
              <a:rPr lang="en-US"/>
              <a:pPr/>
              <a:t>‹#›</a:t>
            </a:fld>
            <a:endParaRPr lang="en-US" dirty="0"/>
          </a:p>
        </p:txBody>
      </p:sp>
    </p:spTree>
    <p:extLst>
      <p:ext uri="{BB962C8B-B14F-4D97-AF65-F5344CB8AC3E}">
        <p14:creationId xmlns:p14="http://schemas.microsoft.com/office/powerpoint/2010/main" val="27977287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A98927C1-C2C8-4D21-B9BC-DE421986B189}"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235381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3CA23273-90C5-4DFB-9ABE-5A8277E46A9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0009602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2C3BACF-D3F2-4680-8A83-F235EF9DE0FB}"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40540625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98425"/>
            <a:ext cx="2147887" cy="5997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4638" y="98425"/>
            <a:ext cx="6292850" cy="5997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solidFill>
                <a:srgbClr val="000000"/>
              </a:solidFill>
            </a:endParaRPr>
          </a:p>
        </p:txBody>
      </p:sp>
      <p:sp>
        <p:nvSpPr>
          <p:cNvPr id="5" name="Footer Placeholder 4"/>
          <p:cNvSpPr>
            <a:spLocks noGrp="1"/>
          </p:cNvSpPr>
          <p:nvPr>
            <p:ph type="ftr" sz="quarter" idx="11"/>
          </p:nvPr>
        </p:nvSpPr>
        <p:spPr/>
        <p:txBody>
          <a:bodyPr/>
          <a:lstStyle>
            <a:lvl1pPr>
              <a:defRPr/>
            </a:lvl1pPr>
          </a:lstStyle>
          <a:p>
            <a:r>
              <a:rPr lang="en-US" smtClean="0">
                <a:solidFill>
                  <a:srgbClr val="000000"/>
                </a:solidFill>
              </a:rPr>
              <a:t>ERDIT Meeting, CERN 11-12 April 2013</a:t>
            </a:r>
            <a:endParaRPr lang="en-US" dirty="0">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47EFD44-B94C-4C57-AE01-A4B8882DABE8}"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272228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4638" y="1524000"/>
            <a:ext cx="4219575"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524000"/>
            <a:ext cx="4221162"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r>
              <a:rPr lang="en-US" smtClean="0"/>
              <a:t>ERDIT Meeting, CERN 11-12 April 2013</a:t>
            </a:r>
            <a:endParaRPr lang="en-US" dirty="0"/>
          </a:p>
        </p:txBody>
      </p:sp>
      <p:sp>
        <p:nvSpPr>
          <p:cNvPr id="7" name="Slide Number Placeholder 6"/>
          <p:cNvSpPr>
            <a:spLocks noGrp="1"/>
          </p:cNvSpPr>
          <p:nvPr>
            <p:ph type="sldNum" sz="quarter" idx="12"/>
          </p:nvPr>
        </p:nvSpPr>
        <p:spPr/>
        <p:txBody>
          <a:bodyPr/>
          <a:lstStyle>
            <a:lvl1pPr>
              <a:defRPr/>
            </a:lvl1pPr>
          </a:lstStyle>
          <a:p>
            <a:fld id="{00328EFB-EE01-4A70-9A4E-807F4C30E73B}" type="slidenum">
              <a:rPr lang="en-US"/>
              <a:pPr/>
              <a:t>‹#›</a:t>
            </a:fld>
            <a:endParaRPr lang="en-US" dirty="0"/>
          </a:p>
        </p:txBody>
      </p:sp>
    </p:spTree>
    <p:extLst>
      <p:ext uri="{BB962C8B-B14F-4D97-AF65-F5344CB8AC3E}">
        <p14:creationId xmlns:p14="http://schemas.microsoft.com/office/powerpoint/2010/main" val="2758805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r>
              <a:rPr lang="en-US" smtClean="0"/>
              <a:t>ERDIT Meeting, CERN 11-12 April 2013</a:t>
            </a:r>
            <a:endParaRPr lang="en-US" dirty="0"/>
          </a:p>
        </p:txBody>
      </p:sp>
      <p:sp>
        <p:nvSpPr>
          <p:cNvPr id="9" name="Slide Number Placeholder 8"/>
          <p:cNvSpPr>
            <a:spLocks noGrp="1"/>
          </p:cNvSpPr>
          <p:nvPr>
            <p:ph type="sldNum" sz="quarter" idx="12"/>
          </p:nvPr>
        </p:nvSpPr>
        <p:spPr/>
        <p:txBody>
          <a:bodyPr/>
          <a:lstStyle>
            <a:lvl1pPr>
              <a:defRPr/>
            </a:lvl1pPr>
          </a:lstStyle>
          <a:p>
            <a:fld id="{3496FF85-89A4-4D2F-9A47-F254EE67E025}" type="slidenum">
              <a:rPr lang="en-US"/>
              <a:pPr/>
              <a:t>‹#›</a:t>
            </a:fld>
            <a:endParaRPr lang="en-US" dirty="0"/>
          </a:p>
        </p:txBody>
      </p:sp>
    </p:spTree>
    <p:extLst>
      <p:ext uri="{BB962C8B-B14F-4D97-AF65-F5344CB8AC3E}">
        <p14:creationId xmlns:p14="http://schemas.microsoft.com/office/powerpoint/2010/main" val="36998185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lvl1pPr>
              <a:defRPr/>
            </a:lvl1pPr>
          </a:lstStyle>
          <a:p>
            <a:fld id="{64E0F0D9-1BD1-4BB2-9AEF-C45FC83CEFD4}" type="slidenum">
              <a:rPr lang="en-US"/>
              <a:pPr/>
              <a:t>‹#›</a:t>
            </a:fld>
            <a:endParaRPr lang="en-US" dirty="0"/>
          </a:p>
        </p:txBody>
      </p:sp>
    </p:spTree>
    <p:extLst>
      <p:ext uri="{BB962C8B-B14F-4D97-AF65-F5344CB8AC3E}">
        <p14:creationId xmlns:p14="http://schemas.microsoft.com/office/powerpoint/2010/main" val="3181803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r>
              <a:rPr lang="en-US" smtClean="0"/>
              <a:t>ERDIT Meeting, CERN 11-12 April 2013</a:t>
            </a:r>
            <a:endParaRPr lang="en-US" dirty="0"/>
          </a:p>
        </p:txBody>
      </p:sp>
      <p:sp>
        <p:nvSpPr>
          <p:cNvPr id="4" name="Slide Number Placeholder 3"/>
          <p:cNvSpPr>
            <a:spLocks noGrp="1"/>
          </p:cNvSpPr>
          <p:nvPr>
            <p:ph type="sldNum" sz="quarter" idx="12"/>
          </p:nvPr>
        </p:nvSpPr>
        <p:spPr/>
        <p:txBody>
          <a:bodyPr/>
          <a:lstStyle>
            <a:lvl1pPr>
              <a:defRPr/>
            </a:lvl1pPr>
          </a:lstStyle>
          <a:p>
            <a:fld id="{40122FAA-958D-4FF6-BF9F-0C9279367AB9}" type="slidenum">
              <a:rPr lang="en-US"/>
              <a:pPr/>
              <a:t>‹#›</a:t>
            </a:fld>
            <a:endParaRPr lang="en-US" dirty="0"/>
          </a:p>
        </p:txBody>
      </p:sp>
    </p:spTree>
    <p:extLst>
      <p:ext uri="{BB962C8B-B14F-4D97-AF65-F5344CB8AC3E}">
        <p14:creationId xmlns:p14="http://schemas.microsoft.com/office/powerpoint/2010/main" val="4091353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r>
              <a:rPr lang="en-US" smtClean="0"/>
              <a:t>ERDIT Meeting, CERN 11-12 April 2013</a:t>
            </a:r>
            <a:endParaRPr lang="en-US" dirty="0"/>
          </a:p>
        </p:txBody>
      </p:sp>
      <p:sp>
        <p:nvSpPr>
          <p:cNvPr id="7" name="Slide Number Placeholder 6"/>
          <p:cNvSpPr>
            <a:spLocks noGrp="1"/>
          </p:cNvSpPr>
          <p:nvPr>
            <p:ph type="sldNum" sz="quarter" idx="12"/>
          </p:nvPr>
        </p:nvSpPr>
        <p:spPr/>
        <p:txBody>
          <a:bodyPr/>
          <a:lstStyle>
            <a:lvl1pPr>
              <a:defRPr/>
            </a:lvl1pPr>
          </a:lstStyle>
          <a:p>
            <a:fld id="{A98927C1-C2C8-4D21-B9BC-DE421986B189}" type="slidenum">
              <a:rPr lang="en-US"/>
              <a:pPr/>
              <a:t>‹#›</a:t>
            </a:fld>
            <a:endParaRPr lang="en-US" dirty="0"/>
          </a:p>
        </p:txBody>
      </p:sp>
    </p:spTree>
    <p:extLst>
      <p:ext uri="{BB962C8B-B14F-4D97-AF65-F5344CB8AC3E}">
        <p14:creationId xmlns:p14="http://schemas.microsoft.com/office/powerpoint/2010/main" val="918417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r>
              <a:rPr lang="en-US" smtClean="0"/>
              <a:t>ERDIT Meeting, CERN 11-12 April 2013</a:t>
            </a:r>
            <a:endParaRPr lang="en-US" dirty="0"/>
          </a:p>
        </p:txBody>
      </p:sp>
      <p:sp>
        <p:nvSpPr>
          <p:cNvPr id="7" name="Slide Number Placeholder 6"/>
          <p:cNvSpPr>
            <a:spLocks noGrp="1"/>
          </p:cNvSpPr>
          <p:nvPr>
            <p:ph type="sldNum" sz="quarter" idx="12"/>
          </p:nvPr>
        </p:nvSpPr>
        <p:spPr/>
        <p:txBody>
          <a:bodyPr/>
          <a:lstStyle>
            <a:lvl1pPr>
              <a:defRPr/>
            </a:lvl1pPr>
          </a:lstStyle>
          <a:p>
            <a:fld id="{3CA23273-90C5-4DFB-9ABE-5A8277E46A94}" type="slidenum">
              <a:rPr lang="en-US"/>
              <a:pPr/>
              <a:t>‹#›</a:t>
            </a:fld>
            <a:endParaRPr lang="en-US" dirty="0"/>
          </a:p>
        </p:txBody>
      </p:sp>
    </p:spTree>
    <p:extLst>
      <p:ext uri="{BB962C8B-B14F-4D97-AF65-F5344CB8AC3E}">
        <p14:creationId xmlns:p14="http://schemas.microsoft.com/office/powerpoint/2010/main" val="1641246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emf"/><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3082" name="Picture 10" descr="\\pc26995\Projects\ICS\ICS.VB6\ICSUI\Graphics\IAEAlogo_Black.wm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sp>
        <p:nvSpPr>
          <p:cNvPr id="3083" name="Text Box 11"/>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200" b="1" dirty="0">
                <a:solidFill>
                  <a:srgbClr val="FFFFFF"/>
                </a:solidFill>
                <a:latin typeface="Arial" charset="0"/>
              </a:rPr>
              <a:t>IAEA</a:t>
            </a:r>
          </a:p>
        </p:txBody>
      </p:sp>
      <p:pic>
        <p:nvPicPr>
          <p:cNvPr id="3081" name="Picture 9" descr="slide_logo_bglight.jpg                                         00056D31Macintosh HD                   B746CC0A:"/>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title"/>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4"/>
          <p:cNvSpPr>
            <a:spLocks noGrp="1" noChangeArrowheads="1"/>
          </p:cNvSpPr>
          <p:nvPr>
            <p:ph type="body" idx="1"/>
          </p:nvPr>
        </p:nvSpPr>
        <p:spPr bwMode="gray">
          <a:xfrm>
            <a:off x="274638" y="152400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dt" sz="half" idx="2"/>
          </p:nvPr>
        </p:nvSpPr>
        <p:spPr bwMode="white">
          <a:xfrm>
            <a:off x="6783388" y="6369050"/>
            <a:ext cx="167640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endParaRPr lang="en-US" dirty="0"/>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r>
              <a:rPr lang="en-US" smtClean="0"/>
              <a:t>ERDIT Meeting, CERN 11-12 April 2013</a:t>
            </a:r>
            <a:endParaRPr lang="en-US" dirty="0"/>
          </a:p>
        </p:txBody>
      </p:sp>
      <p:sp>
        <p:nvSpPr>
          <p:cNvPr id="3079" name="Rectangle 7"/>
          <p:cNvSpPr>
            <a:spLocks noGrp="1" noChangeArrowheads="1"/>
          </p:cNvSpPr>
          <p:nvPr>
            <p:ph type="sldNum" sz="quarter" idx="4"/>
          </p:nvPr>
        </p:nvSpPr>
        <p:spPr bwMode="white">
          <a:xfrm>
            <a:off x="8472488" y="6369050"/>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fld id="{E358438C-7C3B-4B33-AF5F-D51E5B379824}"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dt="0"/>
  <p:txStyles>
    <p:title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3082" name="Picture 10" descr="\\pc26995\Projects\ICS\ICS.VB6\ICSUI\Graphics\IAEAlogo_Black.wm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sp>
        <p:nvSpPr>
          <p:cNvPr id="3083" name="Text Box 11"/>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200" b="1" dirty="0">
                <a:solidFill>
                  <a:srgbClr val="FFFFFF"/>
                </a:solidFill>
                <a:latin typeface="Arial"/>
              </a:rPr>
              <a:t>IAEA</a:t>
            </a:r>
          </a:p>
        </p:txBody>
      </p:sp>
      <p:pic>
        <p:nvPicPr>
          <p:cNvPr id="3081" name="Picture 9" descr="slide_logo_bglight.jpg                                         00056D31Macintosh HD                   B746CC0A:"/>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title"/>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4"/>
          <p:cNvSpPr>
            <a:spLocks noGrp="1" noChangeArrowheads="1"/>
          </p:cNvSpPr>
          <p:nvPr>
            <p:ph type="body" idx="1"/>
          </p:nvPr>
        </p:nvSpPr>
        <p:spPr bwMode="gray">
          <a:xfrm>
            <a:off x="274638" y="152400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dt" sz="half" idx="2"/>
          </p:nvPr>
        </p:nvSpPr>
        <p:spPr bwMode="white">
          <a:xfrm>
            <a:off x="6783388" y="6369050"/>
            <a:ext cx="167640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endParaRPr lang="en-US" dirty="0">
              <a:solidFill>
                <a:srgbClr val="000000"/>
              </a:solidFill>
            </a:endParaRPr>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r>
              <a:rPr lang="en-US" smtClean="0">
                <a:solidFill>
                  <a:srgbClr val="000000"/>
                </a:solidFill>
              </a:rPr>
              <a:t>ERDIT Meeting, CERN 11-12 April 2013</a:t>
            </a:r>
            <a:endParaRPr lang="en-US" dirty="0">
              <a:solidFill>
                <a:srgbClr val="000000"/>
              </a:solidFill>
            </a:endParaRPr>
          </a:p>
        </p:txBody>
      </p:sp>
      <p:sp>
        <p:nvSpPr>
          <p:cNvPr id="3079" name="Rectangle 7"/>
          <p:cNvSpPr>
            <a:spLocks noGrp="1" noChangeArrowheads="1"/>
          </p:cNvSpPr>
          <p:nvPr>
            <p:ph type="sldNum" sz="quarter" idx="4"/>
          </p:nvPr>
        </p:nvSpPr>
        <p:spPr bwMode="white">
          <a:xfrm>
            <a:off x="8472488" y="6369050"/>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fld id="{E358438C-7C3B-4B33-AF5F-D51E5B37982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62925749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dt="0"/>
  <p:txStyles>
    <p:title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9F0DF"/>
        </a:solidFill>
        <a:effectLst/>
      </p:bgPr>
    </p:bg>
    <p:spTree>
      <p:nvGrpSpPr>
        <p:cNvPr id="1" name=""/>
        <p:cNvGrpSpPr/>
        <p:nvPr/>
      </p:nvGrpSpPr>
      <p:grpSpPr>
        <a:xfrm>
          <a:off x="0" y="0"/>
          <a:ext cx="0" cy="0"/>
          <a:chOff x="0" y="0"/>
          <a:chExt cx="0" cy="0"/>
        </a:xfrm>
      </p:grpSpPr>
      <p:pic>
        <p:nvPicPr>
          <p:cNvPr id="3082" name="Picture 10" descr="\\pc26995\Projects\ICS\ICS.VB6\ICSUI\Graphics\IAEAlogo_Black.wm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black">
          <a:xfrm>
            <a:off x="304800" y="6110288"/>
            <a:ext cx="685800" cy="596900"/>
          </a:xfrm>
          <a:prstGeom prst="rect">
            <a:avLst/>
          </a:prstGeom>
          <a:noFill/>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45791" dir="3378596" algn="ctr" rotWithShape="0">
                    <a:srgbClr val="5F5F5F">
                      <a:alpha val="50000"/>
                    </a:srgbClr>
                  </a:outerShdw>
                </a:effectLst>
              </a14:hiddenEffects>
            </a:ext>
          </a:extLst>
        </p:spPr>
      </p:pic>
      <p:sp>
        <p:nvSpPr>
          <p:cNvPr id="3083" name="Text Box 11"/>
          <p:cNvSpPr txBox="1">
            <a:spLocks noChangeArrowheads="1"/>
          </p:cNvSpPr>
          <p:nvPr/>
        </p:nvSpPr>
        <p:spPr bwMode="black">
          <a:xfrm>
            <a:off x="990600" y="6202363"/>
            <a:ext cx="9144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200" b="1" dirty="0">
                <a:solidFill>
                  <a:srgbClr val="FFFFFF"/>
                </a:solidFill>
                <a:latin typeface="Arial"/>
              </a:rPr>
              <a:t>IAEA</a:t>
            </a:r>
          </a:p>
        </p:txBody>
      </p:sp>
      <p:pic>
        <p:nvPicPr>
          <p:cNvPr id="3081" name="Picture 9" descr="slide_logo_bglight.jpg                                         00056D31Macintosh HD                   B746CC0A:"/>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hidden">
          <a:xfrm>
            <a:off x="0" y="0"/>
            <a:ext cx="9144000" cy="6861175"/>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title"/>
          </p:nvPr>
        </p:nvSpPr>
        <p:spPr bwMode="black">
          <a:xfrm>
            <a:off x="282575" y="98425"/>
            <a:ext cx="85344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4"/>
          <p:cNvSpPr>
            <a:spLocks noGrp="1" noChangeArrowheads="1"/>
          </p:cNvSpPr>
          <p:nvPr>
            <p:ph type="body" idx="1"/>
          </p:nvPr>
        </p:nvSpPr>
        <p:spPr bwMode="gray">
          <a:xfrm>
            <a:off x="274638" y="1524000"/>
            <a:ext cx="8593137"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dt" sz="half" idx="2"/>
          </p:nvPr>
        </p:nvSpPr>
        <p:spPr bwMode="white">
          <a:xfrm>
            <a:off x="6783388" y="6369050"/>
            <a:ext cx="1676400"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endParaRPr lang="en-US" dirty="0">
              <a:solidFill>
                <a:srgbClr val="000000"/>
              </a:solidFill>
            </a:endParaRPr>
          </a:p>
        </p:txBody>
      </p:sp>
      <p:sp>
        <p:nvSpPr>
          <p:cNvPr id="3078" name="Rectangle 6"/>
          <p:cNvSpPr>
            <a:spLocks noGrp="1" noChangeArrowheads="1"/>
          </p:cNvSpPr>
          <p:nvPr>
            <p:ph type="ftr" sz="quarter" idx="3"/>
          </p:nvPr>
        </p:nvSpPr>
        <p:spPr bwMode="white">
          <a:xfrm>
            <a:off x="4154488" y="6369050"/>
            <a:ext cx="262413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r>
              <a:rPr lang="en-US" smtClean="0">
                <a:solidFill>
                  <a:srgbClr val="000000"/>
                </a:solidFill>
              </a:rPr>
              <a:t>ERDIT Meeting, CERN 11-12 April 2013</a:t>
            </a:r>
            <a:endParaRPr lang="en-US" dirty="0">
              <a:solidFill>
                <a:srgbClr val="000000"/>
              </a:solidFill>
            </a:endParaRPr>
          </a:p>
        </p:txBody>
      </p:sp>
      <p:sp>
        <p:nvSpPr>
          <p:cNvPr id="3079" name="Rectangle 7"/>
          <p:cNvSpPr>
            <a:spLocks noGrp="1" noChangeArrowheads="1"/>
          </p:cNvSpPr>
          <p:nvPr>
            <p:ph type="sldNum" sz="quarter" idx="4"/>
          </p:nvPr>
        </p:nvSpPr>
        <p:spPr bwMode="white">
          <a:xfrm>
            <a:off x="8472488" y="6369050"/>
            <a:ext cx="509587" cy="29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2"/>
                </a:solidFill>
                <a:latin typeface="+mn-lt"/>
              </a:defRPr>
            </a:lvl1pPr>
          </a:lstStyle>
          <a:p>
            <a:fld id="{E358438C-7C3B-4B33-AF5F-D51E5B379824}" type="slidenum">
              <a:rPr lang="en-US">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37507818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dt="0"/>
  <p:txStyles>
    <p:titleStyle>
      <a:lvl1pPr algn="l" rtl="0" eaLnBrk="1" fontAlgn="base" hangingPunct="1">
        <a:spcBef>
          <a:spcPct val="20000"/>
        </a:spcBef>
        <a:spcAft>
          <a:spcPct val="0"/>
        </a:spcAft>
        <a:defRPr sz="3600" b="1">
          <a:solidFill>
            <a:schemeClr val="tx2"/>
          </a:solidFill>
          <a:latin typeface="+mj-lt"/>
          <a:ea typeface="+mj-ea"/>
          <a:cs typeface="+mj-cs"/>
        </a:defRPr>
      </a:lvl1pPr>
      <a:lvl2pPr algn="l" rtl="0" eaLnBrk="1" fontAlgn="base" hangingPunct="1">
        <a:spcBef>
          <a:spcPct val="20000"/>
        </a:spcBef>
        <a:spcAft>
          <a:spcPct val="0"/>
        </a:spcAft>
        <a:defRPr sz="3600" b="1">
          <a:solidFill>
            <a:schemeClr val="tx2"/>
          </a:solidFill>
          <a:latin typeface="Arial" charset="0"/>
        </a:defRPr>
      </a:lvl2pPr>
      <a:lvl3pPr algn="l" rtl="0" eaLnBrk="1" fontAlgn="base" hangingPunct="1">
        <a:spcBef>
          <a:spcPct val="20000"/>
        </a:spcBef>
        <a:spcAft>
          <a:spcPct val="0"/>
        </a:spcAft>
        <a:defRPr sz="3600" b="1">
          <a:solidFill>
            <a:schemeClr val="tx2"/>
          </a:solidFill>
          <a:latin typeface="Arial" charset="0"/>
        </a:defRPr>
      </a:lvl3pPr>
      <a:lvl4pPr algn="l" rtl="0" eaLnBrk="1" fontAlgn="base" hangingPunct="1">
        <a:spcBef>
          <a:spcPct val="20000"/>
        </a:spcBef>
        <a:spcAft>
          <a:spcPct val="0"/>
        </a:spcAft>
        <a:defRPr sz="3600" b="1">
          <a:solidFill>
            <a:schemeClr val="tx2"/>
          </a:solidFill>
          <a:latin typeface="Arial" charset="0"/>
        </a:defRPr>
      </a:lvl4pPr>
      <a:lvl5pPr algn="l" rtl="0" eaLnBrk="1" fontAlgn="base" hangingPunct="1">
        <a:spcBef>
          <a:spcPct val="20000"/>
        </a:spcBef>
        <a:spcAft>
          <a:spcPct val="0"/>
        </a:spcAft>
        <a:defRPr sz="3600" b="1">
          <a:solidFill>
            <a:schemeClr val="tx2"/>
          </a:solidFill>
          <a:latin typeface="Arial" charset="0"/>
        </a:defRPr>
      </a:lvl5pPr>
      <a:lvl6pPr marL="457200" algn="l" rtl="0" eaLnBrk="1" fontAlgn="base" hangingPunct="1">
        <a:spcBef>
          <a:spcPct val="20000"/>
        </a:spcBef>
        <a:spcAft>
          <a:spcPct val="0"/>
        </a:spcAft>
        <a:defRPr sz="3600" b="1">
          <a:solidFill>
            <a:schemeClr val="tx2"/>
          </a:solidFill>
          <a:latin typeface="Arial" charset="0"/>
        </a:defRPr>
      </a:lvl6pPr>
      <a:lvl7pPr marL="914400" algn="l" rtl="0" eaLnBrk="1" fontAlgn="base" hangingPunct="1">
        <a:spcBef>
          <a:spcPct val="20000"/>
        </a:spcBef>
        <a:spcAft>
          <a:spcPct val="0"/>
        </a:spcAft>
        <a:defRPr sz="3600" b="1">
          <a:solidFill>
            <a:schemeClr val="tx2"/>
          </a:solidFill>
          <a:latin typeface="Arial" charset="0"/>
        </a:defRPr>
      </a:lvl7pPr>
      <a:lvl8pPr marL="1371600" algn="l" rtl="0" eaLnBrk="1" fontAlgn="base" hangingPunct="1">
        <a:spcBef>
          <a:spcPct val="20000"/>
        </a:spcBef>
        <a:spcAft>
          <a:spcPct val="0"/>
        </a:spcAft>
        <a:defRPr sz="3600" b="1">
          <a:solidFill>
            <a:schemeClr val="tx2"/>
          </a:solidFill>
          <a:latin typeface="Arial" charset="0"/>
        </a:defRPr>
      </a:lvl8pPr>
      <a:lvl9pPr marL="1828800" algn="l" rtl="0" eaLnBrk="1" fontAlgn="base" hangingPunct="1">
        <a:spcBef>
          <a:spcPct val="2000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lr>
          <a:schemeClr val="folHlink"/>
        </a:buClr>
        <a:buSzPct val="110000"/>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folHlink"/>
        </a:buClr>
        <a:buSzPct val="110000"/>
        <a:buChar char="•"/>
        <a:defRPr sz="2800">
          <a:solidFill>
            <a:schemeClr val="tx2"/>
          </a:solidFill>
          <a:latin typeface="+mn-lt"/>
        </a:defRPr>
      </a:lvl2pPr>
      <a:lvl3pPr marL="1143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3pPr>
      <a:lvl4pPr marL="1600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4pPr>
      <a:lvl5pPr marL="20574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5pPr>
      <a:lvl6pPr marL="25146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6pPr>
      <a:lvl7pPr marL="29718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7pPr>
      <a:lvl8pPr marL="34290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8pPr>
      <a:lvl9pPr marL="3886200" indent="-228600" algn="l" rtl="0" eaLnBrk="1" fontAlgn="base" hangingPunct="1">
        <a:spcBef>
          <a:spcPct val="20000"/>
        </a:spcBef>
        <a:spcAft>
          <a:spcPct val="0"/>
        </a:spcAft>
        <a:buClr>
          <a:schemeClr val="folHlink"/>
        </a:buClr>
        <a:buSzPct val="110000"/>
        <a:buChar char="•"/>
        <a:defRPr sz="24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4.xml"/><Relationship Id="rId5" Type="http://schemas.openxmlformats.org/officeDocument/2006/relationships/image" Target="../media/image16.jpeg"/><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Status and </a:t>
            </a:r>
            <a:r>
              <a:rPr lang="en-GB" dirty="0" smtClean="0"/>
              <a:t>Challenges for Detectors in </a:t>
            </a:r>
            <a:r>
              <a:rPr lang="en-GB" dirty="0"/>
              <a:t>Nuclear Physics</a:t>
            </a:r>
          </a:p>
        </p:txBody>
      </p:sp>
      <p:sp>
        <p:nvSpPr>
          <p:cNvPr id="3" name="Subtitle 2"/>
          <p:cNvSpPr>
            <a:spLocks noGrp="1"/>
          </p:cNvSpPr>
          <p:nvPr>
            <p:ph type="subTitle" idx="1"/>
          </p:nvPr>
        </p:nvSpPr>
        <p:spPr/>
        <p:txBody>
          <a:bodyPr/>
          <a:lstStyle/>
          <a:p>
            <a:r>
              <a:rPr lang="en-GB" dirty="0" smtClean="0"/>
              <a:t>Yacouba Diawara</a:t>
            </a:r>
            <a:endParaRPr lang="en-GB" dirty="0"/>
          </a:p>
        </p:txBody>
      </p:sp>
      <p:sp>
        <p:nvSpPr>
          <p:cNvPr id="4" name="TextBox 3"/>
          <p:cNvSpPr txBox="1"/>
          <p:nvPr/>
        </p:nvSpPr>
        <p:spPr>
          <a:xfrm>
            <a:off x="251520" y="5661248"/>
            <a:ext cx="3059832" cy="276999"/>
          </a:xfrm>
          <a:prstGeom prst="rect">
            <a:avLst/>
          </a:prstGeom>
          <a:noFill/>
        </p:spPr>
        <p:txBody>
          <a:bodyPr wrap="square" rtlCol="0">
            <a:spAutoFit/>
          </a:bodyPr>
          <a:lstStyle/>
          <a:p>
            <a:r>
              <a:rPr lang="en-US" sz="1200" dirty="0"/>
              <a:t>ERDIT Meeting, CERN 11-12 April 2013</a:t>
            </a:r>
          </a:p>
        </p:txBody>
      </p:sp>
    </p:spTree>
    <p:extLst>
      <p:ext uri="{BB962C8B-B14F-4D97-AF65-F5344CB8AC3E}">
        <p14:creationId xmlns:p14="http://schemas.microsoft.com/office/powerpoint/2010/main" val="3956407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36104"/>
          </a:xfrm>
        </p:spPr>
        <p:txBody>
          <a:bodyPr/>
          <a:lstStyle/>
          <a:p>
            <a:pPr algn="ctr"/>
            <a:r>
              <a:rPr lang="en-GB" dirty="0" smtClean="0"/>
              <a:t>Inorganic Scintillators</a:t>
            </a:r>
            <a:endParaRPr lang="en-GB" dirty="0"/>
          </a:p>
        </p:txBody>
      </p:sp>
      <p:sp>
        <p:nvSpPr>
          <p:cNvPr id="3" name="Text Placeholder 2"/>
          <p:cNvSpPr>
            <a:spLocks noGrp="1"/>
          </p:cNvSpPr>
          <p:nvPr>
            <p:ph type="body" idx="1"/>
          </p:nvPr>
        </p:nvSpPr>
        <p:spPr>
          <a:xfrm>
            <a:off x="444308" y="1293924"/>
            <a:ext cx="4040188" cy="639762"/>
          </a:xfrm>
        </p:spPr>
        <p:txBody>
          <a:bodyPr/>
          <a:lstStyle/>
          <a:p>
            <a:r>
              <a:rPr lang="en-GB" dirty="0" smtClean="0"/>
              <a:t>	Applications</a:t>
            </a:r>
            <a:endParaRPr lang="en-GB" dirty="0"/>
          </a:p>
        </p:txBody>
      </p:sp>
      <p:sp>
        <p:nvSpPr>
          <p:cNvPr id="4" name="Content Placeholder 3"/>
          <p:cNvSpPr>
            <a:spLocks noGrp="1"/>
          </p:cNvSpPr>
          <p:nvPr>
            <p:ph sz="half" idx="2"/>
          </p:nvPr>
        </p:nvSpPr>
        <p:spPr>
          <a:xfrm>
            <a:off x="251520" y="2174875"/>
            <a:ext cx="4245868" cy="3951288"/>
          </a:xfrm>
        </p:spPr>
        <p:txBody>
          <a:bodyPr>
            <a:normAutofit/>
          </a:bodyPr>
          <a:lstStyle/>
          <a:p>
            <a:pPr>
              <a:lnSpc>
                <a:spcPct val="80000"/>
              </a:lnSpc>
              <a:spcAft>
                <a:spcPts val="600"/>
              </a:spcAft>
            </a:pPr>
            <a:r>
              <a:rPr lang="en-GB" dirty="0" smtClean="0"/>
              <a:t>NaI(Tl), </a:t>
            </a:r>
            <a:r>
              <a:rPr lang="en-GB" dirty="0"/>
              <a:t>CsI are the most commonly used for </a:t>
            </a:r>
            <a:r>
              <a:rPr lang="el-GR" dirty="0"/>
              <a:t>ϫ</a:t>
            </a:r>
            <a:r>
              <a:rPr lang="en-GB" dirty="0" smtClean="0"/>
              <a:t>-rays</a:t>
            </a:r>
            <a:r>
              <a:rPr lang="en-GB" dirty="0"/>
              <a:t>. </a:t>
            </a:r>
            <a:r>
              <a:rPr lang="en-GB" dirty="0" smtClean="0"/>
              <a:t>(sizes up to 0.75m </a:t>
            </a:r>
            <a:r>
              <a:rPr lang="en-GB" dirty="0"/>
              <a:t>Dia, 0.25m thick</a:t>
            </a:r>
            <a:r>
              <a:rPr lang="en-GB" dirty="0" smtClean="0"/>
              <a:t>). Used </a:t>
            </a:r>
            <a:r>
              <a:rPr lang="en-US" dirty="0" smtClean="0"/>
              <a:t>for </a:t>
            </a:r>
            <a:r>
              <a:rPr lang="en-US" dirty="0"/>
              <a:t>all </a:t>
            </a:r>
            <a:r>
              <a:rPr lang="en-US" dirty="0" smtClean="0"/>
              <a:t>nuclide identification </a:t>
            </a:r>
            <a:r>
              <a:rPr lang="en-US" dirty="0"/>
              <a:t>applications </a:t>
            </a:r>
            <a:endParaRPr lang="en-GB" dirty="0"/>
          </a:p>
          <a:p>
            <a:pPr>
              <a:lnSpc>
                <a:spcPct val="80000"/>
              </a:lnSpc>
              <a:spcAft>
                <a:spcPts val="600"/>
              </a:spcAft>
            </a:pPr>
            <a:r>
              <a:rPr lang="en-GB" dirty="0"/>
              <a:t>CaF</a:t>
            </a:r>
            <a:r>
              <a:rPr lang="en-GB" baseline="-25000" dirty="0"/>
              <a:t>2</a:t>
            </a:r>
            <a:r>
              <a:rPr lang="en-GB" dirty="0"/>
              <a:t> (Eu) efficient for </a:t>
            </a:r>
            <a:r>
              <a:rPr lang="el-GR" dirty="0"/>
              <a:t>β</a:t>
            </a:r>
            <a:r>
              <a:rPr lang="en-US" dirty="0"/>
              <a:t> particles and X-rays with </a:t>
            </a:r>
            <a:r>
              <a:rPr lang="en-US" dirty="0" smtClean="0"/>
              <a:t>low </a:t>
            </a:r>
            <a:r>
              <a:rPr lang="el-GR" dirty="0"/>
              <a:t>ϫ</a:t>
            </a:r>
            <a:r>
              <a:rPr lang="en-US" dirty="0" smtClean="0"/>
              <a:t> </a:t>
            </a:r>
            <a:r>
              <a:rPr lang="en-US" dirty="0"/>
              <a:t>sensitivity.</a:t>
            </a:r>
            <a:endParaRPr lang="en-GB" dirty="0"/>
          </a:p>
          <a:p>
            <a:pPr>
              <a:lnSpc>
                <a:spcPct val="80000"/>
              </a:lnSpc>
              <a:spcAft>
                <a:spcPts val="600"/>
              </a:spcAft>
            </a:pPr>
            <a:r>
              <a:rPr lang="en-GB" dirty="0"/>
              <a:t>LiF/ZnS for neutron imaging with </a:t>
            </a:r>
            <a:r>
              <a:rPr lang="en-GB" dirty="0" smtClean="0"/>
              <a:t>wavelength shifting-fiber </a:t>
            </a:r>
            <a:r>
              <a:rPr lang="en-GB" dirty="0"/>
              <a:t>detector</a:t>
            </a:r>
          </a:p>
        </p:txBody>
      </p:sp>
      <p:sp>
        <p:nvSpPr>
          <p:cNvPr id="5" name="Text Placeholder 4"/>
          <p:cNvSpPr>
            <a:spLocks noGrp="1"/>
          </p:cNvSpPr>
          <p:nvPr>
            <p:ph type="body" sz="quarter" idx="3"/>
          </p:nvPr>
        </p:nvSpPr>
        <p:spPr>
          <a:xfrm>
            <a:off x="4645025" y="1301373"/>
            <a:ext cx="4041775" cy="639762"/>
          </a:xfrm>
        </p:spPr>
        <p:txBody>
          <a:bodyPr/>
          <a:lstStyle/>
          <a:p>
            <a:r>
              <a:rPr lang="en-GB" dirty="0" smtClean="0"/>
              <a:t>Properties of some inorganic scintillators</a:t>
            </a:r>
            <a:endParaRPr lang="en-GB" dirty="0"/>
          </a:p>
        </p:txBody>
      </p:sp>
      <p:graphicFrame>
        <p:nvGraphicFramePr>
          <p:cNvPr id="7" name="Content Placeholder 6"/>
          <p:cNvGraphicFramePr>
            <a:graphicFrameLocks noGrp="1"/>
          </p:cNvGraphicFramePr>
          <p:nvPr>
            <p:ph sz="quarter" idx="4"/>
            <p:extLst>
              <p:ext uri="{D42A27DB-BD31-4B8C-83A1-F6EECF244321}">
                <p14:modId xmlns:p14="http://schemas.microsoft.com/office/powerpoint/2010/main" val="1223291841"/>
              </p:ext>
            </p:extLst>
          </p:nvPr>
        </p:nvGraphicFramePr>
        <p:xfrm>
          <a:off x="4645024" y="2174872"/>
          <a:ext cx="4391471" cy="3270352"/>
        </p:xfrm>
        <a:graphic>
          <a:graphicData uri="http://schemas.openxmlformats.org/drawingml/2006/table">
            <a:tbl>
              <a:tblPr firstRow="1" bandRow="1">
                <a:tableStyleId>{5C22544A-7EE6-4342-B048-85BDC9FD1C3A}</a:tableStyleId>
              </a:tblPr>
              <a:tblGrid>
                <a:gridCol w="1328943"/>
                <a:gridCol w="938858"/>
                <a:gridCol w="1025802"/>
                <a:gridCol w="1097868"/>
              </a:tblGrid>
              <a:tr h="408794">
                <a:tc>
                  <a:txBody>
                    <a:bodyPr/>
                    <a:lstStyle/>
                    <a:p>
                      <a:r>
                        <a:rPr lang="en-US" dirty="0" smtClean="0"/>
                        <a:t>Mterial</a:t>
                      </a:r>
                      <a:endParaRPr lang="en-US" dirty="0"/>
                    </a:p>
                  </a:txBody>
                  <a:tcPr/>
                </a:tc>
                <a:tc>
                  <a:txBody>
                    <a:bodyPr/>
                    <a:lstStyle/>
                    <a:p>
                      <a:r>
                        <a:rPr lang="el-GR" dirty="0" smtClean="0"/>
                        <a:t>λ</a:t>
                      </a:r>
                      <a:r>
                        <a:rPr lang="en-US" dirty="0" smtClean="0"/>
                        <a:t>(nm)</a:t>
                      </a:r>
                      <a:endParaRPr lang="en-US" dirty="0"/>
                    </a:p>
                  </a:txBody>
                  <a:tcPr/>
                </a:tc>
                <a:tc>
                  <a:txBody>
                    <a:bodyPr/>
                    <a:lstStyle/>
                    <a:p>
                      <a:r>
                        <a:rPr lang="el-GR" dirty="0" smtClean="0"/>
                        <a:t>ε</a:t>
                      </a:r>
                      <a:r>
                        <a:rPr lang="en-US" dirty="0" smtClean="0"/>
                        <a:t>(%)</a:t>
                      </a:r>
                      <a:endParaRPr lang="en-US" dirty="0"/>
                    </a:p>
                  </a:txBody>
                  <a:tcPr/>
                </a:tc>
                <a:tc>
                  <a:txBody>
                    <a:bodyPr/>
                    <a:lstStyle/>
                    <a:p>
                      <a:r>
                        <a:rPr lang="en-US" dirty="0" smtClean="0"/>
                        <a:t>dec(</a:t>
                      </a:r>
                      <a:r>
                        <a:rPr lang="el-GR" dirty="0" smtClean="0"/>
                        <a:t>μ</a:t>
                      </a:r>
                      <a:r>
                        <a:rPr lang="en-US" dirty="0" smtClean="0"/>
                        <a:t>s)</a:t>
                      </a:r>
                      <a:endParaRPr lang="en-US" dirty="0"/>
                    </a:p>
                  </a:txBody>
                  <a:tcPr/>
                </a:tc>
              </a:tr>
              <a:tr h="408794">
                <a:tc>
                  <a:txBody>
                    <a:bodyPr/>
                    <a:lstStyle/>
                    <a:p>
                      <a:r>
                        <a:rPr lang="en-US" dirty="0" smtClean="0"/>
                        <a:t>NaI(Tl)</a:t>
                      </a:r>
                      <a:endParaRPr lang="en-US" dirty="0"/>
                    </a:p>
                  </a:txBody>
                  <a:tcPr/>
                </a:tc>
                <a:tc>
                  <a:txBody>
                    <a:bodyPr/>
                    <a:lstStyle/>
                    <a:p>
                      <a:r>
                        <a:rPr lang="en-US" dirty="0" smtClean="0"/>
                        <a:t>410</a:t>
                      </a:r>
                      <a:endParaRPr lang="en-US" dirty="0"/>
                    </a:p>
                  </a:txBody>
                  <a:tcPr/>
                </a:tc>
                <a:tc>
                  <a:txBody>
                    <a:bodyPr/>
                    <a:lstStyle/>
                    <a:p>
                      <a:r>
                        <a:rPr lang="en-US" dirty="0" smtClean="0"/>
                        <a:t>100</a:t>
                      </a:r>
                      <a:endParaRPr lang="en-US" dirty="0"/>
                    </a:p>
                  </a:txBody>
                  <a:tcPr/>
                </a:tc>
                <a:tc>
                  <a:txBody>
                    <a:bodyPr/>
                    <a:lstStyle/>
                    <a:p>
                      <a:r>
                        <a:rPr lang="en-US" dirty="0" smtClean="0"/>
                        <a:t>0.23</a:t>
                      </a:r>
                      <a:endParaRPr lang="en-US" dirty="0"/>
                    </a:p>
                  </a:txBody>
                  <a:tcPr/>
                </a:tc>
              </a:tr>
              <a:tr h="408794">
                <a:tc>
                  <a:txBody>
                    <a:bodyPr/>
                    <a:lstStyle/>
                    <a:p>
                      <a:r>
                        <a:rPr lang="en-US" dirty="0" smtClean="0"/>
                        <a:t>CaF</a:t>
                      </a:r>
                      <a:r>
                        <a:rPr lang="en-US" baseline="-25000" dirty="0" smtClean="0"/>
                        <a:t>2</a:t>
                      </a:r>
                      <a:r>
                        <a:rPr lang="en-US" dirty="0" smtClean="0"/>
                        <a:t>(Eu)</a:t>
                      </a:r>
                      <a:endParaRPr lang="en-US" dirty="0"/>
                    </a:p>
                  </a:txBody>
                  <a:tcPr/>
                </a:tc>
                <a:tc>
                  <a:txBody>
                    <a:bodyPr/>
                    <a:lstStyle/>
                    <a:p>
                      <a:r>
                        <a:rPr lang="en-US" dirty="0" smtClean="0"/>
                        <a:t>435</a:t>
                      </a:r>
                      <a:endParaRPr lang="en-US" dirty="0"/>
                    </a:p>
                  </a:txBody>
                  <a:tcPr/>
                </a:tc>
                <a:tc>
                  <a:txBody>
                    <a:bodyPr/>
                    <a:lstStyle/>
                    <a:p>
                      <a:r>
                        <a:rPr lang="en-US" dirty="0" smtClean="0"/>
                        <a:t>50</a:t>
                      </a:r>
                      <a:endParaRPr lang="en-US" dirty="0"/>
                    </a:p>
                  </a:txBody>
                  <a:tcPr/>
                </a:tc>
                <a:tc>
                  <a:txBody>
                    <a:bodyPr/>
                    <a:lstStyle/>
                    <a:p>
                      <a:r>
                        <a:rPr lang="en-US" dirty="0" smtClean="0"/>
                        <a:t>0.94</a:t>
                      </a:r>
                      <a:endParaRPr lang="en-US" dirty="0"/>
                    </a:p>
                  </a:txBody>
                  <a:tcPr/>
                </a:tc>
              </a:tr>
              <a:tr h="408794">
                <a:tc>
                  <a:txBody>
                    <a:bodyPr/>
                    <a:lstStyle/>
                    <a:p>
                      <a:r>
                        <a:rPr lang="en-US" dirty="0" smtClean="0"/>
                        <a:t>CsI(Na)</a:t>
                      </a:r>
                      <a:endParaRPr lang="en-US" dirty="0"/>
                    </a:p>
                  </a:txBody>
                  <a:tcPr/>
                </a:tc>
                <a:tc>
                  <a:txBody>
                    <a:bodyPr/>
                    <a:lstStyle/>
                    <a:p>
                      <a:r>
                        <a:rPr lang="en-US" dirty="0" smtClean="0"/>
                        <a:t>420</a:t>
                      </a:r>
                      <a:endParaRPr lang="en-US" dirty="0"/>
                    </a:p>
                  </a:txBody>
                  <a:tcPr/>
                </a:tc>
                <a:tc>
                  <a:txBody>
                    <a:bodyPr/>
                    <a:lstStyle/>
                    <a:p>
                      <a:r>
                        <a:rPr lang="en-US" dirty="0" smtClean="0"/>
                        <a:t>80</a:t>
                      </a:r>
                      <a:endParaRPr lang="en-US" dirty="0"/>
                    </a:p>
                  </a:txBody>
                  <a:tcPr/>
                </a:tc>
                <a:tc>
                  <a:txBody>
                    <a:bodyPr/>
                    <a:lstStyle/>
                    <a:p>
                      <a:r>
                        <a:rPr lang="en-US" dirty="0" smtClean="0"/>
                        <a:t>0.63</a:t>
                      </a:r>
                      <a:endParaRPr lang="en-US" dirty="0"/>
                    </a:p>
                  </a:txBody>
                  <a:tcPr/>
                </a:tc>
              </a:tr>
              <a:tr h="408794">
                <a:tc>
                  <a:txBody>
                    <a:bodyPr/>
                    <a:lstStyle/>
                    <a:p>
                      <a:r>
                        <a:rPr lang="en-US" dirty="0" smtClean="0"/>
                        <a:t>CsI(Tl)</a:t>
                      </a:r>
                      <a:endParaRPr lang="en-US" dirty="0"/>
                    </a:p>
                  </a:txBody>
                  <a:tcPr/>
                </a:tc>
                <a:tc>
                  <a:txBody>
                    <a:bodyPr/>
                    <a:lstStyle/>
                    <a:p>
                      <a:r>
                        <a:rPr lang="en-US" dirty="0" smtClean="0"/>
                        <a:t>565</a:t>
                      </a:r>
                      <a:endParaRPr lang="en-US" dirty="0"/>
                    </a:p>
                  </a:txBody>
                  <a:tcPr/>
                </a:tc>
                <a:tc>
                  <a:txBody>
                    <a:bodyPr/>
                    <a:lstStyle/>
                    <a:p>
                      <a:r>
                        <a:rPr lang="en-US" dirty="0" smtClean="0"/>
                        <a:t>45</a:t>
                      </a:r>
                      <a:endParaRPr lang="en-US" dirty="0"/>
                    </a:p>
                  </a:txBody>
                  <a:tcPr/>
                </a:tc>
                <a:tc>
                  <a:txBody>
                    <a:bodyPr/>
                    <a:lstStyle/>
                    <a:p>
                      <a:r>
                        <a:rPr lang="en-US" dirty="0" smtClean="0"/>
                        <a:t>1.00</a:t>
                      </a:r>
                      <a:endParaRPr lang="en-US" dirty="0"/>
                    </a:p>
                  </a:txBody>
                  <a:tcPr/>
                </a:tc>
              </a:tr>
              <a:tr h="408794">
                <a:tc>
                  <a:txBody>
                    <a:bodyPr/>
                    <a:lstStyle/>
                    <a:p>
                      <a:r>
                        <a:rPr lang="en-US" dirty="0" smtClean="0"/>
                        <a:t>Bi</a:t>
                      </a:r>
                      <a:r>
                        <a:rPr lang="en-US" baseline="-25000" dirty="0" smtClean="0"/>
                        <a:t>4</a:t>
                      </a:r>
                      <a:r>
                        <a:rPr lang="en-US" dirty="0" smtClean="0"/>
                        <a:t>Ge</a:t>
                      </a:r>
                      <a:r>
                        <a:rPr lang="en-US" baseline="-25000" dirty="0" smtClean="0"/>
                        <a:t>3</a:t>
                      </a:r>
                      <a:r>
                        <a:rPr lang="en-US" dirty="0" smtClean="0"/>
                        <a:t>O</a:t>
                      </a:r>
                      <a:r>
                        <a:rPr lang="en-US" baseline="-25000" dirty="0" smtClean="0"/>
                        <a:t>12</a:t>
                      </a:r>
                      <a:endParaRPr lang="en-US" baseline="-25000" dirty="0"/>
                    </a:p>
                  </a:txBody>
                  <a:tcPr/>
                </a:tc>
                <a:tc>
                  <a:txBody>
                    <a:bodyPr/>
                    <a:lstStyle/>
                    <a:p>
                      <a:r>
                        <a:rPr lang="en-US" dirty="0" smtClean="0"/>
                        <a:t>480</a:t>
                      </a:r>
                      <a:endParaRPr lang="en-US" dirty="0"/>
                    </a:p>
                  </a:txBody>
                  <a:tcPr/>
                </a:tc>
                <a:tc>
                  <a:txBody>
                    <a:bodyPr/>
                    <a:lstStyle/>
                    <a:p>
                      <a:r>
                        <a:rPr lang="en-US" dirty="0" smtClean="0"/>
                        <a:t>8</a:t>
                      </a:r>
                      <a:endParaRPr lang="en-US" dirty="0"/>
                    </a:p>
                  </a:txBody>
                  <a:tcPr/>
                </a:tc>
                <a:tc>
                  <a:txBody>
                    <a:bodyPr/>
                    <a:lstStyle/>
                    <a:p>
                      <a:r>
                        <a:rPr lang="en-US" dirty="0" smtClean="0"/>
                        <a:t>0.3</a:t>
                      </a:r>
                      <a:endParaRPr lang="en-US" dirty="0"/>
                    </a:p>
                  </a:txBody>
                  <a:tcPr/>
                </a:tc>
              </a:tr>
              <a:tr h="408794">
                <a:tc>
                  <a:txBody>
                    <a:bodyPr/>
                    <a:lstStyle/>
                    <a:p>
                      <a:r>
                        <a:rPr lang="en-US" dirty="0" smtClean="0"/>
                        <a:t>CdWO</a:t>
                      </a:r>
                      <a:r>
                        <a:rPr lang="en-US" baseline="-25000" dirty="0" smtClean="0"/>
                        <a:t>4</a:t>
                      </a:r>
                      <a:endParaRPr lang="en-US" baseline="-25000" dirty="0"/>
                    </a:p>
                  </a:txBody>
                  <a:tcPr/>
                </a:tc>
                <a:tc>
                  <a:txBody>
                    <a:bodyPr/>
                    <a:lstStyle/>
                    <a:p>
                      <a:r>
                        <a:rPr lang="en-US" dirty="0" smtClean="0"/>
                        <a:t>530</a:t>
                      </a:r>
                      <a:endParaRPr lang="en-US" dirty="0"/>
                    </a:p>
                  </a:txBody>
                  <a:tcPr/>
                </a:tc>
                <a:tc>
                  <a:txBody>
                    <a:bodyPr/>
                    <a:lstStyle/>
                    <a:p>
                      <a:r>
                        <a:rPr lang="en-US" dirty="0" smtClean="0"/>
                        <a:t>20</a:t>
                      </a:r>
                      <a:endParaRPr lang="en-US" dirty="0"/>
                    </a:p>
                  </a:txBody>
                  <a:tcPr/>
                </a:tc>
                <a:tc>
                  <a:txBody>
                    <a:bodyPr/>
                    <a:lstStyle/>
                    <a:p>
                      <a:r>
                        <a:rPr lang="en-US" dirty="0" smtClean="0"/>
                        <a:t>0.9</a:t>
                      </a:r>
                      <a:endParaRPr lang="en-US" dirty="0"/>
                    </a:p>
                  </a:txBody>
                  <a:tcPr/>
                </a:tc>
              </a:tr>
              <a:tr h="408794">
                <a:tc>
                  <a:txBody>
                    <a:bodyPr/>
                    <a:lstStyle/>
                    <a:p>
                      <a:r>
                        <a:rPr lang="en-US" baseline="30000" dirty="0" smtClean="0"/>
                        <a:t>6</a:t>
                      </a:r>
                      <a:r>
                        <a:rPr lang="en-US" dirty="0" smtClean="0"/>
                        <a:t>LiI(Eu)</a:t>
                      </a:r>
                      <a:endParaRPr lang="en-US" dirty="0"/>
                    </a:p>
                  </a:txBody>
                  <a:tcPr/>
                </a:tc>
                <a:tc>
                  <a:txBody>
                    <a:bodyPr/>
                    <a:lstStyle/>
                    <a:p>
                      <a:r>
                        <a:rPr lang="en-US" dirty="0" smtClean="0"/>
                        <a:t>470</a:t>
                      </a:r>
                      <a:endParaRPr lang="en-US" dirty="0"/>
                    </a:p>
                  </a:txBody>
                  <a:tcPr/>
                </a:tc>
                <a:tc>
                  <a:txBody>
                    <a:bodyPr/>
                    <a:lstStyle/>
                    <a:p>
                      <a:r>
                        <a:rPr lang="en-US" dirty="0" smtClean="0"/>
                        <a:t>30</a:t>
                      </a:r>
                      <a:endParaRPr lang="en-US" dirty="0"/>
                    </a:p>
                  </a:txBody>
                  <a:tcPr/>
                </a:tc>
                <a:tc>
                  <a:txBody>
                    <a:bodyPr/>
                    <a:lstStyle/>
                    <a:p>
                      <a:r>
                        <a:rPr lang="en-US" dirty="0" smtClean="0"/>
                        <a:t>0.94</a:t>
                      </a:r>
                      <a:endParaRPr lang="en-US" dirty="0"/>
                    </a:p>
                  </a:txBody>
                  <a:tcPr/>
                </a:tc>
              </a:tr>
            </a:tbl>
          </a:graphicData>
        </a:graphic>
      </p:graphicFrame>
      <p:sp>
        <p:nvSpPr>
          <p:cNvPr id="6" name="Footer Placeholder 5"/>
          <p:cNvSpPr>
            <a:spLocks noGrp="1"/>
          </p:cNvSpPr>
          <p:nvPr>
            <p:ph type="ftr" sz="quarter" idx="11"/>
          </p:nvPr>
        </p:nvSpPr>
        <p:spPr/>
        <p:txBody>
          <a:bodyPr/>
          <a:lstStyle/>
          <a:p>
            <a:r>
              <a:rPr lang="en-US" smtClean="0"/>
              <a:t>ERDIT Meeting, CERN 11-12 April 2013</a:t>
            </a:r>
            <a:endParaRPr lang="en-US" dirty="0"/>
          </a:p>
        </p:txBody>
      </p:sp>
      <p:sp>
        <p:nvSpPr>
          <p:cNvPr id="8" name="Slide Number Placeholder 7"/>
          <p:cNvSpPr>
            <a:spLocks noGrp="1"/>
          </p:cNvSpPr>
          <p:nvPr>
            <p:ph type="sldNum" sz="quarter" idx="12"/>
          </p:nvPr>
        </p:nvSpPr>
        <p:spPr/>
        <p:txBody>
          <a:bodyPr/>
          <a:lstStyle/>
          <a:p>
            <a:fld id="{3496FF85-89A4-4D2F-9A47-F254EE67E025}" type="slidenum">
              <a:rPr lang="en-US" smtClean="0"/>
              <a:pPr/>
              <a:t>10</a:t>
            </a:fld>
            <a:endParaRPr lang="en-US" dirty="0"/>
          </a:p>
        </p:txBody>
      </p:sp>
    </p:spTree>
    <p:extLst>
      <p:ext uri="{BB962C8B-B14F-4D97-AF65-F5344CB8AC3E}">
        <p14:creationId xmlns:p14="http://schemas.microsoft.com/office/powerpoint/2010/main" val="37001677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792088"/>
          </a:xfrm>
        </p:spPr>
        <p:txBody>
          <a:bodyPr/>
          <a:lstStyle/>
          <a:p>
            <a:pPr algn="ctr"/>
            <a:r>
              <a:rPr lang="en-GB" dirty="0" smtClean="0"/>
              <a:t>Organic Scintillators</a:t>
            </a:r>
            <a:endParaRPr lang="en-GB" dirty="0"/>
          </a:p>
        </p:txBody>
      </p:sp>
      <p:sp>
        <p:nvSpPr>
          <p:cNvPr id="3" name="Text Placeholder 2"/>
          <p:cNvSpPr>
            <a:spLocks noGrp="1"/>
          </p:cNvSpPr>
          <p:nvPr>
            <p:ph type="body" idx="1"/>
          </p:nvPr>
        </p:nvSpPr>
        <p:spPr>
          <a:xfrm>
            <a:off x="457200" y="1319880"/>
            <a:ext cx="4040188" cy="639762"/>
          </a:xfrm>
        </p:spPr>
        <p:txBody>
          <a:bodyPr>
            <a:normAutofit fontScale="77500" lnSpcReduction="20000"/>
          </a:bodyPr>
          <a:lstStyle/>
          <a:p>
            <a:r>
              <a:rPr lang="en-GB" dirty="0" smtClean="0"/>
              <a:t>Applications for crystal, liquid, plastic and gaseous scintillators</a:t>
            </a:r>
            <a:endParaRPr lang="en-GB" dirty="0"/>
          </a:p>
        </p:txBody>
      </p:sp>
      <p:sp>
        <p:nvSpPr>
          <p:cNvPr id="4" name="Content Placeholder 3"/>
          <p:cNvSpPr>
            <a:spLocks noGrp="1"/>
          </p:cNvSpPr>
          <p:nvPr>
            <p:ph sz="half" idx="2"/>
          </p:nvPr>
        </p:nvSpPr>
        <p:spPr/>
        <p:txBody>
          <a:bodyPr>
            <a:normAutofit fontScale="85000" lnSpcReduction="10000"/>
          </a:bodyPr>
          <a:lstStyle/>
          <a:p>
            <a:r>
              <a:rPr lang="en-GB" dirty="0" smtClean="0"/>
              <a:t>Crystal have faster response time compared to inorganic       faster timing resolution.</a:t>
            </a:r>
          </a:p>
          <a:p>
            <a:r>
              <a:rPr lang="en-GB" dirty="0" smtClean="0"/>
              <a:t> Liquid scintillators are used in large volume to increase the efficiency and reduce </a:t>
            </a:r>
            <a:r>
              <a:rPr lang="el-GR" dirty="0"/>
              <a:t>ϫ</a:t>
            </a:r>
            <a:r>
              <a:rPr lang="en-GB" dirty="0" smtClean="0"/>
              <a:t>/n ratio.</a:t>
            </a:r>
          </a:p>
          <a:p>
            <a:r>
              <a:rPr lang="en-GB" dirty="0" smtClean="0"/>
              <a:t>Mixture of noble gases: low</a:t>
            </a:r>
            <a:r>
              <a:rPr lang="el-GR" dirty="0"/>
              <a:t>ϫ</a:t>
            </a:r>
            <a:r>
              <a:rPr lang="en-GB" dirty="0" smtClean="0"/>
              <a:t>, short decay, Light output per MeV doesn’t depend on the charge or the mass of the particle. Suitable for heavy charged particles (</a:t>
            </a:r>
            <a:r>
              <a:rPr lang="el-GR" dirty="0" smtClean="0"/>
              <a:t>α</a:t>
            </a:r>
            <a:r>
              <a:rPr lang="en-GB" dirty="0" smtClean="0"/>
              <a:t>, fission fragments, ….</a:t>
            </a:r>
            <a:endParaRPr lang="en-GB" dirty="0"/>
          </a:p>
        </p:txBody>
      </p:sp>
      <p:sp>
        <p:nvSpPr>
          <p:cNvPr id="5" name="Text Placeholder 4"/>
          <p:cNvSpPr>
            <a:spLocks noGrp="1"/>
          </p:cNvSpPr>
          <p:nvPr>
            <p:ph type="body" sz="quarter" idx="3"/>
          </p:nvPr>
        </p:nvSpPr>
        <p:spPr>
          <a:xfrm>
            <a:off x="4645025" y="1259655"/>
            <a:ext cx="4041775" cy="639762"/>
          </a:xfrm>
        </p:spPr>
        <p:txBody>
          <a:bodyPr/>
          <a:lstStyle/>
          <a:p>
            <a:r>
              <a:rPr lang="en-GB" dirty="0" smtClean="0"/>
              <a:t>Properties of some organic scintillators</a:t>
            </a:r>
            <a:endParaRPr lang="en-GB" dirty="0"/>
          </a:p>
        </p:txBody>
      </p:sp>
      <p:graphicFrame>
        <p:nvGraphicFramePr>
          <p:cNvPr id="8" name="Content Placeholder 7"/>
          <p:cNvGraphicFramePr>
            <a:graphicFrameLocks noGrp="1"/>
          </p:cNvGraphicFramePr>
          <p:nvPr>
            <p:ph sz="quarter" idx="4"/>
            <p:extLst>
              <p:ext uri="{D42A27DB-BD31-4B8C-83A1-F6EECF244321}">
                <p14:modId xmlns:p14="http://schemas.microsoft.com/office/powerpoint/2010/main" val="3812850078"/>
              </p:ext>
            </p:extLst>
          </p:nvPr>
        </p:nvGraphicFramePr>
        <p:xfrm>
          <a:off x="4531737" y="2276872"/>
          <a:ext cx="4498975" cy="3125541"/>
        </p:xfrm>
        <a:graphic>
          <a:graphicData uri="http://schemas.openxmlformats.org/drawingml/2006/table">
            <a:tbl>
              <a:tblPr firstRow="1" bandRow="1">
                <a:tableStyleId>{5C22544A-7EE6-4342-B048-85BDC9FD1C3A}</a:tableStyleId>
              </a:tblPr>
              <a:tblGrid>
                <a:gridCol w="1281323"/>
                <a:gridCol w="1282455"/>
                <a:gridCol w="810453"/>
                <a:gridCol w="1124744"/>
              </a:tblGrid>
              <a:tr h="698259">
                <a:tc>
                  <a:txBody>
                    <a:bodyPr/>
                    <a:lstStyle/>
                    <a:p>
                      <a:r>
                        <a:rPr lang="en-US" dirty="0" smtClean="0"/>
                        <a:t>Material</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t>λ</a:t>
                      </a:r>
                      <a:r>
                        <a:rPr lang="en-US" dirty="0" smtClean="0"/>
                        <a:t>(nm)</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l-GR" dirty="0" smtClean="0"/>
                        <a:t>ε</a:t>
                      </a:r>
                      <a:r>
                        <a:rPr lang="en-US" dirty="0" smtClean="0"/>
                        <a:t>(%)</a:t>
                      </a: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dec(ns)</a:t>
                      </a:r>
                    </a:p>
                    <a:p>
                      <a:endParaRPr lang="en-US" dirty="0"/>
                    </a:p>
                  </a:txBody>
                  <a:tcPr/>
                </a:tc>
              </a:tr>
              <a:tr h="404547">
                <a:tc>
                  <a:txBody>
                    <a:bodyPr/>
                    <a:lstStyle/>
                    <a:p>
                      <a:r>
                        <a:rPr lang="en-US" sz="1400" dirty="0" smtClean="0"/>
                        <a:t>Anthracene</a:t>
                      </a:r>
                      <a:endParaRPr lang="en-US" sz="1400" dirty="0"/>
                    </a:p>
                  </a:txBody>
                  <a:tcPr/>
                </a:tc>
                <a:tc>
                  <a:txBody>
                    <a:bodyPr/>
                    <a:lstStyle/>
                    <a:p>
                      <a:r>
                        <a:rPr lang="en-US" dirty="0" smtClean="0"/>
                        <a:t>445</a:t>
                      </a:r>
                      <a:endParaRPr lang="en-US" dirty="0"/>
                    </a:p>
                  </a:txBody>
                  <a:tcPr/>
                </a:tc>
                <a:tc>
                  <a:txBody>
                    <a:bodyPr/>
                    <a:lstStyle/>
                    <a:p>
                      <a:r>
                        <a:rPr lang="en-US" dirty="0" smtClean="0"/>
                        <a:t>100</a:t>
                      </a:r>
                      <a:endParaRPr lang="en-US" dirty="0"/>
                    </a:p>
                  </a:txBody>
                  <a:tcPr/>
                </a:tc>
                <a:tc>
                  <a:txBody>
                    <a:bodyPr/>
                    <a:lstStyle/>
                    <a:p>
                      <a:r>
                        <a:rPr lang="en-US" dirty="0" smtClean="0"/>
                        <a:t>30</a:t>
                      </a:r>
                      <a:endParaRPr lang="en-US" dirty="0"/>
                    </a:p>
                  </a:txBody>
                  <a:tcPr/>
                </a:tc>
              </a:tr>
              <a:tr h="404547">
                <a:tc>
                  <a:txBody>
                    <a:bodyPr/>
                    <a:lstStyle/>
                    <a:p>
                      <a:r>
                        <a:rPr lang="en-US" dirty="0" smtClean="0"/>
                        <a:t>NE-102</a:t>
                      </a:r>
                      <a:endParaRPr lang="en-US" dirty="0"/>
                    </a:p>
                  </a:txBody>
                  <a:tcPr/>
                </a:tc>
                <a:tc>
                  <a:txBody>
                    <a:bodyPr/>
                    <a:lstStyle/>
                    <a:p>
                      <a:r>
                        <a:rPr lang="en-US" dirty="0" smtClean="0"/>
                        <a:t>385</a:t>
                      </a:r>
                      <a:endParaRPr lang="en-US" dirty="0"/>
                    </a:p>
                  </a:txBody>
                  <a:tcPr/>
                </a:tc>
                <a:tc>
                  <a:txBody>
                    <a:bodyPr/>
                    <a:lstStyle/>
                    <a:p>
                      <a:r>
                        <a:rPr lang="en-US" dirty="0" smtClean="0"/>
                        <a:t>65</a:t>
                      </a:r>
                      <a:endParaRPr lang="en-US" dirty="0"/>
                    </a:p>
                  </a:txBody>
                  <a:tcPr/>
                </a:tc>
                <a:tc>
                  <a:txBody>
                    <a:bodyPr/>
                    <a:lstStyle/>
                    <a:p>
                      <a:r>
                        <a:rPr lang="en-US" dirty="0" smtClean="0"/>
                        <a:t>2</a:t>
                      </a:r>
                      <a:endParaRPr lang="en-US" dirty="0"/>
                    </a:p>
                  </a:txBody>
                  <a:tcPr/>
                </a:tc>
              </a:tr>
              <a:tr h="404547">
                <a:tc>
                  <a:txBody>
                    <a:bodyPr/>
                    <a:lstStyle/>
                    <a:p>
                      <a:r>
                        <a:rPr lang="en-US" dirty="0" smtClean="0"/>
                        <a:t>NE-110</a:t>
                      </a:r>
                      <a:endParaRPr lang="en-US" dirty="0"/>
                    </a:p>
                  </a:txBody>
                  <a:tcPr/>
                </a:tc>
                <a:tc>
                  <a:txBody>
                    <a:bodyPr/>
                    <a:lstStyle/>
                    <a:p>
                      <a:r>
                        <a:rPr lang="en-US" dirty="0" smtClean="0"/>
                        <a:t>350-450</a:t>
                      </a:r>
                      <a:endParaRPr lang="en-US" dirty="0"/>
                    </a:p>
                  </a:txBody>
                  <a:tcPr/>
                </a:tc>
                <a:tc>
                  <a:txBody>
                    <a:bodyPr/>
                    <a:lstStyle/>
                    <a:p>
                      <a:r>
                        <a:rPr lang="en-US" dirty="0" smtClean="0"/>
                        <a:t>60</a:t>
                      </a:r>
                      <a:endParaRPr lang="en-US" dirty="0"/>
                    </a:p>
                  </a:txBody>
                  <a:tcPr/>
                </a:tc>
                <a:tc>
                  <a:txBody>
                    <a:bodyPr/>
                    <a:lstStyle/>
                    <a:p>
                      <a:r>
                        <a:rPr lang="en-US" dirty="0" smtClean="0"/>
                        <a:t>3</a:t>
                      </a:r>
                      <a:endParaRPr lang="en-US" dirty="0"/>
                    </a:p>
                  </a:txBody>
                  <a:tcPr/>
                </a:tc>
              </a:tr>
              <a:tr h="404547">
                <a:tc>
                  <a:txBody>
                    <a:bodyPr/>
                    <a:lstStyle/>
                    <a:p>
                      <a:r>
                        <a:rPr lang="en-US" dirty="0" smtClean="0"/>
                        <a:t>NE213</a:t>
                      </a:r>
                      <a:endParaRPr lang="en-US" dirty="0"/>
                    </a:p>
                  </a:txBody>
                  <a:tcPr/>
                </a:tc>
                <a:tc>
                  <a:txBody>
                    <a:bodyPr/>
                    <a:lstStyle/>
                    <a:p>
                      <a:r>
                        <a:rPr lang="en-US" dirty="0" smtClean="0"/>
                        <a:t>350-450</a:t>
                      </a:r>
                      <a:endParaRPr lang="en-US" dirty="0"/>
                    </a:p>
                  </a:txBody>
                  <a:tcPr/>
                </a:tc>
                <a:tc>
                  <a:txBody>
                    <a:bodyPr/>
                    <a:lstStyle/>
                    <a:p>
                      <a:r>
                        <a:rPr lang="en-US" dirty="0" smtClean="0"/>
                        <a:t>60</a:t>
                      </a:r>
                      <a:endParaRPr lang="en-US" dirty="0"/>
                    </a:p>
                  </a:txBody>
                  <a:tcPr/>
                </a:tc>
                <a:tc>
                  <a:txBody>
                    <a:bodyPr/>
                    <a:lstStyle/>
                    <a:p>
                      <a:r>
                        <a:rPr lang="en-US" dirty="0" smtClean="0"/>
                        <a:t>2</a:t>
                      </a:r>
                      <a:endParaRPr lang="en-US" dirty="0"/>
                    </a:p>
                  </a:txBody>
                  <a:tcPr/>
                </a:tc>
              </a:tr>
              <a:tr h="404547">
                <a:tc>
                  <a:txBody>
                    <a:bodyPr/>
                    <a:lstStyle/>
                    <a:p>
                      <a:r>
                        <a:rPr lang="en-US" dirty="0" smtClean="0"/>
                        <a:t>Pilot B</a:t>
                      </a:r>
                      <a:endParaRPr lang="en-US" dirty="0"/>
                    </a:p>
                  </a:txBody>
                  <a:tcPr/>
                </a:tc>
                <a:tc>
                  <a:txBody>
                    <a:bodyPr/>
                    <a:lstStyle/>
                    <a:p>
                      <a:r>
                        <a:rPr lang="en-US" dirty="0" smtClean="0"/>
                        <a:t>350-450</a:t>
                      </a:r>
                      <a:endParaRPr lang="en-US" dirty="0"/>
                    </a:p>
                  </a:txBody>
                  <a:tcPr/>
                </a:tc>
                <a:tc>
                  <a:txBody>
                    <a:bodyPr/>
                    <a:lstStyle/>
                    <a:p>
                      <a:r>
                        <a:rPr lang="en-US" dirty="0" smtClean="0"/>
                        <a:t>68</a:t>
                      </a:r>
                      <a:endParaRPr lang="en-US" dirty="0"/>
                    </a:p>
                  </a:txBody>
                  <a:tcPr/>
                </a:tc>
                <a:tc>
                  <a:txBody>
                    <a:bodyPr/>
                    <a:lstStyle/>
                    <a:p>
                      <a:r>
                        <a:rPr lang="en-US" dirty="0" smtClean="0"/>
                        <a:t>2</a:t>
                      </a:r>
                      <a:endParaRPr lang="en-US" dirty="0"/>
                    </a:p>
                  </a:txBody>
                  <a:tcPr/>
                </a:tc>
              </a:tr>
              <a:tr h="404547">
                <a:tc>
                  <a:txBody>
                    <a:bodyPr/>
                    <a:lstStyle/>
                    <a:p>
                      <a:r>
                        <a:rPr lang="en-US" dirty="0" smtClean="0"/>
                        <a:t>Pilot </a:t>
                      </a:r>
                      <a:r>
                        <a:rPr lang="el-GR" dirty="0" smtClean="0"/>
                        <a:t>ϒ</a:t>
                      </a:r>
                      <a:endParaRPr lang="en-US" dirty="0"/>
                    </a:p>
                  </a:txBody>
                  <a:tcPr/>
                </a:tc>
                <a:tc>
                  <a:txBody>
                    <a:bodyPr/>
                    <a:lstStyle/>
                    <a:p>
                      <a:r>
                        <a:rPr lang="en-US" dirty="0" smtClean="0"/>
                        <a:t>350-450</a:t>
                      </a:r>
                      <a:endParaRPr lang="en-US" dirty="0"/>
                    </a:p>
                  </a:txBody>
                  <a:tcPr/>
                </a:tc>
                <a:tc>
                  <a:txBody>
                    <a:bodyPr/>
                    <a:lstStyle/>
                    <a:p>
                      <a:r>
                        <a:rPr lang="en-US" dirty="0" smtClean="0"/>
                        <a:t>64</a:t>
                      </a:r>
                      <a:endParaRPr lang="en-US" dirty="0"/>
                    </a:p>
                  </a:txBody>
                  <a:tcPr/>
                </a:tc>
                <a:tc>
                  <a:txBody>
                    <a:bodyPr/>
                    <a:lstStyle/>
                    <a:p>
                      <a:r>
                        <a:rPr lang="en-US" dirty="0" smtClean="0"/>
                        <a:t>3</a:t>
                      </a:r>
                      <a:endParaRPr lang="en-US" dirty="0"/>
                    </a:p>
                  </a:txBody>
                  <a:tcPr/>
                </a:tc>
              </a:tr>
            </a:tbl>
          </a:graphicData>
        </a:graphic>
      </p:graphicFrame>
      <p:sp>
        <p:nvSpPr>
          <p:cNvPr id="7" name="Right Arrow 6"/>
          <p:cNvSpPr/>
          <p:nvPr/>
        </p:nvSpPr>
        <p:spPr>
          <a:xfrm>
            <a:off x="683568" y="2852936"/>
            <a:ext cx="144016"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p:txBody>
          <a:bodyPr/>
          <a:lstStyle/>
          <a:p>
            <a:r>
              <a:rPr lang="en-US" smtClean="0"/>
              <a:t>ERDIT Meeting, CERN 11-12 April 2013</a:t>
            </a:r>
            <a:endParaRPr lang="en-US" dirty="0"/>
          </a:p>
        </p:txBody>
      </p:sp>
      <p:sp>
        <p:nvSpPr>
          <p:cNvPr id="9" name="Slide Number Placeholder 8"/>
          <p:cNvSpPr>
            <a:spLocks noGrp="1"/>
          </p:cNvSpPr>
          <p:nvPr>
            <p:ph type="sldNum" sz="quarter" idx="12"/>
          </p:nvPr>
        </p:nvSpPr>
        <p:spPr/>
        <p:txBody>
          <a:bodyPr/>
          <a:lstStyle/>
          <a:p>
            <a:fld id="{3496FF85-89A4-4D2F-9A47-F254EE67E025}" type="slidenum">
              <a:rPr lang="en-US" smtClean="0"/>
              <a:pPr/>
              <a:t>11</a:t>
            </a:fld>
            <a:endParaRPr lang="en-US" dirty="0"/>
          </a:p>
        </p:txBody>
      </p:sp>
    </p:spTree>
    <p:extLst>
      <p:ext uri="{BB962C8B-B14F-4D97-AF65-F5344CB8AC3E}">
        <p14:creationId xmlns:p14="http://schemas.microsoft.com/office/powerpoint/2010/main" val="23533475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Organic Scintillators</a:t>
            </a:r>
          </a:p>
        </p:txBody>
      </p:sp>
      <p:sp>
        <p:nvSpPr>
          <p:cNvPr id="4" name="Content Placeholder 3"/>
          <p:cNvSpPr>
            <a:spLocks noGrp="1"/>
          </p:cNvSpPr>
          <p:nvPr>
            <p:ph idx="1"/>
          </p:nvPr>
        </p:nvSpPr>
        <p:spPr>
          <a:xfrm>
            <a:off x="253206" y="1988840"/>
            <a:ext cx="8593137" cy="4572000"/>
          </a:xfrm>
        </p:spPr>
        <p:txBody>
          <a:bodyPr>
            <a:normAutofit/>
          </a:bodyPr>
          <a:lstStyle/>
          <a:p>
            <a:r>
              <a:rPr lang="en-GB" dirty="0" smtClean="0"/>
              <a:t>Plastic scintillators have similar properties to those of liquid scintillators.</a:t>
            </a:r>
          </a:p>
          <a:p>
            <a:r>
              <a:rPr lang="en-GB" dirty="0" smtClean="0"/>
              <a:t>They don’t need a container and can be machined in any size or shape and inert to water, air and many chemical.</a:t>
            </a:r>
          </a:p>
          <a:p>
            <a:r>
              <a:rPr lang="en-GB" dirty="0" smtClean="0"/>
              <a:t>Applications include large area detector array for neutron measurements and </a:t>
            </a:r>
            <a:r>
              <a:rPr lang="el-GR" dirty="0"/>
              <a:t>ϫ</a:t>
            </a:r>
            <a:r>
              <a:rPr lang="en-GB" dirty="0" smtClean="0"/>
              <a:t>-ray large area space telescope </a:t>
            </a:r>
            <a:endParaRPr lang="en-GB" dirty="0"/>
          </a:p>
        </p:txBody>
      </p:sp>
      <p:sp>
        <p:nvSpPr>
          <p:cNvPr id="3" name="Text Placeholder 2"/>
          <p:cNvSpPr>
            <a:spLocks noGrp="1"/>
          </p:cNvSpPr>
          <p:nvPr>
            <p:ph type="body" idx="4294967295"/>
          </p:nvPr>
        </p:nvSpPr>
        <p:spPr>
          <a:xfrm>
            <a:off x="0" y="1151459"/>
            <a:ext cx="6084168" cy="639762"/>
          </a:xfrm>
        </p:spPr>
        <p:txBody>
          <a:bodyPr/>
          <a:lstStyle/>
          <a:p>
            <a:r>
              <a:rPr lang="en-GB" sz="4000" dirty="0" smtClean="0"/>
              <a:t>Plastic scintillators</a:t>
            </a:r>
            <a:endParaRPr lang="en-GB" sz="4000" dirty="0"/>
          </a:p>
        </p:txBody>
      </p:sp>
      <p:sp>
        <p:nvSpPr>
          <p:cNvPr id="5" name="Footer Placeholder 4"/>
          <p:cNvSpPr>
            <a:spLocks noGrp="1"/>
          </p:cNvSpPr>
          <p:nvPr>
            <p:ph type="ftr" sz="quarter" idx="11"/>
          </p:nvPr>
        </p:nvSpPr>
        <p:spPr/>
        <p:txBody>
          <a:bodyPr/>
          <a:lstStyle/>
          <a:p>
            <a:r>
              <a:rPr lang="en-US" smtClean="0"/>
              <a:t>ERDIT Meeting, CERN 11-12 April 2013</a:t>
            </a:r>
            <a:endParaRPr lang="en-US" dirty="0"/>
          </a:p>
        </p:txBody>
      </p:sp>
      <p:sp>
        <p:nvSpPr>
          <p:cNvPr id="6" name="Slide Number Placeholder 5"/>
          <p:cNvSpPr>
            <a:spLocks noGrp="1"/>
          </p:cNvSpPr>
          <p:nvPr>
            <p:ph type="sldNum" sz="quarter" idx="12"/>
          </p:nvPr>
        </p:nvSpPr>
        <p:spPr/>
        <p:txBody>
          <a:bodyPr/>
          <a:lstStyle/>
          <a:p>
            <a:fld id="{8F25D2BF-40DD-4153-8CA3-FA72C0D116DE}" type="slidenum">
              <a:rPr lang="en-US" smtClean="0"/>
              <a:pPr/>
              <a:t>12</a:t>
            </a:fld>
            <a:endParaRPr lang="en-US" dirty="0"/>
          </a:p>
        </p:txBody>
      </p:sp>
    </p:spTree>
    <p:extLst>
      <p:ext uri="{BB962C8B-B14F-4D97-AF65-F5344CB8AC3E}">
        <p14:creationId xmlns:p14="http://schemas.microsoft.com/office/powerpoint/2010/main" val="39756061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 Scintillators: Status </a:t>
            </a:r>
            <a:r>
              <a:rPr lang="en-GB" dirty="0"/>
              <a:t>&amp; challenges</a:t>
            </a:r>
          </a:p>
        </p:txBody>
      </p:sp>
      <p:sp>
        <p:nvSpPr>
          <p:cNvPr id="3" name="Content Placeholder 2"/>
          <p:cNvSpPr>
            <a:spLocks noGrp="1"/>
          </p:cNvSpPr>
          <p:nvPr>
            <p:ph idx="1"/>
          </p:nvPr>
        </p:nvSpPr>
        <p:spPr/>
        <p:txBody>
          <a:bodyPr>
            <a:normAutofit fontScale="92500" lnSpcReduction="10000"/>
          </a:bodyPr>
          <a:lstStyle/>
          <a:p>
            <a:pPr>
              <a:lnSpc>
                <a:spcPct val="110000"/>
              </a:lnSpc>
              <a:spcAft>
                <a:spcPts val="600"/>
              </a:spcAft>
            </a:pPr>
            <a:r>
              <a:rPr lang="en-GB" dirty="0" smtClean="0"/>
              <a:t>Future works will be focused on the light output conversion and gamma discrimination while maintaining a fast decay time.</a:t>
            </a:r>
          </a:p>
          <a:p>
            <a:pPr>
              <a:lnSpc>
                <a:spcPct val="110000"/>
              </a:lnSpc>
              <a:spcAft>
                <a:spcPts val="600"/>
              </a:spcAft>
            </a:pPr>
            <a:r>
              <a:rPr lang="en-GB" dirty="0" smtClean="0"/>
              <a:t>Transparent scintillators are attractive</a:t>
            </a:r>
          </a:p>
          <a:p>
            <a:pPr>
              <a:lnSpc>
                <a:spcPct val="110000"/>
              </a:lnSpc>
              <a:spcAft>
                <a:spcPts val="600"/>
              </a:spcAft>
            </a:pPr>
            <a:r>
              <a:rPr lang="en-GB" dirty="0" smtClean="0"/>
              <a:t>The phoswich detector (which measures low level of radiation in presence of considerable background) needs to be improved for neutron spectroscopy, CT and SPECT. Coincidence measurement in </a:t>
            </a:r>
            <a:r>
              <a:rPr lang="el-GR" dirty="0" smtClean="0"/>
              <a:t>α</a:t>
            </a:r>
            <a:r>
              <a:rPr lang="en-GB" dirty="0" smtClean="0"/>
              <a:t>/</a:t>
            </a:r>
            <a:r>
              <a:rPr lang="el-GR" dirty="0" smtClean="0"/>
              <a:t>β</a:t>
            </a:r>
            <a:r>
              <a:rPr lang="en-GB" dirty="0" smtClean="0"/>
              <a:t>/</a:t>
            </a:r>
            <a:r>
              <a:rPr lang="el-GR" dirty="0"/>
              <a:t>ϫ</a:t>
            </a:r>
            <a:r>
              <a:rPr lang="en-GB" dirty="0" smtClean="0"/>
              <a:t> spectrometry</a:t>
            </a:r>
            <a:endParaRPr lang="en-GB" dirty="0"/>
          </a:p>
        </p:txBody>
      </p:sp>
      <p:sp>
        <p:nvSpPr>
          <p:cNvPr id="4" name="Footer Placeholder 3"/>
          <p:cNvSpPr>
            <a:spLocks noGrp="1"/>
          </p:cNvSpPr>
          <p:nvPr>
            <p:ph type="ftr" sz="quarter" idx="11"/>
          </p:nvPr>
        </p:nvSpPr>
        <p:spPr/>
        <p:txBody>
          <a:body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13</a:t>
            </a:fld>
            <a:endParaRPr lang="en-US" dirty="0"/>
          </a:p>
        </p:txBody>
      </p:sp>
    </p:spTree>
    <p:extLst>
      <p:ext uri="{BB962C8B-B14F-4D97-AF65-F5344CB8AC3E}">
        <p14:creationId xmlns:p14="http://schemas.microsoft.com/office/powerpoint/2010/main" val="38354474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Semiconductors</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Operate like ionization chambers</a:t>
            </a:r>
          </a:p>
          <a:p>
            <a:r>
              <a:rPr lang="en-GB" dirty="0" smtClean="0"/>
              <a:t>Si and Ge are the most used but CZT, HgI</a:t>
            </a:r>
            <a:r>
              <a:rPr lang="en-GB" baseline="-25000" dirty="0" smtClean="0"/>
              <a:t>2</a:t>
            </a:r>
            <a:r>
              <a:rPr lang="en-GB" dirty="0" smtClean="0"/>
              <a:t> and CdTe are promising.</a:t>
            </a:r>
          </a:p>
          <a:p>
            <a:r>
              <a:rPr lang="en-GB" dirty="0" smtClean="0"/>
              <a:t>Ge(HPGe, GeLi), Si have a very good energy resolution (for spectroscopy applications) but requires continuous cooling and are therefore bulky and expensive.</a:t>
            </a:r>
          </a:p>
          <a:p>
            <a:r>
              <a:rPr lang="en-GB" dirty="0" smtClean="0"/>
              <a:t>CZT and HgI</a:t>
            </a:r>
            <a:r>
              <a:rPr lang="en-GB" baseline="-25000" dirty="0" smtClean="0"/>
              <a:t>2</a:t>
            </a:r>
            <a:r>
              <a:rPr lang="en-GB" dirty="0" smtClean="0"/>
              <a:t> can operate at room temperature for Mossbauer spectroscopy with a limited energy resolution.</a:t>
            </a:r>
            <a:endParaRPr lang="en-GB" dirty="0"/>
          </a:p>
        </p:txBody>
      </p:sp>
      <p:sp>
        <p:nvSpPr>
          <p:cNvPr id="4" name="Footer Placeholder 3"/>
          <p:cNvSpPr>
            <a:spLocks noGrp="1"/>
          </p:cNvSpPr>
          <p:nvPr>
            <p:ph type="ftr" sz="quarter" idx="11"/>
          </p:nvPr>
        </p:nvSpPr>
        <p:spPr/>
        <p:txBody>
          <a:body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14</a:t>
            </a:fld>
            <a:endParaRPr lang="en-US" dirty="0"/>
          </a:p>
        </p:txBody>
      </p:sp>
    </p:spTree>
    <p:extLst>
      <p:ext uri="{BB962C8B-B14F-4D97-AF65-F5344CB8AC3E}">
        <p14:creationId xmlns:p14="http://schemas.microsoft.com/office/powerpoint/2010/main" val="27012435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Semiconductors: Challenges</a:t>
            </a:r>
            <a:endParaRPr lang="en-GB" dirty="0"/>
          </a:p>
        </p:txBody>
      </p:sp>
      <p:sp>
        <p:nvSpPr>
          <p:cNvPr id="7" name="Content Placeholder 6"/>
          <p:cNvSpPr>
            <a:spLocks noGrp="1"/>
          </p:cNvSpPr>
          <p:nvPr>
            <p:ph idx="1"/>
          </p:nvPr>
        </p:nvSpPr>
        <p:spPr/>
        <p:txBody>
          <a:bodyPr/>
          <a:lstStyle/>
          <a:p>
            <a:r>
              <a:rPr lang="en-GB" dirty="0" smtClean="0"/>
              <a:t>Damages are seen with particle fluence in the order of 10</a:t>
            </a:r>
            <a:r>
              <a:rPr lang="en-GB" baseline="30000" dirty="0" smtClean="0"/>
              <a:t>12</a:t>
            </a:r>
            <a:r>
              <a:rPr lang="en-GB" dirty="0" smtClean="0"/>
              <a:t> (P/m</a:t>
            </a:r>
            <a:r>
              <a:rPr lang="en-GB" baseline="30000" dirty="0" smtClean="0"/>
              <a:t>2</a:t>
            </a:r>
            <a:r>
              <a:rPr lang="en-GB" dirty="0" smtClean="0"/>
              <a:t>) for heavy ions and 10</a:t>
            </a:r>
            <a:r>
              <a:rPr lang="en-GB" baseline="30000" dirty="0" smtClean="0"/>
              <a:t>14</a:t>
            </a:r>
            <a:r>
              <a:rPr lang="en-GB" dirty="0" smtClean="0"/>
              <a:t> (</a:t>
            </a:r>
            <a:r>
              <a:rPr lang="el-GR" dirty="0" smtClean="0"/>
              <a:t>α</a:t>
            </a:r>
            <a:r>
              <a:rPr lang="en-GB" dirty="0" smtClean="0"/>
              <a:t> or n /m</a:t>
            </a:r>
            <a:r>
              <a:rPr lang="en-GB" baseline="30000" dirty="0" smtClean="0"/>
              <a:t>2</a:t>
            </a:r>
            <a:r>
              <a:rPr lang="en-GB" dirty="0" smtClean="0"/>
              <a:t>) for both Si and Ge.</a:t>
            </a:r>
          </a:p>
          <a:p>
            <a:endParaRPr lang="en-GB" dirty="0" smtClean="0"/>
          </a:p>
          <a:p>
            <a:r>
              <a:rPr lang="en-GB" dirty="0" smtClean="0"/>
              <a:t>Future directions will focus on improving the radiation damage on semiconductors.</a:t>
            </a:r>
          </a:p>
          <a:p>
            <a:endParaRPr lang="en-GB" dirty="0" smtClean="0"/>
          </a:p>
          <a:p>
            <a:r>
              <a:rPr lang="en-GB" dirty="0" smtClean="0"/>
              <a:t>Diamond or SiC are viable candidates</a:t>
            </a:r>
          </a:p>
          <a:p>
            <a:endParaRPr lang="en-GB" dirty="0"/>
          </a:p>
        </p:txBody>
      </p:sp>
      <p:sp>
        <p:nvSpPr>
          <p:cNvPr id="3" name="Footer Placeholder 2"/>
          <p:cNvSpPr>
            <a:spLocks noGrp="1"/>
          </p:cNvSpPr>
          <p:nvPr>
            <p:ph type="ftr" sz="quarter" idx="11"/>
          </p:nvPr>
        </p:nvSpPr>
        <p:spPr/>
        <p:txBody>
          <a:bodyPr/>
          <a:lstStyle/>
          <a:p>
            <a:r>
              <a:rPr lang="en-US" smtClean="0"/>
              <a:t>ERDIT Meeting, CERN 11-12 April 2013</a:t>
            </a:r>
            <a:endParaRPr lang="en-US" dirty="0"/>
          </a:p>
        </p:txBody>
      </p:sp>
      <p:sp>
        <p:nvSpPr>
          <p:cNvPr id="4" name="Slide Number Placeholder 3"/>
          <p:cNvSpPr>
            <a:spLocks noGrp="1"/>
          </p:cNvSpPr>
          <p:nvPr>
            <p:ph type="sldNum" sz="quarter" idx="12"/>
          </p:nvPr>
        </p:nvSpPr>
        <p:spPr/>
        <p:txBody>
          <a:bodyPr/>
          <a:lstStyle/>
          <a:p>
            <a:fld id="{8F25D2BF-40DD-4153-8CA3-FA72C0D116DE}" type="slidenum">
              <a:rPr lang="en-US" smtClean="0"/>
              <a:pPr/>
              <a:t>15</a:t>
            </a:fld>
            <a:endParaRPr lang="en-US" dirty="0"/>
          </a:p>
        </p:txBody>
      </p:sp>
    </p:spTree>
    <p:extLst>
      <p:ext uri="{BB962C8B-B14F-4D97-AF65-F5344CB8AC3E}">
        <p14:creationId xmlns:p14="http://schemas.microsoft.com/office/powerpoint/2010/main" val="31544763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Some IAEA Projects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Active personal dosimeter</a:t>
            </a:r>
          </a:p>
          <a:p>
            <a:r>
              <a:rPr lang="en-GB" dirty="0" smtClean="0"/>
              <a:t>Continuous air particle monitors</a:t>
            </a:r>
          </a:p>
          <a:p>
            <a:r>
              <a:rPr lang="en-GB" b="1" dirty="0" smtClean="0"/>
              <a:t>Area monitoring and Environmental monitoring</a:t>
            </a:r>
          </a:p>
          <a:p>
            <a:r>
              <a:rPr lang="en-GB" dirty="0" smtClean="0"/>
              <a:t>Foot and surface contamination monitoring</a:t>
            </a:r>
          </a:p>
          <a:p>
            <a:r>
              <a:rPr lang="en-GB" dirty="0" smtClean="0"/>
              <a:t>Whole body counter</a:t>
            </a:r>
          </a:p>
          <a:p>
            <a:r>
              <a:rPr lang="en-GB" dirty="0" smtClean="0"/>
              <a:t>Portal monitor and passive detection</a:t>
            </a:r>
          </a:p>
          <a:p>
            <a:r>
              <a:rPr lang="en-GB" dirty="0" smtClean="0"/>
              <a:t>Coincidence and anticoincidence detection systems</a:t>
            </a:r>
          </a:p>
          <a:p>
            <a:r>
              <a:rPr lang="en-GB" dirty="0" smtClean="0"/>
              <a:t>Nuclear medicine</a:t>
            </a:r>
          </a:p>
          <a:p>
            <a:r>
              <a:rPr lang="en-GB" b="1" dirty="0" smtClean="0"/>
              <a:t>X-ray spectrometry</a:t>
            </a:r>
          </a:p>
          <a:p>
            <a:r>
              <a:rPr lang="en-GB" dirty="0" smtClean="0"/>
              <a:t>Detection of Nuclear materials/non-proliferation issues</a:t>
            </a:r>
          </a:p>
          <a:p>
            <a:r>
              <a:rPr lang="en-GB" b="1" dirty="0" smtClean="0"/>
              <a:t>Unmanned aerial vehicles for radiation detection</a:t>
            </a:r>
          </a:p>
          <a:p>
            <a:r>
              <a:rPr lang="en-GB" b="1" dirty="0" smtClean="0"/>
              <a:t>Portable Gamma spectroscopy</a:t>
            </a:r>
            <a:endParaRPr lang="en-GB" b="1" dirty="0"/>
          </a:p>
        </p:txBody>
      </p:sp>
      <p:sp>
        <p:nvSpPr>
          <p:cNvPr id="4" name="Footer Placeholder 3"/>
          <p:cNvSpPr>
            <a:spLocks noGrp="1"/>
          </p:cNvSpPr>
          <p:nvPr>
            <p:ph type="ftr" sz="quarter" idx="11"/>
          </p:nvPr>
        </p:nvSpPr>
        <p:spPr/>
        <p:txBody>
          <a:body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16</a:t>
            </a:fld>
            <a:endParaRPr lang="en-US" dirty="0"/>
          </a:p>
        </p:txBody>
      </p:sp>
    </p:spTree>
    <p:extLst>
      <p:ext uri="{BB962C8B-B14F-4D97-AF65-F5344CB8AC3E}">
        <p14:creationId xmlns:p14="http://schemas.microsoft.com/office/powerpoint/2010/main" val="19377678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Proposal for the UHVC Project</a:t>
            </a:r>
            <a:endParaRPr lang="en-GB" dirty="0"/>
          </a:p>
        </p:txBody>
      </p:sp>
      <p:sp>
        <p:nvSpPr>
          <p:cNvPr id="3" name="Content Placeholder 2"/>
          <p:cNvSpPr>
            <a:spLocks noGrp="1"/>
          </p:cNvSpPr>
          <p:nvPr>
            <p:ph idx="1"/>
          </p:nvPr>
        </p:nvSpPr>
        <p:spPr>
          <a:xfrm>
            <a:off x="274638" y="1340768"/>
            <a:ext cx="8593137" cy="4608512"/>
          </a:xfrm>
        </p:spPr>
        <p:txBody>
          <a:bodyPr/>
          <a:lstStyle/>
          <a:p>
            <a:pPr marL="0" lvl="0" indent="0">
              <a:spcBef>
                <a:spcPct val="0"/>
              </a:spcBef>
              <a:buClrTx/>
              <a:buSzTx/>
              <a:buNone/>
            </a:pPr>
            <a:r>
              <a:rPr lang="en-US" sz="2400" kern="1200" dirty="0">
                <a:solidFill>
                  <a:srgbClr val="000000"/>
                </a:solidFill>
                <a:latin typeface="Calibri" panose="020F0502020204030204" pitchFamily="34" charset="0"/>
              </a:rPr>
              <a:t>To develop a multipurpose Ultra High Vacuum Chamber  (UHVC) for applying simultaneously various complementary and advanced variants of X-Ray Spectrometry (XRS) techniques, including:</a:t>
            </a:r>
          </a:p>
          <a:p>
            <a:pPr marL="0" lvl="0" indent="0">
              <a:spcBef>
                <a:spcPct val="0"/>
              </a:spcBef>
              <a:buClrTx/>
              <a:buSzTx/>
              <a:buNone/>
            </a:pPr>
            <a:endParaRPr lang="en-US" sz="1200" kern="1200" dirty="0">
              <a:solidFill>
                <a:srgbClr val="000000"/>
              </a:solidFill>
              <a:latin typeface="Calibri" panose="020F0502020204030204" pitchFamily="34" charset="0"/>
            </a:endParaRPr>
          </a:p>
          <a:p>
            <a:pPr marL="0" lvl="0" indent="0">
              <a:spcBef>
                <a:spcPct val="0"/>
              </a:spcBef>
              <a:buClrTx/>
              <a:buSzTx/>
            </a:pPr>
            <a:r>
              <a:rPr lang="en-US" sz="2400" kern="1200" dirty="0">
                <a:solidFill>
                  <a:srgbClr val="333399"/>
                </a:solidFill>
                <a:latin typeface="Calibri" panose="020F0502020204030204" pitchFamily="34" charset="0"/>
              </a:rPr>
              <a:t>Total Reflection X-ray Fluorescence Analysis (</a:t>
            </a:r>
            <a:r>
              <a:rPr lang="en-US" sz="2400" b="1" kern="1200" dirty="0">
                <a:solidFill>
                  <a:srgbClr val="333399"/>
                </a:solidFill>
                <a:latin typeface="Calibri" panose="020F0502020204030204" pitchFamily="34" charset="0"/>
              </a:rPr>
              <a:t>TXRF</a:t>
            </a:r>
            <a:r>
              <a:rPr lang="en-US" sz="2400" kern="1200" dirty="0">
                <a:solidFill>
                  <a:srgbClr val="333399"/>
                </a:solidFill>
                <a:latin typeface="Calibri" panose="020F0502020204030204" pitchFamily="34" charset="0"/>
              </a:rPr>
              <a:t>) </a:t>
            </a:r>
          </a:p>
          <a:p>
            <a:pPr marL="0" lvl="0" indent="0">
              <a:spcBef>
                <a:spcPct val="0"/>
              </a:spcBef>
              <a:buClrTx/>
              <a:buSzTx/>
            </a:pPr>
            <a:r>
              <a:rPr lang="en-US" sz="2400" kern="1200" dirty="0">
                <a:solidFill>
                  <a:srgbClr val="333399"/>
                </a:solidFill>
                <a:latin typeface="Calibri" panose="020F0502020204030204" pitchFamily="34" charset="0"/>
              </a:rPr>
              <a:t>Grazing Incidence XRF analysis (</a:t>
            </a:r>
            <a:r>
              <a:rPr lang="en-US" sz="2400" b="1" kern="1200" dirty="0">
                <a:solidFill>
                  <a:srgbClr val="333399"/>
                </a:solidFill>
                <a:latin typeface="Calibri" panose="020F0502020204030204" pitchFamily="34" charset="0"/>
              </a:rPr>
              <a:t>GIXRF</a:t>
            </a:r>
            <a:r>
              <a:rPr lang="en-US" sz="2400" kern="1200" dirty="0">
                <a:solidFill>
                  <a:srgbClr val="333399"/>
                </a:solidFill>
                <a:latin typeface="Calibri" panose="020F0502020204030204" pitchFamily="34" charset="0"/>
              </a:rPr>
              <a:t>) </a:t>
            </a:r>
          </a:p>
          <a:p>
            <a:pPr marL="0" lvl="0" indent="0">
              <a:spcBef>
                <a:spcPct val="0"/>
              </a:spcBef>
              <a:buClrTx/>
              <a:buSzTx/>
            </a:pPr>
            <a:r>
              <a:rPr lang="en-US" sz="2400" kern="1200" dirty="0">
                <a:solidFill>
                  <a:srgbClr val="333399"/>
                </a:solidFill>
                <a:latin typeface="Calibri" panose="020F0502020204030204" pitchFamily="34" charset="0"/>
              </a:rPr>
              <a:t>Near Edge X-ray Absorption Fine Structure (</a:t>
            </a:r>
            <a:r>
              <a:rPr lang="en-US" sz="2400" b="1" kern="1200" dirty="0">
                <a:solidFill>
                  <a:srgbClr val="333399"/>
                </a:solidFill>
                <a:latin typeface="Calibri" panose="020F0502020204030204" pitchFamily="34" charset="0"/>
              </a:rPr>
              <a:t>NEXAFS</a:t>
            </a:r>
            <a:r>
              <a:rPr lang="en-US" sz="2400" kern="1200" dirty="0">
                <a:solidFill>
                  <a:srgbClr val="333399"/>
                </a:solidFill>
                <a:latin typeface="Calibri" panose="020F0502020204030204" pitchFamily="34" charset="0"/>
              </a:rPr>
              <a:t>)</a:t>
            </a:r>
          </a:p>
          <a:p>
            <a:pPr marL="0" lvl="0" indent="0">
              <a:spcBef>
                <a:spcPct val="0"/>
              </a:spcBef>
              <a:buClrTx/>
              <a:buSzTx/>
            </a:pPr>
            <a:r>
              <a:rPr lang="en-US" sz="2400" kern="1200" dirty="0">
                <a:solidFill>
                  <a:srgbClr val="333399"/>
                </a:solidFill>
                <a:latin typeface="Calibri" panose="020F0502020204030204" pitchFamily="34" charset="0"/>
              </a:rPr>
              <a:t>X-ray Reflectometry (</a:t>
            </a:r>
            <a:r>
              <a:rPr lang="en-US" sz="2400" b="1" kern="1200" dirty="0">
                <a:solidFill>
                  <a:srgbClr val="333399"/>
                </a:solidFill>
                <a:latin typeface="Calibri" panose="020F0502020204030204" pitchFamily="34" charset="0"/>
              </a:rPr>
              <a:t>XRR</a:t>
            </a:r>
            <a:r>
              <a:rPr lang="en-US" sz="2400" kern="1200" dirty="0">
                <a:solidFill>
                  <a:srgbClr val="333399"/>
                </a:solidFill>
                <a:latin typeface="Calibri" panose="020F0502020204030204" pitchFamily="34" charset="0"/>
              </a:rPr>
              <a:t>)</a:t>
            </a:r>
          </a:p>
          <a:p>
            <a:pPr marL="0" lvl="0" indent="0">
              <a:spcBef>
                <a:spcPct val="0"/>
              </a:spcBef>
              <a:buClrTx/>
              <a:buSzTx/>
              <a:buNone/>
            </a:pPr>
            <a:endParaRPr lang="en-US" sz="1200" kern="1200" dirty="0">
              <a:solidFill>
                <a:srgbClr val="333399"/>
              </a:solidFill>
              <a:latin typeface="Calibri" panose="020F0502020204030204" pitchFamily="34" charset="0"/>
            </a:endParaRPr>
          </a:p>
          <a:p>
            <a:pPr marL="0" lvl="0" indent="0">
              <a:spcBef>
                <a:spcPct val="0"/>
              </a:spcBef>
              <a:buClrTx/>
              <a:buSzTx/>
              <a:buNone/>
            </a:pPr>
            <a:r>
              <a:rPr lang="en-US" sz="2400" kern="1200" dirty="0">
                <a:solidFill>
                  <a:srgbClr val="000000"/>
                </a:solidFill>
                <a:latin typeface="Calibri" panose="020F0502020204030204" pitchFamily="34" charset="0"/>
              </a:rPr>
              <a:t>under different excitation modes: </a:t>
            </a:r>
          </a:p>
          <a:p>
            <a:pPr marL="0" lvl="0" indent="0">
              <a:spcBef>
                <a:spcPct val="0"/>
              </a:spcBef>
              <a:buClrTx/>
              <a:buSzTx/>
              <a:buFont typeface="Wingdings" panose="05000000000000000000" pitchFamily="2" charset="2"/>
              <a:buChar char="Ø"/>
            </a:pPr>
            <a:r>
              <a:rPr lang="en-US" sz="2400" kern="1200" dirty="0">
                <a:solidFill>
                  <a:srgbClr val="333399"/>
                </a:solidFill>
                <a:latin typeface="Calibri" panose="020F0502020204030204" pitchFamily="34" charset="0"/>
              </a:rPr>
              <a:t>laboratory x-ray source </a:t>
            </a:r>
          </a:p>
          <a:p>
            <a:pPr marL="0" lvl="0" indent="0">
              <a:spcBef>
                <a:spcPct val="0"/>
              </a:spcBef>
              <a:buClrTx/>
              <a:buSzTx/>
              <a:buFont typeface="Wingdings" panose="05000000000000000000" pitchFamily="2" charset="2"/>
              <a:buChar char="Ø"/>
            </a:pPr>
            <a:r>
              <a:rPr lang="en-US" sz="2400" kern="1200" dirty="0">
                <a:solidFill>
                  <a:srgbClr val="333399"/>
                </a:solidFill>
                <a:latin typeface="Calibri" panose="020F0502020204030204" pitchFamily="34" charset="0"/>
              </a:rPr>
              <a:t>synchrotron radiation</a:t>
            </a:r>
          </a:p>
          <a:p>
            <a:pPr marL="0" lvl="0" indent="0">
              <a:spcBef>
                <a:spcPct val="0"/>
              </a:spcBef>
              <a:buClrTx/>
              <a:buSzTx/>
              <a:buFont typeface="Wingdings" panose="05000000000000000000" pitchFamily="2" charset="2"/>
              <a:buChar char="Ø"/>
            </a:pPr>
            <a:r>
              <a:rPr lang="en-US" sz="2400" kern="1200" dirty="0">
                <a:solidFill>
                  <a:srgbClr val="000000"/>
                </a:solidFill>
                <a:latin typeface="Calibri" panose="020F0502020204030204" pitchFamily="34" charset="0"/>
              </a:rPr>
              <a:t> </a:t>
            </a:r>
            <a:r>
              <a:rPr lang="en-US" sz="2400" kern="1200" dirty="0">
                <a:solidFill>
                  <a:srgbClr val="333399"/>
                </a:solidFill>
                <a:latin typeface="Calibri" panose="020F0502020204030204" pitchFamily="34" charset="0"/>
              </a:rPr>
              <a:t>charged particle beams</a:t>
            </a:r>
            <a:endParaRPr lang="en-US" sz="2400" kern="1200" dirty="0">
              <a:solidFill>
                <a:srgbClr val="000000"/>
              </a:solidFill>
              <a:latin typeface="Calibri" panose="020F0502020204030204" pitchFamily="34" charset="0"/>
            </a:endParaRPr>
          </a:p>
          <a:p>
            <a:endParaRPr lang="en-GB" dirty="0"/>
          </a:p>
        </p:txBody>
      </p:sp>
      <p:sp>
        <p:nvSpPr>
          <p:cNvPr id="4" name="Footer Placeholder 3"/>
          <p:cNvSpPr>
            <a:spLocks noGrp="1"/>
          </p:cNvSpPr>
          <p:nvPr>
            <p:ph type="ftr" sz="quarter" idx="11"/>
          </p:nvPr>
        </p:nvSpPr>
        <p:spPr/>
        <p:txBody>
          <a:body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17</a:t>
            </a:fld>
            <a:endParaRPr lang="en-US" dirty="0"/>
          </a:p>
        </p:txBody>
      </p:sp>
    </p:spTree>
    <p:extLst>
      <p:ext uri="{BB962C8B-B14F-4D97-AF65-F5344CB8AC3E}">
        <p14:creationId xmlns:p14="http://schemas.microsoft.com/office/powerpoint/2010/main" val="18359254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UHVC Instrumentation: Motorized 7-axis sample manipulator</a:t>
            </a:r>
            <a:endParaRPr lang="en-GB" dirty="0"/>
          </a:p>
        </p:txBody>
      </p:sp>
      <p:sp>
        <p:nvSpPr>
          <p:cNvPr id="3" name="Content Placeholder 2"/>
          <p:cNvSpPr>
            <a:spLocks noGrp="1"/>
          </p:cNvSpPr>
          <p:nvPr>
            <p:ph idx="1"/>
          </p:nvPr>
        </p:nvSpPr>
        <p:spPr>
          <a:xfrm>
            <a:off x="251520" y="1268760"/>
            <a:ext cx="5615880" cy="4896544"/>
          </a:xfrm>
        </p:spPr>
        <p:txBody>
          <a:bodyPr/>
          <a:lstStyle/>
          <a:p>
            <a:pPr marL="0" indent="0">
              <a:spcBef>
                <a:spcPct val="0"/>
              </a:spcBef>
              <a:spcAft>
                <a:spcPts val="600"/>
              </a:spcAft>
              <a:buNone/>
            </a:pPr>
            <a:r>
              <a:rPr lang="en-GB" sz="2300" dirty="0">
                <a:solidFill>
                  <a:srgbClr val="000000"/>
                </a:solidFill>
                <a:latin typeface="Calibri" panose="020F0502020204030204" pitchFamily="34" charset="0"/>
              </a:rPr>
              <a:t>The sample manipulator includes:</a:t>
            </a:r>
          </a:p>
          <a:p>
            <a:pPr marL="0" indent="0">
              <a:spcBef>
                <a:spcPct val="0"/>
              </a:spcBef>
              <a:spcAft>
                <a:spcPts val="600"/>
              </a:spcAft>
              <a:buNone/>
            </a:pPr>
            <a:r>
              <a:rPr lang="en-GB" sz="2300" dirty="0">
                <a:solidFill>
                  <a:srgbClr val="333399"/>
                </a:solidFill>
                <a:latin typeface="Calibri" panose="020F0502020204030204" pitchFamily="34" charset="0"/>
              </a:rPr>
              <a:t>Four (4) linear stages (‘X’, ‘Y’, ‘Z’, ‘Diode’)</a:t>
            </a:r>
          </a:p>
          <a:p>
            <a:pPr marL="0" indent="0">
              <a:spcBef>
                <a:spcPct val="0"/>
              </a:spcBef>
              <a:spcAft>
                <a:spcPts val="600"/>
              </a:spcAft>
              <a:buNone/>
            </a:pPr>
            <a:r>
              <a:rPr lang="en-GB" sz="2300" dirty="0">
                <a:solidFill>
                  <a:srgbClr val="333399"/>
                </a:solidFill>
                <a:latin typeface="Calibri" panose="020F0502020204030204" pitchFamily="34" charset="0"/>
              </a:rPr>
              <a:t>Three (3) goniometers (‘</a:t>
            </a:r>
            <a:r>
              <a:rPr lang="en-US" sz="2300" dirty="0">
                <a:solidFill>
                  <a:srgbClr val="333399"/>
                </a:solidFill>
                <a:latin typeface="Calibri" panose="020F0502020204030204" pitchFamily="34" charset="0"/>
              </a:rPr>
              <a:t>Theta/2Theta’, ’Phi’)</a:t>
            </a:r>
          </a:p>
          <a:p>
            <a:pPr marL="0" indent="0">
              <a:spcBef>
                <a:spcPct val="0"/>
              </a:spcBef>
              <a:spcAft>
                <a:spcPts val="600"/>
              </a:spcAft>
              <a:buNone/>
            </a:pPr>
            <a:r>
              <a:rPr lang="en-GB" sz="2300" dirty="0">
                <a:solidFill>
                  <a:srgbClr val="000000"/>
                </a:solidFill>
                <a:latin typeface="Calibri" panose="020F0502020204030204" pitchFamily="34" charset="0"/>
              </a:rPr>
              <a:t>Aiming at moving the sample to be investigated in various directions/ orientations with respect to the exciting </a:t>
            </a:r>
            <a:r>
              <a:rPr lang="en-GB" sz="2300" dirty="0" smtClean="0">
                <a:solidFill>
                  <a:srgbClr val="000000"/>
                </a:solidFill>
                <a:latin typeface="Calibri" panose="020F0502020204030204" pitchFamily="34" charset="0"/>
              </a:rPr>
              <a:t/>
            </a:r>
            <a:br>
              <a:rPr lang="en-GB" sz="2300" dirty="0" smtClean="0">
                <a:solidFill>
                  <a:srgbClr val="000000"/>
                </a:solidFill>
                <a:latin typeface="Calibri" panose="020F0502020204030204" pitchFamily="34" charset="0"/>
              </a:rPr>
            </a:br>
            <a:r>
              <a:rPr lang="en-GB" sz="2300" dirty="0" smtClean="0">
                <a:solidFill>
                  <a:srgbClr val="000000"/>
                </a:solidFill>
                <a:latin typeface="Calibri" panose="020F0502020204030204" pitchFamily="34" charset="0"/>
              </a:rPr>
              <a:t>X-ray </a:t>
            </a:r>
            <a:r>
              <a:rPr lang="en-GB" sz="2300" dirty="0">
                <a:solidFill>
                  <a:srgbClr val="000000"/>
                </a:solidFill>
                <a:latin typeface="Calibri" panose="020F0502020204030204" pitchFamily="34" charset="0"/>
              </a:rPr>
              <a:t>beam or/and with respect to the detectors. </a:t>
            </a:r>
          </a:p>
          <a:p>
            <a:pPr marL="0" indent="0">
              <a:spcBef>
                <a:spcPct val="0"/>
              </a:spcBef>
              <a:spcAft>
                <a:spcPts val="600"/>
              </a:spcAft>
              <a:buNone/>
            </a:pPr>
            <a:r>
              <a:rPr lang="en-GB" sz="2300" dirty="0">
                <a:solidFill>
                  <a:srgbClr val="000000"/>
                </a:solidFill>
                <a:latin typeface="Calibri" panose="020F0502020204030204" pitchFamily="34" charset="0"/>
              </a:rPr>
              <a:t>X-ray Detectors: </a:t>
            </a:r>
          </a:p>
          <a:p>
            <a:pPr marL="0" indent="0">
              <a:spcBef>
                <a:spcPct val="0"/>
              </a:spcBef>
              <a:spcAft>
                <a:spcPts val="600"/>
              </a:spcAft>
              <a:buNone/>
            </a:pPr>
            <a:r>
              <a:rPr lang="en-GB" sz="2300" dirty="0">
                <a:solidFill>
                  <a:srgbClr val="333399"/>
                </a:solidFill>
                <a:latin typeface="Calibri" panose="020F0502020204030204" pitchFamily="34" charset="0"/>
              </a:rPr>
              <a:t>Ultra Thin Window (UTW) Silicon Drift Detector (SDD,  30 mm</a:t>
            </a:r>
            <a:r>
              <a:rPr lang="en-GB" sz="2300" baseline="30000" dirty="0">
                <a:solidFill>
                  <a:srgbClr val="333399"/>
                </a:solidFill>
                <a:latin typeface="Calibri" panose="020F0502020204030204" pitchFamily="34" charset="0"/>
              </a:rPr>
              <a:t>2</a:t>
            </a:r>
            <a:r>
              <a:rPr lang="en-GB" sz="2300" dirty="0">
                <a:solidFill>
                  <a:srgbClr val="333399"/>
                </a:solidFill>
                <a:latin typeface="Calibri" panose="020F0502020204030204" pitchFamily="34" charset="0"/>
              </a:rPr>
              <a:t>, FWHM &lt;133 eV @ Mn-Ka, 75 eV @ C-Ka) and photodiodes (Si)</a:t>
            </a:r>
            <a:endParaRPr lang="en-US" sz="2300" dirty="0">
              <a:solidFill>
                <a:srgbClr val="333399"/>
              </a:solidFill>
              <a:latin typeface="Calibri" panose="020F0502020204030204" pitchFamily="34" charset="0"/>
            </a:endParaRPr>
          </a:p>
          <a:p>
            <a:endParaRPr lang="en-GB" sz="2400" dirty="0"/>
          </a:p>
        </p:txBody>
      </p:sp>
      <p:grpSp>
        <p:nvGrpSpPr>
          <p:cNvPr id="4" name="Group 17"/>
          <p:cNvGrpSpPr>
            <a:grpSpLocks/>
          </p:cNvGrpSpPr>
          <p:nvPr/>
        </p:nvGrpSpPr>
        <p:grpSpPr bwMode="auto">
          <a:xfrm>
            <a:off x="5748409" y="1340768"/>
            <a:ext cx="3114655" cy="3920508"/>
            <a:chOff x="17088425" y="25131572"/>
            <a:chExt cx="3445470" cy="4320000"/>
          </a:xfrm>
        </p:grpSpPr>
        <p:pic>
          <p:nvPicPr>
            <p:cNvPr id="5" name="Picture 1244"/>
            <p:cNvPicPr>
              <a:picLocks noChangeAspect="1" noChangeArrowheads="1"/>
            </p:cNvPicPr>
            <p:nvPr/>
          </p:nvPicPr>
          <p:blipFill>
            <a:blip r:embed="rId2">
              <a:extLst>
                <a:ext uri="{28A0092B-C50C-407E-A947-70E740481C1C}">
                  <a14:useLocalDpi xmlns:a14="http://schemas.microsoft.com/office/drawing/2010/main" val="0"/>
                </a:ext>
              </a:extLst>
            </a:blip>
            <a:srcRect r="3763"/>
            <a:stretch>
              <a:fillRect/>
            </a:stretch>
          </p:blipFill>
          <p:spPr bwMode="auto">
            <a:xfrm>
              <a:off x="17141823" y="25131572"/>
              <a:ext cx="3392072" cy="43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47"/>
            <p:cNvSpPr>
              <a:spLocks noChangeArrowheads="1"/>
            </p:cNvSpPr>
            <p:nvPr/>
          </p:nvSpPr>
          <p:spPr bwMode="auto">
            <a:xfrm>
              <a:off x="19585009" y="29035362"/>
              <a:ext cx="324036" cy="271914"/>
            </a:xfrm>
            <a:prstGeom prst="rect">
              <a:avLst/>
            </a:prstGeom>
            <a:solidFill>
              <a:schemeClr val="bg1"/>
            </a:solidFill>
            <a:ln>
              <a:noFill/>
            </a:ln>
            <a:extLst>
              <a:ext uri="{91240B29-F687-4F45-9708-019B960494DF}">
                <a14:hiddenLine xmlns:a14="http://schemas.microsoft.com/office/drawing/2010/main" w="25400" algn="ctr">
                  <a:solidFill>
                    <a:srgbClr val="000000"/>
                  </a:solidFill>
                  <a:round/>
                  <a:headEnd/>
                  <a:tailEnd/>
                </a14:hiddenLine>
              </a:ext>
            </a:extLst>
          </p:spPr>
          <p:txBody>
            <a:bodyPr lIns="133805" tIns="66904" rIns="133805" bIns="66904"/>
            <a:lstStyle>
              <a:lvl1pPr defTabSz="1336675" eaLnBrk="0" hangingPunct="0">
                <a:defRPr>
                  <a:solidFill>
                    <a:schemeClr val="tx1"/>
                  </a:solidFill>
                  <a:latin typeface="Arial" panose="020B0604020202020204" pitchFamily="34" charset="0"/>
                  <a:cs typeface="Arial" panose="020B0604020202020204" pitchFamily="34" charset="0"/>
                </a:defRPr>
              </a:lvl1pPr>
              <a:lvl2pPr marL="742950" indent="-285750" defTabSz="1336675" eaLnBrk="0" hangingPunct="0">
                <a:defRPr>
                  <a:solidFill>
                    <a:schemeClr val="tx1"/>
                  </a:solidFill>
                  <a:latin typeface="Arial" panose="020B0604020202020204" pitchFamily="34" charset="0"/>
                  <a:cs typeface="Arial" panose="020B0604020202020204" pitchFamily="34" charset="0"/>
                </a:defRPr>
              </a:lvl2pPr>
              <a:lvl3pPr marL="1143000" indent="-228600" defTabSz="1336675" eaLnBrk="0" hangingPunct="0">
                <a:defRPr>
                  <a:solidFill>
                    <a:schemeClr val="tx1"/>
                  </a:solidFill>
                  <a:latin typeface="Arial" panose="020B0604020202020204" pitchFamily="34" charset="0"/>
                  <a:cs typeface="Arial" panose="020B0604020202020204" pitchFamily="34" charset="0"/>
                </a:defRPr>
              </a:lvl3pPr>
              <a:lvl4pPr marL="1600200" indent="-228600" defTabSz="1336675" eaLnBrk="0" hangingPunct="0">
                <a:defRPr>
                  <a:solidFill>
                    <a:schemeClr val="tx1"/>
                  </a:solidFill>
                  <a:latin typeface="Arial" panose="020B0604020202020204" pitchFamily="34" charset="0"/>
                  <a:cs typeface="Arial" panose="020B0604020202020204" pitchFamily="34" charset="0"/>
                </a:defRPr>
              </a:lvl4pPr>
              <a:lvl5pPr marL="2057400" indent="-228600" defTabSz="1336675" eaLnBrk="0" hangingPunct="0">
                <a:defRPr>
                  <a:solidFill>
                    <a:schemeClr val="tx1"/>
                  </a:solidFill>
                  <a:latin typeface="Arial" panose="020B0604020202020204" pitchFamily="34" charset="0"/>
                  <a:cs typeface="Arial" panose="020B0604020202020204" pitchFamily="34" charset="0"/>
                </a:defRPr>
              </a:lvl5pPr>
              <a:lvl6pPr marL="2514600" indent="-228600" defTabSz="13366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13366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13366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13366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pPr>
              <a:endParaRPr lang="en-GB" sz="3500" dirty="0" smtClean="0">
                <a:solidFill>
                  <a:srgbClr val="000000"/>
                </a:solidFill>
                <a:latin typeface="Calibri" panose="020F0502020204030204" pitchFamily="34" charset="0"/>
              </a:endParaRPr>
            </a:p>
          </p:txBody>
        </p:sp>
        <p:sp>
          <p:nvSpPr>
            <p:cNvPr id="7" name="Rectangle 64"/>
            <p:cNvSpPr>
              <a:spLocks noChangeArrowheads="1"/>
            </p:cNvSpPr>
            <p:nvPr/>
          </p:nvSpPr>
          <p:spPr bwMode="auto">
            <a:xfrm>
              <a:off x="17088425" y="28087340"/>
              <a:ext cx="324036" cy="271914"/>
            </a:xfrm>
            <a:prstGeom prst="rect">
              <a:avLst/>
            </a:prstGeom>
            <a:solidFill>
              <a:schemeClr val="bg1"/>
            </a:solidFill>
            <a:ln>
              <a:noFill/>
            </a:ln>
            <a:extLst>
              <a:ext uri="{91240B29-F687-4F45-9708-019B960494DF}">
                <a14:hiddenLine xmlns:a14="http://schemas.microsoft.com/office/drawing/2010/main" w="25400" algn="ctr">
                  <a:solidFill>
                    <a:srgbClr val="000000"/>
                  </a:solidFill>
                  <a:round/>
                  <a:headEnd/>
                  <a:tailEnd/>
                </a14:hiddenLine>
              </a:ext>
            </a:extLst>
          </p:spPr>
          <p:txBody>
            <a:bodyPr lIns="133805" tIns="66904" rIns="133805" bIns="66904"/>
            <a:lstStyle>
              <a:lvl1pPr defTabSz="1336675" eaLnBrk="0" hangingPunct="0">
                <a:defRPr>
                  <a:solidFill>
                    <a:schemeClr val="tx1"/>
                  </a:solidFill>
                  <a:latin typeface="Arial" panose="020B0604020202020204" pitchFamily="34" charset="0"/>
                  <a:cs typeface="Arial" panose="020B0604020202020204" pitchFamily="34" charset="0"/>
                </a:defRPr>
              </a:lvl1pPr>
              <a:lvl2pPr marL="742950" indent="-285750" defTabSz="1336675" eaLnBrk="0" hangingPunct="0">
                <a:defRPr>
                  <a:solidFill>
                    <a:schemeClr val="tx1"/>
                  </a:solidFill>
                  <a:latin typeface="Arial" panose="020B0604020202020204" pitchFamily="34" charset="0"/>
                  <a:cs typeface="Arial" panose="020B0604020202020204" pitchFamily="34" charset="0"/>
                </a:defRPr>
              </a:lvl2pPr>
              <a:lvl3pPr marL="1143000" indent="-228600" defTabSz="1336675" eaLnBrk="0" hangingPunct="0">
                <a:defRPr>
                  <a:solidFill>
                    <a:schemeClr val="tx1"/>
                  </a:solidFill>
                  <a:latin typeface="Arial" panose="020B0604020202020204" pitchFamily="34" charset="0"/>
                  <a:cs typeface="Arial" panose="020B0604020202020204" pitchFamily="34" charset="0"/>
                </a:defRPr>
              </a:lvl3pPr>
              <a:lvl4pPr marL="1600200" indent="-228600" defTabSz="1336675" eaLnBrk="0" hangingPunct="0">
                <a:defRPr>
                  <a:solidFill>
                    <a:schemeClr val="tx1"/>
                  </a:solidFill>
                  <a:latin typeface="Arial" panose="020B0604020202020204" pitchFamily="34" charset="0"/>
                  <a:cs typeface="Arial" panose="020B0604020202020204" pitchFamily="34" charset="0"/>
                </a:defRPr>
              </a:lvl4pPr>
              <a:lvl5pPr marL="2057400" indent="-228600" defTabSz="1336675" eaLnBrk="0" hangingPunct="0">
                <a:defRPr>
                  <a:solidFill>
                    <a:schemeClr val="tx1"/>
                  </a:solidFill>
                  <a:latin typeface="Arial" panose="020B0604020202020204" pitchFamily="34" charset="0"/>
                  <a:cs typeface="Arial" panose="020B0604020202020204" pitchFamily="34" charset="0"/>
                </a:defRPr>
              </a:lvl5pPr>
              <a:lvl6pPr marL="2514600" indent="-228600" defTabSz="13366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13366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13366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1336675"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fontAlgn="base">
                <a:spcBef>
                  <a:spcPct val="0"/>
                </a:spcBef>
                <a:spcAft>
                  <a:spcPct val="0"/>
                </a:spcAft>
              </a:pPr>
              <a:endParaRPr lang="en-GB" sz="3500" dirty="0" smtClean="0">
                <a:solidFill>
                  <a:srgbClr val="000000"/>
                </a:solidFill>
                <a:latin typeface="Calibri" panose="020F0502020204030204" pitchFamily="34" charset="0"/>
              </a:endParaRPr>
            </a:p>
          </p:txBody>
        </p:sp>
      </p:grpSp>
      <p:sp>
        <p:nvSpPr>
          <p:cNvPr id="9" name="Rectangle 8"/>
          <p:cNvSpPr/>
          <p:nvPr/>
        </p:nvSpPr>
        <p:spPr>
          <a:xfrm>
            <a:off x="5723511" y="5232974"/>
            <a:ext cx="3354199" cy="1200329"/>
          </a:xfrm>
          <a:prstGeom prst="rect">
            <a:avLst/>
          </a:prstGeom>
        </p:spPr>
        <p:txBody>
          <a:bodyPr wrap="square">
            <a:spAutoFit/>
          </a:bodyPr>
          <a:lstStyle/>
          <a:p>
            <a:pPr lvl="0"/>
            <a:r>
              <a:rPr lang="en-GB" sz="1800" b="1" dirty="0">
                <a:solidFill>
                  <a:srgbClr val="333399"/>
                </a:solidFill>
                <a:latin typeface="Calibri" panose="020F0502020204030204" pitchFamily="34" charset="0"/>
              </a:rPr>
              <a:t>The ‘Theta’ axis would provide an accuracy better than </a:t>
            </a:r>
          </a:p>
          <a:p>
            <a:pPr lvl="0"/>
            <a:r>
              <a:rPr lang="en-GB" sz="1800" b="1" dirty="0">
                <a:solidFill>
                  <a:srgbClr val="333399"/>
                </a:solidFill>
                <a:latin typeface="Calibri" panose="020F0502020204030204" pitchFamily="34" charset="0"/>
              </a:rPr>
              <a:t>0.15 mrad in the range of</a:t>
            </a:r>
          </a:p>
          <a:p>
            <a:pPr lvl="0"/>
            <a:r>
              <a:rPr lang="en-GB" sz="1800" b="1" dirty="0">
                <a:solidFill>
                  <a:srgbClr val="333399"/>
                </a:solidFill>
                <a:latin typeface="Calibri" panose="020F0502020204030204" pitchFamily="34" charset="0"/>
              </a:rPr>
              <a:t> -5-110 degrees</a:t>
            </a:r>
            <a:endParaRPr lang="en-US" sz="1800" b="1" dirty="0">
              <a:solidFill>
                <a:srgbClr val="333399"/>
              </a:solidFill>
              <a:latin typeface="Calibri" panose="020F0502020204030204" pitchFamily="34" charset="0"/>
            </a:endParaRPr>
          </a:p>
        </p:txBody>
      </p:sp>
      <p:sp>
        <p:nvSpPr>
          <p:cNvPr id="8" name="Footer Placeholder 7"/>
          <p:cNvSpPr>
            <a:spLocks noGrp="1"/>
          </p:cNvSpPr>
          <p:nvPr>
            <p:ph type="ftr" sz="quarter" idx="11"/>
          </p:nvPr>
        </p:nvSpPr>
        <p:spPr/>
        <p:txBody>
          <a:bodyPr/>
          <a:lstStyle/>
          <a:p>
            <a:r>
              <a:rPr lang="en-US" smtClean="0"/>
              <a:t>ERDIT Meeting, CERN 11-12 April 2013</a:t>
            </a:r>
            <a:endParaRPr lang="en-US" dirty="0"/>
          </a:p>
        </p:txBody>
      </p:sp>
      <p:sp>
        <p:nvSpPr>
          <p:cNvPr id="10" name="Slide Number Placeholder 9"/>
          <p:cNvSpPr>
            <a:spLocks noGrp="1"/>
          </p:cNvSpPr>
          <p:nvPr>
            <p:ph type="sldNum" sz="quarter" idx="12"/>
          </p:nvPr>
        </p:nvSpPr>
        <p:spPr/>
        <p:txBody>
          <a:bodyPr/>
          <a:lstStyle/>
          <a:p>
            <a:fld id="{8F25D2BF-40DD-4153-8CA3-FA72C0D116DE}" type="slidenum">
              <a:rPr lang="en-US" smtClean="0"/>
              <a:pPr/>
              <a:t>18</a:t>
            </a:fld>
            <a:endParaRPr lang="en-US" dirty="0"/>
          </a:p>
        </p:txBody>
      </p:sp>
    </p:spTree>
    <p:extLst>
      <p:ext uri="{BB962C8B-B14F-4D97-AF65-F5344CB8AC3E}">
        <p14:creationId xmlns:p14="http://schemas.microsoft.com/office/powerpoint/2010/main" val="5612952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“Backpack” Systems</a:t>
            </a:r>
            <a:endParaRPr lang="en-US" dirty="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19975" r="15707"/>
          <a:stretch/>
        </p:blipFill>
        <p:spPr>
          <a:xfrm>
            <a:off x="5434281" y="38100"/>
            <a:ext cx="2352508" cy="2743200"/>
          </a:xfrm>
          <a:prstGeom prst="rect">
            <a:avLst/>
          </a:prstGeom>
        </p:spPr>
      </p:pic>
      <p:grpSp>
        <p:nvGrpSpPr>
          <p:cNvPr id="9" name="Group 8"/>
          <p:cNvGrpSpPr>
            <a:grpSpLocks noChangeAspect="1"/>
          </p:cNvGrpSpPr>
          <p:nvPr/>
        </p:nvGrpSpPr>
        <p:grpSpPr>
          <a:xfrm>
            <a:off x="5408881" y="2949095"/>
            <a:ext cx="1435161" cy="1828800"/>
            <a:chOff x="1989220" y="2719136"/>
            <a:chExt cx="1992230" cy="2538663"/>
          </a:xfrm>
        </p:grpSpPr>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10617" t="14575"/>
            <a:stretch/>
          </p:blipFill>
          <p:spPr>
            <a:xfrm>
              <a:off x="1989220" y="2719136"/>
              <a:ext cx="1992229" cy="2538663"/>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l="25585" r="24268" b="33041"/>
            <a:stretch/>
          </p:blipFill>
          <p:spPr>
            <a:xfrm>
              <a:off x="2816085" y="4038600"/>
              <a:ext cx="1165365" cy="1167064"/>
            </a:xfrm>
            <a:prstGeom prst="rect">
              <a:avLst/>
            </a:prstGeom>
          </p:spPr>
        </p:pic>
      </p:grpSp>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05499" y="4953000"/>
            <a:ext cx="2366901" cy="1775176"/>
          </a:xfrm>
          <a:prstGeom prst="rect">
            <a:avLst/>
          </a:prstGeom>
        </p:spPr>
      </p:pic>
      <p:pic>
        <p:nvPicPr>
          <p:cNvPr id="5" name="Content Placeholder 2"/>
          <p:cNvPicPr>
            <a:picLocks noChangeAspect="1"/>
          </p:cNvPicPr>
          <p:nvPr/>
        </p:nvPicPr>
        <p:blipFill rotWithShape="1">
          <a:blip r:embed="rId7" cstate="print">
            <a:extLst>
              <a:ext uri="{28A0092B-C50C-407E-A947-70E740481C1C}">
                <a14:useLocalDpi xmlns:a14="http://schemas.microsoft.com/office/drawing/2010/main" val="0"/>
              </a:ext>
            </a:extLst>
          </a:blip>
          <a:srcRect t="10889" b="16397"/>
          <a:stretch/>
        </p:blipFill>
        <p:spPr bwMode="gray">
          <a:xfrm rot="5400000">
            <a:off x="7252826" y="533964"/>
            <a:ext cx="2348938" cy="1281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400000">
            <a:off x="6619542" y="2814242"/>
            <a:ext cx="2798010" cy="2098507"/>
          </a:xfrm>
          <a:prstGeom prst="rect">
            <a:avLst/>
          </a:prstGeom>
        </p:spPr>
      </p:pic>
      <p:sp>
        <p:nvSpPr>
          <p:cNvPr id="13" name="TextBox 12"/>
          <p:cNvSpPr txBox="1"/>
          <p:nvPr/>
        </p:nvSpPr>
        <p:spPr>
          <a:xfrm>
            <a:off x="304800" y="1174469"/>
            <a:ext cx="4648200" cy="4893647"/>
          </a:xfrm>
          <a:prstGeom prst="rect">
            <a:avLst/>
          </a:prstGeom>
          <a:noFill/>
        </p:spPr>
        <p:txBody>
          <a:bodyPr wrap="square" rtlCol="0">
            <a:spAutoFit/>
          </a:bodyPr>
          <a:lstStyle/>
          <a:p>
            <a:pPr marL="342900" indent="-342900">
              <a:buFont typeface="Arial" pitchFamily="34" charset="0"/>
              <a:buChar char="•"/>
            </a:pPr>
            <a:r>
              <a:rPr lang="en-US" dirty="0">
                <a:solidFill>
                  <a:srgbClr val="000000"/>
                </a:solidFill>
                <a:latin typeface="Arial"/>
              </a:rPr>
              <a:t>NaI(Tl) 0.347l; Android controlled</a:t>
            </a:r>
          </a:p>
          <a:p>
            <a:pPr marL="800100" lvl="1" indent="-342900">
              <a:buFont typeface="Arial" pitchFamily="34" charset="0"/>
              <a:buChar char="•"/>
            </a:pPr>
            <a:r>
              <a:rPr lang="en-US" dirty="0">
                <a:solidFill>
                  <a:srgbClr val="000000"/>
                </a:solidFill>
                <a:latin typeface="Arial"/>
              </a:rPr>
              <a:t>PGIS-2-21 </a:t>
            </a:r>
          </a:p>
          <a:p>
            <a:pPr marL="800100" lvl="1" indent="-342900">
              <a:buFont typeface="Arial" pitchFamily="34" charset="0"/>
              <a:buChar char="•"/>
            </a:pPr>
            <a:r>
              <a:rPr lang="en-US" dirty="0">
                <a:solidFill>
                  <a:srgbClr val="000000"/>
                </a:solidFill>
                <a:latin typeface="Arial"/>
              </a:rPr>
              <a:t>PicoEnvirotec</a:t>
            </a:r>
          </a:p>
          <a:p>
            <a:pPr marL="800100" lvl="1" indent="-342900">
              <a:buFont typeface="Arial" pitchFamily="34" charset="0"/>
              <a:buChar char="•"/>
            </a:pPr>
            <a:r>
              <a:rPr lang="en-US" dirty="0">
                <a:solidFill>
                  <a:srgbClr val="000000"/>
                </a:solidFill>
                <a:latin typeface="Arial"/>
              </a:rPr>
              <a:t>Remediation:</a:t>
            </a:r>
          </a:p>
          <a:p>
            <a:pPr marL="1257300" lvl="2" indent="-342900">
              <a:buFont typeface="Arial" pitchFamily="34" charset="0"/>
              <a:buChar char="•"/>
            </a:pPr>
            <a:r>
              <a:rPr lang="en-US" dirty="0">
                <a:solidFill>
                  <a:srgbClr val="000000"/>
                </a:solidFill>
                <a:latin typeface="Arial"/>
              </a:rPr>
              <a:t>Gabon, Azerbaijan</a:t>
            </a:r>
          </a:p>
          <a:p>
            <a:pPr marL="342900" indent="-342900">
              <a:buFont typeface="Arial" pitchFamily="34" charset="0"/>
              <a:buChar char="•"/>
            </a:pPr>
            <a:r>
              <a:rPr lang="en-US" dirty="0">
                <a:solidFill>
                  <a:srgbClr val="000000"/>
                </a:solidFill>
                <a:latin typeface="Arial"/>
              </a:rPr>
              <a:t>BGO 1x1.5”; </a:t>
            </a:r>
          </a:p>
          <a:p>
            <a:pPr marL="800100" lvl="1" indent="-342900">
              <a:buFont typeface="Arial" pitchFamily="34" charset="0"/>
              <a:buChar char="•"/>
            </a:pPr>
            <a:r>
              <a:rPr lang="en-US" dirty="0">
                <a:solidFill>
                  <a:srgbClr val="000000"/>
                </a:solidFill>
                <a:latin typeface="Arial"/>
              </a:rPr>
              <a:t>Gamma Surveyor II</a:t>
            </a:r>
          </a:p>
          <a:p>
            <a:pPr marL="800100" lvl="1" indent="-342900">
              <a:buFont typeface="Arial" pitchFamily="34" charset="0"/>
              <a:buChar char="•"/>
            </a:pPr>
            <a:r>
              <a:rPr lang="en-US" dirty="0">
                <a:solidFill>
                  <a:srgbClr val="000000"/>
                </a:solidFill>
                <a:latin typeface="Arial"/>
              </a:rPr>
              <a:t>GF Instruments</a:t>
            </a:r>
          </a:p>
          <a:p>
            <a:pPr marL="800100" lvl="1" indent="-342900">
              <a:buFont typeface="Arial" pitchFamily="34" charset="0"/>
              <a:buChar char="•"/>
            </a:pPr>
            <a:r>
              <a:rPr lang="en-US" dirty="0">
                <a:solidFill>
                  <a:srgbClr val="000000"/>
                </a:solidFill>
                <a:latin typeface="Arial"/>
              </a:rPr>
              <a:t>Gabon, Austria</a:t>
            </a:r>
          </a:p>
          <a:p>
            <a:pPr marL="342900" indent="-342900">
              <a:buFont typeface="Arial" pitchFamily="34" charset="0"/>
              <a:buChar char="•"/>
            </a:pPr>
            <a:r>
              <a:rPr lang="en-US" dirty="0">
                <a:solidFill>
                  <a:srgbClr val="000000"/>
                </a:solidFill>
                <a:latin typeface="Arial"/>
              </a:rPr>
              <a:t>LaBr (1x1.5”) + OSPREY</a:t>
            </a:r>
          </a:p>
          <a:p>
            <a:pPr marL="800100" lvl="1" indent="-342900">
              <a:buFont typeface="Arial" pitchFamily="34" charset="0"/>
              <a:buChar char="•"/>
            </a:pPr>
            <a:r>
              <a:rPr lang="en-US" dirty="0">
                <a:solidFill>
                  <a:srgbClr val="000000"/>
                </a:solidFill>
                <a:latin typeface="Arial"/>
              </a:rPr>
              <a:t>Canberra</a:t>
            </a:r>
          </a:p>
          <a:p>
            <a:pPr marL="800100" lvl="1" indent="-342900">
              <a:buFont typeface="Arial" pitchFamily="34" charset="0"/>
              <a:buChar char="•"/>
            </a:pPr>
            <a:r>
              <a:rPr lang="en-US" dirty="0">
                <a:solidFill>
                  <a:srgbClr val="000000"/>
                </a:solidFill>
                <a:latin typeface="Arial"/>
              </a:rPr>
              <a:t>Austria (Soil Erosion)</a:t>
            </a:r>
          </a:p>
        </p:txBody>
      </p:sp>
      <p:sp>
        <p:nvSpPr>
          <p:cNvPr id="3" name="Footer Placeholder 2"/>
          <p:cNvSpPr>
            <a:spLocks noGrp="1"/>
          </p:cNvSpPr>
          <p:nvPr>
            <p:ph type="ftr" sz="quarter" idx="11"/>
          </p:nvPr>
        </p:nvSpPr>
        <p:spPr/>
        <p:txBody>
          <a:bodyPr/>
          <a:lstStyle/>
          <a:p>
            <a:r>
              <a:rPr lang="en-US" smtClean="0">
                <a:solidFill>
                  <a:srgbClr val="000000"/>
                </a:solidFill>
              </a:rPr>
              <a:t>ERDIT Meeting, CERN 11-12 April 2013</a:t>
            </a:r>
            <a:endParaRPr lang="en-US" dirty="0">
              <a:solidFill>
                <a:srgbClr val="000000"/>
              </a:solidFill>
            </a:endParaRPr>
          </a:p>
        </p:txBody>
      </p:sp>
      <p:sp>
        <p:nvSpPr>
          <p:cNvPr id="4" name="Slide Number Placeholder 3"/>
          <p:cNvSpPr>
            <a:spLocks noGrp="1"/>
          </p:cNvSpPr>
          <p:nvPr>
            <p:ph type="sldNum" sz="quarter" idx="12"/>
          </p:nvPr>
        </p:nvSpPr>
        <p:spPr/>
        <p:txBody>
          <a:bodyPr/>
          <a:lstStyle/>
          <a:p>
            <a:fld id="{00328EFB-EE01-4A70-9A4E-807F4C30E73B}" type="slidenum">
              <a:rPr lang="en-US" smtClean="0">
                <a:solidFill>
                  <a:srgbClr val="000000"/>
                </a:solidFill>
              </a:rPr>
              <a:pPr/>
              <a:t>19</a:t>
            </a:fld>
            <a:endParaRPr lang="en-US" dirty="0">
              <a:solidFill>
                <a:srgbClr val="000000"/>
              </a:solidFill>
            </a:endParaRPr>
          </a:p>
        </p:txBody>
      </p:sp>
    </p:spTree>
    <p:extLst>
      <p:ext uri="{BB962C8B-B14F-4D97-AF65-F5344CB8AC3E}">
        <p14:creationId xmlns:p14="http://schemas.microsoft.com/office/powerpoint/2010/main" val="3422767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74638"/>
            <a:ext cx="9001000" cy="994122"/>
          </a:xfrm>
        </p:spPr>
        <p:txBody>
          <a:bodyPr>
            <a:normAutofit fontScale="90000"/>
          </a:bodyPr>
          <a:lstStyle/>
          <a:p>
            <a:r>
              <a:rPr lang="en-GB" dirty="0"/>
              <a:t>S</a:t>
            </a:r>
            <a:r>
              <a:rPr lang="en-GB" dirty="0" smtClean="0"/>
              <a:t>ome Important Facilities and Experiments:</a:t>
            </a:r>
            <a:endParaRPr lang="en-GB" dirty="0"/>
          </a:p>
        </p:txBody>
      </p:sp>
      <p:sp>
        <p:nvSpPr>
          <p:cNvPr id="3" name="Content Placeholder 2"/>
          <p:cNvSpPr>
            <a:spLocks noGrp="1"/>
          </p:cNvSpPr>
          <p:nvPr>
            <p:ph idx="1"/>
          </p:nvPr>
        </p:nvSpPr>
        <p:spPr/>
        <p:txBody>
          <a:bodyPr>
            <a:normAutofit fontScale="92500" lnSpcReduction="10000"/>
          </a:bodyPr>
          <a:lstStyle/>
          <a:p>
            <a:pPr lvl="0"/>
            <a:r>
              <a:rPr lang="en-GB" kern="300" dirty="0"/>
              <a:t>N</a:t>
            </a:r>
            <a:r>
              <a:rPr lang="en-GB" kern="300" dirty="0" smtClean="0"/>
              <a:t>uclear </a:t>
            </a:r>
            <a:r>
              <a:rPr lang="en-GB" kern="300" dirty="0"/>
              <a:t>spectrometry (incl. radioactive beams, AGATA, GERDA, NUSTAR, FAIR, Spiral2)</a:t>
            </a:r>
          </a:p>
          <a:p>
            <a:pPr lvl="0"/>
            <a:r>
              <a:rPr lang="en-GB" kern="300" dirty="0"/>
              <a:t>H</a:t>
            </a:r>
            <a:r>
              <a:rPr lang="en-GB" kern="300" dirty="0" smtClean="0"/>
              <a:t>adron </a:t>
            </a:r>
            <a:r>
              <a:rPr lang="en-GB" kern="300" dirty="0"/>
              <a:t>physics (</a:t>
            </a:r>
            <a:r>
              <a:rPr lang="en-GB" kern="300" dirty="0" smtClean="0"/>
              <a:t>Jefferson lab</a:t>
            </a:r>
            <a:r>
              <a:rPr lang="en-GB" kern="300" dirty="0"/>
              <a:t>, PANDA at FAIR)</a:t>
            </a:r>
          </a:p>
          <a:p>
            <a:pPr lvl="0"/>
            <a:r>
              <a:rPr lang="en-GB" kern="300" dirty="0"/>
              <a:t>H</a:t>
            </a:r>
            <a:r>
              <a:rPr lang="en-GB" kern="300" dirty="0" smtClean="0"/>
              <a:t>eavy </a:t>
            </a:r>
            <a:r>
              <a:rPr lang="en-GB" kern="300" dirty="0"/>
              <a:t>ion physics (RHIC, ALICE)</a:t>
            </a:r>
          </a:p>
          <a:p>
            <a:pPr lvl="0"/>
            <a:r>
              <a:rPr lang="en-GB" kern="300" dirty="0"/>
              <a:t>I</a:t>
            </a:r>
            <a:r>
              <a:rPr lang="en-GB" kern="300" dirty="0" smtClean="0"/>
              <a:t>on </a:t>
            </a:r>
            <a:r>
              <a:rPr lang="en-GB" kern="300" dirty="0"/>
              <a:t>beam accelerators </a:t>
            </a:r>
          </a:p>
          <a:p>
            <a:pPr lvl="0"/>
            <a:r>
              <a:rPr lang="en-GB" kern="300" dirty="0"/>
              <a:t>S</a:t>
            </a:r>
            <a:r>
              <a:rPr lang="en-GB" kern="300" dirty="0" smtClean="0"/>
              <a:t>pallation </a:t>
            </a:r>
            <a:r>
              <a:rPr lang="en-GB" kern="300" dirty="0"/>
              <a:t>sources and research reactors</a:t>
            </a:r>
          </a:p>
          <a:p>
            <a:pPr lvl="0"/>
            <a:r>
              <a:rPr lang="en-GB" kern="300" dirty="0"/>
              <a:t>N</a:t>
            </a:r>
            <a:r>
              <a:rPr lang="en-GB" kern="300" dirty="0" smtClean="0"/>
              <a:t>uclear </a:t>
            </a:r>
            <a:r>
              <a:rPr lang="en-GB" kern="300" dirty="0"/>
              <a:t>applications (dosimetry, environmental monitoring, cultural heritage</a:t>
            </a:r>
            <a:r>
              <a:rPr lang="en-GB" kern="300" dirty="0" smtClean="0"/>
              <a:t>)</a:t>
            </a:r>
          </a:p>
          <a:p>
            <a:pPr lvl="0"/>
            <a:r>
              <a:rPr lang="en-GB" kern="300" dirty="0" smtClean="0"/>
              <a:t>Etc ….</a:t>
            </a:r>
            <a:endParaRPr lang="en-GB" kern="300" dirty="0"/>
          </a:p>
          <a:p>
            <a:endParaRPr lang="en-GB" dirty="0"/>
          </a:p>
        </p:txBody>
      </p:sp>
      <p:sp>
        <p:nvSpPr>
          <p:cNvPr id="4" name="Footer Placeholder 3"/>
          <p:cNvSpPr>
            <a:spLocks noGrp="1"/>
          </p:cNvSpPr>
          <p:nvPr>
            <p:ph type="ftr" sz="quarter" idx="11"/>
          </p:nvPr>
        </p:nvSpPr>
        <p:spPr/>
        <p:txBody>
          <a:body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2</a:t>
            </a:fld>
            <a:endParaRPr lang="en-US" dirty="0"/>
          </a:p>
        </p:txBody>
      </p:sp>
    </p:spTree>
    <p:extLst>
      <p:ext uri="{BB962C8B-B14F-4D97-AF65-F5344CB8AC3E}">
        <p14:creationId xmlns:p14="http://schemas.microsoft.com/office/powerpoint/2010/main" val="9813001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026"/>
          <p:cNvSpPr>
            <a:spLocks noGrp="1" noChangeArrowheads="1"/>
          </p:cNvSpPr>
          <p:nvPr>
            <p:ph type="title"/>
          </p:nvPr>
        </p:nvSpPr>
        <p:spPr/>
        <p:txBody>
          <a:bodyPr/>
          <a:lstStyle/>
          <a:p>
            <a:r>
              <a:rPr lang="en-US" dirty="0" smtClean="0"/>
              <a:t>Aerial Radioactivity Monitoring</a:t>
            </a:r>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8776" y="2797795"/>
            <a:ext cx="4788024" cy="2600847"/>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6301989" y="5244651"/>
            <a:ext cx="2771800" cy="1582066"/>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93072" y="1340769"/>
            <a:ext cx="2899208" cy="1846646"/>
          </a:xfrm>
          <a:prstGeom prst="rect">
            <a:avLst/>
          </a:prstGeom>
        </p:spPr>
      </p:pic>
      <p:sp>
        <p:nvSpPr>
          <p:cNvPr id="7" name="TextBox 6"/>
          <p:cNvSpPr txBox="1"/>
          <p:nvPr/>
        </p:nvSpPr>
        <p:spPr>
          <a:xfrm>
            <a:off x="107504" y="1340768"/>
            <a:ext cx="4248472" cy="3139321"/>
          </a:xfrm>
          <a:prstGeom prst="rect">
            <a:avLst/>
          </a:prstGeom>
          <a:noFill/>
        </p:spPr>
        <p:txBody>
          <a:bodyPr wrap="square" rtlCol="0">
            <a:spAutoFit/>
          </a:bodyPr>
          <a:lstStyle/>
          <a:p>
            <a:pPr marL="342900" indent="-342900" fontAlgn="auto">
              <a:spcBef>
                <a:spcPts val="0"/>
              </a:spcBef>
              <a:spcAft>
                <a:spcPts val="0"/>
              </a:spcAft>
              <a:buFont typeface="Arial" pitchFamily="34" charset="0"/>
              <a:buChar char="•"/>
            </a:pPr>
            <a:r>
              <a:rPr lang="en-GB" sz="1800" dirty="0" smtClean="0">
                <a:solidFill>
                  <a:srgbClr val="000000"/>
                </a:solidFill>
                <a:latin typeface="Arial"/>
              </a:rPr>
              <a:t>Quad-/Hexa-copter drones</a:t>
            </a:r>
          </a:p>
          <a:p>
            <a:pPr marL="342900" indent="-342900" fontAlgn="auto">
              <a:spcBef>
                <a:spcPts val="0"/>
              </a:spcBef>
              <a:spcAft>
                <a:spcPts val="0"/>
              </a:spcAft>
              <a:buFont typeface="Arial" pitchFamily="34" charset="0"/>
              <a:buChar char="•"/>
            </a:pPr>
            <a:r>
              <a:rPr lang="en-GB" sz="1800" dirty="0" smtClean="0">
                <a:solidFill>
                  <a:srgbClr val="000000"/>
                </a:solidFill>
                <a:latin typeface="Arial"/>
              </a:rPr>
              <a:t>Electric motors</a:t>
            </a:r>
          </a:p>
          <a:p>
            <a:pPr marL="342900" indent="-342900" fontAlgn="auto">
              <a:spcBef>
                <a:spcPts val="0"/>
              </a:spcBef>
              <a:spcAft>
                <a:spcPts val="0"/>
              </a:spcAft>
              <a:buFont typeface="Arial" pitchFamily="34" charset="0"/>
              <a:buChar char="•"/>
            </a:pPr>
            <a:r>
              <a:rPr lang="en-GB" sz="1800" dirty="0" smtClean="0">
                <a:solidFill>
                  <a:srgbClr val="000000"/>
                </a:solidFill>
                <a:latin typeface="Arial"/>
              </a:rPr>
              <a:t>LiPo batteries</a:t>
            </a:r>
          </a:p>
          <a:p>
            <a:pPr marL="342900" indent="-342900" fontAlgn="auto">
              <a:spcBef>
                <a:spcPts val="0"/>
              </a:spcBef>
              <a:spcAft>
                <a:spcPts val="0"/>
              </a:spcAft>
              <a:buFont typeface="Arial" pitchFamily="34" charset="0"/>
              <a:buChar char="•"/>
            </a:pPr>
            <a:r>
              <a:rPr lang="en-GB" sz="1800" dirty="0" smtClean="0">
                <a:solidFill>
                  <a:srgbClr val="000000"/>
                </a:solidFill>
                <a:latin typeface="Arial"/>
              </a:rPr>
              <a:t>Semi-autonomous</a:t>
            </a:r>
          </a:p>
          <a:p>
            <a:pPr marL="800100" lvl="1" indent="-342900" fontAlgn="auto">
              <a:spcBef>
                <a:spcPts val="0"/>
              </a:spcBef>
              <a:spcAft>
                <a:spcPts val="0"/>
              </a:spcAft>
              <a:buFont typeface="Arial" pitchFamily="34" charset="0"/>
              <a:buChar char="•"/>
            </a:pPr>
            <a:r>
              <a:rPr lang="en-GB" sz="1800" dirty="0" smtClean="0">
                <a:solidFill>
                  <a:srgbClr val="000000"/>
                </a:solidFill>
                <a:latin typeface="Arial"/>
              </a:rPr>
              <a:t>GPS</a:t>
            </a:r>
          </a:p>
          <a:p>
            <a:pPr marL="800100" lvl="1" indent="-342900" fontAlgn="auto">
              <a:spcBef>
                <a:spcPts val="0"/>
              </a:spcBef>
              <a:spcAft>
                <a:spcPts val="0"/>
              </a:spcAft>
              <a:buFont typeface="Arial" pitchFamily="34" charset="0"/>
              <a:buChar char="•"/>
            </a:pPr>
            <a:r>
              <a:rPr lang="en-GB" sz="1800" dirty="0" smtClean="0">
                <a:solidFill>
                  <a:srgbClr val="000000"/>
                </a:solidFill>
                <a:latin typeface="Arial"/>
              </a:rPr>
              <a:t>Autopilot</a:t>
            </a:r>
          </a:p>
          <a:p>
            <a:pPr marL="342900" indent="-342900" fontAlgn="auto">
              <a:spcBef>
                <a:spcPts val="0"/>
              </a:spcBef>
              <a:spcAft>
                <a:spcPts val="0"/>
              </a:spcAft>
              <a:buFont typeface="Arial" pitchFamily="34" charset="0"/>
              <a:buChar char="•"/>
            </a:pPr>
            <a:r>
              <a:rPr lang="en-GB" sz="1800" dirty="0" smtClean="0">
                <a:solidFill>
                  <a:srgbClr val="000000"/>
                </a:solidFill>
                <a:latin typeface="Arial"/>
              </a:rPr>
              <a:t>Radiation monitoring</a:t>
            </a:r>
          </a:p>
          <a:p>
            <a:pPr marL="800100" lvl="1" indent="-342900" fontAlgn="auto">
              <a:spcBef>
                <a:spcPts val="0"/>
              </a:spcBef>
              <a:spcAft>
                <a:spcPts val="0"/>
              </a:spcAft>
              <a:buFont typeface="Arial" pitchFamily="34" charset="0"/>
              <a:buChar char="•"/>
            </a:pPr>
            <a:r>
              <a:rPr lang="en-GB" sz="1800" dirty="0" smtClean="0">
                <a:solidFill>
                  <a:srgbClr val="000000"/>
                </a:solidFill>
                <a:latin typeface="Arial"/>
              </a:rPr>
              <a:t>Doserate (GM)</a:t>
            </a:r>
          </a:p>
          <a:p>
            <a:pPr marL="800100" lvl="1" indent="-342900" fontAlgn="auto">
              <a:spcBef>
                <a:spcPts val="0"/>
              </a:spcBef>
              <a:spcAft>
                <a:spcPts val="0"/>
              </a:spcAft>
              <a:buFont typeface="Arial" pitchFamily="34" charset="0"/>
              <a:buChar char="•"/>
            </a:pPr>
            <a:r>
              <a:rPr lang="en-GB" sz="1800" dirty="0" smtClean="0">
                <a:solidFill>
                  <a:srgbClr val="000000"/>
                </a:solidFill>
                <a:latin typeface="Arial"/>
              </a:rPr>
              <a:t>Spectroscopic (e.g. CZT)</a:t>
            </a:r>
          </a:p>
          <a:p>
            <a:pPr marL="342900" indent="-342900" fontAlgn="auto">
              <a:spcBef>
                <a:spcPts val="0"/>
              </a:spcBef>
              <a:spcAft>
                <a:spcPts val="0"/>
              </a:spcAft>
              <a:buFont typeface="Arial" pitchFamily="34" charset="0"/>
              <a:buChar char="•"/>
            </a:pPr>
            <a:r>
              <a:rPr lang="en-GB" sz="1800" dirty="0" smtClean="0">
                <a:solidFill>
                  <a:srgbClr val="000000"/>
                </a:solidFill>
                <a:latin typeface="Arial"/>
              </a:rPr>
              <a:t>Open source</a:t>
            </a:r>
          </a:p>
          <a:p>
            <a:pPr marL="800100" lvl="1" indent="-342900" fontAlgn="auto">
              <a:spcBef>
                <a:spcPts val="0"/>
              </a:spcBef>
              <a:spcAft>
                <a:spcPts val="0"/>
              </a:spcAft>
              <a:buFont typeface="Arial" pitchFamily="34" charset="0"/>
              <a:buChar char="•"/>
            </a:pPr>
            <a:r>
              <a:rPr lang="en-GB" sz="1800" dirty="0" smtClean="0">
                <a:solidFill>
                  <a:srgbClr val="000000"/>
                </a:solidFill>
                <a:latin typeface="Arial"/>
              </a:rPr>
              <a:t>Example is Arduino controlled</a:t>
            </a:r>
            <a:endParaRPr lang="en-GB" sz="1800" dirty="0">
              <a:solidFill>
                <a:srgbClr val="000000"/>
              </a:solidFill>
              <a:latin typeface="Arial"/>
            </a:endParaRPr>
          </a:p>
        </p:txBody>
      </p:sp>
      <p:sp>
        <p:nvSpPr>
          <p:cNvPr id="3" name="Footer Placeholder 2"/>
          <p:cNvSpPr>
            <a:spLocks noGrp="1"/>
          </p:cNvSpPr>
          <p:nvPr>
            <p:ph type="ftr" sz="quarter" idx="11"/>
          </p:nvPr>
        </p:nvSpPr>
        <p:spPr/>
        <p:txBody>
          <a:bodyPr/>
          <a:lstStyle/>
          <a:p>
            <a:r>
              <a:rPr lang="en-US" smtClean="0">
                <a:solidFill>
                  <a:srgbClr val="000000"/>
                </a:solidFill>
              </a:rPr>
              <a:t>ERDIT Meeting, CERN 11-12 April 2013</a:t>
            </a:r>
            <a:endParaRPr lang="en-US" dirty="0">
              <a:solidFill>
                <a:srgbClr val="000000"/>
              </a:solidFill>
            </a:endParaRPr>
          </a:p>
        </p:txBody>
      </p:sp>
      <p:sp>
        <p:nvSpPr>
          <p:cNvPr id="4" name="Slide Number Placeholder 3"/>
          <p:cNvSpPr>
            <a:spLocks noGrp="1"/>
          </p:cNvSpPr>
          <p:nvPr>
            <p:ph type="sldNum" sz="quarter" idx="12"/>
          </p:nvPr>
        </p:nvSpPr>
        <p:spPr/>
        <p:txBody>
          <a:bodyPr/>
          <a:lstStyle/>
          <a:p>
            <a:fld id="{8F25D2BF-40DD-4153-8CA3-FA72C0D116DE}" type="slidenum">
              <a:rPr lang="en-US" smtClean="0">
                <a:solidFill>
                  <a:srgbClr val="000000"/>
                </a:solidFill>
              </a:rPr>
              <a:pPr/>
              <a:t>20</a:t>
            </a:fld>
            <a:endParaRPr lang="en-US" dirty="0">
              <a:solidFill>
                <a:srgbClr val="000000"/>
              </a:solidFill>
            </a:endParaRPr>
          </a:p>
        </p:txBody>
      </p:sp>
    </p:spTree>
    <p:extLst>
      <p:ext uri="{BB962C8B-B14F-4D97-AF65-F5344CB8AC3E}">
        <p14:creationId xmlns:p14="http://schemas.microsoft.com/office/powerpoint/2010/main" val="7126034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Future</a:t>
            </a:r>
            <a:r>
              <a:rPr lang="en-GB" dirty="0" smtClean="0"/>
              <a:t> tasks</a:t>
            </a:r>
            <a:endParaRPr lang="en-GB" dirty="0"/>
          </a:p>
        </p:txBody>
      </p:sp>
      <p:sp>
        <p:nvSpPr>
          <p:cNvPr id="3" name="Content Placeholder 2"/>
          <p:cNvSpPr>
            <a:spLocks noGrp="1"/>
          </p:cNvSpPr>
          <p:nvPr>
            <p:ph idx="1"/>
          </p:nvPr>
        </p:nvSpPr>
        <p:spPr/>
        <p:txBody>
          <a:bodyPr/>
          <a:lstStyle/>
          <a:p>
            <a:r>
              <a:rPr lang="en-GB" dirty="0" smtClean="0"/>
              <a:t>Establish a list of experiments in nuclear physics and determine in detail the detector requirements.</a:t>
            </a:r>
          </a:p>
          <a:p>
            <a:endParaRPr lang="en-GB" dirty="0" smtClean="0"/>
          </a:p>
          <a:p>
            <a:r>
              <a:rPr lang="en-GB" dirty="0"/>
              <a:t>Many other detectors not mentioned here are being used in nuclear physics. They include the MCP, the Anger camera, the SSND, the APD, the </a:t>
            </a:r>
            <a:r>
              <a:rPr lang="en-GB" dirty="0" err="1"/>
              <a:t>SiPM</a:t>
            </a:r>
            <a:r>
              <a:rPr lang="en-GB" dirty="0"/>
              <a:t>, the Cherenkov detectors, the calorimeters, </a:t>
            </a:r>
            <a:r>
              <a:rPr lang="en-GB" dirty="0" err="1"/>
              <a:t>etc</a:t>
            </a:r>
            <a:r>
              <a:rPr lang="en-GB" dirty="0"/>
              <a:t> </a:t>
            </a:r>
          </a:p>
          <a:p>
            <a:endParaRPr lang="en-GB" dirty="0"/>
          </a:p>
        </p:txBody>
      </p:sp>
      <p:sp>
        <p:nvSpPr>
          <p:cNvPr id="4" name="Footer Placeholder 3"/>
          <p:cNvSpPr>
            <a:spLocks noGrp="1"/>
          </p:cNvSpPr>
          <p:nvPr>
            <p:ph type="ftr" sz="quarter" idx="11"/>
          </p:nvPr>
        </p:nvSpPr>
        <p:spPr/>
        <p:txBody>
          <a:body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21</a:t>
            </a:fld>
            <a:endParaRPr lang="en-US" dirty="0"/>
          </a:p>
        </p:txBody>
      </p:sp>
    </p:spTree>
    <p:extLst>
      <p:ext uri="{BB962C8B-B14F-4D97-AF65-F5344CB8AC3E}">
        <p14:creationId xmlns:p14="http://schemas.microsoft.com/office/powerpoint/2010/main" val="30814823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Conclusions</a:t>
            </a:r>
            <a:endParaRPr lang="en-GB" dirty="0"/>
          </a:p>
        </p:txBody>
      </p:sp>
      <p:sp>
        <p:nvSpPr>
          <p:cNvPr id="3" name="Content Placeholder 2"/>
          <p:cNvSpPr>
            <a:spLocks noGrp="1"/>
          </p:cNvSpPr>
          <p:nvPr>
            <p:ph idx="1"/>
          </p:nvPr>
        </p:nvSpPr>
        <p:spPr>
          <a:xfrm>
            <a:off x="179512" y="1484784"/>
            <a:ext cx="8890681" cy="4572000"/>
          </a:xfrm>
        </p:spPr>
        <p:txBody>
          <a:bodyPr>
            <a:normAutofit/>
          </a:bodyPr>
          <a:lstStyle/>
          <a:p>
            <a:endParaRPr lang="en-GB" dirty="0" smtClean="0"/>
          </a:p>
          <a:p>
            <a:r>
              <a:rPr lang="en-GB" dirty="0" smtClean="0"/>
              <a:t>Future efforts will focus on improving the timing/spatial resolution for some experiments while the efficiency and the energy resolution be important for the others.</a:t>
            </a:r>
          </a:p>
          <a:p>
            <a:endParaRPr lang="en-GB" dirty="0" smtClean="0"/>
          </a:p>
          <a:p>
            <a:r>
              <a:rPr lang="en-GB" dirty="0" smtClean="0"/>
              <a:t>Thanks to all the NASL team. </a:t>
            </a:r>
            <a:endParaRPr lang="en-GB" dirty="0"/>
          </a:p>
        </p:txBody>
      </p:sp>
      <p:sp>
        <p:nvSpPr>
          <p:cNvPr id="4" name="Footer Placeholder 3"/>
          <p:cNvSpPr>
            <a:spLocks noGrp="1"/>
          </p:cNvSpPr>
          <p:nvPr>
            <p:ph type="ftr" sz="quarter" idx="11"/>
          </p:nvPr>
        </p:nvSpPr>
        <p:spPr/>
        <p:txBody>
          <a:body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22</a:t>
            </a:fld>
            <a:endParaRPr lang="en-US" dirty="0"/>
          </a:p>
        </p:txBody>
      </p:sp>
    </p:spTree>
    <p:extLst>
      <p:ext uri="{BB962C8B-B14F-4D97-AF65-F5344CB8AC3E}">
        <p14:creationId xmlns:p14="http://schemas.microsoft.com/office/powerpoint/2010/main" val="25172240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Presentation</a:t>
            </a:r>
            <a:endParaRPr lang="en-GB" dirty="0"/>
          </a:p>
        </p:txBody>
      </p:sp>
      <p:sp>
        <p:nvSpPr>
          <p:cNvPr id="3" name="Content Placeholder 2"/>
          <p:cNvSpPr>
            <a:spLocks noGrp="1"/>
          </p:cNvSpPr>
          <p:nvPr>
            <p:ph idx="1"/>
          </p:nvPr>
        </p:nvSpPr>
        <p:spPr/>
        <p:txBody>
          <a:bodyPr/>
          <a:lstStyle/>
          <a:p>
            <a:endParaRPr lang="en-GB" dirty="0" smtClean="0"/>
          </a:p>
          <a:p>
            <a:r>
              <a:rPr lang="en-GB" dirty="0" smtClean="0"/>
              <a:t>1 -  Overview of the different types of 	detectors used in nuclear physics</a:t>
            </a:r>
          </a:p>
          <a:p>
            <a:r>
              <a:rPr lang="en-GB" dirty="0" smtClean="0"/>
              <a:t>2 - Few applications at the IAEA</a:t>
            </a:r>
          </a:p>
          <a:p>
            <a:r>
              <a:rPr lang="en-GB" dirty="0" smtClean="0"/>
              <a:t>3 - Future directions</a:t>
            </a:r>
          </a:p>
          <a:p>
            <a:r>
              <a:rPr lang="en-GB" dirty="0" smtClean="0"/>
              <a:t>4 - Conclusions</a:t>
            </a:r>
            <a:endParaRPr lang="en-GB" dirty="0"/>
          </a:p>
        </p:txBody>
      </p:sp>
      <p:sp>
        <p:nvSpPr>
          <p:cNvPr id="4" name="Footer Placeholder 3"/>
          <p:cNvSpPr>
            <a:spLocks noGrp="1"/>
          </p:cNvSpPr>
          <p:nvPr>
            <p:ph type="ftr" sz="quarter" idx="11"/>
          </p:nvPr>
        </p:nvSpPr>
        <p:spPr/>
        <p:txBody>
          <a:body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3</a:t>
            </a:fld>
            <a:endParaRPr lang="en-US" dirty="0"/>
          </a:p>
        </p:txBody>
      </p:sp>
    </p:spTree>
    <p:extLst>
      <p:ext uri="{BB962C8B-B14F-4D97-AF65-F5344CB8AC3E}">
        <p14:creationId xmlns:p14="http://schemas.microsoft.com/office/powerpoint/2010/main" val="3377767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Overview</a:t>
            </a:r>
            <a:endParaRPr lang="en-GB" dirty="0"/>
          </a:p>
        </p:txBody>
      </p:sp>
      <p:sp>
        <p:nvSpPr>
          <p:cNvPr id="3" name="Content Placeholder 2"/>
          <p:cNvSpPr>
            <a:spLocks noGrp="1"/>
          </p:cNvSpPr>
          <p:nvPr>
            <p:ph idx="1"/>
          </p:nvPr>
        </p:nvSpPr>
        <p:spPr/>
        <p:txBody>
          <a:bodyPr/>
          <a:lstStyle/>
          <a:p>
            <a:pPr>
              <a:spcAft>
                <a:spcPts val="1200"/>
              </a:spcAft>
            </a:pPr>
            <a:r>
              <a:rPr lang="en-GB" dirty="0" smtClean="0"/>
              <a:t>Various types of radiation detectors are used depending on the energy and the type of particle to be counted and the purpose of the measurement.</a:t>
            </a:r>
          </a:p>
          <a:p>
            <a:pPr>
              <a:spcAft>
                <a:spcPts val="1200"/>
              </a:spcAft>
            </a:pPr>
            <a:endParaRPr lang="en-GB" dirty="0" smtClean="0"/>
          </a:p>
          <a:p>
            <a:r>
              <a:rPr lang="en-GB" dirty="0" smtClean="0"/>
              <a:t>The 3 mains types of radiation detectors are the gas-filled detectors, the scintillators-based and the semiconductor detectors</a:t>
            </a:r>
            <a:endParaRPr lang="en-GB" dirty="0"/>
          </a:p>
        </p:txBody>
      </p:sp>
      <p:sp>
        <p:nvSpPr>
          <p:cNvPr id="4" name="Footer Placeholder 3"/>
          <p:cNvSpPr>
            <a:spLocks noGrp="1"/>
          </p:cNvSpPr>
          <p:nvPr>
            <p:ph type="ftr" sz="quarter" idx="11"/>
          </p:nvPr>
        </p:nvSpPr>
        <p:spPr/>
        <p:txBody>
          <a:body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4</a:t>
            </a:fld>
            <a:endParaRPr lang="en-US" dirty="0"/>
          </a:p>
        </p:txBody>
      </p:sp>
    </p:spTree>
    <p:extLst>
      <p:ext uri="{BB962C8B-B14F-4D97-AF65-F5344CB8AC3E}">
        <p14:creationId xmlns:p14="http://schemas.microsoft.com/office/powerpoint/2010/main" val="2484452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6632"/>
            <a:ext cx="8229600" cy="936104"/>
          </a:xfrm>
        </p:spPr>
        <p:txBody>
          <a:bodyPr/>
          <a:lstStyle/>
          <a:p>
            <a:pPr algn="ctr"/>
            <a:r>
              <a:rPr lang="en-GB" dirty="0" smtClean="0"/>
              <a:t>Gas-filled Detectors</a:t>
            </a:r>
            <a:endParaRPr lang="en-GB" dirty="0"/>
          </a:p>
        </p:txBody>
      </p:sp>
      <p:sp>
        <p:nvSpPr>
          <p:cNvPr id="5" name="Text Placeholder 4"/>
          <p:cNvSpPr>
            <a:spLocks noGrp="1"/>
          </p:cNvSpPr>
          <p:nvPr>
            <p:ph type="body" idx="1"/>
          </p:nvPr>
        </p:nvSpPr>
        <p:spPr>
          <a:xfrm>
            <a:off x="457200" y="1340769"/>
            <a:ext cx="4040188" cy="576064"/>
          </a:xfrm>
        </p:spPr>
        <p:txBody>
          <a:bodyPr/>
          <a:lstStyle/>
          <a:p>
            <a:r>
              <a:rPr lang="en-GB" dirty="0" smtClean="0"/>
              <a:t>	Description</a:t>
            </a:r>
            <a:endParaRPr lang="en-GB" dirty="0"/>
          </a:p>
        </p:txBody>
      </p:sp>
      <p:sp>
        <p:nvSpPr>
          <p:cNvPr id="6" name="Content Placeholder 5"/>
          <p:cNvSpPr>
            <a:spLocks noGrp="1"/>
          </p:cNvSpPr>
          <p:nvPr>
            <p:ph sz="half" idx="2"/>
          </p:nvPr>
        </p:nvSpPr>
        <p:spPr>
          <a:xfrm>
            <a:off x="457200" y="1988840"/>
            <a:ext cx="4186808" cy="3960440"/>
          </a:xfrm>
        </p:spPr>
        <p:txBody>
          <a:bodyPr>
            <a:normAutofit fontScale="85000" lnSpcReduction="20000"/>
          </a:bodyPr>
          <a:lstStyle/>
          <a:p>
            <a:pPr>
              <a:spcAft>
                <a:spcPts val="600"/>
              </a:spcAft>
            </a:pPr>
            <a:r>
              <a:rPr lang="en-GB" sz="2700" dirty="0" smtClean="0"/>
              <a:t>Ionization chamber: The output signal is proportional to the particle energy dissipated in the detector. The measurement of particle energy is possible.</a:t>
            </a:r>
          </a:p>
          <a:p>
            <a:pPr>
              <a:spcAft>
                <a:spcPts val="600"/>
              </a:spcAft>
            </a:pPr>
            <a:r>
              <a:rPr lang="en-GB" sz="2700" dirty="0" smtClean="0"/>
              <a:t>Only strongly ionizing particles (</a:t>
            </a:r>
            <a:r>
              <a:rPr lang="el-GR" sz="2700" dirty="0" smtClean="0"/>
              <a:t>α</a:t>
            </a:r>
            <a:r>
              <a:rPr lang="en-GB" sz="2700" dirty="0" smtClean="0"/>
              <a:t>, protons, fission fragments, or heavy ions) are detected.</a:t>
            </a:r>
          </a:p>
          <a:p>
            <a:pPr>
              <a:spcAft>
                <a:spcPts val="600"/>
              </a:spcAft>
            </a:pPr>
            <a:r>
              <a:rPr lang="en-GB" sz="2700" dirty="0" smtClean="0"/>
              <a:t>Application: Beam monitoring</a:t>
            </a:r>
          </a:p>
          <a:p>
            <a:endParaRPr lang="en-GB" dirty="0"/>
          </a:p>
        </p:txBody>
      </p:sp>
      <p:sp>
        <p:nvSpPr>
          <p:cNvPr id="7" name="Text Placeholder 6"/>
          <p:cNvSpPr>
            <a:spLocks noGrp="1"/>
          </p:cNvSpPr>
          <p:nvPr>
            <p:ph type="body" sz="quarter" idx="3"/>
          </p:nvPr>
        </p:nvSpPr>
        <p:spPr>
          <a:xfrm>
            <a:off x="4645025" y="1535113"/>
            <a:ext cx="4041775" cy="381719"/>
          </a:xfrm>
        </p:spPr>
        <p:txBody>
          <a:bodyPr/>
          <a:lstStyle/>
          <a:p>
            <a:r>
              <a:rPr lang="en-GB" dirty="0"/>
              <a:t> </a:t>
            </a:r>
            <a:r>
              <a:rPr lang="en-GB" dirty="0" smtClean="0"/>
              <a:t> The 3 main regions</a:t>
            </a:r>
            <a:endParaRPr lang="en-GB" dirty="0"/>
          </a:p>
        </p:txBody>
      </p:sp>
      <p:sp>
        <p:nvSpPr>
          <p:cNvPr id="8" name="Content Placeholder 7"/>
          <p:cNvSpPr>
            <a:spLocks noGrp="1"/>
          </p:cNvSpPr>
          <p:nvPr>
            <p:ph sz="quarter" idx="4"/>
          </p:nvPr>
        </p:nvSpPr>
        <p:spPr/>
        <p:txBody>
          <a:bodyPr/>
          <a:lstStyle/>
          <a:p>
            <a:pPr marL="0" indent="0">
              <a:buNone/>
            </a:pPr>
            <a:r>
              <a:rPr lang="en-GB" dirty="0" smtClean="0"/>
              <a:t> </a:t>
            </a: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9485" y="2276872"/>
            <a:ext cx="3491502" cy="3415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Footer Placeholder 1"/>
          <p:cNvSpPr>
            <a:spLocks noGrp="1"/>
          </p:cNvSpPr>
          <p:nvPr>
            <p:ph type="ftr" sz="quarter" idx="11"/>
          </p:nvPr>
        </p:nvSpPr>
        <p:spPr/>
        <p:txBody>
          <a:bodyPr/>
          <a:lstStyle/>
          <a:p>
            <a:r>
              <a:rPr lang="en-US" smtClean="0"/>
              <a:t>ERDIT Meeting, CERN 11-12 April 2013</a:t>
            </a:r>
            <a:endParaRPr lang="en-US" dirty="0"/>
          </a:p>
        </p:txBody>
      </p:sp>
      <p:sp>
        <p:nvSpPr>
          <p:cNvPr id="3" name="Slide Number Placeholder 2"/>
          <p:cNvSpPr>
            <a:spLocks noGrp="1"/>
          </p:cNvSpPr>
          <p:nvPr>
            <p:ph type="sldNum" sz="quarter" idx="12"/>
          </p:nvPr>
        </p:nvSpPr>
        <p:spPr/>
        <p:txBody>
          <a:bodyPr/>
          <a:lstStyle/>
          <a:p>
            <a:fld id="{3496FF85-89A4-4D2F-9A47-F254EE67E025}" type="slidenum">
              <a:rPr lang="en-US" smtClean="0"/>
              <a:pPr/>
              <a:t>5</a:t>
            </a:fld>
            <a:endParaRPr lang="en-US" dirty="0"/>
          </a:p>
        </p:txBody>
      </p:sp>
    </p:spTree>
    <p:extLst>
      <p:ext uri="{BB962C8B-B14F-4D97-AF65-F5344CB8AC3E}">
        <p14:creationId xmlns:p14="http://schemas.microsoft.com/office/powerpoint/2010/main" val="22678823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008112"/>
          </a:xfrm>
        </p:spPr>
        <p:txBody>
          <a:bodyPr/>
          <a:lstStyle/>
          <a:p>
            <a:pPr algn="ctr"/>
            <a:r>
              <a:rPr lang="en-GB" dirty="0"/>
              <a:t>Gas-filled </a:t>
            </a:r>
            <a:r>
              <a:rPr lang="en-GB" dirty="0" smtClean="0"/>
              <a:t>Detectors</a:t>
            </a:r>
            <a:endParaRPr lang="en-GB" dirty="0"/>
          </a:p>
        </p:txBody>
      </p:sp>
      <p:sp>
        <p:nvSpPr>
          <p:cNvPr id="3" name="Text Placeholder 2"/>
          <p:cNvSpPr>
            <a:spLocks noGrp="1"/>
          </p:cNvSpPr>
          <p:nvPr>
            <p:ph type="body" idx="1"/>
          </p:nvPr>
        </p:nvSpPr>
        <p:spPr>
          <a:xfrm>
            <a:off x="457200" y="1340769"/>
            <a:ext cx="4040188" cy="576064"/>
          </a:xfrm>
        </p:spPr>
        <p:txBody>
          <a:bodyPr/>
          <a:lstStyle/>
          <a:p>
            <a:r>
              <a:rPr lang="en-GB" dirty="0" smtClean="0"/>
              <a:t>	Description</a:t>
            </a:r>
            <a:endParaRPr lang="en-GB" dirty="0"/>
          </a:p>
        </p:txBody>
      </p:sp>
      <p:sp>
        <p:nvSpPr>
          <p:cNvPr id="4" name="Content Placeholder 3"/>
          <p:cNvSpPr>
            <a:spLocks noGrp="1"/>
          </p:cNvSpPr>
          <p:nvPr>
            <p:ph sz="half" idx="2"/>
          </p:nvPr>
        </p:nvSpPr>
        <p:spPr>
          <a:xfrm>
            <a:off x="457200" y="1988841"/>
            <a:ext cx="4040188" cy="4032448"/>
          </a:xfrm>
        </p:spPr>
        <p:txBody>
          <a:bodyPr/>
          <a:lstStyle/>
          <a:p>
            <a:r>
              <a:rPr lang="en-GB" sz="2300" dirty="0" smtClean="0"/>
              <a:t>Charge multiplication takes place and the output signal is proportional to the particle energy deposited in the detector.</a:t>
            </a:r>
          </a:p>
          <a:p>
            <a:r>
              <a:rPr lang="en-GB" sz="2300" dirty="0" smtClean="0"/>
              <a:t>Measurement of any charged particle is possible.</a:t>
            </a:r>
          </a:p>
          <a:p>
            <a:r>
              <a:rPr lang="en-GB" sz="2300" dirty="0" smtClean="0"/>
              <a:t>Applications: Counters, LPSD and 2D detectors</a:t>
            </a:r>
          </a:p>
          <a:p>
            <a:endParaRPr lang="en-GB" dirty="0"/>
          </a:p>
        </p:txBody>
      </p:sp>
      <p:sp>
        <p:nvSpPr>
          <p:cNvPr id="5" name="Text Placeholder 4"/>
          <p:cNvSpPr>
            <a:spLocks noGrp="1"/>
          </p:cNvSpPr>
          <p:nvPr>
            <p:ph type="body" sz="quarter" idx="3"/>
          </p:nvPr>
        </p:nvSpPr>
        <p:spPr>
          <a:xfrm>
            <a:off x="4645025" y="1412777"/>
            <a:ext cx="4041775" cy="504056"/>
          </a:xfrm>
        </p:spPr>
        <p:txBody>
          <a:bodyPr/>
          <a:lstStyle/>
          <a:p>
            <a:r>
              <a:rPr lang="en-GB" dirty="0" smtClean="0"/>
              <a:t>Proportional Counters</a:t>
            </a:r>
            <a:endParaRPr lang="en-GB" dirty="0"/>
          </a:p>
        </p:txBody>
      </p:sp>
      <p:sp>
        <p:nvSpPr>
          <p:cNvPr id="6" name="Content Placeholder 5"/>
          <p:cNvSpPr>
            <a:spLocks noGrp="1"/>
          </p:cNvSpPr>
          <p:nvPr>
            <p:ph sz="quarter" idx="4"/>
          </p:nvPr>
        </p:nvSpPr>
        <p:spPr/>
        <p:txBody>
          <a:bodyPr/>
          <a:lstStyle/>
          <a:p>
            <a:r>
              <a:rPr lang="en-GB" dirty="0" smtClean="0"/>
              <a:t> </a:t>
            </a:r>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8930" y="2204864"/>
            <a:ext cx="3883881" cy="3799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ooter Placeholder 6"/>
          <p:cNvSpPr>
            <a:spLocks noGrp="1"/>
          </p:cNvSpPr>
          <p:nvPr>
            <p:ph type="ftr" sz="quarter" idx="11"/>
          </p:nvPr>
        </p:nvSpPr>
        <p:spPr/>
        <p:txBody>
          <a:bodyPr/>
          <a:lstStyle/>
          <a:p>
            <a:r>
              <a:rPr lang="en-US" smtClean="0"/>
              <a:t>ERDIT Meeting, CERN 11-12 April 2013</a:t>
            </a:r>
            <a:endParaRPr lang="en-US" dirty="0"/>
          </a:p>
        </p:txBody>
      </p:sp>
      <p:sp>
        <p:nvSpPr>
          <p:cNvPr id="8" name="Slide Number Placeholder 7"/>
          <p:cNvSpPr>
            <a:spLocks noGrp="1"/>
          </p:cNvSpPr>
          <p:nvPr>
            <p:ph type="sldNum" sz="quarter" idx="12"/>
          </p:nvPr>
        </p:nvSpPr>
        <p:spPr/>
        <p:txBody>
          <a:bodyPr/>
          <a:lstStyle/>
          <a:p>
            <a:fld id="{3496FF85-89A4-4D2F-9A47-F254EE67E025}" type="slidenum">
              <a:rPr lang="en-US" smtClean="0"/>
              <a:pPr/>
              <a:t>6</a:t>
            </a:fld>
            <a:endParaRPr lang="en-US" dirty="0"/>
          </a:p>
        </p:txBody>
      </p:sp>
    </p:spTree>
    <p:extLst>
      <p:ext uri="{BB962C8B-B14F-4D97-AF65-F5344CB8AC3E}">
        <p14:creationId xmlns:p14="http://schemas.microsoft.com/office/powerpoint/2010/main" val="2288375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936104"/>
          </a:xfrm>
        </p:spPr>
        <p:txBody>
          <a:bodyPr/>
          <a:lstStyle/>
          <a:p>
            <a:pPr algn="ctr"/>
            <a:r>
              <a:rPr lang="en-GB" dirty="0"/>
              <a:t>Gas-filled </a:t>
            </a:r>
            <a:r>
              <a:rPr lang="en-GB" dirty="0" smtClean="0"/>
              <a:t>Detectors</a:t>
            </a:r>
            <a:endParaRPr lang="en-GB" dirty="0"/>
          </a:p>
        </p:txBody>
      </p:sp>
      <p:sp>
        <p:nvSpPr>
          <p:cNvPr id="3" name="Text Placeholder 2"/>
          <p:cNvSpPr>
            <a:spLocks noGrp="1"/>
          </p:cNvSpPr>
          <p:nvPr>
            <p:ph type="body" idx="1"/>
          </p:nvPr>
        </p:nvSpPr>
        <p:spPr>
          <a:xfrm>
            <a:off x="457200" y="1535113"/>
            <a:ext cx="4040188" cy="381719"/>
          </a:xfrm>
        </p:spPr>
        <p:txBody>
          <a:bodyPr/>
          <a:lstStyle/>
          <a:p>
            <a:r>
              <a:rPr lang="en-GB" dirty="0" smtClean="0"/>
              <a:t>Description</a:t>
            </a:r>
            <a:endParaRPr lang="en-GB" dirty="0"/>
          </a:p>
        </p:txBody>
      </p:sp>
      <p:sp>
        <p:nvSpPr>
          <p:cNvPr id="4" name="Content Placeholder 3"/>
          <p:cNvSpPr>
            <a:spLocks noGrp="1"/>
          </p:cNvSpPr>
          <p:nvPr>
            <p:ph sz="half" idx="2"/>
          </p:nvPr>
        </p:nvSpPr>
        <p:spPr>
          <a:xfrm>
            <a:off x="457200" y="2060849"/>
            <a:ext cx="4186808" cy="4032448"/>
          </a:xfrm>
        </p:spPr>
        <p:txBody>
          <a:bodyPr>
            <a:noAutofit/>
          </a:bodyPr>
          <a:lstStyle/>
          <a:p>
            <a:pPr>
              <a:spcAft>
                <a:spcPts val="600"/>
              </a:spcAft>
            </a:pPr>
            <a:r>
              <a:rPr lang="en-GB" sz="2300" dirty="0" smtClean="0"/>
              <a:t>Operation in avalanche mode. The signal is strong and no amplifier is required and their signal is independent of the particle type and its energy.</a:t>
            </a:r>
          </a:p>
          <a:p>
            <a:pPr>
              <a:spcAft>
                <a:spcPts val="600"/>
              </a:spcAft>
            </a:pPr>
            <a:r>
              <a:rPr lang="en-GB" sz="2300" dirty="0" smtClean="0"/>
              <a:t>GM provides information only about the number of particles.</a:t>
            </a:r>
          </a:p>
          <a:p>
            <a:pPr>
              <a:spcAft>
                <a:spcPts val="600"/>
              </a:spcAft>
            </a:pPr>
            <a:r>
              <a:rPr lang="en-GB" sz="2300" dirty="0" smtClean="0"/>
              <a:t>Application: Geiger counter</a:t>
            </a:r>
            <a:endParaRPr lang="en-GB" sz="2300" dirty="0"/>
          </a:p>
        </p:txBody>
      </p:sp>
      <p:sp>
        <p:nvSpPr>
          <p:cNvPr id="5" name="Text Placeholder 4"/>
          <p:cNvSpPr>
            <a:spLocks noGrp="1"/>
          </p:cNvSpPr>
          <p:nvPr>
            <p:ph type="body" sz="quarter" idx="3"/>
          </p:nvPr>
        </p:nvSpPr>
        <p:spPr/>
        <p:txBody>
          <a:bodyPr/>
          <a:lstStyle/>
          <a:p>
            <a:r>
              <a:rPr lang="en-GB" dirty="0" smtClean="0"/>
              <a:t>Geiger Counter</a:t>
            </a:r>
            <a:endParaRPr lang="en-GB" dirty="0"/>
          </a:p>
        </p:txBody>
      </p:sp>
      <p:sp>
        <p:nvSpPr>
          <p:cNvPr id="6" name="Content Placeholder 5"/>
          <p:cNvSpPr>
            <a:spLocks noGrp="1"/>
          </p:cNvSpPr>
          <p:nvPr>
            <p:ph sz="quarter" idx="4"/>
          </p:nvPr>
        </p:nvSpPr>
        <p:spPr/>
        <p:txBody>
          <a:bodyPr/>
          <a:lstStyle/>
          <a:p>
            <a:pPr marL="0" indent="0">
              <a:buNone/>
            </a:pPr>
            <a:r>
              <a:rPr lang="en-GB" dirty="0" smtClean="0"/>
              <a:t> </a:t>
            </a:r>
            <a:endParaRPr lang="en-GB"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5" y="2384803"/>
            <a:ext cx="3717597" cy="3636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ooter Placeholder 6"/>
          <p:cNvSpPr>
            <a:spLocks noGrp="1"/>
          </p:cNvSpPr>
          <p:nvPr>
            <p:ph type="ftr" sz="quarter" idx="11"/>
          </p:nvPr>
        </p:nvSpPr>
        <p:spPr/>
        <p:txBody>
          <a:bodyPr/>
          <a:lstStyle/>
          <a:p>
            <a:r>
              <a:rPr lang="en-US" smtClean="0"/>
              <a:t>ERDIT Meeting, CERN 11-12 April 2013</a:t>
            </a:r>
            <a:endParaRPr lang="en-US" dirty="0"/>
          </a:p>
        </p:txBody>
      </p:sp>
      <p:sp>
        <p:nvSpPr>
          <p:cNvPr id="8" name="Slide Number Placeholder 7"/>
          <p:cNvSpPr>
            <a:spLocks noGrp="1"/>
          </p:cNvSpPr>
          <p:nvPr>
            <p:ph type="sldNum" sz="quarter" idx="12"/>
          </p:nvPr>
        </p:nvSpPr>
        <p:spPr/>
        <p:txBody>
          <a:bodyPr/>
          <a:lstStyle/>
          <a:p>
            <a:fld id="{3496FF85-89A4-4D2F-9A47-F254EE67E025}" type="slidenum">
              <a:rPr lang="en-US" smtClean="0"/>
              <a:pPr/>
              <a:t>7</a:t>
            </a:fld>
            <a:endParaRPr lang="en-US" dirty="0"/>
          </a:p>
        </p:txBody>
      </p:sp>
    </p:spTree>
    <p:extLst>
      <p:ext uri="{BB962C8B-B14F-4D97-AF65-F5344CB8AC3E}">
        <p14:creationId xmlns:p14="http://schemas.microsoft.com/office/powerpoint/2010/main" val="33482268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575" y="188639"/>
            <a:ext cx="8534400" cy="936105"/>
          </a:xfrm>
        </p:spPr>
        <p:txBody>
          <a:bodyPr/>
          <a:lstStyle/>
          <a:p>
            <a:pPr algn="ctr"/>
            <a:r>
              <a:rPr lang="en-GB" dirty="0" smtClean="0"/>
              <a:t>Status &amp; Challenges</a:t>
            </a:r>
            <a:endParaRPr lang="en-GB" dirty="0"/>
          </a:p>
        </p:txBody>
      </p:sp>
      <p:sp>
        <p:nvSpPr>
          <p:cNvPr id="3" name="Content Placeholder 2"/>
          <p:cNvSpPr>
            <a:spLocks noGrp="1"/>
          </p:cNvSpPr>
          <p:nvPr>
            <p:ph idx="1"/>
          </p:nvPr>
        </p:nvSpPr>
        <p:spPr/>
        <p:txBody>
          <a:bodyPr/>
          <a:lstStyle/>
          <a:p>
            <a:r>
              <a:rPr lang="en-GB" dirty="0" smtClean="0"/>
              <a:t>The technologies of these detectors are mature and commercially available.</a:t>
            </a:r>
          </a:p>
          <a:p>
            <a:pPr marL="0" indent="0">
              <a:buNone/>
            </a:pPr>
            <a:endParaRPr lang="en-GB" dirty="0" smtClean="0"/>
          </a:p>
          <a:p>
            <a:r>
              <a:rPr lang="en-GB" dirty="0" smtClean="0"/>
              <a:t>The challenges are for high rate applications where the polymerization effect is still an issue. </a:t>
            </a:r>
            <a:endParaRPr lang="en-GB" dirty="0"/>
          </a:p>
        </p:txBody>
      </p:sp>
      <p:sp>
        <p:nvSpPr>
          <p:cNvPr id="4" name="Footer Placeholder 3"/>
          <p:cNvSpPr>
            <a:spLocks noGrp="1"/>
          </p:cNvSpPr>
          <p:nvPr>
            <p:ph type="ftr" sz="quarter" idx="11"/>
          </p:nvPr>
        </p:nvSpPr>
        <p:spPr/>
        <p:txBody>
          <a:body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p>
            <a:fld id="{8F25D2BF-40DD-4153-8CA3-FA72C0D116DE}" type="slidenum">
              <a:rPr lang="en-US" smtClean="0"/>
              <a:pPr/>
              <a:t>8</a:t>
            </a:fld>
            <a:endParaRPr lang="en-US" dirty="0"/>
          </a:p>
        </p:txBody>
      </p:sp>
    </p:spTree>
    <p:extLst>
      <p:ext uri="{BB962C8B-B14F-4D97-AF65-F5344CB8AC3E}">
        <p14:creationId xmlns:p14="http://schemas.microsoft.com/office/powerpoint/2010/main" val="2594961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Scintillator Detectors</a:t>
            </a:r>
            <a:endParaRPr lang="en-GB" dirty="0"/>
          </a:p>
        </p:txBody>
      </p:sp>
      <p:sp>
        <p:nvSpPr>
          <p:cNvPr id="3" name="Content Placeholder 2"/>
          <p:cNvSpPr>
            <a:spLocks noGrp="1"/>
          </p:cNvSpPr>
          <p:nvPr>
            <p:ph sz="half" idx="1"/>
          </p:nvPr>
        </p:nvSpPr>
        <p:spPr/>
        <p:txBody>
          <a:bodyPr>
            <a:normAutofit fontScale="70000" lnSpcReduction="20000"/>
          </a:bodyPr>
          <a:lstStyle/>
          <a:p>
            <a:pPr>
              <a:spcAft>
                <a:spcPts val="600"/>
              </a:spcAft>
            </a:pPr>
            <a:r>
              <a:rPr lang="en-GB" dirty="0" smtClean="0"/>
              <a:t>Scintillators materials produce spark or scintillation of light when ionizing radiation passes through them. The operation is in 2 steps: </a:t>
            </a:r>
          </a:p>
          <a:p>
            <a:pPr marL="514350" indent="-514350">
              <a:spcAft>
                <a:spcPts val="600"/>
              </a:spcAft>
              <a:buFont typeface="+mj-lt"/>
              <a:buAutoNum type="arabicParenR"/>
            </a:pPr>
            <a:r>
              <a:rPr lang="en-GB" dirty="0" smtClean="0"/>
              <a:t>Absorption </a:t>
            </a:r>
            <a:r>
              <a:rPr lang="en-GB" dirty="0"/>
              <a:t>of the incident radiation energy and production of the photons. </a:t>
            </a:r>
            <a:endParaRPr lang="en-GB" dirty="0" smtClean="0"/>
          </a:p>
          <a:p>
            <a:pPr marL="514350" indent="-514350">
              <a:spcAft>
                <a:spcPts val="600"/>
              </a:spcAft>
              <a:buFont typeface="+mj-lt"/>
              <a:buAutoNum type="arabicParenR"/>
            </a:pPr>
            <a:r>
              <a:rPr lang="en-GB" dirty="0" smtClean="0"/>
              <a:t>Amplification </a:t>
            </a:r>
            <a:r>
              <a:rPr lang="en-GB" dirty="0"/>
              <a:t>of the light by a </a:t>
            </a:r>
            <a:r>
              <a:rPr lang="en-GB" dirty="0" smtClean="0"/>
              <a:t>PMT or an APD</a:t>
            </a:r>
          </a:p>
          <a:p>
            <a:pPr>
              <a:spcAft>
                <a:spcPts val="600"/>
              </a:spcAft>
            </a:pPr>
            <a:r>
              <a:rPr lang="en-GB" sz="2900" dirty="0" smtClean="0"/>
              <a:t>They </a:t>
            </a:r>
            <a:r>
              <a:rPr lang="en-GB" sz="2900" dirty="0"/>
              <a:t>can be divided in 3 groups: inorganic Scintillators, organic Scintillators and gaseous Scintillators</a:t>
            </a:r>
            <a:r>
              <a:rPr lang="en-GB" dirty="0" smtClean="0"/>
              <a:t>.</a:t>
            </a:r>
            <a:endParaRPr lang="en-GB" dirty="0"/>
          </a:p>
        </p:txBody>
      </p:sp>
      <p:pic>
        <p:nvPicPr>
          <p:cNvPr id="1026" name="Picture 2" descr="http://upload.wikimedia.org/wikipedia/commons/2/2d/NIDetector.pn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494213" y="3246500"/>
            <a:ext cx="4486863" cy="1121334"/>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smtClean="0"/>
              <a:t>ERDIT Meeting, CERN 11-12 April 2013</a:t>
            </a:r>
            <a:endParaRPr lang="en-US" dirty="0"/>
          </a:p>
        </p:txBody>
      </p:sp>
      <p:sp>
        <p:nvSpPr>
          <p:cNvPr id="5" name="Slide Number Placeholder 4"/>
          <p:cNvSpPr>
            <a:spLocks noGrp="1"/>
          </p:cNvSpPr>
          <p:nvPr>
            <p:ph type="sldNum" sz="quarter" idx="12"/>
          </p:nvPr>
        </p:nvSpPr>
        <p:spPr/>
        <p:txBody>
          <a:bodyPr/>
          <a:lstStyle/>
          <a:p>
            <a:fld id="{00328EFB-EE01-4A70-9A4E-807F4C30E73B}" type="slidenum">
              <a:rPr lang="en-US" smtClean="0"/>
              <a:pPr/>
              <a:t>9</a:t>
            </a:fld>
            <a:endParaRPr lang="en-US" dirty="0"/>
          </a:p>
        </p:txBody>
      </p:sp>
    </p:spTree>
    <p:extLst>
      <p:ext uri="{BB962C8B-B14F-4D97-AF65-F5344CB8AC3E}">
        <p14:creationId xmlns:p14="http://schemas.microsoft.com/office/powerpoint/2010/main" val="623421172"/>
      </p:ext>
    </p:extLst>
  </p:cSld>
  <p:clrMapOvr>
    <a:masterClrMapping/>
  </p:clrMapOvr>
  <p:timing>
    <p:tnLst>
      <p:par>
        <p:cTn id="1" dur="indefinite" restart="never" nodeType="tmRoot"/>
      </p:par>
    </p:tnLst>
  </p:timing>
</p:sld>
</file>

<file path=ppt/theme/theme1.xml><?xml version="1.0" encoding="utf-8"?>
<a:theme xmlns:a="http://schemas.openxmlformats.org/drawingml/2006/main" name="IAEA Light">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CLA_pres">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CLA_pres">
  <a:themeElements>
    <a:clrScheme name="">
      <a:dk1>
        <a:srgbClr val="000000"/>
      </a:dk1>
      <a:lt1>
        <a:srgbClr val="F9F0DF"/>
      </a:lt1>
      <a:dk2>
        <a:srgbClr val="003399"/>
      </a:dk2>
      <a:lt2>
        <a:srgbClr val="000000"/>
      </a:lt2>
      <a:accent1>
        <a:srgbClr val="99CCFF"/>
      </a:accent1>
      <a:accent2>
        <a:srgbClr val="8681B8"/>
      </a:accent2>
      <a:accent3>
        <a:srgbClr val="FBF6EC"/>
      </a:accent3>
      <a:accent4>
        <a:srgbClr val="000000"/>
      </a:accent4>
      <a:accent5>
        <a:srgbClr val="CAE2FF"/>
      </a:accent5>
      <a:accent6>
        <a:srgbClr val="7974A6"/>
      </a:accent6>
      <a:hlink>
        <a:srgbClr val="FCD3C1"/>
      </a:hlink>
      <a:folHlink>
        <a:srgbClr val="3366CC"/>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IAEA Light</Template>
  <TotalTime>4539</TotalTime>
  <Words>2053</Words>
  <Application>Microsoft Office PowerPoint</Application>
  <PresentationFormat>On-screen Show (4:3)</PresentationFormat>
  <Paragraphs>294</Paragraphs>
  <Slides>22</Slides>
  <Notes>13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22</vt:i4>
      </vt:variant>
    </vt:vector>
  </HeadingPairs>
  <TitlesOfParts>
    <vt:vector size="29" baseType="lpstr">
      <vt:lpstr>Arial</vt:lpstr>
      <vt:lpstr>Calibri</vt:lpstr>
      <vt:lpstr>Times New Roman</vt:lpstr>
      <vt:lpstr>Wingdings</vt:lpstr>
      <vt:lpstr>IAEA Light</vt:lpstr>
      <vt:lpstr>TCLA_pres</vt:lpstr>
      <vt:lpstr>1_TCLA_pres</vt:lpstr>
      <vt:lpstr>Status and Challenges for Detectors in Nuclear Physics</vt:lpstr>
      <vt:lpstr>Some Important Facilities and Experiments:</vt:lpstr>
      <vt:lpstr>Presentation</vt:lpstr>
      <vt:lpstr>Overview</vt:lpstr>
      <vt:lpstr>Gas-filled Detectors</vt:lpstr>
      <vt:lpstr>Gas-filled Detectors</vt:lpstr>
      <vt:lpstr>Gas-filled Detectors</vt:lpstr>
      <vt:lpstr>Status &amp; Challenges</vt:lpstr>
      <vt:lpstr>Scintillator Detectors</vt:lpstr>
      <vt:lpstr>Inorganic Scintillators</vt:lpstr>
      <vt:lpstr>Organic Scintillators</vt:lpstr>
      <vt:lpstr>Organic Scintillators</vt:lpstr>
      <vt:lpstr> Scintillators: Status &amp; challenges</vt:lpstr>
      <vt:lpstr>Semiconductors</vt:lpstr>
      <vt:lpstr>Semiconductors: Challenges</vt:lpstr>
      <vt:lpstr>Some IAEA Projects</vt:lpstr>
      <vt:lpstr>The Proposal for the UHVC Project</vt:lpstr>
      <vt:lpstr>UHVC Instrumentation: Motorized 7-axis sample manipulator</vt:lpstr>
      <vt:lpstr>“Backpack” Systems</vt:lpstr>
      <vt:lpstr>Aerial Radioactivity Monitoring</vt:lpstr>
      <vt:lpstr>Future tasks</vt:lpstr>
      <vt:lpstr>Conclusions</vt:lpstr>
    </vt:vector>
  </TitlesOfParts>
  <Company>IAEA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Yacouba Diawara</dc:creator>
  <cp:lastModifiedBy>YACOUBA DIAWARA</cp:lastModifiedBy>
  <cp:revision>94</cp:revision>
  <dcterms:created xsi:type="dcterms:W3CDTF">2012-08-30T13:45:25Z</dcterms:created>
  <dcterms:modified xsi:type="dcterms:W3CDTF">2013-04-13T14:00:54Z</dcterms:modified>
</cp:coreProperties>
</file>