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2" r:id="rId4"/>
    <p:sldId id="258" r:id="rId5"/>
    <p:sldId id="263" r:id="rId6"/>
    <p:sldId id="259" r:id="rId7"/>
    <p:sldId id="264" r:id="rId8"/>
    <p:sldId id="260" r:id="rId9"/>
    <p:sldId id="265" r:id="rId10"/>
    <p:sldId id="261"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5" d="100"/>
          <a:sy n="85" d="100"/>
        </p:scale>
        <p:origin x="-768"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EA422024-DB1D-674F-9D4B-A8AC72C981B7}" type="datetimeFigureOut">
              <a:rPr lang="en-US" smtClean="0"/>
              <a:t>24/10/2013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41643057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A422024-DB1D-674F-9D4B-A8AC72C981B7}" type="datetimeFigureOut">
              <a:rPr lang="en-US" smtClean="0"/>
              <a:t>24/10/2013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783436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A422024-DB1D-674F-9D4B-A8AC72C981B7}" type="datetimeFigureOut">
              <a:rPr lang="en-US" smtClean="0"/>
              <a:t>24/10/2013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3531173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EA422024-DB1D-674F-9D4B-A8AC72C981B7}" type="datetimeFigureOut">
              <a:rPr lang="en-US" smtClean="0"/>
              <a:t>24/10/2013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2490584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EA422024-DB1D-674F-9D4B-A8AC72C981B7}" type="datetimeFigureOut">
              <a:rPr lang="en-US" smtClean="0"/>
              <a:t>24/10/2013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2494850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EA422024-DB1D-674F-9D4B-A8AC72C981B7}" type="datetimeFigureOut">
              <a:rPr lang="en-US" smtClean="0"/>
              <a:t>24/10/2013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1159008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EA422024-DB1D-674F-9D4B-A8AC72C981B7}" type="datetimeFigureOut">
              <a:rPr lang="en-US" smtClean="0"/>
              <a:t>24/10/2013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40013296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EA422024-DB1D-674F-9D4B-A8AC72C981B7}" type="datetimeFigureOut">
              <a:rPr lang="en-US" smtClean="0"/>
              <a:t>24/10/2013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2332137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A422024-DB1D-674F-9D4B-A8AC72C981B7}" type="datetimeFigureOut">
              <a:rPr lang="en-US" smtClean="0"/>
              <a:t>24/10/2013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11951512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A422024-DB1D-674F-9D4B-A8AC72C981B7}" type="datetimeFigureOut">
              <a:rPr lang="en-US" smtClean="0"/>
              <a:t>24/10/2013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3644241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EA422024-DB1D-674F-9D4B-A8AC72C981B7}" type="datetimeFigureOut">
              <a:rPr lang="en-US" smtClean="0"/>
              <a:t>24/10/2013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CBBB09C-2B7F-7441-AF3A-8A1931407C60}" type="slidenum">
              <a:rPr lang="en-US" smtClean="0"/>
              <a:t>‹#›</a:t>
            </a:fld>
            <a:endParaRPr lang="en-US"/>
          </a:p>
        </p:txBody>
      </p:sp>
    </p:spTree>
    <p:extLst>
      <p:ext uri="{BB962C8B-B14F-4D97-AF65-F5344CB8AC3E}">
        <p14:creationId xmlns:p14="http://schemas.microsoft.com/office/powerpoint/2010/main" val="359985682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422024-DB1D-674F-9D4B-A8AC72C981B7}" type="datetimeFigureOut">
              <a:rPr lang="en-US" smtClean="0"/>
              <a:t>24/10/2013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BBB09C-2B7F-7441-AF3A-8A1931407C60}" type="slidenum">
              <a:rPr lang="en-US" smtClean="0"/>
              <a:t>‹#›</a:t>
            </a:fld>
            <a:endParaRPr lang="en-US"/>
          </a:p>
        </p:txBody>
      </p:sp>
    </p:spTree>
    <p:extLst>
      <p:ext uri="{BB962C8B-B14F-4D97-AF65-F5344CB8AC3E}">
        <p14:creationId xmlns:p14="http://schemas.microsoft.com/office/powerpoint/2010/main" val="18448142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23675"/>
            <a:ext cx="7772400" cy="2376775"/>
          </a:xfrm>
        </p:spPr>
        <p:txBody>
          <a:bodyPr>
            <a:normAutofit fontScale="90000"/>
          </a:bodyPr>
          <a:lstStyle/>
          <a:p>
            <a:r>
              <a:rPr lang="en-US" b="1" dirty="0"/>
              <a:t>2nd Workshop on Energy for Sustainable Science at Research </a:t>
            </a:r>
            <a:r>
              <a:rPr lang="en-US" b="1" dirty="0" smtClean="0"/>
              <a:t>Infrastructures</a:t>
            </a:r>
            <a:br>
              <a:rPr lang="en-US" b="1" dirty="0" smtClean="0"/>
            </a:br>
            <a:r>
              <a:rPr lang="en-US" i="1" dirty="0" smtClean="0"/>
              <a:t>Report </a:t>
            </a:r>
            <a:r>
              <a:rPr lang="en-US" i="1" dirty="0"/>
              <a:t>on parallel session A3</a:t>
            </a:r>
          </a:p>
        </p:txBody>
      </p:sp>
      <p:sp>
        <p:nvSpPr>
          <p:cNvPr id="3" name="Subtitle 2"/>
          <p:cNvSpPr>
            <a:spLocks noGrp="1"/>
          </p:cNvSpPr>
          <p:nvPr>
            <p:ph type="subTitle" idx="1"/>
          </p:nvPr>
        </p:nvSpPr>
        <p:spPr/>
        <p:txBody>
          <a:bodyPr/>
          <a:lstStyle/>
          <a:p>
            <a:r>
              <a:rPr lang="en-US" dirty="0" smtClean="0"/>
              <a:t>Wayne Salter on behalf of </a:t>
            </a:r>
          </a:p>
          <a:p>
            <a:r>
              <a:rPr lang="en-US" dirty="0" smtClean="0"/>
              <a:t>Dr</a:t>
            </a:r>
            <a:r>
              <a:rPr lang="en-US" dirty="0"/>
              <a:t>. Mike Ashworth (STFC)	</a:t>
            </a:r>
          </a:p>
          <a:p>
            <a:endParaRPr lang="en-US" dirty="0"/>
          </a:p>
        </p:txBody>
      </p:sp>
    </p:spTree>
    <p:extLst>
      <p:ext uri="{BB962C8B-B14F-4D97-AF65-F5344CB8AC3E}">
        <p14:creationId xmlns:p14="http://schemas.microsoft.com/office/powerpoint/2010/main" val="262915035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Energy Savings in CERN’s main Data Centre </a:t>
            </a:r>
            <a:endParaRPr lang="en-US" sz="3600" dirty="0"/>
          </a:p>
        </p:txBody>
      </p:sp>
      <p:sp>
        <p:nvSpPr>
          <p:cNvPr id="3" name="Content Placeholder 2"/>
          <p:cNvSpPr>
            <a:spLocks noGrp="1"/>
          </p:cNvSpPr>
          <p:nvPr>
            <p:ph idx="1"/>
          </p:nvPr>
        </p:nvSpPr>
        <p:spPr>
          <a:xfrm>
            <a:off x="457200" y="1313050"/>
            <a:ext cx="8229600" cy="5276009"/>
          </a:xfrm>
        </p:spPr>
        <p:txBody>
          <a:bodyPr>
            <a:normAutofit fontScale="92500" lnSpcReduction="20000"/>
          </a:bodyPr>
          <a:lstStyle/>
          <a:p>
            <a:r>
              <a:rPr lang="en-US" dirty="0" smtClean="0"/>
              <a:t>Move from low power density mainframes to rack mounted servers led to cooling issues</a:t>
            </a:r>
          </a:p>
          <a:p>
            <a:pPr lvl="1"/>
            <a:r>
              <a:rPr lang="en-US" dirty="0" smtClean="0"/>
              <a:t>Solved by cold/hot aisle separation in 2008</a:t>
            </a:r>
          </a:p>
          <a:p>
            <a:r>
              <a:rPr lang="en-US" dirty="0" smtClean="0"/>
              <a:t>Further improvements made to improve efficiency</a:t>
            </a:r>
          </a:p>
          <a:p>
            <a:pPr lvl="1"/>
            <a:r>
              <a:rPr lang="en-US" dirty="0" smtClean="0"/>
              <a:t>Modification of air handling to increase substantially the use of free cooling =&gt; very low requirement for chillers</a:t>
            </a:r>
          </a:p>
          <a:p>
            <a:pPr lvl="1"/>
            <a:r>
              <a:rPr lang="en-US" dirty="0" smtClean="0"/>
              <a:t>More aggressive temperature environment</a:t>
            </a:r>
          </a:p>
          <a:p>
            <a:pPr lvl="1"/>
            <a:r>
              <a:rPr lang="en-US" dirty="0" smtClean="0"/>
              <a:t>Savings of &gt; 6.2 </a:t>
            </a:r>
            <a:r>
              <a:rPr lang="en-US" dirty="0" err="1" smtClean="0"/>
              <a:t>GWh</a:t>
            </a:r>
            <a:r>
              <a:rPr lang="en-US" dirty="0" smtClean="0"/>
              <a:t> for a 2.6 MW DC</a:t>
            </a:r>
          </a:p>
          <a:p>
            <a:r>
              <a:rPr lang="en-US" dirty="0" smtClean="0"/>
              <a:t>Achieved with relative simple cost-effective measures</a:t>
            </a:r>
          </a:p>
          <a:p>
            <a:r>
              <a:rPr lang="en-US" dirty="0" smtClean="0"/>
              <a:t>Further measures foreseen</a:t>
            </a:r>
            <a:endParaRPr lang="en-US" dirty="0"/>
          </a:p>
        </p:txBody>
      </p:sp>
    </p:spTree>
    <p:extLst>
      <p:ext uri="{BB962C8B-B14F-4D97-AF65-F5344CB8AC3E}">
        <p14:creationId xmlns:p14="http://schemas.microsoft.com/office/powerpoint/2010/main" val="28082148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par>
                                <p:cTn id="19" presetID="9"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9"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9" presetClass="entr" presetSubtype="0"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Effect transition="in" filter="dissolve">
                                      <p:cBhvr>
                                        <p:cTn id="3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Talks</a:t>
            </a:r>
            <a:endParaRPr lang="en-US" dirty="0"/>
          </a:p>
        </p:txBody>
      </p:sp>
      <p:sp>
        <p:nvSpPr>
          <p:cNvPr id="3" name="Content Placeholder 2"/>
          <p:cNvSpPr>
            <a:spLocks noGrp="1"/>
          </p:cNvSpPr>
          <p:nvPr>
            <p:ph idx="1"/>
          </p:nvPr>
        </p:nvSpPr>
        <p:spPr>
          <a:xfrm>
            <a:off x="457200" y="1417638"/>
            <a:ext cx="8229600" cy="4525963"/>
          </a:xfrm>
        </p:spPr>
        <p:txBody>
          <a:bodyPr>
            <a:normAutofit lnSpcReduction="10000"/>
          </a:bodyPr>
          <a:lstStyle/>
          <a:p>
            <a:r>
              <a:rPr lang="en-US" sz="2800" dirty="0"/>
              <a:t>A Comprehensive Approach to Energy Efficiency in Data Centers for High-Performance </a:t>
            </a:r>
            <a:r>
              <a:rPr lang="en-US" sz="2800" dirty="0" smtClean="0"/>
              <a:t>Computing by </a:t>
            </a:r>
            <a:r>
              <a:rPr lang="en-US" sz="2800" dirty="0"/>
              <a:t>Prof. Thomas C. </a:t>
            </a:r>
            <a:r>
              <a:rPr lang="en-US" sz="2800" dirty="0" err="1"/>
              <a:t>Schulthess</a:t>
            </a:r>
            <a:r>
              <a:rPr lang="en-US" sz="2800" dirty="0"/>
              <a:t> (CSCS)	</a:t>
            </a:r>
          </a:p>
          <a:p>
            <a:r>
              <a:rPr lang="en-US" sz="2800" dirty="0"/>
              <a:t>Exploiting mobile phone technology to build energy efficient supercomputers: the Mont Blanc </a:t>
            </a:r>
            <a:r>
              <a:rPr lang="en-US" sz="2800" dirty="0" smtClean="0"/>
              <a:t>project by </a:t>
            </a:r>
            <a:r>
              <a:rPr lang="en-US" sz="2800" dirty="0"/>
              <a:t>Dr. Simon McIntosh-Smith (University of Bristol)	</a:t>
            </a:r>
          </a:p>
          <a:p>
            <a:r>
              <a:rPr lang="en-US" sz="2800" dirty="0"/>
              <a:t>Roadmap towards Ultimately-Efficient </a:t>
            </a:r>
            <a:r>
              <a:rPr lang="en-US" sz="2800" dirty="0" smtClean="0"/>
              <a:t> Datacenters by </a:t>
            </a:r>
            <a:r>
              <a:rPr lang="en-US" sz="2800" dirty="0"/>
              <a:t>Dr. Bruno Michel (IBM</a:t>
            </a:r>
            <a:r>
              <a:rPr lang="en-US" sz="2800" dirty="0" smtClean="0"/>
              <a:t>)</a:t>
            </a:r>
          </a:p>
          <a:p>
            <a:r>
              <a:rPr lang="en-US" sz="2800" dirty="0" smtClean="0"/>
              <a:t>Energy </a:t>
            </a:r>
            <a:r>
              <a:rPr lang="en-US" sz="2800" dirty="0"/>
              <a:t>Savings in </a:t>
            </a:r>
            <a:r>
              <a:rPr lang="en-US" sz="2800" dirty="0" smtClean="0"/>
              <a:t>CERN’s </a:t>
            </a:r>
            <a:r>
              <a:rPr lang="en-US" sz="2800" dirty="0"/>
              <a:t>main Data Centre </a:t>
            </a:r>
            <a:r>
              <a:rPr lang="en-US" sz="2800" dirty="0" smtClean="0"/>
              <a:t>by Wayne Salter (CERN)</a:t>
            </a:r>
            <a:endParaRPr lang="en-US" sz="2800" dirty="0"/>
          </a:p>
        </p:txBody>
      </p:sp>
    </p:spTree>
    <p:extLst>
      <p:ext uri="{BB962C8B-B14F-4D97-AF65-F5344CB8AC3E}">
        <p14:creationId xmlns:p14="http://schemas.microsoft.com/office/powerpoint/2010/main" val="221529187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 I</a:t>
            </a:r>
            <a:endParaRPr lang="en-US" dirty="0"/>
          </a:p>
        </p:txBody>
      </p:sp>
      <p:sp>
        <p:nvSpPr>
          <p:cNvPr id="3" name="Content Placeholder 2"/>
          <p:cNvSpPr>
            <a:spLocks noGrp="1"/>
          </p:cNvSpPr>
          <p:nvPr>
            <p:ph idx="1"/>
          </p:nvPr>
        </p:nvSpPr>
        <p:spPr>
          <a:xfrm>
            <a:off x="457200" y="1430090"/>
            <a:ext cx="8229600" cy="4683896"/>
          </a:xfrm>
        </p:spPr>
        <p:txBody>
          <a:bodyPr>
            <a:normAutofit lnSpcReduction="10000"/>
          </a:bodyPr>
          <a:lstStyle/>
          <a:p>
            <a:r>
              <a:rPr lang="en-US" dirty="0" smtClean="0"/>
              <a:t>First three talks followed a common theme</a:t>
            </a:r>
          </a:p>
          <a:p>
            <a:pPr lvl="1"/>
            <a:r>
              <a:rPr lang="en-US" dirty="0" smtClean="0"/>
              <a:t>Computing needs growing rapidly</a:t>
            </a:r>
          </a:p>
          <a:p>
            <a:pPr lvl="1"/>
            <a:r>
              <a:rPr lang="en-US" dirty="0" smtClean="0"/>
              <a:t>As a result the power needed for computing growing very quickly too</a:t>
            </a:r>
          </a:p>
          <a:p>
            <a:pPr lvl="1"/>
            <a:r>
              <a:rPr lang="en-US" dirty="0" smtClean="0"/>
              <a:t>Not sustainable</a:t>
            </a:r>
          </a:p>
          <a:p>
            <a:pPr lvl="1"/>
            <a:r>
              <a:rPr lang="en-US" dirty="0" smtClean="0"/>
              <a:t>Need major change in technology and/or use</a:t>
            </a:r>
          </a:p>
          <a:p>
            <a:r>
              <a:rPr lang="en-US" dirty="0" smtClean="0"/>
              <a:t>Fourth talk</a:t>
            </a:r>
          </a:p>
          <a:p>
            <a:pPr lvl="1"/>
            <a:r>
              <a:rPr lang="en-US" dirty="0" smtClean="0"/>
              <a:t>Discussed some concrete measures taken to improve the energy efficiency of an old existing DC</a:t>
            </a:r>
            <a:endParaRPr lang="en-US" dirty="0"/>
          </a:p>
        </p:txBody>
      </p:sp>
    </p:spTree>
    <p:extLst>
      <p:ext uri="{BB962C8B-B14F-4D97-AF65-F5344CB8AC3E}">
        <p14:creationId xmlns:p14="http://schemas.microsoft.com/office/powerpoint/2010/main" val="39747875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dissolve">
                                      <p:cBhvr>
                                        <p:cTn id="7" dur="500"/>
                                        <p:tgtEl>
                                          <p:spTgt spid="3">
                                            <p:txEl>
                                              <p:pRg st="5" end="5"/>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dissolve">
                                      <p:cBhvr>
                                        <p:cTn id="1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187"/>
            <a:ext cx="8229600" cy="1143000"/>
          </a:xfrm>
        </p:spPr>
        <p:txBody>
          <a:bodyPr>
            <a:noAutofit/>
          </a:bodyPr>
          <a:lstStyle/>
          <a:p>
            <a:r>
              <a:rPr lang="en-US" sz="2800" dirty="0" smtClean="0"/>
              <a:t>A Comprehensive Approach to Energy Efficiency in Data Centers for High-Performance Computing </a:t>
            </a:r>
            <a:r>
              <a:rPr lang="en-US" sz="2800" dirty="0" smtClean="0"/>
              <a:t>- I</a:t>
            </a:r>
            <a:endParaRPr lang="en-US" sz="2800" dirty="0"/>
          </a:p>
        </p:txBody>
      </p:sp>
      <p:sp>
        <p:nvSpPr>
          <p:cNvPr id="3" name="Content Placeholder 2"/>
          <p:cNvSpPr>
            <a:spLocks noGrp="1"/>
          </p:cNvSpPr>
          <p:nvPr>
            <p:ph idx="1"/>
          </p:nvPr>
        </p:nvSpPr>
        <p:spPr>
          <a:xfrm>
            <a:off x="457200" y="1276445"/>
            <a:ext cx="8229600" cy="5148844"/>
          </a:xfrm>
        </p:spPr>
        <p:txBody>
          <a:bodyPr>
            <a:normAutofit fontScale="62500" lnSpcReduction="20000"/>
          </a:bodyPr>
          <a:lstStyle/>
          <a:p>
            <a:r>
              <a:rPr lang="en-US" dirty="0" smtClean="0"/>
              <a:t>Discussed investments in Switzerland for HPC</a:t>
            </a:r>
          </a:p>
          <a:p>
            <a:r>
              <a:rPr lang="en-US" dirty="0" smtClean="0"/>
              <a:t>One of the goals of HP2C program was to push innovation in algorithm and application software design to take advantage </a:t>
            </a:r>
            <a:r>
              <a:rPr lang="en-US" dirty="0" smtClean="0"/>
              <a:t>better </a:t>
            </a:r>
            <a:r>
              <a:rPr lang="en-US" dirty="0" smtClean="0"/>
              <a:t>of capabilities of modern HPC H/W</a:t>
            </a:r>
          </a:p>
          <a:p>
            <a:pPr lvl="1"/>
            <a:r>
              <a:rPr lang="en-US" dirty="0" smtClean="0"/>
              <a:t>Massive concurrency (multithreading and high node count)</a:t>
            </a:r>
          </a:p>
          <a:p>
            <a:pPr lvl="1"/>
            <a:r>
              <a:rPr lang="en-US" dirty="0" smtClean="0"/>
              <a:t>Hybrid nodes (CPU+GPU)</a:t>
            </a:r>
          </a:p>
          <a:p>
            <a:r>
              <a:rPr lang="en-US" dirty="0" smtClean="0"/>
              <a:t>Three pronged approach:</a:t>
            </a:r>
          </a:p>
          <a:p>
            <a:pPr lvl="1"/>
            <a:r>
              <a:rPr lang="en-US" dirty="0" smtClean="0"/>
              <a:t>Efficient DC (new DC built using cooling from lake already has PUE of 1.2 and this is likely to improve with more loading)</a:t>
            </a:r>
          </a:p>
          <a:p>
            <a:pPr lvl="1"/>
            <a:r>
              <a:rPr lang="en-US" dirty="0" smtClean="0"/>
              <a:t>Efficient computers (designed specifically for the applications)</a:t>
            </a:r>
          </a:p>
          <a:p>
            <a:pPr lvl="1"/>
            <a:r>
              <a:rPr lang="en-US" dirty="0" smtClean="0"/>
              <a:t>Efficient applications</a:t>
            </a:r>
          </a:p>
          <a:p>
            <a:r>
              <a:rPr lang="en-US" dirty="0" smtClean="0"/>
              <a:t>Most energy in computers today is moving data and not compute</a:t>
            </a:r>
          </a:p>
          <a:p>
            <a:r>
              <a:rPr lang="en-US" dirty="0" smtClean="0"/>
              <a:t>New system (Cray XC30 Piz </a:t>
            </a:r>
            <a:r>
              <a:rPr lang="en-US" dirty="0" err="1" smtClean="0"/>
              <a:t>Daint</a:t>
            </a:r>
            <a:r>
              <a:rPr lang="en-US" dirty="0" smtClean="0"/>
              <a:t>) </a:t>
            </a:r>
          </a:p>
          <a:p>
            <a:pPr lvl="1"/>
            <a:r>
              <a:rPr lang="en-US" dirty="0" smtClean="0"/>
              <a:t>Next generation network interconnect developed through DARPA HPCS program</a:t>
            </a:r>
          </a:p>
          <a:p>
            <a:pPr lvl="1"/>
            <a:r>
              <a:rPr lang="en-US" dirty="0" smtClean="0"/>
              <a:t>Hybrid nodes with Intel CPU and NVIDIA GPU</a:t>
            </a:r>
          </a:p>
          <a:p>
            <a:r>
              <a:rPr lang="en-US" dirty="0" smtClean="0"/>
              <a:t>Discussed improvements based on COSMO weather predication application</a:t>
            </a:r>
          </a:p>
          <a:p>
            <a:endParaRPr lang="en-US" dirty="0" smtClean="0"/>
          </a:p>
          <a:p>
            <a:pPr lvl="1"/>
            <a:endParaRPr lang="en-US" dirty="0"/>
          </a:p>
        </p:txBody>
      </p:sp>
    </p:spTree>
    <p:extLst>
      <p:ext uri="{BB962C8B-B14F-4D97-AF65-F5344CB8AC3E}">
        <p14:creationId xmlns:p14="http://schemas.microsoft.com/office/powerpoint/2010/main" val="1799643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par>
                                <p:cTn id="13" presetID="9"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dissolve">
                                      <p:cBhvr>
                                        <p:cTn id="15" dur="500"/>
                                        <p:tgtEl>
                                          <p:spTgt spid="3">
                                            <p:txEl>
                                              <p:pRg st="2" end="2"/>
                                            </p:txEl>
                                          </p:spTgt>
                                        </p:tgtEl>
                                      </p:cBhvr>
                                    </p:animEffect>
                                  </p:childTnLst>
                                </p:cTn>
                              </p:par>
                              <p:par>
                                <p:cTn id="16" presetID="9" presetClass="entr" presetSubtype="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dissolve">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dissolve">
                                      <p:cBhvr>
                                        <p:cTn id="23" dur="500"/>
                                        <p:tgtEl>
                                          <p:spTgt spid="3">
                                            <p:txEl>
                                              <p:pRg st="4" end="4"/>
                                            </p:txEl>
                                          </p:spTgt>
                                        </p:tgtEl>
                                      </p:cBhvr>
                                    </p:animEffect>
                                  </p:childTnLst>
                                </p:cTn>
                              </p:par>
                              <p:par>
                                <p:cTn id="24" presetID="9" presetClass="entr" presetSubtype="0" fill="hold"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dissolve">
                                      <p:cBhvr>
                                        <p:cTn id="26" dur="500"/>
                                        <p:tgtEl>
                                          <p:spTgt spid="3">
                                            <p:txEl>
                                              <p:pRg st="5" end="5"/>
                                            </p:txEl>
                                          </p:spTgt>
                                        </p:tgtEl>
                                      </p:cBhvr>
                                    </p:animEffect>
                                  </p:childTnLst>
                                </p:cTn>
                              </p:par>
                              <p:par>
                                <p:cTn id="27" presetID="9" presetClass="entr" presetSubtype="0"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dissolve">
                                      <p:cBhvr>
                                        <p:cTn id="29" dur="500"/>
                                        <p:tgtEl>
                                          <p:spTgt spid="3">
                                            <p:txEl>
                                              <p:pRg st="6" end="6"/>
                                            </p:txEl>
                                          </p:spTgt>
                                        </p:tgtEl>
                                      </p:cBhvr>
                                    </p:animEffect>
                                  </p:childTnLst>
                                </p:cTn>
                              </p:par>
                              <p:par>
                                <p:cTn id="30" presetID="9" presetClass="entr" presetSubtype="0" fill="hold"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dissolv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dissolv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dissolve">
                                      <p:cBhvr>
                                        <p:cTn id="42" dur="500"/>
                                        <p:tgtEl>
                                          <p:spTgt spid="3">
                                            <p:txEl>
                                              <p:pRg st="9" end="9"/>
                                            </p:txEl>
                                          </p:spTgt>
                                        </p:tgtEl>
                                      </p:cBhvr>
                                    </p:animEffect>
                                  </p:childTnLst>
                                </p:cTn>
                              </p:par>
                              <p:par>
                                <p:cTn id="43" presetID="9" presetClass="entr" presetSubtype="0"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Effect transition="in" filter="dissolve">
                                      <p:cBhvr>
                                        <p:cTn id="45" dur="500"/>
                                        <p:tgtEl>
                                          <p:spTgt spid="3">
                                            <p:txEl>
                                              <p:pRg st="10" end="10"/>
                                            </p:txEl>
                                          </p:spTgt>
                                        </p:tgtEl>
                                      </p:cBhvr>
                                    </p:animEffect>
                                  </p:childTnLst>
                                </p:cTn>
                              </p:par>
                              <p:par>
                                <p:cTn id="46" presetID="9" presetClass="entr" presetSubtype="0" fill="hold" nodeType="withEffect">
                                  <p:stCondLst>
                                    <p:cond delay="0"/>
                                  </p:stCondLst>
                                  <p:childTnLst>
                                    <p:set>
                                      <p:cBhvr>
                                        <p:cTn id="47" dur="1" fill="hold">
                                          <p:stCondLst>
                                            <p:cond delay="0"/>
                                          </p:stCondLst>
                                        </p:cTn>
                                        <p:tgtEl>
                                          <p:spTgt spid="3">
                                            <p:txEl>
                                              <p:pRg st="11" end="11"/>
                                            </p:txEl>
                                          </p:spTgt>
                                        </p:tgtEl>
                                        <p:attrNameLst>
                                          <p:attrName>style.visibility</p:attrName>
                                        </p:attrNameLst>
                                      </p:cBhvr>
                                      <p:to>
                                        <p:strVal val="visible"/>
                                      </p:to>
                                    </p:set>
                                    <p:animEffect transition="in" filter="dissolve">
                                      <p:cBhvr>
                                        <p:cTn id="48" dur="500"/>
                                        <p:tgtEl>
                                          <p:spTgt spid="3">
                                            <p:txEl>
                                              <p:pRg st="11" end="11"/>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9" presetClass="entr" presetSubtype="0" fill="hold" nodeType="clickEffect">
                                  <p:stCondLst>
                                    <p:cond delay="0"/>
                                  </p:stCondLst>
                                  <p:childTnLst>
                                    <p:set>
                                      <p:cBhvr>
                                        <p:cTn id="52" dur="1" fill="hold">
                                          <p:stCondLst>
                                            <p:cond delay="0"/>
                                          </p:stCondLst>
                                        </p:cTn>
                                        <p:tgtEl>
                                          <p:spTgt spid="3">
                                            <p:txEl>
                                              <p:pRg st="12" end="12"/>
                                            </p:txEl>
                                          </p:spTgt>
                                        </p:tgtEl>
                                        <p:attrNameLst>
                                          <p:attrName>style.visibility</p:attrName>
                                        </p:attrNameLst>
                                      </p:cBhvr>
                                      <p:to>
                                        <p:strVal val="visible"/>
                                      </p:to>
                                    </p:set>
                                    <p:animEffect transition="in" filter="dissolve">
                                      <p:cBhvr>
                                        <p:cTn id="53"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A Comprehensive Approach to Energy Efficiency in Data Centers for High-Performance Computing - II</a:t>
            </a:r>
            <a:endParaRPr lang="en-US" sz="2800" dirty="0"/>
          </a:p>
        </p:txBody>
      </p:sp>
      <p:sp>
        <p:nvSpPr>
          <p:cNvPr id="3" name="Content Placeholder 2"/>
          <p:cNvSpPr>
            <a:spLocks noGrp="1"/>
          </p:cNvSpPr>
          <p:nvPr>
            <p:ph idx="1"/>
          </p:nvPr>
        </p:nvSpPr>
        <p:spPr/>
        <p:txBody>
          <a:bodyPr>
            <a:normAutofit fontScale="85000" lnSpcReduction="20000"/>
          </a:bodyPr>
          <a:lstStyle/>
          <a:p>
            <a:r>
              <a:rPr lang="en-GB" dirty="0"/>
              <a:t>Main points:</a:t>
            </a:r>
          </a:p>
          <a:p>
            <a:pPr lvl="1"/>
            <a:r>
              <a:rPr lang="en-GB" dirty="0"/>
              <a:t>Use of free cooling using lake water has resulted in an efficient data centre at CSCS with a PUE of </a:t>
            </a:r>
            <a:r>
              <a:rPr lang="en-GB" dirty="0" smtClean="0"/>
              <a:t>~ 1.2 </a:t>
            </a:r>
            <a:r>
              <a:rPr lang="en-GB" dirty="0"/>
              <a:t>for 2-3 MW</a:t>
            </a:r>
          </a:p>
          <a:p>
            <a:pPr lvl="1"/>
            <a:r>
              <a:rPr lang="en-GB" dirty="0"/>
              <a:t>The dynamical core of the COSMO weather forecast code used by </a:t>
            </a:r>
            <a:r>
              <a:rPr lang="en-GB" dirty="0" err="1"/>
              <a:t>Meteo</a:t>
            </a:r>
            <a:r>
              <a:rPr lang="en-GB" dirty="0"/>
              <a:t> Swiss has been adapted to exploit GPU hardware</a:t>
            </a:r>
          </a:p>
          <a:p>
            <a:pPr lvl="1"/>
            <a:r>
              <a:rPr lang="en-GB" dirty="0"/>
              <a:t>An improvement in efficiency of 10x has been achieved for the COSMO code combining 1.5x from the building, 1.75x from the new system, 1.49x from the new code and 2.64x from use of hybrid nodes</a:t>
            </a:r>
          </a:p>
          <a:p>
            <a:pPr lvl="1"/>
            <a:r>
              <a:rPr lang="en-GB" dirty="0"/>
              <a:t>Future power efficiency improvements are more likely to come from applications development than from hardware</a:t>
            </a:r>
          </a:p>
          <a:p>
            <a:pPr lvl="1"/>
            <a:endParaRPr lang="en-US" dirty="0"/>
          </a:p>
        </p:txBody>
      </p:sp>
    </p:spTree>
    <p:extLst>
      <p:ext uri="{BB962C8B-B14F-4D97-AF65-F5344CB8AC3E}">
        <p14:creationId xmlns:p14="http://schemas.microsoft.com/office/powerpoint/2010/main" val="21900041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0116"/>
            <a:ext cx="8229600" cy="1143000"/>
          </a:xfrm>
        </p:spPr>
        <p:txBody>
          <a:bodyPr>
            <a:noAutofit/>
          </a:bodyPr>
          <a:lstStyle/>
          <a:p>
            <a:r>
              <a:rPr lang="en-US" sz="2800" dirty="0" smtClean="0"/>
              <a:t>Exploiting mobile phone technology to build energy efficient supercomputers: the Mont Blanc - I</a:t>
            </a:r>
            <a:endParaRPr lang="en-US" sz="2800" dirty="0"/>
          </a:p>
        </p:txBody>
      </p:sp>
      <p:sp>
        <p:nvSpPr>
          <p:cNvPr id="3" name="Content Placeholder 2"/>
          <p:cNvSpPr>
            <a:spLocks noGrp="1"/>
          </p:cNvSpPr>
          <p:nvPr>
            <p:ph idx="1"/>
          </p:nvPr>
        </p:nvSpPr>
        <p:spPr>
          <a:xfrm>
            <a:off x="236577" y="1293116"/>
            <a:ext cx="8765788" cy="5306503"/>
          </a:xfrm>
        </p:spPr>
        <p:txBody>
          <a:bodyPr>
            <a:noAutofit/>
          </a:bodyPr>
          <a:lstStyle/>
          <a:p>
            <a:r>
              <a:rPr lang="en-US" sz="2000" dirty="0" smtClean="0"/>
              <a:t>HPC systems growing in performance but also power</a:t>
            </a:r>
          </a:p>
          <a:p>
            <a:pPr lvl="1"/>
            <a:r>
              <a:rPr lang="en-US" sz="1800" dirty="0" smtClean="0"/>
              <a:t>Average power consumption of top 10 in 2008 was 1.5MW and now 6MW (5x increase in 5 years)</a:t>
            </a:r>
          </a:p>
          <a:p>
            <a:pPr lvl="1"/>
            <a:r>
              <a:rPr lang="en-US" sz="1800" dirty="0" smtClean="0"/>
              <a:t>Future limiting factor not necessary the delivery of power but rather its cost </a:t>
            </a:r>
          </a:p>
          <a:p>
            <a:pPr lvl="1"/>
            <a:r>
              <a:rPr lang="en-US" sz="1800" dirty="0" smtClean="0"/>
              <a:t>Europe is major HPC player but has no technology of its own</a:t>
            </a:r>
          </a:p>
          <a:p>
            <a:pPr lvl="1"/>
            <a:r>
              <a:rPr lang="en-US" sz="1800" dirty="0" smtClean="0"/>
              <a:t>However, is strong in embedded computing</a:t>
            </a:r>
          </a:p>
          <a:p>
            <a:r>
              <a:rPr lang="en-US" sz="2000" dirty="0" smtClean="0"/>
              <a:t>How to build an affordable </a:t>
            </a:r>
            <a:r>
              <a:rPr lang="en-US" sz="2000" dirty="0" err="1" smtClean="0"/>
              <a:t>Exoflop</a:t>
            </a:r>
            <a:r>
              <a:rPr lang="en-US" sz="2000" dirty="0" smtClean="0"/>
              <a:t> machine?</a:t>
            </a:r>
          </a:p>
          <a:p>
            <a:pPr lvl="1"/>
            <a:r>
              <a:rPr lang="en-US" sz="1800" dirty="0" smtClean="0"/>
              <a:t>Need revolutionary rather than evolutionary approach</a:t>
            </a:r>
            <a:endParaRPr lang="en-US" sz="1800" dirty="0" smtClean="0"/>
          </a:p>
          <a:p>
            <a:r>
              <a:rPr lang="en-US" sz="2000" dirty="0" smtClean="0"/>
              <a:t>Mont Blanc project </a:t>
            </a:r>
          </a:p>
          <a:p>
            <a:pPr lvl="1"/>
            <a:r>
              <a:rPr lang="en-US" sz="1800" dirty="0" smtClean="0"/>
              <a:t>European project led by Barcelona Supercomputing </a:t>
            </a:r>
            <a:r>
              <a:rPr lang="en-US" sz="1800" dirty="0" err="1" smtClean="0"/>
              <a:t>centre</a:t>
            </a:r>
            <a:endParaRPr lang="en-US" sz="1800" dirty="0" smtClean="0"/>
          </a:p>
          <a:p>
            <a:pPr lvl="1"/>
            <a:r>
              <a:rPr lang="en-US" sz="1800" dirty="0" smtClean="0"/>
              <a:t>Leverage commodity and embedded power-efficient technology from mobile market</a:t>
            </a:r>
          </a:p>
          <a:p>
            <a:pPr lvl="1"/>
            <a:r>
              <a:rPr lang="en-US" sz="1800" dirty="0" smtClean="0"/>
              <a:t>Proof of concept has been made with a compute card containing Samsung CPU, GPU, DRAM and NAND memory, and NIC.</a:t>
            </a:r>
          </a:p>
          <a:p>
            <a:pPr lvl="1"/>
            <a:r>
              <a:rPr lang="en-US" sz="1800" dirty="0" smtClean="0"/>
              <a:t>15 cards/blade, 9 blades per chassis and 4 blade chassis in a rack</a:t>
            </a:r>
          </a:p>
          <a:p>
            <a:pPr lvl="1"/>
            <a:r>
              <a:rPr lang="en-US" sz="1800" dirty="0" smtClean="0"/>
              <a:t>Delivers 17.2 TFLOPS for 8.2 kW</a:t>
            </a:r>
          </a:p>
          <a:p>
            <a:pPr lvl="1"/>
            <a:r>
              <a:rPr lang="en-US" sz="1800" dirty="0" smtClean="0"/>
              <a:t>Ambitious development roadmap</a:t>
            </a:r>
          </a:p>
        </p:txBody>
      </p:sp>
    </p:spTree>
    <p:extLst>
      <p:ext uri="{BB962C8B-B14F-4D97-AF65-F5344CB8AC3E}">
        <p14:creationId xmlns:p14="http://schemas.microsoft.com/office/powerpoint/2010/main" val="368441505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dissolv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dissolve">
                                      <p:cBhvr>
                                        <p:cTn id="32" dur="500"/>
                                        <p:tgtEl>
                                          <p:spTgt spid="3">
                                            <p:txEl>
                                              <p:pRg st="7" end="7"/>
                                            </p:txEl>
                                          </p:spTgt>
                                        </p:tgtEl>
                                      </p:cBhvr>
                                    </p:animEffect>
                                  </p:childTnLst>
                                </p:cTn>
                              </p:par>
                              <p:par>
                                <p:cTn id="33" presetID="9"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par>
                                <p:cTn id="36" presetID="9"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dissolve">
                                      <p:cBhvr>
                                        <p:cTn id="38" dur="500"/>
                                        <p:tgtEl>
                                          <p:spTgt spid="3">
                                            <p:txEl>
                                              <p:pRg st="9" end="9"/>
                                            </p:txEl>
                                          </p:spTgt>
                                        </p:tgtEl>
                                      </p:cBhvr>
                                    </p:animEffect>
                                  </p:childTnLst>
                                </p:cTn>
                              </p:par>
                              <p:par>
                                <p:cTn id="39" presetID="9"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dissolve">
                                      <p:cBhvr>
                                        <p:cTn id="41" dur="500"/>
                                        <p:tgtEl>
                                          <p:spTgt spid="3">
                                            <p:txEl>
                                              <p:pRg st="10" end="10"/>
                                            </p:txEl>
                                          </p:spTgt>
                                        </p:tgtEl>
                                      </p:cBhvr>
                                    </p:animEffect>
                                  </p:childTnLst>
                                </p:cTn>
                              </p:par>
                              <p:par>
                                <p:cTn id="42" presetID="9" presetClass="entr" presetSubtype="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dissolve">
                                      <p:cBhvr>
                                        <p:cTn id="44" dur="500"/>
                                        <p:tgtEl>
                                          <p:spTgt spid="3">
                                            <p:txEl>
                                              <p:pRg st="11" end="11"/>
                                            </p:txEl>
                                          </p:spTgt>
                                        </p:tgtEl>
                                      </p:cBhvr>
                                    </p:animEffect>
                                  </p:childTnLst>
                                </p:cTn>
                              </p:par>
                              <p:par>
                                <p:cTn id="45" presetID="9" presetClass="entr" presetSubtype="0" fill="hold" nodeType="with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dissolve">
                                      <p:cBhvr>
                                        <p:cTn id="47" dur="500"/>
                                        <p:tgtEl>
                                          <p:spTgt spid="3">
                                            <p:txEl>
                                              <p:pRg st="12" end="12"/>
                                            </p:txEl>
                                          </p:spTgt>
                                        </p:tgtEl>
                                      </p:cBhvr>
                                    </p:animEffect>
                                  </p:childTnLst>
                                </p:cTn>
                              </p:par>
                              <p:par>
                                <p:cTn id="48" presetID="9" presetClass="entr" presetSubtype="0" fill="hold" nodeType="withEffect">
                                  <p:stCondLst>
                                    <p:cond delay="0"/>
                                  </p:stCondLst>
                                  <p:childTnLst>
                                    <p:set>
                                      <p:cBhvr>
                                        <p:cTn id="49" dur="1" fill="hold">
                                          <p:stCondLst>
                                            <p:cond delay="0"/>
                                          </p:stCondLst>
                                        </p:cTn>
                                        <p:tgtEl>
                                          <p:spTgt spid="3">
                                            <p:txEl>
                                              <p:pRg st="13" end="13"/>
                                            </p:txEl>
                                          </p:spTgt>
                                        </p:tgtEl>
                                        <p:attrNameLst>
                                          <p:attrName>style.visibility</p:attrName>
                                        </p:attrNameLst>
                                      </p:cBhvr>
                                      <p:to>
                                        <p:strVal val="visible"/>
                                      </p:to>
                                    </p:set>
                                    <p:animEffect transition="in" filter="dissolve">
                                      <p:cBhvr>
                                        <p:cTn id="5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Exploiting mobile phone technology to build energy efficient supercomputers: the Mont Blanc - II</a:t>
            </a:r>
            <a:endParaRPr lang="en-US" sz="2800" dirty="0"/>
          </a:p>
        </p:txBody>
      </p:sp>
      <p:sp>
        <p:nvSpPr>
          <p:cNvPr id="3" name="Content Placeholder 2"/>
          <p:cNvSpPr>
            <a:spLocks noGrp="1"/>
          </p:cNvSpPr>
          <p:nvPr>
            <p:ph idx="1"/>
          </p:nvPr>
        </p:nvSpPr>
        <p:spPr/>
        <p:txBody>
          <a:bodyPr>
            <a:normAutofit fontScale="92500" lnSpcReduction="10000"/>
          </a:bodyPr>
          <a:lstStyle/>
          <a:p>
            <a:r>
              <a:rPr lang="en-GB" dirty="0"/>
              <a:t>Main points:</a:t>
            </a:r>
          </a:p>
          <a:p>
            <a:pPr lvl="1"/>
            <a:r>
              <a:rPr lang="en-GB" dirty="0"/>
              <a:t>Following the historical replacement of vector processors by commodity microprocessors – “killer micros”, there may be a similar coup by the “killer mobiles”</a:t>
            </a:r>
          </a:p>
          <a:p>
            <a:pPr lvl="1"/>
            <a:r>
              <a:rPr lang="en-GB" dirty="0"/>
              <a:t>Europe is well placed with strengths in embedded computing for mobile devices</a:t>
            </a:r>
          </a:p>
          <a:p>
            <a:pPr lvl="1"/>
            <a:r>
              <a:rPr lang="en-GB" dirty="0"/>
              <a:t>The Mont Blanc project aims to produce an </a:t>
            </a:r>
            <a:r>
              <a:rPr lang="en-GB" dirty="0" err="1"/>
              <a:t>Exascale</a:t>
            </a:r>
            <a:r>
              <a:rPr lang="en-GB" dirty="0"/>
              <a:t> system based on ARM microprocessors with a 200 </a:t>
            </a:r>
            <a:r>
              <a:rPr lang="en-GB" dirty="0" err="1"/>
              <a:t>Pflop</a:t>
            </a:r>
            <a:r>
              <a:rPr lang="en-GB" dirty="0"/>
              <a:t>/s system consuming 10 MW in 2017 and an </a:t>
            </a:r>
            <a:r>
              <a:rPr lang="en-GB" dirty="0" err="1"/>
              <a:t>Exaflop</a:t>
            </a:r>
            <a:r>
              <a:rPr lang="en-GB" dirty="0"/>
              <a:t> system at 20 MW around 2020</a:t>
            </a:r>
          </a:p>
          <a:p>
            <a:pPr lvl="1"/>
            <a:endParaRPr lang="en-US" dirty="0"/>
          </a:p>
        </p:txBody>
      </p:sp>
    </p:spTree>
    <p:extLst>
      <p:ext uri="{BB962C8B-B14F-4D97-AF65-F5344CB8AC3E}">
        <p14:creationId xmlns:p14="http://schemas.microsoft.com/office/powerpoint/2010/main" val="11222516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Ro</a:t>
            </a:r>
            <a:r>
              <a:rPr lang="en-US" sz="2800" dirty="0" smtClean="0"/>
              <a:t>admap towards Ultimately-Efficient  Datacenters - I</a:t>
            </a:r>
            <a:endParaRPr lang="en-US" sz="2800" dirty="0"/>
          </a:p>
        </p:txBody>
      </p:sp>
      <p:sp>
        <p:nvSpPr>
          <p:cNvPr id="3" name="Content Placeholder 2"/>
          <p:cNvSpPr>
            <a:spLocks noGrp="1"/>
          </p:cNvSpPr>
          <p:nvPr>
            <p:ph idx="1"/>
          </p:nvPr>
        </p:nvSpPr>
        <p:spPr>
          <a:xfrm>
            <a:off x="457200" y="1282567"/>
            <a:ext cx="8229600" cy="5142721"/>
          </a:xfrm>
        </p:spPr>
        <p:txBody>
          <a:bodyPr>
            <a:normAutofit fontScale="62500" lnSpcReduction="20000"/>
          </a:bodyPr>
          <a:lstStyle/>
          <a:p>
            <a:r>
              <a:rPr lang="en-GB" sz="3000" dirty="0"/>
              <a:t>We need three paradigm changes:</a:t>
            </a:r>
          </a:p>
          <a:p>
            <a:pPr lvl="1"/>
            <a:r>
              <a:rPr lang="en-GB" sz="2600" dirty="0"/>
              <a:t>Moving from cold air cooling to hot water energy re-use</a:t>
            </a:r>
          </a:p>
          <a:p>
            <a:pPr lvl="1"/>
            <a:r>
              <a:rPr lang="en-GB" sz="2600" dirty="0"/>
              <a:t>Analyse the system in term of efficiency not performance </a:t>
            </a:r>
          </a:p>
          <a:p>
            <a:pPr lvl="1"/>
            <a:r>
              <a:rPr lang="en-GB" sz="2600" dirty="0"/>
              <a:t>From areal device size scaling to volumetric density scaling – build in 3D not in 2D - vertical </a:t>
            </a:r>
            <a:r>
              <a:rPr lang="en-GB" sz="2600" dirty="0" smtClean="0"/>
              <a:t>integration</a:t>
            </a:r>
          </a:p>
          <a:p>
            <a:r>
              <a:rPr lang="en-GB" sz="3000" dirty="0" smtClean="0"/>
              <a:t>Hot water cooling with waste heat re-use</a:t>
            </a:r>
          </a:p>
          <a:p>
            <a:pPr lvl="1"/>
            <a:r>
              <a:rPr lang="en-GB" sz="2600" dirty="0" err="1" smtClean="0"/>
              <a:t>SuperMUC</a:t>
            </a:r>
            <a:r>
              <a:rPr lang="en-GB" sz="2600" dirty="0" smtClean="0"/>
              <a:t> I prototype at ETH Zurich</a:t>
            </a:r>
          </a:p>
          <a:p>
            <a:pPr lvl="2"/>
            <a:r>
              <a:rPr lang="en-GB" sz="2200" dirty="0" err="1" smtClean="0"/>
              <a:t>iDataPlex</a:t>
            </a:r>
            <a:r>
              <a:rPr lang="en-GB" sz="2200" dirty="0" smtClean="0"/>
              <a:t> cluster with 3.2PFLOPS (20k CPUs/160k cores)</a:t>
            </a:r>
          </a:p>
          <a:p>
            <a:pPr lvl="2"/>
            <a:r>
              <a:rPr lang="en-GB" sz="2200" dirty="0" smtClean="0"/>
              <a:t>4MW, PUE 1.15, 90% heat for re-use =&gt;40% less energy consumption</a:t>
            </a:r>
          </a:p>
          <a:p>
            <a:r>
              <a:rPr lang="en-GB" sz="3100" dirty="0" smtClean="0"/>
              <a:t>Analysing systems in terms of compute efficiency and density </a:t>
            </a:r>
          </a:p>
          <a:p>
            <a:pPr lvl="1"/>
            <a:r>
              <a:rPr lang="en-GB" sz="2700" dirty="0"/>
              <a:t>S</a:t>
            </a:r>
            <a:r>
              <a:rPr lang="en-GB" sz="2700" dirty="0" smtClean="0"/>
              <a:t>hows that we are still 4 orders of magnitude worse than a human brain =&gt; use as an example</a:t>
            </a:r>
          </a:p>
          <a:p>
            <a:pPr lvl="1"/>
            <a:r>
              <a:rPr lang="en-GB" dirty="0" smtClean="0"/>
              <a:t>Transistors occupy only 1ppm of system volume</a:t>
            </a:r>
          </a:p>
          <a:p>
            <a:pPr lvl="1"/>
            <a:r>
              <a:rPr lang="en-GB" dirty="0" smtClean="0"/>
              <a:t>Majority of energy used for communication (dependent on wire length and scales </a:t>
            </a:r>
            <a:r>
              <a:rPr lang="en-GB" dirty="0" err="1" smtClean="0"/>
              <a:t>quadratically</a:t>
            </a:r>
            <a:r>
              <a:rPr lang="en-GB" dirty="0" smtClean="0"/>
              <a:t>) =&gt; need to look at volumetric scaling</a:t>
            </a:r>
          </a:p>
          <a:p>
            <a:pPr lvl="1"/>
            <a:r>
              <a:rPr lang="en-GB" dirty="0" smtClean="0"/>
              <a:t>Some ideas presented on how to move from 2D to high density 3D chip design with interlayer cooling and electrochemical chip powering</a:t>
            </a:r>
          </a:p>
          <a:p>
            <a:pPr lvl="1"/>
            <a:r>
              <a:rPr lang="en-GB" dirty="0" smtClean="0"/>
              <a:t>Aim to develop 1 PFLOPS machine in 10 litres</a:t>
            </a:r>
          </a:p>
          <a:p>
            <a:r>
              <a:rPr lang="en-GB" dirty="0" smtClean="0"/>
              <a:t>Can also learn from </a:t>
            </a:r>
            <a:r>
              <a:rPr lang="en-GB" dirty="0" err="1" smtClean="0"/>
              <a:t>allometric</a:t>
            </a:r>
            <a:r>
              <a:rPr lang="en-GB" dirty="0" smtClean="0"/>
              <a:t> scaling in biology</a:t>
            </a:r>
          </a:p>
          <a:p>
            <a:pPr lvl="1"/>
            <a:endParaRPr lang="en-GB" dirty="0" smtClean="0"/>
          </a:p>
          <a:p>
            <a:endParaRPr lang="en-GB" dirty="0"/>
          </a:p>
          <a:p>
            <a:endParaRPr lang="en-US" dirty="0"/>
          </a:p>
        </p:txBody>
      </p:sp>
    </p:spTree>
    <p:extLst>
      <p:ext uri="{BB962C8B-B14F-4D97-AF65-F5344CB8AC3E}">
        <p14:creationId xmlns:p14="http://schemas.microsoft.com/office/powerpoint/2010/main" val="155751139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dissolve">
                                      <p:cBhvr>
                                        <p:cTn id="10" dur="500"/>
                                        <p:tgtEl>
                                          <p:spTgt spid="3">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dissolve">
                                      <p:cBhvr>
                                        <p:cTn id="13" dur="500"/>
                                        <p:tgtEl>
                                          <p:spTgt spid="3">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dissolve">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dissolve">
                                      <p:cBhvr>
                                        <p:cTn id="21" dur="500"/>
                                        <p:tgtEl>
                                          <p:spTgt spid="3">
                                            <p:txEl>
                                              <p:pRg st="4" end="4"/>
                                            </p:txEl>
                                          </p:spTgt>
                                        </p:tgtEl>
                                      </p:cBhvr>
                                    </p:animEffect>
                                  </p:childTnLst>
                                </p:cTn>
                              </p:par>
                              <p:par>
                                <p:cTn id="22" presetID="9" presetClass="entr" presetSubtype="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dissolve">
                                      <p:cBhvr>
                                        <p:cTn id="24" dur="500"/>
                                        <p:tgtEl>
                                          <p:spTgt spid="3">
                                            <p:txEl>
                                              <p:pRg st="5" end="5"/>
                                            </p:txEl>
                                          </p:spTgt>
                                        </p:tgtEl>
                                      </p:cBhvr>
                                    </p:animEffect>
                                  </p:childTnLst>
                                </p:cTn>
                              </p:par>
                              <p:par>
                                <p:cTn id="25" presetID="9"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dissolve">
                                      <p:cBhvr>
                                        <p:cTn id="27" dur="500"/>
                                        <p:tgtEl>
                                          <p:spTgt spid="3">
                                            <p:txEl>
                                              <p:pRg st="6" end="6"/>
                                            </p:txEl>
                                          </p:spTgt>
                                        </p:tgtEl>
                                      </p:cBhvr>
                                    </p:animEffect>
                                  </p:childTnLst>
                                </p:cTn>
                              </p:par>
                              <p:par>
                                <p:cTn id="28" presetID="9" presetClass="entr" presetSubtype="0" fill="hold"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animEffect transition="in" filter="dissolve">
                                      <p:cBhvr>
                                        <p:cTn id="30" dur="500"/>
                                        <p:tgtEl>
                                          <p:spTgt spid="3">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9" presetClass="entr" presetSubtype="0" fill="hold"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dissolve">
                                      <p:cBhvr>
                                        <p:cTn id="35" dur="500"/>
                                        <p:tgtEl>
                                          <p:spTgt spid="3">
                                            <p:txEl>
                                              <p:pRg st="8" end="8"/>
                                            </p:txEl>
                                          </p:spTgt>
                                        </p:tgtEl>
                                      </p:cBhvr>
                                    </p:animEffect>
                                  </p:childTnLst>
                                </p:cTn>
                              </p:par>
                              <p:par>
                                <p:cTn id="36" presetID="9" presetClass="entr" presetSubtype="0" fill="hold" nodeType="withEffect">
                                  <p:stCondLst>
                                    <p:cond delay="0"/>
                                  </p:stCondLst>
                                  <p:childTnLst>
                                    <p:set>
                                      <p:cBhvr>
                                        <p:cTn id="37" dur="1" fill="hold">
                                          <p:stCondLst>
                                            <p:cond delay="0"/>
                                          </p:stCondLst>
                                        </p:cTn>
                                        <p:tgtEl>
                                          <p:spTgt spid="3">
                                            <p:txEl>
                                              <p:pRg st="9" end="9"/>
                                            </p:txEl>
                                          </p:spTgt>
                                        </p:tgtEl>
                                        <p:attrNameLst>
                                          <p:attrName>style.visibility</p:attrName>
                                        </p:attrNameLst>
                                      </p:cBhvr>
                                      <p:to>
                                        <p:strVal val="visible"/>
                                      </p:to>
                                    </p:set>
                                    <p:animEffect transition="in" filter="dissolve">
                                      <p:cBhvr>
                                        <p:cTn id="38" dur="500"/>
                                        <p:tgtEl>
                                          <p:spTgt spid="3">
                                            <p:txEl>
                                              <p:pRg st="9" end="9"/>
                                            </p:txEl>
                                          </p:spTgt>
                                        </p:tgtEl>
                                      </p:cBhvr>
                                    </p:animEffect>
                                  </p:childTnLst>
                                </p:cTn>
                              </p:par>
                              <p:par>
                                <p:cTn id="39" presetID="9" presetClass="entr" presetSubtype="0" fill="hold" nodeType="with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animEffect transition="in" filter="dissolve">
                                      <p:cBhvr>
                                        <p:cTn id="41" dur="500"/>
                                        <p:tgtEl>
                                          <p:spTgt spid="3">
                                            <p:txEl>
                                              <p:pRg st="10" end="10"/>
                                            </p:txEl>
                                          </p:spTgt>
                                        </p:tgtEl>
                                      </p:cBhvr>
                                    </p:animEffect>
                                  </p:childTnLst>
                                </p:cTn>
                              </p:par>
                              <p:par>
                                <p:cTn id="42" presetID="9" presetClass="entr" presetSubtype="0" fill="hold" nodeType="withEffect">
                                  <p:stCondLst>
                                    <p:cond delay="0"/>
                                  </p:stCondLst>
                                  <p:childTnLst>
                                    <p:set>
                                      <p:cBhvr>
                                        <p:cTn id="43" dur="1" fill="hold">
                                          <p:stCondLst>
                                            <p:cond delay="0"/>
                                          </p:stCondLst>
                                        </p:cTn>
                                        <p:tgtEl>
                                          <p:spTgt spid="3">
                                            <p:txEl>
                                              <p:pRg st="11" end="11"/>
                                            </p:txEl>
                                          </p:spTgt>
                                        </p:tgtEl>
                                        <p:attrNameLst>
                                          <p:attrName>style.visibility</p:attrName>
                                        </p:attrNameLst>
                                      </p:cBhvr>
                                      <p:to>
                                        <p:strVal val="visible"/>
                                      </p:to>
                                    </p:set>
                                    <p:animEffect transition="in" filter="dissolve">
                                      <p:cBhvr>
                                        <p:cTn id="44" dur="500"/>
                                        <p:tgtEl>
                                          <p:spTgt spid="3">
                                            <p:txEl>
                                              <p:pRg st="11" end="11"/>
                                            </p:txEl>
                                          </p:spTgt>
                                        </p:tgtEl>
                                      </p:cBhvr>
                                    </p:animEffect>
                                  </p:childTnLst>
                                </p:cTn>
                              </p:par>
                              <p:par>
                                <p:cTn id="45" presetID="9" presetClass="entr" presetSubtype="0" fill="hold" nodeType="with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animEffect transition="in" filter="dissolve">
                                      <p:cBhvr>
                                        <p:cTn id="47" dur="500"/>
                                        <p:tgtEl>
                                          <p:spTgt spid="3">
                                            <p:txEl>
                                              <p:pRg st="12" end="12"/>
                                            </p:txEl>
                                          </p:spTgt>
                                        </p:tgtEl>
                                      </p:cBhvr>
                                    </p:animEffect>
                                  </p:childTnLst>
                                </p:cTn>
                              </p:par>
                              <p:par>
                                <p:cTn id="48" presetID="9" presetClass="entr" presetSubtype="0" fill="hold" nodeType="withEffect">
                                  <p:stCondLst>
                                    <p:cond delay="0"/>
                                  </p:stCondLst>
                                  <p:childTnLst>
                                    <p:set>
                                      <p:cBhvr>
                                        <p:cTn id="49" dur="1" fill="hold">
                                          <p:stCondLst>
                                            <p:cond delay="0"/>
                                          </p:stCondLst>
                                        </p:cTn>
                                        <p:tgtEl>
                                          <p:spTgt spid="3">
                                            <p:txEl>
                                              <p:pRg st="13" end="13"/>
                                            </p:txEl>
                                          </p:spTgt>
                                        </p:tgtEl>
                                        <p:attrNameLst>
                                          <p:attrName>style.visibility</p:attrName>
                                        </p:attrNameLst>
                                      </p:cBhvr>
                                      <p:to>
                                        <p:strVal val="visible"/>
                                      </p:to>
                                    </p:set>
                                    <p:animEffect transition="in" filter="dissolve">
                                      <p:cBhvr>
                                        <p:cTn id="50" dur="500"/>
                                        <p:tgtEl>
                                          <p:spTgt spid="3">
                                            <p:txEl>
                                              <p:pRg st="13" end="1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9" presetClass="entr" presetSubtype="0" fill="hold" nodeType="clickEffect">
                                  <p:stCondLst>
                                    <p:cond delay="0"/>
                                  </p:stCondLst>
                                  <p:childTnLst>
                                    <p:set>
                                      <p:cBhvr>
                                        <p:cTn id="54" dur="1" fill="hold">
                                          <p:stCondLst>
                                            <p:cond delay="0"/>
                                          </p:stCondLst>
                                        </p:cTn>
                                        <p:tgtEl>
                                          <p:spTgt spid="3">
                                            <p:txEl>
                                              <p:pRg st="14" end="14"/>
                                            </p:txEl>
                                          </p:spTgt>
                                        </p:tgtEl>
                                        <p:attrNameLst>
                                          <p:attrName>style.visibility</p:attrName>
                                        </p:attrNameLst>
                                      </p:cBhvr>
                                      <p:to>
                                        <p:strVal val="visible"/>
                                      </p:to>
                                    </p:set>
                                    <p:animEffect transition="in" filter="dissolve">
                                      <p:cBhvr>
                                        <p:cTn id="55"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Roadmap towards Ultimately-Efficient  Datacenters - II</a:t>
            </a:r>
            <a:endParaRPr lang="en-US" sz="2800" dirty="0"/>
          </a:p>
        </p:txBody>
      </p:sp>
      <p:sp>
        <p:nvSpPr>
          <p:cNvPr id="3" name="Content Placeholder 2"/>
          <p:cNvSpPr>
            <a:spLocks noGrp="1"/>
          </p:cNvSpPr>
          <p:nvPr>
            <p:ph idx="1"/>
          </p:nvPr>
        </p:nvSpPr>
        <p:spPr>
          <a:xfrm>
            <a:off x="457200" y="1417638"/>
            <a:ext cx="8229600" cy="4525963"/>
          </a:xfrm>
        </p:spPr>
        <p:txBody>
          <a:bodyPr>
            <a:normAutofit fontScale="92500"/>
          </a:bodyPr>
          <a:lstStyle/>
          <a:p>
            <a:r>
              <a:rPr lang="en-GB" dirty="0"/>
              <a:t>Main points:</a:t>
            </a:r>
          </a:p>
          <a:p>
            <a:pPr lvl="1"/>
            <a:r>
              <a:rPr lang="en-GB" dirty="0"/>
              <a:t>We should move from cold air cooling to hot water energy re-use</a:t>
            </a:r>
          </a:p>
          <a:p>
            <a:pPr lvl="1"/>
            <a:r>
              <a:rPr lang="en-GB" dirty="0"/>
              <a:t>We must analyse systems in term of efficiency not performance </a:t>
            </a:r>
          </a:p>
          <a:p>
            <a:pPr lvl="1"/>
            <a:r>
              <a:rPr lang="en-GB" dirty="0"/>
              <a:t>Vertical integration will enable dense architectures which improve efficiency through chip stacking and interlayer cooling – Moore’s Law goes 3D</a:t>
            </a:r>
          </a:p>
          <a:p>
            <a:pPr lvl="1"/>
            <a:r>
              <a:rPr lang="en-GB" dirty="0"/>
              <a:t>Such an ultra-dense 3D system will achieve 1 </a:t>
            </a:r>
            <a:r>
              <a:rPr lang="en-GB" dirty="0" err="1"/>
              <a:t>Pflop</a:t>
            </a:r>
            <a:r>
              <a:rPr lang="en-GB" dirty="0"/>
              <a:t>/s in 10 </a:t>
            </a:r>
            <a:r>
              <a:rPr lang="en-GB" dirty="0" smtClean="0"/>
              <a:t>litres</a:t>
            </a:r>
            <a:endParaRPr lang="en-GB" dirty="0"/>
          </a:p>
          <a:p>
            <a:endParaRPr lang="en-GB" dirty="0"/>
          </a:p>
          <a:p>
            <a:endParaRPr lang="en-US" dirty="0"/>
          </a:p>
        </p:txBody>
      </p:sp>
    </p:spTree>
    <p:extLst>
      <p:ext uri="{BB962C8B-B14F-4D97-AF65-F5344CB8AC3E}">
        <p14:creationId xmlns:p14="http://schemas.microsoft.com/office/powerpoint/2010/main" val="119116538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dissolv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dissolv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dissolv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1035</TotalTime>
  <Words>970</Words>
  <Application>Microsoft Macintosh PowerPoint</Application>
  <PresentationFormat>On-screen Show (4:3)</PresentationFormat>
  <Paragraphs>88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2nd Workshop on Energy for Sustainable Science at Research Infrastructures Report on parallel session A3</vt:lpstr>
      <vt:lpstr>Talks</vt:lpstr>
      <vt:lpstr>Summary - I</vt:lpstr>
      <vt:lpstr>A Comprehensive Approach to Energy Efficiency in Data Centers for High-Performance Computing - I</vt:lpstr>
      <vt:lpstr>A Comprehensive Approach to Energy Efficiency in Data Centers for High-Performance Computing - II</vt:lpstr>
      <vt:lpstr>Exploiting mobile phone technology to build energy efficient supercomputers: the Mont Blanc - I</vt:lpstr>
      <vt:lpstr>Exploiting mobile phone technology to build energy efficient supercomputers: the Mont Blanc - II</vt:lpstr>
      <vt:lpstr>Roadmap towards Ultimately-Efficient  Datacenters - I</vt:lpstr>
      <vt:lpstr>Roadmap towards Ultimately-Efficient  Datacenters - II</vt:lpstr>
      <vt:lpstr>Energy Savings in CERN’s main Data Centre </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Workshop on Energy for Sustainable Science at Research Infrastructures Report on parallel session A3</dc:title>
  <dc:creator>Wayne Salter</dc:creator>
  <cp:lastModifiedBy>Wayne Salter</cp:lastModifiedBy>
  <cp:revision>23</cp:revision>
  <dcterms:created xsi:type="dcterms:W3CDTF">2013-10-24T15:10:08Z</dcterms:created>
  <dcterms:modified xsi:type="dcterms:W3CDTF">2013-10-25T08:25:49Z</dcterms:modified>
</cp:coreProperties>
</file>