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04" r:id="rId2"/>
    <p:sldId id="306" r:id="rId3"/>
    <p:sldId id="382" r:id="rId4"/>
    <p:sldId id="325" r:id="rId5"/>
    <p:sldId id="369" r:id="rId6"/>
    <p:sldId id="364" r:id="rId7"/>
    <p:sldId id="368" r:id="rId8"/>
    <p:sldId id="367" r:id="rId9"/>
    <p:sldId id="372" r:id="rId10"/>
    <p:sldId id="375" r:id="rId11"/>
    <p:sldId id="353" r:id="rId12"/>
    <p:sldId id="383" r:id="rId13"/>
    <p:sldId id="381" r:id="rId14"/>
    <p:sldId id="361" r:id="rId15"/>
    <p:sldId id="362" r:id="rId16"/>
    <p:sldId id="363" r:id="rId17"/>
    <p:sldId id="360" r:id="rId18"/>
    <p:sldId id="379" r:id="rId19"/>
    <p:sldId id="380" r:id="rId20"/>
    <p:sldId id="272" r:id="rId21"/>
    <p:sldId id="265" r:id="rId22"/>
    <p:sldId id="376" r:id="rId23"/>
  </p:sldIdLst>
  <p:sldSz cx="9144000" cy="6858000" type="screen4x3"/>
  <p:notesSz cx="7099300" cy="10234613"/>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o-Sören Wiklund" initials="bsw" lastIdx="4"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89112" autoAdjust="0"/>
  </p:normalViewPr>
  <p:slideViewPr>
    <p:cSldViewPr>
      <p:cViewPr varScale="1">
        <p:scale>
          <a:sx n="104" d="100"/>
          <a:sy n="104" d="100"/>
        </p:scale>
        <p:origin x="-1824" y="-90"/>
      </p:cViewPr>
      <p:guideLst>
        <p:guide orient="horz" pos="2160"/>
        <p:guide pos="2880"/>
      </p:guideLst>
    </p:cSldViewPr>
  </p:slideViewPr>
  <p:outlineViewPr>
    <p:cViewPr>
      <p:scale>
        <a:sx n="33" d="100"/>
        <a:sy n="33" d="100"/>
      </p:scale>
      <p:origin x="0" y="3150"/>
    </p:cViewPr>
  </p:outlineViewPr>
  <p:notesTextViewPr>
    <p:cViewPr>
      <p:scale>
        <a:sx n="1" d="1"/>
        <a:sy n="1" d="1"/>
      </p:scale>
      <p:origin x="0" y="0"/>
    </p:cViewPr>
  </p:notesTextViewPr>
  <p:sorterViewPr>
    <p:cViewPr varScale="1">
      <p:scale>
        <a:sx n="100" d="100"/>
        <a:sy n="100" d="100"/>
      </p:scale>
      <p:origin x="0" y="1446"/>
    </p:cViewPr>
  </p:sorterViewPr>
  <p:notesViewPr>
    <p:cSldViewPr>
      <p:cViewPr varScale="1">
        <p:scale>
          <a:sx n="87" d="100"/>
          <a:sy n="87" d="100"/>
        </p:scale>
        <p:origin x="-894" y="-84"/>
      </p:cViewPr>
      <p:guideLst>
        <p:guide orient="horz" pos="3224"/>
        <p:guide pos="223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5500" tIns="47750" rIns="95500" bIns="47750" rtlCol="0"/>
          <a:lstStyle>
            <a:lvl1pPr algn="l">
              <a:defRPr sz="1300"/>
            </a:lvl1pPr>
          </a:lstStyle>
          <a:p>
            <a:endParaRPr lang="sv-SE"/>
          </a:p>
        </p:txBody>
      </p:sp>
      <p:sp>
        <p:nvSpPr>
          <p:cNvPr id="3" name="Date Placeholder 2"/>
          <p:cNvSpPr>
            <a:spLocks noGrp="1"/>
          </p:cNvSpPr>
          <p:nvPr>
            <p:ph type="dt" sz="quarter" idx="1"/>
          </p:nvPr>
        </p:nvSpPr>
        <p:spPr>
          <a:xfrm>
            <a:off x="4021294" y="0"/>
            <a:ext cx="3076363" cy="511731"/>
          </a:xfrm>
          <a:prstGeom prst="rect">
            <a:avLst/>
          </a:prstGeom>
        </p:spPr>
        <p:txBody>
          <a:bodyPr vert="horz" lIns="95500" tIns="47750" rIns="95500" bIns="47750" rtlCol="0"/>
          <a:lstStyle>
            <a:lvl1pPr algn="r">
              <a:defRPr sz="1300"/>
            </a:lvl1pPr>
          </a:lstStyle>
          <a:p>
            <a:fld id="{2283FCD2-693B-4AA0-B54E-054EFB9B329C}" type="datetimeFigureOut">
              <a:rPr lang="sv-SE" smtClean="0"/>
              <a:t>2013-10-24</a:t>
            </a:fld>
            <a:endParaRPr lang="sv-SE"/>
          </a:p>
        </p:txBody>
      </p:sp>
      <p:sp>
        <p:nvSpPr>
          <p:cNvPr id="4" name="Footer Placeholder 3"/>
          <p:cNvSpPr>
            <a:spLocks noGrp="1"/>
          </p:cNvSpPr>
          <p:nvPr>
            <p:ph type="ftr" sz="quarter" idx="2"/>
          </p:nvPr>
        </p:nvSpPr>
        <p:spPr>
          <a:xfrm>
            <a:off x="0" y="9721106"/>
            <a:ext cx="3076363" cy="511731"/>
          </a:xfrm>
          <a:prstGeom prst="rect">
            <a:avLst/>
          </a:prstGeom>
        </p:spPr>
        <p:txBody>
          <a:bodyPr vert="horz" lIns="95500" tIns="47750" rIns="95500" bIns="47750" rtlCol="0" anchor="b"/>
          <a:lstStyle>
            <a:lvl1pPr algn="l">
              <a:defRPr sz="1300"/>
            </a:lvl1pPr>
          </a:lstStyle>
          <a:p>
            <a:endParaRPr lang="sv-SE"/>
          </a:p>
        </p:txBody>
      </p:sp>
      <p:sp>
        <p:nvSpPr>
          <p:cNvPr id="5" name="Slide Number Placeholder 4"/>
          <p:cNvSpPr>
            <a:spLocks noGrp="1"/>
          </p:cNvSpPr>
          <p:nvPr>
            <p:ph type="sldNum" sz="quarter" idx="3"/>
          </p:nvPr>
        </p:nvSpPr>
        <p:spPr>
          <a:xfrm>
            <a:off x="4021294" y="9721106"/>
            <a:ext cx="3076363" cy="511731"/>
          </a:xfrm>
          <a:prstGeom prst="rect">
            <a:avLst/>
          </a:prstGeom>
        </p:spPr>
        <p:txBody>
          <a:bodyPr vert="horz" lIns="95500" tIns="47750" rIns="95500" bIns="47750" rtlCol="0" anchor="b"/>
          <a:lstStyle>
            <a:lvl1pPr algn="r">
              <a:defRPr sz="1300"/>
            </a:lvl1pPr>
          </a:lstStyle>
          <a:p>
            <a:fld id="{105E54DF-D793-48A4-AF44-D8A5A8ED3E73}" type="slidenum">
              <a:rPr lang="sv-SE" smtClean="0"/>
              <a:t>‹#›</a:t>
            </a:fld>
            <a:endParaRPr lang="sv-SE"/>
          </a:p>
        </p:txBody>
      </p:sp>
    </p:spTree>
    <p:extLst>
      <p:ext uri="{BB962C8B-B14F-4D97-AF65-F5344CB8AC3E}">
        <p14:creationId xmlns:p14="http://schemas.microsoft.com/office/powerpoint/2010/main" val="159753171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6363" cy="511731"/>
          </a:xfrm>
          <a:prstGeom prst="rect">
            <a:avLst/>
          </a:prstGeom>
        </p:spPr>
        <p:txBody>
          <a:bodyPr vert="horz" lIns="95500" tIns="47750" rIns="95500" bIns="47750" rtlCol="0"/>
          <a:lstStyle>
            <a:lvl1pPr algn="l">
              <a:defRPr sz="1300"/>
            </a:lvl1pPr>
          </a:lstStyle>
          <a:p>
            <a:endParaRPr lang="sv-SE"/>
          </a:p>
        </p:txBody>
      </p:sp>
      <p:sp>
        <p:nvSpPr>
          <p:cNvPr id="3" name="Date Placeholder 2"/>
          <p:cNvSpPr>
            <a:spLocks noGrp="1"/>
          </p:cNvSpPr>
          <p:nvPr>
            <p:ph type="dt" idx="1"/>
          </p:nvPr>
        </p:nvSpPr>
        <p:spPr>
          <a:xfrm>
            <a:off x="4021294" y="0"/>
            <a:ext cx="3076363" cy="511731"/>
          </a:xfrm>
          <a:prstGeom prst="rect">
            <a:avLst/>
          </a:prstGeom>
        </p:spPr>
        <p:txBody>
          <a:bodyPr vert="horz" lIns="95500" tIns="47750" rIns="95500" bIns="47750" rtlCol="0"/>
          <a:lstStyle>
            <a:lvl1pPr algn="r">
              <a:defRPr sz="1300"/>
            </a:lvl1pPr>
          </a:lstStyle>
          <a:p>
            <a:fld id="{A12E3E2E-B2BA-4D5C-8B84-DB22F77C6CD4}" type="datetimeFigureOut">
              <a:rPr lang="sv-SE" smtClean="0"/>
              <a:t>2013-10-24</a:t>
            </a:fld>
            <a:endParaRPr lang="sv-SE"/>
          </a:p>
        </p:txBody>
      </p:sp>
      <p:sp>
        <p:nvSpPr>
          <p:cNvPr id="4" name="Slide Image Placeholder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5500" tIns="47750" rIns="95500" bIns="47750" rtlCol="0" anchor="ctr"/>
          <a:lstStyle/>
          <a:p>
            <a:endParaRPr lang="sv-SE"/>
          </a:p>
        </p:txBody>
      </p:sp>
      <p:sp>
        <p:nvSpPr>
          <p:cNvPr id="5" name="Notes Placeholder 4"/>
          <p:cNvSpPr>
            <a:spLocks noGrp="1"/>
          </p:cNvSpPr>
          <p:nvPr>
            <p:ph type="body" sz="quarter" idx="3"/>
          </p:nvPr>
        </p:nvSpPr>
        <p:spPr>
          <a:xfrm>
            <a:off x="709930" y="4861442"/>
            <a:ext cx="5679440" cy="4605576"/>
          </a:xfrm>
          <a:prstGeom prst="rect">
            <a:avLst/>
          </a:prstGeom>
        </p:spPr>
        <p:txBody>
          <a:bodyPr vert="horz" lIns="95500" tIns="47750" rIns="95500" bIns="4775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6" name="Footer Placeholder 5"/>
          <p:cNvSpPr>
            <a:spLocks noGrp="1"/>
          </p:cNvSpPr>
          <p:nvPr>
            <p:ph type="ftr" sz="quarter" idx="4"/>
          </p:nvPr>
        </p:nvSpPr>
        <p:spPr>
          <a:xfrm>
            <a:off x="0" y="9721106"/>
            <a:ext cx="3076363" cy="511731"/>
          </a:xfrm>
          <a:prstGeom prst="rect">
            <a:avLst/>
          </a:prstGeom>
        </p:spPr>
        <p:txBody>
          <a:bodyPr vert="horz" lIns="95500" tIns="47750" rIns="95500" bIns="47750" rtlCol="0" anchor="b"/>
          <a:lstStyle>
            <a:lvl1pPr algn="l">
              <a:defRPr sz="1300"/>
            </a:lvl1pPr>
          </a:lstStyle>
          <a:p>
            <a:endParaRPr lang="sv-SE"/>
          </a:p>
        </p:txBody>
      </p:sp>
      <p:sp>
        <p:nvSpPr>
          <p:cNvPr id="7" name="Slide Number Placeholder 6"/>
          <p:cNvSpPr>
            <a:spLocks noGrp="1"/>
          </p:cNvSpPr>
          <p:nvPr>
            <p:ph type="sldNum" sz="quarter" idx="5"/>
          </p:nvPr>
        </p:nvSpPr>
        <p:spPr>
          <a:xfrm>
            <a:off x="4021294" y="9721106"/>
            <a:ext cx="3076363" cy="511731"/>
          </a:xfrm>
          <a:prstGeom prst="rect">
            <a:avLst/>
          </a:prstGeom>
        </p:spPr>
        <p:txBody>
          <a:bodyPr vert="horz" lIns="95500" tIns="47750" rIns="95500" bIns="47750" rtlCol="0" anchor="b"/>
          <a:lstStyle>
            <a:lvl1pPr algn="r">
              <a:defRPr sz="1300"/>
            </a:lvl1pPr>
          </a:lstStyle>
          <a:p>
            <a:fld id="{0D70DBFB-FAED-427C-BF03-2AB1813F2290}" type="slidenum">
              <a:rPr lang="sv-SE" smtClean="0"/>
              <a:t>‹#›</a:t>
            </a:fld>
            <a:endParaRPr lang="sv-SE"/>
          </a:p>
        </p:txBody>
      </p:sp>
    </p:spTree>
    <p:extLst>
      <p:ext uri="{BB962C8B-B14F-4D97-AF65-F5344CB8AC3E}">
        <p14:creationId xmlns:p14="http://schemas.microsoft.com/office/powerpoint/2010/main" val="2055628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err="1" smtClean="0"/>
              <a:t>Why</a:t>
            </a:r>
            <a:r>
              <a:rPr lang="sv-SE" dirty="0" smtClean="0"/>
              <a:t>? Is research </a:t>
            </a:r>
            <a:r>
              <a:rPr lang="sv-SE" dirty="0" err="1" smtClean="0"/>
              <a:t>of</a:t>
            </a:r>
            <a:r>
              <a:rPr lang="sv-SE" dirty="0" smtClean="0"/>
              <a:t> </a:t>
            </a:r>
            <a:r>
              <a:rPr lang="sv-SE" dirty="0" err="1" smtClean="0"/>
              <a:t>food</a:t>
            </a:r>
            <a:r>
              <a:rPr lang="sv-SE" dirty="0" smtClean="0"/>
              <a:t> </a:t>
            </a:r>
            <a:r>
              <a:rPr lang="sv-SE" dirty="0" err="1" smtClean="0"/>
              <a:t>production</a:t>
            </a:r>
            <a:r>
              <a:rPr lang="sv-SE" dirty="0" smtClean="0"/>
              <a:t> </a:t>
            </a:r>
            <a:r>
              <a:rPr lang="sv-SE" dirty="0" err="1" smtClean="0"/>
              <a:t>intimitly</a:t>
            </a:r>
            <a:r>
              <a:rPr lang="sv-SE" dirty="0" smtClean="0"/>
              <a:t> </a:t>
            </a:r>
            <a:r>
              <a:rPr lang="sv-SE" dirty="0" err="1" smtClean="0"/>
              <a:t>connected</a:t>
            </a:r>
            <a:r>
              <a:rPr lang="sv-SE" dirty="0" smtClean="0"/>
              <a:t> </a:t>
            </a:r>
            <a:r>
              <a:rPr lang="sv-SE" dirty="0" err="1" smtClean="0"/>
              <a:t>with</a:t>
            </a:r>
            <a:r>
              <a:rPr lang="sv-SE" dirty="0" smtClean="0"/>
              <a:t> </a:t>
            </a:r>
            <a:r>
              <a:rPr lang="sv-SE" dirty="0" err="1" smtClean="0"/>
              <a:t>knowledge</a:t>
            </a:r>
            <a:r>
              <a:rPr lang="sv-SE" dirty="0" smtClean="0"/>
              <a:t> </a:t>
            </a:r>
            <a:r>
              <a:rPr lang="sv-SE" dirty="0" err="1" smtClean="0"/>
              <a:t>of</a:t>
            </a:r>
            <a:r>
              <a:rPr lang="sv-SE" dirty="0" smtClean="0"/>
              <a:t> </a:t>
            </a:r>
            <a:r>
              <a:rPr lang="sv-SE" dirty="0" err="1" smtClean="0"/>
              <a:t>surplus</a:t>
            </a:r>
            <a:r>
              <a:rPr lang="sv-SE" dirty="0" smtClean="0"/>
              <a:t> heat</a:t>
            </a:r>
            <a:r>
              <a:rPr lang="sv-SE" baseline="0" dirty="0" smtClean="0"/>
              <a:t> and </a:t>
            </a:r>
            <a:r>
              <a:rPr lang="sv-SE" baseline="0" dirty="0" err="1" smtClean="0"/>
              <a:t>then</a:t>
            </a:r>
            <a:r>
              <a:rPr lang="sv-SE" baseline="0" dirty="0" smtClean="0"/>
              <a:t> </a:t>
            </a:r>
            <a:r>
              <a:rPr lang="sv-SE" baseline="0" dirty="0" err="1" smtClean="0"/>
              <a:t>especially</a:t>
            </a:r>
            <a:r>
              <a:rPr lang="sv-SE" baseline="0" dirty="0" smtClean="0"/>
              <a:t> </a:t>
            </a:r>
            <a:r>
              <a:rPr lang="sv-SE" baseline="0" dirty="0" err="1" smtClean="0"/>
              <a:t>low</a:t>
            </a:r>
            <a:r>
              <a:rPr lang="sv-SE" baseline="0" dirty="0" smtClean="0"/>
              <a:t> </a:t>
            </a:r>
            <a:r>
              <a:rPr lang="sv-SE" baseline="0" dirty="0" err="1" smtClean="0"/>
              <a:t>grade</a:t>
            </a:r>
            <a:r>
              <a:rPr lang="sv-SE" baseline="0" dirty="0" smtClean="0"/>
              <a:t> heat &lt; 60 C.</a:t>
            </a:r>
            <a:endParaRPr lang="sv-SE" dirty="0"/>
          </a:p>
        </p:txBody>
      </p:sp>
      <p:sp>
        <p:nvSpPr>
          <p:cNvPr id="4" name="Slide Number Placeholder 3"/>
          <p:cNvSpPr>
            <a:spLocks noGrp="1"/>
          </p:cNvSpPr>
          <p:nvPr>
            <p:ph type="sldNum" sz="quarter" idx="10"/>
          </p:nvPr>
        </p:nvSpPr>
        <p:spPr/>
        <p:txBody>
          <a:bodyPr/>
          <a:lstStyle/>
          <a:p>
            <a:fld id="{0D70DBFB-FAED-427C-BF03-2AB1813F2290}" type="slidenum">
              <a:rPr lang="sv-SE" smtClean="0"/>
              <a:t>1</a:t>
            </a:fld>
            <a:endParaRPr lang="sv-SE"/>
          </a:p>
        </p:txBody>
      </p:sp>
    </p:spTree>
    <p:extLst>
      <p:ext uri="{BB962C8B-B14F-4D97-AF65-F5344CB8AC3E}">
        <p14:creationId xmlns:p14="http://schemas.microsoft.com/office/powerpoint/2010/main" val="33960418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48808" eaLnBrk="0" hangingPunct="0">
              <a:defRPr>
                <a:solidFill>
                  <a:schemeClr val="tx1"/>
                </a:solidFill>
                <a:latin typeface="Arial" pitchFamily="34" charset="0"/>
              </a:defRPr>
            </a:lvl1pPr>
            <a:lvl2pPr marL="716197" indent="-275461" defTabSz="948808" eaLnBrk="0" hangingPunct="0">
              <a:defRPr>
                <a:solidFill>
                  <a:schemeClr val="tx1"/>
                </a:solidFill>
                <a:latin typeface="Arial" pitchFamily="34" charset="0"/>
              </a:defRPr>
            </a:lvl2pPr>
            <a:lvl3pPr marL="1101842" indent="-220368" defTabSz="948808" eaLnBrk="0" hangingPunct="0">
              <a:defRPr>
                <a:solidFill>
                  <a:schemeClr val="tx1"/>
                </a:solidFill>
                <a:latin typeface="Arial" pitchFamily="34" charset="0"/>
              </a:defRPr>
            </a:lvl3pPr>
            <a:lvl4pPr marL="1542579" indent="-220368" defTabSz="948808" eaLnBrk="0" hangingPunct="0">
              <a:defRPr>
                <a:solidFill>
                  <a:schemeClr val="tx1"/>
                </a:solidFill>
                <a:latin typeface="Arial" pitchFamily="34" charset="0"/>
              </a:defRPr>
            </a:lvl4pPr>
            <a:lvl5pPr marL="1983315" indent="-220368" defTabSz="948808" eaLnBrk="0" hangingPunct="0">
              <a:defRPr>
                <a:solidFill>
                  <a:schemeClr val="tx1"/>
                </a:solidFill>
                <a:latin typeface="Arial" pitchFamily="34" charset="0"/>
              </a:defRPr>
            </a:lvl5pPr>
            <a:lvl6pPr marL="2424051" indent="-220368" defTabSz="948808" eaLnBrk="0" fontAlgn="base" hangingPunct="0">
              <a:spcBef>
                <a:spcPct val="0"/>
              </a:spcBef>
              <a:spcAft>
                <a:spcPct val="0"/>
              </a:spcAft>
              <a:defRPr>
                <a:solidFill>
                  <a:schemeClr val="tx1"/>
                </a:solidFill>
                <a:latin typeface="Arial" pitchFamily="34" charset="0"/>
              </a:defRPr>
            </a:lvl6pPr>
            <a:lvl7pPr marL="2864789" indent="-220368" defTabSz="948808" eaLnBrk="0" fontAlgn="base" hangingPunct="0">
              <a:spcBef>
                <a:spcPct val="0"/>
              </a:spcBef>
              <a:spcAft>
                <a:spcPct val="0"/>
              </a:spcAft>
              <a:defRPr>
                <a:solidFill>
                  <a:schemeClr val="tx1"/>
                </a:solidFill>
                <a:latin typeface="Arial" pitchFamily="34" charset="0"/>
              </a:defRPr>
            </a:lvl7pPr>
            <a:lvl8pPr marL="3305526" indent="-220368" defTabSz="948808" eaLnBrk="0" fontAlgn="base" hangingPunct="0">
              <a:spcBef>
                <a:spcPct val="0"/>
              </a:spcBef>
              <a:spcAft>
                <a:spcPct val="0"/>
              </a:spcAft>
              <a:defRPr>
                <a:solidFill>
                  <a:schemeClr val="tx1"/>
                </a:solidFill>
                <a:latin typeface="Arial" pitchFamily="34" charset="0"/>
              </a:defRPr>
            </a:lvl8pPr>
            <a:lvl9pPr marL="3746263" indent="-220368" defTabSz="948808"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02E1B72C-AD82-473A-B9C3-FB6BD47526D9}" type="slidenum">
              <a:rPr lang="sv-SE" i="1" smtClean="0">
                <a:latin typeface="Geneva"/>
                <a:ea typeface="MS PGothic" pitchFamily="34" charset="-128"/>
              </a:rPr>
              <a:pPr eaLnBrk="1" fontAlgn="base" hangingPunct="1">
                <a:spcBef>
                  <a:spcPct val="0"/>
                </a:spcBef>
                <a:spcAft>
                  <a:spcPct val="0"/>
                </a:spcAft>
              </a:pPr>
              <a:t>11</a:t>
            </a:fld>
            <a:endParaRPr lang="sv-SE" i="1" smtClean="0">
              <a:latin typeface="Geneva"/>
              <a:ea typeface="MS PGothic" pitchFamily="34" charset="-128"/>
            </a:endParaRPr>
          </a:p>
        </p:txBody>
      </p:sp>
      <p:sp>
        <p:nvSpPr>
          <p:cNvPr id="3891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891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defTabSz="954999">
              <a:defRPr/>
            </a:pPr>
            <a:r>
              <a:rPr lang="sv-SE" dirty="0" smtClean="0">
                <a:latin typeface="Times" pitchFamily="18" charset="0"/>
              </a:rPr>
              <a:t>OBS finns också allt. För mat som insekter, alger, mikrober, cell-</a:t>
            </a:r>
            <a:r>
              <a:rPr lang="sv-SE" dirty="0" err="1" smtClean="0">
                <a:latin typeface="Times" pitchFamily="18" charset="0"/>
              </a:rPr>
              <a:t>culture</a:t>
            </a:r>
            <a:r>
              <a:rPr lang="sv-SE" baseline="0" dirty="0" smtClean="0">
                <a:latin typeface="Times" pitchFamily="18" charset="0"/>
              </a:rPr>
              <a:t> </a:t>
            </a:r>
            <a:r>
              <a:rPr lang="sv-SE" baseline="0" dirty="0" err="1" smtClean="0">
                <a:latin typeface="Times" pitchFamily="18" charset="0"/>
              </a:rPr>
              <a:t>meat</a:t>
            </a:r>
            <a:r>
              <a:rPr lang="sv-SE" baseline="0" dirty="0" smtClean="0">
                <a:latin typeface="Times" pitchFamily="18" charset="0"/>
              </a:rPr>
              <a:t>/</a:t>
            </a:r>
            <a:r>
              <a:rPr lang="sv-SE" baseline="0" dirty="0" err="1" smtClean="0">
                <a:latin typeface="Times" pitchFamily="18" charset="0"/>
              </a:rPr>
              <a:t>petri</a:t>
            </a:r>
            <a:r>
              <a:rPr lang="sv-SE" baseline="0" dirty="0" smtClean="0">
                <a:latin typeface="Times" pitchFamily="18" charset="0"/>
              </a:rPr>
              <a:t> </a:t>
            </a:r>
            <a:r>
              <a:rPr lang="sv-SE" baseline="0" dirty="0" err="1" smtClean="0">
                <a:latin typeface="Times" pitchFamily="18" charset="0"/>
              </a:rPr>
              <a:t>dish</a:t>
            </a:r>
            <a:r>
              <a:rPr lang="sv-SE" baseline="0" dirty="0" smtClean="0">
                <a:latin typeface="Times" pitchFamily="18" charset="0"/>
              </a:rPr>
              <a:t> </a:t>
            </a:r>
            <a:r>
              <a:rPr lang="sv-SE" baseline="0" dirty="0" err="1" smtClean="0">
                <a:latin typeface="Times" pitchFamily="18" charset="0"/>
              </a:rPr>
              <a:t>meat</a:t>
            </a:r>
            <a:r>
              <a:rPr lang="sv-SE" baseline="0" dirty="0" smtClean="0">
                <a:latin typeface="Times" pitchFamily="18" charset="0"/>
              </a:rPr>
              <a:t> </a:t>
            </a:r>
            <a:r>
              <a:rPr lang="sv-SE" baseline="0" dirty="0" err="1" smtClean="0">
                <a:latin typeface="Times" pitchFamily="18" charset="0"/>
              </a:rPr>
              <a:t>etc</a:t>
            </a:r>
            <a:endParaRPr lang="sv-SE" dirty="0" smtClean="0">
              <a:latin typeface="Times" pitchFamily="18" charset="0"/>
            </a:endParaRPr>
          </a:p>
          <a:p>
            <a:endParaRPr lang="sv-SE" dirty="0" smtClean="0">
              <a:latin typeface="Times" pitchFamily="18"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At</a:t>
            </a:r>
            <a:r>
              <a:rPr lang="en-GB" baseline="0" noProof="0" dirty="0" smtClean="0"/>
              <a:t> present man and animal is in direct competition for the same feed stuff. With development of complementary feed stuff a significant lessen of pressure on the traditional agro system would be possible.</a:t>
            </a:r>
            <a:endParaRPr lang="en-GB" noProof="0" dirty="0"/>
          </a:p>
        </p:txBody>
      </p:sp>
      <p:sp>
        <p:nvSpPr>
          <p:cNvPr id="4" name="Slide Number Placeholder 3"/>
          <p:cNvSpPr>
            <a:spLocks noGrp="1"/>
          </p:cNvSpPr>
          <p:nvPr>
            <p:ph type="sldNum" sz="quarter" idx="10"/>
          </p:nvPr>
        </p:nvSpPr>
        <p:spPr/>
        <p:txBody>
          <a:bodyPr/>
          <a:lstStyle/>
          <a:p>
            <a:fld id="{0D70DBFB-FAED-427C-BF03-2AB1813F2290}" type="slidenum">
              <a:rPr lang="sv-SE" smtClean="0"/>
              <a:t>12</a:t>
            </a:fld>
            <a:endParaRPr lang="sv-SE"/>
          </a:p>
        </p:txBody>
      </p:sp>
    </p:spTree>
    <p:extLst>
      <p:ext uri="{BB962C8B-B14F-4D97-AF65-F5344CB8AC3E}">
        <p14:creationId xmlns:p14="http://schemas.microsoft.com/office/powerpoint/2010/main" val="13715360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This is an</a:t>
            </a:r>
            <a:r>
              <a:rPr lang="en-GB" baseline="0" noProof="0" dirty="0" smtClean="0"/>
              <a:t> interesting slide. The algae is the equivalent to the terrestrial chloroplast in the leaf. Turn water and CO2 into Glucose and O2, making glucose the most common organic molecule in out part of the universe. In the leaf the glucose is used form the structural component cellulose, while in the aquatic environment it is used to make chitin in the cytoskeleton in the form of the second most common organic molecule, chitin, including nitrogen. </a:t>
            </a:r>
            <a:endParaRPr lang="en-GB" noProof="0" dirty="0"/>
          </a:p>
        </p:txBody>
      </p:sp>
      <p:sp>
        <p:nvSpPr>
          <p:cNvPr id="4" name="Slide Number Placeholder 3"/>
          <p:cNvSpPr>
            <a:spLocks noGrp="1"/>
          </p:cNvSpPr>
          <p:nvPr>
            <p:ph type="sldNum" sz="quarter" idx="10"/>
          </p:nvPr>
        </p:nvSpPr>
        <p:spPr/>
        <p:txBody>
          <a:bodyPr/>
          <a:lstStyle/>
          <a:p>
            <a:fld id="{0D70DBFB-FAED-427C-BF03-2AB1813F2290}" type="slidenum">
              <a:rPr lang="sv-SE" smtClean="0"/>
              <a:t>13</a:t>
            </a:fld>
            <a:endParaRPr lang="sv-SE"/>
          </a:p>
        </p:txBody>
      </p:sp>
    </p:spTree>
    <p:extLst>
      <p:ext uri="{BB962C8B-B14F-4D97-AF65-F5344CB8AC3E}">
        <p14:creationId xmlns:p14="http://schemas.microsoft.com/office/powerpoint/2010/main" val="26084790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v-SE"/>
          </a:p>
        </p:txBody>
      </p:sp>
      <p:sp>
        <p:nvSpPr>
          <p:cNvPr id="4" name="Slide Number Placeholder 3"/>
          <p:cNvSpPr>
            <a:spLocks noGrp="1"/>
          </p:cNvSpPr>
          <p:nvPr>
            <p:ph type="sldNum" sz="quarter" idx="10"/>
          </p:nvPr>
        </p:nvSpPr>
        <p:spPr/>
        <p:txBody>
          <a:bodyPr/>
          <a:lstStyle/>
          <a:p>
            <a:fld id="{4B8612F1-2229-43A8-92F1-3820F861D407}" type="slidenum">
              <a:rPr lang="sv-SE" smtClean="0"/>
              <a:t>14</a:t>
            </a:fld>
            <a:endParaRPr lang="sv-SE"/>
          </a:p>
        </p:txBody>
      </p:sp>
    </p:spTree>
    <p:extLst>
      <p:ext uri="{BB962C8B-B14F-4D97-AF65-F5344CB8AC3E}">
        <p14:creationId xmlns:p14="http://schemas.microsoft.com/office/powerpoint/2010/main" val="11666646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txBox="1">
            <a:spLocks noGrp="1" noChangeArrowheads="1"/>
          </p:cNvSpPr>
          <p:nvPr/>
        </p:nvSpPr>
        <p:spPr bwMode="auto">
          <a:xfrm>
            <a:off x="4021138" y="9721851"/>
            <a:ext cx="3076575" cy="511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90" tIns="46595" rIns="93190" bIns="46595" anchor="b"/>
          <a:lstStyle>
            <a:lvl1pPr defTabSz="966788" eaLnBrk="0" hangingPunct="0">
              <a:defRPr>
                <a:solidFill>
                  <a:schemeClr val="tx1"/>
                </a:solidFill>
                <a:latin typeface="Arial" pitchFamily="34" charset="0"/>
              </a:defRPr>
            </a:lvl1pPr>
            <a:lvl2pPr marL="742950" indent="-285750" defTabSz="966788" eaLnBrk="0" hangingPunct="0">
              <a:defRPr>
                <a:solidFill>
                  <a:schemeClr val="tx1"/>
                </a:solidFill>
                <a:latin typeface="Arial" pitchFamily="34" charset="0"/>
              </a:defRPr>
            </a:lvl2pPr>
            <a:lvl3pPr marL="1143000" indent="-228600" defTabSz="966788" eaLnBrk="0" hangingPunct="0">
              <a:defRPr>
                <a:solidFill>
                  <a:schemeClr val="tx1"/>
                </a:solidFill>
                <a:latin typeface="Arial" pitchFamily="34" charset="0"/>
              </a:defRPr>
            </a:lvl3pPr>
            <a:lvl4pPr marL="1600200" indent="-228600" defTabSz="966788" eaLnBrk="0" hangingPunct="0">
              <a:defRPr>
                <a:solidFill>
                  <a:schemeClr val="tx1"/>
                </a:solidFill>
                <a:latin typeface="Arial" pitchFamily="34" charset="0"/>
              </a:defRPr>
            </a:lvl4pPr>
            <a:lvl5pPr marL="2057400" indent="-228600" defTabSz="966788" eaLnBrk="0" hangingPunct="0">
              <a:defRPr>
                <a:solidFill>
                  <a:schemeClr val="tx1"/>
                </a:solidFill>
                <a:latin typeface="Arial" pitchFamily="34" charset="0"/>
              </a:defRPr>
            </a:lvl5pPr>
            <a:lvl6pPr marL="2514600" indent="-228600" defTabSz="966788" eaLnBrk="0" fontAlgn="base" hangingPunct="0">
              <a:spcBef>
                <a:spcPct val="0"/>
              </a:spcBef>
              <a:spcAft>
                <a:spcPct val="0"/>
              </a:spcAft>
              <a:defRPr>
                <a:solidFill>
                  <a:schemeClr val="tx1"/>
                </a:solidFill>
                <a:latin typeface="Arial" pitchFamily="34" charset="0"/>
              </a:defRPr>
            </a:lvl6pPr>
            <a:lvl7pPr marL="2971800" indent="-228600" defTabSz="966788" eaLnBrk="0" fontAlgn="base" hangingPunct="0">
              <a:spcBef>
                <a:spcPct val="0"/>
              </a:spcBef>
              <a:spcAft>
                <a:spcPct val="0"/>
              </a:spcAft>
              <a:defRPr>
                <a:solidFill>
                  <a:schemeClr val="tx1"/>
                </a:solidFill>
                <a:latin typeface="Arial" pitchFamily="34" charset="0"/>
              </a:defRPr>
            </a:lvl7pPr>
            <a:lvl8pPr marL="3429000" indent="-228600" defTabSz="966788" eaLnBrk="0" fontAlgn="base" hangingPunct="0">
              <a:spcBef>
                <a:spcPct val="0"/>
              </a:spcBef>
              <a:spcAft>
                <a:spcPct val="0"/>
              </a:spcAft>
              <a:defRPr>
                <a:solidFill>
                  <a:schemeClr val="tx1"/>
                </a:solidFill>
                <a:latin typeface="Arial" pitchFamily="34" charset="0"/>
              </a:defRPr>
            </a:lvl8pPr>
            <a:lvl9pPr marL="3886200" indent="-228600" defTabSz="966788" eaLnBrk="0" fontAlgn="base" hangingPunct="0">
              <a:spcBef>
                <a:spcPct val="0"/>
              </a:spcBef>
              <a:spcAft>
                <a:spcPct val="0"/>
              </a:spcAft>
              <a:defRPr>
                <a:solidFill>
                  <a:schemeClr val="tx1"/>
                </a:solidFill>
                <a:latin typeface="Arial" pitchFamily="34" charset="0"/>
              </a:defRPr>
            </a:lvl9pPr>
          </a:lstStyle>
          <a:p>
            <a:pPr algn="r" eaLnBrk="1" hangingPunct="1"/>
            <a:fld id="{DDA6207D-11BC-4EA1-8FE9-A25599DC7770}" type="slidenum">
              <a:rPr lang="en-GB" sz="1300"/>
              <a:pPr algn="r" eaLnBrk="1" hangingPunct="1"/>
              <a:t>15</a:t>
            </a:fld>
            <a:endParaRPr lang="en-GB" sz="1300"/>
          </a:p>
        </p:txBody>
      </p:sp>
      <p:sp>
        <p:nvSpPr>
          <p:cNvPr id="148483" name="Rectangle 2"/>
          <p:cNvSpPr>
            <a:spLocks noGrp="1" noRot="1" noChangeAspect="1" noChangeArrowheads="1" noTextEdit="1"/>
          </p:cNvSpPr>
          <p:nvPr>
            <p:ph type="sldImg"/>
          </p:nvPr>
        </p:nvSpPr>
        <p:spPr>
          <a:xfrm>
            <a:off x="992188" y="768350"/>
            <a:ext cx="5118100" cy="3838575"/>
          </a:xfrm>
          <a:ln/>
        </p:spPr>
      </p:sp>
      <p:sp>
        <p:nvSpPr>
          <p:cNvPr id="148484" name="Rectangle 3"/>
          <p:cNvSpPr>
            <a:spLocks noGrp="1" noChangeArrowheads="1"/>
          </p:cNvSpPr>
          <p:nvPr>
            <p:ph type="body" idx="1"/>
          </p:nvPr>
        </p:nvSpPr>
        <p:spPr>
          <a:xfrm>
            <a:off x="946150" y="4862514"/>
            <a:ext cx="5207000" cy="4603751"/>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0583" tIns="45291" rIns="90583" bIns="45291"/>
          <a:lstStyle/>
          <a:p>
            <a:r>
              <a:rPr lang="en-US" noProof="0" dirty="0" smtClean="0"/>
              <a:t>Live feed</a:t>
            </a:r>
          </a:p>
          <a:p>
            <a:r>
              <a:rPr lang="en-US" noProof="0" dirty="0" smtClean="0"/>
              <a:t>Surplus energy needed in temperate climate. Algae dominate i.e. provide carbon chain and O2</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54999">
              <a:defRPr/>
            </a:pPr>
            <a:r>
              <a:rPr lang="en-US" noProof="0" dirty="0" smtClean="0"/>
              <a:t>All protein bio but</a:t>
            </a:r>
            <a:r>
              <a:rPr lang="en-US" baseline="0" noProof="0" dirty="0" smtClean="0"/>
              <a:t> homologues to bio-energy. Growth rate max. Produced in a </a:t>
            </a:r>
            <a:r>
              <a:rPr lang="en-US" baseline="0" noProof="0" dirty="0" err="1" smtClean="0"/>
              <a:t>cellear</a:t>
            </a:r>
            <a:r>
              <a:rPr lang="en-US" baseline="0" noProof="0" dirty="0" smtClean="0"/>
              <a:t> with no discards to </a:t>
            </a:r>
            <a:r>
              <a:rPr lang="en-US" baseline="0" noProof="0" dirty="0" err="1" smtClean="0"/>
              <a:t>surronding</a:t>
            </a:r>
            <a:r>
              <a:rPr lang="en-US" baseline="0" noProof="0" dirty="0" smtClean="0"/>
              <a:t> environment. </a:t>
            </a:r>
            <a:r>
              <a:rPr lang="en-US" baseline="0" noProof="0" dirty="0" err="1" smtClean="0"/>
              <a:t>Zygomyzet</a:t>
            </a:r>
            <a:r>
              <a:rPr lang="en-US" baseline="0" noProof="0" dirty="0" smtClean="0"/>
              <a:t>, </a:t>
            </a:r>
            <a:r>
              <a:rPr lang="en-US" baseline="0" noProof="0" dirty="0" err="1" smtClean="0"/>
              <a:t>Saccarymysis</a:t>
            </a:r>
            <a:r>
              <a:rPr lang="en-US" baseline="0" noProof="0" dirty="0" smtClean="0"/>
              <a:t>, </a:t>
            </a:r>
            <a:r>
              <a:rPr lang="en-GB" i="1" dirty="0" err="1" smtClean="0"/>
              <a:t>Methylococcus</a:t>
            </a:r>
            <a:r>
              <a:rPr lang="en-GB" i="1" dirty="0" smtClean="0"/>
              <a:t> </a:t>
            </a:r>
            <a:r>
              <a:rPr lang="en-GB" i="1" dirty="0" err="1" smtClean="0"/>
              <a:t>capsulatus</a:t>
            </a:r>
            <a:endParaRPr lang="en-GB" i="1" dirty="0" smtClean="0"/>
          </a:p>
          <a:p>
            <a:endParaRPr lang="en-US" noProof="0" dirty="0"/>
          </a:p>
        </p:txBody>
      </p:sp>
      <p:sp>
        <p:nvSpPr>
          <p:cNvPr id="4" name="Slide Number Placeholder 3"/>
          <p:cNvSpPr>
            <a:spLocks noGrp="1"/>
          </p:cNvSpPr>
          <p:nvPr>
            <p:ph type="sldNum" sz="quarter" idx="10"/>
          </p:nvPr>
        </p:nvSpPr>
        <p:spPr/>
        <p:txBody>
          <a:bodyPr/>
          <a:lstStyle/>
          <a:p>
            <a:fld id="{4B8612F1-2229-43A8-92F1-3820F861D407}" type="slidenum">
              <a:rPr lang="sv-SE" smtClean="0"/>
              <a:t>16</a:t>
            </a:fld>
            <a:endParaRPr lang="sv-SE"/>
          </a:p>
        </p:txBody>
      </p:sp>
    </p:spTree>
    <p:extLst>
      <p:ext uri="{BB962C8B-B14F-4D97-AF65-F5344CB8AC3E}">
        <p14:creationId xmlns:p14="http://schemas.microsoft.com/office/powerpoint/2010/main" val="10891923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smtClean="0"/>
              <a:t>Not </a:t>
            </a:r>
            <a:r>
              <a:rPr lang="sv-SE" dirty="0" err="1" smtClean="0"/>
              <a:t>only</a:t>
            </a:r>
            <a:r>
              <a:rPr lang="sv-SE" dirty="0" smtClean="0"/>
              <a:t> </a:t>
            </a:r>
            <a:r>
              <a:rPr lang="sv-SE" dirty="0" err="1" smtClean="0"/>
              <a:t>are</a:t>
            </a:r>
            <a:r>
              <a:rPr lang="sv-SE" dirty="0" smtClean="0"/>
              <a:t> </a:t>
            </a:r>
            <a:r>
              <a:rPr lang="sv-SE" dirty="0" err="1" smtClean="0"/>
              <a:t>we</a:t>
            </a:r>
            <a:r>
              <a:rPr lang="sv-SE" dirty="0" smtClean="0"/>
              <a:t> </a:t>
            </a:r>
            <a:r>
              <a:rPr lang="sv-SE" dirty="0" err="1" smtClean="0"/>
              <a:t>more</a:t>
            </a:r>
            <a:r>
              <a:rPr lang="sv-SE" dirty="0" smtClean="0"/>
              <a:t> </a:t>
            </a:r>
            <a:r>
              <a:rPr lang="sv-SE" dirty="0" err="1" smtClean="0"/>
              <a:t>effective</a:t>
            </a:r>
            <a:r>
              <a:rPr lang="sv-SE" dirty="0" smtClean="0"/>
              <a:t> </a:t>
            </a:r>
            <a:r>
              <a:rPr lang="sv-SE" dirty="0" err="1" smtClean="0"/>
              <a:t>but</a:t>
            </a:r>
            <a:r>
              <a:rPr lang="sv-SE" dirty="0" smtClean="0"/>
              <a:t> </a:t>
            </a:r>
            <a:r>
              <a:rPr lang="sv-SE" dirty="0" err="1" smtClean="0"/>
              <a:t>we</a:t>
            </a:r>
            <a:r>
              <a:rPr lang="sv-SE" dirty="0" smtClean="0"/>
              <a:t> </a:t>
            </a:r>
            <a:r>
              <a:rPr lang="sv-SE" dirty="0" err="1" smtClean="0"/>
              <a:t>moved</a:t>
            </a:r>
            <a:r>
              <a:rPr lang="sv-SE" dirty="0" smtClean="0"/>
              <a:t> the energi source </a:t>
            </a:r>
            <a:r>
              <a:rPr lang="sv-SE" dirty="0" err="1" smtClean="0"/>
              <a:t>away</a:t>
            </a:r>
            <a:r>
              <a:rPr lang="sv-SE" dirty="0" smtClean="0"/>
              <a:t> from </a:t>
            </a:r>
            <a:r>
              <a:rPr lang="sv-SE" dirty="0" err="1" smtClean="0"/>
              <a:t>primary</a:t>
            </a:r>
            <a:r>
              <a:rPr lang="sv-SE" dirty="0" smtClean="0"/>
              <a:t> fossil</a:t>
            </a:r>
            <a:r>
              <a:rPr lang="sv-SE" baseline="0" dirty="0" smtClean="0"/>
              <a:t> </a:t>
            </a:r>
            <a:r>
              <a:rPr lang="sv-SE" baseline="0" dirty="0" err="1" smtClean="0"/>
              <a:t>energy</a:t>
            </a:r>
            <a:r>
              <a:rPr lang="sv-SE" baseline="0" dirty="0" smtClean="0"/>
              <a:t>, </a:t>
            </a:r>
            <a:r>
              <a:rPr lang="sv-SE" baseline="0" dirty="0" err="1" smtClean="0"/>
              <a:t>but</a:t>
            </a:r>
            <a:r>
              <a:rPr lang="sv-SE" baseline="0" dirty="0" smtClean="0"/>
              <a:t> </a:t>
            </a:r>
            <a:r>
              <a:rPr lang="sv-SE" baseline="0" dirty="0" err="1" smtClean="0"/>
              <a:t>also</a:t>
            </a:r>
            <a:r>
              <a:rPr lang="sv-SE" baseline="0" dirty="0" smtClean="0"/>
              <a:t> </a:t>
            </a:r>
            <a:r>
              <a:rPr lang="sv-SE" baseline="0" dirty="0" err="1" smtClean="0"/>
              <a:t>into</a:t>
            </a:r>
            <a:r>
              <a:rPr lang="sv-SE" baseline="0" dirty="0" smtClean="0"/>
              <a:t> the </a:t>
            </a:r>
            <a:r>
              <a:rPr lang="sv-SE" baseline="0" dirty="0" err="1" smtClean="0"/>
              <a:t>low</a:t>
            </a:r>
            <a:r>
              <a:rPr lang="sv-SE" baseline="0" dirty="0" smtClean="0"/>
              <a:t> </a:t>
            </a:r>
            <a:r>
              <a:rPr lang="sv-SE" baseline="0" dirty="0" err="1" smtClean="0"/>
              <a:t>temperature</a:t>
            </a:r>
            <a:r>
              <a:rPr lang="sv-SE" baseline="0" dirty="0" smtClean="0"/>
              <a:t> </a:t>
            </a:r>
            <a:r>
              <a:rPr lang="sv-SE" baseline="0" dirty="0" err="1" smtClean="0"/>
              <a:t>range</a:t>
            </a:r>
            <a:r>
              <a:rPr lang="sv-SE" baseline="0" dirty="0" smtClean="0"/>
              <a:t>.</a:t>
            </a:r>
            <a:endParaRPr lang="sv-SE" dirty="0" smtClean="0"/>
          </a:p>
          <a:p>
            <a:r>
              <a:rPr lang="sv-SE" dirty="0" smtClean="0"/>
              <a:t>Använt </a:t>
            </a:r>
          </a:p>
          <a:p>
            <a:r>
              <a:rPr lang="sv-SE" dirty="0" smtClean="0"/>
              <a:t>40% foder protein (medel )</a:t>
            </a:r>
            <a:r>
              <a:rPr lang="sv-SE" dirty="0" err="1" smtClean="0"/>
              <a:t>tilapia</a:t>
            </a:r>
            <a:r>
              <a:rPr lang="sv-SE" dirty="0" smtClean="0"/>
              <a:t>/karp ca 30% och marina ca 50%. Lax 40%.</a:t>
            </a:r>
          </a:p>
          <a:p>
            <a:r>
              <a:rPr lang="sv-SE" dirty="0" smtClean="0"/>
              <a:t>Foderkonvertering 1</a:t>
            </a:r>
          </a:p>
          <a:p>
            <a:r>
              <a:rPr lang="sv-SE" dirty="0" err="1" smtClean="0"/>
              <a:t>Filleutbyte</a:t>
            </a:r>
            <a:r>
              <a:rPr lang="sv-SE" dirty="0" smtClean="0"/>
              <a:t> på lax 60%</a:t>
            </a:r>
            <a:r>
              <a:rPr lang="sv-SE" baseline="0" dirty="0" smtClean="0"/>
              <a:t> och snitt andra odlade och vilda arter 50%.</a:t>
            </a:r>
          </a:p>
          <a:p>
            <a:r>
              <a:rPr lang="sv-SE" baseline="0" dirty="0" smtClean="0"/>
              <a:t>Färdigt proteinmjöl 90% DM</a:t>
            </a:r>
            <a:endParaRPr lang="sv-SE" dirty="0"/>
          </a:p>
        </p:txBody>
      </p:sp>
      <p:sp>
        <p:nvSpPr>
          <p:cNvPr id="4" name="Slide Number Placeholder 3"/>
          <p:cNvSpPr>
            <a:spLocks noGrp="1"/>
          </p:cNvSpPr>
          <p:nvPr>
            <p:ph type="sldNum" sz="quarter" idx="10"/>
          </p:nvPr>
        </p:nvSpPr>
        <p:spPr/>
        <p:txBody>
          <a:bodyPr/>
          <a:lstStyle/>
          <a:p>
            <a:fld id="{4B8612F1-2229-43A8-92F1-3820F861D407}" type="slidenum">
              <a:rPr lang="sv-SE" smtClean="0"/>
              <a:t>17</a:t>
            </a:fld>
            <a:endParaRPr lang="sv-SE"/>
          </a:p>
        </p:txBody>
      </p:sp>
    </p:spTree>
    <p:extLst>
      <p:ext uri="{BB962C8B-B14F-4D97-AF65-F5344CB8AC3E}">
        <p14:creationId xmlns:p14="http://schemas.microsoft.com/office/powerpoint/2010/main" val="42098319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Now we know: </a:t>
            </a:r>
          </a:p>
          <a:p>
            <a:pPr marL="238750" indent="-238750">
              <a:buAutoNum type="arabicPeriod"/>
            </a:pPr>
            <a:r>
              <a:rPr lang="en-GB" noProof="0" dirty="0" smtClean="0"/>
              <a:t>Man is not swimming with the current coming to using</a:t>
            </a:r>
            <a:r>
              <a:rPr lang="en-GB" baseline="0" noProof="0" dirty="0" smtClean="0"/>
              <a:t> natural resources.</a:t>
            </a:r>
          </a:p>
          <a:p>
            <a:pPr marL="238750" indent="-238750">
              <a:buAutoNum type="arabicPeriod"/>
            </a:pPr>
            <a:r>
              <a:rPr lang="en-GB" baseline="0" noProof="0" dirty="0" smtClean="0"/>
              <a:t>We use a heck of a lot of energy of fossil type in the food production.</a:t>
            </a:r>
          </a:p>
          <a:p>
            <a:pPr marL="238750" indent="-238750">
              <a:buAutoNum type="arabicPeriod"/>
            </a:pPr>
            <a:r>
              <a:rPr lang="en-GB" baseline="0" noProof="0" dirty="0" smtClean="0"/>
              <a:t>We allow our production animals to eat our food</a:t>
            </a:r>
          </a:p>
          <a:p>
            <a:pPr marL="238750" indent="-238750">
              <a:buAutoNum type="arabicPeriod"/>
            </a:pPr>
            <a:r>
              <a:rPr lang="en-GB" baseline="0" noProof="0" dirty="0" smtClean="0"/>
              <a:t>We know that we have ability to produce feed sources in a controlled manner using low temp heat and recaptured nutrients.</a:t>
            </a:r>
          </a:p>
          <a:p>
            <a:pPr marL="238750" indent="-238750">
              <a:buAutoNum type="arabicPeriod"/>
            </a:pPr>
            <a:endParaRPr lang="en-GB" baseline="0" noProof="0" dirty="0" smtClean="0"/>
          </a:p>
          <a:p>
            <a:pPr marL="238750" indent="-238750">
              <a:buAutoNum type="arabicPeriod"/>
            </a:pPr>
            <a:r>
              <a:rPr lang="en-GB" baseline="0" noProof="0" dirty="0" smtClean="0"/>
              <a:t>The next big question is: DO WE NEED IT?</a:t>
            </a:r>
          </a:p>
          <a:p>
            <a:endParaRPr lang="en-GB" noProof="0" dirty="0" smtClean="0"/>
          </a:p>
          <a:p>
            <a:r>
              <a:rPr lang="en-GB" noProof="0" dirty="0" smtClean="0"/>
              <a:t>Do we need it:</a:t>
            </a:r>
          </a:p>
          <a:p>
            <a:r>
              <a:rPr lang="en-GB" noProof="0" dirty="0" smtClean="0"/>
              <a:t>A few postulates motivating</a:t>
            </a:r>
            <a:r>
              <a:rPr lang="en-GB" baseline="0" noProof="0" dirty="0" smtClean="0"/>
              <a:t> a need to “think outside the box” coming to future food production.</a:t>
            </a:r>
            <a:r>
              <a:rPr lang="en-GB" noProof="0" dirty="0" smtClean="0"/>
              <a:t> </a:t>
            </a:r>
          </a:p>
        </p:txBody>
      </p:sp>
      <p:sp>
        <p:nvSpPr>
          <p:cNvPr id="4" name="Slide Number Placeholder 3"/>
          <p:cNvSpPr>
            <a:spLocks noGrp="1"/>
          </p:cNvSpPr>
          <p:nvPr>
            <p:ph type="sldNum" sz="quarter" idx="10"/>
          </p:nvPr>
        </p:nvSpPr>
        <p:spPr/>
        <p:txBody>
          <a:bodyPr/>
          <a:lstStyle/>
          <a:p>
            <a:fld id="{0D70DBFB-FAED-427C-BF03-2AB1813F2290}" type="slidenum">
              <a:rPr lang="sv-SE" smtClean="0"/>
              <a:t>18</a:t>
            </a:fld>
            <a:endParaRPr lang="sv-SE"/>
          </a:p>
        </p:txBody>
      </p:sp>
    </p:spTree>
    <p:extLst>
      <p:ext uri="{BB962C8B-B14F-4D97-AF65-F5344CB8AC3E}">
        <p14:creationId xmlns:p14="http://schemas.microsoft.com/office/powerpoint/2010/main" val="293627155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solidFill>
                  <a:srgbClr val="FF0000"/>
                </a:solidFill>
              </a:rPr>
              <a:t>One could say we are at the same point as when 150 years ago sailing ships were exchanged for machine driven ones, the level of control and efficiency became a matter of technology rather under</a:t>
            </a:r>
            <a:r>
              <a:rPr lang="en-GB" baseline="0" noProof="0" dirty="0" smtClean="0">
                <a:solidFill>
                  <a:srgbClr val="FF0000"/>
                </a:solidFill>
              </a:rPr>
              <a:t> control of man.</a:t>
            </a:r>
          </a:p>
          <a:p>
            <a:endParaRPr lang="en-GB" baseline="0" noProof="0" dirty="0" smtClean="0">
              <a:solidFill>
                <a:srgbClr val="FF0000"/>
              </a:solidFill>
            </a:endParaRPr>
          </a:p>
          <a:p>
            <a:pPr defTabSz="954999">
              <a:defRPr/>
            </a:pPr>
            <a:r>
              <a:rPr lang="en-GB" noProof="0" dirty="0" smtClean="0"/>
              <a:t>A few postulates motivating</a:t>
            </a:r>
            <a:r>
              <a:rPr lang="en-GB" baseline="0" noProof="0" dirty="0" smtClean="0"/>
              <a:t> a need to “think outside the box” coming to future food production.</a:t>
            </a:r>
            <a:r>
              <a:rPr lang="en-GB" noProof="0" dirty="0" smtClean="0"/>
              <a:t> </a:t>
            </a:r>
          </a:p>
          <a:p>
            <a:endParaRPr lang="en-GB" noProof="0" dirty="0"/>
          </a:p>
        </p:txBody>
      </p:sp>
      <p:sp>
        <p:nvSpPr>
          <p:cNvPr id="4" name="Slide Number Placeholder 3"/>
          <p:cNvSpPr>
            <a:spLocks noGrp="1"/>
          </p:cNvSpPr>
          <p:nvPr>
            <p:ph type="sldNum" sz="quarter" idx="10"/>
          </p:nvPr>
        </p:nvSpPr>
        <p:spPr/>
        <p:txBody>
          <a:bodyPr/>
          <a:lstStyle/>
          <a:p>
            <a:fld id="{0D70DBFB-FAED-427C-BF03-2AB1813F2290}" type="slidenum">
              <a:rPr lang="sv-SE" smtClean="0"/>
              <a:t>19</a:t>
            </a:fld>
            <a:endParaRPr lang="sv-SE"/>
          </a:p>
        </p:txBody>
      </p:sp>
    </p:spTree>
    <p:extLst>
      <p:ext uri="{BB962C8B-B14F-4D97-AF65-F5344CB8AC3E}">
        <p14:creationId xmlns:p14="http://schemas.microsoft.com/office/powerpoint/2010/main" val="293627155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Norwegian salmon farming started to use RAS in order to save water, then one discovered a mort of 20-25% was cut to nearly zero thanks to effective sterilisation of incoming water. In addition did one discover a</a:t>
            </a:r>
            <a:r>
              <a:rPr lang="en-GB" baseline="0" noProof="0" dirty="0" smtClean="0"/>
              <a:t> doubling of growth rate, i.e. halving of production time, because one could keep the fish constantly at ideal growing temperatures. Finally feed efficiency is better due to better control of waste feed, diseases and stress factors, with a reduction from average 1.1-1.3 kg/kg growth to 0.7-0.8 kg per kg growth. This with a feed price of 1.5 euro per kg. This has resulted in a nearly total change in strategy in world salmon </a:t>
            </a:r>
            <a:r>
              <a:rPr lang="en-GB" baseline="0" noProof="0" dirty="0" err="1" smtClean="0"/>
              <a:t>smolt</a:t>
            </a:r>
            <a:r>
              <a:rPr lang="en-GB" baseline="0" noProof="0" dirty="0" smtClean="0"/>
              <a:t> production from FTS to RAS (flow trough system, recycling aquaculture systems.</a:t>
            </a:r>
            <a:endParaRPr lang="en-GB" noProof="0" dirty="0"/>
          </a:p>
        </p:txBody>
      </p:sp>
      <p:sp>
        <p:nvSpPr>
          <p:cNvPr id="4" name="Slide Number Placeholder 3"/>
          <p:cNvSpPr>
            <a:spLocks noGrp="1"/>
          </p:cNvSpPr>
          <p:nvPr>
            <p:ph type="sldNum" sz="quarter" idx="10"/>
          </p:nvPr>
        </p:nvSpPr>
        <p:spPr/>
        <p:txBody>
          <a:bodyPr/>
          <a:lstStyle/>
          <a:p>
            <a:fld id="{0D70DBFB-FAED-427C-BF03-2AB1813F2290}" type="slidenum">
              <a:rPr lang="sv-SE" smtClean="0"/>
              <a:t>20</a:t>
            </a:fld>
            <a:endParaRPr lang="sv-SE"/>
          </a:p>
        </p:txBody>
      </p:sp>
    </p:spTree>
    <p:extLst>
      <p:ext uri="{BB962C8B-B14F-4D97-AF65-F5344CB8AC3E}">
        <p14:creationId xmlns:p14="http://schemas.microsoft.com/office/powerpoint/2010/main" val="9795505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START WITH ECO-SYSTEM, or eco-services/resource LIMITATIONS of 1) Nutrients, 2) Land</a:t>
            </a:r>
            <a:r>
              <a:rPr lang="en-GB" baseline="0" noProof="0" dirty="0" smtClean="0"/>
              <a:t> and</a:t>
            </a:r>
            <a:r>
              <a:rPr lang="en-GB" noProof="0" dirty="0" smtClean="0"/>
              <a:t> 3) Water</a:t>
            </a:r>
          </a:p>
          <a:p>
            <a:r>
              <a:rPr lang="en-GB" noProof="0" dirty="0" smtClean="0"/>
              <a:t>We live in a nearly closed system except for energy. Still mankind tend to focus use of short and long term stored energy and neglect the resilience</a:t>
            </a:r>
            <a:r>
              <a:rPr lang="en-GB" baseline="0" noProof="0" dirty="0" smtClean="0"/>
              <a:t> of our ecosystems. This is maybe most apparent in our food production system, in spite …….</a:t>
            </a:r>
            <a:endParaRPr lang="en-GB" noProof="0" dirty="0"/>
          </a:p>
        </p:txBody>
      </p:sp>
      <p:sp>
        <p:nvSpPr>
          <p:cNvPr id="4" name="Slide Number Placeholder 3"/>
          <p:cNvSpPr>
            <a:spLocks noGrp="1"/>
          </p:cNvSpPr>
          <p:nvPr>
            <p:ph type="sldNum" sz="quarter" idx="10"/>
          </p:nvPr>
        </p:nvSpPr>
        <p:spPr/>
        <p:txBody>
          <a:bodyPr/>
          <a:lstStyle/>
          <a:p>
            <a:fld id="{0D70DBFB-FAED-427C-BF03-2AB1813F2290}" type="slidenum">
              <a:rPr lang="sv-SE" smtClean="0"/>
              <a:t>2</a:t>
            </a:fld>
            <a:endParaRPr lang="sv-SE"/>
          </a:p>
        </p:txBody>
      </p:sp>
    </p:spTree>
    <p:extLst>
      <p:ext uri="{BB962C8B-B14F-4D97-AF65-F5344CB8AC3E}">
        <p14:creationId xmlns:p14="http://schemas.microsoft.com/office/powerpoint/2010/main" val="21228899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Example or food for thought illustrating the fact that the relationship between energy and food production do not need to be limited to the diesel used in the tractor or fishing vessel.</a:t>
            </a:r>
            <a:endParaRPr lang="en-GB" noProof="0" dirty="0"/>
          </a:p>
        </p:txBody>
      </p:sp>
      <p:sp>
        <p:nvSpPr>
          <p:cNvPr id="4" name="Slide Number Placeholder 3"/>
          <p:cNvSpPr>
            <a:spLocks noGrp="1"/>
          </p:cNvSpPr>
          <p:nvPr>
            <p:ph type="sldNum" sz="quarter" idx="10"/>
          </p:nvPr>
        </p:nvSpPr>
        <p:spPr/>
        <p:txBody>
          <a:bodyPr/>
          <a:lstStyle/>
          <a:p>
            <a:fld id="{0D70DBFB-FAED-427C-BF03-2AB1813F2290}" type="slidenum">
              <a:rPr lang="sv-SE" smtClean="0"/>
              <a:t>21</a:t>
            </a:fld>
            <a:endParaRPr lang="sv-SE"/>
          </a:p>
        </p:txBody>
      </p:sp>
    </p:spTree>
    <p:extLst>
      <p:ext uri="{BB962C8B-B14F-4D97-AF65-F5344CB8AC3E}">
        <p14:creationId xmlns:p14="http://schemas.microsoft.com/office/powerpoint/2010/main" val="316366651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err="1" smtClean="0"/>
              <a:t>Thank</a:t>
            </a:r>
            <a:r>
              <a:rPr lang="sv-SE" dirty="0" smtClean="0"/>
              <a:t> </a:t>
            </a:r>
            <a:r>
              <a:rPr lang="sv-SE" dirty="0" err="1" smtClean="0"/>
              <a:t>you</a:t>
            </a:r>
            <a:endParaRPr lang="sv-SE" dirty="0"/>
          </a:p>
        </p:txBody>
      </p:sp>
      <p:sp>
        <p:nvSpPr>
          <p:cNvPr id="4" name="Slide Number Placeholder 3"/>
          <p:cNvSpPr>
            <a:spLocks noGrp="1"/>
          </p:cNvSpPr>
          <p:nvPr>
            <p:ph type="sldNum" sz="quarter" idx="10"/>
          </p:nvPr>
        </p:nvSpPr>
        <p:spPr/>
        <p:txBody>
          <a:bodyPr/>
          <a:lstStyle/>
          <a:p>
            <a:fld id="{0D70DBFB-FAED-427C-BF03-2AB1813F2290}" type="slidenum">
              <a:rPr lang="sv-SE" smtClean="0"/>
              <a:t>22</a:t>
            </a:fld>
            <a:endParaRPr lang="sv-SE"/>
          </a:p>
        </p:txBody>
      </p:sp>
    </p:spTree>
    <p:extLst>
      <p:ext uri="{BB962C8B-B14F-4D97-AF65-F5344CB8AC3E}">
        <p14:creationId xmlns:p14="http://schemas.microsoft.com/office/powerpoint/2010/main" val="33960418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1) Nutrients In spite we</a:t>
            </a:r>
            <a:r>
              <a:rPr lang="en-US" baseline="0" dirty="0" smtClean="0"/>
              <a:t> in theory understand that our planet is a closed system (except energy), i</a:t>
            </a:r>
            <a:r>
              <a:rPr lang="en-US" dirty="0" smtClean="0"/>
              <a:t>n food production, we act like nutrients are linear and energy needs to be recycled.</a:t>
            </a:r>
          </a:p>
          <a:p>
            <a:r>
              <a:rPr lang="en-US" dirty="0" smtClean="0"/>
              <a:t>Free trade is often used as excuse not to consider sustainable eco system resilience.</a:t>
            </a:r>
          </a:p>
          <a:p>
            <a:r>
              <a:rPr lang="en-US" dirty="0" smtClean="0"/>
              <a:t>Aquaculture fabricated feeds</a:t>
            </a:r>
            <a:r>
              <a:rPr lang="en-US" baseline="0" dirty="0" smtClean="0"/>
              <a:t> are a perfect example on not respecting the system, starting with phosphate from Morocco/West Sahara =&gt; huge soy monocultures of Brazil =&gt; Feed factories at cost =&gt; off shore farms =&gt; over the </a:t>
            </a:r>
            <a:r>
              <a:rPr lang="en-US" baseline="0" dirty="0" err="1" smtClean="0"/>
              <a:t>continentel</a:t>
            </a:r>
            <a:r>
              <a:rPr lang="en-US" baseline="0" dirty="0" smtClean="0"/>
              <a:t> shelf =&gt; 100-300.000 years later show up as fish again.</a:t>
            </a:r>
            <a:endParaRPr lang="en-US" dirty="0" smtClean="0"/>
          </a:p>
          <a:p>
            <a:endParaRPr lang="sv-SE" dirty="0"/>
          </a:p>
        </p:txBody>
      </p:sp>
      <p:sp>
        <p:nvSpPr>
          <p:cNvPr id="4" name="Slide Number Placeholder 3"/>
          <p:cNvSpPr>
            <a:spLocks noGrp="1"/>
          </p:cNvSpPr>
          <p:nvPr>
            <p:ph type="sldNum" sz="quarter" idx="10"/>
          </p:nvPr>
        </p:nvSpPr>
        <p:spPr/>
        <p:txBody>
          <a:bodyPr/>
          <a:lstStyle/>
          <a:p>
            <a:fld id="{0D70DBFB-FAED-427C-BF03-2AB1813F2290}" type="slidenum">
              <a:rPr lang="sv-SE" smtClean="0"/>
              <a:t>3</a:t>
            </a:fld>
            <a:endParaRPr lang="sv-SE"/>
          </a:p>
        </p:txBody>
      </p:sp>
    </p:spTree>
    <p:extLst>
      <p:ext uri="{BB962C8B-B14F-4D97-AF65-F5344CB8AC3E}">
        <p14:creationId xmlns:p14="http://schemas.microsoft.com/office/powerpoint/2010/main" val="6451873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smtClean="0"/>
          </a:p>
          <a:p>
            <a:endParaRPr lang="en-GB" noProof="0" dirty="0" smtClean="0"/>
          </a:p>
          <a:p>
            <a:endParaRPr lang="en-GB" noProof="0" dirty="0" smtClean="0"/>
          </a:p>
          <a:p>
            <a:r>
              <a:rPr lang="en-GB" noProof="0" dirty="0" smtClean="0"/>
              <a:t>Aquaculture has</a:t>
            </a:r>
            <a:r>
              <a:rPr lang="en-GB" baseline="0" noProof="0" dirty="0" smtClean="0"/>
              <a:t> had exactly the same development as seen in the agricultural sector, i.e. competes for arable land and fresh water resources.</a:t>
            </a:r>
            <a:endParaRPr lang="en-GB" noProof="0" dirty="0"/>
          </a:p>
        </p:txBody>
      </p:sp>
      <p:sp>
        <p:nvSpPr>
          <p:cNvPr id="4" name="Slide Number Placeholder 3"/>
          <p:cNvSpPr>
            <a:spLocks noGrp="1"/>
          </p:cNvSpPr>
          <p:nvPr>
            <p:ph type="sldNum" sz="quarter" idx="10"/>
          </p:nvPr>
        </p:nvSpPr>
        <p:spPr/>
        <p:txBody>
          <a:bodyPr/>
          <a:lstStyle/>
          <a:p>
            <a:fld id="{0D70DBFB-FAED-427C-BF03-2AB1813F2290}" type="slidenum">
              <a:rPr lang="sv-SE" smtClean="0"/>
              <a:t>4</a:t>
            </a:fld>
            <a:endParaRPr lang="sv-SE"/>
          </a:p>
        </p:txBody>
      </p:sp>
    </p:spTree>
    <p:extLst>
      <p:ext uri="{BB962C8B-B14F-4D97-AF65-F5344CB8AC3E}">
        <p14:creationId xmlns:p14="http://schemas.microsoft.com/office/powerpoint/2010/main" val="17456924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noProof="0" dirty="0" smtClean="0"/>
              <a:t>An example</a:t>
            </a:r>
          </a:p>
          <a:p>
            <a:r>
              <a:rPr lang="en-GB" noProof="0" dirty="0" smtClean="0"/>
              <a:t>These three first</a:t>
            </a:r>
            <a:r>
              <a:rPr lang="en-GB" baseline="0" noProof="0" dirty="0" smtClean="0"/>
              <a:t> slides give a clear indication where we are heading with this presentation, but let us first r</a:t>
            </a:r>
            <a:r>
              <a:rPr lang="en-GB" noProof="0" dirty="0" smtClean="0"/>
              <a:t>everse a bit</a:t>
            </a:r>
            <a:endParaRPr lang="en-GB" noProof="0" dirty="0"/>
          </a:p>
        </p:txBody>
      </p:sp>
      <p:sp>
        <p:nvSpPr>
          <p:cNvPr id="4" name="Slide Number Placeholder 3"/>
          <p:cNvSpPr>
            <a:spLocks noGrp="1"/>
          </p:cNvSpPr>
          <p:nvPr>
            <p:ph type="sldNum" sz="quarter" idx="10"/>
          </p:nvPr>
        </p:nvSpPr>
        <p:spPr/>
        <p:txBody>
          <a:bodyPr/>
          <a:lstStyle/>
          <a:p>
            <a:fld id="{0D70DBFB-FAED-427C-BF03-2AB1813F2290}" type="slidenum">
              <a:rPr lang="sv-SE" smtClean="0"/>
              <a:t>5</a:t>
            </a:fld>
            <a:endParaRPr lang="sv-SE"/>
          </a:p>
        </p:txBody>
      </p:sp>
    </p:spTree>
    <p:extLst>
      <p:ext uri="{BB962C8B-B14F-4D97-AF65-F5344CB8AC3E}">
        <p14:creationId xmlns:p14="http://schemas.microsoft.com/office/powerpoint/2010/main" val="14883047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Platshållare för bildobjekt 1"/>
          <p:cNvSpPr>
            <a:spLocks noGrp="1" noRot="1" noChangeAspect="1" noTextEdit="1"/>
          </p:cNvSpPr>
          <p:nvPr>
            <p:ph type="sldImg"/>
          </p:nvPr>
        </p:nvSpPr>
        <p:spPr>
          <a:ln/>
        </p:spPr>
      </p:sp>
      <p:sp>
        <p:nvSpPr>
          <p:cNvPr id="184323" name="Platshållare för anteckninga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GB" altLang="sv-SE" smtClean="0"/>
              <a:t>We are not creating a circular system but one a infinity system</a:t>
            </a:r>
          </a:p>
        </p:txBody>
      </p:sp>
      <p:sp>
        <p:nvSpPr>
          <p:cNvPr id="184324" name="Platshållare för bildnumm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55088" eaLnBrk="0" hangingPunct="0">
              <a:defRPr>
                <a:solidFill>
                  <a:schemeClr val="tx1"/>
                </a:solidFill>
                <a:latin typeface="Arial" pitchFamily="34" charset="0"/>
              </a:defRPr>
            </a:lvl1pPr>
            <a:lvl2pPr marL="733958" indent="-282292" defTabSz="955088" eaLnBrk="0" hangingPunct="0">
              <a:defRPr>
                <a:solidFill>
                  <a:schemeClr val="tx1"/>
                </a:solidFill>
                <a:latin typeface="Arial" pitchFamily="34" charset="0"/>
              </a:defRPr>
            </a:lvl2pPr>
            <a:lvl3pPr marL="1129168" indent="-225834" defTabSz="955088" eaLnBrk="0" hangingPunct="0">
              <a:defRPr>
                <a:solidFill>
                  <a:schemeClr val="tx1"/>
                </a:solidFill>
                <a:latin typeface="Arial" pitchFamily="34" charset="0"/>
              </a:defRPr>
            </a:lvl3pPr>
            <a:lvl4pPr marL="1580834" indent="-225834" defTabSz="955088" eaLnBrk="0" hangingPunct="0">
              <a:defRPr>
                <a:solidFill>
                  <a:schemeClr val="tx1"/>
                </a:solidFill>
                <a:latin typeface="Arial" pitchFamily="34" charset="0"/>
              </a:defRPr>
            </a:lvl4pPr>
            <a:lvl5pPr marL="2032502" indent="-225834" defTabSz="955088" eaLnBrk="0" hangingPunct="0">
              <a:defRPr>
                <a:solidFill>
                  <a:schemeClr val="tx1"/>
                </a:solidFill>
                <a:latin typeface="Arial" pitchFamily="34" charset="0"/>
              </a:defRPr>
            </a:lvl5pPr>
            <a:lvl6pPr marL="2484168" indent="-225834" defTabSz="955088" eaLnBrk="0" fontAlgn="base" hangingPunct="0">
              <a:spcBef>
                <a:spcPct val="0"/>
              </a:spcBef>
              <a:spcAft>
                <a:spcPct val="0"/>
              </a:spcAft>
              <a:defRPr>
                <a:solidFill>
                  <a:schemeClr val="tx1"/>
                </a:solidFill>
                <a:latin typeface="Arial" pitchFamily="34" charset="0"/>
              </a:defRPr>
            </a:lvl6pPr>
            <a:lvl7pPr marL="2935836" indent="-225834" defTabSz="955088" eaLnBrk="0" fontAlgn="base" hangingPunct="0">
              <a:spcBef>
                <a:spcPct val="0"/>
              </a:spcBef>
              <a:spcAft>
                <a:spcPct val="0"/>
              </a:spcAft>
              <a:defRPr>
                <a:solidFill>
                  <a:schemeClr val="tx1"/>
                </a:solidFill>
                <a:latin typeface="Arial" pitchFamily="34" charset="0"/>
              </a:defRPr>
            </a:lvl7pPr>
            <a:lvl8pPr marL="3387502" indent="-225834" defTabSz="955088" eaLnBrk="0" fontAlgn="base" hangingPunct="0">
              <a:spcBef>
                <a:spcPct val="0"/>
              </a:spcBef>
              <a:spcAft>
                <a:spcPct val="0"/>
              </a:spcAft>
              <a:defRPr>
                <a:solidFill>
                  <a:schemeClr val="tx1"/>
                </a:solidFill>
                <a:latin typeface="Arial" pitchFamily="34" charset="0"/>
              </a:defRPr>
            </a:lvl8pPr>
            <a:lvl9pPr marL="3839169" indent="-225834" defTabSz="955088" eaLnBrk="0" fontAlgn="base" hangingPunct="0">
              <a:spcBef>
                <a:spcPct val="0"/>
              </a:spcBef>
              <a:spcAft>
                <a:spcPct val="0"/>
              </a:spcAft>
              <a:defRPr>
                <a:solidFill>
                  <a:schemeClr val="tx1"/>
                </a:solidFill>
                <a:latin typeface="Arial" pitchFamily="34" charset="0"/>
              </a:defRPr>
            </a:lvl9pPr>
          </a:lstStyle>
          <a:p>
            <a:pPr eaLnBrk="1" hangingPunct="1"/>
            <a:fld id="{5C400247-8B3F-45F0-AD5C-161F80867625}" type="slidenum">
              <a:rPr lang="sv-SE" altLang="sv-SE" smtClean="0"/>
              <a:pPr eaLnBrk="1" hangingPunct="1"/>
              <a:t>6</a:t>
            </a:fld>
            <a:endParaRPr lang="sv-SE" altLang="sv-S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noProof="0" dirty="0"/>
          </a:p>
        </p:txBody>
      </p:sp>
      <p:sp>
        <p:nvSpPr>
          <p:cNvPr id="4" name="Slide Number Placeholder 3"/>
          <p:cNvSpPr>
            <a:spLocks noGrp="1"/>
          </p:cNvSpPr>
          <p:nvPr>
            <p:ph type="sldNum" sz="quarter" idx="10"/>
          </p:nvPr>
        </p:nvSpPr>
        <p:spPr/>
        <p:txBody>
          <a:bodyPr/>
          <a:lstStyle/>
          <a:p>
            <a:fld id="{0D70DBFB-FAED-427C-BF03-2AB1813F2290}" type="slidenum">
              <a:rPr lang="sv-SE" smtClean="0"/>
              <a:t>7</a:t>
            </a:fld>
            <a:endParaRPr lang="sv-SE"/>
          </a:p>
        </p:txBody>
      </p:sp>
    </p:spTree>
    <p:extLst>
      <p:ext uri="{BB962C8B-B14F-4D97-AF65-F5344CB8AC3E}">
        <p14:creationId xmlns:p14="http://schemas.microsoft.com/office/powerpoint/2010/main" val="1001892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err="1" smtClean="0"/>
              <a:t>Hydroponics</a:t>
            </a:r>
            <a:endParaRPr lang="sv-SE" dirty="0"/>
          </a:p>
        </p:txBody>
      </p:sp>
      <p:sp>
        <p:nvSpPr>
          <p:cNvPr id="4" name="Slide Number Placeholder 3"/>
          <p:cNvSpPr>
            <a:spLocks noGrp="1"/>
          </p:cNvSpPr>
          <p:nvPr>
            <p:ph type="sldNum" sz="quarter" idx="10"/>
          </p:nvPr>
        </p:nvSpPr>
        <p:spPr/>
        <p:txBody>
          <a:bodyPr/>
          <a:lstStyle/>
          <a:p>
            <a:fld id="{0D70DBFB-FAED-427C-BF03-2AB1813F2290}" type="slidenum">
              <a:rPr lang="sv-SE" smtClean="0"/>
              <a:t>8</a:t>
            </a:fld>
            <a:endParaRPr lang="sv-SE"/>
          </a:p>
        </p:txBody>
      </p:sp>
    </p:spTree>
    <p:extLst>
      <p:ext uri="{BB962C8B-B14F-4D97-AF65-F5344CB8AC3E}">
        <p14:creationId xmlns:p14="http://schemas.microsoft.com/office/powerpoint/2010/main" val="13967654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defTabSz="948808" eaLnBrk="0" hangingPunct="0">
              <a:defRPr>
                <a:solidFill>
                  <a:schemeClr val="tx1"/>
                </a:solidFill>
                <a:latin typeface="Arial" pitchFamily="34" charset="0"/>
              </a:defRPr>
            </a:lvl1pPr>
            <a:lvl2pPr marL="716197" indent="-275461" defTabSz="948808" eaLnBrk="0" hangingPunct="0">
              <a:defRPr>
                <a:solidFill>
                  <a:schemeClr val="tx1"/>
                </a:solidFill>
                <a:latin typeface="Arial" pitchFamily="34" charset="0"/>
              </a:defRPr>
            </a:lvl2pPr>
            <a:lvl3pPr marL="1101842" indent="-220368" defTabSz="948808" eaLnBrk="0" hangingPunct="0">
              <a:defRPr>
                <a:solidFill>
                  <a:schemeClr val="tx1"/>
                </a:solidFill>
                <a:latin typeface="Arial" pitchFamily="34" charset="0"/>
              </a:defRPr>
            </a:lvl3pPr>
            <a:lvl4pPr marL="1542579" indent="-220368" defTabSz="948808" eaLnBrk="0" hangingPunct="0">
              <a:defRPr>
                <a:solidFill>
                  <a:schemeClr val="tx1"/>
                </a:solidFill>
                <a:latin typeface="Arial" pitchFamily="34" charset="0"/>
              </a:defRPr>
            </a:lvl4pPr>
            <a:lvl5pPr marL="1983315" indent="-220368" defTabSz="948808" eaLnBrk="0" hangingPunct="0">
              <a:defRPr>
                <a:solidFill>
                  <a:schemeClr val="tx1"/>
                </a:solidFill>
                <a:latin typeface="Arial" pitchFamily="34" charset="0"/>
              </a:defRPr>
            </a:lvl5pPr>
            <a:lvl6pPr marL="2424051" indent="-220368" defTabSz="948808" eaLnBrk="0" fontAlgn="base" hangingPunct="0">
              <a:spcBef>
                <a:spcPct val="0"/>
              </a:spcBef>
              <a:spcAft>
                <a:spcPct val="0"/>
              </a:spcAft>
              <a:defRPr>
                <a:solidFill>
                  <a:schemeClr val="tx1"/>
                </a:solidFill>
                <a:latin typeface="Arial" pitchFamily="34" charset="0"/>
              </a:defRPr>
            </a:lvl6pPr>
            <a:lvl7pPr marL="2864789" indent="-220368" defTabSz="948808" eaLnBrk="0" fontAlgn="base" hangingPunct="0">
              <a:spcBef>
                <a:spcPct val="0"/>
              </a:spcBef>
              <a:spcAft>
                <a:spcPct val="0"/>
              </a:spcAft>
              <a:defRPr>
                <a:solidFill>
                  <a:schemeClr val="tx1"/>
                </a:solidFill>
                <a:latin typeface="Arial" pitchFamily="34" charset="0"/>
              </a:defRPr>
            </a:lvl7pPr>
            <a:lvl8pPr marL="3305526" indent="-220368" defTabSz="948808" eaLnBrk="0" fontAlgn="base" hangingPunct="0">
              <a:spcBef>
                <a:spcPct val="0"/>
              </a:spcBef>
              <a:spcAft>
                <a:spcPct val="0"/>
              </a:spcAft>
              <a:defRPr>
                <a:solidFill>
                  <a:schemeClr val="tx1"/>
                </a:solidFill>
                <a:latin typeface="Arial" pitchFamily="34" charset="0"/>
              </a:defRPr>
            </a:lvl8pPr>
            <a:lvl9pPr marL="3746263" indent="-220368" defTabSz="948808"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02E1B72C-AD82-473A-B9C3-FB6BD47526D9}" type="slidenum">
              <a:rPr lang="sv-SE" i="1" smtClean="0">
                <a:latin typeface="Geneva"/>
                <a:ea typeface="MS PGothic" pitchFamily="34" charset="-128"/>
              </a:rPr>
              <a:pPr eaLnBrk="1" fontAlgn="base" hangingPunct="1">
                <a:spcBef>
                  <a:spcPct val="0"/>
                </a:spcBef>
                <a:spcAft>
                  <a:spcPct val="0"/>
                </a:spcAft>
              </a:pPr>
              <a:t>10</a:t>
            </a:fld>
            <a:endParaRPr lang="sv-SE" i="1" smtClean="0">
              <a:latin typeface="Geneva"/>
              <a:ea typeface="MS PGothic" pitchFamily="34" charset="-128"/>
            </a:endParaRPr>
          </a:p>
        </p:txBody>
      </p:sp>
      <p:sp>
        <p:nvSpPr>
          <p:cNvPr id="38915" name="Rectangle 2"/>
          <p:cNvSpPr>
            <a:spLocks noGrp="1" noRot="1" noChangeAspect="1" noChangeArrowheads="1" noTextEdit="1"/>
          </p:cNvSpPr>
          <p:nvPr>
            <p:ph type="sldImg"/>
          </p:nvPr>
        </p:nvSpPr>
        <p:spPr bwMode="auto">
          <a:solidFill>
            <a:srgbClr val="FFFFFF"/>
          </a:solidFill>
          <a:ln>
            <a:solidFill>
              <a:srgbClr val="000000"/>
            </a:solidFill>
            <a:miter lim="800000"/>
            <a:headEnd/>
            <a:tailEnd/>
          </a:ln>
        </p:spPr>
      </p:sp>
      <p:sp>
        <p:nvSpPr>
          <p:cNvPr id="38916" name="Rectangle 3"/>
          <p:cNvSpPr>
            <a:spLocks noGrp="1" noChangeArrowheads="1"/>
          </p:cNvSpPr>
          <p:nvPr>
            <p:ph type="body" idx="1"/>
          </p:nvPr>
        </p:nvSpPr>
        <p:spPr bwMode="auto">
          <a:solidFill>
            <a:srgbClr val="FFFFFF"/>
          </a:solidFill>
          <a:ln>
            <a:solidFill>
              <a:srgbClr val="000000"/>
            </a:solidFill>
            <a:miter lim="800000"/>
            <a:headEnd/>
            <a:tailEnd/>
          </a:ln>
        </p:spPr>
        <p:txBody>
          <a:bodyPr wrap="square" numCol="1" anchor="t" anchorCtr="0" compatLnSpc="1">
            <a:prstTxWarp prst="textNoShape">
              <a:avLst/>
            </a:prstTxWarp>
          </a:bodyPr>
          <a:lstStyle/>
          <a:p>
            <a:pPr defTabSz="954999">
              <a:defRPr/>
            </a:pPr>
            <a:r>
              <a:rPr lang="sv-SE" dirty="0" smtClean="0">
                <a:latin typeface="Times" pitchFamily="18" charset="0"/>
              </a:rPr>
              <a:t>OBS finns också allt. För mat som insekter, alger, mikrober, cell-</a:t>
            </a:r>
            <a:r>
              <a:rPr lang="sv-SE" dirty="0" err="1" smtClean="0">
                <a:latin typeface="Times" pitchFamily="18" charset="0"/>
              </a:rPr>
              <a:t>culture</a:t>
            </a:r>
            <a:r>
              <a:rPr lang="sv-SE" baseline="0" dirty="0" smtClean="0">
                <a:latin typeface="Times" pitchFamily="18" charset="0"/>
              </a:rPr>
              <a:t> </a:t>
            </a:r>
            <a:r>
              <a:rPr lang="sv-SE" baseline="0" dirty="0" err="1" smtClean="0">
                <a:latin typeface="Times" pitchFamily="18" charset="0"/>
              </a:rPr>
              <a:t>meat</a:t>
            </a:r>
            <a:r>
              <a:rPr lang="sv-SE" baseline="0" dirty="0" smtClean="0">
                <a:latin typeface="Times" pitchFamily="18" charset="0"/>
              </a:rPr>
              <a:t>/</a:t>
            </a:r>
            <a:r>
              <a:rPr lang="sv-SE" baseline="0" dirty="0" err="1" smtClean="0">
                <a:latin typeface="Times" pitchFamily="18" charset="0"/>
              </a:rPr>
              <a:t>petri</a:t>
            </a:r>
            <a:r>
              <a:rPr lang="sv-SE" baseline="0" dirty="0" smtClean="0">
                <a:latin typeface="Times" pitchFamily="18" charset="0"/>
              </a:rPr>
              <a:t> </a:t>
            </a:r>
            <a:r>
              <a:rPr lang="sv-SE" baseline="0" dirty="0" err="1" smtClean="0">
                <a:latin typeface="Times" pitchFamily="18" charset="0"/>
              </a:rPr>
              <a:t>dish</a:t>
            </a:r>
            <a:r>
              <a:rPr lang="sv-SE" baseline="0" dirty="0" smtClean="0">
                <a:latin typeface="Times" pitchFamily="18" charset="0"/>
              </a:rPr>
              <a:t> </a:t>
            </a:r>
            <a:r>
              <a:rPr lang="sv-SE" baseline="0" dirty="0" err="1" smtClean="0">
                <a:latin typeface="Times" pitchFamily="18" charset="0"/>
              </a:rPr>
              <a:t>meat</a:t>
            </a:r>
            <a:r>
              <a:rPr lang="sv-SE" baseline="0" dirty="0" smtClean="0">
                <a:latin typeface="Times" pitchFamily="18" charset="0"/>
              </a:rPr>
              <a:t> </a:t>
            </a:r>
            <a:r>
              <a:rPr lang="sv-SE" baseline="0" dirty="0" err="1" smtClean="0">
                <a:latin typeface="Times" pitchFamily="18" charset="0"/>
              </a:rPr>
              <a:t>etc</a:t>
            </a:r>
            <a:endParaRPr lang="sv-SE" dirty="0" smtClean="0">
              <a:latin typeface="Times" pitchFamily="18" charset="0"/>
            </a:endParaRPr>
          </a:p>
          <a:p>
            <a:endParaRPr lang="sv-SE" dirty="0" smtClean="0">
              <a:latin typeface="Times" pitchFamily="18"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sv-SE"/>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sv-SE"/>
          </a:p>
        </p:txBody>
      </p:sp>
      <p:sp>
        <p:nvSpPr>
          <p:cNvPr id="4" name="Date Placeholder 3"/>
          <p:cNvSpPr>
            <a:spLocks noGrp="1"/>
          </p:cNvSpPr>
          <p:nvPr>
            <p:ph type="dt" sz="half" idx="10"/>
          </p:nvPr>
        </p:nvSpPr>
        <p:spPr/>
        <p:txBody>
          <a:bodyPr/>
          <a:lstStyle/>
          <a:p>
            <a:fld id="{89006BCE-108D-4866-94F1-9BF07995927F}" type="datetimeFigureOut">
              <a:rPr lang="sv-SE" smtClean="0"/>
              <a:t>2013-10-24</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9F6CFDE-0F92-4D23-B19E-1FAD6E71B902}" type="slidenum">
              <a:rPr lang="sv-SE" smtClean="0"/>
              <a:t>‹#›</a:t>
            </a:fld>
            <a:endParaRPr lang="sv-SE"/>
          </a:p>
        </p:txBody>
      </p:sp>
    </p:spTree>
    <p:extLst>
      <p:ext uri="{BB962C8B-B14F-4D97-AF65-F5344CB8AC3E}">
        <p14:creationId xmlns:p14="http://schemas.microsoft.com/office/powerpoint/2010/main" val="22101101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89006BCE-108D-4866-94F1-9BF07995927F}" type="datetimeFigureOut">
              <a:rPr lang="sv-SE" smtClean="0"/>
              <a:t>2013-10-24</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9F6CFDE-0F92-4D23-B19E-1FAD6E71B902}" type="slidenum">
              <a:rPr lang="sv-SE" smtClean="0"/>
              <a:t>‹#›</a:t>
            </a:fld>
            <a:endParaRPr lang="sv-SE"/>
          </a:p>
        </p:txBody>
      </p:sp>
    </p:spTree>
    <p:extLst>
      <p:ext uri="{BB962C8B-B14F-4D97-AF65-F5344CB8AC3E}">
        <p14:creationId xmlns:p14="http://schemas.microsoft.com/office/powerpoint/2010/main" val="1980946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sv-SE"/>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89006BCE-108D-4866-94F1-9BF07995927F}" type="datetimeFigureOut">
              <a:rPr lang="sv-SE" smtClean="0"/>
              <a:t>2013-10-24</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9F6CFDE-0F92-4D23-B19E-1FAD6E71B902}" type="slidenum">
              <a:rPr lang="sv-SE" smtClean="0"/>
              <a:t>‹#›</a:t>
            </a:fld>
            <a:endParaRPr lang="sv-SE"/>
          </a:p>
        </p:txBody>
      </p:sp>
    </p:spTree>
    <p:extLst>
      <p:ext uri="{BB962C8B-B14F-4D97-AF65-F5344CB8AC3E}">
        <p14:creationId xmlns:p14="http://schemas.microsoft.com/office/powerpoint/2010/main" val="28100982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10"/>
          </p:nvPr>
        </p:nvSpPr>
        <p:spPr/>
        <p:txBody>
          <a:bodyPr/>
          <a:lstStyle/>
          <a:p>
            <a:fld id="{89006BCE-108D-4866-94F1-9BF07995927F}" type="datetimeFigureOut">
              <a:rPr lang="sv-SE" smtClean="0"/>
              <a:t>2013-10-24</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9F6CFDE-0F92-4D23-B19E-1FAD6E71B902}" type="slidenum">
              <a:rPr lang="sv-SE" smtClean="0"/>
              <a:t>‹#›</a:t>
            </a:fld>
            <a:endParaRPr lang="sv-SE"/>
          </a:p>
        </p:txBody>
      </p:sp>
    </p:spTree>
    <p:extLst>
      <p:ext uri="{BB962C8B-B14F-4D97-AF65-F5344CB8AC3E}">
        <p14:creationId xmlns:p14="http://schemas.microsoft.com/office/powerpoint/2010/main" val="10364769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sv-SE"/>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9006BCE-108D-4866-94F1-9BF07995927F}" type="datetimeFigureOut">
              <a:rPr lang="sv-SE" smtClean="0"/>
              <a:t>2013-10-24</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9F6CFDE-0F92-4D23-B19E-1FAD6E71B902}" type="slidenum">
              <a:rPr lang="sv-SE" smtClean="0"/>
              <a:t>‹#›</a:t>
            </a:fld>
            <a:endParaRPr lang="sv-SE"/>
          </a:p>
        </p:txBody>
      </p:sp>
    </p:spTree>
    <p:extLst>
      <p:ext uri="{BB962C8B-B14F-4D97-AF65-F5344CB8AC3E}">
        <p14:creationId xmlns:p14="http://schemas.microsoft.com/office/powerpoint/2010/main" val="2400246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Date Placeholder 4"/>
          <p:cNvSpPr>
            <a:spLocks noGrp="1"/>
          </p:cNvSpPr>
          <p:nvPr>
            <p:ph type="dt" sz="half" idx="10"/>
          </p:nvPr>
        </p:nvSpPr>
        <p:spPr/>
        <p:txBody>
          <a:bodyPr/>
          <a:lstStyle/>
          <a:p>
            <a:fld id="{89006BCE-108D-4866-94F1-9BF07995927F}" type="datetimeFigureOut">
              <a:rPr lang="sv-SE" smtClean="0"/>
              <a:t>2013-10-24</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B9F6CFDE-0F92-4D23-B19E-1FAD6E71B902}" type="slidenum">
              <a:rPr lang="sv-SE" smtClean="0"/>
              <a:t>‹#›</a:t>
            </a:fld>
            <a:endParaRPr lang="sv-SE"/>
          </a:p>
        </p:txBody>
      </p:sp>
    </p:spTree>
    <p:extLst>
      <p:ext uri="{BB962C8B-B14F-4D97-AF65-F5344CB8AC3E}">
        <p14:creationId xmlns:p14="http://schemas.microsoft.com/office/powerpoint/2010/main" val="39265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sv-SE"/>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7" name="Date Placeholder 6"/>
          <p:cNvSpPr>
            <a:spLocks noGrp="1"/>
          </p:cNvSpPr>
          <p:nvPr>
            <p:ph type="dt" sz="half" idx="10"/>
          </p:nvPr>
        </p:nvSpPr>
        <p:spPr/>
        <p:txBody>
          <a:bodyPr/>
          <a:lstStyle/>
          <a:p>
            <a:fld id="{89006BCE-108D-4866-94F1-9BF07995927F}" type="datetimeFigureOut">
              <a:rPr lang="sv-SE" smtClean="0"/>
              <a:t>2013-10-24</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B9F6CFDE-0F92-4D23-B19E-1FAD6E71B902}" type="slidenum">
              <a:rPr lang="sv-SE" smtClean="0"/>
              <a:t>‹#›</a:t>
            </a:fld>
            <a:endParaRPr lang="sv-SE"/>
          </a:p>
        </p:txBody>
      </p:sp>
    </p:spTree>
    <p:extLst>
      <p:ext uri="{BB962C8B-B14F-4D97-AF65-F5344CB8AC3E}">
        <p14:creationId xmlns:p14="http://schemas.microsoft.com/office/powerpoint/2010/main" val="6058209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sv-SE"/>
          </a:p>
        </p:txBody>
      </p:sp>
      <p:sp>
        <p:nvSpPr>
          <p:cNvPr id="3" name="Date Placeholder 2"/>
          <p:cNvSpPr>
            <a:spLocks noGrp="1"/>
          </p:cNvSpPr>
          <p:nvPr>
            <p:ph type="dt" sz="half" idx="10"/>
          </p:nvPr>
        </p:nvSpPr>
        <p:spPr/>
        <p:txBody>
          <a:bodyPr/>
          <a:lstStyle/>
          <a:p>
            <a:fld id="{89006BCE-108D-4866-94F1-9BF07995927F}" type="datetimeFigureOut">
              <a:rPr lang="sv-SE" smtClean="0"/>
              <a:t>2013-10-24</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B9F6CFDE-0F92-4D23-B19E-1FAD6E71B902}" type="slidenum">
              <a:rPr lang="sv-SE" smtClean="0"/>
              <a:t>‹#›</a:t>
            </a:fld>
            <a:endParaRPr lang="sv-SE"/>
          </a:p>
        </p:txBody>
      </p:sp>
    </p:spTree>
    <p:extLst>
      <p:ext uri="{BB962C8B-B14F-4D97-AF65-F5344CB8AC3E}">
        <p14:creationId xmlns:p14="http://schemas.microsoft.com/office/powerpoint/2010/main" val="35877980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9006BCE-108D-4866-94F1-9BF07995927F}" type="datetimeFigureOut">
              <a:rPr lang="sv-SE" smtClean="0"/>
              <a:t>2013-10-24</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B9F6CFDE-0F92-4D23-B19E-1FAD6E71B902}" type="slidenum">
              <a:rPr lang="sv-SE" smtClean="0"/>
              <a:t>‹#›</a:t>
            </a:fld>
            <a:endParaRPr lang="sv-SE"/>
          </a:p>
        </p:txBody>
      </p:sp>
    </p:spTree>
    <p:extLst>
      <p:ext uri="{BB962C8B-B14F-4D97-AF65-F5344CB8AC3E}">
        <p14:creationId xmlns:p14="http://schemas.microsoft.com/office/powerpoint/2010/main" val="24261662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sv-SE"/>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006BCE-108D-4866-94F1-9BF07995927F}" type="datetimeFigureOut">
              <a:rPr lang="sv-SE" smtClean="0"/>
              <a:t>2013-10-24</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B9F6CFDE-0F92-4D23-B19E-1FAD6E71B902}" type="slidenum">
              <a:rPr lang="sv-SE" smtClean="0"/>
              <a:t>‹#›</a:t>
            </a:fld>
            <a:endParaRPr lang="sv-SE"/>
          </a:p>
        </p:txBody>
      </p:sp>
    </p:spTree>
    <p:extLst>
      <p:ext uri="{BB962C8B-B14F-4D97-AF65-F5344CB8AC3E}">
        <p14:creationId xmlns:p14="http://schemas.microsoft.com/office/powerpoint/2010/main" val="672447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sv-SE"/>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9006BCE-108D-4866-94F1-9BF07995927F}" type="datetimeFigureOut">
              <a:rPr lang="sv-SE" smtClean="0"/>
              <a:t>2013-10-24</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B9F6CFDE-0F92-4D23-B19E-1FAD6E71B902}" type="slidenum">
              <a:rPr lang="sv-SE" smtClean="0"/>
              <a:t>‹#›</a:t>
            </a:fld>
            <a:endParaRPr lang="sv-SE"/>
          </a:p>
        </p:txBody>
      </p:sp>
    </p:spTree>
    <p:extLst>
      <p:ext uri="{BB962C8B-B14F-4D97-AF65-F5344CB8AC3E}">
        <p14:creationId xmlns:p14="http://schemas.microsoft.com/office/powerpoint/2010/main" val="2899189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sv-SE"/>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v-SE"/>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006BCE-108D-4866-94F1-9BF07995927F}" type="datetimeFigureOut">
              <a:rPr lang="sv-SE" smtClean="0"/>
              <a:t>2013-10-24</a:t>
            </a:fld>
            <a:endParaRPr lang="sv-SE"/>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F6CFDE-0F92-4D23-B19E-1FAD6E71B902}" type="slidenum">
              <a:rPr lang="sv-SE" smtClean="0"/>
              <a:t>‹#›</a:t>
            </a:fld>
            <a:endParaRPr lang="sv-SE"/>
          </a:p>
        </p:txBody>
      </p:sp>
    </p:spTree>
    <p:extLst>
      <p:ext uri="{BB962C8B-B14F-4D97-AF65-F5344CB8AC3E}">
        <p14:creationId xmlns:p14="http://schemas.microsoft.com/office/powerpoint/2010/main" val="20739209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3.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5.wmf"/></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7.png"/><Relationship Id="rId7" Type="http://schemas.openxmlformats.org/officeDocument/2006/relationships/image" Target="../media/image21.w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jpeg"/><Relationship Id="rId4" Type="http://schemas.openxmlformats.org/officeDocument/2006/relationships/image" Target="../media/image18.jpe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2.emf"/></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21.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19.jpeg"/><Relationship Id="rId7" Type="http://schemas.openxmlformats.org/officeDocument/2006/relationships/image" Target="../media/image30.png"/><Relationship Id="rId2" Type="http://schemas.openxmlformats.org/officeDocument/2006/relationships/notesSlide" Target="../notesSlides/notesSlide20.xml"/><Relationship Id="rId1" Type="http://schemas.openxmlformats.org/officeDocument/2006/relationships/slideLayout" Target="../slideLayouts/slideLayout7.xml"/><Relationship Id="rId6" Type="http://schemas.openxmlformats.org/officeDocument/2006/relationships/image" Target="../media/image29.jpeg"/><Relationship Id="rId5" Type="http://schemas.openxmlformats.org/officeDocument/2006/relationships/image" Target="../media/image11.jpeg"/><Relationship Id="rId10" Type="http://schemas.openxmlformats.org/officeDocument/2006/relationships/image" Target="../media/image4.jpeg"/><Relationship Id="rId4" Type="http://schemas.openxmlformats.org/officeDocument/2006/relationships/image" Target="../media/image28.png"/><Relationship Id="rId9"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7.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340768"/>
            <a:ext cx="7704856" cy="5041550"/>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2136" t="4812" r="52039" b="81875"/>
          <a:stretch/>
        </p:blipFill>
        <p:spPr>
          <a:xfrm>
            <a:off x="323528" y="5589240"/>
            <a:ext cx="4190261" cy="861134"/>
          </a:xfrm>
          <a:prstGeom prst="rect">
            <a:avLst/>
          </a:prstGeom>
        </p:spPr>
      </p:pic>
      <p:sp>
        <p:nvSpPr>
          <p:cNvPr id="3" name="TextBox 2"/>
          <p:cNvSpPr txBox="1"/>
          <p:nvPr/>
        </p:nvSpPr>
        <p:spPr>
          <a:xfrm>
            <a:off x="1132580" y="361372"/>
            <a:ext cx="6123792" cy="954107"/>
          </a:xfrm>
          <a:prstGeom prst="rect">
            <a:avLst/>
          </a:prstGeom>
          <a:noFill/>
        </p:spPr>
        <p:txBody>
          <a:bodyPr wrap="none" rtlCol="0">
            <a:spAutoFit/>
          </a:bodyPr>
          <a:lstStyle/>
          <a:p>
            <a:r>
              <a:rPr lang="en-US" sz="2400" dirty="0" smtClean="0">
                <a:latin typeface="Algerian" panose="04020705040A02060702" pitchFamily="82" charset="0"/>
              </a:rPr>
              <a:t>Surplus Energy and food production.</a:t>
            </a:r>
          </a:p>
          <a:p>
            <a:r>
              <a:rPr lang="en-US" sz="3200" dirty="0" smtClean="0">
                <a:solidFill>
                  <a:srgbClr val="0070C0"/>
                </a:solidFill>
                <a:latin typeface="Brush Script MT" panose="03060802040406070304" pitchFamily="66" charset="0"/>
              </a:rPr>
              <a:t>Anders.kiessling@slu.se</a:t>
            </a:r>
            <a:endParaRPr lang="en-US" sz="3200" dirty="0">
              <a:solidFill>
                <a:srgbClr val="0070C0"/>
              </a:solidFill>
              <a:latin typeface="Brush Script MT" panose="03060802040406070304" pitchFamily="66" charset="0"/>
            </a:endParaRPr>
          </a:p>
        </p:txBody>
      </p:sp>
      <p:pic>
        <p:nvPicPr>
          <p:cNvPr id="7" name="Picture 6" descr="Platta_gron_logo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67146" t="3106" r="17378" b="86378"/>
          <a:stretch/>
        </p:blipFill>
        <p:spPr>
          <a:xfrm>
            <a:off x="8244408" y="6063173"/>
            <a:ext cx="689947" cy="663327"/>
          </a:xfrm>
          <a:prstGeom prst="ellipse">
            <a:avLst/>
          </a:prstGeom>
        </p:spPr>
      </p:pic>
      <p:sp>
        <p:nvSpPr>
          <p:cNvPr id="8" name="TextBox 7"/>
          <p:cNvSpPr txBox="1"/>
          <p:nvPr/>
        </p:nvSpPr>
        <p:spPr>
          <a:xfrm>
            <a:off x="539552" y="6468788"/>
            <a:ext cx="2727029" cy="246221"/>
          </a:xfrm>
          <a:prstGeom prst="rect">
            <a:avLst/>
          </a:prstGeom>
          <a:noFill/>
        </p:spPr>
        <p:txBody>
          <a:bodyPr wrap="none" rtlCol="0">
            <a:spAutoFit/>
          </a:bodyPr>
          <a:lstStyle/>
          <a:p>
            <a:r>
              <a:rPr lang="sv-SE" sz="1000" dirty="0" smtClean="0"/>
              <a:t>Illustration Peter </a:t>
            </a:r>
            <a:r>
              <a:rPr lang="sv-SE" sz="1000" dirty="0" err="1" smtClean="0"/>
              <a:t>Lönnegård</a:t>
            </a:r>
            <a:r>
              <a:rPr lang="sv-SE" sz="1000" dirty="0" smtClean="0"/>
              <a:t> &amp; </a:t>
            </a:r>
            <a:r>
              <a:rPr lang="sv-SE" sz="1000" dirty="0" err="1" smtClean="0"/>
              <a:t>FredrikIndebetou</a:t>
            </a:r>
            <a:endParaRPr lang="sv-SE" sz="1000" dirty="0"/>
          </a:p>
        </p:txBody>
      </p:sp>
    </p:spTree>
    <p:extLst>
      <p:ext uri="{BB962C8B-B14F-4D97-AF65-F5344CB8AC3E}">
        <p14:creationId xmlns:p14="http://schemas.microsoft.com/office/powerpoint/2010/main" val="24996444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p:cNvCxnSpPr/>
          <p:nvPr/>
        </p:nvCxnSpPr>
        <p:spPr bwMode="auto">
          <a:xfrm flipV="1">
            <a:off x="1389888" y="333375"/>
            <a:ext cx="0" cy="4789174"/>
          </a:xfrm>
          <a:prstGeom prst="straightConnector1">
            <a:avLst/>
          </a:prstGeom>
          <a:ln w="38100">
            <a:gradFill flip="none" rotWithShape="1">
              <a:gsLst>
                <a:gs pos="19999">
                  <a:srgbClr val="43B9F8">
                    <a:lumMod val="84000"/>
                  </a:srgbClr>
                </a:gs>
                <a:gs pos="0">
                  <a:srgbClr val="00B0F0"/>
                </a:gs>
                <a:gs pos="37000">
                  <a:srgbClr val="85C2FF"/>
                </a:gs>
                <a:gs pos="70000">
                  <a:srgbClr val="C4D6EB"/>
                </a:gs>
                <a:gs pos="100000">
                  <a:srgbClr val="FFEBFA"/>
                </a:gs>
              </a:gsLst>
              <a:path path="circle">
                <a:fillToRect l="100000" t="100000"/>
              </a:path>
              <a:tileRect r="-100000" b="-100000"/>
            </a:gra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bwMode="auto">
          <a:xfrm>
            <a:off x="1783385" y="5397681"/>
            <a:ext cx="4343207" cy="0"/>
          </a:xfrm>
          <a:prstGeom prst="straightConnector1">
            <a:avLst/>
          </a:prstGeom>
          <a:ln w="38100">
            <a:gradFill flip="none" rotWithShape="1">
              <a:gsLst>
                <a:gs pos="0">
                  <a:srgbClr val="5E9EFF"/>
                </a:gs>
                <a:gs pos="39999">
                  <a:srgbClr val="85C2FF"/>
                </a:gs>
                <a:gs pos="70000">
                  <a:srgbClr val="C4D6EB"/>
                </a:gs>
                <a:gs pos="100000">
                  <a:srgbClr val="FFEBFA"/>
                </a:gs>
              </a:gsLst>
              <a:lin ang="10800000" scaled="1"/>
              <a:tileRect/>
            </a:gradFill>
            <a:tailEnd type="arrow"/>
          </a:ln>
        </p:spPr>
        <p:style>
          <a:lnRef idx="1">
            <a:schemeClr val="accent1"/>
          </a:lnRef>
          <a:fillRef idx="0">
            <a:schemeClr val="accent1"/>
          </a:fillRef>
          <a:effectRef idx="0">
            <a:schemeClr val="accent1"/>
          </a:effectRef>
          <a:fontRef idx="minor">
            <a:schemeClr val="tx1"/>
          </a:fontRef>
        </p:style>
      </p:cxnSp>
      <p:sp>
        <p:nvSpPr>
          <p:cNvPr id="7177" name="TextBox 6"/>
          <p:cNvSpPr txBox="1">
            <a:spLocks noChangeArrowheads="1"/>
          </p:cNvSpPr>
          <p:nvPr/>
        </p:nvSpPr>
        <p:spPr bwMode="auto">
          <a:xfrm rot="5400000">
            <a:off x="-146028" y="2384506"/>
            <a:ext cx="23165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smtClean="0"/>
              <a:t>Food Production</a:t>
            </a:r>
            <a:endParaRPr lang="en-US" dirty="0"/>
          </a:p>
        </p:txBody>
      </p:sp>
      <p:sp>
        <p:nvSpPr>
          <p:cNvPr id="7178" name="TextBox 7"/>
          <p:cNvSpPr txBox="1">
            <a:spLocks noChangeArrowheads="1"/>
          </p:cNvSpPr>
          <p:nvPr/>
        </p:nvSpPr>
        <p:spPr bwMode="auto">
          <a:xfrm>
            <a:off x="5513332" y="5411588"/>
            <a:ext cx="613260" cy="355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Time</a:t>
            </a:r>
          </a:p>
        </p:txBody>
      </p:sp>
      <p:grpSp>
        <p:nvGrpSpPr>
          <p:cNvPr id="10" name="Group 9"/>
          <p:cNvGrpSpPr/>
          <p:nvPr/>
        </p:nvGrpSpPr>
        <p:grpSpPr>
          <a:xfrm>
            <a:off x="2073275" y="2692400"/>
            <a:ext cx="5426814" cy="2409825"/>
            <a:chOff x="2073275" y="2692400"/>
            <a:chExt cx="5426814" cy="2409825"/>
          </a:xfrm>
        </p:grpSpPr>
        <p:sp>
          <p:nvSpPr>
            <p:cNvPr id="9" name="Freeform 8"/>
            <p:cNvSpPr/>
            <p:nvPr/>
          </p:nvSpPr>
          <p:spPr bwMode="auto">
            <a:xfrm>
              <a:off x="2073275" y="2692400"/>
              <a:ext cx="4978400" cy="2409825"/>
            </a:xfrm>
            <a:custGeom>
              <a:avLst/>
              <a:gdLst>
                <a:gd name="connsiteX0" fmla="*/ 0 w 5273749"/>
                <a:gd name="connsiteY0" fmla="*/ 2500491 h 2500491"/>
                <a:gd name="connsiteX1" fmla="*/ 1881962 w 5273749"/>
                <a:gd name="connsiteY1" fmla="*/ 437774 h 2500491"/>
                <a:gd name="connsiteX2" fmla="*/ 3019646 w 5273749"/>
                <a:gd name="connsiteY2" fmla="*/ 33737 h 2500491"/>
                <a:gd name="connsiteX3" fmla="*/ 5273749 w 5273749"/>
                <a:gd name="connsiteY3" fmla="*/ 23105 h 2500491"/>
                <a:gd name="connsiteX4" fmla="*/ 5273749 w 5273749"/>
                <a:gd name="connsiteY4" fmla="*/ 23105 h 2500491"/>
                <a:gd name="connsiteX5" fmla="*/ 5273749 w 5273749"/>
                <a:gd name="connsiteY5" fmla="*/ 23105 h 250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73749" h="2500491">
                  <a:moveTo>
                    <a:pt x="0" y="2500491"/>
                  </a:moveTo>
                  <a:cubicBezTo>
                    <a:pt x="689344" y="1674695"/>
                    <a:pt x="1378688" y="848900"/>
                    <a:pt x="1881962" y="437774"/>
                  </a:cubicBezTo>
                  <a:cubicBezTo>
                    <a:pt x="2385236" y="26648"/>
                    <a:pt x="2454348" y="102848"/>
                    <a:pt x="3019646" y="33737"/>
                  </a:cubicBezTo>
                  <a:cubicBezTo>
                    <a:pt x="3584944" y="-35375"/>
                    <a:pt x="5273749" y="23105"/>
                    <a:pt x="5273749" y="23105"/>
                  </a:cubicBezTo>
                  <a:lnTo>
                    <a:pt x="5273749" y="23105"/>
                  </a:lnTo>
                  <a:lnTo>
                    <a:pt x="5273749" y="23105"/>
                  </a:lnTo>
                </a:path>
              </a:pathLst>
            </a:custGeom>
            <a:ln w="2540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sv-SE"/>
            </a:p>
          </p:txBody>
        </p:sp>
        <p:sp>
          <p:nvSpPr>
            <p:cNvPr id="7180" name="TextBox 9"/>
            <p:cNvSpPr txBox="1">
              <a:spLocks noChangeArrowheads="1"/>
            </p:cNvSpPr>
            <p:nvPr/>
          </p:nvSpPr>
          <p:spPr bwMode="auto">
            <a:xfrm>
              <a:off x="3275856" y="3927404"/>
              <a:ext cx="42242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Plant (arable </a:t>
              </a:r>
              <a:r>
                <a:rPr lang="en-US" dirty="0" smtClean="0"/>
                <a:t>land and irrigation) </a:t>
              </a:r>
              <a:r>
                <a:rPr lang="en-US" dirty="0"/>
                <a:t>based </a:t>
              </a:r>
            </a:p>
            <a:p>
              <a:pPr eaLnBrk="1" hangingPunct="1"/>
              <a:r>
                <a:rPr lang="en-US" dirty="0" smtClean="0"/>
                <a:t>food </a:t>
              </a:r>
              <a:r>
                <a:rPr lang="en-US" dirty="0"/>
                <a:t>production system</a:t>
              </a:r>
            </a:p>
          </p:txBody>
        </p:sp>
      </p:grpSp>
      <p:grpSp>
        <p:nvGrpSpPr>
          <p:cNvPr id="13" name="Group 12"/>
          <p:cNvGrpSpPr/>
          <p:nvPr/>
        </p:nvGrpSpPr>
        <p:grpSpPr>
          <a:xfrm>
            <a:off x="3903663" y="665163"/>
            <a:ext cx="5132833" cy="2411412"/>
            <a:chOff x="3903663" y="665163"/>
            <a:chExt cx="5064461" cy="2411412"/>
          </a:xfrm>
        </p:grpSpPr>
        <p:sp>
          <p:nvSpPr>
            <p:cNvPr id="7181" name="TextBox 10"/>
            <p:cNvSpPr txBox="1">
              <a:spLocks noChangeArrowheads="1"/>
            </p:cNvSpPr>
            <p:nvPr/>
          </p:nvSpPr>
          <p:spPr bwMode="auto">
            <a:xfrm>
              <a:off x="5513332" y="1201388"/>
              <a:ext cx="345479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Animal (non arable land) based </a:t>
              </a:r>
            </a:p>
            <a:p>
              <a:pPr eaLnBrk="1" hangingPunct="1"/>
              <a:r>
                <a:rPr lang="en-US" dirty="0" smtClean="0"/>
                <a:t>food </a:t>
              </a:r>
              <a:r>
                <a:rPr lang="en-US" dirty="0"/>
                <a:t>production system</a:t>
              </a:r>
            </a:p>
          </p:txBody>
        </p:sp>
        <p:sp>
          <p:nvSpPr>
            <p:cNvPr id="16" name="Freeform 15"/>
            <p:cNvSpPr/>
            <p:nvPr/>
          </p:nvSpPr>
          <p:spPr bwMode="auto">
            <a:xfrm>
              <a:off x="3903663" y="665163"/>
              <a:ext cx="4979987" cy="2411412"/>
            </a:xfrm>
            <a:custGeom>
              <a:avLst/>
              <a:gdLst>
                <a:gd name="connsiteX0" fmla="*/ 0 w 5273749"/>
                <a:gd name="connsiteY0" fmla="*/ 2500491 h 2500491"/>
                <a:gd name="connsiteX1" fmla="*/ 1881962 w 5273749"/>
                <a:gd name="connsiteY1" fmla="*/ 437774 h 2500491"/>
                <a:gd name="connsiteX2" fmla="*/ 3019646 w 5273749"/>
                <a:gd name="connsiteY2" fmla="*/ 33737 h 2500491"/>
                <a:gd name="connsiteX3" fmla="*/ 5273749 w 5273749"/>
                <a:gd name="connsiteY3" fmla="*/ 23105 h 2500491"/>
                <a:gd name="connsiteX4" fmla="*/ 5273749 w 5273749"/>
                <a:gd name="connsiteY4" fmla="*/ 23105 h 2500491"/>
                <a:gd name="connsiteX5" fmla="*/ 5273749 w 5273749"/>
                <a:gd name="connsiteY5" fmla="*/ 23105 h 250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73749" h="2500491">
                  <a:moveTo>
                    <a:pt x="0" y="2500491"/>
                  </a:moveTo>
                  <a:cubicBezTo>
                    <a:pt x="689344" y="1674695"/>
                    <a:pt x="1378688" y="848900"/>
                    <a:pt x="1881962" y="437774"/>
                  </a:cubicBezTo>
                  <a:cubicBezTo>
                    <a:pt x="2385236" y="26648"/>
                    <a:pt x="2454348" y="102848"/>
                    <a:pt x="3019646" y="33737"/>
                  </a:cubicBezTo>
                  <a:cubicBezTo>
                    <a:pt x="3584944" y="-35375"/>
                    <a:pt x="5273749" y="23105"/>
                    <a:pt x="5273749" y="23105"/>
                  </a:cubicBezTo>
                  <a:lnTo>
                    <a:pt x="5273749" y="23105"/>
                  </a:lnTo>
                  <a:lnTo>
                    <a:pt x="5273749" y="23105"/>
                  </a:lnTo>
                </a:path>
              </a:pathLst>
            </a:custGeom>
            <a:ln w="25400">
              <a:solidFill>
                <a:srgbClr val="00B0F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sv-SE"/>
            </a:p>
          </p:txBody>
        </p:sp>
      </p:grpSp>
      <p:sp>
        <p:nvSpPr>
          <p:cNvPr id="7174" name="TextBox 1"/>
          <p:cNvSpPr txBox="1">
            <a:spLocks noChangeArrowheads="1"/>
          </p:cNvSpPr>
          <p:nvPr/>
        </p:nvSpPr>
        <p:spPr bwMode="auto">
          <a:xfrm>
            <a:off x="1737070" y="217434"/>
            <a:ext cx="32880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b="1" u="sng" dirty="0" smtClean="0"/>
              <a:t>Present production systems</a:t>
            </a:r>
          </a:p>
        </p:txBody>
      </p:sp>
      <p:grpSp>
        <p:nvGrpSpPr>
          <p:cNvPr id="25" name="Group 24"/>
          <p:cNvGrpSpPr/>
          <p:nvPr/>
        </p:nvGrpSpPr>
        <p:grpSpPr>
          <a:xfrm>
            <a:off x="179512" y="3665538"/>
            <a:ext cx="8784975" cy="2447269"/>
            <a:chOff x="179512" y="3665538"/>
            <a:chExt cx="8784975" cy="2447269"/>
          </a:xfrm>
        </p:grpSpPr>
        <p:sp>
          <p:nvSpPr>
            <p:cNvPr id="21" name="Left Arrow 20"/>
            <p:cNvSpPr/>
            <p:nvPr/>
          </p:nvSpPr>
          <p:spPr bwMode="auto">
            <a:xfrm>
              <a:off x="7648574" y="3665538"/>
              <a:ext cx="1315913" cy="1641475"/>
            </a:xfrm>
            <a:prstGeom prst="leftArrow">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lstStyle/>
            <a:p>
              <a:pPr algn="ctr">
                <a:defRPr/>
              </a:pPr>
              <a:r>
                <a:rPr lang="en-US" sz="1400" b="1" dirty="0">
                  <a:solidFill>
                    <a:schemeClr val="tx1"/>
                  </a:solidFill>
                </a:rPr>
                <a:t>Fossil based </a:t>
              </a:r>
              <a:r>
                <a:rPr lang="en-US" sz="1400" b="1" dirty="0" smtClean="0">
                  <a:solidFill>
                    <a:schemeClr val="tx1"/>
                  </a:solidFill>
                </a:rPr>
                <a:t>fertilizers</a:t>
              </a:r>
              <a:r>
                <a:rPr lang="en-US" sz="1400" b="1" dirty="0" smtClean="0">
                  <a:solidFill>
                    <a:srgbClr val="FF0000"/>
                  </a:solidFill>
                </a:rPr>
                <a:t>*</a:t>
              </a:r>
              <a:endParaRPr lang="en-US" sz="1400" b="1" dirty="0">
                <a:solidFill>
                  <a:schemeClr val="tx1"/>
                </a:solidFill>
              </a:endParaRPr>
            </a:p>
            <a:p>
              <a:pPr algn="ctr">
                <a:defRPr/>
              </a:pPr>
              <a:endParaRPr lang="en-US" sz="1400" b="1" dirty="0"/>
            </a:p>
          </p:txBody>
        </p:sp>
        <p:sp>
          <p:nvSpPr>
            <p:cNvPr id="8" name="TextBox 7"/>
            <p:cNvSpPr txBox="1"/>
            <p:nvPr/>
          </p:nvSpPr>
          <p:spPr>
            <a:xfrm>
              <a:off x="179512" y="5589587"/>
              <a:ext cx="5040675" cy="523220"/>
            </a:xfrm>
            <a:prstGeom prst="rect">
              <a:avLst/>
            </a:prstGeom>
            <a:noFill/>
          </p:spPr>
          <p:txBody>
            <a:bodyPr wrap="none" rtlCol="0">
              <a:spAutoFit/>
            </a:bodyPr>
            <a:lstStyle/>
            <a:p>
              <a:r>
                <a:rPr lang="en-GB" sz="1400" dirty="0" smtClean="0">
                  <a:solidFill>
                    <a:srgbClr val="FF0000"/>
                  </a:solidFill>
                </a:rPr>
                <a:t>*European farmers use about 9 million tons of fertilizer per year</a:t>
              </a:r>
            </a:p>
            <a:p>
              <a:r>
                <a:rPr lang="en-GB" sz="1400" dirty="0" smtClean="0">
                  <a:solidFill>
                    <a:srgbClr val="FF0000"/>
                  </a:solidFill>
                </a:rPr>
                <a:t> </a:t>
              </a:r>
              <a:endParaRPr lang="en-GB" sz="1400" dirty="0">
                <a:solidFill>
                  <a:srgbClr val="FF0000"/>
                </a:solidFill>
              </a:endParaRPr>
            </a:p>
          </p:txBody>
        </p:sp>
      </p:grpSp>
      <p:pic>
        <p:nvPicPr>
          <p:cNvPr id="24" name="Picture 23" descr="Platta_gron_logo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TextBox 27"/>
          <p:cNvSpPr txBox="1"/>
          <p:nvPr/>
        </p:nvSpPr>
        <p:spPr>
          <a:xfrm>
            <a:off x="179512" y="6498693"/>
            <a:ext cx="1327608" cy="246221"/>
          </a:xfrm>
          <a:prstGeom prst="rect">
            <a:avLst/>
          </a:prstGeom>
          <a:noFill/>
        </p:spPr>
        <p:txBody>
          <a:bodyPr wrap="none" rtlCol="0">
            <a:spAutoFit/>
          </a:bodyPr>
          <a:lstStyle/>
          <a:p>
            <a:r>
              <a:rPr lang="sv-SE" sz="1000" dirty="0" smtClean="0"/>
              <a:t>Illustration </a:t>
            </a:r>
            <a:r>
              <a:rPr lang="sv-SE" sz="1000" dirty="0" err="1" smtClean="0"/>
              <a:t>A.Kiessling</a:t>
            </a:r>
            <a:endParaRPr lang="sv-SE" sz="1000" dirty="0"/>
          </a:p>
        </p:txBody>
      </p:sp>
      <p:grpSp>
        <p:nvGrpSpPr>
          <p:cNvPr id="2" name="Group 1"/>
          <p:cNvGrpSpPr/>
          <p:nvPr/>
        </p:nvGrpSpPr>
        <p:grpSpPr>
          <a:xfrm>
            <a:off x="206139" y="2137061"/>
            <a:ext cx="6349943" cy="4335439"/>
            <a:chOff x="206139" y="2137061"/>
            <a:chExt cx="6349943" cy="4335439"/>
          </a:xfrm>
        </p:grpSpPr>
        <p:grpSp>
          <p:nvGrpSpPr>
            <p:cNvPr id="26" name="Group 25"/>
            <p:cNvGrpSpPr/>
            <p:nvPr/>
          </p:nvGrpSpPr>
          <p:grpSpPr>
            <a:xfrm>
              <a:off x="206139" y="2137061"/>
              <a:ext cx="6349943" cy="4335439"/>
              <a:chOff x="206139" y="2137061"/>
              <a:chExt cx="6349943" cy="4335439"/>
            </a:xfrm>
          </p:grpSpPr>
          <p:sp>
            <p:nvSpPr>
              <p:cNvPr id="22" name="Right Arrow 21"/>
              <p:cNvSpPr/>
              <p:nvPr/>
            </p:nvSpPr>
            <p:spPr bwMode="auto">
              <a:xfrm rot="16200000">
                <a:off x="4480921" y="2365662"/>
                <a:ext cx="1576388" cy="1119186"/>
              </a:xfrm>
              <a:prstGeom prst="rightArrow">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400" b="1" dirty="0" smtClean="0">
                    <a:solidFill>
                      <a:schemeClr val="tx1"/>
                    </a:solidFill>
                  </a:rPr>
                  <a:t>Feed</a:t>
                </a:r>
                <a:r>
                  <a:rPr lang="en-US" sz="1400" b="1" dirty="0" smtClean="0">
                    <a:solidFill>
                      <a:srgbClr val="FF0000"/>
                    </a:solidFill>
                  </a:rPr>
                  <a:t>**</a:t>
                </a:r>
                <a:endParaRPr lang="en-US" sz="1400" b="1" dirty="0">
                  <a:solidFill>
                    <a:schemeClr val="tx1"/>
                  </a:solidFill>
                </a:endParaRPr>
              </a:p>
            </p:txBody>
          </p:sp>
          <p:sp>
            <p:nvSpPr>
              <p:cNvPr id="14" name="TextBox 13"/>
              <p:cNvSpPr txBox="1"/>
              <p:nvPr/>
            </p:nvSpPr>
            <p:spPr>
              <a:xfrm>
                <a:off x="206139" y="5949280"/>
                <a:ext cx="6349943" cy="523220"/>
              </a:xfrm>
              <a:prstGeom prst="rect">
                <a:avLst/>
              </a:prstGeom>
              <a:noFill/>
            </p:spPr>
            <p:txBody>
              <a:bodyPr wrap="none" rtlCol="0">
                <a:spAutoFit/>
              </a:bodyPr>
              <a:lstStyle/>
              <a:p>
                <a:r>
                  <a:rPr lang="en-GB" sz="1400" smtClean="0">
                    <a:solidFill>
                      <a:srgbClr val="FF0000"/>
                    </a:solidFill>
                  </a:rPr>
                  <a:t>**European farmers import the equivalent of 50 million tones of soybean per year. </a:t>
                </a:r>
              </a:p>
              <a:p>
                <a:endParaRPr lang="en-GB" sz="1400">
                  <a:solidFill>
                    <a:srgbClr val="FF0000"/>
                  </a:solidFill>
                </a:endParaRPr>
              </a:p>
            </p:txBody>
          </p:sp>
        </p:grpSp>
        <p:sp>
          <p:nvSpPr>
            <p:cNvPr id="23" name="TextBox 22"/>
            <p:cNvSpPr txBox="1"/>
            <p:nvPr/>
          </p:nvSpPr>
          <p:spPr>
            <a:xfrm>
              <a:off x="572715" y="2153245"/>
              <a:ext cx="3001119" cy="1846659"/>
            </a:xfrm>
            <a:prstGeom prst="rect">
              <a:avLst/>
            </a:prstGeom>
            <a:solidFill>
              <a:schemeClr val="bg1"/>
            </a:solidFill>
            <a:ln>
              <a:solidFill>
                <a:schemeClr val="accent1">
                  <a:shade val="50000"/>
                </a:schemeClr>
              </a:solidFill>
            </a:ln>
          </p:spPr>
          <p:txBody>
            <a:bodyPr wrap="square" rtlCol="0">
              <a:spAutoFit/>
            </a:bodyPr>
            <a:lstStyle/>
            <a:p>
              <a:r>
                <a:rPr lang="en-US" dirty="0" smtClean="0">
                  <a:solidFill>
                    <a:srgbClr val="FF0000"/>
                  </a:solidFill>
                </a:rPr>
                <a:t>47</a:t>
              </a:r>
              <a:r>
                <a:rPr lang="en-US" dirty="0">
                  <a:solidFill>
                    <a:srgbClr val="FF0000"/>
                  </a:solidFill>
                </a:rPr>
                <a:t>% of soy </a:t>
              </a:r>
              <a:r>
                <a:rPr lang="en-US" dirty="0"/>
                <a:t>and </a:t>
              </a:r>
              <a:r>
                <a:rPr lang="en-US" dirty="0">
                  <a:solidFill>
                    <a:srgbClr val="FF0000"/>
                  </a:solidFill>
                </a:rPr>
                <a:t>60% of corn </a:t>
              </a:r>
              <a:r>
                <a:rPr lang="en-US" dirty="0"/>
                <a:t>produced in the US </a:t>
              </a:r>
              <a:r>
                <a:rPr lang="en-US" dirty="0" smtClean="0"/>
                <a:t>is used </a:t>
              </a:r>
              <a:r>
                <a:rPr lang="en-US" dirty="0"/>
                <a:t>in </a:t>
              </a:r>
              <a:r>
                <a:rPr lang="en-US" dirty="0">
                  <a:solidFill>
                    <a:srgbClr val="FF0000"/>
                  </a:solidFill>
                </a:rPr>
                <a:t>animal </a:t>
              </a:r>
              <a:r>
                <a:rPr lang="en-US" dirty="0" smtClean="0">
                  <a:solidFill>
                    <a:srgbClr val="FF0000"/>
                  </a:solidFill>
                </a:rPr>
                <a:t>feed</a:t>
              </a:r>
              <a:r>
                <a:rPr lang="en-US" dirty="0" smtClean="0"/>
                <a:t>.</a:t>
              </a:r>
            </a:p>
            <a:p>
              <a:pPr algn="r"/>
              <a:r>
                <a:rPr lang="en-US" sz="1200" dirty="0" smtClean="0"/>
                <a:t>(</a:t>
              </a:r>
              <a:r>
                <a:rPr lang="en-US" sz="1200" dirty="0"/>
                <a:t>Grace </a:t>
              </a:r>
              <a:r>
                <a:rPr lang="en-US" sz="1200" dirty="0" smtClean="0"/>
                <a:t>Communication </a:t>
              </a:r>
              <a:r>
                <a:rPr lang="en-US" sz="1200" dirty="0"/>
                <a:t>Foundation</a:t>
              </a:r>
              <a:r>
                <a:rPr lang="en-US" sz="1200" dirty="0" smtClean="0"/>
                <a:t>)</a:t>
              </a:r>
            </a:p>
            <a:p>
              <a:r>
                <a:rPr lang="en-US" dirty="0" smtClean="0"/>
                <a:t>And about  </a:t>
              </a:r>
              <a:r>
                <a:rPr lang="en-US" dirty="0" smtClean="0">
                  <a:solidFill>
                    <a:srgbClr val="FF0000"/>
                  </a:solidFill>
                </a:rPr>
                <a:t>¼ of world catches of fish</a:t>
              </a:r>
              <a:r>
                <a:rPr lang="en-US" dirty="0" smtClean="0"/>
                <a:t> is used as animal feed.</a:t>
              </a:r>
            </a:p>
            <a:p>
              <a:pPr algn="r"/>
              <a:r>
                <a:rPr lang="sv-SE" sz="1200" dirty="0" smtClean="0"/>
                <a:t>(FAO, 2012)</a:t>
              </a:r>
              <a:endParaRPr lang="sv-SE" sz="1200" dirty="0"/>
            </a:p>
          </p:txBody>
        </p:sp>
      </p:grpSp>
    </p:spTree>
    <p:extLst>
      <p:ext uri="{BB962C8B-B14F-4D97-AF65-F5344CB8AC3E}">
        <p14:creationId xmlns:p14="http://schemas.microsoft.com/office/powerpoint/2010/main" val="1554493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fade">
                                      <p:cBhvr>
                                        <p:cTn id="28" dur="1000"/>
                                        <p:tgtEl>
                                          <p:spTgt spid="2"/>
                                        </p:tgtEl>
                                      </p:cBhvr>
                                    </p:animEffect>
                                    <p:anim calcmode="lin" valueType="num">
                                      <p:cBhvr>
                                        <p:cTn id="29" dur="1000" fill="hold"/>
                                        <p:tgtEl>
                                          <p:spTgt spid="2"/>
                                        </p:tgtEl>
                                        <p:attrNameLst>
                                          <p:attrName>ppt_x</p:attrName>
                                        </p:attrNameLst>
                                      </p:cBhvr>
                                      <p:tavLst>
                                        <p:tav tm="0">
                                          <p:val>
                                            <p:strVal val="#ppt_x"/>
                                          </p:val>
                                        </p:tav>
                                        <p:tav tm="100000">
                                          <p:val>
                                            <p:strVal val="#ppt_x"/>
                                          </p:val>
                                        </p:tav>
                                      </p:tavLst>
                                    </p:anim>
                                    <p:anim calcmode="lin" valueType="num">
                                      <p:cBhvr>
                                        <p:cTn id="3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Straight Arrow Connector 4"/>
          <p:cNvCxnSpPr/>
          <p:nvPr/>
        </p:nvCxnSpPr>
        <p:spPr bwMode="auto">
          <a:xfrm flipV="1">
            <a:off x="1389888" y="333375"/>
            <a:ext cx="0" cy="4789174"/>
          </a:xfrm>
          <a:prstGeom prst="straightConnector1">
            <a:avLst/>
          </a:prstGeom>
          <a:ln w="38100">
            <a:gradFill flip="none" rotWithShape="1">
              <a:gsLst>
                <a:gs pos="19999">
                  <a:srgbClr val="43B9F8">
                    <a:lumMod val="84000"/>
                  </a:srgbClr>
                </a:gs>
                <a:gs pos="0">
                  <a:srgbClr val="00B0F0"/>
                </a:gs>
                <a:gs pos="37000">
                  <a:srgbClr val="85C2FF"/>
                </a:gs>
                <a:gs pos="70000">
                  <a:srgbClr val="C4D6EB"/>
                </a:gs>
                <a:gs pos="100000">
                  <a:srgbClr val="FFEBFA"/>
                </a:gs>
              </a:gsLst>
              <a:path path="circle">
                <a:fillToRect l="100000" t="100000"/>
              </a:path>
              <a:tileRect r="-100000" b="-100000"/>
            </a:gradFill>
            <a:tailEnd type="arrow"/>
          </a:ln>
        </p:spPr>
        <p:style>
          <a:lnRef idx="1">
            <a:schemeClr val="accent1"/>
          </a:lnRef>
          <a:fillRef idx="0">
            <a:schemeClr val="accent1"/>
          </a:fillRef>
          <a:effectRef idx="0">
            <a:schemeClr val="accent1"/>
          </a:effectRef>
          <a:fontRef idx="minor">
            <a:schemeClr val="tx1"/>
          </a:fontRef>
        </p:style>
      </p:cxnSp>
      <p:cxnSp>
        <p:nvCxnSpPr>
          <p:cNvPr id="6" name="Straight Arrow Connector 5"/>
          <p:cNvCxnSpPr/>
          <p:nvPr/>
        </p:nvCxnSpPr>
        <p:spPr bwMode="auto">
          <a:xfrm>
            <a:off x="1783385" y="5397681"/>
            <a:ext cx="4343207" cy="0"/>
          </a:xfrm>
          <a:prstGeom prst="straightConnector1">
            <a:avLst/>
          </a:prstGeom>
          <a:ln w="38100">
            <a:gradFill flip="none" rotWithShape="1">
              <a:gsLst>
                <a:gs pos="0">
                  <a:srgbClr val="5E9EFF"/>
                </a:gs>
                <a:gs pos="39999">
                  <a:srgbClr val="85C2FF"/>
                </a:gs>
                <a:gs pos="70000">
                  <a:srgbClr val="C4D6EB"/>
                </a:gs>
                <a:gs pos="100000">
                  <a:srgbClr val="FFEBFA"/>
                </a:gs>
              </a:gsLst>
              <a:lin ang="10800000" scaled="1"/>
              <a:tileRect/>
            </a:gradFill>
            <a:tailEnd type="arrow"/>
          </a:ln>
        </p:spPr>
        <p:style>
          <a:lnRef idx="1">
            <a:schemeClr val="accent1"/>
          </a:lnRef>
          <a:fillRef idx="0">
            <a:schemeClr val="accent1"/>
          </a:fillRef>
          <a:effectRef idx="0">
            <a:schemeClr val="accent1"/>
          </a:effectRef>
          <a:fontRef idx="minor">
            <a:schemeClr val="tx1"/>
          </a:fontRef>
        </p:style>
      </p:cxnSp>
      <p:sp>
        <p:nvSpPr>
          <p:cNvPr id="7177" name="TextBox 6"/>
          <p:cNvSpPr txBox="1">
            <a:spLocks noChangeArrowheads="1"/>
          </p:cNvSpPr>
          <p:nvPr/>
        </p:nvSpPr>
        <p:spPr bwMode="auto">
          <a:xfrm rot="5400000">
            <a:off x="-146028" y="2384506"/>
            <a:ext cx="231655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smtClean="0"/>
              <a:t>Food Production</a:t>
            </a:r>
            <a:endParaRPr lang="en-US" dirty="0"/>
          </a:p>
        </p:txBody>
      </p:sp>
      <p:sp>
        <p:nvSpPr>
          <p:cNvPr id="7178" name="TextBox 7"/>
          <p:cNvSpPr txBox="1">
            <a:spLocks noChangeArrowheads="1"/>
          </p:cNvSpPr>
          <p:nvPr/>
        </p:nvSpPr>
        <p:spPr bwMode="auto">
          <a:xfrm>
            <a:off x="5513332" y="5411588"/>
            <a:ext cx="613260" cy="355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t>Time</a:t>
            </a:r>
          </a:p>
        </p:txBody>
      </p:sp>
      <p:grpSp>
        <p:nvGrpSpPr>
          <p:cNvPr id="10" name="Group 9"/>
          <p:cNvGrpSpPr/>
          <p:nvPr/>
        </p:nvGrpSpPr>
        <p:grpSpPr>
          <a:xfrm>
            <a:off x="2073275" y="2692400"/>
            <a:ext cx="5426814" cy="2409825"/>
            <a:chOff x="2073275" y="2692400"/>
            <a:chExt cx="5426814" cy="2409825"/>
          </a:xfrm>
        </p:grpSpPr>
        <p:sp>
          <p:nvSpPr>
            <p:cNvPr id="9" name="Freeform 8"/>
            <p:cNvSpPr/>
            <p:nvPr/>
          </p:nvSpPr>
          <p:spPr bwMode="auto">
            <a:xfrm>
              <a:off x="2073275" y="2692400"/>
              <a:ext cx="4978400" cy="2409825"/>
            </a:xfrm>
            <a:custGeom>
              <a:avLst/>
              <a:gdLst>
                <a:gd name="connsiteX0" fmla="*/ 0 w 5273749"/>
                <a:gd name="connsiteY0" fmla="*/ 2500491 h 2500491"/>
                <a:gd name="connsiteX1" fmla="*/ 1881962 w 5273749"/>
                <a:gd name="connsiteY1" fmla="*/ 437774 h 2500491"/>
                <a:gd name="connsiteX2" fmla="*/ 3019646 w 5273749"/>
                <a:gd name="connsiteY2" fmla="*/ 33737 h 2500491"/>
                <a:gd name="connsiteX3" fmla="*/ 5273749 w 5273749"/>
                <a:gd name="connsiteY3" fmla="*/ 23105 h 2500491"/>
                <a:gd name="connsiteX4" fmla="*/ 5273749 w 5273749"/>
                <a:gd name="connsiteY4" fmla="*/ 23105 h 2500491"/>
                <a:gd name="connsiteX5" fmla="*/ 5273749 w 5273749"/>
                <a:gd name="connsiteY5" fmla="*/ 23105 h 250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73749" h="2500491">
                  <a:moveTo>
                    <a:pt x="0" y="2500491"/>
                  </a:moveTo>
                  <a:cubicBezTo>
                    <a:pt x="689344" y="1674695"/>
                    <a:pt x="1378688" y="848900"/>
                    <a:pt x="1881962" y="437774"/>
                  </a:cubicBezTo>
                  <a:cubicBezTo>
                    <a:pt x="2385236" y="26648"/>
                    <a:pt x="2454348" y="102848"/>
                    <a:pt x="3019646" y="33737"/>
                  </a:cubicBezTo>
                  <a:cubicBezTo>
                    <a:pt x="3584944" y="-35375"/>
                    <a:pt x="5273749" y="23105"/>
                    <a:pt x="5273749" y="23105"/>
                  </a:cubicBezTo>
                  <a:lnTo>
                    <a:pt x="5273749" y="23105"/>
                  </a:lnTo>
                  <a:lnTo>
                    <a:pt x="5273749" y="23105"/>
                  </a:lnTo>
                </a:path>
              </a:pathLst>
            </a:custGeom>
            <a:ln w="2540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sv-SE"/>
            </a:p>
          </p:txBody>
        </p:sp>
        <p:sp>
          <p:nvSpPr>
            <p:cNvPr id="7180" name="TextBox 9"/>
            <p:cNvSpPr txBox="1">
              <a:spLocks noChangeArrowheads="1"/>
            </p:cNvSpPr>
            <p:nvPr/>
          </p:nvSpPr>
          <p:spPr bwMode="auto">
            <a:xfrm>
              <a:off x="3275856" y="3927404"/>
              <a:ext cx="422423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solidFill>
                    <a:srgbClr val="00B050"/>
                  </a:solidFill>
                </a:rPr>
                <a:t>Plant (arable </a:t>
              </a:r>
              <a:r>
                <a:rPr lang="en-US" dirty="0" smtClean="0">
                  <a:solidFill>
                    <a:srgbClr val="00B050"/>
                  </a:solidFill>
                </a:rPr>
                <a:t>land and irrigation) </a:t>
              </a:r>
              <a:r>
                <a:rPr lang="en-US" dirty="0">
                  <a:solidFill>
                    <a:srgbClr val="00B050"/>
                  </a:solidFill>
                </a:rPr>
                <a:t>based </a:t>
              </a:r>
            </a:p>
            <a:p>
              <a:pPr eaLnBrk="1" hangingPunct="1"/>
              <a:r>
                <a:rPr lang="en-US" dirty="0" smtClean="0">
                  <a:solidFill>
                    <a:srgbClr val="00B050"/>
                  </a:solidFill>
                </a:rPr>
                <a:t>food </a:t>
              </a:r>
              <a:r>
                <a:rPr lang="en-US" dirty="0">
                  <a:solidFill>
                    <a:srgbClr val="00B050"/>
                  </a:solidFill>
                </a:rPr>
                <a:t>production system</a:t>
              </a:r>
            </a:p>
          </p:txBody>
        </p:sp>
      </p:grpSp>
      <p:grpSp>
        <p:nvGrpSpPr>
          <p:cNvPr id="13" name="Group 12"/>
          <p:cNvGrpSpPr/>
          <p:nvPr/>
        </p:nvGrpSpPr>
        <p:grpSpPr>
          <a:xfrm>
            <a:off x="2041253" y="1899072"/>
            <a:ext cx="5047219" cy="3203153"/>
            <a:chOff x="3903663" y="-459870"/>
            <a:chExt cx="4979987" cy="3536445"/>
          </a:xfrm>
        </p:grpSpPr>
        <p:sp>
          <p:nvSpPr>
            <p:cNvPr id="7181" name="TextBox 10"/>
            <p:cNvSpPr txBox="1">
              <a:spLocks noChangeArrowheads="1"/>
            </p:cNvSpPr>
            <p:nvPr/>
          </p:nvSpPr>
          <p:spPr bwMode="auto">
            <a:xfrm>
              <a:off x="5145120" y="-459870"/>
              <a:ext cx="3408773" cy="7135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dirty="0">
                  <a:solidFill>
                    <a:srgbClr val="00B0F0"/>
                  </a:solidFill>
                </a:rPr>
                <a:t>Animal (non arable land) based </a:t>
              </a:r>
            </a:p>
            <a:p>
              <a:pPr eaLnBrk="1" hangingPunct="1"/>
              <a:r>
                <a:rPr lang="en-US" dirty="0" smtClean="0">
                  <a:solidFill>
                    <a:srgbClr val="00B0F0"/>
                  </a:solidFill>
                </a:rPr>
                <a:t>food </a:t>
              </a:r>
              <a:r>
                <a:rPr lang="en-US" dirty="0">
                  <a:solidFill>
                    <a:srgbClr val="00B0F0"/>
                  </a:solidFill>
                </a:rPr>
                <a:t>production system</a:t>
              </a:r>
            </a:p>
          </p:txBody>
        </p:sp>
        <p:sp>
          <p:nvSpPr>
            <p:cNvPr id="16" name="Freeform 15"/>
            <p:cNvSpPr/>
            <p:nvPr/>
          </p:nvSpPr>
          <p:spPr bwMode="auto">
            <a:xfrm>
              <a:off x="3903663" y="665163"/>
              <a:ext cx="4979987" cy="2411412"/>
            </a:xfrm>
            <a:custGeom>
              <a:avLst/>
              <a:gdLst>
                <a:gd name="connsiteX0" fmla="*/ 0 w 5273749"/>
                <a:gd name="connsiteY0" fmla="*/ 2500491 h 2500491"/>
                <a:gd name="connsiteX1" fmla="*/ 1881962 w 5273749"/>
                <a:gd name="connsiteY1" fmla="*/ 437774 h 2500491"/>
                <a:gd name="connsiteX2" fmla="*/ 3019646 w 5273749"/>
                <a:gd name="connsiteY2" fmla="*/ 33737 h 2500491"/>
                <a:gd name="connsiteX3" fmla="*/ 5273749 w 5273749"/>
                <a:gd name="connsiteY3" fmla="*/ 23105 h 2500491"/>
                <a:gd name="connsiteX4" fmla="*/ 5273749 w 5273749"/>
                <a:gd name="connsiteY4" fmla="*/ 23105 h 2500491"/>
                <a:gd name="connsiteX5" fmla="*/ 5273749 w 5273749"/>
                <a:gd name="connsiteY5" fmla="*/ 23105 h 2500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73749" h="2500491">
                  <a:moveTo>
                    <a:pt x="0" y="2500491"/>
                  </a:moveTo>
                  <a:cubicBezTo>
                    <a:pt x="689344" y="1674695"/>
                    <a:pt x="1378688" y="848900"/>
                    <a:pt x="1881962" y="437774"/>
                  </a:cubicBezTo>
                  <a:cubicBezTo>
                    <a:pt x="2385236" y="26648"/>
                    <a:pt x="2454348" y="102848"/>
                    <a:pt x="3019646" y="33737"/>
                  </a:cubicBezTo>
                  <a:cubicBezTo>
                    <a:pt x="3584944" y="-35375"/>
                    <a:pt x="5273749" y="23105"/>
                    <a:pt x="5273749" y="23105"/>
                  </a:cubicBezTo>
                  <a:lnTo>
                    <a:pt x="5273749" y="23105"/>
                  </a:lnTo>
                  <a:lnTo>
                    <a:pt x="5273749" y="23105"/>
                  </a:lnTo>
                </a:path>
              </a:pathLst>
            </a:custGeom>
            <a:ln w="25400">
              <a:solidFill>
                <a:srgbClr val="00B0F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sv-SE"/>
            </a:p>
          </p:txBody>
        </p:sp>
      </p:grpSp>
      <p:sp>
        <p:nvSpPr>
          <p:cNvPr id="7174" name="TextBox 1"/>
          <p:cNvSpPr txBox="1">
            <a:spLocks noChangeArrowheads="1"/>
          </p:cNvSpPr>
          <p:nvPr/>
        </p:nvSpPr>
        <p:spPr bwMode="auto">
          <a:xfrm>
            <a:off x="2045853" y="693866"/>
            <a:ext cx="46304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US" b="1" u="sng" dirty="0" smtClean="0"/>
              <a:t>The Problem !! We end up with less food</a:t>
            </a:r>
            <a:endParaRPr lang="en-US" b="1" u="sng" dirty="0"/>
          </a:p>
        </p:txBody>
      </p:sp>
      <p:pic>
        <p:nvPicPr>
          <p:cNvPr id="18" name="Picture 17" descr="Platta_gron_logo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Box 19"/>
          <p:cNvSpPr txBox="1"/>
          <p:nvPr/>
        </p:nvSpPr>
        <p:spPr>
          <a:xfrm>
            <a:off x="163780" y="6480279"/>
            <a:ext cx="1327608" cy="246221"/>
          </a:xfrm>
          <a:prstGeom prst="rect">
            <a:avLst/>
          </a:prstGeom>
          <a:noFill/>
        </p:spPr>
        <p:txBody>
          <a:bodyPr wrap="none" rtlCol="0">
            <a:spAutoFit/>
          </a:bodyPr>
          <a:lstStyle/>
          <a:p>
            <a:r>
              <a:rPr lang="sv-SE" sz="1000" dirty="0" smtClean="0"/>
              <a:t>Illustration </a:t>
            </a:r>
            <a:r>
              <a:rPr lang="sv-SE" sz="1000" dirty="0" err="1" smtClean="0"/>
              <a:t>A.Kiessling</a:t>
            </a:r>
            <a:endParaRPr lang="sv-SE" sz="1000" dirty="0"/>
          </a:p>
        </p:txBody>
      </p:sp>
      <p:sp>
        <p:nvSpPr>
          <p:cNvPr id="19" name="Rectangle 18"/>
          <p:cNvSpPr/>
          <p:nvPr/>
        </p:nvSpPr>
        <p:spPr>
          <a:xfrm>
            <a:off x="2123728" y="1916832"/>
            <a:ext cx="5799484" cy="2800767"/>
          </a:xfrm>
          <a:prstGeom prst="rect">
            <a:avLst/>
          </a:prstGeom>
          <a:solidFill>
            <a:schemeClr val="bg1"/>
          </a:solidFill>
        </p:spPr>
        <p:txBody>
          <a:bodyPr wrap="square">
            <a:spAutoFit/>
          </a:bodyPr>
          <a:lstStyle/>
          <a:p>
            <a:pPr marL="285750" indent="-285750">
              <a:buFont typeface="Symbol"/>
              <a:buChar char="Þ"/>
            </a:pPr>
            <a:r>
              <a:rPr lang="en-US" sz="2200" dirty="0" smtClean="0"/>
              <a:t>Fluctuating and increasing prices</a:t>
            </a:r>
          </a:p>
          <a:p>
            <a:pPr algn="ctr"/>
            <a:endParaRPr lang="en-US" sz="2200" dirty="0"/>
          </a:p>
          <a:p>
            <a:pPr algn="ctr"/>
            <a:r>
              <a:rPr lang="en-US" sz="2200" dirty="0" smtClean="0"/>
              <a:t>And if combined with local weather effects =&gt;</a:t>
            </a:r>
          </a:p>
          <a:p>
            <a:pPr algn="ctr"/>
            <a:endParaRPr lang="en-US" sz="2200" dirty="0"/>
          </a:p>
          <a:p>
            <a:r>
              <a:rPr lang="en-US" sz="2200" dirty="0" smtClean="0"/>
              <a:t>The </a:t>
            </a:r>
            <a:r>
              <a:rPr lang="en-US" sz="2200" dirty="0"/>
              <a:t>OECD/FAO Outlook warns: A wide-spread drought such as the one experienced in 2012, on top of low food stocks, could raise world prices by 15-40 percent."</a:t>
            </a:r>
            <a:endParaRPr lang="sv-SE" sz="2200" dirty="0"/>
          </a:p>
        </p:txBody>
      </p:sp>
    </p:spTree>
    <p:extLst>
      <p:ext uri="{BB962C8B-B14F-4D97-AF65-F5344CB8AC3E}">
        <p14:creationId xmlns:p14="http://schemas.microsoft.com/office/powerpoint/2010/main" val="453817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3" name="Picture 3" descr="skanna002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45878" y="765175"/>
            <a:ext cx="6392123" cy="577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Text Box 4"/>
          <p:cNvSpPr txBox="1">
            <a:spLocks noChangeArrowheads="1"/>
          </p:cNvSpPr>
          <p:nvPr/>
        </p:nvSpPr>
        <p:spPr bwMode="auto">
          <a:xfrm>
            <a:off x="5596448" y="6253608"/>
            <a:ext cx="246253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z="1200" dirty="0" smtClean="0"/>
              <a:t>Original compost by </a:t>
            </a:r>
            <a:r>
              <a:rPr lang="en-GB" sz="1200" dirty="0" err="1" smtClean="0"/>
              <a:t>Ewos</a:t>
            </a:r>
            <a:r>
              <a:rPr lang="en-GB" sz="1200" dirty="0" smtClean="0"/>
              <a:t>, based</a:t>
            </a:r>
          </a:p>
          <a:p>
            <a:pPr eaLnBrk="1" hangingPunct="1"/>
            <a:r>
              <a:rPr lang="en-GB" sz="1200" dirty="0" smtClean="0"/>
              <a:t>on </a:t>
            </a:r>
            <a:r>
              <a:rPr lang="en-GB" sz="1200" dirty="0" err="1" smtClean="0"/>
              <a:t>Åsgård</a:t>
            </a:r>
            <a:r>
              <a:rPr lang="en-GB" sz="1200" dirty="0" smtClean="0"/>
              <a:t> et al. 1999</a:t>
            </a:r>
            <a:endParaRPr lang="en-GB" sz="1200" dirty="0"/>
          </a:p>
        </p:txBody>
      </p:sp>
      <p:sp>
        <p:nvSpPr>
          <p:cNvPr id="11" name="Rectangle 10"/>
          <p:cNvSpPr/>
          <p:nvPr/>
        </p:nvSpPr>
        <p:spPr>
          <a:xfrm>
            <a:off x="1045878" y="5229200"/>
            <a:ext cx="2210952" cy="10244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 name="Rectangle 1"/>
          <p:cNvSpPr/>
          <p:nvPr/>
        </p:nvSpPr>
        <p:spPr>
          <a:xfrm>
            <a:off x="1045878" y="765174"/>
            <a:ext cx="1543272" cy="715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p:cNvSpPr/>
          <p:nvPr/>
        </p:nvSpPr>
        <p:spPr>
          <a:xfrm>
            <a:off x="899592" y="1484784"/>
            <a:ext cx="440754" cy="16561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219" name="Text Box 5"/>
          <p:cNvSpPr txBox="1">
            <a:spLocks noChangeArrowheads="1"/>
          </p:cNvSpPr>
          <p:nvPr/>
        </p:nvSpPr>
        <p:spPr bwMode="auto">
          <a:xfrm>
            <a:off x="2847450" y="63838"/>
            <a:ext cx="3164947" cy="586957"/>
          </a:xfrm>
          <a:prstGeom prst="rect">
            <a:avLst/>
          </a:prstGeom>
          <a:solidFill>
            <a:schemeClr val="bg1"/>
          </a:solidFill>
          <a:ln w="9525"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sv-SE" sz="3200" dirty="0">
                <a:solidFill>
                  <a:schemeClr val="tx2"/>
                </a:solidFill>
              </a:rPr>
              <a:t>Animal or Man ?</a:t>
            </a:r>
            <a:endParaRPr lang="en-US" sz="3200" dirty="0">
              <a:solidFill>
                <a:schemeClr val="tx2"/>
              </a:solidFill>
            </a:endParaRPr>
          </a:p>
        </p:txBody>
      </p:sp>
      <p:pic>
        <p:nvPicPr>
          <p:cNvPr id="9221" name="Picture 4" descr="Platta_gron_logo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0"/>
            <a:ext cx="914694" cy="1052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p:nvPr/>
        </p:nvGrpSpPr>
        <p:grpSpPr>
          <a:xfrm>
            <a:off x="223501" y="1554936"/>
            <a:ext cx="8190179" cy="1045323"/>
            <a:chOff x="223501" y="1554936"/>
            <a:chExt cx="8190179" cy="1045323"/>
          </a:xfrm>
        </p:grpSpPr>
        <p:grpSp>
          <p:nvGrpSpPr>
            <p:cNvPr id="14" name="Group 13"/>
            <p:cNvGrpSpPr/>
            <p:nvPr/>
          </p:nvGrpSpPr>
          <p:grpSpPr>
            <a:xfrm>
              <a:off x="2484706" y="2180608"/>
              <a:ext cx="3388845" cy="419651"/>
              <a:chOff x="2484706" y="2180608"/>
              <a:chExt cx="3388845" cy="419651"/>
            </a:xfrm>
          </p:grpSpPr>
          <p:grpSp>
            <p:nvGrpSpPr>
              <p:cNvPr id="15" name="Group 21"/>
              <p:cNvGrpSpPr>
                <a:grpSpLocks/>
              </p:cNvGrpSpPr>
              <p:nvPr/>
            </p:nvGrpSpPr>
            <p:grpSpPr bwMode="auto">
              <a:xfrm>
                <a:off x="5148064" y="2180608"/>
                <a:ext cx="725487" cy="400665"/>
                <a:chOff x="3851920" y="5301208"/>
                <a:chExt cx="1297770" cy="800472"/>
              </a:xfrm>
            </p:grpSpPr>
            <p:cxnSp>
              <p:nvCxnSpPr>
                <p:cNvPr id="16" name="Straight Connector 15"/>
                <p:cNvCxnSpPr/>
                <p:nvPr/>
              </p:nvCxnSpPr>
              <p:spPr>
                <a:xfrm flipV="1">
                  <a:off x="3851920" y="5301823"/>
                  <a:ext cx="1297904" cy="647503"/>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004241" y="5301823"/>
                  <a:ext cx="1145583" cy="799857"/>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1" name="Group 21"/>
              <p:cNvGrpSpPr>
                <a:grpSpLocks/>
              </p:cNvGrpSpPr>
              <p:nvPr/>
            </p:nvGrpSpPr>
            <p:grpSpPr bwMode="auto">
              <a:xfrm>
                <a:off x="2484706" y="2199594"/>
                <a:ext cx="725487" cy="400665"/>
                <a:chOff x="3851920" y="5301208"/>
                <a:chExt cx="1297770" cy="800472"/>
              </a:xfrm>
            </p:grpSpPr>
            <p:cxnSp>
              <p:nvCxnSpPr>
                <p:cNvPr id="22" name="Straight Connector 21"/>
                <p:cNvCxnSpPr/>
                <p:nvPr/>
              </p:nvCxnSpPr>
              <p:spPr>
                <a:xfrm flipV="1">
                  <a:off x="3851920" y="5301823"/>
                  <a:ext cx="1297904" cy="647503"/>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4004241" y="5301823"/>
                  <a:ext cx="1145583" cy="799857"/>
                </a:xfrm>
                <a:prstGeom prst="line">
                  <a:avLst/>
                </a:prstGeom>
                <a:ln w="50800">
                  <a:solidFill>
                    <a:srgbClr val="FF0000"/>
                  </a:solidFill>
                </a:ln>
              </p:spPr>
              <p:style>
                <a:lnRef idx="1">
                  <a:schemeClr val="accent1"/>
                </a:lnRef>
                <a:fillRef idx="0">
                  <a:schemeClr val="accent1"/>
                </a:fillRef>
                <a:effectRef idx="0">
                  <a:schemeClr val="accent1"/>
                </a:effectRef>
                <a:fontRef idx="minor">
                  <a:schemeClr val="tx1"/>
                </a:fontRef>
              </p:style>
            </p:cxnSp>
          </p:grpSp>
        </p:grpSp>
        <p:grpSp>
          <p:nvGrpSpPr>
            <p:cNvPr id="19" name="Group 18"/>
            <p:cNvGrpSpPr/>
            <p:nvPr/>
          </p:nvGrpSpPr>
          <p:grpSpPr>
            <a:xfrm>
              <a:off x="223501" y="1554936"/>
              <a:ext cx="8190179" cy="839009"/>
              <a:chOff x="223501" y="1554936"/>
              <a:chExt cx="8190179" cy="839009"/>
            </a:xfrm>
          </p:grpSpPr>
          <p:sp>
            <p:nvSpPr>
              <p:cNvPr id="25" name="Right Arrow 24"/>
              <p:cNvSpPr/>
              <p:nvPr/>
            </p:nvSpPr>
            <p:spPr>
              <a:xfrm rot="2691235">
                <a:off x="223501" y="1889889"/>
                <a:ext cx="1784230" cy="504056"/>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GB" sz="1200" dirty="0" smtClean="0"/>
                  <a:t>Alternative feed</a:t>
                </a:r>
                <a:endParaRPr lang="en-GB" sz="1200" dirty="0"/>
              </a:p>
            </p:txBody>
          </p:sp>
          <p:sp>
            <p:nvSpPr>
              <p:cNvPr id="6" name="Right Arrow 5"/>
              <p:cNvSpPr/>
              <p:nvPr/>
            </p:nvSpPr>
            <p:spPr>
              <a:xfrm rot="18908765" flipH="1">
                <a:off x="6629450" y="1554936"/>
                <a:ext cx="1784230" cy="504056"/>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GB" sz="1200" dirty="0" smtClean="0"/>
                  <a:t>Alternative feed</a:t>
                </a:r>
                <a:endParaRPr lang="en-GB" sz="1200" dirty="0"/>
              </a:p>
            </p:txBody>
          </p:sp>
        </p:grpSp>
      </p:grpSp>
      <p:grpSp>
        <p:nvGrpSpPr>
          <p:cNvPr id="9" name="Group 8"/>
          <p:cNvGrpSpPr/>
          <p:nvPr/>
        </p:nvGrpSpPr>
        <p:grpSpPr>
          <a:xfrm>
            <a:off x="4651396" y="1052736"/>
            <a:ext cx="4288164" cy="4965667"/>
            <a:chOff x="4651396" y="1052736"/>
            <a:chExt cx="4288164" cy="4965667"/>
          </a:xfrm>
        </p:grpSpPr>
        <p:sp>
          <p:nvSpPr>
            <p:cNvPr id="7" name="Oval 6"/>
            <p:cNvSpPr/>
            <p:nvPr/>
          </p:nvSpPr>
          <p:spPr>
            <a:xfrm>
              <a:off x="4651396" y="1052736"/>
              <a:ext cx="3528392" cy="2808312"/>
            </a:xfrm>
            <a:prstGeom prst="ellipse">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TextBox 7"/>
            <p:cNvSpPr txBox="1"/>
            <p:nvPr/>
          </p:nvSpPr>
          <p:spPr>
            <a:xfrm>
              <a:off x="5724128" y="4541075"/>
              <a:ext cx="3215432" cy="1477328"/>
            </a:xfrm>
            <a:prstGeom prst="rect">
              <a:avLst/>
            </a:prstGeom>
            <a:noFill/>
          </p:spPr>
          <p:txBody>
            <a:bodyPr wrap="none" rtlCol="0">
              <a:spAutoFit/>
            </a:bodyPr>
            <a:lstStyle/>
            <a:p>
              <a:r>
                <a:rPr lang="en-GB" dirty="0" smtClean="0"/>
                <a:t>Aquaculture</a:t>
              </a:r>
            </a:p>
            <a:p>
              <a:r>
                <a:rPr lang="en-GB" dirty="0" smtClean="0"/>
                <a:t>Fastest growing food system</a:t>
              </a:r>
            </a:p>
            <a:p>
              <a:endParaRPr lang="en-GB" dirty="0"/>
            </a:p>
            <a:p>
              <a:r>
                <a:rPr lang="en-GB" dirty="0" smtClean="0"/>
                <a:t>Has a special role in closing the :</a:t>
              </a:r>
            </a:p>
            <a:p>
              <a:r>
                <a:rPr lang="en-GB" dirty="0" smtClean="0"/>
                <a:t>“Nutrient loop” </a:t>
              </a:r>
              <a:endParaRPr lang="en-GB" dirty="0"/>
            </a:p>
          </p:txBody>
        </p:sp>
      </p:grpSp>
    </p:spTree>
    <p:extLst>
      <p:ext uri="{BB962C8B-B14F-4D97-AF65-F5344CB8AC3E}">
        <p14:creationId xmlns:p14="http://schemas.microsoft.com/office/powerpoint/2010/main" val="3180243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1000"/>
                                        <p:tgtEl>
                                          <p:spTgt spid="9"/>
                                        </p:tgtEl>
                                      </p:cBhvr>
                                    </p:animEffect>
                                    <p:anim calcmode="lin" valueType="num">
                                      <p:cBhvr>
                                        <p:cTn id="15" dur="1000" fill="hold"/>
                                        <p:tgtEl>
                                          <p:spTgt spid="9"/>
                                        </p:tgtEl>
                                        <p:attrNameLst>
                                          <p:attrName>ppt_x</p:attrName>
                                        </p:attrNameLst>
                                      </p:cBhvr>
                                      <p:tavLst>
                                        <p:tav tm="0">
                                          <p:val>
                                            <p:strVal val="#ppt_x"/>
                                          </p:val>
                                        </p:tav>
                                        <p:tav tm="100000">
                                          <p:val>
                                            <p:strVal val="#ppt_x"/>
                                          </p:val>
                                        </p:tav>
                                      </p:tavLst>
                                    </p:anim>
                                    <p:anim calcmode="lin" valueType="num">
                                      <p:cBhvr>
                                        <p:cTn id="16"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270" y="2667000"/>
            <a:ext cx="7894637" cy="381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 name="Group 2"/>
          <p:cNvGrpSpPr/>
          <p:nvPr/>
        </p:nvGrpSpPr>
        <p:grpSpPr>
          <a:xfrm>
            <a:off x="457200" y="457200"/>
            <a:ext cx="3200400" cy="3124200"/>
            <a:chOff x="457200" y="457200"/>
            <a:chExt cx="3200400" cy="3124200"/>
          </a:xfrm>
        </p:grpSpPr>
        <p:sp>
          <p:nvSpPr>
            <p:cNvPr id="4" name="AutoShape 14"/>
            <p:cNvSpPr>
              <a:spLocks noChangeArrowheads="1"/>
            </p:cNvSpPr>
            <p:nvPr/>
          </p:nvSpPr>
          <p:spPr bwMode="auto">
            <a:xfrm rot="-1200000">
              <a:off x="1524000" y="14478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5" name="Oval 15"/>
            <p:cNvSpPr>
              <a:spLocks noChangeArrowheads="1"/>
            </p:cNvSpPr>
            <p:nvPr/>
          </p:nvSpPr>
          <p:spPr bwMode="auto">
            <a:xfrm>
              <a:off x="457200" y="457200"/>
              <a:ext cx="1143000" cy="1066800"/>
            </a:xfrm>
            <a:prstGeom prst="ellipse">
              <a:avLst/>
            </a:prstGeom>
            <a:solidFill>
              <a:srgbClr val="FFCC00"/>
            </a:solidFill>
            <a:ln w="9525">
              <a:solidFill>
                <a:schemeClr val="tx1"/>
              </a:solidFill>
              <a:round/>
              <a:headEnd/>
              <a:tailEnd/>
            </a:ln>
          </p:spPr>
          <p:txBody>
            <a:bodyPr wrap="none" anchor="ctr"/>
            <a:lstStyle/>
            <a:p>
              <a:endParaRPr lang="sv-SE"/>
            </a:p>
          </p:txBody>
        </p:sp>
        <p:sp>
          <p:nvSpPr>
            <p:cNvPr id="6" name="AutoShape 16"/>
            <p:cNvSpPr>
              <a:spLocks noChangeArrowheads="1"/>
            </p:cNvSpPr>
            <p:nvPr/>
          </p:nvSpPr>
          <p:spPr bwMode="auto">
            <a:xfrm rot="-2700000">
              <a:off x="2362200" y="7620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7" name="AutoShape 17"/>
            <p:cNvSpPr>
              <a:spLocks noChangeArrowheads="1"/>
            </p:cNvSpPr>
            <p:nvPr/>
          </p:nvSpPr>
          <p:spPr bwMode="auto">
            <a:xfrm rot="600000">
              <a:off x="685800" y="16002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8" name="AutoShape 18"/>
            <p:cNvSpPr>
              <a:spLocks noChangeArrowheads="1"/>
            </p:cNvSpPr>
            <p:nvPr/>
          </p:nvSpPr>
          <p:spPr bwMode="auto">
            <a:xfrm rot="-3600000">
              <a:off x="2514600" y="3048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9" name="AutoShape 19"/>
            <p:cNvSpPr>
              <a:spLocks noChangeArrowheads="1"/>
            </p:cNvSpPr>
            <p:nvPr/>
          </p:nvSpPr>
          <p:spPr bwMode="auto">
            <a:xfrm rot="-1800000">
              <a:off x="1981200" y="12192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10" name="AutoShape 20"/>
            <p:cNvSpPr>
              <a:spLocks noChangeArrowheads="1"/>
            </p:cNvSpPr>
            <p:nvPr/>
          </p:nvSpPr>
          <p:spPr bwMode="auto">
            <a:xfrm rot="-4800000">
              <a:off x="2590800" y="-1524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11" name="AutoShape 21"/>
            <p:cNvSpPr>
              <a:spLocks noChangeArrowheads="1"/>
            </p:cNvSpPr>
            <p:nvPr/>
          </p:nvSpPr>
          <p:spPr bwMode="auto">
            <a:xfrm>
              <a:off x="1066800" y="17526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grpSp>
      <p:sp>
        <p:nvSpPr>
          <p:cNvPr id="12" name="TextBox 11"/>
          <p:cNvSpPr txBox="1"/>
          <p:nvPr/>
        </p:nvSpPr>
        <p:spPr>
          <a:xfrm>
            <a:off x="3838923" y="711368"/>
            <a:ext cx="4896544" cy="1015663"/>
          </a:xfrm>
          <a:prstGeom prst="rect">
            <a:avLst/>
          </a:prstGeom>
          <a:noFill/>
          <a:ln w="19050">
            <a:solidFill>
              <a:schemeClr val="accent1">
                <a:shade val="95000"/>
                <a:satMod val="105000"/>
              </a:schemeClr>
            </a:solidFill>
            <a:prstDash val="dash"/>
          </a:ln>
        </p:spPr>
        <p:txBody>
          <a:bodyPr wrap="square" rtlCol="0">
            <a:spAutoFit/>
          </a:bodyPr>
          <a:lstStyle/>
          <a:p>
            <a:r>
              <a:rPr lang="en-US" sz="2000" dirty="0"/>
              <a:t>Microbes are the base of the food web evolution of all higher animals including ruminants.</a:t>
            </a:r>
            <a:endParaRPr lang="sv-SE" sz="2000" dirty="0"/>
          </a:p>
        </p:txBody>
      </p:sp>
      <p:sp>
        <p:nvSpPr>
          <p:cNvPr id="929" name="Rounded Rectangle 928"/>
          <p:cNvSpPr/>
          <p:nvPr/>
        </p:nvSpPr>
        <p:spPr>
          <a:xfrm>
            <a:off x="3670173" y="4779862"/>
            <a:ext cx="3384376" cy="15121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u="sng" dirty="0"/>
              <a:t>Growth </a:t>
            </a:r>
            <a:r>
              <a:rPr lang="en-US" u="sng" dirty="0" smtClean="0"/>
              <a:t>rate / day:</a:t>
            </a:r>
            <a:endParaRPr lang="en-US" u="sng" dirty="0"/>
          </a:p>
          <a:p>
            <a:r>
              <a:rPr lang="en-US" dirty="0"/>
              <a:t>Bacteria every 20 min =&gt; 	2</a:t>
            </a:r>
            <a:r>
              <a:rPr lang="en-US" baseline="30000" dirty="0"/>
              <a:t>72</a:t>
            </a:r>
            <a:r>
              <a:rPr lang="en-US" dirty="0"/>
              <a:t> </a:t>
            </a:r>
          </a:p>
          <a:p>
            <a:r>
              <a:rPr lang="en-US" dirty="0"/>
              <a:t>Yeast every 2 h =&gt; 		2</a:t>
            </a:r>
            <a:r>
              <a:rPr lang="en-US" baseline="30000" dirty="0"/>
              <a:t>12</a:t>
            </a:r>
            <a:r>
              <a:rPr lang="en-US" dirty="0"/>
              <a:t> </a:t>
            </a:r>
          </a:p>
          <a:p>
            <a:r>
              <a:rPr lang="en-US" dirty="0"/>
              <a:t>Micro algae once a day =&gt; 	2</a:t>
            </a:r>
            <a:r>
              <a:rPr lang="en-US" baseline="30000" dirty="0"/>
              <a:t>1</a:t>
            </a:r>
            <a:r>
              <a:rPr lang="en-US" dirty="0"/>
              <a:t> </a:t>
            </a:r>
          </a:p>
          <a:p>
            <a:pPr algn="ctr"/>
            <a:endParaRPr lang="sv-SE" dirty="0"/>
          </a:p>
        </p:txBody>
      </p:sp>
      <p:sp>
        <p:nvSpPr>
          <p:cNvPr id="932" name="Text Box 931"/>
          <p:cNvSpPr txBox="1">
            <a:spLocks noChangeArrowheads="1"/>
          </p:cNvSpPr>
          <p:nvPr/>
        </p:nvSpPr>
        <p:spPr bwMode="auto">
          <a:xfrm>
            <a:off x="6597636" y="2724695"/>
            <a:ext cx="1797287"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sv-SE" sz="1200" dirty="0"/>
              <a:t>By Sergio Zimmermann</a:t>
            </a:r>
            <a:endParaRPr lang="en-US" sz="1200" dirty="0"/>
          </a:p>
        </p:txBody>
      </p:sp>
    </p:spTree>
    <p:extLst>
      <p:ext uri="{BB962C8B-B14F-4D97-AF65-F5344CB8AC3E}">
        <p14:creationId xmlns:p14="http://schemas.microsoft.com/office/powerpoint/2010/main" val="4069205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29"/>
                                        </p:tgtEl>
                                        <p:attrNameLst>
                                          <p:attrName>style.visibility</p:attrName>
                                        </p:attrNameLst>
                                      </p:cBhvr>
                                      <p:to>
                                        <p:strVal val="visible"/>
                                      </p:to>
                                    </p:set>
                                    <p:animEffect transition="in" filter="wheel(1)">
                                      <p:cBhvr>
                                        <p:cTn id="7" dur="2000"/>
                                        <p:tgtEl>
                                          <p:spTgt spid="9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9"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0" y="16034"/>
            <a:ext cx="9144000" cy="6862226"/>
            <a:chOff x="0" y="-18173"/>
            <a:chExt cx="9144000" cy="6862226"/>
          </a:xfrm>
        </p:grpSpPr>
        <p:pic>
          <p:nvPicPr>
            <p:cNvPr id="6" name="Picture 2" descr="C:\Users\volkmar.AD\Documents\Projects\Mistra\IMG_21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173"/>
              <a:ext cx="9144000" cy="6862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107504" y="6464991"/>
              <a:ext cx="2445349" cy="276999"/>
            </a:xfrm>
            <a:prstGeom prst="rect">
              <a:avLst/>
            </a:prstGeom>
            <a:noFill/>
          </p:spPr>
          <p:txBody>
            <a:bodyPr wrap="none" rtlCol="0">
              <a:spAutoFit/>
            </a:bodyPr>
            <a:lstStyle/>
            <a:p>
              <a:r>
                <a:rPr lang="en-US" sz="1200" dirty="0" smtClean="0">
                  <a:solidFill>
                    <a:schemeClr val="bg1"/>
                  </a:solidFill>
                </a:rPr>
                <a:t>Picture courtesy of Matilda Olstorpe</a:t>
              </a:r>
              <a:endParaRPr lang="en-US" sz="1200" dirty="0">
                <a:solidFill>
                  <a:schemeClr val="bg1"/>
                </a:solidFill>
              </a:endParaRPr>
            </a:p>
          </p:txBody>
        </p:sp>
      </p:grpSp>
      <p:pic>
        <p:nvPicPr>
          <p:cNvPr id="84995"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12915" y="922337"/>
            <a:ext cx="1962150" cy="4868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ounded Rectangle 1"/>
          <p:cNvSpPr/>
          <p:nvPr/>
        </p:nvSpPr>
        <p:spPr>
          <a:xfrm>
            <a:off x="1128008" y="116632"/>
            <a:ext cx="2510358" cy="16291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600" dirty="0" smtClean="0"/>
              <a:t>Microbes have high levels of RNA (10-15%) due to high protein synthesis.</a:t>
            </a:r>
          </a:p>
          <a:p>
            <a:endParaRPr lang="en-US" sz="1600" dirty="0"/>
          </a:p>
          <a:p>
            <a:r>
              <a:rPr lang="en-US" sz="1600" dirty="0" smtClean="0"/>
              <a:t>Living cells metabolizing the N in RNA to:</a:t>
            </a:r>
            <a:endParaRPr lang="en-US" sz="1600" dirty="0"/>
          </a:p>
        </p:txBody>
      </p:sp>
      <p:sp>
        <p:nvSpPr>
          <p:cNvPr id="3" name="Oval 2"/>
          <p:cNvSpPr/>
          <p:nvPr/>
        </p:nvSpPr>
        <p:spPr>
          <a:xfrm>
            <a:off x="107504" y="2348880"/>
            <a:ext cx="1728192" cy="144016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RNA </a:t>
            </a:r>
            <a:r>
              <a:rPr lang="en-US" sz="1100" dirty="0" smtClean="0"/>
              <a:t>relay the information of </a:t>
            </a:r>
            <a:r>
              <a:rPr lang="en-US" dirty="0" smtClean="0"/>
              <a:t>DNA </a:t>
            </a:r>
            <a:r>
              <a:rPr lang="en-US" sz="1100" dirty="0" smtClean="0"/>
              <a:t> to the protein synthesis</a:t>
            </a:r>
          </a:p>
        </p:txBody>
      </p:sp>
      <p:sp>
        <p:nvSpPr>
          <p:cNvPr id="4" name="Right Arrow 3"/>
          <p:cNvSpPr/>
          <p:nvPr/>
        </p:nvSpPr>
        <p:spPr>
          <a:xfrm rot="18327309">
            <a:off x="620315" y="1897302"/>
            <a:ext cx="523723" cy="2306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0" name="Right Arrow 9"/>
          <p:cNvSpPr/>
          <p:nvPr/>
        </p:nvSpPr>
        <p:spPr>
          <a:xfrm>
            <a:off x="3683825" y="1200894"/>
            <a:ext cx="720080" cy="18901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Right Arrow 15"/>
          <p:cNvSpPr/>
          <p:nvPr/>
        </p:nvSpPr>
        <p:spPr>
          <a:xfrm rot="5400000">
            <a:off x="3472597" y="3289903"/>
            <a:ext cx="3242785" cy="189012"/>
          </a:xfrm>
          <a:prstGeom prs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Rounded Rectangle 16"/>
          <p:cNvSpPr/>
          <p:nvPr/>
        </p:nvSpPr>
        <p:spPr>
          <a:xfrm>
            <a:off x="4193158" y="5301207"/>
            <a:ext cx="2107033" cy="1336489"/>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t>Fish </a:t>
            </a:r>
          </a:p>
          <a:p>
            <a:pPr algn="ctr"/>
            <a:r>
              <a:rPr lang="en-US" sz="1600" dirty="0" smtClean="0"/>
              <a:t>=&gt; Has all enzymes to eat large amounts of microbes</a:t>
            </a:r>
            <a:endParaRPr lang="en-US" sz="1600" dirty="0"/>
          </a:p>
        </p:txBody>
      </p:sp>
      <p:sp>
        <p:nvSpPr>
          <p:cNvPr id="12" name="Down Arrow 11"/>
          <p:cNvSpPr/>
          <p:nvPr/>
        </p:nvSpPr>
        <p:spPr>
          <a:xfrm rot="5400000">
            <a:off x="3604376" y="4396624"/>
            <a:ext cx="432048" cy="137712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sz="1400" dirty="0" smtClean="0"/>
              <a:t>To water</a:t>
            </a:r>
            <a:endParaRPr lang="en-US" sz="1400" dirty="0"/>
          </a:p>
        </p:txBody>
      </p:sp>
      <p:grpSp>
        <p:nvGrpSpPr>
          <p:cNvPr id="30" name="Group 29"/>
          <p:cNvGrpSpPr/>
          <p:nvPr/>
        </p:nvGrpSpPr>
        <p:grpSpPr>
          <a:xfrm>
            <a:off x="4403905" y="476672"/>
            <a:ext cx="4560583" cy="3096344"/>
            <a:chOff x="4403905" y="476672"/>
            <a:chExt cx="4560583" cy="3096344"/>
          </a:xfrm>
        </p:grpSpPr>
        <p:sp>
          <p:nvSpPr>
            <p:cNvPr id="14" name="Right Arrow 13"/>
            <p:cNvSpPr/>
            <p:nvPr/>
          </p:nvSpPr>
          <p:spPr>
            <a:xfrm>
              <a:off x="5868144" y="1200894"/>
              <a:ext cx="720080" cy="18901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ounded Rectangle 10"/>
            <p:cNvSpPr/>
            <p:nvPr/>
          </p:nvSpPr>
          <p:spPr>
            <a:xfrm>
              <a:off x="7162826" y="476672"/>
              <a:ext cx="1801662" cy="1152128"/>
            </a:xfrm>
            <a:prstGeom prst="round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 mammals uric acid =&gt; kidney stones and gout</a:t>
              </a:r>
              <a:endParaRPr lang="en-US" dirty="0"/>
            </a:p>
          </p:txBody>
        </p:sp>
        <p:cxnSp>
          <p:nvCxnSpPr>
            <p:cNvPr id="15" name="Straight Connector 14"/>
            <p:cNvCxnSpPr/>
            <p:nvPr/>
          </p:nvCxnSpPr>
          <p:spPr>
            <a:xfrm>
              <a:off x="4403905" y="2492896"/>
              <a:ext cx="1464239" cy="108012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flipH="1">
              <a:off x="4403906" y="2492896"/>
              <a:ext cx="1464238" cy="1080120"/>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grpSp>
      <p:pic>
        <p:nvPicPr>
          <p:cNvPr id="21" name="Picture 20" descr="Platta_gron_logo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15791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par>
                                <p:cTn id="21" presetID="10" presetClass="entr" presetSubtype="0" fill="hold" nodeType="withEffect">
                                  <p:stCondLst>
                                    <p:cond delay="0"/>
                                  </p:stCondLst>
                                  <p:childTnLst>
                                    <p:set>
                                      <p:cBhvr>
                                        <p:cTn id="22" dur="1" fill="hold">
                                          <p:stCondLst>
                                            <p:cond delay="0"/>
                                          </p:stCondLst>
                                        </p:cTn>
                                        <p:tgtEl>
                                          <p:spTgt spid="84995"/>
                                        </p:tgtEl>
                                        <p:attrNameLst>
                                          <p:attrName>style.visibility</p:attrName>
                                        </p:attrNameLst>
                                      </p:cBhvr>
                                      <p:to>
                                        <p:strVal val="visible"/>
                                      </p:to>
                                    </p:set>
                                    <p:animEffect transition="in" filter="fade">
                                      <p:cBhvr>
                                        <p:cTn id="23" dur="500"/>
                                        <p:tgtEl>
                                          <p:spTgt spid="84995"/>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0"/>
                                        </p:tgtEl>
                                        <p:attrNameLst>
                                          <p:attrName>style.visibility</p:attrName>
                                        </p:attrNameLst>
                                      </p:cBhvr>
                                      <p:to>
                                        <p:strVal val="visible"/>
                                      </p:to>
                                    </p:set>
                                    <p:animEffect transition="in" filter="fade">
                                      <p:cBhvr>
                                        <p:cTn id="3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10" grpId="0" animBg="1"/>
      <p:bldP spid="16" grpId="0" animBg="1"/>
      <p:bldP spid="17"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7504" y="116632"/>
            <a:ext cx="8892480" cy="66847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2384462" y="2611172"/>
            <a:ext cx="4914292" cy="987066"/>
            <a:chOff x="2384462" y="2561306"/>
            <a:chExt cx="4914292" cy="987066"/>
          </a:xfrm>
        </p:grpSpPr>
        <p:sp>
          <p:nvSpPr>
            <p:cNvPr id="77829" name="Text Box 5"/>
            <p:cNvSpPr txBox="1">
              <a:spLocks noChangeArrowheads="1"/>
            </p:cNvSpPr>
            <p:nvPr/>
          </p:nvSpPr>
          <p:spPr bwMode="auto">
            <a:xfrm>
              <a:off x="2384462" y="2561306"/>
              <a:ext cx="4914292" cy="987066"/>
            </a:xfrm>
            <a:prstGeom prst="rect">
              <a:avLst/>
            </a:prstGeom>
            <a:solidFill>
              <a:srgbClr val="00B0F0">
                <a:alpha val="68000"/>
              </a:srgbClr>
            </a:solidFill>
            <a:ln>
              <a:noFill/>
            </a:ln>
          </p:spPr>
          <p:txBody>
            <a:bodyPr wrap="square" lIns="90000" tIns="46800" rIns="90000" bIns="46800" anchor="ct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r>
                <a:rPr lang="en-GB" sz="4000" dirty="0">
                  <a:solidFill>
                    <a:srgbClr val="FFFF00"/>
                  </a:solidFill>
                </a:rPr>
                <a:t>Green water </a:t>
              </a:r>
              <a:r>
                <a:rPr lang="en-GB" sz="4000" dirty="0" smtClean="0">
                  <a:solidFill>
                    <a:srgbClr val="FFFF00"/>
                  </a:solidFill>
                </a:rPr>
                <a:t>farming</a:t>
              </a:r>
            </a:p>
            <a:p>
              <a:pPr algn="ctr" eaLnBrk="1" hangingPunct="1"/>
              <a:endParaRPr lang="en-GB" dirty="0">
                <a:solidFill>
                  <a:srgbClr val="FFFF00"/>
                </a:solidFill>
              </a:endParaRPr>
            </a:p>
          </p:txBody>
        </p:sp>
        <p:sp>
          <p:nvSpPr>
            <p:cNvPr id="77832" name="Text Box 8"/>
            <p:cNvSpPr txBox="1">
              <a:spLocks noChangeArrowheads="1"/>
            </p:cNvSpPr>
            <p:nvPr/>
          </p:nvSpPr>
          <p:spPr bwMode="auto">
            <a:xfrm>
              <a:off x="5364088" y="3257879"/>
              <a:ext cx="178117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sv-SE" sz="1200" dirty="0">
                  <a:solidFill>
                    <a:schemeClr val="bg1"/>
                  </a:solidFill>
                </a:rPr>
                <a:t>By Sergio Zimmermann</a:t>
              </a:r>
              <a:endParaRPr lang="en-US" sz="1200" dirty="0">
                <a:solidFill>
                  <a:schemeClr val="bg1"/>
                </a:solidFill>
              </a:endParaRPr>
            </a:p>
          </p:txBody>
        </p:sp>
      </p:grpSp>
      <p:pic>
        <p:nvPicPr>
          <p:cNvPr id="32" name="Picture 31" descr="Platta_gron_logo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p:cNvSpPr txBox="1"/>
          <p:nvPr/>
        </p:nvSpPr>
        <p:spPr>
          <a:xfrm>
            <a:off x="663617" y="2604773"/>
            <a:ext cx="1242648" cy="461665"/>
          </a:xfrm>
          <a:prstGeom prst="rect">
            <a:avLst/>
          </a:prstGeom>
          <a:noFill/>
        </p:spPr>
        <p:txBody>
          <a:bodyPr wrap="none" rtlCol="0">
            <a:spAutoFit/>
          </a:bodyPr>
          <a:lstStyle/>
          <a:p>
            <a:r>
              <a:rPr lang="sv-SE" sz="2400" dirty="0" smtClean="0">
                <a:solidFill>
                  <a:schemeClr val="bg1"/>
                </a:solidFill>
              </a:rPr>
              <a:t>25-30 </a:t>
            </a:r>
            <a:r>
              <a:rPr lang="sv-SE" sz="2400" baseline="30000" dirty="0" err="1" smtClean="0">
                <a:solidFill>
                  <a:schemeClr val="bg1"/>
                </a:solidFill>
              </a:rPr>
              <a:t>o</a:t>
            </a:r>
            <a:r>
              <a:rPr lang="sv-SE" sz="2400" dirty="0" err="1" smtClean="0">
                <a:solidFill>
                  <a:schemeClr val="bg1"/>
                </a:solidFill>
              </a:rPr>
              <a:t>C</a:t>
            </a:r>
            <a:endParaRPr lang="sv-SE" sz="2400" dirty="0">
              <a:solidFill>
                <a:schemeClr val="bg1"/>
              </a:solidFill>
            </a:endParaRPr>
          </a:p>
        </p:txBody>
      </p:sp>
    </p:spTree>
    <p:extLst>
      <p:ext uri="{BB962C8B-B14F-4D97-AF65-F5344CB8AC3E}">
        <p14:creationId xmlns:p14="http://schemas.microsoft.com/office/powerpoint/2010/main" val="155459549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2"/>
          <p:cNvSpPr>
            <a:spLocks noGrp="1" noChangeArrowheads="1"/>
          </p:cNvSpPr>
          <p:nvPr>
            <p:ph type="title"/>
          </p:nvPr>
        </p:nvSpPr>
        <p:spPr>
          <a:xfrm>
            <a:off x="450326" y="260648"/>
            <a:ext cx="7218018" cy="947192"/>
          </a:xfrm>
        </p:spPr>
        <p:txBody>
          <a:bodyPr>
            <a:normAutofit/>
          </a:bodyPr>
          <a:lstStyle/>
          <a:p>
            <a:pPr eaLnBrk="1" hangingPunct="1"/>
            <a:r>
              <a:rPr lang="en-US" sz="3200" dirty="0" smtClean="0">
                <a:solidFill>
                  <a:schemeClr val="tx1"/>
                </a:solidFill>
              </a:rPr>
              <a:t>Microbial protein / Bio-protein meal</a:t>
            </a:r>
          </a:p>
        </p:txBody>
      </p:sp>
      <p:pic>
        <p:nvPicPr>
          <p:cNvPr id="829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3890" y="1133475"/>
            <a:ext cx="2592288" cy="172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948" name="Rectangle 4"/>
          <p:cNvSpPr>
            <a:spLocks noChangeArrowheads="1"/>
          </p:cNvSpPr>
          <p:nvPr/>
        </p:nvSpPr>
        <p:spPr bwMode="auto">
          <a:xfrm>
            <a:off x="2794461" y="2882942"/>
            <a:ext cx="936104"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1200" i="1" dirty="0" smtClean="0">
                <a:solidFill>
                  <a:srgbClr val="000000"/>
                </a:solidFill>
                <a:cs typeface="Times New Roman" pitchFamily="18" charset="0"/>
              </a:rPr>
              <a:t>Micro fungi</a:t>
            </a:r>
            <a:endParaRPr lang="sv-SE" sz="1200" dirty="0"/>
          </a:p>
        </p:txBody>
      </p:sp>
      <p:sp>
        <p:nvSpPr>
          <p:cNvPr id="82949" name="Rectangle 5"/>
          <p:cNvSpPr>
            <a:spLocks noChangeArrowheads="1"/>
          </p:cNvSpPr>
          <p:nvPr/>
        </p:nvSpPr>
        <p:spPr bwMode="auto">
          <a:xfrm>
            <a:off x="0" y="1133475"/>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sv-SE"/>
          </a:p>
        </p:txBody>
      </p:sp>
      <p:sp>
        <p:nvSpPr>
          <p:cNvPr id="82950" name="Rectangle 6"/>
          <p:cNvSpPr>
            <a:spLocks noChangeArrowheads="1"/>
          </p:cNvSpPr>
          <p:nvPr/>
        </p:nvSpPr>
        <p:spPr bwMode="auto">
          <a:xfrm>
            <a:off x="-828600" y="3861048"/>
            <a:ext cx="9144000" cy="625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sv-SE" sz="1100"/>
              <a:t> </a:t>
            </a:r>
            <a:endParaRPr lang="en-GB"/>
          </a:p>
          <a:p>
            <a:endParaRPr lang="en-GB"/>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067944" y="3492933"/>
            <a:ext cx="2035368" cy="3040488"/>
          </a:xfrm>
          <a:prstGeom prst="rect">
            <a:avLst/>
          </a:prstGeom>
        </p:spPr>
      </p:pic>
      <p:pic>
        <p:nvPicPr>
          <p:cNvPr id="9" name="Picture 2" descr="C:\Users\volkmar.AD\Documents\Projects\Mistra\IMG_2101.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3317418"/>
            <a:ext cx="2448272" cy="1837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4"/>
          <p:cNvSpPr>
            <a:spLocks noChangeArrowheads="1"/>
          </p:cNvSpPr>
          <p:nvPr/>
        </p:nvSpPr>
        <p:spPr bwMode="auto">
          <a:xfrm>
            <a:off x="107504" y="5197721"/>
            <a:ext cx="455265"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en-US" sz="1200" i="1" dirty="0" smtClean="0">
                <a:solidFill>
                  <a:srgbClr val="000000"/>
                </a:solidFill>
                <a:cs typeface="Times New Roman" pitchFamily="18" charset="0"/>
              </a:rPr>
              <a:t>Yeast</a:t>
            </a:r>
            <a:endParaRPr lang="sv-SE" sz="1200" dirty="0"/>
          </a:p>
        </p:txBody>
      </p:sp>
      <p:pic>
        <p:nvPicPr>
          <p:cNvPr id="13" name="Picture 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139952" y="1012476"/>
            <a:ext cx="2776914" cy="22342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14" name="Picture 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811005" y="3332951"/>
            <a:ext cx="1990118" cy="1680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tangle 7"/>
          <p:cNvSpPr>
            <a:spLocks noChangeArrowheads="1"/>
          </p:cNvSpPr>
          <p:nvPr/>
        </p:nvSpPr>
        <p:spPr bwMode="auto">
          <a:xfrm>
            <a:off x="8408041" y="5111662"/>
            <a:ext cx="786164" cy="27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t"/>
          <a:lstStyle/>
          <a:p>
            <a:r>
              <a:rPr lang="en-GB" sz="1200" i="1" dirty="0" smtClean="0"/>
              <a:t>Bacteria</a:t>
            </a:r>
            <a:endParaRPr lang="en-GB" sz="1200" i="1" dirty="0"/>
          </a:p>
        </p:txBody>
      </p:sp>
      <p:pic>
        <p:nvPicPr>
          <p:cNvPr id="17" name="Picture 16" descr="Platta_gron_logo2"/>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 4"/>
          <p:cNvGrpSpPr/>
          <p:nvPr/>
        </p:nvGrpSpPr>
        <p:grpSpPr>
          <a:xfrm>
            <a:off x="2661775" y="3221117"/>
            <a:ext cx="6263900" cy="2332702"/>
            <a:chOff x="2661775" y="3221117"/>
            <a:chExt cx="6263900" cy="2332702"/>
          </a:xfrm>
        </p:grpSpPr>
        <p:sp>
          <p:nvSpPr>
            <p:cNvPr id="3" name="TextBox 2"/>
            <p:cNvSpPr txBox="1"/>
            <p:nvPr/>
          </p:nvSpPr>
          <p:spPr>
            <a:xfrm>
              <a:off x="3419872" y="3861048"/>
              <a:ext cx="5505803" cy="1692771"/>
            </a:xfrm>
            <a:prstGeom prst="rect">
              <a:avLst/>
            </a:prstGeom>
            <a:solidFill>
              <a:schemeClr val="bg1"/>
            </a:solidFill>
          </p:spPr>
          <p:txBody>
            <a:bodyPr wrap="none" rtlCol="0">
              <a:spAutoFit/>
            </a:bodyPr>
            <a:lstStyle/>
            <a:p>
              <a:r>
                <a:rPr lang="en-GB" u="sng" dirty="0" smtClean="0"/>
                <a:t>Need low temp drying</a:t>
              </a:r>
              <a:r>
                <a:rPr lang="en-GB" dirty="0" smtClean="0"/>
                <a:t>            (otherwise reduced quality)</a:t>
              </a:r>
              <a:endParaRPr lang="en-GB" u="sng" dirty="0" smtClean="0"/>
            </a:p>
            <a:p>
              <a:r>
                <a:rPr lang="en-GB" dirty="0" smtClean="0"/>
                <a:t>10% DM in bio-generator</a:t>
              </a:r>
            </a:p>
            <a:p>
              <a:r>
                <a:rPr lang="en-GB" dirty="0" smtClean="0"/>
                <a:t>90% DM in protein meal</a:t>
              </a:r>
            </a:p>
            <a:p>
              <a:endParaRPr lang="en-GB" sz="1400" dirty="0"/>
            </a:p>
            <a:p>
              <a:r>
                <a:rPr lang="en-GB" dirty="0" smtClean="0"/>
                <a:t>Need 30 mil. ton protein to aquaculture alone 2030</a:t>
              </a:r>
            </a:p>
            <a:p>
              <a:r>
                <a:rPr lang="en-GB" dirty="0" smtClean="0"/>
                <a:t>=&gt; Dry 48 mil. ton water</a:t>
              </a:r>
              <a:endParaRPr lang="en-GB" dirty="0"/>
            </a:p>
          </p:txBody>
        </p:sp>
        <p:sp>
          <p:nvSpPr>
            <p:cNvPr id="2" name="Right Arrow 1"/>
            <p:cNvSpPr/>
            <p:nvPr/>
          </p:nvSpPr>
          <p:spPr>
            <a:xfrm rot="19729399">
              <a:off x="2661775" y="3221117"/>
              <a:ext cx="1201475" cy="5436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Tree>
    <p:extLst>
      <p:ext uri="{BB962C8B-B14F-4D97-AF65-F5344CB8AC3E}">
        <p14:creationId xmlns:p14="http://schemas.microsoft.com/office/powerpoint/2010/main" val="261569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0" y="16034"/>
            <a:ext cx="9144000" cy="6862226"/>
            <a:chOff x="0" y="-18173"/>
            <a:chExt cx="9144000" cy="6862226"/>
          </a:xfrm>
        </p:grpSpPr>
        <p:pic>
          <p:nvPicPr>
            <p:cNvPr id="11" name="Picture 2" descr="C:\Users\volkmar.AD\Documents\Projects\Mistra\IMG_210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173"/>
              <a:ext cx="9144000" cy="6862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5664514" y="6537734"/>
              <a:ext cx="2445349" cy="276999"/>
            </a:xfrm>
            <a:prstGeom prst="rect">
              <a:avLst/>
            </a:prstGeom>
            <a:noFill/>
          </p:spPr>
          <p:txBody>
            <a:bodyPr wrap="none" rtlCol="0">
              <a:spAutoFit/>
            </a:bodyPr>
            <a:lstStyle/>
            <a:p>
              <a:r>
                <a:rPr lang="en-US" sz="1200" dirty="0" smtClean="0">
                  <a:solidFill>
                    <a:schemeClr val="bg1"/>
                  </a:solidFill>
                </a:rPr>
                <a:t>Picture courtesy of Matilda Olstorpe</a:t>
              </a:r>
              <a:endParaRPr lang="en-US" sz="1200" dirty="0">
                <a:solidFill>
                  <a:schemeClr val="bg1"/>
                </a:solidFill>
              </a:endParaRPr>
            </a:p>
          </p:txBody>
        </p:sp>
      </p:grpSp>
      <p:grpSp>
        <p:nvGrpSpPr>
          <p:cNvPr id="9" name="Group 8"/>
          <p:cNvGrpSpPr/>
          <p:nvPr/>
        </p:nvGrpSpPr>
        <p:grpSpPr>
          <a:xfrm>
            <a:off x="979797" y="48042"/>
            <a:ext cx="7184405" cy="3480859"/>
            <a:chOff x="1043608" y="187382"/>
            <a:chExt cx="7184405" cy="3480859"/>
          </a:xfrm>
        </p:grpSpPr>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16038" y="764704"/>
              <a:ext cx="6911975" cy="2903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1043608" y="187382"/>
              <a:ext cx="7170681" cy="461665"/>
            </a:xfrm>
            <a:prstGeom prst="rect">
              <a:avLst/>
            </a:prstGeom>
            <a:noFill/>
          </p:spPr>
          <p:txBody>
            <a:bodyPr wrap="none" rtlCol="0">
              <a:spAutoFit/>
            </a:bodyPr>
            <a:lstStyle/>
            <a:p>
              <a:r>
                <a:rPr lang="en-US" sz="2400" dirty="0" smtClean="0">
                  <a:solidFill>
                    <a:schemeClr val="bg1"/>
                  </a:solidFill>
                </a:rPr>
                <a:t>Swedish Yeast company. Produce 20.000 ton yeast/year</a:t>
              </a:r>
            </a:p>
          </p:txBody>
        </p:sp>
      </p:grpSp>
      <p:sp>
        <p:nvSpPr>
          <p:cNvPr id="8" name="Content Placeholder 7"/>
          <p:cNvSpPr>
            <a:spLocks noGrp="1"/>
          </p:cNvSpPr>
          <p:nvPr>
            <p:ph idx="1"/>
          </p:nvPr>
        </p:nvSpPr>
        <p:spPr>
          <a:xfrm>
            <a:off x="209645" y="2077132"/>
            <a:ext cx="8682835" cy="4771807"/>
          </a:xfrm>
          <a:solidFill>
            <a:schemeClr val="tx1">
              <a:alpha val="80000"/>
            </a:schemeClr>
          </a:solidFill>
        </p:spPr>
        <p:txBody>
          <a:bodyPr>
            <a:normAutofit fontScale="70000" lnSpcReduction="20000"/>
          </a:bodyPr>
          <a:lstStyle/>
          <a:p>
            <a:pPr marL="514350" indent="-514350">
              <a:buFont typeface="+mj-lt"/>
              <a:buAutoNum type="arabicPeriod"/>
            </a:pPr>
            <a:endParaRPr lang="en-GB" sz="1900" dirty="0" smtClean="0">
              <a:solidFill>
                <a:schemeClr val="bg1"/>
              </a:solidFill>
            </a:endParaRPr>
          </a:p>
          <a:p>
            <a:pPr marL="514350" indent="-514350">
              <a:buFont typeface="+mj-lt"/>
              <a:buAutoNum type="arabicPeriod"/>
            </a:pPr>
            <a:r>
              <a:rPr lang="en-GB" sz="2100" dirty="0" smtClean="0">
                <a:solidFill>
                  <a:schemeClr val="bg1"/>
                </a:solidFill>
              </a:rPr>
              <a:t>10 mg of yeast =&gt; 150 ton, in a week.</a:t>
            </a:r>
          </a:p>
          <a:p>
            <a:pPr marL="514350" indent="-514350">
              <a:buFont typeface="+mj-lt"/>
              <a:buAutoNum type="arabicPeriod"/>
            </a:pPr>
            <a:endParaRPr lang="en-GB" sz="2100" dirty="0" smtClean="0">
              <a:solidFill>
                <a:schemeClr val="bg1"/>
              </a:solidFill>
            </a:endParaRPr>
          </a:p>
          <a:p>
            <a:pPr marL="514350" indent="-514350">
              <a:buFont typeface="+mj-lt"/>
              <a:buAutoNum type="arabicPeriod"/>
            </a:pPr>
            <a:r>
              <a:rPr lang="en-GB" sz="2100" dirty="0" smtClean="0">
                <a:solidFill>
                  <a:schemeClr val="bg1"/>
                </a:solidFill>
              </a:rPr>
              <a:t>Global protein production by wheat: 	</a:t>
            </a:r>
            <a:r>
              <a:rPr lang="en-GB" sz="2100" dirty="0">
                <a:solidFill>
                  <a:schemeClr val="bg1"/>
                </a:solidFill>
              </a:rPr>
              <a:t> 1.74 x 10</a:t>
            </a:r>
            <a:r>
              <a:rPr lang="en-GB" sz="2100" baseline="30000" dirty="0">
                <a:solidFill>
                  <a:schemeClr val="bg1"/>
                </a:solidFill>
              </a:rPr>
              <a:t>3</a:t>
            </a:r>
            <a:r>
              <a:rPr lang="en-GB" sz="2100" dirty="0" smtClean="0">
                <a:solidFill>
                  <a:schemeClr val="bg1"/>
                </a:solidFill>
              </a:rPr>
              <a:t> ton protein </a:t>
            </a:r>
            <a:r>
              <a:rPr lang="en-GB" sz="2000" dirty="0" smtClean="0">
                <a:solidFill>
                  <a:schemeClr val="bg1"/>
                </a:solidFill>
              </a:rPr>
              <a:t>=&gt;</a:t>
            </a:r>
            <a:r>
              <a:rPr lang="en-GB" sz="2600" u="sng" dirty="0" smtClean="0">
                <a:solidFill>
                  <a:schemeClr val="bg1"/>
                </a:solidFill>
              </a:rPr>
              <a:t> </a:t>
            </a:r>
            <a:r>
              <a:rPr lang="en-GB" sz="2600" b="1" u="sng" dirty="0">
                <a:solidFill>
                  <a:srgbClr val="FF0000"/>
                </a:solidFill>
              </a:rPr>
              <a:t>9.7 x </a:t>
            </a:r>
            <a:r>
              <a:rPr lang="en-GB" sz="2600" b="1" u="sng" dirty="0" smtClean="0">
                <a:solidFill>
                  <a:srgbClr val="FF0000"/>
                </a:solidFill>
              </a:rPr>
              <a:t>10</a:t>
            </a:r>
            <a:r>
              <a:rPr lang="en-GB" sz="2600" b="1" u="sng" baseline="30000" dirty="0">
                <a:solidFill>
                  <a:srgbClr val="FF0000"/>
                </a:solidFill>
              </a:rPr>
              <a:t>6</a:t>
            </a:r>
            <a:r>
              <a:rPr lang="en-GB" sz="2600" b="1" u="sng" dirty="0" smtClean="0">
                <a:solidFill>
                  <a:srgbClr val="FF0000"/>
                </a:solidFill>
              </a:rPr>
              <a:t> </a:t>
            </a:r>
            <a:r>
              <a:rPr lang="en-GB" sz="2600" u="sng" dirty="0" smtClean="0">
                <a:solidFill>
                  <a:srgbClr val="FF0000"/>
                </a:solidFill>
              </a:rPr>
              <a:t>ton protein </a:t>
            </a:r>
            <a:r>
              <a:rPr lang="en-GB" sz="2600" dirty="0">
                <a:solidFill>
                  <a:srgbClr val="FF0000"/>
                </a:solidFill>
              </a:rPr>
              <a:t> </a:t>
            </a:r>
            <a:r>
              <a:rPr lang="en-GB" sz="1600" dirty="0" smtClean="0">
                <a:solidFill>
                  <a:schemeClr val="bg1"/>
                </a:solidFill>
              </a:rPr>
              <a:t>					  (low in lysine, arginine and methionine</a:t>
            </a:r>
            <a:r>
              <a:rPr lang="en-GB" sz="1200" dirty="0" smtClean="0">
                <a:solidFill>
                  <a:schemeClr val="bg1"/>
                </a:solidFill>
              </a:rPr>
              <a:t>).</a:t>
            </a:r>
          </a:p>
          <a:p>
            <a:pPr marL="914400" lvl="1" indent="-514350">
              <a:buFont typeface="+mj-lt"/>
              <a:buAutoNum type="arabicPeriod"/>
            </a:pPr>
            <a:endParaRPr lang="en-GB" sz="1200" dirty="0" smtClean="0">
              <a:solidFill>
                <a:schemeClr val="bg1"/>
              </a:solidFill>
            </a:endParaRPr>
          </a:p>
          <a:p>
            <a:pPr marL="514350" indent="-514350">
              <a:buFont typeface="+mj-lt"/>
              <a:buAutoNum type="arabicPeriod"/>
            </a:pPr>
            <a:r>
              <a:rPr lang="en-GB" sz="2100" dirty="0" smtClean="0">
                <a:solidFill>
                  <a:schemeClr val="bg1"/>
                </a:solidFill>
              </a:rPr>
              <a:t>If use same amount of yeast protein using: (1.74 x 10</a:t>
            </a:r>
            <a:r>
              <a:rPr lang="en-GB" sz="2100" baseline="30000" dirty="0">
                <a:solidFill>
                  <a:schemeClr val="bg1"/>
                </a:solidFill>
              </a:rPr>
              <a:t>3</a:t>
            </a:r>
            <a:r>
              <a:rPr lang="en-GB" sz="2100" baseline="30000" dirty="0" smtClean="0">
                <a:solidFill>
                  <a:schemeClr val="bg1"/>
                </a:solidFill>
              </a:rPr>
              <a:t> </a:t>
            </a:r>
            <a:r>
              <a:rPr lang="en-GB" sz="2100" dirty="0" smtClean="0">
                <a:solidFill>
                  <a:schemeClr val="bg1"/>
                </a:solidFill>
              </a:rPr>
              <a:t>) / 10</a:t>
            </a:r>
            <a:r>
              <a:rPr lang="en-GB" sz="2100" baseline="30000" dirty="0" smtClean="0">
                <a:solidFill>
                  <a:schemeClr val="bg1"/>
                </a:solidFill>
              </a:rPr>
              <a:t>-5</a:t>
            </a:r>
            <a:r>
              <a:rPr lang="en-GB" sz="2100" b="1" dirty="0" smtClean="0">
                <a:solidFill>
                  <a:schemeClr val="bg1"/>
                </a:solidFill>
              </a:rPr>
              <a:t> </a:t>
            </a:r>
            <a:r>
              <a:rPr lang="en-GB" sz="2100" dirty="0" smtClean="0">
                <a:solidFill>
                  <a:schemeClr val="bg1"/>
                </a:solidFill>
              </a:rPr>
              <a:t>) x 150 x 52 = </a:t>
            </a:r>
            <a:r>
              <a:rPr lang="en-GB" sz="2600" b="1" u="sng" dirty="0" smtClean="0">
                <a:solidFill>
                  <a:srgbClr val="FF0000"/>
                </a:solidFill>
              </a:rPr>
              <a:t>1.4 x 10</a:t>
            </a:r>
            <a:r>
              <a:rPr lang="en-GB" sz="2600" b="1" u="sng" baseline="30000" dirty="0" smtClean="0">
                <a:solidFill>
                  <a:srgbClr val="FF0000"/>
                </a:solidFill>
              </a:rPr>
              <a:t>12 </a:t>
            </a:r>
            <a:r>
              <a:rPr lang="en-GB" sz="2600" b="1" u="sng" dirty="0" smtClean="0">
                <a:solidFill>
                  <a:srgbClr val="FF0000"/>
                </a:solidFill>
              </a:rPr>
              <a:t>ton protein</a:t>
            </a:r>
            <a:r>
              <a:rPr lang="en-GB" sz="1600" dirty="0" smtClean="0">
                <a:solidFill>
                  <a:schemeClr val="bg1"/>
                </a:solidFill>
              </a:rPr>
              <a:t>					 (amino acid composition as fish meat)</a:t>
            </a:r>
          </a:p>
          <a:p>
            <a:pPr marL="914400" lvl="1" indent="-514350">
              <a:buFont typeface="+mj-lt"/>
              <a:buAutoNum type="arabicPeriod"/>
            </a:pPr>
            <a:endParaRPr lang="en-GB" sz="1600" dirty="0" smtClean="0">
              <a:solidFill>
                <a:schemeClr val="bg1"/>
              </a:solidFill>
            </a:endParaRPr>
          </a:p>
          <a:p>
            <a:pPr marL="514350" indent="-514350">
              <a:buFont typeface="+mj-lt"/>
              <a:buAutoNum type="arabicPeriod"/>
            </a:pPr>
            <a:r>
              <a:rPr lang="en-GB" sz="2100" dirty="0" smtClean="0">
                <a:solidFill>
                  <a:schemeClr val="bg1"/>
                </a:solidFill>
              </a:rPr>
              <a:t>If makes salmon feed of 40% protein (90% DM), with a FC of 1 and a slaughter yield of 60%  =&gt;  							</a:t>
            </a:r>
            <a:r>
              <a:rPr lang="en-GB" sz="2600" u="sng" dirty="0" smtClean="0">
                <a:solidFill>
                  <a:srgbClr val="FF0000"/>
                </a:solidFill>
              </a:rPr>
              <a:t>3.3 x 10</a:t>
            </a:r>
            <a:r>
              <a:rPr lang="en-GB" sz="2600" u="sng" baseline="30000" dirty="0" smtClean="0">
                <a:solidFill>
                  <a:srgbClr val="FF0000"/>
                </a:solidFill>
              </a:rPr>
              <a:t>12</a:t>
            </a:r>
            <a:r>
              <a:rPr lang="en-GB" sz="2600" u="sng" dirty="0" smtClean="0">
                <a:solidFill>
                  <a:srgbClr val="FF0000"/>
                </a:solidFill>
              </a:rPr>
              <a:t> ton of salmon</a:t>
            </a:r>
          </a:p>
          <a:p>
            <a:pPr marL="457200" indent="-457200">
              <a:buFont typeface="+mj-lt"/>
              <a:buAutoNum type="arabicPeriod"/>
            </a:pPr>
            <a:endParaRPr lang="en-GB" sz="1900" dirty="0" smtClean="0">
              <a:solidFill>
                <a:schemeClr val="bg1"/>
              </a:solidFill>
            </a:endParaRPr>
          </a:p>
          <a:p>
            <a:pPr marL="514350" indent="-514350">
              <a:buFont typeface="+mj-lt"/>
              <a:buAutoNum type="arabicPeriod"/>
            </a:pPr>
            <a:r>
              <a:rPr lang="en-GB" sz="2100" dirty="0" smtClean="0">
                <a:solidFill>
                  <a:schemeClr val="bg1"/>
                </a:solidFill>
              </a:rPr>
              <a:t>Present production and harvest of fish, given as fillet, is roughly  </a:t>
            </a:r>
            <a:r>
              <a:rPr lang="en-GB" sz="2600" u="sng" dirty="0" smtClean="0">
                <a:solidFill>
                  <a:srgbClr val="FF0000"/>
                </a:solidFill>
              </a:rPr>
              <a:t>1.2 x 10</a:t>
            </a:r>
            <a:r>
              <a:rPr lang="en-GB" sz="2600" u="sng" baseline="30000" dirty="0">
                <a:solidFill>
                  <a:srgbClr val="FF0000"/>
                </a:solidFill>
              </a:rPr>
              <a:t>8</a:t>
            </a:r>
            <a:r>
              <a:rPr lang="en-GB" sz="2600" u="sng" dirty="0" smtClean="0">
                <a:solidFill>
                  <a:srgbClr val="FF0000"/>
                </a:solidFill>
              </a:rPr>
              <a:t> </a:t>
            </a:r>
            <a:r>
              <a:rPr lang="en-GB" sz="2600" u="sng" dirty="0">
                <a:solidFill>
                  <a:srgbClr val="FF0000"/>
                </a:solidFill>
              </a:rPr>
              <a:t>ton of </a:t>
            </a:r>
            <a:r>
              <a:rPr lang="en-GB" sz="2600" u="sng" dirty="0" smtClean="0">
                <a:solidFill>
                  <a:srgbClr val="FF0000"/>
                </a:solidFill>
              </a:rPr>
              <a:t>fish</a:t>
            </a:r>
          </a:p>
          <a:p>
            <a:pPr marL="514350" indent="-514350">
              <a:buFont typeface="+mj-lt"/>
              <a:buAutoNum type="arabicPeriod"/>
            </a:pPr>
            <a:endParaRPr lang="en-GB" sz="2100" dirty="0" smtClean="0">
              <a:solidFill>
                <a:schemeClr val="bg1"/>
              </a:solidFill>
            </a:endParaRPr>
          </a:p>
          <a:p>
            <a:pPr marL="514350" indent="-514350">
              <a:buFont typeface="+mj-lt"/>
              <a:buAutoNum type="arabicPeriod"/>
            </a:pPr>
            <a:r>
              <a:rPr lang="en-GB" sz="2100" dirty="0" smtClean="0">
                <a:solidFill>
                  <a:schemeClr val="bg1"/>
                </a:solidFill>
              </a:rPr>
              <a:t>To dry that amount of yeast (48% protein content) one needs  	</a:t>
            </a:r>
            <a:r>
              <a:rPr lang="en-GB" sz="2600" u="sng" dirty="0" smtClean="0">
                <a:solidFill>
                  <a:srgbClr val="FF0000"/>
                </a:solidFill>
              </a:rPr>
              <a:t>4.2 </a:t>
            </a:r>
            <a:r>
              <a:rPr lang="en-GB" sz="2600" u="sng" dirty="0">
                <a:solidFill>
                  <a:srgbClr val="FF0000"/>
                </a:solidFill>
              </a:rPr>
              <a:t>x </a:t>
            </a:r>
            <a:r>
              <a:rPr lang="en-GB" sz="2600" b="1" u="sng" dirty="0" smtClean="0">
                <a:solidFill>
                  <a:srgbClr val="FF0000"/>
                </a:solidFill>
              </a:rPr>
              <a:t>10</a:t>
            </a:r>
            <a:r>
              <a:rPr lang="en-GB" sz="2600" b="1" u="sng" baseline="30000" dirty="0" smtClean="0">
                <a:solidFill>
                  <a:srgbClr val="FF0000"/>
                </a:solidFill>
              </a:rPr>
              <a:t>15</a:t>
            </a:r>
            <a:r>
              <a:rPr lang="en-GB" sz="2600" b="1" u="sng" dirty="0" smtClean="0">
                <a:solidFill>
                  <a:srgbClr val="FF0000"/>
                </a:solidFill>
              </a:rPr>
              <a:t> </a:t>
            </a:r>
            <a:r>
              <a:rPr lang="en-GB" sz="2600" u="sng" dirty="0" smtClean="0">
                <a:solidFill>
                  <a:srgbClr val="FF0000"/>
                </a:solidFill>
              </a:rPr>
              <a:t>kwh  </a:t>
            </a:r>
            <a:r>
              <a:rPr lang="en-GB" sz="2100" dirty="0" smtClean="0">
                <a:solidFill>
                  <a:schemeClr val="bg1"/>
                </a:solidFill>
              </a:rPr>
              <a:t>(1.5 </a:t>
            </a:r>
            <a:r>
              <a:rPr lang="en-GB" sz="2100" dirty="0" smtClean="0">
                <a:solidFill>
                  <a:schemeClr val="bg1"/>
                </a:solidFill>
              </a:rPr>
              <a:t>kwh/kg </a:t>
            </a:r>
            <a:r>
              <a:rPr lang="en-GB" sz="2100" dirty="0" smtClean="0">
                <a:solidFill>
                  <a:schemeClr val="bg1"/>
                </a:solidFill>
              </a:rPr>
              <a:t>yeast)</a:t>
            </a:r>
          </a:p>
          <a:p>
            <a:pPr marL="514350" indent="-514350">
              <a:buFont typeface="+mj-lt"/>
              <a:buAutoNum type="arabicPeriod"/>
            </a:pPr>
            <a:endParaRPr lang="en-GB" sz="2100" dirty="0" smtClean="0">
              <a:solidFill>
                <a:schemeClr val="bg1"/>
              </a:solidFill>
            </a:endParaRPr>
          </a:p>
          <a:p>
            <a:pPr marL="514350" indent="-514350">
              <a:buFont typeface="+mj-lt"/>
              <a:buAutoNum type="arabicPeriod"/>
            </a:pPr>
            <a:r>
              <a:rPr lang="en-GB" sz="2600" dirty="0" smtClean="0">
                <a:solidFill>
                  <a:schemeClr val="bg1"/>
                </a:solidFill>
              </a:rPr>
              <a:t>Present global soy meal production is roughly </a:t>
            </a:r>
            <a:r>
              <a:rPr lang="en-GB" sz="2600" u="sng" dirty="0" smtClean="0">
                <a:solidFill>
                  <a:schemeClr val="bg1"/>
                </a:solidFill>
              </a:rPr>
              <a:t>113 million ton</a:t>
            </a:r>
            <a:r>
              <a:rPr lang="en-GB" sz="2100" u="sng" dirty="0" smtClean="0">
                <a:solidFill>
                  <a:schemeClr val="bg1"/>
                </a:solidFill>
              </a:rPr>
              <a:t> </a:t>
            </a:r>
            <a:r>
              <a:rPr lang="en-GB" sz="2100" dirty="0" smtClean="0">
                <a:solidFill>
                  <a:schemeClr val="bg1"/>
                </a:solidFill>
              </a:rPr>
              <a:t>				</a:t>
            </a:r>
            <a:r>
              <a:rPr lang="en-GB" sz="2000" dirty="0" smtClean="0">
                <a:solidFill>
                  <a:schemeClr val="bg1"/>
                </a:solidFill>
              </a:rPr>
              <a:t>1.3 </a:t>
            </a:r>
            <a:r>
              <a:rPr lang="en-GB" sz="2000" b="1" dirty="0">
                <a:solidFill>
                  <a:schemeClr val="bg1"/>
                </a:solidFill>
              </a:rPr>
              <a:t>x </a:t>
            </a:r>
            <a:r>
              <a:rPr lang="en-GB" sz="2000" b="1" dirty="0" smtClean="0">
                <a:solidFill>
                  <a:schemeClr val="bg1"/>
                </a:solidFill>
              </a:rPr>
              <a:t>10</a:t>
            </a:r>
            <a:r>
              <a:rPr lang="en-GB" sz="2000" b="1" baseline="30000" dirty="0">
                <a:solidFill>
                  <a:schemeClr val="bg1"/>
                </a:solidFill>
              </a:rPr>
              <a:t>8</a:t>
            </a:r>
            <a:r>
              <a:rPr lang="en-GB" sz="2000" b="1" dirty="0" smtClean="0">
                <a:solidFill>
                  <a:schemeClr val="bg1"/>
                </a:solidFill>
              </a:rPr>
              <a:t> ton soy meal</a:t>
            </a:r>
            <a:r>
              <a:rPr lang="en-GB" sz="2000" b="1" dirty="0">
                <a:solidFill>
                  <a:schemeClr val="bg1"/>
                </a:solidFill>
              </a:rPr>
              <a:t>	</a:t>
            </a:r>
            <a:r>
              <a:rPr lang="en-GB" sz="2000" b="1" dirty="0" smtClean="0">
                <a:solidFill>
                  <a:schemeClr val="bg1"/>
                </a:solidFill>
              </a:rPr>
              <a:t>(48% protein)	=&gt; </a:t>
            </a:r>
            <a:r>
              <a:rPr lang="en-GB" sz="2000" dirty="0" smtClean="0">
                <a:solidFill>
                  <a:schemeClr val="bg1"/>
                </a:solidFill>
              </a:rPr>
              <a:t>3.6 </a:t>
            </a:r>
            <a:r>
              <a:rPr lang="en-GB" sz="2000" b="1" dirty="0">
                <a:solidFill>
                  <a:schemeClr val="bg1"/>
                </a:solidFill>
              </a:rPr>
              <a:t>x </a:t>
            </a:r>
            <a:r>
              <a:rPr lang="en-GB" sz="2000" b="1" dirty="0" smtClean="0">
                <a:solidFill>
                  <a:schemeClr val="bg1"/>
                </a:solidFill>
              </a:rPr>
              <a:t>10</a:t>
            </a:r>
            <a:r>
              <a:rPr lang="en-GB" sz="2000" b="1" baseline="30000" dirty="0" smtClean="0">
                <a:solidFill>
                  <a:schemeClr val="bg1"/>
                </a:solidFill>
              </a:rPr>
              <a:t>11</a:t>
            </a:r>
            <a:r>
              <a:rPr lang="en-GB" sz="2000" b="1" dirty="0" smtClean="0">
                <a:solidFill>
                  <a:schemeClr val="bg1"/>
                </a:solidFill>
              </a:rPr>
              <a:t> kwh (mainly fossil)		</a:t>
            </a:r>
            <a:r>
              <a:rPr lang="en-GB" sz="2000" b="1" dirty="0">
                <a:solidFill>
                  <a:schemeClr val="bg1"/>
                </a:solidFill>
              </a:rPr>
              <a:t>	</a:t>
            </a:r>
            <a:r>
              <a:rPr lang="en-GB" sz="2000" dirty="0" smtClean="0">
                <a:solidFill>
                  <a:schemeClr val="bg1"/>
                </a:solidFill>
              </a:rPr>
              <a:t>1.3 </a:t>
            </a:r>
            <a:r>
              <a:rPr lang="en-GB" sz="2000" b="1" dirty="0">
                <a:solidFill>
                  <a:schemeClr val="bg1"/>
                </a:solidFill>
              </a:rPr>
              <a:t>x 10</a:t>
            </a:r>
            <a:r>
              <a:rPr lang="en-GB" sz="2000" b="1" baseline="30000" dirty="0">
                <a:solidFill>
                  <a:schemeClr val="bg1"/>
                </a:solidFill>
              </a:rPr>
              <a:t>8</a:t>
            </a:r>
            <a:r>
              <a:rPr lang="en-GB" sz="2000" b="1" dirty="0">
                <a:solidFill>
                  <a:schemeClr val="bg1"/>
                </a:solidFill>
              </a:rPr>
              <a:t>  ton fish meal </a:t>
            </a:r>
            <a:r>
              <a:rPr lang="en-GB" sz="2000" b="1" dirty="0" smtClean="0">
                <a:solidFill>
                  <a:schemeClr val="bg1"/>
                </a:solidFill>
              </a:rPr>
              <a:t>   (72% protein)</a:t>
            </a:r>
            <a:r>
              <a:rPr lang="en-GB" sz="2000" b="1" dirty="0">
                <a:solidFill>
                  <a:schemeClr val="bg1"/>
                </a:solidFill>
              </a:rPr>
              <a:t>	=&gt; </a:t>
            </a:r>
            <a:r>
              <a:rPr lang="en-GB" sz="2000" dirty="0">
                <a:solidFill>
                  <a:schemeClr val="bg1"/>
                </a:solidFill>
              </a:rPr>
              <a:t>5.8 </a:t>
            </a:r>
            <a:r>
              <a:rPr lang="en-GB" sz="2000" b="1" dirty="0">
                <a:solidFill>
                  <a:schemeClr val="bg1"/>
                </a:solidFill>
              </a:rPr>
              <a:t>x 10</a:t>
            </a:r>
            <a:r>
              <a:rPr lang="en-GB" sz="2000" b="1" baseline="30000" dirty="0">
                <a:solidFill>
                  <a:schemeClr val="bg1"/>
                </a:solidFill>
              </a:rPr>
              <a:t>11</a:t>
            </a:r>
            <a:r>
              <a:rPr lang="en-GB" sz="2000" b="1" dirty="0">
                <a:solidFill>
                  <a:schemeClr val="bg1"/>
                </a:solidFill>
              </a:rPr>
              <a:t> kwh (mainly diesel</a:t>
            </a:r>
            <a:r>
              <a:rPr lang="en-GB" sz="2000" b="1" dirty="0" smtClean="0">
                <a:solidFill>
                  <a:schemeClr val="bg1"/>
                </a:solidFill>
              </a:rPr>
              <a:t>)</a:t>
            </a:r>
            <a:r>
              <a:rPr lang="en-GB" sz="2000" b="1" dirty="0">
                <a:solidFill>
                  <a:schemeClr val="bg1"/>
                </a:solidFill>
              </a:rPr>
              <a:t>	</a:t>
            </a:r>
            <a:r>
              <a:rPr lang="en-GB" sz="2000" b="1" dirty="0" smtClean="0">
                <a:solidFill>
                  <a:schemeClr val="bg1"/>
                </a:solidFill>
              </a:rPr>
              <a:t>	</a:t>
            </a:r>
            <a:r>
              <a:rPr lang="en-GB" sz="2000" dirty="0" smtClean="0">
                <a:solidFill>
                  <a:schemeClr val="bg1"/>
                </a:solidFill>
              </a:rPr>
              <a:t>	1.3 </a:t>
            </a:r>
            <a:r>
              <a:rPr lang="en-GB" sz="2000" b="1" dirty="0">
                <a:solidFill>
                  <a:schemeClr val="bg1"/>
                </a:solidFill>
              </a:rPr>
              <a:t>x 10</a:t>
            </a:r>
            <a:r>
              <a:rPr lang="en-GB" sz="2000" b="1" baseline="30000" dirty="0">
                <a:solidFill>
                  <a:schemeClr val="bg1"/>
                </a:solidFill>
              </a:rPr>
              <a:t>8</a:t>
            </a:r>
            <a:r>
              <a:rPr lang="en-GB" sz="2000" b="1" dirty="0">
                <a:solidFill>
                  <a:schemeClr val="bg1"/>
                </a:solidFill>
              </a:rPr>
              <a:t> </a:t>
            </a:r>
            <a:r>
              <a:rPr lang="en-GB" sz="2000" b="1" dirty="0" smtClean="0">
                <a:solidFill>
                  <a:schemeClr val="bg1"/>
                </a:solidFill>
              </a:rPr>
              <a:t> ton yeast 	(48 % protein)	=&gt; </a:t>
            </a:r>
            <a:r>
              <a:rPr lang="en-GB" sz="2000" dirty="0" smtClean="0">
                <a:solidFill>
                  <a:schemeClr val="bg1"/>
                </a:solidFill>
              </a:rPr>
              <a:t>1.9 </a:t>
            </a:r>
            <a:r>
              <a:rPr lang="en-GB" sz="2000" b="1" dirty="0">
                <a:solidFill>
                  <a:schemeClr val="bg1"/>
                </a:solidFill>
              </a:rPr>
              <a:t>x </a:t>
            </a:r>
            <a:r>
              <a:rPr lang="en-GB" sz="2000" b="1" dirty="0" smtClean="0">
                <a:solidFill>
                  <a:schemeClr val="bg1"/>
                </a:solidFill>
              </a:rPr>
              <a:t>10</a:t>
            </a:r>
            <a:r>
              <a:rPr lang="en-GB" sz="2000" b="1" baseline="30000" dirty="0" smtClean="0">
                <a:solidFill>
                  <a:schemeClr val="bg1"/>
                </a:solidFill>
              </a:rPr>
              <a:t>11</a:t>
            </a:r>
            <a:r>
              <a:rPr lang="en-GB" sz="2000" b="1" dirty="0" smtClean="0">
                <a:solidFill>
                  <a:schemeClr val="bg1"/>
                </a:solidFill>
              </a:rPr>
              <a:t> kwh (</a:t>
            </a:r>
            <a:r>
              <a:rPr lang="en-GB" sz="2000" b="1" dirty="0" smtClean="0">
                <a:solidFill>
                  <a:srgbClr val="FF0000"/>
                </a:solidFill>
              </a:rPr>
              <a:t>low</a:t>
            </a:r>
            <a:r>
              <a:rPr lang="en-GB" sz="2000" b="1" dirty="0" smtClean="0">
                <a:solidFill>
                  <a:schemeClr val="bg1"/>
                </a:solidFill>
              </a:rPr>
              <a:t> </a:t>
            </a:r>
            <a:r>
              <a:rPr lang="en-GB" sz="2000" b="1" dirty="0" smtClean="0">
                <a:solidFill>
                  <a:srgbClr val="FF0000"/>
                </a:solidFill>
              </a:rPr>
              <a:t>temp</a:t>
            </a:r>
            <a:r>
              <a:rPr lang="en-GB" sz="2000" b="1" dirty="0" smtClean="0">
                <a:solidFill>
                  <a:schemeClr val="bg1"/>
                </a:solidFill>
              </a:rPr>
              <a:t> (surplus) </a:t>
            </a:r>
            <a:r>
              <a:rPr lang="en-GB" sz="2000" b="1" dirty="0" smtClean="0">
                <a:solidFill>
                  <a:srgbClr val="FF0000"/>
                </a:solidFill>
              </a:rPr>
              <a:t>energy</a:t>
            </a:r>
            <a:r>
              <a:rPr lang="en-GB" sz="2000" b="1" dirty="0" smtClean="0">
                <a:solidFill>
                  <a:schemeClr val="bg1"/>
                </a:solidFill>
              </a:rPr>
              <a:t>)</a:t>
            </a:r>
          </a:p>
        </p:txBody>
      </p:sp>
      <p:pic>
        <p:nvPicPr>
          <p:cNvPr id="13" name="Picture 12" descr="Platta_gron_logo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10069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bg/>
                                          </p:spTgt>
                                        </p:tgtEl>
                                        <p:attrNameLst>
                                          <p:attrName>style.visibility</p:attrName>
                                        </p:attrNameLst>
                                      </p:cBhvr>
                                      <p:to>
                                        <p:strVal val="visible"/>
                                      </p:to>
                                    </p:set>
                                    <p:animEffect transition="in" filter="fade">
                                      <p:cBhvr>
                                        <p:cTn id="12" dur="500"/>
                                        <p:tgtEl>
                                          <p:spTgt spid="8">
                                            <p:bg/>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8">
                                            <p:txEl>
                                              <p:pRg st="1" end="1"/>
                                            </p:txEl>
                                          </p:spTgt>
                                        </p:tgtEl>
                                        <p:attrNameLst>
                                          <p:attrName>style.visibility</p:attrName>
                                        </p:attrNameLst>
                                      </p:cBhvr>
                                      <p:to>
                                        <p:strVal val="visible"/>
                                      </p:to>
                                    </p:set>
                                    <p:animEffect transition="in" filter="fade">
                                      <p:cBhvr>
                                        <p:cTn id="17" dur="500"/>
                                        <p:tgtEl>
                                          <p:spTgt spid="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xEl>
                                              <p:pRg st="3" end="3"/>
                                            </p:txEl>
                                          </p:spTgt>
                                        </p:tgtEl>
                                        <p:attrNameLst>
                                          <p:attrName>style.visibility</p:attrName>
                                        </p:attrNameLst>
                                      </p:cBhvr>
                                      <p:to>
                                        <p:strVal val="visible"/>
                                      </p:to>
                                    </p:set>
                                    <p:animEffect transition="in" filter="fade">
                                      <p:cBhvr>
                                        <p:cTn id="22" dur="500"/>
                                        <p:tgtEl>
                                          <p:spTgt spid="8">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xEl>
                                              <p:pRg st="5" end="5"/>
                                            </p:txEl>
                                          </p:spTgt>
                                        </p:tgtEl>
                                        <p:attrNameLst>
                                          <p:attrName>style.visibility</p:attrName>
                                        </p:attrNameLst>
                                      </p:cBhvr>
                                      <p:to>
                                        <p:strVal val="visible"/>
                                      </p:to>
                                    </p:set>
                                    <p:animEffect transition="in" filter="fade">
                                      <p:cBhvr>
                                        <p:cTn id="27" dur="500"/>
                                        <p:tgtEl>
                                          <p:spTgt spid="8">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xEl>
                                              <p:pRg st="7" end="7"/>
                                            </p:txEl>
                                          </p:spTgt>
                                        </p:tgtEl>
                                        <p:attrNameLst>
                                          <p:attrName>style.visibility</p:attrName>
                                        </p:attrNameLst>
                                      </p:cBhvr>
                                      <p:to>
                                        <p:strVal val="visible"/>
                                      </p:to>
                                    </p:set>
                                    <p:animEffect transition="in" filter="fade">
                                      <p:cBhvr>
                                        <p:cTn id="32" dur="500"/>
                                        <p:tgtEl>
                                          <p:spTgt spid="8">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8">
                                            <p:txEl>
                                              <p:pRg st="9" end="9"/>
                                            </p:txEl>
                                          </p:spTgt>
                                        </p:tgtEl>
                                        <p:attrNameLst>
                                          <p:attrName>style.visibility</p:attrName>
                                        </p:attrNameLst>
                                      </p:cBhvr>
                                      <p:to>
                                        <p:strVal val="visible"/>
                                      </p:to>
                                    </p:set>
                                    <p:animEffect transition="in" filter="fade">
                                      <p:cBhvr>
                                        <p:cTn id="37" dur="500"/>
                                        <p:tgtEl>
                                          <p:spTgt spid="8">
                                            <p:txEl>
                                              <p:pRg st="9" end="9"/>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8">
                                            <p:txEl>
                                              <p:pRg st="11" end="11"/>
                                            </p:txEl>
                                          </p:spTgt>
                                        </p:tgtEl>
                                        <p:attrNameLst>
                                          <p:attrName>style.visibility</p:attrName>
                                        </p:attrNameLst>
                                      </p:cBhvr>
                                      <p:to>
                                        <p:strVal val="visible"/>
                                      </p:to>
                                    </p:set>
                                    <p:animEffect transition="in" filter="fade">
                                      <p:cBhvr>
                                        <p:cTn id="42" dur="500"/>
                                        <p:tgtEl>
                                          <p:spTgt spid="8">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13" end="13"/>
                                            </p:txEl>
                                          </p:spTgt>
                                        </p:tgtEl>
                                        <p:attrNameLst>
                                          <p:attrName>style.visibility</p:attrName>
                                        </p:attrNameLst>
                                      </p:cBhvr>
                                      <p:to>
                                        <p:strVal val="visible"/>
                                      </p:to>
                                    </p:set>
                                    <p:animEffect transition="in" filter="fade">
                                      <p:cBhvr>
                                        <p:cTn id="47" dur="500"/>
                                        <p:tgtEl>
                                          <p:spTgt spid="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uva 6" descr="Kala.jpg"/>
          <p:cNvPicPr>
            <a:picLocks noChangeAspect="1"/>
          </p:cNvPicPr>
          <p:nvPr/>
        </p:nvPicPr>
        <p:blipFill>
          <a:blip r:embed="rId3" cstate="screen"/>
          <a:srcRect/>
          <a:stretch>
            <a:fillRect/>
          </a:stretch>
        </p:blipFill>
        <p:spPr>
          <a:xfrm>
            <a:off x="107504" y="73301"/>
            <a:ext cx="8884005" cy="6668067"/>
          </a:xfrm>
          <a:prstGeom prst="rect">
            <a:avLst/>
          </a:prstGeom>
        </p:spPr>
      </p:pic>
      <p:sp>
        <p:nvSpPr>
          <p:cNvPr id="2" name="Title 1"/>
          <p:cNvSpPr>
            <a:spLocks noGrp="1"/>
          </p:cNvSpPr>
          <p:nvPr>
            <p:ph type="title"/>
          </p:nvPr>
        </p:nvSpPr>
        <p:spPr>
          <a:solidFill>
            <a:schemeClr val="tx1">
              <a:alpha val="40000"/>
            </a:schemeClr>
          </a:solidFill>
        </p:spPr>
        <p:txBody>
          <a:bodyPr>
            <a:noAutofit/>
          </a:bodyPr>
          <a:lstStyle/>
          <a:p>
            <a:r>
              <a:rPr lang="en-US" sz="3600" dirty="0" smtClean="0">
                <a:solidFill>
                  <a:schemeClr val="bg1"/>
                </a:solidFill>
              </a:rPr>
              <a:t>Do we need to care ?</a:t>
            </a:r>
            <a:endParaRPr lang="en-US" sz="3600" dirty="0">
              <a:solidFill>
                <a:schemeClr val="bg1"/>
              </a:solidFill>
            </a:endParaRPr>
          </a:p>
        </p:txBody>
      </p:sp>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832" y="1588800"/>
            <a:ext cx="3344863" cy="5083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Platta_gron_logo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 Box 6"/>
          <p:cNvSpPr txBox="1">
            <a:spLocks noChangeArrowheads="1"/>
          </p:cNvSpPr>
          <p:nvPr/>
        </p:nvSpPr>
        <p:spPr bwMode="auto">
          <a:xfrm>
            <a:off x="331043" y="6388100"/>
            <a:ext cx="145584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800" dirty="0"/>
              <a:t>Photo </a:t>
            </a:r>
            <a:r>
              <a:rPr lang="en-GB" sz="800" dirty="0" smtClean="0"/>
              <a:t>courtesy of </a:t>
            </a:r>
            <a:r>
              <a:rPr lang="en-GB" sz="800" dirty="0" err="1" smtClean="0"/>
              <a:t>Aquabest</a:t>
            </a:r>
            <a:endParaRPr lang="en-GB" sz="800" dirty="0"/>
          </a:p>
        </p:txBody>
      </p:sp>
    </p:spTree>
    <p:extLst>
      <p:ext uri="{BB962C8B-B14F-4D97-AF65-F5344CB8AC3E}">
        <p14:creationId xmlns:p14="http://schemas.microsoft.com/office/powerpoint/2010/main" val="1026341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000"/>
                                        <p:tgtEl>
                                          <p:spTgt spid="1026"/>
                                        </p:tgtEl>
                                      </p:cBhvr>
                                    </p:animEffect>
                                    <p:anim calcmode="lin" valueType="num">
                                      <p:cBhvr>
                                        <p:cTn id="12" dur="1000" fill="hold"/>
                                        <p:tgtEl>
                                          <p:spTgt spid="1026"/>
                                        </p:tgtEl>
                                        <p:attrNameLst>
                                          <p:attrName>ppt_x</p:attrName>
                                        </p:attrNameLst>
                                      </p:cBhvr>
                                      <p:tavLst>
                                        <p:tav tm="0">
                                          <p:val>
                                            <p:strVal val="#ppt_x"/>
                                          </p:val>
                                        </p:tav>
                                        <p:tav tm="100000">
                                          <p:val>
                                            <p:strVal val="#ppt_x"/>
                                          </p:val>
                                        </p:tav>
                                      </p:tavLst>
                                    </p:anim>
                                    <p:anim calcmode="lin" valueType="num">
                                      <p:cBhvr>
                                        <p:cTn id="13" dur="1000" fill="hold"/>
                                        <p:tgtEl>
                                          <p:spTgt spid="10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Kuva 6" descr="Kala.jpg"/>
          <p:cNvPicPr>
            <a:picLocks noChangeAspect="1"/>
          </p:cNvPicPr>
          <p:nvPr/>
        </p:nvPicPr>
        <p:blipFill>
          <a:blip r:embed="rId3" cstate="screen"/>
          <a:srcRect/>
          <a:stretch>
            <a:fillRect/>
          </a:stretch>
        </p:blipFill>
        <p:spPr>
          <a:xfrm>
            <a:off x="22619" y="3908"/>
            <a:ext cx="9121381" cy="6846234"/>
          </a:xfrm>
          <a:prstGeom prst="rect">
            <a:avLst/>
          </a:prstGeom>
        </p:spPr>
      </p:pic>
      <p:pic>
        <p:nvPicPr>
          <p:cNvPr id="12" name="Picture 11" descr="Platta_gron_logo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 Box 6"/>
          <p:cNvSpPr txBox="1">
            <a:spLocks noChangeArrowheads="1"/>
          </p:cNvSpPr>
          <p:nvPr/>
        </p:nvSpPr>
        <p:spPr bwMode="auto">
          <a:xfrm>
            <a:off x="827584" y="6388100"/>
            <a:ext cx="145584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800" dirty="0"/>
              <a:t>Photo </a:t>
            </a:r>
            <a:r>
              <a:rPr lang="en-GB" sz="800" dirty="0" smtClean="0"/>
              <a:t>courtesy of </a:t>
            </a:r>
            <a:r>
              <a:rPr lang="en-GB" sz="800" dirty="0" err="1" smtClean="0"/>
              <a:t>Aquabest</a:t>
            </a:r>
            <a:endParaRPr lang="en-GB" sz="800" dirty="0"/>
          </a:p>
        </p:txBody>
      </p:sp>
      <p:sp>
        <p:nvSpPr>
          <p:cNvPr id="7" name="Title 1"/>
          <p:cNvSpPr>
            <a:spLocks noGrp="1"/>
          </p:cNvSpPr>
          <p:nvPr>
            <p:ph type="title"/>
          </p:nvPr>
        </p:nvSpPr>
        <p:spPr>
          <a:xfrm>
            <a:off x="698747" y="232699"/>
            <a:ext cx="8229600" cy="1143000"/>
          </a:xfrm>
          <a:solidFill>
            <a:schemeClr val="tx1">
              <a:alpha val="40000"/>
            </a:schemeClr>
          </a:solidFill>
        </p:spPr>
        <p:txBody>
          <a:bodyPr>
            <a:noAutofit/>
          </a:bodyPr>
          <a:lstStyle/>
          <a:p>
            <a:pPr algn="l"/>
            <a:r>
              <a:rPr lang="en-US" sz="3600" dirty="0" smtClean="0">
                <a:solidFill>
                  <a:schemeClr val="bg1"/>
                </a:solidFill>
              </a:rPr>
              <a:t>Food is second to drinking water the most central priority to man</a:t>
            </a:r>
            <a:endParaRPr lang="en-US" sz="3600" dirty="0">
              <a:solidFill>
                <a:schemeClr val="bg1"/>
              </a:solidFill>
            </a:endParaRPr>
          </a:p>
        </p:txBody>
      </p:sp>
      <p:sp>
        <p:nvSpPr>
          <p:cNvPr id="10" name="Content Placeholder 2"/>
          <p:cNvSpPr>
            <a:spLocks noGrp="1"/>
          </p:cNvSpPr>
          <p:nvPr>
            <p:ph idx="1"/>
          </p:nvPr>
        </p:nvSpPr>
        <p:spPr>
          <a:xfrm>
            <a:off x="698747" y="1470217"/>
            <a:ext cx="8229600" cy="5271151"/>
          </a:xfrm>
          <a:solidFill>
            <a:schemeClr val="tx1">
              <a:alpha val="81000"/>
            </a:schemeClr>
          </a:solidFill>
        </p:spPr>
        <p:txBody>
          <a:bodyPr>
            <a:normAutofit lnSpcReduction="10000"/>
          </a:bodyPr>
          <a:lstStyle/>
          <a:p>
            <a:pPr marL="514350" indent="-514350">
              <a:buFont typeface="+mj-lt"/>
              <a:buAutoNum type="arabicPeriod"/>
            </a:pPr>
            <a:r>
              <a:rPr lang="en-US" sz="2000" dirty="0" smtClean="0">
                <a:solidFill>
                  <a:schemeClr val="bg1"/>
                </a:solidFill>
              </a:rPr>
              <a:t>Global food </a:t>
            </a:r>
            <a:r>
              <a:rPr lang="en-US" sz="2000" dirty="0">
                <a:solidFill>
                  <a:schemeClr val="bg1"/>
                </a:solidFill>
              </a:rPr>
              <a:t>security </a:t>
            </a:r>
            <a:r>
              <a:rPr lang="en-US" sz="2000" dirty="0" smtClean="0">
                <a:solidFill>
                  <a:schemeClr val="bg1"/>
                </a:solidFill>
              </a:rPr>
              <a:t> is based on wheat, soy, corn, rice.</a:t>
            </a:r>
          </a:p>
          <a:p>
            <a:pPr marL="457200" indent="-457200">
              <a:buFont typeface="+mj-lt"/>
              <a:buAutoNum type="arabicPeriod"/>
            </a:pPr>
            <a:endParaRPr lang="en-US" sz="2000" dirty="0" smtClean="0">
              <a:solidFill>
                <a:schemeClr val="bg1"/>
              </a:solidFill>
            </a:endParaRPr>
          </a:p>
          <a:p>
            <a:pPr marL="514350" indent="-514350">
              <a:buFont typeface="+mj-lt"/>
              <a:buAutoNum type="arabicPeriod"/>
            </a:pPr>
            <a:r>
              <a:rPr lang="en-US" sz="2000" dirty="0">
                <a:solidFill>
                  <a:schemeClr val="bg1"/>
                </a:solidFill>
              </a:rPr>
              <a:t>We </a:t>
            </a:r>
            <a:r>
              <a:rPr lang="en-US" sz="2000" dirty="0" smtClean="0">
                <a:solidFill>
                  <a:schemeClr val="bg1"/>
                </a:solidFill>
              </a:rPr>
              <a:t>loose </a:t>
            </a:r>
            <a:r>
              <a:rPr lang="en-US" sz="2000" dirty="0">
                <a:solidFill>
                  <a:schemeClr val="bg1"/>
                </a:solidFill>
              </a:rPr>
              <a:t>arable land </a:t>
            </a:r>
            <a:r>
              <a:rPr lang="en-US" sz="2000" dirty="0" smtClean="0">
                <a:solidFill>
                  <a:schemeClr val="bg1"/>
                </a:solidFill>
              </a:rPr>
              <a:t>due to present farming </a:t>
            </a:r>
            <a:r>
              <a:rPr lang="en-US" sz="2000" dirty="0">
                <a:solidFill>
                  <a:schemeClr val="bg1"/>
                </a:solidFill>
              </a:rPr>
              <a:t>practices and human activities.</a:t>
            </a:r>
            <a:r>
              <a:rPr lang="en-US" sz="2000" dirty="0" smtClean="0">
                <a:solidFill>
                  <a:schemeClr val="bg1"/>
                </a:solidFill>
              </a:rPr>
              <a:t> </a:t>
            </a:r>
          </a:p>
          <a:p>
            <a:pPr marL="457200" indent="-457200">
              <a:buFont typeface="+mj-lt"/>
              <a:buAutoNum type="arabicPeriod"/>
            </a:pPr>
            <a:endParaRPr lang="en-US" sz="2000" dirty="0" smtClean="0">
              <a:solidFill>
                <a:schemeClr val="bg1"/>
              </a:solidFill>
            </a:endParaRPr>
          </a:p>
          <a:p>
            <a:pPr marL="514350" indent="-514350">
              <a:buFont typeface="+mj-lt"/>
              <a:buAutoNum type="arabicPeriod"/>
            </a:pPr>
            <a:r>
              <a:rPr lang="en-US" sz="2000" dirty="0" smtClean="0">
                <a:solidFill>
                  <a:schemeClr val="bg1"/>
                </a:solidFill>
              </a:rPr>
              <a:t>We treat our fresh water as waste baskets and in the same time is many rivers dry even before reaching the sea due to irrigation.</a:t>
            </a:r>
          </a:p>
          <a:p>
            <a:pPr marL="457200" indent="-457200">
              <a:buFont typeface="+mj-lt"/>
              <a:buAutoNum type="arabicPeriod"/>
            </a:pPr>
            <a:endParaRPr lang="en-US" sz="2000" dirty="0" smtClean="0">
              <a:solidFill>
                <a:schemeClr val="bg1"/>
              </a:solidFill>
            </a:endParaRPr>
          </a:p>
          <a:p>
            <a:pPr marL="514350" indent="-514350">
              <a:buFont typeface="+mj-lt"/>
              <a:buAutoNum type="arabicPeriod"/>
            </a:pPr>
            <a:r>
              <a:rPr lang="en-US" sz="2000" u="sng" dirty="0" smtClean="0">
                <a:solidFill>
                  <a:schemeClr val="bg1"/>
                </a:solidFill>
              </a:rPr>
              <a:t>We postulate</a:t>
            </a:r>
            <a:r>
              <a:rPr lang="en-US" sz="2000" dirty="0" smtClean="0">
                <a:solidFill>
                  <a:schemeClr val="bg1"/>
                </a:solidFill>
              </a:rPr>
              <a:t>: </a:t>
            </a:r>
            <a:r>
              <a:rPr lang="en-US" sz="1600" dirty="0" smtClean="0">
                <a:solidFill>
                  <a:schemeClr val="bg1"/>
                </a:solidFill>
              </a:rPr>
              <a:t>As we must turn to more sustainable farming techniques and a more sensible use of artificial fertilizers, </a:t>
            </a:r>
            <a:r>
              <a:rPr lang="en-US" sz="1500" b="1" dirty="0" smtClean="0">
                <a:solidFill>
                  <a:srgbClr val="FF0000"/>
                </a:solidFill>
              </a:rPr>
              <a:t>plant production will not single handed be able to ensure global food security as we increase from 7 to 9-10 billion people.</a:t>
            </a:r>
          </a:p>
          <a:p>
            <a:pPr marL="514350" indent="-514350">
              <a:buFont typeface="+mj-lt"/>
              <a:buAutoNum type="arabicPeriod"/>
            </a:pPr>
            <a:endParaRPr lang="en-US" sz="2000" dirty="0">
              <a:solidFill>
                <a:schemeClr val="bg1"/>
              </a:solidFill>
            </a:endParaRPr>
          </a:p>
          <a:p>
            <a:pPr marL="514350" indent="-514350">
              <a:buFont typeface="+mj-lt"/>
              <a:buAutoNum type="arabicPeriod"/>
            </a:pPr>
            <a:r>
              <a:rPr lang="en-US" sz="2000" dirty="0" smtClean="0">
                <a:solidFill>
                  <a:schemeClr val="bg1"/>
                </a:solidFill>
              </a:rPr>
              <a:t>I.e.  We need to invest in next generation feed systems capable of producing food independent of large land areas, massive input of artificial fertilizers and huge fresh water resources.</a:t>
            </a:r>
          </a:p>
          <a:p>
            <a:pPr marL="0" indent="0">
              <a:buNone/>
            </a:pPr>
            <a:endParaRPr lang="en-GB" sz="1800" dirty="0" smtClean="0">
              <a:solidFill>
                <a:schemeClr val="bg1"/>
              </a:solidFill>
            </a:endParaRPr>
          </a:p>
          <a:p>
            <a:pPr marL="514350" indent="-514350">
              <a:buFont typeface="+mj-lt"/>
              <a:buAutoNum type="arabicPeriod"/>
            </a:pPr>
            <a:r>
              <a:rPr lang="en-GB" sz="1800" dirty="0" smtClean="0">
                <a:solidFill>
                  <a:schemeClr val="bg1"/>
                </a:solidFill>
              </a:rPr>
              <a:t>WE need to </a:t>
            </a:r>
            <a:r>
              <a:rPr lang="en-GB" sz="1800" dirty="0">
                <a:solidFill>
                  <a:schemeClr val="bg1"/>
                </a:solidFill>
              </a:rPr>
              <a:t> </a:t>
            </a:r>
            <a:r>
              <a:rPr lang="en-GB" sz="1800" dirty="0" smtClean="0">
                <a:solidFill>
                  <a:schemeClr val="bg1"/>
                </a:solidFill>
              </a:rPr>
              <a:t>go </a:t>
            </a:r>
            <a:r>
              <a:rPr lang="en-GB" sz="1800" dirty="0" smtClean="0">
                <a:solidFill>
                  <a:srgbClr val="FF0000"/>
                </a:solidFill>
              </a:rPr>
              <a:t>from less to more control of our food production.</a:t>
            </a:r>
            <a:endParaRPr lang="en-US" sz="2000" dirty="0" smtClean="0">
              <a:solidFill>
                <a:schemeClr val="bg1"/>
              </a:solidFill>
            </a:endParaRPr>
          </a:p>
          <a:p>
            <a:pPr marL="514350" indent="-514350">
              <a:buFont typeface="+mj-lt"/>
              <a:buAutoNum type="arabicPeriod"/>
            </a:pPr>
            <a:endParaRPr lang="en-US" sz="2000" dirty="0" smtClean="0">
              <a:solidFill>
                <a:schemeClr val="bg1"/>
              </a:solidFill>
            </a:endParaRPr>
          </a:p>
          <a:p>
            <a:pPr marL="457200" indent="-457200">
              <a:buFont typeface="+mj-lt"/>
              <a:buAutoNum type="arabicPeriod"/>
            </a:pPr>
            <a:endParaRPr lang="en-US" sz="2000" dirty="0">
              <a:solidFill>
                <a:schemeClr val="bg1"/>
              </a:solidFill>
            </a:endParaRPr>
          </a:p>
          <a:p>
            <a:pPr marL="457200" indent="-457200">
              <a:buFont typeface="+mj-lt"/>
              <a:buAutoNum type="arabicPeriod"/>
            </a:pPr>
            <a:endParaRPr lang="en-US" sz="2000" dirty="0" smtClean="0">
              <a:solidFill>
                <a:schemeClr val="bg1"/>
              </a:solidFill>
            </a:endParaRPr>
          </a:p>
          <a:p>
            <a:pPr marL="457200" indent="-457200">
              <a:buFont typeface="+mj-lt"/>
              <a:buAutoNum type="arabicPeriod"/>
            </a:pPr>
            <a:endParaRPr lang="en-US" sz="2000" dirty="0">
              <a:solidFill>
                <a:schemeClr val="bg1"/>
              </a:solidFill>
            </a:endParaRPr>
          </a:p>
        </p:txBody>
      </p:sp>
    </p:spTree>
    <p:extLst>
      <p:ext uri="{BB962C8B-B14F-4D97-AF65-F5344CB8AC3E}">
        <p14:creationId xmlns:p14="http://schemas.microsoft.com/office/powerpoint/2010/main" val="34975362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bg/>
                                          </p:spTgt>
                                        </p:tgtEl>
                                        <p:attrNameLst>
                                          <p:attrName>style.visibility</p:attrName>
                                        </p:attrNameLst>
                                      </p:cBhvr>
                                      <p:to>
                                        <p:strVal val="visible"/>
                                      </p:to>
                                    </p:set>
                                    <p:animEffect transition="in" filter="fade">
                                      <p:cBhvr>
                                        <p:cTn id="7" dur="500"/>
                                        <p:tgtEl>
                                          <p:spTgt spid="10">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xEl>
                                              <p:pRg st="0" end="0"/>
                                            </p:txEl>
                                          </p:spTgt>
                                        </p:tgtEl>
                                        <p:attrNameLst>
                                          <p:attrName>style.visibility</p:attrName>
                                        </p:attrNameLst>
                                      </p:cBhvr>
                                      <p:to>
                                        <p:strVal val="visible"/>
                                      </p:to>
                                    </p:set>
                                    <p:animEffect transition="in" filter="fade">
                                      <p:cBhvr>
                                        <p:cTn id="12" dur="500"/>
                                        <p:tgtEl>
                                          <p:spTgt spid="10">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xEl>
                                              <p:pRg st="2" end="2"/>
                                            </p:txEl>
                                          </p:spTgt>
                                        </p:tgtEl>
                                        <p:attrNameLst>
                                          <p:attrName>style.visibility</p:attrName>
                                        </p:attrNameLst>
                                      </p:cBhvr>
                                      <p:to>
                                        <p:strVal val="visible"/>
                                      </p:to>
                                    </p:set>
                                    <p:animEffect transition="in" filter="fade">
                                      <p:cBhvr>
                                        <p:cTn id="17" dur="500"/>
                                        <p:tgtEl>
                                          <p:spTgt spid="1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
                                            <p:txEl>
                                              <p:pRg st="4" end="4"/>
                                            </p:txEl>
                                          </p:spTgt>
                                        </p:tgtEl>
                                        <p:attrNameLst>
                                          <p:attrName>style.visibility</p:attrName>
                                        </p:attrNameLst>
                                      </p:cBhvr>
                                      <p:to>
                                        <p:strVal val="visible"/>
                                      </p:to>
                                    </p:set>
                                    <p:animEffect transition="in" filter="fade">
                                      <p:cBhvr>
                                        <p:cTn id="22" dur="500"/>
                                        <p:tgtEl>
                                          <p:spTgt spid="1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xEl>
                                              <p:pRg st="6" end="6"/>
                                            </p:txEl>
                                          </p:spTgt>
                                        </p:tgtEl>
                                        <p:attrNameLst>
                                          <p:attrName>style.visibility</p:attrName>
                                        </p:attrNameLst>
                                      </p:cBhvr>
                                      <p:to>
                                        <p:strVal val="visible"/>
                                      </p:to>
                                    </p:set>
                                    <p:animEffect transition="in" filter="fade">
                                      <p:cBhvr>
                                        <p:cTn id="27" dur="500"/>
                                        <p:tgtEl>
                                          <p:spTgt spid="10">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0">
                                            <p:txEl>
                                              <p:pRg st="8" end="8"/>
                                            </p:txEl>
                                          </p:spTgt>
                                        </p:tgtEl>
                                        <p:attrNameLst>
                                          <p:attrName>style.visibility</p:attrName>
                                        </p:attrNameLst>
                                      </p:cBhvr>
                                      <p:to>
                                        <p:strVal val="visible"/>
                                      </p:to>
                                    </p:set>
                                    <p:animEffect transition="in" filter="fade">
                                      <p:cBhvr>
                                        <p:cTn id="32" dur="500"/>
                                        <p:tgtEl>
                                          <p:spTgt spid="10">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xEl>
                                              <p:pRg st="10" end="10"/>
                                            </p:txEl>
                                          </p:spTgt>
                                        </p:tgtEl>
                                        <p:attrNameLst>
                                          <p:attrName>style.visibility</p:attrName>
                                        </p:attrNameLst>
                                      </p:cBhvr>
                                      <p:to>
                                        <p:strVal val="visible"/>
                                      </p:to>
                                    </p:set>
                                    <p:animEffect transition="in" filter="fade">
                                      <p:cBhvr>
                                        <p:cTn id="37" dur="500"/>
                                        <p:tgtEl>
                                          <p:spTgt spid="10">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611560" y="476672"/>
            <a:ext cx="6070152" cy="5050483"/>
            <a:chOff x="611560" y="476672"/>
            <a:chExt cx="6070152" cy="5050483"/>
          </a:xfrm>
        </p:grpSpPr>
        <p:grpSp>
          <p:nvGrpSpPr>
            <p:cNvPr id="12" name="Group 11"/>
            <p:cNvGrpSpPr/>
            <p:nvPr/>
          </p:nvGrpSpPr>
          <p:grpSpPr>
            <a:xfrm>
              <a:off x="611560" y="476672"/>
              <a:ext cx="3200400" cy="3124200"/>
              <a:chOff x="457200" y="457200"/>
              <a:chExt cx="3200400" cy="3124200"/>
            </a:xfrm>
          </p:grpSpPr>
          <p:sp>
            <p:nvSpPr>
              <p:cNvPr id="4" name="AutoShape 14"/>
              <p:cNvSpPr>
                <a:spLocks noChangeArrowheads="1"/>
              </p:cNvSpPr>
              <p:nvPr/>
            </p:nvSpPr>
            <p:spPr bwMode="auto">
              <a:xfrm rot="-1200000">
                <a:off x="1524000" y="14478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5" name="Oval 15"/>
              <p:cNvSpPr>
                <a:spLocks noChangeArrowheads="1"/>
              </p:cNvSpPr>
              <p:nvPr/>
            </p:nvSpPr>
            <p:spPr bwMode="auto">
              <a:xfrm>
                <a:off x="457200" y="457200"/>
                <a:ext cx="1143000" cy="1066800"/>
              </a:xfrm>
              <a:prstGeom prst="ellipse">
                <a:avLst/>
              </a:prstGeom>
              <a:solidFill>
                <a:srgbClr val="FFCC00"/>
              </a:solidFill>
              <a:ln w="9525">
                <a:solidFill>
                  <a:schemeClr val="tx1"/>
                </a:solidFill>
                <a:round/>
                <a:headEnd/>
                <a:tailEnd/>
              </a:ln>
            </p:spPr>
            <p:txBody>
              <a:bodyPr wrap="none" anchor="ctr"/>
              <a:lstStyle/>
              <a:p>
                <a:endParaRPr lang="sv-SE"/>
              </a:p>
            </p:txBody>
          </p:sp>
          <p:sp>
            <p:nvSpPr>
              <p:cNvPr id="6" name="AutoShape 16"/>
              <p:cNvSpPr>
                <a:spLocks noChangeArrowheads="1"/>
              </p:cNvSpPr>
              <p:nvPr/>
            </p:nvSpPr>
            <p:spPr bwMode="auto">
              <a:xfrm rot="-2700000">
                <a:off x="2362200" y="7620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7" name="AutoShape 17"/>
              <p:cNvSpPr>
                <a:spLocks noChangeArrowheads="1"/>
              </p:cNvSpPr>
              <p:nvPr/>
            </p:nvSpPr>
            <p:spPr bwMode="auto">
              <a:xfrm rot="600000">
                <a:off x="685800" y="16002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8" name="AutoShape 18"/>
              <p:cNvSpPr>
                <a:spLocks noChangeArrowheads="1"/>
              </p:cNvSpPr>
              <p:nvPr/>
            </p:nvSpPr>
            <p:spPr bwMode="auto">
              <a:xfrm rot="-3600000">
                <a:off x="2514600" y="3048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9" name="AutoShape 19"/>
              <p:cNvSpPr>
                <a:spLocks noChangeArrowheads="1"/>
              </p:cNvSpPr>
              <p:nvPr/>
            </p:nvSpPr>
            <p:spPr bwMode="auto">
              <a:xfrm rot="-1800000">
                <a:off x="1981200" y="12192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10" name="AutoShape 20"/>
              <p:cNvSpPr>
                <a:spLocks noChangeArrowheads="1"/>
              </p:cNvSpPr>
              <p:nvPr/>
            </p:nvSpPr>
            <p:spPr bwMode="auto">
              <a:xfrm rot="-4800000">
                <a:off x="2590800" y="-1524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sp>
            <p:nvSpPr>
              <p:cNvPr id="11" name="AutoShape 21"/>
              <p:cNvSpPr>
                <a:spLocks noChangeArrowheads="1"/>
              </p:cNvSpPr>
              <p:nvPr/>
            </p:nvSpPr>
            <p:spPr bwMode="auto">
              <a:xfrm>
                <a:off x="1066800" y="1752600"/>
                <a:ext cx="304800" cy="1828800"/>
              </a:xfrm>
              <a:prstGeom prst="lightningBolt">
                <a:avLst/>
              </a:prstGeom>
              <a:solidFill>
                <a:srgbClr val="FFCC00"/>
              </a:solidFill>
              <a:ln w="9525">
                <a:solidFill>
                  <a:schemeClr val="tx1"/>
                </a:solidFill>
                <a:miter lim="800000"/>
                <a:headEnd/>
                <a:tailEnd/>
              </a:ln>
            </p:spPr>
            <p:txBody>
              <a:bodyPr wrap="none" anchor="ctr"/>
              <a:lstStyle/>
              <a:p>
                <a:endParaRPr lang="sv-SE"/>
              </a:p>
            </p:txBody>
          </p:sp>
        </p:grpSp>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5712" y="2860155"/>
              <a:ext cx="3556000" cy="266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6" name="Group 25"/>
          <p:cNvGrpSpPr/>
          <p:nvPr/>
        </p:nvGrpSpPr>
        <p:grpSpPr>
          <a:xfrm>
            <a:off x="1386086" y="1640889"/>
            <a:ext cx="6291274" cy="4232223"/>
            <a:chOff x="1056491" y="1561662"/>
            <a:chExt cx="6291274" cy="4232223"/>
          </a:xfrm>
        </p:grpSpPr>
        <p:sp>
          <p:nvSpPr>
            <p:cNvPr id="14" name="Down Arrow 13"/>
            <p:cNvSpPr/>
            <p:nvPr/>
          </p:nvSpPr>
          <p:spPr>
            <a:xfrm rot="18734815">
              <a:off x="2506501" y="3911312"/>
              <a:ext cx="432563" cy="3332584"/>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5" name="Down Arrow 14"/>
            <p:cNvSpPr/>
            <p:nvPr/>
          </p:nvSpPr>
          <p:spPr>
            <a:xfrm rot="18734815">
              <a:off x="5465191" y="111652"/>
              <a:ext cx="432563" cy="3332584"/>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6" name="Down Arrow 15"/>
            <p:cNvSpPr/>
            <p:nvPr/>
          </p:nvSpPr>
          <p:spPr>
            <a:xfrm rot="18734815">
              <a:off x="3052660" y="3365041"/>
              <a:ext cx="432563" cy="3332584"/>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7" name="Down Arrow 16"/>
            <p:cNvSpPr/>
            <p:nvPr/>
          </p:nvSpPr>
          <p:spPr>
            <a:xfrm rot="18734815">
              <a:off x="5086538" y="804248"/>
              <a:ext cx="432563" cy="3332584"/>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8" name="Down Arrow 17"/>
            <p:cNvSpPr/>
            <p:nvPr/>
          </p:nvSpPr>
          <p:spPr>
            <a:xfrm rot="18734815">
              <a:off x="3104649" y="2304806"/>
              <a:ext cx="432563" cy="1168029"/>
            </a:xfrm>
            <a:prstGeom prst="down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9" name="Down Arrow 18"/>
            <p:cNvSpPr/>
            <p:nvPr/>
          </p:nvSpPr>
          <p:spPr>
            <a:xfrm rot="18734815">
              <a:off x="5899983" y="4693881"/>
              <a:ext cx="432563" cy="1168029"/>
            </a:xfrm>
            <a:prstGeom prst="downArrow">
              <a:avLst/>
            </a:prstGeom>
            <a:pattFill prst="dkDnDiag">
              <a:fgClr>
                <a:srgbClr val="FFC000"/>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grpSp>
        <p:nvGrpSpPr>
          <p:cNvPr id="22" name="Group 21"/>
          <p:cNvGrpSpPr/>
          <p:nvPr/>
        </p:nvGrpSpPr>
        <p:grpSpPr>
          <a:xfrm>
            <a:off x="4303140" y="3352805"/>
            <a:ext cx="1329274" cy="1667589"/>
            <a:chOff x="3973545" y="2888820"/>
            <a:chExt cx="1201144" cy="2052348"/>
          </a:xfrm>
          <a:solidFill>
            <a:srgbClr val="FF0000"/>
          </a:solidFill>
        </p:grpSpPr>
        <p:sp>
          <p:nvSpPr>
            <p:cNvPr id="20" name="Curved Up Arrow 19"/>
            <p:cNvSpPr/>
            <p:nvPr/>
          </p:nvSpPr>
          <p:spPr>
            <a:xfrm>
              <a:off x="3973545" y="3933056"/>
              <a:ext cx="1201144" cy="1008112"/>
            </a:xfrm>
            <a:prstGeom prst="curvedUp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21" name="Curved Up Arrow 20"/>
            <p:cNvSpPr/>
            <p:nvPr/>
          </p:nvSpPr>
          <p:spPr>
            <a:xfrm flipH="1" flipV="1">
              <a:off x="3973545" y="2888820"/>
              <a:ext cx="1201144" cy="1008112"/>
            </a:xfrm>
            <a:prstGeom prst="curvedUpArrow">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grpSp>
      <p:pic>
        <p:nvPicPr>
          <p:cNvPr id="27" name="Picture 26" descr="Platta_gron_logo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TextBox 28"/>
          <p:cNvSpPr txBox="1"/>
          <p:nvPr/>
        </p:nvSpPr>
        <p:spPr>
          <a:xfrm>
            <a:off x="47199" y="6489168"/>
            <a:ext cx="1327608" cy="246221"/>
          </a:xfrm>
          <a:prstGeom prst="rect">
            <a:avLst/>
          </a:prstGeom>
          <a:noFill/>
        </p:spPr>
        <p:txBody>
          <a:bodyPr wrap="none" rtlCol="0">
            <a:spAutoFit/>
          </a:bodyPr>
          <a:lstStyle/>
          <a:p>
            <a:r>
              <a:rPr lang="sv-SE" sz="1000" dirty="0" smtClean="0"/>
              <a:t>Illustration </a:t>
            </a:r>
            <a:r>
              <a:rPr lang="sv-SE" sz="1000" dirty="0" err="1" smtClean="0"/>
              <a:t>A.Kiessling</a:t>
            </a:r>
            <a:endParaRPr lang="sv-SE" sz="1000" dirty="0"/>
          </a:p>
        </p:txBody>
      </p:sp>
    </p:spTree>
    <p:extLst>
      <p:ext uri="{BB962C8B-B14F-4D97-AF65-F5344CB8AC3E}">
        <p14:creationId xmlns:p14="http://schemas.microsoft.com/office/powerpoint/2010/main" val="15533492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descr="Platta_gron_logo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3669" y="3429000"/>
            <a:ext cx="4246005" cy="31845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23928" y="260648"/>
            <a:ext cx="4899025" cy="3284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Group 1"/>
          <p:cNvGrpSpPr/>
          <p:nvPr/>
        </p:nvGrpSpPr>
        <p:grpSpPr>
          <a:xfrm>
            <a:off x="107504" y="260649"/>
            <a:ext cx="8784976" cy="6352856"/>
            <a:chOff x="167700" y="658827"/>
            <a:chExt cx="8042149" cy="5599929"/>
          </a:xfrm>
        </p:grpSpPr>
        <p:pic>
          <p:nvPicPr>
            <p:cNvPr id="12"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69674" y="2617031"/>
              <a:ext cx="3940175" cy="3641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67700" y="658827"/>
              <a:ext cx="3756228" cy="27701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GB" dirty="0" smtClean="0"/>
            </a:p>
            <a:p>
              <a:r>
                <a:rPr lang="en-GB" dirty="0" smtClean="0"/>
                <a:t>This is already happening and the reason is increased control of:</a:t>
              </a:r>
            </a:p>
            <a:p>
              <a:endParaRPr lang="en-GB" dirty="0" smtClean="0"/>
            </a:p>
            <a:p>
              <a:r>
                <a:rPr lang="en-GB" dirty="0" smtClean="0"/>
                <a:t>1. Temperature </a:t>
              </a:r>
              <a:r>
                <a:rPr lang="en-GB" sz="1200" dirty="0" smtClean="0"/>
                <a:t>(production time)</a:t>
              </a:r>
            </a:p>
            <a:p>
              <a:r>
                <a:rPr lang="en-GB" dirty="0" smtClean="0"/>
                <a:t>2. Infectious diseases/parasites </a:t>
              </a:r>
            </a:p>
            <a:p>
              <a:r>
                <a:rPr lang="en-GB" dirty="0" smtClean="0"/>
                <a:t>3. Feed use / feed waste / effluents.</a:t>
              </a:r>
            </a:p>
            <a:p>
              <a:pPr marL="342900" indent="-342900">
                <a:buAutoNum type="arabicPeriod"/>
              </a:pPr>
              <a:endParaRPr lang="en-GB" dirty="0"/>
            </a:p>
            <a:p>
              <a:pPr marL="342900" indent="-342900">
                <a:buAutoNum type="arabicPeriod"/>
              </a:pPr>
              <a:endParaRPr lang="en-GB" dirty="0"/>
            </a:p>
          </p:txBody>
        </p:sp>
      </p:grpSp>
      <p:sp>
        <p:nvSpPr>
          <p:cNvPr id="3" name="Rectangle 2"/>
          <p:cNvSpPr/>
          <p:nvPr/>
        </p:nvSpPr>
        <p:spPr>
          <a:xfrm>
            <a:off x="467544" y="4292387"/>
            <a:ext cx="3027490" cy="129685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But we are only in the beginning of this development</a:t>
            </a:r>
            <a:r>
              <a:rPr lang="en-GB" dirty="0" smtClean="0"/>
              <a:t>.</a:t>
            </a:r>
            <a:endParaRPr lang="en-GB" dirty="0"/>
          </a:p>
        </p:txBody>
      </p:sp>
    </p:spTree>
    <p:extLst>
      <p:ext uri="{BB962C8B-B14F-4D97-AF65-F5344CB8AC3E}">
        <p14:creationId xmlns:p14="http://schemas.microsoft.com/office/powerpoint/2010/main" val="687209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p:cNvGrpSpPr/>
          <p:nvPr/>
        </p:nvGrpSpPr>
        <p:grpSpPr>
          <a:xfrm>
            <a:off x="1" y="1"/>
            <a:ext cx="9023353" cy="6771731"/>
            <a:chOff x="1" y="1"/>
            <a:chExt cx="9023353" cy="6771731"/>
          </a:xfrm>
        </p:grpSpPr>
        <p:pic>
          <p:nvPicPr>
            <p:cNvPr id="153" name="Picture 2" descr="C:\Users\volkmar.AD\Documents\Projects\Mistra\IMG_21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53941" y="3629808"/>
              <a:ext cx="2448272" cy="1837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 name="TextBox 38"/>
            <p:cNvSpPr txBox="1"/>
            <p:nvPr/>
          </p:nvSpPr>
          <p:spPr>
            <a:xfrm>
              <a:off x="107504" y="3507687"/>
              <a:ext cx="504056" cy="553998"/>
            </a:xfrm>
            <a:prstGeom prst="rect">
              <a:avLst/>
            </a:prstGeom>
            <a:noFill/>
            <a:ln>
              <a:noFill/>
            </a:ln>
          </p:spPr>
          <p:txBody>
            <a:bodyPr wrap="square" rtlCol="0">
              <a:spAutoFit/>
            </a:bodyPr>
            <a:lstStyle/>
            <a:p>
              <a:r>
                <a:rPr lang="sv-SE" sz="1000" dirty="0" smtClean="0">
                  <a:solidFill>
                    <a:schemeClr val="bg1"/>
                  </a:solidFill>
                </a:rPr>
                <a:t>Ozon</a:t>
              </a:r>
            </a:p>
            <a:p>
              <a:endParaRPr lang="sv-SE" sz="1000" dirty="0" smtClean="0">
                <a:solidFill>
                  <a:schemeClr val="bg1"/>
                </a:solidFill>
              </a:endParaRPr>
            </a:p>
            <a:p>
              <a:r>
                <a:rPr lang="sv-SE" sz="1000" dirty="0" smtClean="0">
                  <a:solidFill>
                    <a:schemeClr val="bg1"/>
                  </a:solidFill>
                </a:rPr>
                <a:t>UV</a:t>
              </a:r>
              <a:endParaRPr lang="sv-SE" dirty="0">
                <a:solidFill>
                  <a:schemeClr val="bg1"/>
                </a:solidFill>
              </a:endParaRPr>
            </a:p>
          </p:txBody>
        </p:sp>
        <p:sp>
          <p:nvSpPr>
            <p:cNvPr id="102" name="L-form 103"/>
            <p:cNvSpPr/>
            <p:nvPr/>
          </p:nvSpPr>
          <p:spPr>
            <a:xfrm>
              <a:off x="1726556" y="5937954"/>
              <a:ext cx="864096" cy="814360"/>
            </a:xfrm>
            <a:prstGeom prst="corner">
              <a:avLst>
                <a:gd name="adj1" fmla="val 10544"/>
                <a:gd name="adj2" fmla="val 9163"/>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06" name="Rektangel 120"/>
            <p:cNvSpPr/>
            <p:nvPr/>
          </p:nvSpPr>
          <p:spPr>
            <a:xfrm>
              <a:off x="2555776" y="6666570"/>
              <a:ext cx="4471184" cy="85744"/>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30" name="Rektangel 115"/>
            <p:cNvSpPr/>
            <p:nvPr/>
          </p:nvSpPr>
          <p:spPr>
            <a:xfrm>
              <a:off x="6516216" y="3865867"/>
              <a:ext cx="2016224" cy="2515461"/>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31" name="Rektangel 104"/>
            <p:cNvSpPr/>
            <p:nvPr/>
          </p:nvSpPr>
          <p:spPr>
            <a:xfrm>
              <a:off x="6660232" y="5709983"/>
              <a:ext cx="1728192" cy="44855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33" name="Rektangel 111"/>
            <p:cNvSpPr/>
            <p:nvPr/>
          </p:nvSpPr>
          <p:spPr>
            <a:xfrm>
              <a:off x="6661417" y="5072353"/>
              <a:ext cx="1728192" cy="44855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35" name="Rektangel 113"/>
            <p:cNvSpPr/>
            <p:nvPr/>
          </p:nvSpPr>
          <p:spPr>
            <a:xfrm>
              <a:off x="6661417" y="4424281"/>
              <a:ext cx="1728192" cy="448558"/>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
          <p:nvSpPr>
            <p:cNvPr id="136" name="TextBox 38"/>
            <p:cNvSpPr txBox="1"/>
            <p:nvPr/>
          </p:nvSpPr>
          <p:spPr>
            <a:xfrm>
              <a:off x="6732240" y="4486986"/>
              <a:ext cx="1609365" cy="307777"/>
            </a:xfrm>
            <a:prstGeom prst="rect">
              <a:avLst/>
            </a:prstGeom>
            <a:noFill/>
            <a:ln>
              <a:noFill/>
            </a:ln>
          </p:spPr>
          <p:txBody>
            <a:bodyPr wrap="square" rtlCol="0">
              <a:spAutoFit/>
            </a:bodyPr>
            <a:lstStyle/>
            <a:p>
              <a:pPr algn="ctr"/>
              <a:r>
                <a:rPr lang="en-GB" sz="1400" dirty="0" smtClean="0">
                  <a:solidFill>
                    <a:schemeClr val="bg1"/>
                  </a:solidFill>
                </a:rPr>
                <a:t>Utilisation model 3  </a:t>
              </a:r>
              <a:endParaRPr lang="en-GB" sz="1400" dirty="0">
                <a:solidFill>
                  <a:schemeClr val="bg1"/>
                </a:solidFill>
              </a:endParaRPr>
            </a:p>
          </p:txBody>
        </p:sp>
        <p:sp>
          <p:nvSpPr>
            <p:cNvPr id="137" name="TextBox 38"/>
            <p:cNvSpPr txBox="1"/>
            <p:nvPr/>
          </p:nvSpPr>
          <p:spPr>
            <a:xfrm>
              <a:off x="6661417" y="3865868"/>
              <a:ext cx="1685449" cy="338554"/>
            </a:xfrm>
            <a:prstGeom prst="rect">
              <a:avLst/>
            </a:prstGeom>
            <a:noFill/>
            <a:ln>
              <a:noFill/>
            </a:ln>
          </p:spPr>
          <p:txBody>
            <a:bodyPr wrap="square" rtlCol="0">
              <a:spAutoFit/>
            </a:bodyPr>
            <a:lstStyle/>
            <a:p>
              <a:pPr algn="ctr"/>
              <a:r>
                <a:rPr lang="en-GB" sz="1600" b="1" dirty="0" smtClean="0">
                  <a:solidFill>
                    <a:schemeClr val="accent1">
                      <a:lumMod val="75000"/>
                    </a:schemeClr>
                  </a:solidFill>
                </a:rPr>
                <a:t>Harvest Station    </a:t>
              </a:r>
              <a:endParaRPr lang="en-GB" sz="1600" b="1" dirty="0">
                <a:solidFill>
                  <a:schemeClr val="accent1">
                    <a:lumMod val="75000"/>
                  </a:schemeClr>
                </a:solidFill>
              </a:endParaRPr>
            </a:p>
          </p:txBody>
        </p:sp>
        <p:pic>
          <p:nvPicPr>
            <p:cNvPr id="14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68344" y="216633"/>
              <a:ext cx="1355010" cy="522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3" name="Group 162"/>
            <p:cNvGrpSpPr/>
            <p:nvPr/>
          </p:nvGrpSpPr>
          <p:grpSpPr>
            <a:xfrm>
              <a:off x="3971489" y="4914073"/>
              <a:ext cx="2688743" cy="1254000"/>
              <a:chOff x="3971489" y="4914073"/>
              <a:chExt cx="2688743" cy="1254000"/>
            </a:xfrm>
          </p:grpSpPr>
          <p:sp>
            <p:nvSpPr>
              <p:cNvPr id="121" name="Oval 120"/>
              <p:cNvSpPr/>
              <p:nvPr/>
            </p:nvSpPr>
            <p:spPr>
              <a:xfrm>
                <a:off x="3971489" y="4914073"/>
                <a:ext cx="1744637" cy="12540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Bio-Energy </a:t>
                </a:r>
              </a:p>
              <a:p>
                <a:pPr algn="ctr"/>
                <a:r>
                  <a:rPr lang="en-GB" dirty="0"/>
                  <a:t>Reactor</a:t>
                </a:r>
              </a:p>
              <a:p>
                <a:pPr algn="ctr"/>
                <a:r>
                  <a:rPr lang="en-GB" dirty="0"/>
                  <a:t>C &amp; H</a:t>
                </a:r>
              </a:p>
            </p:txBody>
          </p:sp>
          <p:cxnSp>
            <p:nvCxnSpPr>
              <p:cNvPr id="154" name="Straight Connector 153"/>
              <p:cNvCxnSpPr>
                <a:stCxn id="121" idx="6"/>
                <a:endCxn id="131" idx="1"/>
              </p:cNvCxnSpPr>
              <p:nvPr/>
            </p:nvCxnSpPr>
            <p:spPr>
              <a:xfrm>
                <a:off x="5716126" y="5541073"/>
                <a:ext cx="944106" cy="393189"/>
              </a:xfrm>
              <a:prstGeom prst="line">
                <a:avLst/>
              </a:prstGeom>
              <a:ln w="19050"/>
            </p:spPr>
            <p:style>
              <a:lnRef idx="1">
                <a:schemeClr val="accent1"/>
              </a:lnRef>
              <a:fillRef idx="0">
                <a:schemeClr val="accent1"/>
              </a:fillRef>
              <a:effectRef idx="0">
                <a:schemeClr val="accent1"/>
              </a:effectRef>
              <a:fontRef idx="minor">
                <a:schemeClr val="tx1"/>
              </a:fontRef>
            </p:style>
          </p:cxnSp>
        </p:grpSp>
        <p:sp>
          <p:nvSpPr>
            <p:cNvPr id="149" name="Oval 148"/>
            <p:cNvSpPr/>
            <p:nvPr/>
          </p:nvSpPr>
          <p:spPr>
            <a:xfrm>
              <a:off x="3971487" y="2807685"/>
              <a:ext cx="1744637" cy="1254000"/>
            </a:xfrm>
            <a:prstGeom prst="ellips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t>Bio-protein </a:t>
              </a:r>
            </a:p>
            <a:p>
              <a:pPr algn="ctr"/>
              <a:r>
                <a:rPr lang="en-GB" dirty="0"/>
                <a:t>Reactor</a:t>
              </a:r>
            </a:p>
            <a:p>
              <a:pPr algn="ctr"/>
              <a:r>
                <a:rPr lang="en-GB" dirty="0"/>
                <a:t>N &amp; P</a:t>
              </a:r>
            </a:p>
          </p:txBody>
        </p:sp>
        <p:cxnSp>
          <p:nvCxnSpPr>
            <p:cNvPr id="158" name="Straight Connector 157"/>
            <p:cNvCxnSpPr>
              <a:stCxn id="133" idx="1"/>
              <a:endCxn id="145" idx="3"/>
            </p:cNvCxnSpPr>
            <p:nvPr/>
          </p:nvCxnSpPr>
          <p:spPr>
            <a:xfrm flipH="1" flipV="1">
              <a:off x="3545868" y="1568057"/>
              <a:ext cx="3115549" cy="3728575"/>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50" name="Pil høyre 95"/>
            <p:cNvSpPr/>
            <p:nvPr/>
          </p:nvSpPr>
          <p:spPr>
            <a:xfrm rot="16200000" flipV="1">
              <a:off x="4590788" y="4298021"/>
              <a:ext cx="559278" cy="415299"/>
            </a:xfrm>
            <a:prstGeom prst="rightArrow">
              <a:avLst/>
            </a:prstGeom>
            <a:gradFill>
              <a:gsLst>
                <a:gs pos="0">
                  <a:srgbClr val="03D4A8"/>
                </a:gs>
                <a:gs pos="25000">
                  <a:srgbClr val="21D6E0"/>
                </a:gs>
                <a:gs pos="75000">
                  <a:srgbClr val="0087E6"/>
                </a:gs>
                <a:gs pos="100000">
                  <a:srgbClr val="005CBF"/>
                </a:gs>
              </a:gsLst>
              <a:lin ang="16200000" scaled="0"/>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pic>
          <p:nvPicPr>
            <p:cNvPr id="14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1918" y="460325"/>
              <a:ext cx="2953950" cy="2215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1" name="Pil høyre 95"/>
            <p:cNvSpPr/>
            <p:nvPr/>
          </p:nvSpPr>
          <p:spPr>
            <a:xfrm rot="16200000" flipV="1">
              <a:off x="4590786" y="2204846"/>
              <a:ext cx="559278" cy="415299"/>
            </a:xfrm>
            <a:prstGeom prst="rightArrow">
              <a:avLst/>
            </a:prstGeom>
            <a:gradFill>
              <a:gsLst>
                <a:gs pos="0">
                  <a:srgbClr val="03D4A8"/>
                </a:gs>
                <a:gs pos="25000">
                  <a:srgbClr val="21D6E0"/>
                </a:gs>
                <a:gs pos="75000">
                  <a:srgbClr val="0087E6"/>
                </a:gs>
                <a:gs pos="100000">
                  <a:srgbClr val="005CBF"/>
                </a:gs>
              </a:gsLst>
              <a:lin ang="16200000" scaled="0"/>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52" name="Pil høyre 95"/>
            <p:cNvSpPr/>
            <p:nvPr/>
          </p:nvSpPr>
          <p:spPr>
            <a:xfrm rot="5400000" flipV="1">
              <a:off x="2936770" y="2797695"/>
              <a:ext cx="559278" cy="415299"/>
            </a:xfrm>
            <a:prstGeom prst="rightArrow">
              <a:avLst/>
            </a:prstGeom>
            <a:gradFill>
              <a:gsLst>
                <a:gs pos="0">
                  <a:srgbClr val="03D4A8"/>
                </a:gs>
                <a:gs pos="25000">
                  <a:srgbClr val="21D6E0"/>
                </a:gs>
                <a:gs pos="75000">
                  <a:srgbClr val="0087E6"/>
                </a:gs>
                <a:gs pos="100000">
                  <a:srgbClr val="005CBF"/>
                </a:gs>
              </a:gsLst>
              <a:lin ang="16200000" scaled="0"/>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pic>
          <p:nvPicPr>
            <p:cNvPr id="140" name="Picture 13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39952" y="193629"/>
              <a:ext cx="2887008" cy="1836271"/>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cxnSp>
          <p:nvCxnSpPr>
            <p:cNvPr id="142" name="Straight Connector 141"/>
            <p:cNvCxnSpPr>
              <a:stCxn id="140" idx="2"/>
              <a:endCxn id="135" idx="1"/>
            </p:cNvCxnSpPr>
            <p:nvPr/>
          </p:nvCxnSpPr>
          <p:spPr>
            <a:xfrm>
              <a:off x="5583456" y="2029900"/>
              <a:ext cx="1077961" cy="261866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143" name="Pil høyre 95"/>
            <p:cNvSpPr/>
            <p:nvPr/>
          </p:nvSpPr>
          <p:spPr>
            <a:xfrm rot="13529135" flipV="1">
              <a:off x="3700379" y="2516326"/>
              <a:ext cx="559278" cy="415299"/>
            </a:xfrm>
            <a:prstGeom prst="rightArrow">
              <a:avLst/>
            </a:prstGeom>
            <a:gradFill>
              <a:gsLst>
                <a:gs pos="0">
                  <a:srgbClr val="03D4A8"/>
                </a:gs>
                <a:gs pos="25000">
                  <a:srgbClr val="21D6E0"/>
                </a:gs>
                <a:gs pos="75000">
                  <a:srgbClr val="0087E6"/>
                </a:gs>
                <a:gs pos="100000">
                  <a:srgbClr val="005CBF"/>
                </a:gs>
              </a:gsLst>
              <a:lin ang="16200000" scaled="0"/>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pic>
          <p:nvPicPr>
            <p:cNvPr id="155"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754241" y="1973999"/>
              <a:ext cx="2057972" cy="16558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sp>
          <p:nvSpPr>
            <p:cNvPr id="156" name="Pil høyre 95"/>
            <p:cNvSpPr/>
            <p:nvPr/>
          </p:nvSpPr>
          <p:spPr>
            <a:xfrm rot="20798605" flipV="1">
              <a:off x="5751554" y="2858629"/>
              <a:ext cx="559278" cy="415299"/>
            </a:xfrm>
            <a:prstGeom prst="rightArrow">
              <a:avLst/>
            </a:prstGeom>
            <a:gradFill>
              <a:gsLst>
                <a:gs pos="0">
                  <a:srgbClr val="03D4A8"/>
                </a:gs>
                <a:gs pos="25000">
                  <a:srgbClr val="21D6E0"/>
                </a:gs>
                <a:gs pos="75000">
                  <a:srgbClr val="0087E6"/>
                </a:gs>
                <a:gs pos="100000">
                  <a:srgbClr val="005CBF"/>
                </a:gs>
              </a:gsLst>
              <a:lin ang="16200000" scaled="0"/>
            </a:grad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57" name="L-form 103"/>
            <p:cNvSpPr/>
            <p:nvPr/>
          </p:nvSpPr>
          <p:spPr>
            <a:xfrm flipH="1">
              <a:off x="7026960" y="6138770"/>
              <a:ext cx="576064" cy="602598"/>
            </a:xfrm>
            <a:prstGeom prst="corner">
              <a:avLst>
                <a:gd name="adj1" fmla="val 10544"/>
                <a:gd name="adj2" fmla="val 9163"/>
              </a:avLst>
            </a:prstGeom>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159" name="Pil høyre 95"/>
            <p:cNvSpPr/>
            <p:nvPr/>
          </p:nvSpPr>
          <p:spPr>
            <a:xfrm rot="16200000">
              <a:off x="589611" y="2862942"/>
              <a:ext cx="559278" cy="415299"/>
            </a:xfrm>
            <a:prstGeom prst="rightArrow">
              <a:avLst/>
            </a:prstGeom>
            <a:pattFill prst="lgConfetti">
              <a:fgClr>
                <a:srgbClr val="00B050"/>
              </a:fgClr>
              <a:bgClr>
                <a:schemeClr val="bg1"/>
              </a:bgClr>
            </a:patt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38" name="Pil høyre 95"/>
            <p:cNvSpPr/>
            <p:nvPr/>
          </p:nvSpPr>
          <p:spPr>
            <a:xfrm rot="16200000" flipH="1" flipV="1">
              <a:off x="1157310" y="2891107"/>
              <a:ext cx="559278" cy="415299"/>
            </a:xfrm>
            <a:prstGeom prst="rightArrow">
              <a:avLst/>
            </a:prstGeom>
            <a:pattFill prst="lgConfetti">
              <a:fgClr>
                <a:schemeClr val="accent1"/>
              </a:fgClr>
              <a:bgClr>
                <a:schemeClr val="bg1"/>
              </a:bgClr>
            </a:patt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pic>
          <p:nvPicPr>
            <p:cNvPr id="4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0513" y="3507687"/>
              <a:ext cx="3624845" cy="2430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94330" y="2937434"/>
              <a:ext cx="458780" cy="307777"/>
            </a:xfrm>
            <a:prstGeom prst="rect">
              <a:avLst/>
            </a:prstGeom>
            <a:noFill/>
          </p:spPr>
          <p:txBody>
            <a:bodyPr wrap="none" rtlCol="0">
              <a:spAutoFit/>
            </a:bodyPr>
            <a:lstStyle/>
            <a:p>
              <a:r>
                <a:rPr lang="sv-SE" sz="1400" dirty="0" smtClean="0"/>
                <a:t>CO</a:t>
              </a:r>
              <a:r>
                <a:rPr lang="sv-SE" sz="1400" baseline="-25000" dirty="0" smtClean="0"/>
                <a:t>2</a:t>
              </a:r>
              <a:endParaRPr lang="sv-SE" sz="1400" baseline="-25000" dirty="0"/>
            </a:p>
          </p:txBody>
        </p:sp>
        <p:sp>
          <p:nvSpPr>
            <p:cNvPr id="42" name="TextBox 41"/>
            <p:cNvSpPr txBox="1"/>
            <p:nvPr/>
          </p:nvSpPr>
          <p:spPr>
            <a:xfrm>
              <a:off x="1633545" y="2916702"/>
              <a:ext cx="364202" cy="307777"/>
            </a:xfrm>
            <a:prstGeom prst="rect">
              <a:avLst/>
            </a:prstGeom>
            <a:noFill/>
          </p:spPr>
          <p:txBody>
            <a:bodyPr wrap="none" rtlCol="0">
              <a:spAutoFit/>
            </a:bodyPr>
            <a:lstStyle/>
            <a:p>
              <a:r>
                <a:rPr lang="sv-SE" sz="1400" dirty="0" smtClean="0"/>
                <a:t>O</a:t>
              </a:r>
              <a:r>
                <a:rPr lang="sv-SE" sz="1400" baseline="-25000" dirty="0" smtClean="0"/>
                <a:t>2</a:t>
              </a:r>
              <a:endParaRPr lang="sv-SE" sz="1400" baseline="-25000" dirty="0"/>
            </a:p>
          </p:txBody>
        </p:sp>
        <p:sp>
          <p:nvSpPr>
            <p:cNvPr id="44" name="Text Box 6"/>
            <p:cNvSpPr txBox="1">
              <a:spLocks noChangeArrowheads="1"/>
            </p:cNvSpPr>
            <p:nvPr/>
          </p:nvSpPr>
          <p:spPr bwMode="auto">
            <a:xfrm>
              <a:off x="4139952" y="1836003"/>
              <a:ext cx="993775"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eaLnBrk="1" hangingPunct="1"/>
              <a:r>
                <a:rPr lang="en-GB" sz="800" dirty="0">
                  <a:solidFill>
                    <a:schemeClr val="bg1"/>
                  </a:solidFill>
                </a:rPr>
                <a:t>Photo </a:t>
              </a:r>
              <a:r>
                <a:rPr lang="en-GB" sz="800" dirty="0" err="1">
                  <a:solidFill>
                    <a:schemeClr val="bg1"/>
                  </a:solidFill>
                </a:rPr>
                <a:t>A.Kiessling</a:t>
              </a:r>
              <a:endParaRPr lang="en-GB" sz="800" dirty="0">
                <a:solidFill>
                  <a:schemeClr val="bg1"/>
                </a:solidFill>
              </a:endParaRPr>
            </a:p>
          </p:txBody>
        </p:sp>
        <p:pic>
          <p:nvPicPr>
            <p:cNvPr id="45" name="Picture 44" descr="Platta_gron_logo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45"/>
            <p:cNvPicPr>
              <a:picLocks noChangeAspect="1"/>
            </p:cNvPicPr>
            <p:nvPr/>
          </p:nvPicPr>
          <p:blipFill rotWithShape="1">
            <a:blip r:embed="rId10" cstate="print">
              <a:extLst>
                <a:ext uri="{28A0092B-C50C-407E-A947-70E740481C1C}">
                  <a14:useLocalDpi xmlns:a14="http://schemas.microsoft.com/office/drawing/2010/main" val="0"/>
                </a:ext>
              </a:extLst>
            </a:blip>
            <a:srcRect l="67146" t="3106" r="17378" b="86378"/>
            <a:stretch/>
          </p:blipFill>
          <p:spPr>
            <a:xfrm>
              <a:off x="8269597" y="6108405"/>
              <a:ext cx="689947" cy="663327"/>
            </a:xfrm>
            <a:prstGeom prst="ellipse">
              <a:avLst/>
            </a:prstGeom>
          </p:spPr>
        </p:pic>
        <p:sp>
          <p:nvSpPr>
            <p:cNvPr id="50" name="TextBox 38"/>
            <p:cNvSpPr txBox="1"/>
            <p:nvPr/>
          </p:nvSpPr>
          <p:spPr>
            <a:xfrm>
              <a:off x="6732240" y="5142743"/>
              <a:ext cx="1609365" cy="307777"/>
            </a:xfrm>
            <a:prstGeom prst="rect">
              <a:avLst/>
            </a:prstGeom>
            <a:noFill/>
            <a:ln>
              <a:noFill/>
            </a:ln>
          </p:spPr>
          <p:txBody>
            <a:bodyPr wrap="square" rtlCol="0">
              <a:spAutoFit/>
            </a:bodyPr>
            <a:lstStyle/>
            <a:p>
              <a:pPr algn="ctr"/>
              <a:r>
                <a:rPr lang="en-GB" sz="1400" dirty="0" smtClean="0">
                  <a:solidFill>
                    <a:schemeClr val="bg1"/>
                  </a:solidFill>
                </a:rPr>
                <a:t>Utilisation model </a:t>
              </a:r>
              <a:r>
                <a:rPr lang="en-GB" sz="1400" dirty="0">
                  <a:solidFill>
                    <a:schemeClr val="bg1"/>
                  </a:solidFill>
                </a:rPr>
                <a:t>2</a:t>
              </a:r>
              <a:r>
                <a:rPr lang="en-GB" sz="1400" dirty="0" smtClean="0">
                  <a:solidFill>
                    <a:schemeClr val="bg1"/>
                  </a:solidFill>
                </a:rPr>
                <a:t>  </a:t>
              </a:r>
              <a:endParaRPr lang="en-GB" sz="1400" dirty="0">
                <a:solidFill>
                  <a:schemeClr val="bg1"/>
                </a:solidFill>
              </a:endParaRPr>
            </a:p>
          </p:txBody>
        </p:sp>
        <p:sp>
          <p:nvSpPr>
            <p:cNvPr id="51" name="TextBox 38"/>
            <p:cNvSpPr txBox="1"/>
            <p:nvPr/>
          </p:nvSpPr>
          <p:spPr>
            <a:xfrm>
              <a:off x="6720830" y="5780373"/>
              <a:ext cx="1609365" cy="307777"/>
            </a:xfrm>
            <a:prstGeom prst="rect">
              <a:avLst/>
            </a:prstGeom>
            <a:noFill/>
            <a:ln>
              <a:noFill/>
            </a:ln>
          </p:spPr>
          <p:txBody>
            <a:bodyPr wrap="square" rtlCol="0">
              <a:spAutoFit/>
            </a:bodyPr>
            <a:lstStyle/>
            <a:p>
              <a:pPr algn="ctr"/>
              <a:r>
                <a:rPr lang="en-GB" sz="1400" dirty="0" smtClean="0">
                  <a:solidFill>
                    <a:schemeClr val="bg1"/>
                  </a:solidFill>
                </a:rPr>
                <a:t>Utilisation model </a:t>
              </a:r>
              <a:r>
                <a:rPr lang="en-GB" sz="1400" dirty="0">
                  <a:solidFill>
                    <a:schemeClr val="bg1"/>
                  </a:solidFill>
                </a:rPr>
                <a:t>1</a:t>
              </a:r>
              <a:r>
                <a:rPr lang="en-GB" sz="1400" dirty="0" smtClean="0">
                  <a:solidFill>
                    <a:schemeClr val="bg1"/>
                  </a:solidFill>
                </a:rPr>
                <a:t>  </a:t>
              </a:r>
              <a:endParaRPr lang="en-GB" sz="1400" dirty="0">
                <a:solidFill>
                  <a:schemeClr val="bg1"/>
                </a:solidFill>
              </a:endParaRPr>
            </a:p>
          </p:txBody>
        </p:sp>
        <p:sp>
          <p:nvSpPr>
            <p:cNvPr id="53" name="TextBox 52"/>
            <p:cNvSpPr txBox="1"/>
            <p:nvPr/>
          </p:nvSpPr>
          <p:spPr>
            <a:xfrm>
              <a:off x="205446" y="6345134"/>
              <a:ext cx="893193" cy="246221"/>
            </a:xfrm>
            <a:prstGeom prst="rect">
              <a:avLst/>
            </a:prstGeom>
            <a:noFill/>
          </p:spPr>
          <p:txBody>
            <a:bodyPr wrap="none" rtlCol="0">
              <a:spAutoFit/>
            </a:bodyPr>
            <a:lstStyle/>
            <a:p>
              <a:r>
                <a:rPr lang="sv-SE" sz="1000" dirty="0" smtClean="0"/>
                <a:t>By </a:t>
              </a:r>
              <a:r>
                <a:rPr lang="sv-SE" sz="1000" dirty="0" err="1" smtClean="0"/>
                <a:t>A.Kiessling</a:t>
              </a:r>
              <a:endParaRPr lang="sv-SE" sz="1000" dirty="0"/>
            </a:p>
          </p:txBody>
        </p:sp>
      </p:grpSp>
      <p:sp>
        <p:nvSpPr>
          <p:cNvPr id="11" name="TextBox 10"/>
          <p:cNvSpPr txBox="1"/>
          <p:nvPr/>
        </p:nvSpPr>
        <p:spPr>
          <a:xfrm rot="1065758">
            <a:off x="6676049" y="1028316"/>
            <a:ext cx="2340577" cy="461665"/>
          </a:xfrm>
          <a:prstGeom prst="rect">
            <a:avLst/>
          </a:prstGeom>
          <a:noFill/>
          <a:ln>
            <a:solidFill>
              <a:schemeClr val="accent1">
                <a:shade val="95000"/>
                <a:satMod val="105000"/>
              </a:schemeClr>
            </a:solidFill>
          </a:ln>
        </p:spPr>
        <p:txBody>
          <a:bodyPr wrap="none" rtlCol="0">
            <a:spAutoFit/>
          </a:bodyPr>
          <a:lstStyle/>
          <a:p>
            <a:r>
              <a:rPr lang="en-GB" sz="2400" b="1" u="sng" dirty="0" smtClean="0"/>
              <a:t>Food for thought</a:t>
            </a:r>
            <a:endParaRPr lang="en-GB" sz="2400" b="1" u="sng" dirty="0"/>
          </a:p>
        </p:txBody>
      </p:sp>
    </p:spTree>
    <p:extLst>
      <p:ext uri="{BB962C8B-B14F-4D97-AF65-F5344CB8AC3E}">
        <p14:creationId xmlns:p14="http://schemas.microsoft.com/office/powerpoint/2010/main" val="1161077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552" y="1340768"/>
            <a:ext cx="7704856" cy="5041550"/>
          </a:xfrm>
          <a:prstGeom prst="rect">
            <a:avLst/>
          </a:prstGeom>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l="2136" t="4812" r="52039" b="81875"/>
          <a:stretch/>
        </p:blipFill>
        <p:spPr>
          <a:xfrm>
            <a:off x="323528" y="5589240"/>
            <a:ext cx="4190261" cy="861134"/>
          </a:xfrm>
          <a:prstGeom prst="rect">
            <a:avLst/>
          </a:prstGeom>
        </p:spPr>
      </p:pic>
      <p:sp>
        <p:nvSpPr>
          <p:cNvPr id="3" name="TextBox 2"/>
          <p:cNvSpPr txBox="1"/>
          <p:nvPr/>
        </p:nvSpPr>
        <p:spPr>
          <a:xfrm>
            <a:off x="1132580" y="361372"/>
            <a:ext cx="6123792" cy="1015663"/>
          </a:xfrm>
          <a:prstGeom prst="rect">
            <a:avLst/>
          </a:prstGeom>
          <a:noFill/>
        </p:spPr>
        <p:txBody>
          <a:bodyPr wrap="none" rtlCol="0">
            <a:spAutoFit/>
          </a:bodyPr>
          <a:lstStyle/>
          <a:p>
            <a:r>
              <a:rPr lang="en-US" sz="2400" dirty="0" smtClean="0">
                <a:latin typeface="Algerian" panose="04020705040A02060702" pitchFamily="82" charset="0"/>
              </a:rPr>
              <a:t>Surplus Energy and food production.</a:t>
            </a:r>
          </a:p>
          <a:p>
            <a:r>
              <a:rPr lang="en-US" sz="3600" dirty="0" smtClean="0">
                <a:solidFill>
                  <a:srgbClr val="0070C0"/>
                </a:solidFill>
                <a:latin typeface="Brush Script MT" panose="03060802040406070304" pitchFamily="66" charset="0"/>
              </a:rPr>
              <a:t>Thanks for your attention</a:t>
            </a:r>
            <a:endParaRPr lang="en-US" sz="3600" dirty="0">
              <a:solidFill>
                <a:srgbClr val="0070C0"/>
              </a:solidFill>
              <a:latin typeface="Brush Script MT" panose="03060802040406070304" pitchFamily="66" charset="0"/>
            </a:endParaRPr>
          </a:p>
        </p:txBody>
      </p:sp>
      <p:pic>
        <p:nvPicPr>
          <p:cNvPr id="8" name="Picture 4" descr="Platta_gron_logo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0" y="0"/>
            <a:ext cx="1125538"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6"/>
          <p:cNvSpPr txBox="1"/>
          <p:nvPr/>
        </p:nvSpPr>
        <p:spPr>
          <a:xfrm>
            <a:off x="539552" y="6468788"/>
            <a:ext cx="2727029" cy="246221"/>
          </a:xfrm>
          <a:prstGeom prst="rect">
            <a:avLst/>
          </a:prstGeom>
          <a:noFill/>
        </p:spPr>
        <p:txBody>
          <a:bodyPr wrap="none" rtlCol="0">
            <a:spAutoFit/>
          </a:bodyPr>
          <a:lstStyle/>
          <a:p>
            <a:r>
              <a:rPr lang="sv-SE" sz="1000" dirty="0" smtClean="0"/>
              <a:t>Illustration Peter </a:t>
            </a:r>
            <a:r>
              <a:rPr lang="sv-SE" sz="1000" dirty="0" err="1" smtClean="0"/>
              <a:t>Lönnegård</a:t>
            </a:r>
            <a:r>
              <a:rPr lang="sv-SE" sz="1000" dirty="0" smtClean="0"/>
              <a:t> &amp; </a:t>
            </a:r>
            <a:r>
              <a:rPr lang="sv-SE" sz="1000" dirty="0" err="1" smtClean="0"/>
              <a:t>FredrikIndebetou</a:t>
            </a:r>
            <a:endParaRPr lang="sv-SE" sz="1000" dirty="0"/>
          </a:p>
        </p:txBody>
      </p:sp>
      <p:pic>
        <p:nvPicPr>
          <p:cNvPr id="9" name="Picture 8"/>
          <p:cNvPicPr>
            <a:picLocks noChangeAspect="1"/>
          </p:cNvPicPr>
          <p:nvPr/>
        </p:nvPicPr>
        <p:blipFill rotWithShape="1">
          <a:blip r:embed="rId6" cstate="print">
            <a:extLst>
              <a:ext uri="{28A0092B-C50C-407E-A947-70E740481C1C}">
                <a14:useLocalDpi xmlns:a14="http://schemas.microsoft.com/office/drawing/2010/main" val="0"/>
              </a:ext>
            </a:extLst>
          </a:blip>
          <a:srcRect l="67146" t="3106" r="17378" b="86378"/>
          <a:stretch/>
        </p:blipFill>
        <p:spPr>
          <a:xfrm>
            <a:off x="8269597" y="6108405"/>
            <a:ext cx="689947" cy="663327"/>
          </a:xfrm>
          <a:prstGeom prst="ellipse">
            <a:avLst/>
          </a:prstGeom>
        </p:spPr>
      </p:pic>
    </p:spTree>
    <p:extLst>
      <p:ext uri="{BB962C8B-B14F-4D97-AF65-F5344CB8AC3E}">
        <p14:creationId xmlns:p14="http://schemas.microsoft.com/office/powerpoint/2010/main" val="29937667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7627" y="0"/>
            <a:ext cx="8988490" cy="6741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Curved Connector 2"/>
          <p:cNvCxnSpPr/>
          <p:nvPr/>
        </p:nvCxnSpPr>
        <p:spPr>
          <a:xfrm rot="10800000" flipV="1">
            <a:off x="4139952" y="3861048"/>
            <a:ext cx="1800200" cy="1584176"/>
          </a:xfrm>
          <a:prstGeom prst="curvedConnector3">
            <a:avLst/>
          </a:prstGeom>
          <a:ln w="76200">
            <a:solidFill>
              <a:schemeClr val="accent6"/>
            </a:solidFill>
            <a:tailEnd type="arrow"/>
          </a:ln>
        </p:spPr>
        <p:style>
          <a:lnRef idx="1">
            <a:schemeClr val="accent1"/>
          </a:lnRef>
          <a:fillRef idx="0">
            <a:schemeClr val="accent1"/>
          </a:fillRef>
          <a:effectRef idx="0">
            <a:schemeClr val="accent1"/>
          </a:effectRef>
          <a:fontRef idx="minor">
            <a:schemeClr val="tx1"/>
          </a:fontRef>
        </p:style>
      </p:cxnSp>
      <p:grpSp>
        <p:nvGrpSpPr>
          <p:cNvPr id="4" name="Group 3"/>
          <p:cNvGrpSpPr/>
          <p:nvPr/>
        </p:nvGrpSpPr>
        <p:grpSpPr>
          <a:xfrm>
            <a:off x="2771800" y="1844824"/>
            <a:ext cx="2952328" cy="4032447"/>
            <a:chOff x="2771800" y="1844824"/>
            <a:chExt cx="2952328" cy="4032447"/>
          </a:xfrm>
        </p:grpSpPr>
        <p:cxnSp>
          <p:nvCxnSpPr>
            <p:cNvPr id="5" name="Curved Connector 4"/>
            <p:cNvCxnSpPr/>
            <p:nvPr/>
          </p:nvCxnSpPr>
          <p:spPr>
            <a:xfrm rot="5400000">
              <a:off x="3635897" y="5517232"/>
              <a:ext cx="432047" cy="288032"/>
            </a:xfrm>
            <a:prstGeom prst="curvedConnector3">
              <a:avLst/>
            </a:prstGeom>
            <a:ln w="76200">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7" name="Curved Connector 6"/>
            <p:cNvCxnSpPr/>
            <p:nvPr/>
          </p:nvCxnSpPr>
          <p:spPr>
            <a:xfrm rot="5400000" flipH="1" flipV="1">
              <a:off x="3131840" y="2780928"/>
              <a:ext cx="3528392" cy="1656184"/>
            </a:xfrm>
            <a:prstGeom prst="curvedConnector3">
              <a:avLst/>
            </a:prstGeom>
            <a:ln w="82550">
              <a:solidFill>
                <a:schemeClr val="accent4"/>
              </a:solidFill>
              <a:tailEnd type="arrow"/>
            </a:ln>
          </p:spPr>
          <p:style>
            <a:lnRef idx="1">
              <a:schemeClr val="accent1"/>
            </a:lnRef>
            <a:fillRef idx="0">
              <a:schemeClr val="accent1"/>
            </a:fillRef>
            <a:effectRef idx="0">
              <a:schemeClr val="accent1"/>
            </a:effectRef>
            <a:fontRef idx="minor">
              <a:schemeClr val="tx1"/>
            </a:fontRef>
          </p:style>
        </p:cxnSp>
        <p:cxnSp>
          <p:nvCxnSpPr>
            <p:cNvPr id="9" name="Curved Connector 8"/>
            <p:cNvCxnSpPr/>
            <p:nvPr/>
          </p:nvCxnSpPr>
          <p:spPr>
            <a:xfrm rot="16200000" flipV="1">
              <a:off x="1691681" y="2996951"/>
              <a:ext cx="3384376" cy="1224137"/>
            </a:xfrm>
            <a:prstGeom prst="curvedConnector3">
              <a:avLst/>
            </a:prstGeom>
            <a:ln w="82550">
              <a:solidFill>
                <a:schemeClr val="accent4"/>
              </a:solidFill>
              <a:tailEnd type="arrow"/>
            </a:ln>
          </p:spPr>
          <p:style>
            <a:lnRef idx="1">
              <a:schemeClr val="accent1"/>
            </a:lnRef>
            <a:fillRef idx="0">
              <a:schemeClr val="accent1"/>
            </a:fillRef>
            <a:effectRef idx="0">
              <a:schemeClr val="accent1"/>
            </a:effectRef>
            <a:fontRef idx="minor">
              <a:schemeClr val="tx1"/>
            </a:fontRef>
          </p:style>
        </p:cxnSp>
      </p:grpSp>
      <p:cxnSp>
        <p:nvCxnSpPr>
          <p:cNvPr id="16" name="Curved Connector 15"/>
          <p:cNvCxnSpPr/>
          <p:nvPr/>
        </p:nvCxnSpPr>
        <p:spPr>
          <a:xfrm rot="10800000" flipV="1">
            <a:off x="3995938" y="1916830"/>
            <a:ext cx="1368150" cy="1008113"/>
          </a:xfrm>
          <a:prstGeom prst="curvedConnector3">
            <a:avLst/>
          </a:prstGeom>
          <a:ln w="76200">
            <a:solidFill>
              <a:srgbClr val="FF0000"/>
            </a:solidFill>
            <a:prstDash val="sysDot"/>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163633" y="34834"/>
            <a:ext cx="4974182" cy="461665"/>
          </a:xfrm>
          <a:prstGeom prst="rect">
            <a:avLst/>
          </a:prstGeom>
          <a:noFill/>
        </p:spPr>
        <p:txBody>
          <a:bodyPr wrap="none" rtlCol="0">
            <a:spAutoFit/>
          </a:bodyPr>
          <a:lstStyle/>
          <a:p>
            <a:r>
              <a:rPr lang="en-US" sz="2400" dirty="0" smtClean="0">
                <a:latin typeface="Arial Black" panose="020B0A04020102020204" pitchFamily="34" charset="0"/>
              </a:rPr>
              <a:t>The linear  flow of nutrients,</a:t>
            </a:r>
          </a:p>
        </p:txBody>
      </p:sp>
      <p:grpSp>
        <p:nvGrpSpPr>
          <p:cNvPr id="12" name="Group 11"/>
          <p:cNvGrpSpPr/>
          <p:nvPr/>
        </p:nvGrpSpPr>
        <p:grpSpPr>
          <a:xfrm>
            <a:off x="1932766" y="1736811"/>
            <a:ext cx="5494493" cy="5023366"/>
            <a:chOff x="1932766" y="1736811"/>
            <a:chExt cx="5494493" cy="5023366"/>
          </a:xfrm>
        </p:grpSpPr>
        <p:grpSp>
          <p:nvGrpSpPr>
            <p:cNvPr id="10" name="Group 9"/>
            <p:cNvGrpSpPr/>
            <p:nvPr/>
          </p:nvGrpSpPr>
          <p:grpSpPr>
            <a:xfrm>
              <a:off x="2591780" y="1736811"/>
              <a:ext cx="3132348" cy="3672409"/>
              <a:chOff x="2591780" y="1736811"/>
              <a:chExt cx="3132348" cy="3672409"/>
            </a:xfrm>
          </p:grpSpPr>
          <p:cxnSp>
            <p:nvCxnSpPr>
              <p:cNvPr id="11" name="Curved Connector 10"/>
              <p:cNvCxnSpPr/>
              <p:nvPr/>
            </p:nvCxnSpPr>
            <p:spPr>
              <a:xfrm rot="10800000">
                <a:off x="5364088" y="1772816"/>
                <a:ext cx="360040" cy="72008"/>
              </a:xfrm>
              <a:prstGeom prst="curvedConnector3">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Curved Connector 18"/>
              <p:cNvCxnSpPr/>
              <p:nvPr/>
            </p:nvCxnSpPr>
            <p:spPr>
              <a:xfrm rot="10800000">
                <a:off x="2591780" y="1736811"/>
                <a:ext cx="360040" cy="72008"/>
              </a:xfrm>
              <a:prstGeom prst="curvedConnector3">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urved Connector 23"/>
              <p:cNvCxnSpPr/>
              <p:nvPr/>
            </p:nvCxnSpPr>
            <p:spPr>
              <a:xfrm rot="10800000">
                <a:off x="3203849" y="5337212"/>
                <a:ext cx="360040" cy="72008"/>
              </a:xfrm>
              <a:prstGeom prst="curvedConnector3">
                <a:avLst/>
              </a:prstGeom>
              <a:ln w="762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2" name="TextBox 1"/>
            <p:cNvSpPr txBox="1"/>
            <p:nvPr/>
          </p:nvSpPr>
          <p:spPr>
            <a:xfrm>
              <a:off x="1932766" y="6113846"/>
              <a:ext cx="5494493" cy="646331"/>
            </a:xfrm>
            <a:prstGeom prst="rect">
              <a:avLst/>
            </a:prstGeom>
            <a:noFill/>
          </p:spPr>
          <p:txBody>
            <a:bodyPr wrap="square" rtlCol="0">
              <a:spAutoFit/>
            </a:bodyPr>
            <a:lstStyle/>
            <a:p>
              <a:r>
                <a:rPr lang="en-US" dirty="0"/>
                <a:t>which by </a:t>
              </a:r>
              <a:r>
                <a:rPr lang="en-US" dirty="0">
                  <a:solidFill>
                    <a:srgbClr val="C00000"/>
                  </a:solidFill>
                </a:rPr>
                <a:t>default</a:t>
              </a:r>
              <a:r>
                <a:rPr lang="en-US" dirty="0"/>
                <a:t> will lead to </a:t>
              </a:r>
              <a:r>
                <a:rPr lang="en-US" dirty="0">
                  <a:solidFill>
                    <a:srgbClr val="C00000"/>
                  </a:solidFill>
                </a:rPr>
                <a:t>deprivation</a:t>
              </a:r>
              <a:r>
                <a:rPr lang="en-US" dirty="0"/>
                <a:t> at one point and </a:t>
              </a:r>
              <a:r>
                <a:rPr lang="en-US" dirty="0">
                  <a:solidFill>
                    <a:srgbClr val="C00000"/>
                  </a:solidFill>
                </a:rPr>
                <a:t>accumulation</a:t>
              </a:r>
              <a:r>
                <a:rPr lang="en-US" dirty="0"/>
                <a:t> at another</a:t>
              </a:r>
              <a:endParaRPr lang="sv-SE" dirty="0"/>
            </a:p>
          </p:txBody>
        </p:sp>
      </p:grpSp>
      <p:pic>
        <p:nvPicPr>
          <p:cNvPr id="18" name="Picture 17" descr="Platta_gron_logo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 name="TextBox 20"/>
          <p:cNvSpPr txBox="1"/>
          <p:nvPr/>
        </p:nvSpPr>
        <p:spPr>
          <a:xfrm>
            <a:off x="157627" y="6495147"/>
            <a:ext cx="1327608" cy="246221"/>
          </a:xfrm>
          <a:prstGeom prst="rect">
            <a:avLst/>
          </a:prstGeom>
          <a:noFill/>
        </p:spPr>
        <p:txBody>
          <a:bodyPr wrap="none" rtlCol="0">
            <a:spAutoFit/>
          </a:bodyPr>
          <a:lstStyle/>
          <a:p>
            <a:r>
              <a:rPr lang="sv-SE" sz="1000" dirty="0" smtClean="0"/>
              <a:t>Illustration </a:t>
            </a:r>
            <a:r>
              <a:rPr lang="sv-SE" sz="1000" dirty="0" err="1" smtClean="0"/>
              <a:t>A.Kiessling</a:t>
            </a:r>
            <a:endParaRPr lang="sv-SE" sz="1000" dirty="0"/>
          </a:p>
        </p:txBody>
      </p:sp>
    </p:spTree>
    <p:extLst>
      <p:ext uri="{BB962C8B-B14F-4D97-AF65-F5344CB8AC3E}">
        <p14:creationId xmlns:p14="http://schemas.microsoft.com/office/powerpoint/2010/main" val="40086966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837" y="86876"/>
            <a:ext cx="8896659" cy="66724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3347864" y="204034"/>
            <a:ext cx="5408404" cy="1200329"/>
          </a:xfrm>
          <a:prstGeom prst="rect">
            <a:avLst/>
          </a:prstGeom>
          <a:noFill/>
          <a:ln w="34925">
            <a:solidFill>
              <a:srgbClr val="FF0000"/>
            </a:solidFill>
          </a:ln>
        </p:spPr>
        <p:txBody>
          <a:bodyPr wrap="none" rtlCol="0">
            <a:spAutoFit/>
          </a:bodyPr>
          <a:lstStyle/>
          <a:p>
            <a:r>
              <a:rPr lang="en-GB" sz="2400" b="1" dirty="0"/>
              <a:t>F</a:t>
            </a:r>
            <a:r>
              <a:rPr lang="en-GB" sz="2400" b="1" dirty="0" smtClean="0"/>
              <a:t>ood productivity</a:t>
            </a:r>
            <a:r>
              <a:rPr lang="en-GB" sz="2400" dirty="0" smtClean="0"/>
              <a:t>, on the other hand,</a:t>
            </a:r>
          </a:p>
          <a:p>
            <a:r>
              <a:rPr lang="en-GB" sz="2400" dirty="0" smtClean="0"/>
              <a:t>Is a direct function of this energy influx in </a:t>
            </a:r>
          </a:p>
          <a:p>
            <a:r>
              <a:rPr lang="en-GB" sz="2400" dirty="0" smtClean="0"/>
              <a:t>combination with access to fresh water.</a:t>
            </a:r>
            <a:endParaRPr lang="sv-SE" sz="2400" dirty="0"/>
          </a:p>
        </p:txBody>
      </p:sp>
      <p:pic>
        <p:nvPicPr>
          <p:cNvPr id="5" name="Picture 4" descr="Platta_gron_logo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10375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413" y="90488"/>
            <a:ext cx="8893175" cy="6675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oup 3"/>
          <p:cNvGrpSpPr/>
          <p:nvPr/>
        </p:nvGrpSpPr>
        <p:grpSpPr>
          <a:xfrm>
            <a:off x="1691680" y="402100"/>
            <a:ext cx="5907146" cy="5748635"/>
            <a:chOff x="1691680" y="402100"/>
            <a:chExt cx="5907146" cy="5748635"/>
          </a:xfrm>
        </p:grpSpPr>
        <p:grpSp>
          <p:nvGrpSpPr>
            <p:cNvPr id="16" name="Group 15"/>
            <p:cNvGrpSpPr/>
            <p:nvPr/>
          </p:nvGrpSpPr>
          <p:grpSpPr>
            <a:xfrm>
              <a:off x="1691680" y="402100"/>
              <a:ext cx="5907146" cy="5748635"/>
              <a:chOff x="2734723" y="99604"/>
              <a:chExt cx="5907146" cy="5748635"/>
            </a:xfrm>
          </p:grpSpPr>
          <p:grpSp>
            <p:nvGrpSpPr>
              <p:cNvPr id="15" name="Group 14"/>
              <p:cNvGrpSpPr/>
              <p:nvPr/>
            </p:nvGrpSpPr>
            <p:grpSpPr>
              <a:xfrm>
                <a:off x="2734723" y="99604"/>
                <a:ext cx="5907146" cy="5748635"/>
                <a:chOff x="3563888" y="694804"/>
                <a:chExt cx="5331082" cy="5314479"/>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63888" y="694804"/>
                  <a:ext cx="5331082" cy="53144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a:xfrm>
                  <a:off x="3563888" y="694804"/>
                  <a:ext cx="5331082" cy="100600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dirty="0">
                      <a:solidFill>
                        <a:schemeClr val="tx1"/>
                      </a:solidFill>
                    </a:rPr>
                    <a:t>An increase in temperature from 8.6 to 13.7 </a:t>
                  </a:r>
                  <a:r>
                    <a:rPr lang="en-US" sz="2000" baseline="30000" dirty="0" err="1">
                      <a:solidFill>
                        <a:schemeClr val="tx1"/>
                      </a:solidFill>
                    </a:rPr>
                    <a:t>o</a:t>
                  </a:r>
                  <a:r>
                    <a:rPr lang="en-US" sz="2000" dirty="0" err="1">
                      <a:solidFill>
                        <a:schemeClr val="tx1"/>
                      </a:solidFill>
                    </a:rPr>
                    <a:t>C</a:t>
                  </a:r>
                  <a:endParaRPr lang="en-US" sz="2000" dirty="0">
                    <a:solidFill>
                      <a:schemeClr val="tx1"/>
                    </a:solidFill>
                  </a:endParaRPr>
                </a:p>
                <a:p>
                  <a:r>
                    <a:rPr lang="en-US" sz="2000" dirty="0">
                      <a:solidFill>
                        <a:schemeClr val="tx1"/>
                      </a:solidFill>
                    </a:rPr>
                    <a:t>doubled the growth rate in salmon </a:t>
                  </a:r>
                  <a:r>
                    <a:rPr lang="en-US" sz="2000" dirty="0" err="1">
                      <a:solidFill>
                        <a:schemeClr val="tx1"/>
                      </a:solidFill>
                    </a:rPr>
                    <a:t>smolt</a:t>
                  </a:r>
                  <a:r>
                    <a:rPr lang="en-US" sz="2000" dirty="0">
                      <a:solidFill>
                        <a:schemeClr val="tx1"/>
                      </a:solidFill>
                    </a:rPr>
                    <a:t>.</a:t>
                  </a:r>
                  <a:endParaRPr lang="sv-SE" sz="2000" dirty="0">
                    <a:solidFill>
                      <a:schemeClr val="tx1"/>
                    </a:solidFill>
                  </a:endParaRPr>
                </a:p>
              </p:txBody>
            </p:sp>
          </p:grpSp>
          <p:sp>
            <p:nvSpPr>
              <p:cNvPr id="7" name="Rectangle 6"/>
              <p:cNvSpPr/>
              <p:nvPr/>
            </p:nvSpPr>
            <p:spPr>
              <a:xfrm rot="16200000">
                <a:off x="1848915" y="3127750"/>
                <a:ext cx="2773953" cy="3521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lang="en-US" sz="1400" dirty="0" smtClean="0">
                    <a:solidFill>
                      <a:schemeClr val="tx1"/>
                    </a:solidFill>
                  </a:rPr>
                  <a:t>Weight (average) in grams</a:t>
                </a:r>
                <a:endParaRPr lang="en-US" sz="1400" dirty="0">
                  <a:solidFill>
                    <a:schemeClr val="tx1"/>
                  </a:solidFill>
                </a:endParaRPr>
              </a:p>
            </p:txBody>
          </p:sp>
          <p:sp>
            <p:nvSpPr>
              <p:cNvPr id="8" name="Rectangle 7"/>
              <p:cNvSpPr/>
              <p:nvPr/>
            </p:nvSpPr>
            <p:spPr>
              <a:xfrm>
                <a:off x="5076056" y="5517232"/>
                <a:ext cx="2981513" cy="32760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1400" dirty="0" smtClean="0">
                    <a:solidFill>
                      <a:schemeClr val="tx1"/>
                    </a:solidFill>
                  </a:rPr>
                  <a:t>Days</a:t>
                </a:r>
                <a:endParaRPr lang="en-US" sz="1400" dirty="0">
                  <a:solidFill>
                    <a:schemeClr val="tx1"/>
                  </a:solidFill>
                </a:endParaRPr>
              </a:p>
            </p:txBody>
          </p:sp>
          <p:sp>
            <p:nvSpPr>
              <p:cNvPr id="9" name="Rectangle 8"/>
              <p:cNvSpPr/>
              <p:nvPr/>
            </p:nvSpPr>
            <p:spPr>
              <a:xfrm rot="16200000">
                <a:off x="6820011" y="3180855"/>
                <a:ext cx="2773953" cy="645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lang="en-US" sz="1400" dirty="0">
                  <a:solidFill>
                    <a:schemeClr val="tx1"/>
                  </a:solidFill>
                </a:endParaRPr>
              </a:p>
            </p:txBody>
          </p:sp>
        </p:grpSp>
        <p:sp>
          <p:nvSpPr>
            <p:cNvPr id="3" name="Rectangle 2"/>
            <p:cNvSpPr/>
            <p:nvPr/>
          </p:nvSpPr>
          <p:spPr>
            <a:xfrm>
              <a:off x="6156176" y="1772816"/>
              <a:ext cx="858350" cy="7200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pic>
        <p:nvPicPr>
          <p:cNvPr id="17" name="Picture 16" descr="Platta_gron_logo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 name="Group 9"/>
          <p:cNvGrpSpPr/>
          <p:nvPr/>
        </p:nvGrpSpPr>
        <p:grpSpPr>
          <a:xfrm>
            <a:off x="6150774" y="2219328"/>
            <a:ext cx="690551" cy="1586642"/>
            <a:chOff x="6150774" y="2219328"/>
            <a:chExt cx="690551" cy="1586642"/>
          </a:xfrm>
        </p:grpSpPr>
        <p:sp>
          <p:nvSpPr>
            <p:cNvPr id="2" name="Up-Down Arrow 1"/>
            <p:cNvSpPr/>
            <p:nvPr/>
          </p:nvSpPr>
          <p:spPr>
            <a:xfrm flipH="1">
              <a:off x="6150774" y="2219328"/>
              <a:ext cx="690551" cy="158664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sv-SE" sz="1400" dirty="0" smtClean="0">
                  <a:latin typeface="Symbol" panose="05050102010706020507" pitchFamily="18" charset="2"/>
                  <a:sym typeface="Symbol"/>
                </a:rPr>
                <a:t>T =  </a:t>
              </a:r>
              <a:r>
                <a:rPr lang="sv-SE" sz="1400" dirty="0" smtClean="0"/>
                <a:t>5 C</a:t>
              </a:r>
              <a:endParaRPr lang="sv-SE" sz="1400" dirty="0"/>
            </a:p>
          </p:txBody>
        </p:sp>
        <p:sp>
          <p:nvSpPr>
            <p:cNvPr id="6" name="Isosceles Triangle 5"/>
            <p:cNvSpPr/>
            <p:nvPr/>
          </p:nvSpPr>
          <p:spPr>
            <a:xfrm rot="5400000">
              <a:off x="6441334" y="2564904"/>
              <a:ext cx="144016" cy="144016"/>
            </a:xfrm>
            <a:prstGeom prst="triangl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grpSp>
        <p:nvGrpSpPr>
          <p:cNvPr id="20" name="Group 19"/>
          <p:cNvGrpSpPr/>
          <p:nvPr/>
        </p:nvGrpSpPr>
        <p:grpSpPr>
          <a:xfrm>
            <a:off x="6787539" y="980728"/>
            <a:ext cx="690551" cy="2625577"/>
            <a:chOff x="6150774" y="2219328"/>
            <a:chExt cx="690551" cy="1586642"/>
          </a:xfrm>
        </p:grpSpPr>
        <p:sp>
          <p:nvSpPr>
            <p:cNvPr id="21" name="Up-Down Arrow 20"/>
            <p:cNvSpPr/>
            <p:nvPr/>
          </p:nvSpPr>
          <p:spPr>
            <a:xfrm flipH="1">
              <a:off x="6150774" y="2219328"/>
              <a:ext cx="690551" cy="1586642"/>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sv-SE" sz="1400" dirty="0" smtClean="0">
                  <a:latin typeface="Symbol" panose="05050102010706020507" pitchFamily="18" charset="2"/>
                  <a:sym typeface="Symbol"/>
                </a:rPr>
                <a:t>T =  </a:t>
              </a:r>
              <a:r>
                <a:rPr lang="sv-SE" sz="1400" dirty="0" smtClean="0"/>
                <a:t>5 C</a:t>
              </a:r>
              <a:endParaRPr lang="sv-SE" sz="1400" dirty="0"/>
            </a:p>
          </p:txBody>
        </p:sp>
        <p:sp>
          <p:nvSpPr>
            <p:cNvPr id="22" name="Isosceles Triangle 21"/>
            <p:cNvSpPr/>
            <p:nvPr/>
          </p:nvSpPr>
          <p:spPr>
            <a:xfrm rot="5400000">
              <a:off x="6441334" y="2564904"/>
              <a:ext cx="144016" cy="144016"/>
            </a:xfrm>
            <a:prstGeom prst="triangle">
              <a:avLst/>
            </a:prstGeom>
            <a:no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spTree>
    <p:extLst>
      <p:ext uri="{BB962C8B-B14F-4D97-AF65-F5344CB8AC3E}">
        <p14:creationId xmlns:p14="http://schemas.microsoft.com/office/powerpoint/2010/main" val="221291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fade">
                                      <p:cBhvr>
                                        <p:cTn id="21" dur="1000"/>
                                        <p:tgtEl>
                                          <p:spTgt spid="20"/>
                                        </p:tgtEl>
                                      </p:cBhvr>
                                    </p:animEffect>
                                    <p:anim calcmode="lin" valueType="num">
                                      <p:cBhvr>
                                        <p:cTn id="22" dur="1000" fill="hold"/>
                                        <p:tgtEl>
                                          <p:spTgt spid="20"/>
                                        </p:tgtEl>
                                        <p:attrNameLst>
                                          <p:attrName>ppt_x</p:attrName>
                                        </p:attrNameLst>
                                      </p:cBhvr>
                                      <p:tavLst>
                                        <p:tav tm="0">
                                          <p:val>
                                            <p:strVal val="#ppt_x"/>
                                          </p:val>
                                        </p:tav>
                                        <p:tav tm="100000">
                                          <p:val>
                                            <p:strVal val="#ppt_x"/>
                                          </p:val>
                                        </p:tav>
                                      </p:tavLst>
                                    </p:anim>
                                    <p:anim calcmode="lin" valueType="num">
                                      <p:cBhvr>
                                        <p:cTn id="2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65125"/>
            <a:ext cx="9144000" cy="6126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descr="Platta_gron_logo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611560" y="394124"/>
            <a:ext cx="8229600" cy="1018652"/>
          </a:xfrm>
        </p:spPr>
        <p:txBody>
          <a:bodyPr/>
          <a:lstStyle/>
          <a:p>
            <a:r>
              <a:rPr lang="en-GB" dirty="0"/>
              <a:t>Surplus Heat</a:t>
            </a:r>
            <a:endParaRPr lang="sv-SE" dirty="0"/>
          </a:p>
        </p:txBody>
      </p:sp>
      <p:sp>
        <p:nvSpPr>
          <p:cNvPr id="3" name="Content Placeholder 2"/>
          <p:cNvSpPr>
            <a:spLocks noGrp="1"/>
          </p:cNvSpPr>
          <p:nvPr>
            <p:ph idx="1"/>
          </p:nvPr>
        </p:nvSpPr>
        <p:spPr>
          <a:solidFill>
            <a:schemeClr val="tx1">
              <a:alpha val="69000"/>
            </a:schemeClr>
          </a:solidFill>
        </p:spPr>
        <p:txBody>
          <a:bodyPr>
            <a:normAutofit fontScale="85000" lnSpcReduction="20000"/>
          </a:bodyPr>
          <a:lstStyle/>
          <a:p>
            <a:pPr marL="457200" indent="-457200">
              <a:buFont typeface="+mj-lt"/>
              <a:buAutoNum type="arabicPeriod"/>
            </a:pPr>
            <a:r>
              <a:rPr lang="en-GB" dirty="0">
                <a:solidFill>
                  <a:schemeClr val="bg1"/>
                </a:solidFill>
              </a:rPr>
              <a:t>Enormous amounts of heat &lt; 60 </a:t>
            </a:r>
            <a:r>
              <a:rPr lang="en-GB" baseline="30000" dirty="0" err="1">
                <a:solidFill>
                  <a:schemeClr val="bg1"/>
                </a:solidFill>
              </a:rPr>
              <a:t>o</a:t>
            </a:r>
            <a:r>
              <a:rPr lang="en-GB" dirty="0" err="1">
                <a:solidFill>
                  <a:schemeClr val="bg1"/>
                </a:solidFill>
              </a:rPr>
              <a:t>C</a:t>
            </a:r>
            <a:r>
              <a:rPr lang="en-GB" dirty="0">
                <a:solidFill>
                  <a:schemeClr val="bg1"/>
                </a:solidFill>
              </a:rPr>
              <a:t> is lost as cooling, ventilation or insufficient insulation.</a:t>
            </a:r>
          </a:p>
          <a:p>
            <a:pPr marL="457200" indent="-457200">
              <a:buFont typeface="+mj-lt"/>
              <a:buAutoNum type="arabicPeriod"/>
            </a:pPr>
            <a:endParaRPr lang="en-GB" dirty="0">
              <a:solidFill>
                <a:schemeClr val="bg1"/>
              </a:solidFill>
            </a:endParaRPr>
          </a:p>
          <a:p>
            <a:pPr marL="457200" indent="-457200">
              <a:buFont typeface="+mj-lt"/>
              <a:buAutoNum type="arabicPeriod"/>
            </a:pPr>
            <a:r>
              <a:rPr lang="en-GB" dirty="0">
                <a:solidFill>
                  <a:schemeClr val="bg1"/>
                </a:solidFill>
              </a:rPr>
              <a:t>In Sweden it is estimated to 150 </a:t>
            </a:r>
            <a:r>
              <a:rPr lang="en-GB" dirty="0" err="1">
                <a:solidFill>
                  <a:schemeClr val="bg1"/>
                </a:solidFill>
              </a:rPr>
              <a:t>TWh</a:t>
            </a:r>
            <a:r>
              <a:rPr lang="en-GB" dirty="0">
                <a:solidFill>
                  <a:schemeClr val="bg1"/>
                </a:solidFill>
              </a:rPr>
              <a:t> =&gt; ¼ of Swedish energy use.</a:t>
            </a:r>
          </a:p>
          <a:p>
            <a:pPr marL="457200" indent="-457200">
              <a:buFont typeface="+mj-lt"/>
              <a:buAutoNum type="arabicPeriod"/>
            </a:pPr>
            <a:endParaRPr lang="en-GB" dirty="0">
              <a:solidFill>
                <a:schemeClr val="bg1"/>
              </a:solidFill>
            </a:endParaRPr>
          </a:p>
          <a:p>
            <a:pPr marL="457200" indent="-457200">
              <a:buFont typeface="+mj-lt"/>
              <a:buAutoNum type="arabicPeriod"/>
            </a:pPr>
            <a:r>
              <a:rPr lang="en-GB" dirty="0">
                <a:solidFill>
                  <a:schemeClr val="bg1"/>
                </a:solidFill>
              </a:rPr>
              <a:t>In EU it is estimated to 500 billions Euro in petrol equivalents.</a:t>
            </a:r>
          </a:p>
          <a:p>
            <a:pPr marL="457200" indent="-457200">
              <a:buFont typeface="+mj-lt"/>
              <a:buAutoNum type="arabicPeriod"/>
            </a:pPr>
            <a:endParaRPr lang="en-GB" dirty="0">
              <a:solidFill>
                <a:schemeClr val="bg1"/>
              </a:solidFill>
            </a:endParaRPr>
          </a:p>
          <a:p>
            <a:pPr marL="457200" indent="-457200">
              <a:buFont typeface="+mj-lt"/>
              <a:buAutoNum type="arabicPeriod"/>
            </a:pPr>
            <a:r>
              <a:rPr lang="en-GB" b="1" dirty="0">
                <a:solidFill>
                  <a:schemeClr val="bg1"/>
                </a:solidFill>
              </a:rPr>
              <a:t>Growth of </a:t>
            </a:r>
            <a:r>
              <a:rPr lang="en-GB" b="1" dirty="0" smtClean="0">
                <a:solidFill>
                  <a:schemeClr val="bg1"/>
                </a:solidFill>
              </a:rPr>
              <a:t>fish</a:t>
            </a:r>
            <a:r>
              <a:rPr lang="en-GB" b="1" dirty="0">
                <a:solidFill>
                  <a:schemeClr val="bg1"/>
                </a:solidFill>
              </a:rPr>
              <a:t>, plants, algae are all stimulated by a moderate increase in temperature.</a:t>
            </a:r>
            <a:endParaRPr lang="sv-SE" dirty="0"/>
          </a:p>
        </p:txBody>
      </p:sp>
    </p:spTree>
    <p:extLst>
      <p:ext uri="{BB962C8B-B14F-4D97-AF65-F5344CB8AC3E}">
        <p14:creationId xmlns:p14="http://schemas.microsoft.com/office/powerpoint/2010/main" val="3282645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1000"/>
                                        <p:tgtEl>
                                          <p:spTgt spid="3">
                                            <p:txEl>
                                              <p:pRg st="4" end="4"/>
                                            </p:txEl>
                                          </p:spTgt>
                                        </p:tgtEl>
                                      </p:cBhvr>
                                    </p:animEffect>
                                    <p:anim calcmode="lin" valueType="num">
                                      <p:cBhvr>
                                        <p:cTn id="29"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Effect transition="in" filter="fade">
                                      <p:cBhvr>
                                        <p:cTn id="35" dur="1000"/>
                                        <p:tgtEl>
                                          <p:spTgt spid="3">
                                            <p:txEl>
                                              <p:pRg st="6" end="6"/>
                                            </p:txEl>
                                          </p:spTgt>
                                        </p:tgtEl>
                                      </p:cBhvr>
                                    </p:animEffect>
                                    <p:anim calcmode="lin" valueType="num">
                                      <p:cBhvr>
                                        <p:cTn id="3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260648"/>
            <a:ext cx="9144000" cy="6126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descr="Platta_gron_logo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extBox 7"/>
          <p:cNvSpPr txBox="1"/>
          <p:nvPr/>
        </p:nvSpPr>
        <p:spPr>
          <a:xfrm>
            <a:off x="1854557" y="2995498"/>
            <a:ext cx="5434886" cy="1646605"/>
          </a:xfrm>
          <a:prstGeom prst="rect">
            <a:avLst/>
          </a:prstGeom>
          <a:solidFill>
            <a:schemeClr val="bg1"/>
          </a:solidFill>
        </p:spPr>
        <p:txBody>
          <a:bodyPr wrap="none" rtlCol="0">
            <a:spAutoFit/>
          </a:bodyPr>
          <a:lstStyle/>
          <a:p>
            <a:r>
              <a:rPr lang="en-GB" u="sng" dirty="0" smtClean="0"/>
              <a:t>Example of mass production of low grade surplus heat</a:t>
            </a:r>
            <a:r>
              <a:rPr lang="en-GB" dirty="0" smtClean="0"/>
              <a:t> : </a:t>
            </a:r>
          </a:p>
          <a:p>
            <a:endParaRPr lang="en-GB" sz="1100" dirty="0" smtClean="0"/>
          </a:p>
          <a:p>
            <a:r>
              <a:rPr lang="en-GB" dirty="0" err="1" smtClean="0"/>
              <a:t>Ringhals</a:t>
            </a:r>
            <a:r>
              <a:rPr lang="en-GB" dirty="0" smtClean="0"/>
              <a:t> Nuclear power plant  163 m</a:t>
            </a:r>
            <a:r>
              <a:rPr lang="en-GB" baseline="30000" dirty="0" smtClean="0"/>
              <a:t>3</a:t>
            </a:r>
            <a:r>
              <a:rPr lang="en-GB" dirty="0" smtClean="0"/>
              <a:t> / sec</a:t>
            </a:r>
          </a:p>
          <a:p>
            <a:r>
              <a:rPr lang="en-GB" dirty="0" err="1" smtClean="0"/>
              <a:t>Södra</a:t>
            </a:r>
            <a:r>
              <a:rPr lang="en-GB" dirty="0" smtClean="0"/>
              <a:t> Cell Pulp mill 100.000 </a:t>
            </a:r>
            <a:r>
              <a:rPr lang="en-GB" dirty="0"/>
              <a:t>m</a:t>
            </a:r>
            <a:r>
              <a:rPr lang="en-GB" baseline="30000" dirty="0"/>
              <a:t>3</a:t>
            </a:r>
            <a:r>
              <a:rPr lang="en-GB" dirty="0"/>
              <a:t> / </a:t>
            </a:r>
            <a:r>
              <a:rPr lang="en-GB" dirty="0" smtClean="0"/>
              <a:t>day (1.2 </a:t>
            </a:r>
            <a:r>
              <a:rPr lang="en-GB" dirty="0"/>
              <a:t>m</a:t>
            </a:r>
            <a:r>
              <a:rPr lang="en-GB" baseline="30000" dirty="0"/>
              <a:t>3</a:t>
            </a:r>
            <a:r>
              <a:rPr lang="en-GB" dirty="0"/>
              <a:t> / </a:t>
            </a:r>
            <a:r>
              <a:rPr lang="en-GB" dirty="0" smtClean="0"/>
              <a:t>sec)</a:t>
            </a:r>
          </a:p>
          <a:p>
            <a:endParaRPr lang="en-GB" dirty="0" smtClean="0"/>
          </a:p>
          <a:p>
            <a:r>
              <a:rPr lang="en-GB" dirty="0" smtClean="0"/>
              <a:t>10 </a:t>
            </a:r>
            <a:r>
              <a:rPr lang="en-GB" baseline="30000" dirty="0" err="1" smtClean="0"/>
              <a:t>o</a:t>
            </a:r>
            <a:r>
              <a:rPr lang="en-GB" dirty="0" err="1" smtClean="0"/>
              <a:t>C</a:t>
            </a:r>
            <a:r>
              <a:rPr lang="en-GB" dirty="0" smtClean="0"/>
              <a:t> over ambient due to environmental legislation</a:t>
            </a:r>
            <a:endParaRPr lang="en-GB" dirty="0"/>
          </a:p>
        </p:txBody>
      </p:sp>
    </p:spTree>
    <p:extLst>
      <p:ext uri="{BB962C8B-B14F-4D97-AF65-F5344CB8AC3E}">
        <p14:creationId xmlns:p14="http://schemas.microsoft.com/office/powerpoint/2010/main" val="16404119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830" y="86876"/>
            <a:ext cx="8968666" cy="672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6" name="Group 15"/>
          <p:cNvGrpSpPr/>
          <p:nvPr/>
        </p:nvGrpSpPr>
        <p:grpSpPr>
          <a:xfrm>
            <a:off x="20324" y="1281025"/>
            <a:ext cx="3975611" cy="5519519"/>
            <a:chOff x="20324" y="1281025"/>
            <a:chExt cx="3975611" cy="5519519"/>
          </a:xfrm>
        </p:grpSpPr>
        <p:sp>
          <p:nvSpPr>
            <p:cNvPr id="4" name="Rectangle 3"/>
            <p:cNvSpPr/>
            <p:nvPr/>
          </p:nvSpPr>
          <p:spPr>
            <a:xfrm>
              <a:off x="683567" y="3081225"/>
              <a:ext cx="3312368" cy="344232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Isosceles Triangle 4"/>
            <p:cNvSpPr/>
            <p:nvPr/>
          </p:nvSpPr>
          <p:spPr>
            <a:xfrm>
              <a:off x="683567" y="1281025"/>
              <a:ext cx="3312368" cy="1800200"/>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a:stCxn id="5" idx="0"/>
            </p:cNvCxnSpPr>
            <p:nvPr/>
          </p:nvCxnSpPr>
          <p:spPr>
            <a:xfrm flipH="1">
              <a:off x="1187623" y="1281025"/>
              <a:ext cx="1152128" cy="288032"/>
            </a:xfrm>
            <a:prstGeom prst="line">
              <a:avLst/>
            </a:prstGeom>
            <a:ln w="3492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flipH="1" flipV="1">
              <a:off x="2339751" y="1281025"/>
              <a:ext cx="1296144" cy="288032"/>
            </a:xfrm>
            <a:prstGeom prst="line">
              <a:avLst/>
            </a:prstGeom>
            <a:ln w="34925">
              <a:solidFill>
                <a:srgbClr val="92D050"/>
              </a:solidFill>
            </a:ln>
          </p:spPr>
          <p:style>
            <a:lnRef idx="1">
              <a:schemeClr val="accent1"/>
            </a:lnRef>
            <a:fillRef idx="0">
              <a:schemeClr val="accent1"/>
            </a:fillRef>
            <a:effectRef idx="0">
              <a:schemeClr val="accent1"/>
            </a:effectRef>
            <a:fontRef idx="minor">
              <a:schemeClr val="tx1"/>
            </a:fontRef>
          </p:style>
        </p:cxnSp>
        <p:sp>
          <p:nvSpPr>
            <p:cNvPr id="10" name="Rounded Rectangle 9"/>
            <p:cNvSpPr/>
            <p:nvPr/>
          </p:nvSpPr>
          <p:spPr>
            <a:xfrm>
              <a:off x="1547663" y="5745521"/>
              <a:ext cx="1800200" cy="720080"/>
            </a:xfrm>
            <a:prstGeom prst="roundRect">
              <a:avLst/>
            </a:prstGeom>
            <a:gradFill flip="none" rotWithShape="1">
              <a:gsLst>
                <a:gs pos="0">
                  <a:srgbClr val="03D4A8"/>
                </a:gs>
                <a:gs pos="59000">
                  <a:srgbClr val="21D6E0"/>
                </a:gs>
                <a:gs pos="88000">
                  <a:srgbClr val="0087E6"/>
                </a:gs>
                <a:gs pos="100000">
                  <a:srgbClr val="005CBF"/>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Production</a:t>
              </a:r>
              <a:endParaRPr lang="en-US"/>
            </a:p>
          </p:txBody>
        </p:sp>
        <p:sp>
          <p:nvSpPr>
            <p:cNvPr id="23" name="Bent-Up Arrow 22"/>
            <p:cNvSpPr/>
            <p:nvPr/>
          </p:nvSpPr>
          <p:spPr>
            <a:xfrm flipV="1">
              <a:off x="1907704" y="4897639"/>
              <a:ext cx="288032" cy="545696"/>
            </a:xfrm>
            <a:prstGeom prst="bentUpArrow">
              <a:avLst/>
            </a:prstGeom>
            <a:pattFill prst="wdUpDiag">
              <a:fgClr>
                <a:schemeClr val="accent2"/>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4" name="Bent-Up Arrow 23"/>
            <p:cNvSpPr/>
            <p:nvPr/>
          </p:nvSpPr>
          <p:spPr>
            <a:xfrm flipH="1" flipV="1">
              <a:off x="2492458" y="4891648"/>
              <a:ext cx="288032" cy="545696"/>
            </a:xfrm>
            <a:prstGeom prst="bentUpArrow">
              <a:avLst/>
            </a:prstGeom>
            <a:pattFill prst="wdUpDiag">
              <a:fgClr>
                <a:schemeClr val="accent2"/>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25" name="Rounded Rectangle 24"/>
            <p:cNvSpPr/>
            <p:nvPr/>
          </p:nvSpPr>
          <p:spPr>
            <a:xfrm>
              <a:off x="2051718" y="5529497"/>
              <a:ext cx="648072" cy="305697"/>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smtClean="0"/>
                <a:t>25 C</a:t>
              </a:r>
              <a:endParaRPr lang="sv-SE" sz="1200" dirty="0"/>
            </a:p>
          </p:txBody>
        </p:sp>
        <p:sp>
          <p:nvSpPr>
            <p:cNvPr id="33" name="TextBox 32"/>
            <p:cNvSpPr txBox="1"/>
            <p:nvPr/>
          </p:nvSpPr>
          <p:spPr>
            <a:xfrm>
              <a:off x="20324" y="6523545"/>
              <a:ext cx="1556260" cy="276999"/>
            </a:xfrm>
            <a:prstGeom prst="rect">
              <a:avLst/>
            </a:prstGeom>
            <a:noFill/>
          </p:spPr>
          <p:txBody>
            <a:bodyPr wrap="none" rtlCol="0">
              <a:spAutoFit/>
            </a:bodyPr>
            <a:lstStyle/>
            <a:p>
              <a:r>
                <a:rPr lang="sv-SE" sz="1200" dirty="0" smtClean="0"/>
                <a:t>Illustration </a:t>
              </a:r>
              <a:r>
                <a:rPr lang="sv-SE" sz="1200" dirty="0" err="1" smtClean="0"/>
                <a:t>A.Kiessling</a:t>
              </a:r>
              <a:endParaRPr lang="sv-SE" sz="1200" dirty="0"/>
            </a:p>
          </p:txBody>
        </p:sp>
      </p:grpSp>
      <p:grpSp>
        <p:nvGrpSpPr>
          <p:cNvPr id="6" name="Group 5"/>
          <p:cNvGrpSpPr/>
          <p:nvPr/>
        </p:nvGrpSpPr>
        <p:grpSpPr>
          <a:xfrm>
            <a:off x="904551" y="1713073"/>
            <a:ext cx="2870400" cy="3451423"/>
            <a:chOff x="1192584" y="1124744"/>
            <a:chExt cx="2870400" cy="3451423"/>
          </a:xfrm>
        </p:grpSpPr>
        <p:sp>
          <p:nvSpPr>
            <p:cNvPr id="11" name="Bent Arrow 10"/>
            <p:cNvSpPr/>
            <p:nvPr/>
          </p:nvSpPr>
          <p:spPr>
            <a:xfrm rot="5400000" flipH="1">
              <a:off x="40456" y="2276872"/>
              <a:ext cx="3451423" cy="1147167"/>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13" name="Rectangle 12"/>
            <p:cNvSpPr/>
            <p:nvPr/>
          </p:nvSpPr>
          <p:spPr>
            <a:xfrm>
              <a:off x="1925087" y="3140968"/>
              <a:ext cx="270650" cy="57606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smtClean="0"/>
                <a:t>25 C</a:t>
              </a:r>
              <a:endParaRPr lang="sv-SE" sz="1200" dirty="0"/>
            </a:p>
          </p:txBody>
        </p:sp>
        <p:sp>
          <p:nvSpPr>
            <p:cNvPr id="14" name="Rectangle 13"/>
            <p:cNvSpPr/>
            <p:nvPr/>
          </p:nvSpPr>
          <p:spPr>
            <a:xfrm>
              <a:off x="1925087" y="1255691"/>
              <a:ext cx="261958" cy="28803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smtClean="0"/>
                <a:t>0</a:t>
              </a:r>
              <a:endParaRPr lang="sv-SE" sz="1200" dirty="0"/>
            </a:p>
          </p:txBody>
        </p:sp>
        <p:sp>
          <p:nvSpPr>
            <p:cNvPr id="17" name="Bent Arrow 16"/>
            <p:cNvSpPr/>
            <p:nvPr/>
          </p:nvSpPr>
          <p:spPr>
            <a:xfrm rot="16200000">
              <a:off x="1763689" y="2276872"/>
              <a:ext cx="3451423" cy="1147167"/>
            </a:xfrm>
            <a:prstGeom prst="bent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solidFill>
                  <a:schemeClr val="tx1"/>
                </a:solidFill>
              </a:endParaRPr>
            </a:p>
          </p:txBody>
        </p:sp>
        <p:sp>
          <p:nvSpPr>
            <p:cNvPr id="19" name="Rectangle 18"/>
            <p:cNvSpPr/>
            <p:nvPr/>
          </p:nvSpPr>
          <p:spPr>
            <a:xfrm flipH="1">
              <a:off x="3059831" y="3140968"/>
              <a:ext cx="270650" cy="576064"/>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smtClean="0"/>
                <a:t>25 C</a:t>
              </a:r>
              <a:endParaRPr lang="sv-SE" sz="1200" dirty="0"/>
            </a:p>
          </p:txBody>
        </p:sp>
        <p:sp>
          <p:nvSpPr>
            <p:cNvPr id="20" name="Rectangle 19"/>
            <p:cNvSpPr/>
            <p:nvPr/>
          </p:nvSpPr>
          <p:spPr>
            <a:xfrm flipH="1">
              <a:off x="3068523" y="1255691"/>
              <a:ext cx="261958" cy="28803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smtClean="0"/>
                <a:t>0</a:t>
              </a:r>
              <a:endParaRPr lang="sv-SE" sz="1200" dirty="0"/>
            </a:p>
          </p:txBody>
        </p:sp>
      </p:grpSp>
      <p:sp>
        <p:nvSpPr>
          <p:cNvPr id="47" name="Rounded Rectangle 46"/>
          <p:cNvSpPr/>
          <p:nvPr/>
        </p:nvSpPr>
        <p:spPr>
          <a:xfrm>
            <a:off x="798454" y="260648"/>
            <a:ext cx="8022019" cy="57606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dirty="0" smtClean="0"/>
              <a:t>Is there an advantage to produce in water when utilising low grade surplus heat ? </a:t>
            </a:r>
            <a:endParaRPr lang="en-GB" dirty="0"/>
          </a:p>
        </p:txBody>
      </p:sp>
      <p:grpSp>
        <p:nvGrpSpPr>
          <p:cNvPr id="45" name="Group 44"/>
          <p:cNvGrpSpPr/>
          <p:nvPr/>
        </p:nvGrpSpPr>
        <p:grpSpPr>
          <a:xfrm>
            <a:off x="4627612" y="1295400"/>
            <a:ext cx="3312368" cy="5242520"/>
            <a:chOff x="4915645" y="707071"/>
            <a:chExt cx="3312368" cy="5242520"/>
          </a:xfrm>
        </p:grpSpPr>
        <p:sp>
          <p:nvSpPr>
            <p:cNvPr id="26" name="Rectangle 25"/>
            <p:cNvSpPr/>
            <p:nvPr/>
          </p:nvSpPr>
          <p:spPr>
            <a:xfrm>
              <a:off x="4915645" y="2507271"/>
              <a:ext cx="3312368" cy="3442320"/>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Isosceles Triangle 26"/>
            <p:cNvSpPr/>
            <p:nvPr/>
          </p:nvSpPr>
          <p:spPr>
            <a:xfrm>
              <a:off x="4915645" y="707071"/>
              <a:ext cx="3312368" cy="1800200"/>
            </a:xfrm>
            <a:prstGeom prst="triangle">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8" name="Straight Connector 27"/>
            <p:cNvCxnSpPr>
              <a:stCxn id="27" idx="0"/>
            </p:cNvCxnSpPr>
            <p:nvPr/>
          </p:nvCxnSpPr>
          <p:spPr>
            <a:xfrm flipH="1">
              <a:off x="5419701" y="707071"/>
              <a:ext cx="1152128" cy="288032"/>
            </a:xfrm>
            <a:prstGeom prst="line">
              <a:avLst/>
            </a:prstGeom>
            <a:ln w="3492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H="1" flipV="1">
              <a:off x="6571829" y="707071"/>
              <a:ext cx="1296144" cy="288032"/>
            </a:xfrm>
            <a:prstGeom prst="line">
              <a:avLst/>
            </a:prstGeom>
            <a:ln w="34925">
              <a:solidFill>
                <a:srgbClr val="92D050"/>
              </a:solidFill>
            </a:ln>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5779741" y="5171567"/>
              <a:ext cx="1800200" cy="7200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a:p>
              <a:pPr algn="ctr"/>
              <a:r>
                <a:rPr lang="en-US" dirty="0" smtClean="0"/>
                <a:t>Production</a:t>
              </a:r>
              <a:endParaRPr lang="en-US" dirty="0"/>
            </a:p>
          </p:txBody>
        </p:sp>
        <p:sp>
          <p:nvSpPr>
            <p:cNvPr id="40" name="Rectangle 39"/>
            <p:cNvSpPr/>
            <p:nvPr/>
          </p:nvSpPr>
          <p:spPr>
            <a:xfrm flipH="1">
              <a:off x="6440850" y="1007368"/>
              <a:ext cx="261958" cy="288032"/>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smtClean="0"/>
                <a:t>0</a:t>
              </a:r>
              <a:endParaRPr lang="sv-SE" sz="1200" dirty="0"/>
            </a:p>
          </p:txBody>
        </p:sp>
        <p:sp>
          <p:nvSpPr>
            <p:cNvPr id="43" name="Rounded Rectangle 42"/>
            <p:cNvSpPr/>
            <p:nvPr/>
          </p:nvSpPr>
          <p:spPr>
            <a:xfrm>
              <a:off x="6283796" y="5171567"/>
              <a:ext cx="648072" cy="305697"/>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smtClean="0"/>
                <a:t>25 C</a:t>
              </a:r>
              <a:endParaRPr lang="sv-SE" sz="1200" dirty="0"/>
            </a:p>
          </p:txBody>
        </p:sp>
        <p:sp>
          <p:nvSpPr>
            <p:cNvPr id="44" name="Up Arrow 43"/>
            <p:cNvSpPr/>
            <p:nvPr/>
          </p:nvSpPr>
          <p:spPr>
            <a:xfrm>
              <a:off x="6427813" y="1414082"/>
              <a:ext cx="288032" cy="3397445"/>
            </a:xfrm>
            <a:prstGeom prst="upArrow">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grpSp>
      <p:pic>
        <p:nvPicPr>
          <p:cNvPr id="34" name="Picture 33" descr="Platta_gron_logo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Rectangle 11"/>
          <p:cNvSpPr/>
          <p:nvPr/>
        </p:nvSpPr>
        <p:spPr>
          <a:xfrm>
            <a:off x="683567" y="4851057"/>
            <a:ext cx="794567" cy="31343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smtClean="0"/>
              <a:t>70-80 C</a:t>
            </a:r>
            <a:endParaRPr lang="sv-SE" sz="1200" dirty="0"/>
          </a:p>
        </p:txBody>
      </p:sp>
      <p:sp>
        <p:nvSpPr>
          <p:cNvPr id="18" name="Rectangle 17"/>
          <p:cNvSpPr/>
          <p:nvPr/>
        </p:nvSpPr>
        <p:spPr>
          <a:xfrm flipH="1">
            <a:off x="3201368" y="4851057"/>
            <a:ext cx="794567" cy="313439"/>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sv-SE" sz="1200" dirty="0" smtClean="0"/>
              <a:t>70-80 C</a:t>
            </a:r>
            <a:endParaRPr lang="sv-SE" sz="1200" dirty="0"/>
          </a:p>
        </p:txBody>
      </p:sp>
    </p:spTree>
    <p:extLst>
      <p:ext uri="{BB962C8B-B14F-4D97-AF65-F5344CB8AC3E}">
        <p14:creationId xmlns:p14="http://schemas.microsoft.com/office/powerpoint/2010/main" val="1620929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arn(inVertical)">
                                      <p:cBhvr>
                                        <p:cTn id="7" dur="500"/>
                                        <p:tgtEl>
                                          <p:spTgt spid="1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arn(inVertical)">
                                      <p:cBhvr>
                                        <p:cTn id="10" dur="500"/>
                                        <p:tgtEl>
                                          <p:spTgt spid="18"/>
                                        </p:tgtEl>
                                      </p:cBhvr>
                                    </p:animEffect>
                                  </p:childTnLst>
                                </p:cTn>
                              </p:par>
                              <p:par>
                                <p:cTn id="11" presetID="16" presetClass="entr" presetSubtype="21"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arn(inVertical)">
                                      <p:cBhvr>
                                        <p:cTn id="13" dur="500"/>
                                        <p:tgtEl>
                                          <p:spTgt spid="16"/>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1000"/>
                                        <p:tgtEl>
                                          <p:spTgt spid="6"/>
                                        </p:tgtEl>
                                      </p:cBhvr>
                                    </p:animEffect>
                                    <p:anim calcmode="lin" valueType="num">
                                      <p:cBhvr>
                                        <p:cTn id="19" dur="1000" fill="hold"/>
                                        <p:tgtEl>
                                          <p:spTgt spid="6"/>
                                        </p:tgtEl>
                                        <p:attrNameLst>
                                          <p:attrName>ppt_x</p:attrName>
                                        </p:attrNameLst>
                                      </p:cBhvr>
                                      <p:tavLst>
                                        <p:tav tm="0">
                                          <p:val>
                                            <p:strVal val="#ppt_x"/>
                                          </p:val>
                                        </p:tav>
                                        <p:tav tm="100000">
                                          <p:val>
                                            <p:strVal val="#ppt_x"/>
                                          </p:val>
                                        </p:tav>
                                      </p:tavLst>
                                    </p:anim>
                                    <p:anim calcmode="lin" valueType="num">
                                      <p:cBhvr>
                                        <p:cTn id="20"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1000"/>
                                        <p:tgtEl>
                                          <p:spTgt spid="45"/>
                                        </p:tgtEl>
                                      </p:cBhvr>
                                    </p:animEffect>
                                    <p:anim calcmode="lin" valueType="num">
                                      <p:cBhvr>
                                        <p:cTn id="26" dur="1000" fill="hold"/>
                                        <p:tgtEl>
                                          <p:spTgt spid="45"/>
                                        </p:tgtEl>
                                        <p:attrNameLst>
                                          <p:attrName>ppt_x</p:attrName>
                                        </p:attrNameLst>
                                      </p:cBhvr>
                                      <p:tavLst>
                                        <p:tav tm="0">
                                          <p:val>
                                            <p:strVal val="#ppt_x"/>
                                          </p:val>
                                        </p:tav>
                                        <p:tav tm="100000">
                                          <p:val>
                                            <p:strVal val="#ppt_x"/>
                                          </p:val>
                                        </p:tav>
                                      </p:tavLst>
                                    </p:anim>
                                    <p:anim calcmode="lin" valueType="num">
                                      <p:cBhvr>
                                        <p:cTn id="27"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ounded Rectangle 16"/>
          <p:cNvSpPr/>
          <p:nvPr/>
        </p:nvSpPr>
        <p:spPr>
          <a:xfrm>
            <a:off x="27525" y="101815"/>
            <a:ext cx="1224409" cy="259664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2000" dirty="0" smtClean="0"/>
              <a:t>Luke warm water</a:t>
            </a:r>
          </a:p>
          <a:p>
            <a:pPr algn="ctr">
              <a:defRPr/>
            </a:pPr>
            <a:r>
              <a:rPr lang="en-GB" sz="2000" dirty="0" smtClean="0"/>
              <a:t>&lt; 60 </a:t>
            </a:r>
            <a:r>
              <a:rPr lang="en-GB" sz="2000" baseline="30000" dirty="0" err="1" smtClean="0"/>
              <a:t>o</a:t>
            </a:r>
            <a:r>
              <a:rPr lang="en-GB" sz="2000" dirty="0" err="1" smtClean="0"/>
              <a:t>C</a:t>
            </a:r>
            <a:endParaRPr lang="en-GB" sz="2000" dirty="0"/>
          </a:p>
        </p:txBody>
      </p:sp>
      <p:grpSp>
        <p:nvGrpSpPr>
          <p:cNvPr id="18" name="Group 17"/>
          <p:cNvGrpSpPr>
            <a:grpSpLocks/>
          </p:cNvGrpSpPr>
          <p:nvPr/>
        </p:nvGrpSpPr>
        <p:grpSpPr bwMode="auto">
          <a:xfrm>
            <a:off x="287338" y="1851819"/>
            <a:ext cx="8677275" cy="4032250"/>
            <a:chOff x="287524" y="2564904"/>
            <a:chExt cx="8676964" cy="4032448"/>
          </a:xfrm>
        </p:grpSpPr>
        <p:sp>
          <p:nvSpPr>
            <p:cNvPr id="19" name="Rectangle 18"/>
            <p:cNvSpPr/>
            <p:nvPr/>
          </p:nvSpPr>
          <p:spPr>
            <a:xfrm>
              <a:off x="1332062" y="2564904"/>
              <a:ext cx="7632426" cy="4032448"/>
            </a:xfrm>
            <a:prstGeom prst="rect">
              <a:avLst/>
            </a:prstGeom>
            <a:noFill/>
            <a:ln w="635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0" name="Bent-Up Arrow 19"/>
            <p:cNvSpPr/>
            <p:nvPr/>
          </p:nvSpPr>
          <p:spPr>
            <a:xfrm rot="5400000">
              <a:off x="71574" y="3736576"/>
              <a:ext cx="1368492" cy="93659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grpSp>
      <p:sp>
        <p:nvSpPr>
          <p:cNvPr id="21" name="Oval 20"/>
          <p:cNvSpPr/>
          <p:nvPr/>
        </p:nvSpPr>
        <p:spPr>
          <a:xfrm>
            <a:off x="1401763" y="2099593"/>
            <a:ext cx="2305050" cy="2409825"/>
          </a:xfrm>
          <a:prstGeom prst="ellipse">
            <a:avLst/>
          </a:prstGeom>
          <a:gradFill>
            <a:gsLst>
              <a:gs pos="0">
                <a:srgbClr val="03D4A8"/>
              </a:gs>
              <a:gs pos="37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t>Bio generators</a:t>
            </a:r>
          </a:p>
          <a:p>
            <a:pPr algn="ctr">
              <a:defRPr/>
            </a:pPr>
            <a:r>
              <a:rPr lang="en-GB" sz="1600" dirty="0" smtClean="0"/>
              <a:t>Microbes</a:t>
            </a:r>
          </a:p>
          <a:p>
            <a:pPr algn="ctr">
              <a:defRPr/>
            </a:pPr>
            <a:r>
              <a:rPr lang="en-GB" sz="1600" dirty="0" smtClean="0"/>
              <a:t>yeast</a:t>
            </a:r>
          </a:p>
          <a:p>
            <a:pPr algn="ctr">
              <a:defRPr/>
            </a:pPr>
            <a:r>
              <a:rPr lang="en-GB" sz="1600" dirty="0" smtClean="0"/>
              <a:t>Bacteria</a:t>
            </a:r>
          </a:p>
          <a:p>
            <a:pPr algn="ctr">
              <a:defRPr/>
            </a:pPr>
            <a:r>
              <a:rPr lang="en-GB" sz="1600" dirty="0" smtClean="0"/>
              <a:t>32-35 </a:t>
            </a:r>
            <a:r>
              <a:rPr lang="en-GB" sz="1600" baseline="30000" dirty="0" err="1"/>
              <a:t>o</a:t>
            </a:r>
            <a:r>
              <a:rPr lang="en-GB" sz="1600" dirty="0" err="1"/>
              <a:t>C</a:t>
            </a:r>
            <a:endParaRPr lang="en-GB" sz="1600" dirty="0"/>
          </a:p>
        </p:txBody>
      </p:sp>
      <p:sp>
        <p:nvSpPr>
          <p:cNvPr id="21509" name="TextBox 5"/>
          <p:cNvSpPr txBox="1">
            <a:spLocks noChangeArrowheads="1"/>
          </p:cNvSpPr>
          <p:nvPr/>
        </p:nvSpPr>
        <p:spPr bwMode="auto">
          <a:xfrm>
            <a:off x="1335967" y="101815"/>
            <a:ext cx="461697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en-GB" sz="3200" dirty="0" smtClean="0">
                <a:effectLst>
                  <a:outerShdw blurRad="38100" dist="38100" dir="2700000" algn="tl">
                    <a:srgbClr val="000000">
                      <a:alpha val="43137"/>
                    </a:srgbClr>
                  </a:outerShdw>
                </a:effectLst>
              </a:rPr>
              <a:t>Cooling chain</a:t>
            </a:r>
            <a:r>
              <a:rPr lang="en-GB" dirty="0" smtClean="0"/>
              <a:t>: From heat to food</a:t>
            </a:r>
            <a:endParaRPr lang="en-GB" dirty="0"/>
          </a:p>
        </p:txBody>
      </p:sp>
      <p:sp>
        <p:nvSpPr>
          <p:cNvPr id="23" name="Rounded Rectangle 22"/>
          <p:cNvSpPr/>
          <p:nvPr/>
        </p:nvSpPr>
        <p:spPr>
          <a:xfrm>
            <a:off x="3924300" y="2207543"/>
            <a:ext cx="2117725" cy="219551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t>Warm water species</a:t>
            </a:r>
          </a:p>
          <a:p>
            <a:pPr algn="ctr">
              <a:defRPr/>
            </a:pPr>
            <a:r>
              <a:rPr lang="en-GB" sz="1600" dirty="0" smtClean="0"/>
              <a:t>Tilapia, shrimp and</a:t>
            </a:r>
          </a:p>
          <a:p>
            <a:pPr algn="ctr">
              <a:defRPr/>
            </a:pPr>
            <a:r>
              <a:rPr lang="en-GB" sz="1600" dirty="0" smtClean="0"/>
              <a:t>domestic</a:t>
            </a:r>
          </a:p>
          <a:p>
            <a:pPr algn="ctr">
              <a:defRPr/>
            </a:pPr>
            <a:r>
              <a:rPr lang="en-GB" sz="1600" dirty="0" smtClean="0"/>
              <a:t>Like perch, pike perch, turbot</a:t>
            </a:r>
          </a:p>
          <a:p>
            <a:pPr algn="ctr">
              <a:defRPr/>
            </a:pPr>
            <a:r>
              <a:rPr lang="en-GB" sz="1600" dirty="0" smtClean="0"/>
              <a:t>22-32 </a:t>
            </a:r>
            <a:r>
              <a:rPr lang="en-GB" sz="1600" baseline="30000" dirty="0" err="1"/>
              <a:t>o</a:t>
            </a:r>
            <a:r>
              <a:rPr lang="en-GB" sz="1600" dirty="0" err="1"/>
              <a:t>C</a:t>
            </a:r>
            <a:endParaRPr lang="en-GB" sz="1600" dirty="0"/>
          </a:p>
        </p:txBody>
      </p:sp>
      <p:sp>
        <p:nvSpPr>
          <p:cNvPr id="24" name="Rounded Rectangle 23"/>
          <p:cNvSpPr/>
          <p:nvPr/>
        </p:nvSpPr>
        <p:spPr>
          <a:xfrm>
            <a:off x="6302375" y="2207543"/>
            <a:ext cx="2303463" cy="2195513"/>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t>Green house</a:t>
            </a:r>
          </a:p>
          <a:p>
            <a:pPr algn="ctr">
              <a:defRPr/>
            </a:pPr>
            <a:r>
              <a:rPr lang="en-GB" sz="1600" dirty="0" smtClean="0"/>
              <a:t>Hydroponics</a:t>
            </a:r>
          </a:p>
          <a:p>
            <a:pPr algn="ctr">
              <a:defRPr/>
            </a:pPr>
            <a:r>
              <a:rPr lang="en-GB" sz="1600" dirty="0" smtClean="0"/>
              <a:t>18-22 </a:t>
            </a:r>
            <a:r>
              <a:rPr lang="en-GB" sz="1600" baseline="30000" dirty="0" err="1"/>
              <a:t>o</a:t>
            </a:r>
            <a:r>
              <a:rPr lang="en-GB" sz="1600" dirty="0" err="1"/>
              <a:t>C</a:t>
            </a:r>
            <a:endParaRPr lang="en-GB" sz="1600" dirty="0"/>
          </a:p>
        </p:txBody>
      </p:sp>
      <p:sp>
        <p:nvSpPr>
          <p:cNvPr id="26" name="Bent-Up Arrow 25"/>
          <p:cNvSpPr/>
          <p:nvPr/>
        </p:nvSpPr>
        <p:spPr>
          <a:xfrm rot="16200000" flipH="1">
            <a:off x="7566819" y="4472261"/>
            <a:ext cx="960438" cy="95885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25" name="Rounded Rectangle 24"/>
          <p:cNvSpPr/>
          <p:nvPr/>
        </p:nvSpPr>
        <p:spPr>
          <a:xfrm>
            <a:off x="2629693" y="4587355"/>
            <a:ext cx="4824413" cy="86518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t>Cold water species: </a:t>
            </a:r>
            <a:r>
              <a:rPr lang="en-GB" sz="1600" dirty="0" err="1" smtClean="0"/>
              <a:t>salmonids</a:t>
            </a:r>
            <a:r>
              <a:rPr lang="en-GB" sz="1600" dirty="0" smtClean="0"/>
              <a:t>, white fish, sturgeon, carp fishes, eel, crayfish etc. </a:t>
            </a:r>
          </a:p>
          <a:p>
            <a:pPr algn="ctr">
              <a:defRPr/>
            </a:pPr>
            <a:r>
              <a:rPr lang="en-GB" sz="1600" dirty="0" smtClean="0"/>
              <a:t>10-18 </a:t>
            </a:r>
            <a:r>
              <a:rPr lang="en-GB" sz="1600" baseline="30000" dirty="0" err="1"/>
              <a:t>o</a:t>
            </a:r>
            <a:r>
              <a:rPr lang="en-GB" sz="1600" dirty="0" err="1"/>
              <a:t>C</a:t>
            </a:r>
            <a:endParaRPr lang="en-GB" sz="1600" dirty="0"/>
          </a:p>
        </p:txBody>
      </p:sp>
      <p:sp>
        <p:nvSpPr>
          <p:cNvPr id="28" name="Bent-Up Arrow 27"/>
          <p:cNvSpPr/>
          <p:nvPr/>
        </p:nvSpPr>
        <p:spPr bwMode="auto">
          <a:xfrm flipH="1">
            <a:off x="1902943" y="4471465"/>
            <a:ext cx="628650" cy="711200"/>
          </a:xfrm>
          <a:prstGeom prst="bentUpArrow">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9" name="Oval 8"/>
          <p:cNvSpPr/>
          <p:nvPr/>
        </p:nvSpPr>
        <p:spPr>
          <a:xfrm>
            <a:off x="5508104" y="1988840"/>
            <a:ext cx="1584175" cy="1224136"/>
          </a:xfrm>
          <a:prstGeom prst="ellipse">
            <a:avLst/>
          </a:prstGeom>
          <a:gradFill>
            <a:gsLst>
              <a:gs pos="0">
                <a:srgbClr val="03D4A8"/>
              </a:gs>
              <a:gs pos="42000">
                <a:srgbClr val="00B050"/>
              </a:gs>
              <a:gs pos="75000">
                <a:srgbClr val="0087E6"/>
              </a:gs>
              <a:gs pos="100000">
                <a:srgbClr val="005CBF"/>
              </a:gs>
            </a:gsLst>
            <a:lin ang="11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t>Micro</a:t>
            </a:r>
          </a:p>
          <a:p>
            <a:pPr algn="ctr">
              <a:defRPr/>
            </a:pPr>
            <a:r>
              <a:rPr lang="en-GB" sz="1600" dirty="0" smtClean="0"/>
              <a:t>Algae</a:t>
            </a:r>
            <a:endParaRPr lang="en-GB" sz="1600" dirty="0"/>
          </a:p>
        </p:txBody>
      </p:sp>
      <p:sp>
        <p:nvSpPr>
          <p:cNvPr id="45" name="Right Arrow 44"/>
          <p:cNvSpPr/>
          <p:nvPr/>
        </p:nvSpPr>
        <p:spPr>
          <a:xfrm rot="19934418">
            <a:off x="6788543" y="1012313"/>
            <a:ext cx="2160588" cy="775650"/>
          </a:xfrm>
          <a:prstGeom prst="rightArrow">
            <a:avLst/>
          </a:prstGeom>
          <a:gradFill>
            <a:gsLst>
              <a:gs pos="0">
                <a:srgbClr val="03D4A8"/>
              </a:gs>
              <a:gs pos="54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t>FOOD</a:t>
            </a:r>
            <a:endParaRPr lang="en-GB" dirty="0"/>
          </a:p>
        </p:txBody>
      </p:sp>
      <p:sp>
        <p:nvSpPr>
          <p:cNvPr id="32" name="Oval 31"/>
          <p:cNvSpPr/>
          <p:nvPr/>
        </p:nvSpPr>
        <p:spPr>
          <a:xfrm>
            <a:off x="2440033" y="899465"/>
            <a:ext cx="1584175" cy="1224136"/>
          </a:xfrm>
          <a:prstGeom prst="ellipse">
            <a:avLst/>
          </a:prstGeom>
          <a:gradFill>
            <a:gsLst>
              <a:gs pos="0">
                <a:srgbClr val="03D4A8"/>
              </a:gs>
              <a:gs pos="42000">
                <a:srgbClr val="00B050"/>
              </a:gs>
              <a:gs pos="75000">
                <a:srgbClr val="0087E6"/>
              </a:gs>
              <a:gs pos="100000">
                <a:srgbClr val="005CBF"/>
              </a:gs>
            </a:gsLst>
            <a:lin ang="11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sz="1600" dirty="0" smtClean="0"/>
              <a:t>Low temp drying</a:t>
            </a:r>
          </a:p>
          <a:p>
            <a:pPr algn="ctr">
              <a:defRPr/>
            </a:pPr>
            <a:r>
              <a:rPr lang="en-GB" sz="1600" dirty="0" smtClean="0"/>
              <a:t>40-60 </a:t>
            </a:r>
            <a:r>
              <a:rPr lang="en-GB" sz="1600" baseline="30000" dirty="0" err="1"/>
              <a:t>o</a:t>
            </a:r>
            <a:r>
              <a:rPr lang="en-GB" sz="1600" dirty="0" err="1"/>
              <a:t>C</a:t>
            </a:r>
            <a:endParaRPr lang="en-GB" sz="1600" dirty="0" smtClean="0"/>
          </a:p>
        </p:txBody>
      </p:sp>
      <p:sp>
        <p:nvSpPr>
          <p:cNvPr id="33" name="Right Arrow 32"/>
          <p:cNvSpPr/>
          <p:nvPr/>
        </p:nvSpPr>
        <p:spPr>
          <a:xfrm rot="20395255">
            <a:off x="3997335" y="688231"/>
            <a:ext cx="1969591" cy="609302"/>
          </a:xfrm>
          <a:prstGeom prst="rightArrow">
            <a:avLst/>
          </a:prstGeom>
          <a:gradFill>
            <a:gsLst>
              <a:gs pos="0">
                <a:srgbClr val="03D4A8"/>
              </a:gs>
              <a:gs pos="54000">
                <a:srgbClr val="21D6E0"/>
              </a:gs>
              <a:gs pos="75000">
                <a:srgbClr val="0087E6"/>
              </a:gs>
              <a:gs pos="100000">
                <a:srgbClr val="005CBF"/>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GB" dirty="0" smtClean="0"/>
              <a:t>FEED</a:t>
            </a:r>
            <a:endParaRPr lang="en-GB" dirty="0"/>
          </a:p>
        </p:txBody>
      </p:sp>
      <p:grpSp>
        <p:nvGrpSpPr>
          <p:cNvPr id="30" name="Group 29"/>
          <p:cNvGrpSpPr/>
          <p:nvPr/>
        </p:nvGrpSpPr>
        <p:grpSpPr>
          <a:xfrm>
            <a:off x="287337" y="4471466"/>
            <a:ext cx="8204260" cy="2197894"/>
            <a:chOff x="287337" y="4471466"/>
            <a:chExt cx="8204260" cy="2197894"/>
          </a:xfrm>
        </p:grpSpPr>
        <p:sp>
          <p:nvSpPr>
            <p:cNvPr id="34" name="Bent-Up Arrow 33"/>
            <p:cNvSpPr/>
            <p:nvPr/>
          </p:nvSpPr>
          <p:spPr bwMode="auto">
            <a:xfrm rot="16200000" flipV="1">
              <a:off x="71437" y="4687366"/>
              <a:ext cx="1368425" cy="936625"/>
            </a:xfrm>
            <a:prstGeom prst="bentUp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35" name="Rounded Rectangle 34"/>
            <p:cNvSpPr/>
            <p:nvPr/>
          </p:nvSpPr>
          <p:spPr>
            <a:xfrm>
              <a:off x="498709" y="6093296"/>
              <a:ext cx="7992888" cy="57606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smtClean="0"/>
                <a:t>Nutrients from organic side flows</a:t>
              </a:r>
              <a:r>
                <a:rPr lang="en-GB" dirty="0" smtClean="0"/>
                <a:t>: Food waste, bio diesel, bio gas, </a:t>
              </a:r>
              <a:r>
                <a:rPr lang="en-GB" dirty="0" err="1" smtClean="0"/>
                <a:t>etc</a:t>
              </a:r>
              <a:r>
                <a:rPr lang="en-GB" dirty="0" smtClean="0"/>
                <a:t>  </a:t>
              </a:r>
              <a:endParaRPr lang="en-GB" dirty="0"/>
            </a:p>
          </p:txBody>
        </p:sp>
      </p:grpSp>
      <p:pic>
        <p:nvPicPr>
          <p:cNvPr id="22" name="Picture 21" descr="Platta_gron_logo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
            <a:ext cx="698746" cy="8041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26"/>
          <p:cNvPicPr>
            <a:picLocks noChangeAspect="1"/>
          </p:cNvPicPr>
          <p:nvPr/>
        </p:nvPicPr>
        <p:blipFill rotWithShape="1">
          <a:blip r:embed="rId3" cstate="print">
            <a:extLst>
              <a:ext uri="{28A0092B-C50C-407E-A947-70E740481C1C}">
                <a14:useLocalDpi xmlns:a14="http://schemas.microsoft.com/office/drawing/2010/main" val="0"/>
              </a:ext>
            </a:extLst>
          </a:blip>
          <a:srcRect l="67146" t="3106" r="17378" b="86378"/>
          <a:stretch/>
        </p:blipFill>
        <p:spPr>
          <a:xfrm>
            <a:off x="8320001" y="6019109"/>
            <a:ext cx="689947" cy="663327"/>
          </a:xfrm>
          <a:prstGeom prst="ellipse">
            <a:avLst/>
          </a:prstGeom>
        </p:spPr>
      </p:pic>
      <p:sp>
        <p:nvSpPr>
          <p:cNvPr id="36" name="TextBox 35"/>
          <p:cNvSpPr txBox="1"/>
          <p:nvPr/>
        </p:nvSpPr>
        <p:spPr>
          <a:xfrm>
            <a:off x="91846" y="6639163"/>
            <a:ext cx="1327608" cy="246221"/>
          </a:xfrm>
          <a:prstGeom prst="rect">
            <a:avLst/>
          </a:prstGeom>
          <a:noFill/>
        </p:spPr>
        <p:txBody>
          <a:bodyPr wrap="none" rtlCol="0">
            <a:spAutoFit/>
          </a:bodyPr>
          <a:lstStyle/>
          <a:p>
            <a:r>
              <a:rPr lang="sv-SE" sz="1000" dirty="0" smtClean="0"/>
              <a:t>Illustration </a:t>
            </a:r>
            <a:r>
              <a:rPr lang="sv-SE" sz="1000" dirty="0" err="1" smtClean="0"/>
              <a:t>A.Kiessling</a:t>
            </a:r>
            <a:endParaRPr lang="sv-SE" sz="1000" dirty="0"/>
          </a:p>
        </p:txBody>
      </p:sp>
      <p:grpSp>
        <p:nvGrpSpPr>
          <p:cNvPr id="4" name="Group 3"/>
          <p:cNvGrpSpPr/>
          <p:nvPr/>
        </p:nvGrpSpPr>
        <p:grpSpPr>
          <a:xfrm rot="5400000">
            <a:off x="5611925" y="3658020"/>
            <a:ext cx="1144398" cy="516464"/>
            <a:chOff x="6402020" y="276351"/>
            <a:chExt cx="1599703" cy="587443"/>
          </a:xfrm>
        </p:grpSpPr>
        <p:sp>
          <p:nvSpPr>
            <p:cNvPr id="37" name="Pil høyre 95"/>
            <p:cNvSpPr/>
            <p:nvPr/>
          </p:nvSpPr>
          <p:spPr>
            <a:xfrm rot="16200000">
              <a:off x="6621800" y="348340"/>
              <a:ext cx="559278" cy="415299"/>
            </a:xfrm>
            <a:prstGeom prst="rightArrow">
              <a:avLst/>
            </a:prstGeom>
            <a:pattFill prst="lgConfetti">
              <a:fgClr>
                <a:srgbClr val="00B050"/>
              </a:fgClr>
              <a:bgClr>
                <a:schemeClr val="bg1"/>
              </a:bgClr>
            </a:patt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38" name="Pil høyre 95"/>
            <p:cNvSpPr/>
            <p:nvPr/>
          </p:nvSpPr>
          <p:spPr>
            <a:xfrm rot="16200000" flipH="1" flipV="1">
              <a:off x="7189499" y="376505"/>
              <a:ext cx="559278" cy="415299"/>
            </a:xfrm>
            <a:prstGeom prst="rightArrow">
              <a:avLst/>
            </a:prstGeom>
            <a:pattFill prst="lgConfetti">
              <a:fgClr>
                <a:schemeClr val="accent1"/>
              </a:fgClr>
              <a:bgClr>
                <a:schemeClr val="bg1"/>
              </a:bgClr>
            </a:pattFill>
          </p:spPr>
          <p:style>
            <a:lnRef idx="0">
              <a:schemeClr val="accent3"/>
            </a:lnRef>
            <a:fillRef idx="3">
              <a:schemeClr val="accent3"/>
            </a:fillRef>
            <a:effectRef idx="3">
              <a:schemeClr val="accent3"/>
            </a:effectRef>
            <a:fontRef idx="minor">
              <a:schemeClr val="lt1"/>
            </a:fontRef>
          </p:style>
          <p:txBody>
            <a:bodyPr rtlCol="0" anchor="ctr"/>
            <a:lstStyle/>
            <a:p>
              <a:pPr algn="ctr"/>
              <a:endParaRPr lang="en-GB"/>
            </a:p>
          </p:txBody>
        </p:sp>
        <p:sp>
          <p:nvSpPr>
            <p:cNvPr id="39" name="TextBox 38"/>
            <p:cNvSpPr txBox="1"/>
            <p:nvPr/>
          </p:nvSpPr>
          <p:spPr>
            <a:xfrm rot="16200000">
              <a:off x="6326519" y="422832"/>
              <a:ext cx="458780" cy="307777"/>
            </a:xfrm>
            <a:prstGeom prst="rect">
              <a:avLst/>
            </a:prstGeom>
            <a:noFill/>
          </p:spPr>
          <p:txBody>
            <a:bodyPr wrap="none" rtlCol="0">
              <a:spAutoFit/>
            </a:bodyPr>
            <a:lstStyle/>
            <a:p>
              <a:r>
                <a:rPr lang="sv-SE" sz="1400" dirty="0" smtClean="0"/>
                <a:t>CO</a:t>
              </a:r>
              <a:r>
                <a:rPr lang="sv-SE" sz="1400" baseline="-25000" dirty="0" smtClean="0"/>
                <a:t>2</a:t>
              </a:r>
              <a:endParaRPr lang="sv-SE" sz="1400" baseline="-25000" dirty="0"/>
            </a:p>
          </p:txBody>
        </p:sp>
        <p:sp>
          <p:nvSpPr>
            <p:cNvPr id="40" name="TextBox 39"/>
            <p:cNvSpPr txBox="1"/>
            <p:nvPr/>
          </p:nvSpPr>
          <p:spPr>
            <a:xfrm rot="16200000">
              <a:off x="7665734" y="402100"/>
              <a:ext cx="364202" cy="307777"/>
            </a:xfrm>
            <a:prstGeom prst="rect">
              <a:avLst/>
            </a:prstGeom>
            <a:noFill/>
          </p:spPr>
          <p:txBody>
            <a:bodyPr wrap="none" rtlCol="0">
              <a:spAutoFit/>
            </a:bodyPr>
            <a:lstStyle/>
            <a:p>
              <a:r>
                <a:rPr lang="sv-SE" sz="1400" dirty="0" smtClean="0"/>
                <a:t>O</a:t>
              </a:r>
              <a:r>
                <a:rPr lang="sv-SE" sz="1400" baseline="-25000" dirty="0" smtClean="0"/>
                <a:t>2</a:t>
              </a:r>
              <a:endParaRPr lang="sv-SE" sz="1400" baseline="-25000" dirty="0"/>
            </a:p>
          </p:txBody>
        </p:sp>
      </p:grpSp>
    </p:spTree>
    <p:extLst>
      <p:ext uri="{BB962C8B-B14F-4D97-AF65-F5344CB8AC3E}">
        <p14:creationId xmlns:p14="http://schemas.microsoft.com/office/powerpoint/2010/main" val="38000817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500" fill="hold"/>
                                        <p:tgtEl>
                                          <p:spTgt spid="21"/>
                                        </p:tgtEl>
                                        <p:attrNameLst>
                                          <p:attrName>ppt_x</p:attrName>
                                        </p:attrNameLst>
                                      </p:cBhvr>
                                      <p:tavLst>
                                        <p:tav tm="0">
                                          <p:val>
                                            <p:strVal val="#ppt_x"/>
                                          </p:val>
                                        </p:tav>
                                        <p:tav tm="100000">
                                          <p:val>
                                            <p:strVal val="#ppt_x"/>
                                          </p:val>
                                        </p:tav>
                                      </p:tavLst>
                                    </p:anim>
                                    <p:anim calcmode="lin" valueType="num">
                                      <p:cBhvr additive="base">
                                        <p:cTn id="20"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wipe(down)">
                                      <p:cBhvr>
                                        <p:cTn id="25" dur="500"/>
                                        <p:tgtEl>
                                          <p:spTgt spid="32"/>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additive="base">
                                        <p:cTn id="30" dur="500" fill="hold"/>
                                        <p:tgtEl>
                                          <p:spTgt spid="23"/>
                                        </p:tgtEl>
                                        <p:attrNameLst>
                                          <p:attrName>ppt_x</p:attrName>
                                        </p:attrNameLst>
                                      </p:cBhvr>
                                      <p:tavLst>
                                        <p:tav tm="0">
                                          <p:val>
                                            <p:strVal val="#ppt_x"/>
                                          </p:val>
                                        </p:tav>
                                        <p:tav tm="100000">
                                          <p:val>
                                            <p:strVal val="#ppt_x"/>
                                          </p:val>
                                        </p:tav>
                                      </p:tavLst>
                                    </p:anim>
                                    <p:anim calcmode="lin" valueType="num">
                                      <p:cBhvr additive="base">
                                        <p:cTn id="31"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ntr" presetSubtype="4" fill="hold" grpId="0" nodeType="click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ppt_x"/>
                                          </p:val>
                                        </p:tav>
                                        <p:tav tm="100000">
                                          <p:val>
                                            <p:strVal val="#ppt_x"/>
                                          </p:val>
                                        </p:tav>
                                      </p:tavLst>
                                    </p:anim>
                                    <p:anim calcmode="lin" valueType="num">
                                      <p:cBhvr additive="base">
                                        <p:cTn id="37"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ppt_x"/>
                                          </p:val>
                                        </p:tav>
                                        <p:tav tm="100000">
                                          <p:val>
                                            <p:strVal val="#ppt_x"/>
                                          </p:val>
                                        </p:tav>
                                      </p:tavLst>
                                    </p:anim>
                                    <p:anim calcmode="lin" valueType="num">
                                      <p:cBhvr additive="base">
                                        <p:cTn id="51"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2" presetClass="entr" presetSubtype="0" fill="hold" grpId="0" nodeType="click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1000"/>
                                        <p:tgtEl>
                                          <p:spTgt spid="25"/>
                                        </p:tgtEl>
                                      </p:cBhvr>
                                    </p:animEffect>
                                    <p:anim calcmode="lin" valueType="num">
                                      <p:cBhvr>
                                        <p:cTn id="57" dur="1000" fill="hold"/>
                                        <p:tgtEl>
                                          <p:spTgt spid="25"/>
                                        </p:tgtEl>
                                        <p:attrNameLst>
                                          <p:attrName>ppt_x</p:attrName>
                                        </p:attrNameLst>
                                      </p:cBhvr>
                                      <p:tavLst>
                                        <p:tav tm="0">
                                          <p:val>
                                            <p:strVal val="#ppt_x"/>
                                          </p:val>
                                        </p:tav>
                                        <p:tav tm="100000">
                                          <p:val>
                                            <p:strVal val="#ppt_x"/>
                                          </p:val>
                                        </p:tav>
                                      </p:tavLst>
                                    </p:anim>
                                    <p:anim calcmode="lin" valueType="num">
                                      <p:cBhvr>
                                        <p:cTn id="5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2" presetClass="entr" presetSubtype="0" fill="hold" grpId="0" nodeType="clickEffect">
                                  <p:stCondLst>
                                    <p:cond delay="0"/>
                                  </p:stCondLst>
                                  <p:childTnLst>
                                    <p:set>
                                      <p:cBhvr>
                                        <p:cTn id="62" dur="1" fill="hold">
                                          <p:stCondLst>
                                            <p:cond delay="0"/>
                                          </p:stCondLst>
                                        </p:cTn>
                                        <p:tgtEl>
                                          <p:spTgt spid="28"/>
                                        </p:tgtEl>
                                        <p:attrNameLst>
                                          <p:attrName>style.visibility</p:attrName>
                                        </p:attrNameLst>
                                      </p:cBhvr>
                                      <p:to>
                                        <p:strVal val="visible"/>
                                      </p:to>
                                    </p:set>
                                    <p:animEffect transition="in" filter="fade">
                                      <p:cBhvr>
                                        <p:cTn id="63" dur="1000"/>
                                        <p:tgtEl>
                                          <p:spTgt spid="28"/>
                                        </p:tgtEl>
                                      </p:cBhvr>
                                    </p:animEffect>
                                    <p:anim calcmode="lin" valueType="num">
                                      <p:cBhvr>
                                        <p:cTn id="64" dur="1000" fill="hold"/>
                                        <p:tgtEl>
                                          <p:spTgt spid="28"/>
                                        </p:tgtEl>
                                        <p:attrNameLst>
                                          <p:attrName>ppt_x</p:attrName>
                                        </p:attrNameLst>
                                      </p:cBhvr>
                                      <p:tavLst>
                                        <p:tav tm="0">
                                          <p:val>
                                            <p:strVal val="#ppt_x"/>
                                          </p:val>
                                        </p:tav>
                                        <p:tav tm="100000">
                                          <p:val>
                                            <p:strVal val="#ppt_x"/>
                                          </p:val>
                                        </p:tav>
                                      </p:tavLst>
                                    </p:anim>
                                    <p:anim calcmode="lin" valueType="num">
                                      <p:cBhvr>
                                        <p:cTn id="65"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45"/>
                                        </p:tgtEl>
                                        <p:attrNameLst>
                                          <p:attrName>style.visibility</p:attrName>
                                        </p:attrNameLst>
                                      </p:cBhvr>
                                      <p:to>
                                        <p:strVal val="visible"/>
                                      </p:to>
                                    </p:set>
                                    <p:anim calcmode="lin" valueType="num">
                                      <p:cBhvr additive="base">
                                        <p:cTn id="70" dur="500" fill="hold"/>
                                        <p:tgtEl>
                                          <p:spTgt spid="45"/>
                                        </p:tgtEl>
                                        <p:attrNameLst>
                                          <p:attrName>ppt_x</p:attrName>
                                        </p:attrNameLst>
                                      </p:cBhvr>
                                      <p:tavLst>
                                        <p:tav tm="0">
                                          <p:val>
                                            <p:strVal val="#ppt_x"/>
                                          </p:val>
                                        </p:tav>
                                        <p:tav tm="100000">
                                          <p:val>
                                            <p:strVal val="#ppt_x"/>
                                          </p:val>
                                        </p:tav>
                                      </p:tavLst>
                                    </p:anim>
                                    <p:anim calcmode="lin" valueType="num">
                                      <p:cBhvr additive="base">
                                        <p:cTn id="71"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42" presetClass="entr" presetSubtype="0" fill="hold" grpId="0" nodeType="clickEffect">
                                  <p:stCondLst>
                                    <p:cond delay="0"/>
                                  </p:stCondLst>
                                  <p:childTnLst>
                                    <p:set>
                                      <p:cBhvr>
                                        <p:cTn id="75" dur="1" fill="hold">
                                          <p:stCondLst>
                                            <p:cond delay="0"/>
                                          </p:stCondLst>
                                        </p:cTn>
                                        <p:tgtEl>
                                          <p:spTgt spid="33"/>
                                        </p:tgtEl>
                                        <p:attrNameLst>
                                          <p:attrName>style.visibility</p:attrName>
                                        </p:attrNameLst>
                                      </p:cBhvr>
                                      <p:to>
                                        <p:strVal val="visible"/>
                                      </p:to>
                                    </p:set>
                                    <p:animEffect transition="in" filter="fade">
                                      <p:cBhvr>
                                        <p:cTn id="76" dur="1000"/>
                                        <p:tgtEl>
                                          <p:spTgt spid="33"/>
                                        </p:tgtEl>
                                      </p:cBhvr>
                                    </p:animEffect>
                                    <p:anim calcmode="lin" valueType="num">
                                      <p:cBhvr>
                                        <p:cTn id="77" dur="1000" fill="hold"/>
                                        <p:tgtEl>
                                          <p:spTgt spid="33"/>
                                        </p:tgtEl>
                                        <p:attrNameLst>
                                          <p:attrName>ppt_x</p:attrName>
                                        </p:attrNameLst>
                                      </p:cBhvr>
                                      <p:tavLst>
                                        <p:tav tm="0">
                                          <p:val>
                                            <p:strVal val="#ppt_x"/>
                                          </p:val>
                                        </p:tav>
                                        <p:tav tm="100000">
                                          <p:val>
                                            <p:strVal val="#ppt_x"/>
                                          </p:val>
                                        </p:tav>
                                      </p:tavLst>
                                    </p:anim>
                                    <p:anim calcmode="lin" valueType="num">
                                      <p:cBhvr>
                                        <p:cTn id="7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30"/>
                                        </p:tgtEl>
                                        <p:attrNameLst>
                                          <p:attrName>style.visibility</p:attrName>
                                        </p:attrNameLst>
                                      </p:cBhvr>
                                      <p:to>
                                        <p:strVal val="visible"/>
                                      </p:to>
                                    </p:set>
                                    <p:animEffect transition="in" filter="fade">
                                      <p:cBhvr>
                                        <p:cTn id="83" dur="1000"/>
                                        <p:tgtEl>
                                          <p:spTgt spid="30"/>
                                        </p:tgtEl>
                                      </p:cBhvr>
                                    </p:animEffect>
                                    <p:anim calcmode="lin" valueType="num">
                                      <p:cBhvr>
                                        <p:cTn id="84" dur="1000" fill="hold"/>
                                        <p:tgtEl>
                                          <p:spTgt spid="30"/>
                                        </p:tgtEl>
                                        <p:attrNameLst>
                                          <p:attrName>ppt_x</p:attrName>
                                        </p:attrNameLst>
                                      </p:cBhvr>
                                      <p:tavLst>
                                        <p:tav tm="0">
                                          <p:val>
                                            <p:strVal val="#ppt_x"/>
                                          </p:val>
                                        </p:tav>
                                        <p:tav tm="100000">
                                          <p:val>
                                            <p:strVal val="#ppt_x"/>
                                          </p:val>
                                        </p:tav>
                                      </p:tavLst>
                                    </p:anim>
                                    <p:anim calcmode="lin" valueType="num">
                                      <p:cBhvr>
                                        <p:cTn id="85"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1" grpId="0" animBg="1"/>
      <p:bldP spid="23" grpId="0" animBg="1"/>
      <p:bldP spid="24" grpId="0" animBg="1"/>
      <p:bldP spid="25" grpId="0" animBg="1"/>
      <p:bldP spid="28" grpId="0" animBg="1"/>
      <p:bldP spid="9" grpId="0" animBg="1"/>
      <p:bldP spid="45" grpId="0" animBg="1"/>
      <p:bldP spid="32" grpId="0" animBg="1"/>
      <p:bldP spid="3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6540</TotalTime>
  <Words>1854</Words>
  <Application>Microsoft Office PowerPoint</Application>
  <PresentationFormat>On-screen Show (4:3)</PresentationFormat>
  <Paragraphs>266</Paragraphs>
  <Slides>22</Slides>
  <Notes>21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PowerPoint Presentation</vt:lpstr>
      <vt:lpstr>PowerPoint Presentation</vt:lpstr>
      <vt:lpstr>PowerPoint Presentation</vt:lpstr>
      <vt:lpstr>PowerPoint Presentation</vt:lpstr>
      <vt:lpstr>PowerPoint Presentation</vt:lpstr>
      <vt:lpstr>Surplus Heat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Microbial protein / Bio-protein meal</vt:lpstr>
      <vt:lpstr>PowerPoint Presentation</vt:lpstr>
      <vt:lpstr>Do we need to care ?</vt:lpstr>
      <vt:lpstr>Food is second to drinking water the most central priority to man</vt:lpstr>
      <vt:lpstr>PowerPoint Presentation</vt:lpstr>
      <vt:lpstr>PowerPoint Presentation</vt:lpstr>
      <vt:lpstr>PowerPoint Presentation</vt:lpstr>
    </vt:vector>
  </TitlesOfParts>
  <Company>SLU</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Bo-Sören Wiklund</dc:creator>
  <cp:lastModifiedBy>Bo-Sören Wiklund</cp:lastModifiedBy>
  <cp:revision>305</cp:revision>
  <cp:lastPrinted>2013-10-23T10:44:25Z</cp:lastPrinted>
  <dcterms:created xsi:type="dcterms:W3CDTF">2013-10-08T10:54:57Z</dcterms:created>
  <dcterms:modified xsi:type="dcterms:W3CDTF">2013-10-24T16:45:03Z</dcterms:modified>
</cp:coreProperties>
</file>