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 id="2147483660" r:id="rId2"/>
  </p:sldMasterIdLst>
  <p:notesMasterIdLst>
    <p:notesMasterId r:id="rId9"/>
  </p:notesMasterIdLst>
  <p:sldIdLst>
    <p:sldId id="456" r:id="rId3"/>
    <p:sldId id="457" r:id="rId4"/>
    <p:sldId id="458" r:id="rId5"/>
    <p:sldId id="459" r:id="rId6"/>
    <p:sldId id="460" r:id="rId7"/>
    <p:sldId id="4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9CFF93"/>
    <a:srgbClr val="00FF00"/>
    <a:srgbClr val="800000"/>
    <a:srgbClr val="000000"/>
    <a:srgbClr val="408000"/>
    <a:srgbClr val="008040"/>
    <a:srgbClr val="800040"/>
    <a:srgbClr val="400080"/>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062" autoAdjust="0"/>
  </p:normalViewPr>
  <p:slideViewPr>
    <p:cSldViewPr snapToGrid="0" snapToObjects="1">
      <p:cViewPr varScale="1">
        <p:scale>
          <a:sx n="74" d="100"/>
          <a:sy n="74" d="100"/>
        </p:scale>
        <p:origin x="-1448" y="-104"/>
      </p:cViewPr>
      <p:guideLst>
        <p:guide orient="horz" pos="2123"/>
        <p:guide pos="2891"/>
      </p:guideLst>
    </p:cSldViewPr>
  </p:slideViewPr>
  <p:notesTextViewPr>
    <p:cViewPr>
      <p:scale>
        <a:sx n="100" d="100"/>
        <a:sy n="100" d="100"/>
      </p:scale>
      <p:origin x="0" y="0"/>
    </p:cViewPr>
  </p:notesTextViewPr>
  <p:sorterViewPr>
    <p:cViewPr>
      <p:scale>
        <a:sx n="75" d="100"/>
        <a:sy n="75" d="100"/>
      </p:scale>
      <p:origin x="0" y="904"/>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19BCA9-1CE0-DA44-BE7F-3DBE22FAA1A4}" type="datetimeFigureOut">
              <a:rPr lang="en-US" smtClean="0"/>
              <a:t>2013-10-25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8ADA8EA-CDBC-5146-BD43-804A34D3882D}" type="slidenum">
              <a:rPr lang="en-US" smtClean="0"/>
              <a:t>‹#›</a:t>
            </a:fld>
            <a:endParaRPr lang="en-US"/>
          </a:p>
        </p:txBody>
      </p:sp>
    </p:spTree>
    <p:extLst>
      <p:ext uri="{BB962C8B-B14F-4D97-AF65-F5344CB8AC3E}">
        <p14:creationId xmlns:p14="http://schemas.microsoft.com/office/powerpoint/2010/main" val="281466037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0489954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687327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4699994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048995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012081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2104616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829853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F41E2D4-2316-BD4A-99DC-FED7530D8663}" type="datetimeFigureOut">
              <a:rPr lang="en-US" smtClean="0"/>
              <a:t>2013-10-25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4808435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F41E2D4-2316-BD4A-99DC-FED7530D8663}" type="datetimeFigureOut">
              <a:rPr lang="en-US" smtClean="0"/>
              <a:t>2013-10-25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23596236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1E2D4-2316-BD4A-99DC-FED7530D8663}" type="datetimeFigureOut">
              <a:rPr lang="en-US" smtClean="0"/>
              <a:t>2013-10-25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4000596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658132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01208119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8434634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6873275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469999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5F41E2D4-2316-BD4A-99DC-FED7530D8663}" type="datetimeFigureOut">
              <a:rPr lang="en-US" smtClean="0"/>
              <a:t>2013-10-25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2104616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829853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5F41E2D4-2316-BD4A-99DC-FED7530D8663}" type="datetimeFigureOut">
              <a:rPr lang="en-US" smtClean="0"/>
              <a:t>2013-10-25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480843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5F41E2D4-2316-BD4A-99DC-FED7530D8663}" type="datetimeFigureOut">
              <a:rPr lang="en-US" smtClean="0"/>
              <a:t>2013-10-25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2359623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1E2D4-2316-BD4A-99DC-FED7530D8663}" type="datetimeFigureOut">
              <a:rPr lang="en-US" smtClean="0"/>
              <a:t>2013-10-25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400059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16581320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F41E2D4-2316-BD4A-99DC-FED7530D8663}" type="datetimeFigureOut">
              <a:rPr lang="en-US" smtClean="0"/>
              <a:t>2013-10-25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A97551-655E-4243-AF44-754CE67D42F3}" type="slidenum">
              <a:rPr lang="en-US" smtClean="0"/>
              <a:t>‹#›</a:t>
            </a:fld>
            <a:endParaRPr lang="en-US"/>
          </a:p>
        </p:txBody>
      </p:sp>
    </p:spTree>
    <p:extLst>
      <p:ext uri="{BB962C8B-B14F-4D97-AF65-F5344CB8AC3E}">
        <p14:creationId xmlns:p14="http://schemas.microsoft.com/office/powerpoint/2010/main" val="38434634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41E2D4-2316-BD4A-99DC-FED7530D8663}" type="datetimeFigureOut">
              <a:rPr lang="en-US" smtClean="0"/>
              <a:t>2013-10-25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97551-655E-4243-AF44-754CE67D42F3}" type="slidenum">
              <a:rPr lang="en-US" smtClean="0"/>
              <a:t>‹#›</a:t>
            </a:fld>
            <a:endParaRPr lang="en-US"/>
          </a:p>
        </p:txBody>
      </p:sp>
    </p:spTree>
    <p:extLst>
      <p:ext uri="{BB962C8B-B14F-4D97-AF65-F5344CB8AC3E}">
        <p14:creationId xmlns:p14="http://schemas.microsoft.com/office/powerpoint/2010/main" val="17952204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41E2D4-2316-BD4A-99DC-FED7530D8663}" type="datetimeFigureOut">
              <a:rPr lang="en-US" smtClean="0"/>
              <a:t>2013-10-25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A97551-655E-4243-AF44-754CE67D42F3}" type="slidenum">
              <a:rPr lang="en-US" smtClean="0"/>
              <a:t>‹#›</a:t>
            </a:fld>
            <a:endParaRPr lang="en-US"/>
          </a:p>
        </p:txBody>
      </p:sp>
    </p:spTree>
    <p:extLst>
      <p:ext uri="{BB962C8B-B14F-4D97-AF65-F5344CB8AC3E}">
        <p14:creationId xmlns:p14="http://schemas.microsoft.com/office/powerpoint/2010/main" val="1795220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SS_template_front_v2.jpg"/>
          <p:cNvPicPr>
            <a:picLocks noChangeAspect="1"/>
          </p:cNvPicPr>
          <p:nvPr/>
        </p:nvPicPr>
        <p:blipFill rotWithShape="1">
          <a:blip r:embed="rId2">
            <a:extLst>
              <a:ext uri="{28A0092B-C50C-407E-A947-70E740481C1C}">
                <a14:useLocalDpi xmlns:a14="http://schemas.microsoft.com/office/drawing/2010/main" val="0"/>
              </a:ext>
            </a:extLst>
          </a:blip>
          <a:srcRect t="2" b="12072"/>
          <a:stretch/>
        </p:blipFill>
        <p:spPr>
          <a:xfrm>
            <a:off x="-8820" y="0"/>
            <a:ext cx="10399594" cy="6858000"/>
          </a:xfrm>
          <a:prstGeom prst="rect">
            <a:avLst/>
          </a:prstGeom>
        </p:spPr>
      </p:pic>
      <p:pic>
        <p:nvPicPr>
          <p:cNvPr id="5" name="Picture 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2468" y="366601"/>
            <a:ext cx="2497628" cy="1330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9"/>
          <p:cNvSpPr>
            <a:spLocks/>
          </p:cNvSpPr>
          <p:nvPr/>
        </p:nvSpPr>
        <p:spPr bwMode="auto">
          <a:xfrm>
            <a:off x="6512553" y="2232435"/>
            <a:ext cx="3398368" cy="2319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7799" bIns="0"/>
          <a:lstStyle/>
          <a:p>
            <a:pPr marL="57150"/>
            <a:endParaRPr lang="en-US" sz="4000" dirty="0">
              <a:solidFill>
                <a:srgbClr val="005A7C"/>
              </a:solidFill>
              <a:latin typeface="Arial"/>
              <a:ea typeface="ＭＳ Ｐゴシック" charset="0"/>
              <a:cs typeface="Arial"/>
              <a:sym typeface="Helvetica" charset="0"/>
            </a:endParaRPr>
          </a:p>
        </p:txBody>
      </p:sp>
      <p:sp>
        <p:nvSpPr>
          <p:cNvPr id="8" name="Rectangle 9"/>
          <p:cNvSpPr>
            <a:spLocks/>
          </p:cNvSpPr>
          <p:nvPr/>
        </p:nvSpPr>
        <p:spPr bwMode="auto">
          <a:xfrm>
            <a:off x="6371440" y="5367237"/>
            <a:ext cx="3398368" cy="630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57799" bIns="0"/>
          <a:lstStyle/>
          <a:p>
            <a:pPr marL="57150"/>
            <a:r>
              <a:rPr lang="en-US" sz="2400" dirty="0" smtClean="0">
                <a:solidFill>
                  <a:schemeClr val="bg1">
                    <a:lumMod val="50000"/>
                  </a:schemeClr>
                </a:solidFill>
                <a:latin typeface="Arial"/>
                <a:ea typeface="ＭＳ Ｐゴシック" charset="0"/>
                <a:cs typeface="Arial"/>
                <a:sym typeface="Helvetica" charset="0"/>
              </a:rPr>
              <a:t>Frithiof Andreas Jensen</a:t>
            </a:r>
            <a:endParaRPr lang="en-US" sz="2400" dirty="0">
              <a:solidFill>
                <a:schemeClr val="bg1">
                  <a:lumMod val="50000"/>
                </a:schemeClr>
              </a:solidFill>
              <a:latin typeface="Arial"/>
              <a:ea typeface="ＭＳ Ｐゴシック" charset="0"/>
              <a:cs typeface="Arial"/>
              <a:sym typeface="Helvetica" charset="0"/>
            </a:endParaRPr>
          </a:p>
        </p:txBody>
      </p:sp>
      <p:sp>
        <p:nvSpPr>
          <p:cNvPr id="3" name="Title 2"/>
          <p:cNvSpPr>
            <a:spLocks noGrp="1"/>
          </p:cNvSpPr>
          <p:nvPr>
            <p:ph type="ctrTitle"/>
          </p:nvPr>
        </p:nvSpPr>
        <p:spPr>
          <a:xfrm>
            <a:off x="6371440" y="2130425"/>
            <a:ext cx="3886200" cy="3236812"/>
          </a:xfrm>
        </p:spPr>
        <p:txBody>
          <a:bodyPr/>
          <a:lstStyle/>
          <a:p>
            <a:r>
              <a:rPr lang="en-US" sz="2800" dirty="0" smtClean="0"/>
              <a:t>Notes from: </a:t>
            </a:r>
            <a:br>
              <a:rPr lang="en-US" sz="2800" dirty="0" smtClean="0"/>
            </a:br>
            <a:r>
              <a:rPr lang="en-US" sz="2800" dirty="0" smtClean="0"/>
              <a:t>“Green </a:t>
            </a:r>
            <a:r>
              <a:rPr lang="en-US" sz="2800" dirty="0"/>
              <a:t>Technologies developed at Research </a:t>
            </a:r>
            <a:r>
              <a:rPr lang="en-US" sz="2800" dirty="0" smtClean="0"/>
              <a:t>Infrastructures” </a:t>
            </a:r>
            <a:endParaRPr lang="en-US" sz="2800" dirty="0"/>
          </a:p>
        </p:txBody>
      </p:sp>
    </p:spTree>
    <p:extLst>
      <p:ext uri="{BB962C8B-B14F-4D97-AF65-F5344CB8AC3E}">
        <p14:creationId xmlns:p14="http://schemas.microsoft.com/office/powerpoint/2010/main" val="243939009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“Superconducting Links for </a:t>
            </a:r>
            <a:r>
              <a:rPr lang="en-US" sz="2400" dirty="0"/>
              <a:t>the LHC </a:t>
            </a:r>
            <a:r>
              <a:rPr lang="en-US" sz="2400" dirty="0" smtClean="0"/>
              <a:t>machine” </a:t>
            </a:r>
            <a:br>
              <a:rPr lang="en-US" sz="2400" dirty="0" smtClean="0"/>
            </a:br>
            <a:r>
              <a:rPr lang="en-US" sz="1800" dirty="0" smtClean="0"/>
              <a:t>A</a:t>
            </a:r>
            <a:r>
              <a:rPr lang="en-US" sz="1800" dirty="0"/>
              <a:t>. </a:t>
            </a:r>
            <a:r>
              <a:rPr lang="en-US" sz="1800" dirty="0" err="1" smtClean="0"/>
              <a:t>Ballarino</a:t>
            </a:r>
            <a:r>
              <a:rPr lang="en-US" sz="1800" dirty="0" smtClean="0"/>
              <a:t>, CERN</a:t>
            </a:r>
            <a:r>
              <a:rPr lang="en-US" sz="1800" dirty="0"/>
              <a:t>, Geneva</a:t>
            </a:r>
            <a:endParaRPr lang="en-US" sz="1800" dirty="0"/>
          </a:p>
        </p:txBody>
      </p:sp>
      <p:sp>
        <p:nvSpPr>
          <p:cNvPr id="3" name="Content Placeholder 2"/>
          <p:cNvSpPr>
            <a:spLocks noGrp="1"/>
          </p:cNvSpPr>
          <p:nvPr>
            <p:ph idx="1"/>
          </p:nvPr>
        </p:nvSpPr>
        <p:spPr>
          <a:xfrm>
            <a:off x="457200" y="1286145"/>
            <a:ext cx="8229600" cy="4525963"/>
          </a:xfrm>
        </p:spPr>
        <p:txBody>
          <a:bodyPr/>
          <a:lstStyle/>
          <a:p>
            <a:r>
              <a:rPr lang="en-US" sz="2000" dirty="0" smtClean="0"/>
              <a:t>Intelligent application of superconducting links improves plant Efficiency, Operation &amp; Maintenance, and system reliability.</a:t>
            </a:r>
          </a:p>
          <a:p>
            <a:r>
              <a:rPr lang="en-US" sz="2000" dirty="0" smtClean="0"/>
              <a:t>Super-Conducting (SC) Links reduce losses, </a:t>
            </a:r>
          </a:p>
          <a:p>
            <a:pPr lvl="1"/>
            <a:r>
              <a:rPr lang="en-US" sz="1800" dirty="0" smtClean="0"/>
              <a:t>High temperature SC links for electrical power transfer into cryostats can significantly reduce heat transfer and I</a:t>
            </a:r>
            <a:r>
              <a:rPr lang="en-US" sz="1800" baseline="30000" dirty="0" smtClean="0"/>
              <a:t>2</a:t>
            </a:r>
            <a:r>
              <a:rPr lang="en-US" sz="1800" dirty="0" smtClean="0"/>
              <a:t>R losses</a:t>
            </a:r>
          </a:p>
          <a:p>
            <a:pPr lvl="1"/>
            <a:r>
              <a:rPr lang="en-US" sz="1800" dirty="0" smtClean="0"/>
              <a:t>Losses into the cryostat scales with the efficiency of the cryoplant. Conv. leads consume 450 W/kA cooling power </a:t>
            </a:r>
            <a:r>
              <a:rPr lang="en-US" sz="1800" dirty="0" err="1" smtClean="0"/>
              <a:t>vs</a:t>
            </a:r>
            <a:r>
              <a:rPr lang="en-US" sz="1800" dirty="0" smtClean="0"/>
              <a:t> SC’s 150 W/kA </a:t>
            </a:r>
          </a:p>
          <a:p>
            <a:pPr lvl="1"/>
            <a:r>
              <a:rPr lang="en-US" sz="1800" dirty="0" smtClean="0"/>
              <a:t>The overall saving to CERN is 10% on the cryoplant consumption</a:t>
            </a:r>
            <a:endParaRPr lang="en-US" sz="1800" dirty="0"/>
          </a:p>
          <a:p>
            <a:r>
              <a:rPr lang="en-US" sz="2000" dirty="0" smtClean="0"/>
              <a:t>Relocating magnet power supplies to better locations, </a:t>
            </a:r>
          </a:p>
          <a:p>
            <a:pPr lvl="1"/>
            <a:r>
              <a:rPr lang="en-US" sz="1800" dirty="0" smtClean="0"/>
              <a:t>SC-Cables can be Long, Thin - while carrying kA’s of current!</a:t>
            </a:r>
          </a:p>
          <a:p>
            <a:pPr lvl="1"/>
            <a:r>
              <a:rPr lang="en-US" sz="1800" dirty="0" smtClean="0"/>
              <a:t>The cables are made from MgB</a:t>
            </a:r>
            <a:r>
              <a:rPr lang="en-US" sz="1800" baseline="-25000" dirty="0" smtClean="0"/>
              <a:t>2,</a:t>
            </a:r>
            <a:r>
              <a:rPr lang="en-US" sz="1800" dirty="0" smtClean="0"/>
              <a:t> a low(</a:t>
            </a:r>
            <a:r>
              <a:rPr lang="en-US" sz="1800" dirty="0" err="1" smtClean="0"/>
              <a:t>ish</a:t>
            </a:r>
            <a:r>
              <a:rPr lang="en-US" sz="1800" dirty="0" smtClean="0"/>
              <a:t>) cost material, superconducting below 25-30 K, He-gas cooling can be used.</a:t>
            </a:r>
          </a:p>
          <a:p>
            <a:pPr lvl="1"/>
            <a:r>
              <a:rPr lang="en-US" sz="1800" dirty="0" smtClean="0"/>
              <a:t>Challenging installation, </a:t>
            </a:r>
            <a:r>
              <a:rPr lang="en-US" sz="1800" dirty="0"/>
              <a:t>LHC P1 and </a:t>
            </a:r>
            <a:r>
              <a:rPr lang="en-US" sz="1800" dirty="0" smtClean="0"/>
              <a:t>P5 features a height difference of 80 meter.</a:t>
            </a:r>
            <a:endParaRPr lang="en-US" sz="1800" baseline="-25000" dirty="0" smtClean="0"/>
          </a:p>
        </p:txBody>
      </p:sp>
    </p:spTree>
    <p:extLst>
      <p:ext uri="{BB962C8B-B14F-4D97-AF65-F5344CB8AC3E}">
        <p14:creationId xmlns:p14="http://schemas.microsoft.com/office/powerpoint/2010/main" val="1224837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				“ORC </a:t>
            </a:r>
            <a:r>
              <a:rPr lang="en-US" sz="2400" dirty="0"/>
              <a:t>process for reducing power consumption at the energy recovering electron cooler system for </a:t>
            </a:r>
            <a:r>
              <a:rPr lang="en-US" sz="2400" dirty="0" smtClean="0"/>
              <a:t>FAIR”</a:t>
            </a:r>
            <a:r>
              <a:rPr lang="en-US" sz="2400" dirty="0"/>
              <a:t/>
            </a:r>
            <a:br>
              <a:rPr lang="en-US" sz="2400" dirty="0"/>
            </a:br>
            <a:r>
              <a:rPr lang="en-US" sz="2000" dirty="0" smtClean="0"/>
              <a:t>Kurt </a:t>
            </a:r>
            <a:r>
              <a:rPr lang="en-US" sz="2000" dirty="0" err="1"/>
              <a:t>Aulenbacher</a:t>
            </a:r>
            <a:r>
              <a:rPr lang="en-US" sz="2000" dirty="0"/>
              <a:t>, Helmholtz-</a:t>
            </a:r>
            <a:r>
              <a:rPr lang="en-US" sz="2000" dirty="0" err="1"/>
              <a:t>Institut</a:t>
            </a:r>
            <a:r>
              <a:rPr lang="en-US" sz="2000" dirty="0"/>
              <a:t> Mainz (HIM)</a:t>
            </a:r>
            <a:br>
              <a:rPr lang="en-US" sz="2000" dirty="0"/>
            </a:br>
            <a:endParaRPr lang="en-US" sz="2000" dirty="0"/>
          </a:p>
        </p:txBody>
      </p:sp>
      <p:sp>
        <p:nvSpPr>
          <p:cNvPr id="3" name="Content Placeholder 2"/>
          <p:cNvSpPr>
            <a:spLocks noGrp="1"/>
          </p:cNvSpPr>
          <p:nvPr>
            <p:ph idx="1"/>
          </p:nvPr>
        </p:nvSpPr>
        <p:spPr/>
        <p:txBody>
          <a:bodyPr>
            <a:normAutofit lnSpcReduction="10000"/>
          </a:bodyPr>
          <a:lstStyle/>
          <a:p>
            <a:r>
              <a:rPr lang="en-US" sz="2000" dirty="0" smtClean="0"/>
              <a:t>Accelerators can be made to work in the reverse mode, collecting energy from the beam and reusing it. </a:t>
            </a:r>
          </a:p>
          <a:p>
            <a:r>
              <a:rPr lang="en-US" sz="2000" dirty="0"/>
              <a:t>R</a:t>
            </a:r>
            <a:r>
              <a:rPr lang="en-US" sz="2000" dirty="0" smtClean="0"/>
              <a:t>ecirculating LINAC’s are the most effective design for energy recovery. Rings do not tolerate perturbations to the beam well, a straight LINAC use the beam Once by smashing it against targets. </a:t>
            </a:r>
          </a:p>
          <a:p>
            <a:pPr lvl="1"/>
            <a:r>
              <a:rPr lang="en-US" sz="1800" dirty="0" smtClean="0"/>
              <a:t>MESA 2, will use RF-technology to draw energy away from the “spent” beam, convert it to electrical power and reuse it for acceleration. The gain in efficiency by energy recovery is such that the beam power match the electrical power!</a:t>
            </a:r>
          </a:p>
          <a:p>
            <a:pPr lvl="1"/>
            <a:r>
              <a:rPr lang="en-US" sz="1800" dirty="0" smtClean="0"/>
              <a:t>COSY Electron </a:t>
            </a:r>
            <a:r>
              <a:rPr lang="en-US" sz="1800" dirty="0"/>
              <a:t>C</a:t>
            </a:r>
            <a:r>
              <a:rPr lang="en-US" sz="1800" dirty="0" smtClean="0"/>
              <a:t>ooler uses electrostatic breaking of the beam by sending it back against the accelerating field. The Electron Cooler accelerates with a 2 MV Cascade </a:t>
            </a:r>
            <a:r>
              <a:rPr lang="en-US" sz="1800" dirty="0"/>
              <a:t>T</a:t>
            </a:r>
            <a:r>
              <a:rPr lang="en-US" sz="1800" dirty="0" smtClean="0"/>
              <a:t>ransformer. 2 MV is the design limit. </a:t>
            </a:r>
          </a:p>
          <a:p>
            <a:pPr lvl="1"/>
            <a:r>
              <a:rPr lang="en-US" sz="1800" dirty="0" smtClean="0"/>
              <a:t>Voltages higher than 2 MV can be achieved by powering 500 KV C-T stages from turbine generators using SF6 as working fluid</a:t>
            </a:r>
          </a:p>
          <a:p>
            <a:pPr lvl="1"/>
            <a:r>
              <a:rPr lang="en-US" sz="1800" dirty="0" smtClean="0"/>
              <a:t>Organic </a:t>
            </a:r>
            <a:r>
              <a:rPr lang="en-US" sz="1800" dirty="0" err="1" smtClean="0"/>
              <a:t>Rankine</a:t>
            </a:r>
            <a:r>
              <a:rPr lang="en-US" sz="1800" dirty="0" smtClean="0"/>
              <a:t> Cycle is perhaps possible with SF6</a:t>
            </a:r>
            <a:endParaRPr lang="en-US" sz="1800" dirty="0"/>
          </a:p>
        </p:txBody>
      </p:sp>
    </p:spTree>
    <p:extLst>
      <p:ext uri="{BB962C8B-B14F-4D97-AF65-F5344CB8AC3E}">
        <p14:creationId xmlns:p14="http://schemas.microsoft.com/office/powerpoint/2010/main" val="18165049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					</a:t>
            </a:r>
            <a:r>
              <a:rPr lang="en-US" sz="2400" dirty="0" smtClean="0"/>
              <a:t>“Development </a:t>
            </a:r>
            <a:r>
              <a:rPr lang="en-US" sz="2400" dirty="0"/>
              <a:t>of new </a:t>
            </a:r>
            <a:r>
              <a:rPr lang="en-US" sz="2400" dirty="0" smtClean="0"/>
              <a:t>power supplies </a:t>
            </a:r>
            <a:r>
              <a:rPr lang="en-US" sz="2400" dirty="0"/>
              <a:t>for J-PARC MR </a:t>
            </a:r>
            <a:r>
              <a:rPr lang="en-US" sz="2400" dirty="0" smtClean="0"/>
              <a:t>upgrade”</a:t>
            </a:r>
            <a:r>
              <a:rPr lang="en-US" sz="2400" dirty="0"/>
              <a:t/>
            </a:r>
            <a:br>
              <a:rPr lang="en-US" sz="2400" dirty="0"/>
            </a:br>
            <a:r>
              <a:rPr lang="en-US" sz="1800" dirty="0"/>
              <a:t>Yoshi Kurimoto (KEK</a:t>
            </a:r>
            <a:r>
              <a:rPr lang="en-US" sz="1800" dirty="0" smtClean="0"/>
              <a:t>) for </a:t>
            </a:r>
            <a:r>
              <a:rPr lang="en-US" sz="1800" dirty="0"/>
              <a:t>J-PARC accelerator group</a:t>
            </a:r>
          </a:p>
        </p:txBody>
      </p:sp>
      <p:sp>
        <p:nvSpPr>
          <p:cNvPr id="3" name="Content Placeholder 2"/>
          <p:cNvSpPr>
            <a:spLocks noGrp="1"/>
          </p:cNvSpPr>
          <p:nvPr>
            <p:ph idx="1"/>
          </p:nvPr>
        </p:nvSpPr>
        <p:spPr/>
        <p:txBody>
          <a:bodyPr/>
          <a:lstStyle/>
          <a:p>
            <a:r>
              <a:rPr lang="en-US" sz="2000" dirty="0" smtClean="0"/>
              <a:t>The upgrade to 1 Hz operation will cause large electrical power variations of 96 MVA @ 1 Hz. One possible solution is to store the required energy in capacitor banks, 100- 200 mF @ 2 kV per power supply is needed, a total of 10 MJ per magnet assembly!</a:t>
            </a:r>
          </a:p>
          <a:p>
            <a:pPr lvl="1"/>
            <a:r>
              <a:rPr lang="en-US" sz="1800" dirty="0" smtClean="0"/>
              <a:t>Capacitors used for energy storage are designed as “pixels”, layers of capacitor plates interconnected with fusible links. These links limits the energy dumped in a breakdown. </a:t>
            </a:r>
            <a:r>
              <a:rPr lang="en-US" sz="1800" dirty="0"/>
              <a:t>C</a:t>
            </a:r>
            <a:r>
              <a:rPr lang="en-US" sz="1800" dirty="0" smtClean="0"/>
              <a:t>apacitance is lost when links blow, at 5% loss the capacitor is considered worn out.</a:t>
            </a:r>
          </a:p>
          <a:p>
            <a:pPr lvl="1"/>
            <a:r>
              <a:rPr lang="en-US" sz="1800" dirty="0" smtClean="0"/>
              <a:t>It is important to correctly </a:t>
            </a:r>
            <a:r>
              <a:rPr lang="en-US" sz="1800" dirty="0" err="1" smtClean="0"/>
              <a:t>optimise</a:t>
            </a:r>
            <a:r>
              <a:rPr lang="en-US" sz="1800" dirty="0" smtClean="0"/>
              <a:t> this structure to the operation frequency and insulating material. Too few “pixels” will dump too much energy while too many will lead to excess losses</a:t>
            </a:r>
          </a:p>
          <a:p>
            <a:pPr lvl="1"/>
            <a:r>
              <a:rPr lang="en-US" sz="1800" dirty="0" smtClean="0"/>
              <a:t>A suitable compromise between electrode design and insulating material has been found allowing the capacitor banks to be </a:t>
            </a:r>
            <a:r>
              <a:rPr lang="en-US" sz="1800" dirty="0" smtClean="0"/>
              <a:t>designed. </a:t>
            </a:r>
            <a:endParaRPr lang="en-US" sz="1800" dirty="0"/>
          </a:p>
        </p:txBody>
      </p:sp>
    </p:spTree>
    <p:extLst>
      <p:ext uri="{BB962C8B-B14F-4D97-AF65-F5344CB8AC3E}">
        <p14:creationId xmlns:p14="http://schemas.microsoft.com/office/powerpoint/2010/main" val="2929088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		</a:t>
            </a:r>
            <a:r>
              <a:rPr lang="en-US" sz="2400" dirty="0" smtClean="0"/>
              <a:t>“	The </a:t>
            </a:r>
            <a:r>
              <a:rPr lang="en-US" sz="2400" dirty="0"/>
              <a:t>High Efficiency SRB Solar Thermal Collector: A </a:t>
            </a:r>
            <a:r>
              <a:rPr lang="en-US" sz="2400" dirty="0" smtClean="0"/>
              <a:t>by product </a:t>
            </a:r>
            <a:r>
              <a:rPr lang="en-US" sz="2400" dirty="0"/>
              <a:t>of </a:t>
            </a:r>
            <a:r>
              <a:rPr lang="en-US" sz="2400" dirty="0" smtClean="0"/>
              <a:t>the CERN </a:t>
            </a:r>
            <a:r>
              <a:rPr lang="en-US" sz="2400" dirty="0"/>
              <a:t>Accelerator </a:t>
            </a:r>
            <a:r>
              <a:rPr lang="en-US" sz="2400" dirty="0" smtClean="0"/>
              <a:t>Technologies“ </a:t>
            </a:r>
            <a:br>
              <a:rPr lang="en-US" sz="2400" dirty="0" smtClean="0"/>
            </a:br>
            <a:r>
              <a:rPr lang="en-US" sz="1800" dirty="0" err="1" smtClean="0"/>
              <a:t>Cristoforo</a:t>
            </a:r>
            <a:r>
              <a:rPr lang="en-US" sz="1800" dirty="0" smtClean="0"/>
              <a:t> </a:t>
            </a:r>
            <a:r>
              <a:rPr lang="en-US" sz="1800" dirty="0" err="1"/>
              <a:t>Benvenuti</a:t>
            </a:r>
            <a:r>
              <a:rPr lang="en-US" sz="1800" dirty="0"/>
              <a:t> (SRB Energy)</a:t>
            </a:r>
            <a:endParaRPr lang="en-US" sz="1800" dirty="0"/>
          </a:p>
        </p:txBody>
      </p:sp>
      <p:sp>
        <p:nvSpPr>
          <p:cNvPr id="3" name="Content Placeholder 2"/>
          <p:cNvSpPr>
            <a:spLocks noGrp="1"/>
          </p:cNvSpPr>
          <p:nvPr>
            <p:ph idx="1"/>
          </p:nvPr>
        </p:nvSpPr>
        <p:spPr>
          <a:xfrm>
            <a:off x="457200" y="1394199"/>
            <a:ext cx="8229600" cy="4525963"/>
          </a:xfrm>
        </p:spPr>
        <p:txBody>
          <a:bodyPr/>
          <a:lstStyle/>
          <a:p>
            <a:r>
              <a:rPr lang="en-US" sz="2000" dirty="0" smtClean="0"/>
              <a:t>The SRB solar collector achieve very high performance by a combination of several technologies,</a:t>
            </a:r>
          </a:p>
          <a:p>
            <a:pPr lvl="1"/>
            <a:r>
              <a:rPr lang="en-US" sz="1800" dirty="0" smtClean="0"/>
              <a:t>Glass-to-metal vacuum sealing (welding) and mechanical design for high vacuum </a:t>
            </a:r>
          </a:p>
          <a:p>
            <a:pPr lvl="1"/>
            <a:r>
              <a:rPr lang="en-US" sz="1800" dirty="0" smtClean="0"/>
              <a:t>Selective coating for collector structure, emissivity </a:t>
            </a:r>
            <a:r>
              <a:rPr lang="en-US" sz="1800" dirty="0" err="1" smtClean="0"/>
              <a:t>optimised</a:t>
            </a:r>
            <a:r>
              <a:rPr lang="en-US" sz="1800" dirty="0" smtClean="0"/>
              <a:t> to absorb light and not radiate in IR</a:t>
            </a:r>
          </a:p>
          <a:p>
            <a:pPr lvl="1"/>
            <a:r>
              <a:rPr lang="en-US" sz="1800" dirty="0" smtClean="0"/>
              <a:t>Efficient </a:t>
            </a:r>
            <a:r>
              <a:rPr lang="en-US" sz="1800" dirty="0" err="1" smtClean="0"/>
              <a:t>Gettering</a:t>
            </a:r>
            <a:r>
              <a:rPr lang="en-US" sz="1800" dirty="0" smtClean="0"/>
              <a:t> Pump design maintains the vacuum </a:t>
            </a:r>
          </a:p>
          <a:p>
            <a:pPr lvl="1"/>
            <a:r>
              <a:rPr lang="en-US" sz="1800" dirty="0" smtClean="0"/>
              <a:t>Sputtering techniques for manufacture of </a:t>
            </a:r>
            <a:r>
              <a:rPr lang="en-US" sz="1800" dirty="0" err="1" smtClean="0"/>
              <a:t>gettering</a:t>
            </a:r>
            <a:r>
              <a:rPr lang="en-US" sz="1800" dirty="0" smtClean="0"/>
              <a:t> pump material in bulk and coatings for glass and absorber</a:t>
            </a:r>
          </a:p>
          <a:p>
            <a:r>
              <a:rPr lang="en-US" sz="2000" dirty="0" smtClean="0"/>
              <a:t>The cells are very effective at absorbing diffuse light, this lowers demands on positioning. Up to 60% of the solar energy can be captured, producing temperatures up to 350</a:t>
            </a:r>
            <a:r>
              <a:rPr lang="en-US" sz="2000" baseline="30000" dirty="0" smtClean="0"/>
              <a:t>o</a:t>
            </a:r>
            <a:r>
              <a:rPr lang="en-US" sz="2000" dirty="0" smtClean="0"/>
              <a:t> C. </a:t>
            </a:r>
          </a:p>
          <a:p>
            <a:r>
              <a:rPr lang="en-US" sz="2000" dirty="0" smtClean="0"/>
              <a:t>Getter pumping remains an important vacuum technology. The LEP and LHC relies on getter pumps to keep a high quality vacuum.   </a:t>
            </a:r>
            <a:endParaRPr lang="en-US" sz="2000" dirty="0"/>
          </a:p>
        </p:txBody>
      </p:sp>
    </p:spTree>
    <p:extLst>
      <p:ext uri="{BB962C8B-B14F-4D97-AF65-F5344CB8AC3E}">
        <p14:creationId xmlns:p14="http://schemas.microsoft.com/office/powerpoint/2010/main" val="2034565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t>
            </a:r>
            <a:endParaRPr lang="en-US" dirty="0"/>
          </a:p>
        </p:txBody>
      </p:sp>
      <p:sp>
        <p:nvSpPr>
          <p:cNvPr id="3" name="Content Placeholder 2"/>
          <p:cNvSpPr>
            <a:spLocks noGrp="1"/>
          </p:cNvSpPr>
          <p:nvPr>
            <p:ph idx="1"/>
          </p:nvPr>
        </p:nvSpPr>
        <p:spPr/>
        <p:txBody>
          <a:bodyPr/>
          <a:lstStyle/>
          <a:p>
            <a:r>
              <a:rPr lang="en-US" dirty="0" smtClean="0"/>
              <a:t>Large improvements in efficiency and availability can be made by exploiting local resources (cryogenics, superconductors, vacuum technology)</a:t>
            </a:r>
          </a:p>
          <a:p>
            <a:r>
              <a:rPr lang="en-US" dirty="0" smtClean="0"/>
              <a:t>We see that </a:t>
            </a:r>
            <a:r>
              <a:rPr lang="en-US" smtClean="0"/>
              <a:t>these same technologies </a:t>
            </a:r>
            <a:r>
              <a:rPr lang="en-US" dirty="0" smtClean="0"/>
              <a:t>can also be used to produce very advanced products in a practical way. </a:t>
            </a:r>
            <a:endParaRPr lang="en-US" dirty="0"/>
          </a:p>
        </p:txBody>
      </p:sp>
    </p:spTree>
    <p:extLst>
      <p:ext uri="{BB962C8B-B14F-4D97-AF65-F5344CB8AC3E}">
        <p14:creationId xmlns:p14="http://schemas.microsoft.com/office/powerpoint/2010/main" val="2641790917"/>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ESS Standard Presentation.potx</Template>
  <TotalTime>20267</TotalTime>
  <Words>664</Words>
  <Application>Microsoft Macintosh PowerPoint</Application>
  <PresentationFormat>On-screen Show (4:3)</PresentationFormat>
  <Paragraphs>35</Paragraphs>
  <Slides>6</Slides>
  <Notes>0</Notes>
  <HiddenSlides>0</HiddenSlides>
  <MMClips>0</MMClips>
  <ScaleCrop>false</ScaleCrop>
  <HeadingPairs>
    <vt:vector size="4" baseType="variant">
      <vt:variant>
        <vt:lpstr>Theme</vt:lpstr>
      </vt:variant>
      <vt:variant>
        <vt:i4>2</vt:i4>
      </vt:variant>
      <vt:variant>
        <vt:lpstr>Slide Titles</vt:lpstr>
      </vt:variant>
      <vt:variant>
        <vt:i4>6</vt:i4>
      </vt:variant>
    </vt:vector>
  </HeadingPairs>
  <TitlesOfParts>
    <vt:vector size="8" baseType="lpstr">
      <vt:lpstr>2_Office Theme</vt:lpstr>
      <vt:lpstr>1_Office Theme</vt:lpstr>
      <vt:lpstr>Notes from:  “Green Technologies developed at Research Infrastructures” </vt:lpstr>
      <vt:lpstr>“Superconducting Links for the LHC machine”  A. Ballarino, CERN, Geneva</vt:lpstr>
      <vt:lpstr>    “ORC process for reducing power consumption at the energy recovering electron cooler system for FAIR” Kurt Aulenbacher, Helmholtz-Institut Mainz (HIM) </vt:lpstr>
      <vt:lpstr>     “Development of new power supplies for J-PARC MR upgrade” Yoshi Kurimoto (KEK) for J-PARC accelerator group</vt:lpstr>
      <vt:lpstr>  “ The High Efficiency SRB Solar Thermal Collector: A by product of the CERN Accelerator Technologies“  Cristoforo Benvenuti (SRB Energy)</vt:lpstr>
      <vt:lpstr>Conclusions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ESS User</dc:creator>
  <cp:lastModifiedBy>Frithiof Andreas Jensen</cp:lastModifiedBy>
  <cp:revision>485</cp:revision>
  <cp:lastPrinted>2011-06-25T10:40:32Z</cp:lastPrinted>
  <dcterms:created xsi:type="dcterms:W3CDTF">2011-05-29T15:23:34Z</dcterms:created>
  <dcterms:modified xsi:type="dcterms:W3CDTF">2013-10-25T08:45:57Z</dcterms:modified>
</cp:coreProperties>
</file>