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84" r:id="rId3"/>
    <p:sldMasterId id="2147483672" r:id="rId4"/>
  </p:sldMasterIdLst>
  <p:notesMasterIdLst>
    <p:notesMasterId r:id="rId28"/>
  </p:notesMasterIdLst>
  <p:sldIdLst>
    <p:sldId id="259" r:id="rId5"/>
    <p:sldId id="274" r:id="rId6"/>
    <p:sldId id="277" r:id="rId7"/>
    <p:sldId id="295" r:id="rId8"/>
    <p:sldId id="312" r:id="rId9"/>
    <p:sldId id="297" r:id="rId10"/>
    <p:sldId id="276" r:id="rId11"/>
    <p:sldId id="296" r:id="rId12"/>
    <p:sldId id="291" r:id="rId13"/>
    <p:sldId id="304" r:id="rId14"/>
    <p:sldId id="305" r:id="rId15"/>
    <p:sldId id="298" r:id="rId16"/>
    <p:sldId id="299" r:id="rId17"/>
    <p:sldId id="300" r:id="rId18"/>
    <p:sldId id="303" r:id="rId19"/>
    <p:sldId id="301" r:id="rId20"/>
    <p:sldId id="302" r:id="rId21"/>
    <p:sldId id="308" r:id="rId22"/>
    <p:sldId id="307" r:id="rId23"/>
    <p:sldId id="306" r:id="rId24"/>
    <p:sldId id="278" r:id="rId25"/>
    <p:sldId id="310" r:id="rId26"/>
    <p:sldId id="309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3032" y="-8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686B50-3B0D-5B42-AC08-46A361C5E9A8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DB2CE-248E-8247-9048-54DFCC4B5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76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DB8FB3-F4D8-694A-BE81-15781BB77A73}" type="slidenum">
              <a:rPr lang="en-US"/>
              <a:pPr/>
              <a:t>1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28676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DC277-2487-F84D-83BF-DD282D11ADF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86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B4AF-BD6B-624F-99B1-80AF54E6AADE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4A21-4253-9242-9C9C-4E08CBD6E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315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B4AF-BD6B-624F-99B1-80AF54E6AADE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4A21-4253-9242-9C9C-4E08CBD6E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306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B4AF-BD6B-624F-99B1-80AF54E6AADE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4A21-4253-9242-9C9C-4E08CBD6E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450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F41E2D4-2316-BD4A-99DC-FED7530D866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A97551-655E-4243-AF44-754CE67D4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014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F41E2D4-2316-BD4A-99DC-FED7530D866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A97551-655E-4243-AF44-754CE67D4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335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F41E2D4-2316-BD4A-99DC-FED7530D866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A97551-655E-4243-AF44-754CE67D4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924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F41E2D4-2316-BD4A-99DC-FED7530D866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A97551-655E-4243-AF44-754CE67D4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271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F41E2D4-2316-BD4A-99DC-FED7530D866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A97551-655E-4243-AF44-754CE67D4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4403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F41E2D4-2316-BD4A-99DC-FED7530D866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A97551-655E-4243-AF44-754CE67D4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9073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F41E2D4-2316-BD4A-99DC-FED7530D866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A97551-655E-4243-AF44-754CE67D4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2189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F41E2D4-2316-BD4A-99DC-FED7530D866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A97551-655E-4243-AF44-754CE67D4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793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B4AF-BD6B-624F-99B1-80AF54E6AADE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4A21-4253-9242-9C9C-4E08CBD6E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129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F41E2D4-2316-BD4A-99DC-FED7530D866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A97551-655E-4243-AF44-754CE67D4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164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F41E2D4-2316-BD4A-99DC-FED7530D866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A97551-655E-4243-AF44-754CE67D4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2623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F41E2D4-2316-BD4A-99DC-FED7530D866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A97551-655E-4243-AF44-754CE67D4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3861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D7FF8-6A80-4442-B06B-A6B214CC1EE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09C-B236-D445-BF13-49651B7E1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8259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D7FF8-6A80-4442-B06B-A6B214CC1EE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09C-B236-D445-BF13-49651B7E1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4341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D7FF8-6A80-4442-B06B-A6B214CC1EE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09C-B236-D445-BF13-49651B7E1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7237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D7FF8-6A80-4442-B06B-A6B214CC1EE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09C-B236-D445-BF13-49651B7E1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28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D7FF8-6A80-4442-B06B-A6B214CC1EE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09C-B236-D445-BF13-49651B7E1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4381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D7FF8-6A80-4442-B06B-A6B214CC1EE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09C-B236-D445-BF13-49651B7E1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7241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D7FF8-6A80-4442-B06B-A6B214CC1EE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09C-B236-D445-BF13-49651B7E1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111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B4AF-BD6B-624F-99B1-80AF54E6AADE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4A21-4253-9242-9C9C-4E08CBD6E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7830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D7FF8-6A80-4442-B06B-A6B214CC1EE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09C-B236-D445-BF13-49651B7E1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0318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D7FF8-6A80-4442-B06B-A6B214CC1EE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09C-B236-D445-BF13-49651B7E1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775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D7FF8-6A80-4442-B06B-A6B214CC1EE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09C-B236-D445-BF13-49651B7E1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9083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D7FF8-6A80-4442-B06B-A6B214CC1EE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09C-B236-D445-BF13-49651B7E1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8355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6FB45-31D7-A949-ABBE-F53644527D12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2292-AD8C-3248-995D-025E8F75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85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6FB45-31D7-A949-ABBE-F53644527D12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2292-AD8C-3248-995D-025E8F75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9056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6FB45-31D7-A949-ABBE-F53644527D12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2292-AD8C-3248-995D-025E8F75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2274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6FB45-31D7-A949-ABBE-F53644527D12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2292-AD8C-3248-995D-025E8F75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3923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6FB45-31D7-A949-ABBE-F53644527D12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2292-AD8C-3248-995D-025E8F75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99228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6FB45-31D7-A949-ABBE-F53644527D12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2292-AD8C-3248-995D-025E8F75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17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B4AF-BD6B-624F-99B1-80AF54E6AADE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4A21-4253-9242-9C9C-4E08CBD6E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3734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6FB45-31D7-A949-ABBE-F53644527D12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2292-AD8C-3248-995D-025E8F75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8492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6FB45-31D7-A949-ABBE-F53644527D12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2292-AD8C-3248-995D-025E8F75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16600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6FB45-31D7-A949-ABBE-F53644527D12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2292-AD8C-3248-995D-025E8F75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45135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6FB45-31D7-A949-ABBE-F53644527D12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2292-AD8C-3248-995D-025E8F75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2825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6FB45-31D7-A949-ABBE-F53644527D12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2292-AD8C-3248-995D-025E8F75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347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B4AF-BD6B-624F-99B1-80AF54E6AADE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4A21-4253-9242-9C9C-4E08CBD6E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08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B4AF-BD6B-624F-99B1-80AF54E6AADE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4A21-4253-9242-9C9C-4E08CBD6E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450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B4AF-BD6B-624F-99B1-80AF54E6AADE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4A21-4253-9242-9C9C-4E08CBD6E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28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B4AF-BD6B-624F-99B1-80AF54E6AADE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4A21-4253-9242-9C9C-4E08CBD6E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76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B4AF-BD6B-624F-99B1-80AF54E6AADE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4A21-4253-9242-9C9C-4E08CBD6E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49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0B4AF-BD6B-624F-99B1-80AF54E6AADE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84A21-4253-9242-9C9C-4E08CBD6E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39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0744" y="61920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868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D7FF8-6A80-4442-B06B-A6B214CC1EE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5709C-B236-D445-BF13-49651B7E1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908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6FB45-31D7-A949-ABBE-F53644527D12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D2292-AD8C-3248-995D-025E8F75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773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jpeg"/><Relationship Id="rId8" Type="http://schemas.openxmlformats.org/officeDocument/2006/relationships/hyperlink" Target="mailto:John.jurns@esss.se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jpg"/><Relationship Id="rId5" Type="http://schemas.openxmlformats.org/officeDocument/2006/relationships/image" Target="../media/image17.jp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90599" y="-9525"/>
            <a:ext cx="6991350" cy="686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990599" y="-9525"/>
            <a:ext cx="6991350" cy="686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893762" y="-9525"/>
            <a:ext cx="6992938" cy="686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7653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893762" y="-11113"/>
            <a:ext cx="6992938" cy="686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7654" name="Rectangle 6"/>
          <p:cNvSpPr>
            <a:spLocks/>
          </p:cNvSpPr>
          <p:nvPr/>
        </p:nvSpPr>
        <p:spPr bwMode="auto">
          <a:xfrm>
            <a:off x="-73467" y="1343522"/>
            <a:ext cx="4659898" cy="428247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r" defTabSz="642938">
              <a:lnSpc>
                <a:spcPct val="110000"/>
              </a:lnSpc>
            </a:pPr>
            <a:r>
              <a:rPr lang="en-GB" sz="2800" b="1" dirty="0" smtClean="0">
                <a:solidFill>
                  <a:schemeClr val="bg1"/>
                </a:solidFill>
                <a:latin typeface="Arial" charset="0"/>
                <a:ea typeface="TitilliumText22L 800 wt" charset="0"/>
                <a:cs typeface="TitilliumText22L 800 wt" charset="0"/>
              </a:rPr>
              <a:t>High Temperature Cooling of </a:t>
            </a:r>
            <a:r>
              <a:rPr lang="en-GB" sz="2800" b="1" dirty="0" err="1" smtClean="0">
                <a:solidFill>
                  <a:schemeClr val="bg1"/>
                </a:solidFill>
                <a:latin typeface="Arial" charset="0"/>
                <a:ea typeface="TitilliumText22L 800 wt" charset="0"/>
                <a:cs typeface="TitilliumText22L 800 wt" charset="0"/>
              </a:rPr>
              <a:t>Cryoplants</a:t>
            </a:r>
            <a:r>
              <a:rPr lang="en-GB" sz="2800" b="1" dirty="0" smtClean="0">
                <a:solidFill>
                  <a:schemeClr val="bg1"/>
                </a:solidFill>
                <a:latin typeface="Arial" charset="0"/>
                <a:ea typeface="TitilliumText22L 800 wt" charset="0"/>
                <a:cs typeface="TitilliumText22L 800 wt" charset="0"/>
              </a:rPr>
              <a:t> and RF Systems at the European Spallation Source</a:t>
            </a:r>
          </a:p>
          <a:p>
            <a:pPr algn="r" defTabSz="642938">
              <a:lnSpc>
                <a:spcPct val="110000"/>
              </a:lnSpc>
            </a:pPr>
            <a:endParaRPr lang="en-GB" sz="2800" b="1" dirty="0">
              <a:solidFill>
                <a:schemeClr val="bg1"/>
              </a:solidFill>
              <a:latin typeface="Arial" charset="0"/>
              <a:ea typeface="TitilliumText22L 800 wt" charset="0"/>
              <a:cs typeface="TitilliumText22L 800 wt" charset="0"/>
            </a:endParaRPr>
          </a:p>
          <a:p>
            <a:pPr algn="r" defTabSz="642938">
              <a:lnSpc>
                <a:spcPct val="110000"/>
              </a:lnSpc>
            </a:pPr>
            <a:r>
              <a:rPr lang="en-GB" sz="2000" b="1" dirty="0" smtClean="0">
                <a:solidFill>
                  <a:schemeClr val="bg1"/>
                </a:solidFill>
                <a:latin typeface="Arial" charset="0"/>
                <a:ea typeface="TitilliumText22L 800 wt" charset="0"/>
                <a:cs typeface="TitilliumText22L 800 wt" charset="0"/>
              </a:rPr>
              <a:t>2</a:t>
            </a:r>
            <a:r>
              <a:rPr lang="en-GB" sz="2000" b="1" baseline="30000" dirty="0" smtClean="0">
                <a:solidFill>
                  <a:schemeClr val="bg1"/>
                </a:solidFill>
                <a:latin typeface="Arial" charset="0"/>
                <a:ea typeface="TitilliumText22L 800 wt" charset="0"/>
                <a:cs typeface="TitilliumText22L 800 wt" charset="0"/>
              </a:rPr>
              <a:t>nd</a:t>
            </a:r>
            <a:r>
              <a:rPr lang="en-GB" sz="2000" b="1" dirty="0" smtClean="0">
                <a:solidFill>
                  <a:schemeClr val="bg1"/>
                </a:solidFill>
                <a:latin typeface="Arial" charset="0"/>
                <a:ea typeface="TitilliumText22L 800 wt" charset="0"/>
                <a:cs typeface="TitilliumText22L 800 wt" charset="0"/>
              </a:rPr>
              <a:t> Workshop Energy for Sustainable Science at Research Infrastructures</a:t>
            </a:r>
          </a:p>
          <a:p>
            <a:pPr algn="r" defTabSz="642938">
              <a:lnSpc>
                <a:spcPct val="110000"/>
              </a:lnSpc>
            </a:pPr>
            <a:r>
              <a:rPr lang="en-GB" sz="2000" b="1" dirty="0" smtClean="0">
                <a:solidFill>
                  <a:schemeClr val="bg1"/>
                </a:solidFill>
                <a:latin typeface="Arial" charset="0"/>
                <a:ea typeface="TitilliumText22L 800 wt" charset="0"/>
                <a:cs typeface="TitilliumText22L 800 wt" charset="0"/>
              </a:rPr>
              <a:t>CERN, Geneva Switzerland</a:t>
            </a:r>
          </a:p>
          <a:p>
            <a:pPr algn="r" defTabSz="642938">
              <a:lnSpc>
                <a:spcPct val="110000"/>
              </a:lnSpc>
            </a:pPr>
            <a:r>
              <a:rPr lang="en-GB" sz="2000" b="1" dirty="0" smtClean="0">
                <a:solidFill>
                  <a:schemeClr val="bg1"/>
                </a:solidFill>
                <a:latin typeface="Arial" charset="0"/>
                <a:ea typeface="TitilliumText22L 800 wt" charset="0"/>
                <a:cs typeface="TitilliumText22L 800 wt" charset="0"/>
              </a:rPr>
              <a:t>October 23-25, 2013</a:t>
            </a:r>
          </a:p>
        </p:txBody>
      </p:sp>
      <p:pic>
        <p:nvPicPr>
          <p:cNvPr id="27657" name="Picture 10" descr="ESS_Logo_Expl_Larg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39768" y="2362200"/>
            <a:ext cx="317402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89561-15CD-6540-AFF0-971388812D1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099176" y="5901267"/>
            <a:ext cx="2480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John </a:t>
            </a:r>
            <a:r>
              <a:rPr lang="en-US" dirty="0" err="1" smtClean="0"/>
              <a:t>Jurns</a:t>
            </a:r>
            <a:endParaRPr lang="en-US" dirty="0" smtClean="0"/>
          </a:p>
          <a:p>
            <a:r>
              <a:rPr lang="en-US" dirty="0">
                <a:hlinkClick r:id="rId8"/>
              </a:rPr>
              <a:t>j</a:t>
            </a:r>
            <a:r>
              <a:rPr lang="en-US" dirty="0" smtClean="0">
                <a:hlinkClick r:id="rId8"/>
              </a:rPr>
              <a:t>ohn.jurns@esss.se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704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85566" y="699531"/>
            <a:ext cx="5132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ESS cooling distribution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155002" y="3615523"/>
            <a:ext cx="726913" cy="79779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317956" y="3541742"/>
            <a:ext cx="563959" cy="87157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688402" y="3382820"/>
            <a:ext cx="193513" cy="1030493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30" idx="2"/>
          </p:cNvCxnSpPr>
          <p:nvPr/>
        </p:nvCxnSpPr>
        <p:spPr>
          <a:xfrm>
            <a:off x="2514964" y="3449131"/>
            <a:ext cx="366951" cy="96418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317956" y="3960719"/>
            <a:ext cx="1209198" cy="905187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Target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building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976025" y="2573581"/>
            <a:ext cx="0" cy="766471"/>
          </a:xfrm>
          <a:prstGeom prst="straightConnector1">
            <a:avLst/>
          </a:prstGeom>
          <a:ln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114791" y="2573581"/>
            <a:ext cx="0" cy="979585"/>
          </a:xfrm>
          <a:prstGeom prst="straightConnector1">
            <a:avLst/>
          </a:prstGeom>
          <a:ln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038308" y="2559100"/>
            <a:ext cx="0" cy="982642"/>
          </a:xfrm>
          <a:prstGeom prst="straightConnector1">
            <a:avLst/>
          </a:prstGeom>
          <a:ln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22" idx="3"/>
          </p:cNvCxnSpPr>
          <p:nvPr/>
        </p:nvCxnSpPr>
        <p:spPr>
          <a:xfrm flipH="1">
            <a:off x="1654334" y="2573581"/>
            <a:ext cx="6638170" cy="0"/>
          </a:xfrm>
          <a:prstGeom prst="straightConnector1">
            <a:avLst/>
          </a:prstGeom>
          <a:ln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774223" y="4253006"/>
            <a:ext cx="5008959" cy="355203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					LINAC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682531" y="3541742"/>
            <a:ext cx="873917" cy="601891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SC cavities cooling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966039" y="3615523"/>
            <a:ext cx="768104" cy="532141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RFQ/DTL cooling substation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881275" y="3640997"/>
            <a:ext cx="822457" cy="532141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Ion source cooling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95642" y="2272635"/>
            <a:ext cx="758692" cy="601891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Central utilities building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>
            <a:stCxn id="21" idx="0"/>
          </p:cNvCxnSpPr>
          <p:nvPr/>
        </p:nvCxnSpPr>
        <p:spPr>
          <a:xfrm flipV="1">
            <a:off x="8292504" y="2573581"/>
            <a:ext cx="0" cy="1067416"/>
          </a:xfrm>
          <a:prstGeom prst="straightConnector1">
            <a:avLst/>
          </a:prstGeom>
          <a:ln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0" idx="0"/>
          </p:cNvCxnSpPr>
          <p:nvPr/>
        </p:nvCxnSpPr>
        <p:spPr>
          <a:xfrm flipV="1">
            <a:off x="7350091" y="2573581"/>
            <a:ext cx="0" cy="1041942"/>
          </a:xfrm>
          <a:prstGeom prst="straightConnector1">
            <a:avLst/>
          </a:prstGeom>
          <a:ln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3598333" y="3553165"/>
            <a:ext cx="765882" cy="601891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Target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cooling substation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558073" y="3340051"/>
            <a:ext cx="835903" cy="4985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Cryo</a:t>
            </a:r>
            <a:r>
              <a:rPr lang="en-US" sz="1000" dirty="0" smtClean="0">
                <a:solidFill>
                  <a:schemeClr val="tx1"/>
                </a:solidFill>
              </a:rPr>
              <a:t> cooling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43044" y="3340051"/>
            <a:ext cx="811290" cy="601891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Instrument cooling</a:t>
            </a:r>
          </a:p>
        </p:txBody>
      </p:sp>
      <p:cxnSp>
        <p:nvCxnSpPr>
          <p:cNvPr id="28" name="Straight Arrow Connector 27"/>
          <p:cNvCxnSpPr>
            <a:stCxn id="27" idx="0"/>
          </p:cNvCxnSpPr>
          <p:nvPr/>
        </p:nvCxnSpPr>
        <p:spPr>
          <a:xfrm flipV="1">
            <a:off x="1248689" y="2874525"/>
            <a:ext cx="0" cy="465526"/>
          </a:xfrm>
          <a:prstGeom prst="straightConnector1">
            <a:avLst/>
          </a:prstGeom>
          <a:ln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4499372" y="3912182"/>
            <a:ext cx="953306" cy="231451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Cryoplants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20165874">
            <a:off x="1853484" y="3096501"/>
            <a:ext cx="1173682" cy="368428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Instruments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55556" y="1333732"/>
            <a:ext cx="1312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Lund District Heating System</a:t>
            </a:r>
            <a:endParaRPr lang="en-US" sz="1200" dirty="0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1248689" y="1790932"/>
            <a:ext cx="0" cy="465526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457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6" name="Straight Connector 195"/>
          <p:cNvCxnSpPr/>
          <p:nvPr/>
        </p:nvCxnSpPr>
        <p:spPr>
          <a:xfrm>
            <a:off x="12291417" y="5000757"/>
            <a:ext cx="846511" cy="0"/>
          </a:xfrm>
          <a:prstGeom prst="line">
            <a:avLst/>
          </a:prstGeom>
          <a:ln w="12700">
            <a:solidFill>
              <a:srgbClr val="008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Rectangle 162"/>
          <p:cNvSpPr/>
          <p:nvPr/>
        </p:nvSpPr>
        <p:spPr>
          <a:xfrm>
            <a:off x="1449979" y="1357613"/>
            <a:ext cx="629679" cy="389927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Warm end </a:t>
            </a:r>
            <a:r>
              <a:rPr lang="en-US" sz="800" dirty="0" err="1" smtClean="0">
                <a:solidFill>
                  <a:schemeClr val="tx1"/>
                </a:solidFill>
              </a:rPr>
              <a:t>linac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4153368" y="1357613"/>
            <a:ext cx="627865" cy="389927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Cold end </a:t>
            </a:r>
            <a:r>
              <a:rPr lang="en-US" sz="800" dirty="0" err="1" smtClean="0">
                <a:solidFill>
                  <a:schemeClr val="tx1"/>
                </a:solidFill>
              </a:rPr>
              <a:t>linac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283" name="Straight Connector 282"/>
          <p:cNvCxnSpPr>
            <a:stCxn id="146" idx="3"/>
            <a:endCxn id="147" idx="1"/>
          </p:cNvCxnSpPr>
          <p:nvPr/>
        </p:nvCxnSpPr>
        <p:spPr>
          <a:xfrm>
            <a:off x="3817560" y="895512"/>
            <a:ext cx="1934951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3" name="Straight Connector 292"/>
          <p:cNvCxnSpPr/>
          <p:nvPr/>
        </p:nvCxnSpPr>
        <p:spPr>
          <a:xfrm flipV="1">
            <a:off x="3767594" y="1865792"/>
            <a:ext cx="1789365" cy="912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8" name="Straight Connector 357"/>
          <p:cNvCxnSpPr/>
          <p:nvPr/>
        </p:nvCxnSpPr>
        <p:spPr>
          <a:xfrm>
            <a:off x="7919875" y="2137144"/>
            <a:ext cx="165628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2" name="Straight Connector 361"/>
          <p:cNvCxnSpPr/>
          <p:nvPr/>
        </p:nvCxnSpPr>
        <p:spPr>
          <a:xfrm flipV="1">
            <a:off x="389467" y="1239146"/>
            <a:ext cx="4587" cy="3465826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4" name="Straight Connector 363"/>
          <p:cNvCxnSpPr/>
          <p:nvPr/>
        </p:nvCxnSpPr>
        <p:spPr>
          <a:xfrm flipV="1">
            <a:off x="4788919" y="1129911"/>
            <a:ext cx="0" cy="114112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9" name="Straight Connector 368"/>
          <p:cNvCxnSpPr/>
          <p:nvPr/>
        </p:nvCxnSpPr>
        <p:spPr>
          <a:xfrm flipH="1" flipV="1">
            <a:off x="6108008" y="1876381"/>
            <a:ext cx="247" cy="1257982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1" name="Straight Connector 370"/>
          <p:cNvCxnSpPr>
            <a:stCxn id="143" idx="0"/>
          </p:cNvCxnSpPr>
          <p:nvPr/>
        </p:nvCxnSpPr>
        <p:spPr>
          <a:xfrm flipV="1">
            <a:off x="1500436" y="4880726"/>
            <a:ext cx="0" cy="208799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9" name="Rectangle 418"/>
          <p:cNvSpPr/>
          <p:nvPr/>
        </p:nvSpPr>
        <p:spPr>
          <a:xfrm>
            <a:off x="6535401" y="1357613"/>
            <a:ext cx="679270" cy="389927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Cryoplant &amp; test stand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420" name="Rectangle 419"/>
          <p:cNvSpPr/>
          <p:nvPr/>
        </p:nvSpPr>
        <p:spPr>
          <a:xfrm>
            <a:off x="8085503" y="1401787"/>
            <a:ext cx="525771" cy="389927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Target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449" name="Straight Connector 448"/>
          <p:cNvCxnSpPr/>
          <p:nvPr/>
        </p:nvCxnSpPr>
        <p:spPr>
          <a:xfrm>
            <a:off x="725618" y="2487465"/>
            <a:ext cx="825279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7" name="Straight Connector 456"/>
          <p:cNvCxnSpPr/>
          <p:nvPr/>
        </p:nvCxnSpPr>
        <p:spPr>
          <a:xfrm flipV="1">
            <a:off x="3767594" y="1866704"/>
            <a:ext cx="0" cy="144223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8" name="Straight Connector 457"/>
          <p:cNvCxnSpPr/>
          <p:nvPr/>
        </p:nvCxnSpPr>
        <p:spPr>
          <a:xfrm flipV="1">
            <a:off x="6891360" y="1244024"/>
            <a:ext cx="0" cy="113589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7" name="Straight Connector 566"/>
          <p:cNvCxnSpPr/>
          <p:nvPr/>
        </p:nvCxnSpPr>
        <p:spPr>
          <a:xfrm flipV="1">
            <a:off x="8372592" y="1244023"/>
            <a:ext cx="0" cy="157765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9" name="Straight Connector 568"/>
          <p:cNvCxnSpPr/>
          <p:nvPr/>
        </p:nvCxnSpPr>
        <p:spPr>
          <a:xfrm flipH="1" flipV="1">
            <a:off x="1500437" y="4871812"/>
            <a:ext cx="3688623" cy="8913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Connector 259"/>
          <p:cNvCxnSpPr/>
          <p:nvPr/>
        </p:nvCxnSpPr>
        <p:spPr>
          <a:xfrm flipV="1">
            <a:off x="3172949" y="4704972"/>
            <a:ext cx="1" cy="437971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" name="Rectangle 142"/>
          <p:cNvSpPr/>
          <p:nvPr/>
        </p:nvSpPr>
        <p:spPr>
          <a:xfrm>
            <a:off x="1231962" y="5089525"/>
            <a:ext cx="536948" cy="389927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NSS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3972330" y="5089525"/>
            <a:ext cx="604928" cy="389927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Internal DH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2810933" y="5089525"/>
            <a:ext cx="680477" cy="389927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External customers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46" name="Rectangle 145"/>
          <p:cNvSpPr/>
          <p:nvPr/>
        </p:nvSpPr>
        <p:spPr>
          <a:xfrm>
            <a:off x="2911892" y="661113"/>
            <a:ext cx="905668" cy="468798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Back up cooling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5752511" y="661113"/>
            <a:ext cx="905668" cy="468798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Lund District Heat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831660" y="2019623"/>
            <a:ext cx="575414" cy="389927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Klystron gallery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2582085" y="2010926"/>
            <a:ext cx="539692" cy="389927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Tunnel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150" name="Straight Connector 149"/>
          <p:cNvCxnSpPr/>
          <p:nvPr/>
        </p:nvCxnSpPr>
        <p:spPr>
          <a:xfrm flipV="1">
            <a:off x="389467" y="1244023"/>
            <a:ext cx="7983125" cy="1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5" name="Rectangle 154"/>
          <p:cNvSpPr/>
          <p:nvPr/>
        </p:nvSpPr>
        <p:spPr>
          <a:xfrm>
            <a:off x="3491410" y="2023695"/>
            <a:ext cx="539692" cy="385855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KG low beta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4443896" y="2011839"/>
            <a:ext cx="539692" cy="389927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KG high beta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5287112" y="2000129"/>
            <a:ext cx="539693" cy="389927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Tunnel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60" name="Rectangle 159"/>
          <p:cNvSpPr/>
          <p:nvPr/>
        </p:nvSpPr>
        <p:spPr>
          <a:xfrm>
            <a:off x="6273883" y="1977619"/>
            <a:ext cx="539692" cy="385855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Cryo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linac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6269165" y="2479875"/>
            <a:ext cx="539692" cy="389927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Cryo</a:t>
            </a:r>
            <a:r>
              <a:rPr lang="en-US" sz="800" dirty="0" smtClean="0">
                <a:solidFill>
                  <a:schemeClr val="tx1"/>
                </a:solidFill>
              </a:rPr>
              <a:t> target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6273883" y="2979409"/>
            <a:ext cx="539693" cy="389927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Cryo</a:t>
            </a:r>
            <a:r>
              <a:rPr lang="en-US" sz="800" dirty="0" smtClean="0">
                <a:solidFill>
                  <a:schemeClr val="tx1"/>
                </a:solidFill>
              </a:rPr>
              <a:t> NSS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64" name="Rectangle 163"/>
          <p:cNvSpPr/>
          <p:nvPr/>
        </p:nvSpPr>
        <p:spPr>
          <a:xfrm>
            <a:off x="7069608" y="1973547"/>
            <a:ext cx="539692" cy="385855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Test stand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4317337" y="661113"/>
            <a:ext cx="905668" cy="468798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CUB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66" name="Rectangle 165"/>
          <p:cNvSpPr/>
          <p:nvPr/>
        </p:nvSpPr>
        <p:spPr>
          <a:xfrm>
            <a:off x="3491410" y="2570647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Collector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3491410" y="2855200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Circulator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3491410" y="3142147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Load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69" name="Rectangle 168"/>
          <p:cNvSpPr/>
          <p:nvPr/>
        </p:nvSpPr>
        <p:spPr>
          <a:xfrm>
            <a:off x="3491410" y="3426700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Body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491410" y="3713647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Modulator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171" name="Rectangle 170"/>
          <p:cNvSpPr/>
          <p:nvPr/>
        </p:nvSpPr>
        <p:spPr>
          <a:xfrm>
            <a:off x="1621656" y="3144541"/>
            <a:ext cx="613746" cy="224795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Tetrode</a:t>
            </a:r>
            <a:r>
              <a:rPr lang="en-US" sz="800" dirty="0" smtClean="0">
                <a:solidFill>
                  <a:schemeClr val="tx1"/>
                </a:solidFill>
              </a:rPr>
              <a:t> collector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72" name="Rectangle 171"/>
          <p:cNvSpPr/>
          <p:nvPr/>
        </p:nvSpPr>
        <p:spPr>
          <a:xfrm>
            <a:off x="1621656" y="3434663"/>
            <a:ext cx="613746" cy="224322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Tetrode</a:t>
            </a:r>
            <a:r>
              <a:rPr lang="en-US" sz="800" dirty="0" smtClean="0">
                <a:solidFill>
                  <a:schemeClr val="tx1"/>
                </a:solidFill>
              </a:rPr>
              <a:t> filament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73" name="Rectangle 172"/>
          <p:cNvSpPr/>
          <p:nvPr/>
        </p:nvSpPr>
        <p:spPr>
          <a:xfrm>
            <a:off x="1621656" y="3741446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Amplifier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89" name="Rectangle 188"/>
          <p:cNvSpPr/>
          <p:nvPr/>
        </p:nvSpPr>
        <p:spPr>
          <a:xfrm>
            <a:off x="1621656" y="2570647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Circulator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90" name="Rectangle 189"/>
          <p:cNvSpPr/>
          <p:nvPr/>
        </p:nvSpPr>
        <p:spPr>
          <a:xfrm>
            <a:off x="1621656" y="2857594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Load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91" name="Rectangle 190"/>
          <p:cNvSpPr/>
          <p:nvPr/>
        </p:nvSpPr>
        <p:spPr>
          <a:xfrm>
            <a:off x="793328" y="2570647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Collector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93328" y="2855200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Circulator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93328" y="3142147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Load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94" name="Rectangle 193"/>
          <p:cNvSpPr/>
          <p:nvPr/>
        </p:nvSpPr>
        <p:spPr>
          <a:xfrm>
            <a:off x="793328" y="3426700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Body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95" name="Rectangle 194"/>
          <p:cNvSpPr/>
          <p:nvPr/>
        </p:nvSpPr>
        <p:spPr>
          <a:xfrm>
            <a:off x="793328" y="3713647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Modulator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4443896" y="2562863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Collector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98" name="Rectangle 197"/>
          <p:cNvSpPr/>
          <p:nvPr/>
        </p:nvSpPr>
        <p:spPr>
          <a:xfrm>
            <a:off x="4443896" y="2847416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Circulator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99" name="Rectangle 198"/>
          <p:cNvSpPr/>
          <p:nvPr/>
        </p:nvSpPr>
        <p:spPr>
          <a:xfrm>
            <a:off x="4443896" y="3134363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Load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00" name="Rectangle 199"/>
          <p:cNvSpPr/>
          <p:nvPr/>
        </p:nvSpPr>
        <p:spPr>
          <a:xfrm>
            <a:off x="4443896" y="3418916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Body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01" name="Rectangle 200"/>
          <p:cNvSpPr/>
          <p:nvPr/>
        </p:nvSpPr>
        <p:spPr>
          <a:xfrm>
            <a:off x="4443896" y="3705863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Modulator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2541473" y="2575435"/>
            <a:ext cx="613746" cy="246457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Ion source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2541473" y="2859988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MEBT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13" name="Rectangle 212"/>
          <p:cNvSpPr/>
          <p:nvPr/>
        </p:nvSpPr>
        <p:spPr>
          <a:xfrm>
            <a:off x="2541473" y="3146935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Couplers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14" name="Rectangle 213"/>
          <p:cNvSpPr/>
          <p:nvPr/>
        </p:nvSpPr>
        <p:spPr>
          <a:xfrm>
            <a:off x="2541473" y="3431488"/>
            <a:ext cx="613746" cy="309958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Hi accuracy cooling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215" name="Rectangle 214"/>
          <p:cNvSpPr/>
          <p:nvPr/>
        </p:nvSpPr>
        <p:spPr>
          <a:xfrm>
            <a:off x="2739205" y="3817458"/>
            <a:ext cx="45662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RFQ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16" name="Rectangle 215"/>
          <p:cNvSpPr/>
          <p:nvPr/>
        </p:nvSpPr>
        <p:spPr>
          <a:xfrm>
            <a:off x="2739205" y="4104405"/>
            <a:ext cx="45662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DTL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5287112" y="2562965"/>
            <a:ext cx="605688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Couplers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21" name="Rectangle 220"/>
          <p:cNvSpPr/>
          <p:nvPr/>
        </p:nvSpPr>
        <p:spPr>
          <a:xfrm>
            <a:off x="8085503" y="2031670"/>
            <a:ext cx="787564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Target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22" name="Rectangle 221"/>
          <p:cNvSpPr/>
          <p:nvPr/>
        </p:nvSpPr>
        <p:spPr>
          <a:xfrm>
            <a:off x="8085503" y="2322260"/>
            <a:ext cx="787564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</a:rPr>
              <a:t>Intermed</a:t>
            </a:r>
            <a:r>
              <a:rPr lang="en-US" sz="700" dirty="0" smtClean="0">
                <a:solidFill>
                  <a:schemeClr val="tx1"/>
                </a:solidFill>
              </a:rPr>
              <a:t> He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251" name="Rectangle 250"/>
          <p:cNvSpPr/>
          <p:nvPr/>
        </p:nvSpPr>
        <p:spPr>
          <a:xfrm>
            <a:off x="8085503" y="2620103"/>
            <a:ext cx="787564" cy="24969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Intermed</a:t>
            </a:r>
            <a:r>
              <a:rPr lang="en-US" sz="800" dirty="0" smtClean="0">
                <a:solidFill>
                  <a:schemeClr val="tx1"/>
                </a:solidFill>
              </a:rPr>
              <a:t> H</a:t>
            </a:r>
            <a:r>
              <a:rPr lang="en-US" sz="800" baseline="-25000" dirty="0" smtClean="0">
                <a:solidFill>
                  <a:schemeClr val="tx1"/>
                </a:solidFill>
              </a:rPr>
              <a:t>2</a:t>
            </a:r>
            <a:r>
              <a:rPr lang="en-US" sz="800" dirty="0" smtClean="0">
                <a:solidFill>
                  <a:schemeClr val="tx1"/>
                </a:solidFill>
              </a:rPr>
              <a:t>O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57" name="Rectangle 256"/>
          <p:cNvSpPr/>
          <p:nvPr/>
        </p:nvSpPr>
        <p:spPr>
          <a:xfrm>
            <a:off x="8085503" y="2910693"/>
            <a:ext cx="787564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Direct H</a:t>
            </a:r>
            <a:r>
              <a:rPr lang="en-US" sz="800" baseline="-25000" dirty="0" smtClean="0">
                <a:solidFill>
                  <a:schemeClr val="tx1"/>
                </a:solidFill>
              </a:rPr>
              <a:t>2</a:t>
            </a:r>
            <a:r>
              <a:rPr lang="en-US" sz="800" dirty="0" smtClean="0">
                <a:solidFill>
                  <a:schemeClr val="tx1"/>
                </a:solidFill>
              </a:rPr>
              <a:t>O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228913" y="5593713"/>
            <a:ext cx="71552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Instruments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264" name="Rectangle 263"/>
          <p:cNvSpPr/>
          <p:nvPr/>
        </p:nvSpPr>
        <p:spPr>
          <a:xfrm>
            <a:off x="1228913" y="5884303"/>
            <a:ext cx="71552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Labs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65" name="Rectangle 264"/>
          <p:cNvSpPr/>
          <p:nvPr/>
        </p:nvSpPr>
        <p:spPr>
          <a:xfrm>
            <a:off x="3972330" y="5612019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HVAC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66" name="Rectangle 265"/>
          <p:cNvSpPr/>
          <p:nvPr/>
        </p:nvSpPr>
        <p:spPr>
          <a:xfrm>
            <a:off x="3972330" y="5896572"/>
            <a:ext cx="613746" cy="233295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HVAC </a:t>
            </a:r>
            <a:r>
              <a:rPr lang="en-US" sz="700" dirty="0" err="1" smtClean="0">
                <a:solidFill>
                  <a:schemeClr val="tx1"/>
                </a:solidFill>
              </a:rPr>
              <a:t>linac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267" name="Rectangle 266"/>
          <p:cNvSpPr/>
          <p:nvPr/>
        </p:nvSpPr>
        <p:spPr>
          <a:xfrm>
            <a:off x="3972330" y="6183519"/>
            <a:ext cx="613746" cy="234214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Tap water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68" name="Rectangle 267"/>
          <p:cNvSpPr/>
          <p:nvPr/>
        </p:nvSpPr>
        <p:spPr>
          <a:xfrm>
            <a:off x="4899976" y="5089525"/>
            <a:ext cx="578167" cy="389927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Air </a:t>
            </a:r>
            <a:r>
              <a:rPr lang="en-US" sz="800" dirty="0" err="1" smtClean="0">
                <a:solidFill>
                  <a:schemeClr val="tx1"/>
                </a:solidFill>
              </a:rPr>
              <a:t>compr</a:t>
            </a:r>
            <a:r>
              <a:rPr lang="en-US" sz="800" dirty="0" smtClean="0">
                <a:solidFill>
                  <a:schemeClr val="tx1"/>
                </a:solidFill>
              </a:rPr>
              <a:t>.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270" name="Straight Connector 269"/>
          <p:cNvCxnSpPr/>
          <p:nvPr/>
        </p:nvCxnSpPr>
        <p:spPr>
          <a:xfrm flipV="1">
            <a:off x="4273269" y="4880726"/>
            <a:ext cx="0" cy="208799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1" name="Straight Connector 270"/>
          <p:cNvCxnSpPr/>
          <p:nvPr/>
        </p:nvCxnSpPr>
        <p:spPr>
          <a:xfrm flipV="1">
            <a:off x="4461264" y="1244024"/>
            <a:ext cx="0" cy="113589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2" name="Straight Connector 271"/>
          <p:cNvCxnSpPr/>
          <p:nvPr/>
        </p:nvCxnSpPr>
        <p:spPr>
          <a:xfrm flipV="1">
            <a:off x="1764819" y="1244023"/>
            <a:ext cx="0" cy="113589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3" name="Straight Connector 272"/>
          <p:cNvCxnSpPr/>
          <p:nvPr/>
        </p:nvCxnSpPr>
        <p:spPr>
          <a:xfrm flipH="1" flipV="1">
            <a:off x="5189060" y="2195852"/>
            <a:ext cx="2086" cy="468008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 flipV="1">
            <a:off x="4376186" y="2204319"/>
            <a:ext cx="0" cy="1929724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Connector 274"/>
          <p:cNvCxnSpPr/>
          <p:nvPr/>
        </p:nvCxnSpPr>
        <p:spPr>
          <a:xfrm flipV="1">
            <a:off x="3423700" y="2195852"/>
            <a:ext cx="0" cy="1918271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Connector 275"/>
          <p:cNvCxnSpPr>
            <a:stCxn id="164" idx="0"/>
          </p:cNvCxnSpPr>
          <p:nvPr/>
        </p:nvCxnSpPr>
        <p:spPr>
          <a:xfrm flipV="1">
            <a:off x="7339454" y="1865792"/>
            <a:ext cx="0" cy="107755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7" name="Straight Connector 276"/>
          <p:cNvCxnSpPr/>
          <p:nvPr/>
        </p:nvCxnSpPr>
        <p:spPr>
          <a:xfrm flipV="1">
            <a:off x="7919875" y="1603744"/>
            <a:ext cx="0" cy="1422464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>
            <a:stCxn id="156" idx="0"/>
          </p:cNvCxnSpPr>
          <p:nvPr/>
        </p:nvCxnSpPr>
        <p:spPr>
          <a:xfrm flipV="1">
            <a:off x="4713742" y="1866704"/>
            <a:ext cx="0" cy="145135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9" name="Straight Connector 278"/>
          <p:cNvCxnSpPr>
            <a:stCxn id="157" idx="0"/>
          </p:cNvCxnSpPr>
          <p:nvPr/>
        </p:nvCxnSpPr>
        <p:spPr>
          <a:xfrm flipV="1">
            <a:off x="5556959" y="1865792"/>
            <a:ext cx="0" cy="134337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7" name="Rectangle 216"/>
          <p:cNvSpPr/>
          <p:nvPr/>
        </p:nvSpPr>
        <p:spPr>
          <a:xfrm>
            <a:off x="7069609" y="2474540"/>
            <a:ext cx="539692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HEBT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280" name="Straight Connector 279"/>
          <p:cNvCxnSpPr/>
          <p:nvPr/>
        </p:nvCxnSpPr>
        <p:spPr>
          <a:xfrm>
            <a:off x="6105388" y="1866704"/>
            <a:ext cx="124168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Connector 280"/>
          <p:cNvCxnSpPr/>
          <p:nvPr/>
        </p:nvCxnSpPr>
        <p:spPr>
          <a:xfrm flipH="1" flipV="1">
            <a:off x="1550898" y="2487467"/>
            <a:ext cx="3048" cy="166045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 flipV="1">
            <a:off x="2473763" y="2202348"/>
            <a:ext cx="0" cy="1320094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4" name="Straight Connector 293"/>
          <p:cNvCxnSpPr/>
          <p:nvPr/>
        </p:nvCxnSpPr>
        <p:spPr>
          <a:xfrm flipV="1">
            <a:off x="723338" y="2195850"/>
            <a:ext cx="2280" cy="1918273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Connector 304"/>
          <p:cNvCxnSpPr/>
          <p:nvPr/>
        </p:nvCxnSpPr>
        <p:spPr>
          <a:xfrm flipV="1">
            <a:off x="2626163" y="3713647"/>
            <a:ext cx="0" cy="489762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7" name="Straight Connector 306"/>
          <p:cNvCxnSpPr>
            <a:endCxn id="191" idx="1"/>
          </p:cNvCxnSpPr>
          <p:nvPr/>
        </p:nvCxnSpPr>
        <p:spPr>
          <a:xfrm>
            <a:off x="725618" y="2671542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1" name="Straight Connector 310"/>
          <p:cNvCxnSpPr/>
          <p:nvPr/>
        </p:nvCxnSpPr>
        <p:spPr>
          <a:xfrm>
            <a:off x="725618" y="2963428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2" name="Straight Connector 311"/>
          <p:cNvCxnSpPr/>
          <p:nvPr/>
        </p:nvCxnSpPr>
        <p:spPr>
          <a:xfrm>
            <a:off x="725618" y="3239661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4" name="Straight Connector 313"/>
          <p:cNvCxnSpPr/>
          <p:nvPr/>
        </p:nvCxnSpPr>
        <p:spPr>
          <a:xfrm>
            <a:off x="725618" y="3522442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5" name="Straight Connector 314"/>
          <p:cNvCxnSpPr/>
          <p:nvPr/>
        </p:nvCxnSpPr>
        <p:spPr>
          <a:xfrm>
            <a:off x="725618" y="3799301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6" name="Straight Connector 315"/>
          <p:cNvCxnSpPr/>
          <p:nvPr/>
        </p:nvCxnSpPr>
        <p:spPr>
          <a:xfrm>
            <a:off x="1553946" y="2671542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7" name="Straight Connector 316"/>
          <p:cNvCxnSpPr/>
          <p:nvPr/>
        </p:nvCxnSpPr>
        <p:spPr>
          <a:xfrm>
            <a:off x="1553946" y="2963428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8" name="Straight Connector 317"/>
          <p:cNvCxnSpPr/>
          <p:nvPr/>
        </p:nvCxnSpPr>
        <p:spPr>
          <a:xfrm>
            <a:off x="1553946" y="3277761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9" name="Straight Connector 318"/>
          <p:cNvCxnSpPr/>
          <p:nvPr/>
        </p:nvCxnSpPr>
        <p:spPr>
          <a:xfrm>
            <a:off x="1553946" y="3551017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0" name="Straight Connector 319"/>
          <p:cNvCxnSpPr/>
          <p:nvPr/>
        </p:nvCxnSpPr>
        <p:spPr>
          <a:xfrm>
            <a:off x="1553946" y="3799301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1" name="Straight Connector 330"/>
          <p:cNvCxnSpPr/>
          <p:nvPr/>
        </p:nvCxnSpPr>
        <p:spPr>
          <a:xfrm>
            <a:off x="2473763" y="2671542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2" name="Straight Connector 331"/>
          <p:cNvCxnSpPr/>
          <p:nvPr/>
        </p:nvCxnSpPr>
        <p:spPr>
          <a:xfrm>
            <a:off x="2473763" y="2963428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3" name="Straight Connector 332"/>
          <p:cNvCxnSpPr/>
          <p:nvPr/>
        </p:nvCxnSpPr>
        <p:spPr>
          <a:xfrm>
            <a:off x="2473763" y="3239661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4" name="Straight Connector 333"/>
          <p:cNvCxnSpPr/>
          <p:nvPr/>
        </p:nvCxnSpPr>
        <p:spPr>
          <a:xfrm>
            <a:off x="2473763" y="3522442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5" name="Straight Connector 334"/>
          <p:cNvCxnSpPr/>
          <p:nvPr/>
        </p:nvCxnSpPr>
        <p:spPr>
          <a:xfrm>
            <a:off x="2626163" y="3918817"/>
            <a:ext cx="113042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7" name="Straight Connector 336"/>
          <p:cNvCxnSpPr/>
          <p:nvPr/>
        </p:nvCxnSpPr>
        <p:spPr>
          <a:xfrm>
            <a:off x="2626163" y="4205379"/>
            <a:ext cx="113042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9" name="Straight Connector 338"/>
          <p:cNvCxnSpPr/>
          <p:nvPr/>
        </p:nvCxnSpPr>
        <p:spPr>
          <a:xfrm>
            <a:off x="2473763" y="2195850"/>
            <a:ext cx="108322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2" name="Straight Connector 341"/>
          <p:cNvCxnSpPr/>
          <p:nvPr/>
        </p:nvCxnSpPr>
        <p:spPr>
          <a:xfrm>
            <a:off x="723338" y="2202348"/>
            <a:ext cx="108322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3" name="Straight Connector 342"/>
          <p:cNvCxnSpPr/>
          <p:nvPr/>
        </p:nvCxnSpPr>
        <p:spPr>
          <a:xfrm>
            <a:off x="1089685" y="1911732"/>
            <a:ext cx="1758868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5" name="Straight Connector 344"/>
          <p:cNvCxnSpPr>
            <a:stCxn id="149" idx="0"/>
          </p:cNvCxnSpPr>
          <p:nvPr/>
        </p:nvCxnSpPr>
        <p:spPr>
          <a:xfrm flipV="1">
            <a:off x="2851931" y="1911732"/>
            <a:ext cx="0" cy="99194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9" name="Straight Connector 348"/>
          <p:cNvCxnSpPr/>
          <p:nvPr/>
        </p:nvCxnSpPr>
        <p:spPr>
          <a:xfrm flipV="1">
            <a:off x="1093063" y="1911732"/>
            <a:ext cx="0" cy="99194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0" name="Straight Connector 349"/>
          <p:cNvCxnSpPr/>
          <p:nvPr/>
        </p:nvCxnSpPr>
        <p:spPr>
          <a:xfrm flipV="1">
            <a:off x="1759731" y="1747540"/>
            <a:ext cx="0" cy="164192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2" name="Straight Connector 351"/>
          <p:cNvCxnSpPr/>
          <p:nvPr/>
        </p:nvCxnSpPr>
        <p:spPr>
          <a:xfrm flipV="1">
            <a:off x="4461264" y="1747540"/>
            <a:ext cx="0" cy="118252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4" name="Straight Connector 353"/>
          <p:cNvCxnSpPr/>
          <p:nvPr/>
        </p:nvCxnSpPr>
        <p:spPr>
          <a:xfrm>
            <a:off x="3423700" y="2671542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5" name="Straight Connector 354"/>
          <p:cNvCxnSpPr/>
          <p:nvPr/>
        </p:nvCxnSpPr>
        <p:spPr>
          <a:xfrm>
            <a:off x="3423700" y="2963428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6" name="Straight Connector 355"/>
          <p:cNvCxnSpPr/>
          <p:nvPr/>
        </p:nvCxnSpPr>
        <p:spPr>
          <a:xfrm>
            <a:off x="3423700" y="3239661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3" name="Straight Connector 362"/>
          <p:cNvCxnSpPr/>
          <p:nvPr/>
        </p:nvCxnSpPr>
        <p:spPr>
          <a:xfrm>
            <a:off x="3423700" y="3522442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5" name="Straight Connector 364"/>
          <p:cNvCxnSpPr/>
          <p:nvPr/>
        </p:nvCxnSpPr>
        <p:spPr>
          <a:xfrm>
            <a:off x="3423700" y="3799301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7" name="Straight Connector 366"/>
          <p:cNvCxnSpPr/>
          <p:nvPr/>
        </p:nvCxnSpPr>
        <p:spPr>
          <a:xfrm>
            <a:off x="4376186" y="2670837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8" name="Straight Connector 367"/>
          <p:cNvCxnSpPr/>
          <p:nvPr/>
        </p:nvCxnSpPr>
        <p:spPr>
          <a:xfrm>
            <a:off x="4376186" y="2962723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2" name="Straight Connector 371"/>
          <p:cNvCxnSpPr/>
          <p:nvPr/>
        </p:nvCxnSpPr>
        <p:spPr>
          <a:xfrm>
            <a:off x="4376186" y="3238956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3" name="Straight Connector 372"/>
          <p:cNvCxnSpPr/>
          <p:nvPr/>
        </p:nvCxnSpPr>
        <p:spPr>
          <a:xfrm>
            <a:off x="4376186" y="3521737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4" name="Straight Connector 373"/>
          <p:cNvCxnSpPr/>
          <p:nvPr/>
        </p:nvCxnSpPr>
        <p:spPr>
          <a:xfrm>
            <a:off x="4376186" y="3798596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0" name="Straight Connector 379"/>
          <p:cNvCxnSpPr/>
          <p:nvPr/>
        </p:nvCxnSpPr>
        <p:spPr>
          <a:xfrm>
            <a:off x="7001898" y="2588732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1" name="Straight Connector 380"/>
          <p:cNvCxnSpPr>
            <a:endCxn id="218" idx="1"/>
          </p:cNvCxnSpPr>
          <p:nvPr/>
        </p:nvCxnSpPr>
        <p:spPr>
          <a:xfrm>
            <a:off x="5191146" y="2663860"/>
            <a:ext cx="95966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3" name="Straight Connector 382"/>
          <p:cNvCxnSpPr>
            <a:endCxn id="157" idx="1"/>
          </p:cNvCxnSpPr>
          <p:nvPr/>
        </p:nvCxnSpPr>
        <p:spPr>
          <a:xfrm flipV="1">
            <a:off x="5189060" y="2195093"/>
            <a:ext cx="98052" cy="758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4" name="Straight Connector 383"/>
          <p:cNvCxnSpPr/>
          <p:nvPr/>
        </p:nvCxnSpPr>
        <p:spPr>
          <a:xfrm>
            <a:off x="4376186" y="2202348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5" name="Straight Connector 384"/>
          <p:cNvCxnSpPr/>
          <p:nvPr/>
        </p:nvCxnSpPr>
        <p:spPr>
          <a:xfrm>
            <a:off x="3423700" y="2202348"/>
            <a:ext cx="66522" cy="1971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7" name="Straight Connector 386"/>
          <p:cNvCxnSpPr/>
          <p:nvPr/>
        </p:nvCxnSpPr>
        <p:spPr>
          <a:xfrm>
            <a:off x="7919875" y="2446177"/>
            <a:ext cx="165628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8" name="Straight Connector 387"/>
          <p:cNvCxnSpPr/>
          <p:nvPr/>
        </p:nvCxnSpPr>
        <p:spPr>
          <a:xfrm>
            <a:off x="7919875" y="2741654"/>
            <a:ext cx="165628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>
            <a:off x="7919875" y="3026207"/>
            <a:ext cx="165628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0" name="Straight Connector 389"/>
          <p:cNvCxnSpPr/>
          <p:nvPr/>
        </p:nvCxnSpPr>
        <p:spPr>
          <a:xfrm>
            <a:off x="7919875" y="1603744"/>
            <a:ext cx="165628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1" name="Straight Connector 390"/>
          <p:cNvCxnSpPr/>
          <p:nvPr/>
        </p:nvCxnSpPr>
        <p:spPr>
          <a:xfrm flipV="1">
            <a:off x="6891360" y="1747540"/>
            <a:ext cx="0" cy="107755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2" name="Straight Connector 391"/>
          <p:cNvCxnSpPr/>
          <p:nvPr/>
        </p:nvCxnSpPr>
        <p:spPr>
          <a:xfrm>
            <a:off x="6108255" y="2195093"/>
            <a:ext cx="165628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3" name="Straight Connector 392"/>
          <p:cNvCxnSpPr/>
          <p:nvPr/>
        </p:nvCxnSpPr>
        <p:spPr>
          <a:xfrm>
            <a:off x="6108255" y="2671542"/>
            <a:ext cx="165628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4" name="Straight Connector 393"/>
          <p:cNvCxnSpPr/>
          <p:nvPr/>
        </p:nvCxnSpPr>
        <p:spPr>
          <a:xfrm>
            <a:off x="6108255" y="3146935"/>
            <a:ext cx="165628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5" name="Straight Connector 394"/>
          <p:cNvCxnSpPr/>
          <p:nvPr/>
        </p:nvCxnSpPr>
        <p:spPr>
          <a:xfrm flipV="1">
            <a:off x="3896435" y="5308319"/>
            <a:ext cx="0" cy="977899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6" name="Straight Connector 395"/>
          <p:cNvCxnSpPr/>
          <p:nvPr/>
        </p:nvCxnSpPr>
        <p:spPr>
          <a:xfrm>
            <a:off x="3904620" y="5308318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7" name="Straight Connector 396"/>
          <p:cNvCxnSpPr/>
          <p:nvPr/>
        </p:nvCxnSpPr>
        <p:spPr>
          <a:xfrm>
            <a:off x="3896435" y="5727204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8" name="Straight Connector 397"/>
          <p:cNvCxnSpPr/>
          <p:nvPr/>
        </p:nvCxnSpPr>
        <p:spPr>
          <a:xfrm>
            <a:off x="3896435" y="6003437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9" name="Straight Connector 398"/>
          <p:cNvCxnSpPr/>
          <p:nvPr/>
        </p:nvCxnSpPr>
        <p:spPr>
          <a:xfrm>
            <a:off x="3896435" y="6286218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0" name="Straight Connector 399"/>
          <p:cNvCxnSpPr>
            <a:endCxn id="268" idx="0"/>
          </p:cNvCxnSpPr>
          <p:nvPr/>
        </p:nvCxnSpPr>
        <p:spPr>
          <a:xfrm>
            <a:off x="5189060" y="4880726"/>
            <a:ext cx="0" cy="208799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2" name="Straight Connector 401"/>
          <p:cNvCxnSpPr/>
          <p:nvPr/>
        </p:nvCxnSpPr>
        <p:spPr>
          <a:xfrm>
            <a:off x="1161203" y="5270218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3" name="Straight Connector 402"/>
          <p:cNvCxnSpPr/>
          <p:nvPr/>
        </p:nvCxnSpPr>
        <p:spPr>
          <a:xfrm>
            <a:off x="1153018" y="5689104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/>
        </p:nvCxnSpPr>
        <p:spPr>
          <a:xfrm>
            <a:off x="1153018" y="5965337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5" name="Straight Connector 404"/>
          <p:cNvCxnSpPr/>
          <p:nvPr/>
        </p:nvCxnSpPr>
        <p:spPr>
          <a:xfrm flipH="1" flipV="1">
            <a:off x="1153019" y="5270218"/>
            <a:ext cx="8184" cy="101600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6" name="Rectangle 405"/>
          <p:cNvSpPr/>
          <p:nvPr/>
        </p:nvSpPr>
        <p:spPr>
          <a:xfrm>
            <a:off x="1228913" y="6181487"/>
            <a:ext cx="71552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Areas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407" name="Straight Connector 406"/>
          <p:cNvCxnSpPr/>
          <p:nvPr/>
        </p:nvCxnSpPr>
        <p:spPr>
          <a:xfrm>
            <a:off x="1161203" y="6286218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V="1">
            <a:off x="6998908" y="2137145"/>
            <a:ext cx="2990" cy="2178767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7001898" y="2137144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9" name="Rectangle 158"/>
          <p:cNvSpPr/>
          <p:nvPr/>
        </p:nvSpPr>
        <p:spPr>
          <a:xfrm>
            <a:off x="1621656" y="4042189"/>
            <a:ext cx="613746" cy="233478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LLRF racks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74" name="Rectangle 173"/>
          <p:cNvSpPr/>
          <p:nvPr/>
        </p:nvSpPr>
        <p:spPr>
          <a:xfrm>
            <a:off x="793328" y="4019247"/>
            <a:ext cx="613746" cy="224731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LLRF racks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175" name="Straight Connector 174"/>
          <p:cNvCxnSpPr/>
          <p:nvPr/>
        </p:nvCxnSpPr>
        <p:spPr>
          <a:xfrm>
            <a:off x="1553946" y="4147917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>
            <a:off x="723338" y="4114123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Rectangle 176"/>
          <p:cNvSpPr/>
          <p:nvPr/>
        </p:nvSpPr>
        <p:spPr>
          <a:xfrm>
            <a:off x="3491410" y="4010148"/>
            <a:ext cx="613746" cy="233830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LLRF racks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78" name="Rectangle 177"/>
          <p:cNvSpPr/>
          <p:nvPr/>
        </p:nvSpPr>
        <p:spPr>
          <a:xfrm>
            <a:off x="4443896" y="4017959"/>
            <a:ext cx="613746" cy="22601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LLRF racks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179" name="Straight Connector 178"/>
          <p:cNvCxnSpPr/>
          <p:nvPr/>
        </p:nvCxnSpPr>
        <p:spPr>
          <a:xfrm>
            <a:off x="3423700" y="4114123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4376186" y="4134043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>
            <a:off x="389467" y="4704972"/>
            <a:ext cx="2783483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91048" y="4335483"/>
            <a:ext cx="6383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RFQ/DTL</a:t>
            </a:r>
            <a:endParaRPr lang="en-US" sz="1000" dirty="0"/>
          </a:p>
        </p:txBody>
      </p:sp>
      <p:sp>
        <p:nvSpPr>
          <p:cNvPr id="182" name="TextBox 181"/>
          <p:cNvSpPr txBox="1"/>
          <p:nvPr/>
        </p:nvSpPr>
        <p:spPr>
          <a:xfrm>
            <a:off x="1652381" y="4335483"/>
            <a:ext cx="6383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Spokes</a:t>
            </a:r>
            <a:endParaRPr lang="en-US" sz="1000" dirty="0"/>
          </a:p>
        </p:txBody>
      </p:sp>
      <p:sp>
        <p:nvSpPr>
          <p:cNvPr id="183" name="Rectangle 182"/>
          <p:cNvSpPr/>
          <p:nvPr/>
        </p:nvSpPr>
        <p:spPr>
          <a:xfrm>
            <a:off x="7069609" y="2772436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Collector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84" name="Rectangle 183"/>
          <p:cNvSpPr/>
          <p:nvPr/>
        </p:nvSpPr>
        <p:spPr>
          <a:xfrm>
            <a:off x="7069609" y="3056989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Circulator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85" name="Rectangle 184"/>
          <p:cNvSpPr/>
          <p:nvPr/>
        </p:nvSpPr>
        <p:spPr>
          <a:xfrm>
            <a:off x="7069609" y="3343936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Load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86" name="Rectangle 185"/>
          <p:cNvSpPr/>
          <p:nvPr/>
        </p:nvSpPr>
        <p:spPr>
          <a:xfrm>
            <a:off x="7069609" y="3628489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Body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87" name="Rectangle 186"/>
          <p:cNvSpPr/>
          <p:nvPr/>
        </p:nvSpPr>
        <p:spPr>
          <a:xfrm>
            <a:off x="7069609" y="3915436"/>
            <a:ext cx="613746" cy="201789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Modulator</a:t>
            </a:r>
            <a:endParaRPr lang="en-US" sz="700" dirty="0">
              <a:solidFill>
                <a:schemeClr val="tx1"/>
              </a:solidFill>
            </a:endParaRPr>
          </a:p>
        </p:txBody>
      </p:sp>
      <p:cxnSp>
        <p:nvCxnSpPr>
          <p:cNvPr id="188" name="Straight Connector 187"/>
          <p:cNvCxnSpPr>
            <a:endCxn id="183" idx="1"/>
          </p:cNvCxnSpPr>
          <p:nvPr/>
        </p:nvCxnSpPr>
        <p:spPr>
          <a:xfrm>
            <a:off x="7001899" y="2873331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>
            <a:off x="7001899" y="3165217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/>
        </p:nvCxnSpPr>
        <p:spPr>
          <a:xfrm>
            <a:off x="7001899" y="3441450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/>
        </p:nvCxnSpPr>
        <p:spPr>
          <a:xfrm>
            <a:off x="7001899" y="3724231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/>
          <p:cNvCxnSpPr/>
          <p:nvPr/>
        </p:nvCxnSpPr>
        <p:spPr>
          <a:xfrm>
            <a:off x="7001899" y="4001090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7" name="Rectangle 206"/>
          <p:cNvSpPr/>
          <p:nvPr/>
        </p:nvSpPr>
        <p:spPr>
          <a:xfrm>
            <a:off x="7069609" y="4221036"/>
            <a:ext cx="613746" cy="232431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LLRF racks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208" name="Straight Connector 207"/>
          <p:cNvCxnSpPr/>
          <p:nvPr/>
        </p:nvCxnSpPr>
        <p:spPr>
          <a:xfrm>
            <a:off x="6999619" y="4315912"/>
            <a:ext cx="67710" cy="0"/>
          </a:xfrm>
          <a:prstGeom prst="line">
            <a:avLst/>
          </a:prstGeom>
          <a:ln w="12700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2" name="TextBox 211"/>
          <p:cNvSpPr txBox="1"/>
          <p:nvPr/>
        </p:nvSpPr>
        <p:spPr>
          <a:xfrm>
            <a:off x="2338491" y="89790"/>
            <a:ext cx="4319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Cooling water block flow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09599" y="2504665"/>
            <a:ext cx="1728891" cy="1830818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Rectangle 208"/>
          <p:cNvSpPr/>
          <p:nvPr/>
        </p:nvSpPr>
        <p:spPr>
          <a:xfrm>
            <a:off x="3313508" y="2504665"/>
            <a:ext cx="1808825" cy="1830818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ctangle 210"/>
          <p:cNvSpPr/>
          <p:nvPr/>
        </p:nvSpPr>
        <p:spPr>
          <a:xfrm>
            <a:off x="6957956" y="2741654"/>
            <a:ext cx="831377" cy="1830818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Rectangle 218"/>
          <p:cNvSpPr/>
          <p:nvPr/>
        </p:nvSpPr>
        <p:spPr>
          <a:xfrm>
            <a:off x="6172200" y="1932007"/>
            <a:ext cx="693760" cy="1509443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740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9" grpId="0" animBg="1"/>
      <p:bldP spid="211" grpId="0" animBg="1"/>
      <p:bldP spid="2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92610" y="534219"/>
            <a:ext cx="799930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b="1" dirty="0" smtClean="0"/>
              <a:t>Waste heat summary</a:t>
            </a:r>
            <a:endParaRPr lang="en-US" dirty="0" smtClean="0"/>
          </a:p>
          <a:p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Our current estimate of cooling loads and cooling water supply temperature is shown in the table below.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960878"/>
              </p:ext>
            </p:extLst>
          </p:nvPr>
        </p:nvGraphicFramePr>
        <p:xfrm>
          <a:off x="902593" y="3011547"/>
          <a:ext cx="7231238" cy="2259542"/>
        </p:xfrm>
        <a:graphic>
          <a:graphicData uri="http://schemas.openxmlformats.org/drawingml/2006/table">
            <a:tbl>
              <a:tblPr/>
              <a:tblGrid>
                <a:gridCol w="2224996"/>
                <a:gridCol w="1301413"/>
                <a:gridCol w="1280422"/>
                <a:gridCol w="1269928"/>
                <a:gridCol w="1154479"/>
              </a:tblGrid>
              <a:tr h="440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Low</a:t>
                      </a:r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temp. </a:t>
                      </a: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</a:t>
                      </a:r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 (MW)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Med temp.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 (MW)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 temp.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 (MW)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Linear accelerator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14,9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Target Station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Instruments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Cryogenic systems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6,9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Miscellaneous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Buildings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29,6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Heat pumps to raise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temp.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76776" y="2515667"/>
            <a:ext cx="56807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ESS total cooling requirements by system &amp; supply temperature</a:t>
            </a:r>
            <a:endParaRPr lang="en-US" sz="1400" b="1" dirty="0"/>
          </a:p>
        </p:txBody>
      </p:sp>
      <p:sp>
        <p:nvSpPr>
          <p:cNvPr id="4" name="Right Arrow 3"/>
          <p:cNvSpPr/>
          <p:nvPr/>
        </p:nvSpPr>
        <p:spPr>
          <a:xfrm>
            <a:off x="398820" y="3442777"/>
            <a:ext cx="503773" cy="285361"/>
          </a:xfrm>
          <a:prstGeom prst="rightArrow">
            <a:avLst/>
          </a:prstGeom>
          <a:solidFill>
            <a:srgbClr val="FF0000"/>
          </a:solidFill>
          <a:ln>
            <a:gradFill flip="none" rotWithShape="1">
              <a:gsLst>
                <a:gs pos="84000">
                  <a:srgbClr val="FF0000"/>
                </a:gs>
                <a:gs pos="100000">
                  <a:srgbClr val="FFFFFF"/>
                </a:gs>
                <a:gs pos="99000">
                  <a:schemeClr val="bg1">
                    <a:lumMod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398820" y="4109495"/>
            <a:ext cx="503773" cy="28536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231238" y="3442776"/>
            <a:ext cx="611457" cy="28536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244465" y="4109495"/>
            <a:ext cx="611457" cy="28536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76776" y="5664621"/>
            <a:ext cx="3081491" cy="52322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~71% of all heat comes from RF equipment and Cryoplants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491904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92610" y="585019"/>
            <a:ext cx="799930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b="1" dirty="0" smtClean="0"/>
              <a:t>Waste heat summary</a:t>
            </a:r>
            <a:endParaRPr lang="en-US" dirty="0" smtClean="0"/>
          </a:p>
          <a:p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Our current estimate of heat available from the return flows for each of the temperature ranges is shown in the table below.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7941736"/>
              </p:ext>
            </p:extLst>
          </p:nvPr>
        </p:nvGraphicFramePr>
        <p:xfrm>
          <a:off x="2362199" y="3079988"/>
          <a:ext cx="4284134" cy="1804005"/>
        </p:xfrm>
        <a:graphic>
          <a:graphicData uri="http://schemas.openxmlformats.org/drawingml/2006/table">
            <a:tbl>
              <a:tblPr/>
              <a:tblGrid>
                <a:gridCol w="2069862"/>
                <a:gridCol w="1020472"/>
                <a:gridCol w="1193800"/>
              </a:tblGrid>
              <a:tr h="239653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Return</a:t>
                      </a:r>
                      <a:r>
                        <a:rPr lang="pl-PL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pl-PL" sz="14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flows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MW)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From RF,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4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cryo</a:t>
                      </a:r>
                      <a:endParaRPr lang="en-US" sz="1400" b="1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(MW)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Low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(25 C)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Med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(40 C)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Intermed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(65 C)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High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(85 C)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High (heat pumps) (85 C)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39,8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25509" y="2515667"/>
            <a:ext cx="45969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ESS total heat returned by temperature range</a:t>
            </a:r>
            <a:endParaRPr lang="en-US" sz="1400" b="1" dirty="0"/>
          </a:p>
        </p:txBody>
      </p:sp>
      <p:sp>
        <p:nvSpPr>
          <p:cNvPr id="13" name="Right Arrow 12"/>
          <p:cNvSpPr/>
          <p:nvPr/>
        </p:nvSpPr>
        <p:spPr>
          <a:xfrm flipH="1">
            <a:off x="6646333" y="4187843"/>
            <a:ext cx="503773" cy="285361"/>
          </a:xfrm>
          <a:prstGeom prst="rightArrow">
            <a:avLst/>
          </a:prstGeom>
          <a:solidFill>
            <a:srgbClr val="FF0000"/>
          </a:solidFill>
          <a:ln>
            <a:gradFill flip="none" rotWithShape="1">
              <a:gsLst>
                <a:gs pos="84000">
                  <a:srgbClr val="FF0000"/>
                </a:gs>
                <a:gs pos="100000">
                  <a:srgbClr val="FFFFFF"/>
                </a:gs>
                <a:gs pos="99000">
                  <a:schemeClr val="bg1">
                    <a:lumMod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411133" y="4187843"/>
            <a:ext cx="2108199" cy="28536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574801" y="5664621"/>
            <a:ext cx="3352800" cy="52322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100% of high grade heat comes from RF equipment and Cryoplants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266909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68866" y="553879"/>
            <a:ext cx="79332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b="1" dirty="0" smtClean="0"/>
              <a:t>Plans to optimize heat recovery</a:t>
            </a:r>
          </a:p>
          <a:p>
            <a:pPr algn="ctr">
              <a:spcAft>
                <a:spcPts val="1200"/>
              </a:spcAft>
            </a:pPr>
            <a:endParaRPr lang="en-US" b="1" dirty="0" smtClean="0"/>
          </a:p>
          <a:p>
            <a:pPr>
              <a:spcAft>
                <a:spcPts val="600"/>
              </a:spcAft>
            </a:pPr>
            <a:r>
              <a:rPr lang="en-GB" u="sng" dirty="0" smtClean="0"/>
              <a:t>Overall design philosophy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GB" dirty="0" smtClean="0"/>
              <a:t>Use highest reasonable temperature for cooling equipment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GB" dirty="0" smtClean="0"/>
              <a:t>Maintain outlet temperature, control flow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712611" y="3113042"/>
            <a:ext cx="2757811" cy="1284506"/>
            <a:chOff x="1333706" y="3581400"/>
            <a:chExt cx="2757811" cy="1284506"/>
          </a:xfrm>
        </p:grpSpPr>
        <p:cxnSp>
          <p:nvCxnSpPr>
            <p:cNvPr id="5" name="Straight Arrow Connector 4"/>
            <p:cNvCxnSpPr/>
            <p:nvPr/>
          </p:nvCxnSpPr>
          <p:spPr>
            <a:xfrm flipH="1">
              <a:off x="3107267" y="4369436"/>
              <a:ext cx="984250" cy="0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3531360" y="4031321"/>
              <a:ext cx="320213" cy="447202"/>
              <a:chOff x="5959129" y="3962402"/>
              <a:chExt cx="387695" cy="631822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5959129" y="4272377"/>
                <a:ext cx="387695" cy="321847"/>
                <a:chOff x="2779983" y="6017687"/>
                <a:chExt cx="228740" cy="103301"/>
              </a:xfrm>
              <a:solidFill>
                <a:schemeClr val="bg1"/>
              </a:solidFill>
            </p:grpSpPr>
            <p:sp>
              <p:nvSpPr>
                <p:cNvPr id="17" name="Isosceles Triangle 16"/>
                <p:cNvSpPr/>
                <p:nvPr/>
              </p:nvSpPr>
              <p:spPr>
                <a:xfrm rot="5400000">
                  <a:off x="2785595" y="6012231"/>
                  <a:ext cx="103145" cy="114370"/>
                </a:xfrm>
                <a:prstGeom prst="triangle">
                  <a:avLst/>
                </a:prstGeom>
                <a:grp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Isosceles Triangle 17"/>
                <p:cNvSpPr/>
                <p:nvPr/>
              </p:nvSpPr>
              <p:spPr>
                <a:xfrm rot="16200000" flipH="1">
                  <a:off x="2899965" y="6012075"/>
                  <a:ext cx="103145" cy="114370"/>
                </a:xfrm>
                <a:prstGeom prst="triangle">
                  <a:avLst/>
                </a:prstGeom>
                <a:grp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5" name="Pie 14"/>
              <p:cNvSpPr/>
              <p:nvPr/>
            </p:nvSpPr>
            <p:spPr>
              <a:xfrm rot="10800000">
                <a:off x="5994226" y="3962402"/>
                <a:ext cx="317500" cy="254000"/>
              </a:xfrm>
              <a:prstGeom prst="pie">
                <a:avLst>
                  <a:gd name="adj1" fmla="val 0"/>
                  <a:gd name="adj2" fmla="val 1080000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 flipH="1">
                <a:off x="6152975" y="4095750"/>
                <a:ext cx="1" cy="33537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Straight Connector 6"/>
            <p:cNvCxnSpPr/>
            <p:nvPr/>
          </p:nvCxnSpPr>
          <p:spPr>
            <a:xfrm flipV="1">
              <a:off x="2161115" y="3791587"/>
              <a:ext cx="1530350" cy="2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3691465" y="3791589"/>
              <a:ext cx="0" cy="215185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930400" y="3987800"/>
              <a:ext cx="0" cy="375284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2317956" y="3960719"/>
              <a:ext cx="789311" cy="9051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Load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1333706" y="4363084"/>
              <a:ext cx="98425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1730375" y="3581400"/>
              <a:ext cx="396875" cy="406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730375" y="3663950"/>
              <a:ext cx="3937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TT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33051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1799" y="1126738"/>
            <a:ext cx="79332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Klystron gallery equipment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/>
              <a:t>Klystrons</a:t>
            </a:r>
          </a:p>
          <a:p>
            <a:pPr marL="1200150" lvl="2" indent="-285750">
              <a:buFont typeface="Arial"/>
              <a:buChar char="•"/>
            </a:pPr>
            <a:r>
              <a:rPr lang="en-GB" dirty="0" smtClean="0"/>
              <a:t>Collector – CW-High supply</a:t>
            </a:r>
          </a:p>
          <a:p>
            <a:pPr marL="1200150" lvl="2" indent="-285750">
              <a:buFont typeface="Arial"/>
              <a:buChar char="•"/>
            </a:pPr>
            <a:r>
              <a:rPr lang="en-GB" dirty="0" smtClean="0"/>
              <a:t>Body – CW-Medium supply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/>
              <a:t>Circulators – CW-High supply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/>
              <a:t>Loads – CW-High supply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/>
              <a:t>Modulators – CW-Low supply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/>
              <a:t>LLRF – CW-Low supply</a:t>
            </a:r>
          </a:p>
        </p:txBody>
      </p:sp>
      <p:pic>
        <p:nvPicPr>
          <p:cNvPr id="9" name="Picture 8" descr="Screen Shot 2013-10-10 at 3.38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399" y="1097793"/>
            <a:ext cx="3643772" cy="28393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13669" y="3937096"/>
            <a:ext cx="20307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ESS CDR reference</a:t>
            </a:r>
            <a:endParaRPr lang="en-US" sz="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799" y="3840530"/>
            <a:ext cx="5558367" cy="268916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9399" y="3626955"/>
            <a:ext cx="1718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Typical cooling</a:t>
            </a:r>
          </a:p>
          <a:p>
            <a:pPr algn="ctr"/>
            <a:r>
              <a:rPr lang="en-US" sz="1400" b="1" dirty="0" smtClean="0"/>
              <a:t>Medium β RF</a:t>
            </a:r>
            <a:endParaRPr lang="en-GB" sz="14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12233" y="5957596"/>
            <a:ext cx="1566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Note – 2 modulators per klystron</a:t>
            </a:r>
            <a:endParaRPr lang="en-GB" sz="12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2473470" y="447034"/>
            <a:ext cx="4140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b="1" dirty="0" smtClean="0"/>
              <a:t>Plans to optimize heat recovery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2233" y="5091747"/>
            <a:ext cx="5122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kW</a:t>
            </a:r>
            <a:endParaRPr lang="en-GB" sz="1000" dirty="0" smtClean="0"/>
          </a:p>
        </p:txBody>
      </p:sp>
    </p:spTree>
    <p:extLst>
      <p:ext uri="{BB962C8B-B14F-4D97-AF65-F5344CB8AC3E}">
        <p14:creationId xmlns:p14="http://schemas.microsoft.com/office/powerpoint/2010/main" val="1893594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00639" y="433745"/>
            <a:ext cx="5231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b="1" dirty="0" smtClean="0"/>
              <a:t>Klystron gallery equipment</a:t>
            </a:r>
          </a:p>
        </p:txBody>
      </p:sp>
      <p:pic>
        <p:nvPicPr>
          <p:cNvPr id="2" name="Picture 1" descr="IMG_022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010" y="1532466"/>
            <a:ext cx="1974851" cy="26331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50561" y="4344589"/>
            <a:ext cx="20307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ORNL/SNS site visit photos August 2012</a:t>
            </a:r>
            <a:endParaRPr lang="en-US" sz="800" dirty="0"/>
          </a:p>
        </p:txBody>
      </p:sp>
      <p:pic>
        <p:nvPicPr>
          <p:cNvPr id="7" name="Picture 6" descr="IMG_019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122" y="1532466"/>
            <a:ext cx="1974851" cy="2633135"/>
          </a:xfrm>
          <a:prstGeom prst="rect">
            <a:avLst/>
          </a:prstGeom>
        </p:spPr>
      </p:pic>
      <p:pic>
        <p:nvPicPr>
          <p:cNvPr id="8" name="Picture 7" descr="IMG_021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8027" y="1532467"/>
            <a:ext cx="1974851" cy="26331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09010" y="1163133"/>
            <a:ext cx="193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dirty="0" smtClean="0"/>
              <a:t>Klystron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84573" y="1163134"/>
            <a:ext cx="193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dirty="0" smtClean="0"/>
              <a:t>Circulator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62478" y="1163133"/>
            <a:ext cx="193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dirty="0" smtClean="0"/>
              <a:t>Load</a:t>
            </a:r>
          </a:p>
        </p:txBody>
      </p:sp>
      <p:pic>
        <p:nvPicPr>
          <p:cNvPr id="12" name="Picture 11" descr="IMG_021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20" y="1532467"/>
            <a:ext cx="1974851" cy="263313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24092" y="1163134"/>
            <a:ext cx="193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dirty="0" smtClean="0"/>
              <a:t>Modulator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300" y="4652433"/>
            <a:ext cx="4648200" cy="17907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89320" y="4323579"/>
            <a:ext cx="4864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Total RF equipment cooling loads, supply &amp; return temperatures</a:t>
            </a:r>
          </a:p>
        </p:txBody>
      </p:sp>
    </p:spTree>
    <p:extLst>
      <p:ext uri="{BB962C8B-B14F-4D97-AF65-F5344CB8AC3E}">
        <p14:creationId xmlns:p14="http://schemas.microsoft.com/office/powerpoint/2010/main" val="1839757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3533" y="469213"/>
            <a:ext cx="7933267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b="1" dirty="0" smtClean="0"/>
              <a:t>Plans to optimize heat recovery</a:t>
            </a:r>
          </a:p>
          <a:p>
            <a:pPr algn="ctr">
              <a:spcAft>
                <a:spcPts val="1200"/>
              </a:spcAft>
            </a:pPr>
            <a:endParaRPr lang="en-US" b="1" dirty="0" smtClean="0"/>
          </a:p>
          <a:p>
            <a:pPr>
              <a:spcAft>
                <a:spcPts val="600"/>
              </a:spcAft>
            </a:pPr>
            <a:r>
              <a:rPr lang="en-GB" u="sng" dirty="0" smtClean="0"/>
              <a:t>ESS </a:t>
            </a:r>
            <a:r>
              <a:rPr lang="en-GB" u="sng" dirty="0" err="1" smtClean="0"/>
              <a:t>cryoplants</a:t>
            </a:r>
            <a:endParaRPr lang="en-GB" u="sng" dirty="0" smtClean="0"/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en-US" dirty="0"/>
              <a:t>Cooling for the </a:t>
            </a:r>
            <a:r>
              <a:rPr lang="en-US" dirty="0" err="1"/>
              <a:t>cryomodules</a:t>
            </a:r>
            <a:r>
              <a:rPr lang="en-US" dirty="0"/>
              <a:t> (2 K, 4.5 – 8 K and 40 K)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en-US" dirty="0"/>
              <a:t>Cooling for the Target LH</a:t>
            </a:r>
            <a:r>
              <a:rPr lang="en-US" baseline="-25000" dirty="0"/>
              <a:t>2</a:t>
            </a:r>
            <a:r>
              <a:rPr lang="en-US" dirty="0"/>
              <a:t> Moderator (16 K)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en-US" dirty="0"/>
              <a:t>Liquid Helium for the Neutron Instruments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en-US" dirty="0"/>
              <a:t>Cooling for the </a:t>
            </a:r>
            <a:r>
              <a:rPr lang="en-US" dirty="0" err="1"/>
              <a:t>cryomodule</a:t>
            </a:r>
            <a:r>
              <a:rPr lang="en-US" dirty="0"/>
              <a:t> test stands (2 K, 4.5 – 8 K and 40 K)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en-US" dirty="0"/>
              <a:t>This is accomplished via 3 separate cryoplants</a:t>
            </a:r>
          </a:p>
          <a:p>
            <a:pPr>
              <a:spcAft>
                <a:spcPts val="600"/>
              </a:spcAft>
            </a:pPr>
            <a:endParaRPr lang="en-GB" dirty="0"/>
          </a:p>
          <a:p>
            <a:pPr>
              <a:spcAft>
                <a:spcPts val="600"/>
              </a:spcAft>
            </a:pPr>
            <a:r>
              <a:rPr lang="en-GB" u="sng" dirty="0" err="1" smtClean="0"/>
              <a:t>Cryoplant</a:t>
            </a:r>
            <a:r>
              <a:rPr lang="en-GB" u="sng" dirty="0" smtClean="0"/>
              <a:t> equipment requiring cooling water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GB" dirty="0" smtClean="0"/>
              <a:t>Oil coolers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GB" dirty="0" smtClean="0"/>
              <a:t>Helium coolers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GB" dirty="0" smtClean="0"/>
              <a:t>Motor cooling</a:t>
            </a:r>
          </a:p>
        </p:txBody>
      </p:sp>
    </p:spTree>
    <p:extLst>
      <p:ext uri="{BB962C8B-B14F-4D97-AF65-F5344CB8AC3E}">
        <p14:creationId xmlns:p14="http://schemas.microsoft.com/office/powerpoint/2010/main" val="3069534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68866" y="477679"/>
            <a:ext cx="7933267" cy="2646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b="1" dirty="0" smtClean="0"/>
              <a:t>Cryoplant Equipment</a:t>
            </a:r>
          </a:p>
          <a:p>
            <a:pPr algn="ctr">
              <a:spcAft>
                <a:spcPts val="1200"/>
              </a:spcAft>
            </a:pPr>
            <a:endParaRPr lang="en-US" b="1" dirty="0" smtClean="0"/>
          </a:p>
          <a:p>
            <a:pPr>
              <a:spcAft>
                <a:spcPts val="600"/>
              </a:spcAft>
            </a:pPr>
            <a:r>
              <a:rPr lang="en-US" u="sng" dirty="0" smtClean="0"/>
              <a:t>Cryoplant water cooling requirements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/>
              <a:t>Will likely use a combination cold &amp; warm compression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/>
              <a:t>Turn down capacity &amp; ability to recover from trips quickly are key </a:t>
            </a:r>
            <a:r>
              <a:rPr lang="en-US" dirty="0" smtClean="0"/>
              <a:t>issues</a:t>
            </a:r>
            <a:endParaRPr lang="en-US" dirty="0"/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/>
              <a:t>Turning down cryoplants will result in lower cooling requirements</a:t>
            </a:r>
          </a:p>
          <a:p>
            <a:pPr>
              <a:spcAft>
                <a:spcPts val="600"/>
              </a:spcAft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14921"/>
              </p:ext>
            </p:extLst>
          </p:nvPr>
        </p:nvGraphicFramePr>
        <p:xfrm>
          <a:off x="1625600" y="3393258"/>
          <a:ext cx="6096000" cy="2062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Cryoplant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Minimum cooling required (kW)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Maximum cooling required (kW)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Linac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1720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4300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Target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530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2200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NSS &amp; Test Stand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Total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2650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6900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3792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05187" y="237865"/>
            <a:ext cx="5898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Cryoplant equipment (typical)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986965" y="5597408"/>
            <a:ext cx="3796701" cy="95410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177800" indent="-177800">
              <a:buFont typeface="Arial"/>
              <a:buChar char="•"/>
            </a:pPr>
            <a:r>
              <a:rPr lang="en-US" sz="1400" dirty="0" smtClean="0"/>
              <a:t>Helium coolers low temp supply</a:t>
            </a:r>
          </a:p>
          <a:p>
            <a:pPr marL="177800" indent="-177800">
              <a:buFont typeface="Arial"/>
              <a:buChar char="•"/>
            </a:pPr>
            <a:r>
              <a:rPr lang="en-US" sz="1400" dirty="0" smtClean="0"/>
              <a:t>Oil coolers, motor medium temp supply</a:t>
            </a:r>
          </a:p>
          <a:p>
            <a:pPr marL="177800" indent="-177800">
              <a:buFont typeface="Arial"/>
              <a:buChar char="•"/>
            </a:pPr>
            <a:r>
              <a:rPr lang="en-US" sz="1400" dirty="0" smtClean="0"/>
              <a:t>Consider control loop to regulate return temperature for varying </a:t>
            </a:r>
            <a:r>
              <a:rPr lang="en-US" sz="1400" dirty="0" err="1" smtClean="0"/>
              <a:t>cryoplant</a:t>
            </a:r>
            <a:r>
              <a:rPr lang="en-US" sz="1400" dirty="0" smtClean="0"/>
              <a:t> operation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881" y="1059386"/>
            <a:ext cx="7925501" cy="4452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434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3321" y="1103140"/>
            <a:ext cx="3930694" cy="3937356"/>
          </a:xfrm>
          <a:prstGeom prst="rect">
            <a:avLst/>
          </a:prstGeom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35853" y="932795"/>
            <a:ext cx="4224868" cy="5232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>
              <a:spcAft>
                <a:spcPts val="1200"/>
              </a:spcAft>
            </a:pPr>
            <a:r>
              <a:rPr lang="en-US" sz="1800" dirty="0">
                <a:solidFill>
                  <a:srgbClr val="003300"/>
                </a:solidFill>
                <a:latin typeface="+mn-lt"/>
              </a:rPr>
              <a:t> </a:t>
            </a:r>
            <a:r>
              <a:rPr lang="en-US" sz="1800" b="1" dirty="0" smtClean="0">
                <a:solidFill>
                  <a:srgbClr val="003300"/>
                </a:solidFill>
                <a:latin typeface="+mn-lt"/>
              </a:rPr>
              <a:t>ESS Overview</a:t>
            </a:r>
            <a:endParaRPr lang="en-US" sz="1800" dirty="0" smtClean="0">
              <a:solidFill>
                <a:srgbClr val="003300"/>
              </a:solidFill>
              <a:latin typeface="+mn-lt"/>
            </a:endParaRPr>
          </a:p>
          <a:p>
            <a:pPr marL="93663" indent="-93663" algn="l" eaLnBrk="1" hangingPunct="1">
              <a:spcAft>
                <a:spcPts val="1200"/>
              </a:spcAft>
              <a:buFont typeface="Times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Spallation Neutron Source</a:t>
            </a:r>
          </a:p>
          <a:p>
            <a:pPr marL="93663" indent="-93663" algn="l" eaLnBrk="1" hangingPunct="1">
              <a:spcAft>
                <a:spcPts val="1200"/>
              </a:spcAft>
              <a:buFont typeface="Times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Being built in southern Sweden</a:t>
            </a:r>
            <a:endParaRPr lang="en-US" sz="1800" dirty="0" smtClean="0">
              <a:solidFill>
                <a:schemeClr val="tx1"/>
              </a:solidFill>
              <a:latin typeface="+mn-lt"/>
            </a:endParaRPr>
          </a:p>
          <a:p>
            <a:pPr marL="93663" indent="-93663" algn="l" eaLnBrk="1" hangingPunct="1">
              <a:spcAft>
                <a:spcPts val="1200"/>
              </a:spcAft>
              <a:buFont typeface="Times" charset="0"/>
              <a:buChar char="•"/>
            </a:pP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482.5</a:t>
            </a:r>
            <a:r>
              <a:rPr lang="en-US" sz="1800" dirty="0" smtClean="0">
                <a:solidFill>
                  <a:srgbClr val="003300"/>
                </a:solidFill>
                <a:latin typeface="+mn-lt"/>
              </a:rPr>
              <a:t>m </a:t>
            </a:r>
            <a:r>
              <a:rPr lang="en-US" sz="1800" dirty="0">
                <a:solidFill>
                  <a:srgbClr val="003300"/>
                </a:solidFill>
                <a:latin typeface="+mn-lt"/>
              </a:rPr>
              <a:t>long, 5MW, proton linear accelerator at </a:t>
            </a:r>
            <a:r>
              <a:rPr lang="en-US" sz="1800" dirty="0">
                <a:solidFill>
                  <a:srgbClr val="FF0000"/>
                </a:solidFill>
                <a:latin typeface="+mn-lt"/>
              </a:rPr>
              <a:t>2.5</a:t>
            </a:r>
            <a:r>
              <a:rPr lang="en-US" sz="1800" dirty="0">
                <a:solidFill>
                  <a:srgbClr val="003300"/>
                </a:solidFill>
                <a:latin typeface="+mn-lt"/>
              </a:rPr>
              <a:t> </a:t>
            </a:r>
            <a:r>
              <a:rPr lang="en-US" sz="1800" dirty="0" err="1">
                <a:solidFill>
                  <a:srgbClr val="003300"/>
                </a:solidFill>
                <a:latin typeface="+mn-lt"/>
              </a:rPr>
              <a:t>GeV</a:t>
            </a:r>
            <a:r>
              <a:rPr lang="en-US" sz="1800" dirty="0">
                <a:solidFill>
                  <a:srgbClr val="003300"/>
                </a:solidFill>
                <a:latin typeface="+mn-lt"/>
              </a:rPr>
              <a:t>, 5 mA</a:t>
            </a:r>
          </a:p>
          <a:p>
            <a:pPr marL="93663" indent="-93663" algn="l" eaLnBrk="1" hangingPunct="1">
              <a:spcAft>
                <a:spcPts val="1200"/>
              </a:spcAft>
              <a:buFont typeface="Times" charset="0"/>
              <a:buChar char="•"/>
            </a:pPr>
            <a:r>
              <a:rPr lang="en-US" sz="1800" dirty="0">
                <a:solidFill>
                  <a:srgbClr val="003300"/>
                </a:solidFill>
                <a:latin typeface="+mn-lt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+mn-lt"/>
              </a:rPr>
              <a:t>2.86</a:t>
            </a:r>
            <a:r>
              <a:rPr lang="en-US" sz="1800" dirty="0">
                <a:solidFill>
                  <a:srgbClr val="003300"/>
                </a:solidFill>
                <a:latin typeface="+mn-lt"/>
              </a:rPr>
              <a:t> </a:t>
            </a:r>
            <a:r>
              <a:rPr lang="en-US" sz="1800" dirty="0" err="1">
                <a:solidFill>
                  <a:srgbClr val="003300"/>
                </a:solidFill>
                <a:latin typeface="+mn-lt"/>
              </a:rPr>
              <a:t>ms</a:t>
            </a:r>
            <a:r>
              <a:rPr lang="en-US" sz="1800" dirty="0">
                <a:solidFill>
                  <a:srgbClr val="003300"/>
                </a:solidFill>
                <a:latin typeface="+mn-lt"/>
              </a:rPr>
              <a:t> pulses, ≈</a:t>
            </a:r>
            <a:r>
              <a:rPr lang="en-US" sz="1800" dirty="0">
                <a:solidFill>
                  <a:srgbClr val="FF0000"/>
                </a:solidFill>
                <a:latin typeface="+mn-lt"/>
              </a:rPr>
              <a:t>14</a:t>
            </a:r>
            <a:r>
              <a:rPr lang="en-US" sz="1800" dirty="0">
                <a:solidFill>
                  <a:srgbClr val="003300"/>
                </a:solidFill>
                <a:latin typeface="+mn-lt"/>
              </a:rPr>
              <a:t>Hz (</a:t>
            </a:r>
            <a:r>
              <a:rPr lang="en-US" sz="1800" dirty="0">
                <a:solidFill>
                  <a:srgbClr val="FF0000"/>
                </a:solidFill>
                <a:latin typeface="+mn-lt"/>
              </a:rPr>
              <a:t>60</a:t>
            </a:r>
            <a:r>
              <a:rPr lang="en-US" sz="1800" dirty="0">
                <a:solidFill>
                  <a:srgbClr val="003300"/>
                </a:solidFill>
                <a:latin typeface="+mn-lt"/>
              </a:rPr>
              <a:t> </a:t>
            </a:r>
            <a:r>
              <a:rPr lang="en-US" sz="1800" dirty="0" err="1">
                <a:solidFill>
                  <a:srgbClr val="003300"/>
                </a:solidFill>
                <a:latin typeface="+mn-lt"/>
              </a:rPr>
              <a:t>ms</a:t>
            </a:r>
            <a:r>
              <a:rPr lang="en-US" sz="1800" dirty="0">
                <a:solidFill>
                  <a:srgbClr val="003300"/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3300"/>
                </a:solidFill>
                <a:latin typeface="+mn-lt"/>
              </a:rPr>
              <a:t>period</a:t>
            </a:r>
            <a:r>
              <a:rPr lang="en-US" sz="1800" dirty="0">
                <a:solidFill>
                  <a:srgbClr val="003300"/>
                </a:solidFill>
                <a:latin typeface="+mn-lt"/>
              </a:rPr>
              <a:t>)</a:t>
            </a:r>
          </a:p>
          <a:p>
            <a:pPr marL="93663" indent="-93663" algn="l" eaLnBrk="1" hangingPunct="1">
              <a:spcAft>
                <a:spcPts val="1200"/>
              </a:spcAft>
              <a:buFont typeface="Times" charset="0"/>
              <a:buChar char="•"/>
            </a:pPr>
            <a:r>
              <a:rPr lang="en-US" sz="1800" dirty="0">
                <a:solidFill>
                  <a:srgbClr val="003300"/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3300"/>
                </a:solidFill>
                <a:latin typeface="+mn-lt"/>
              </a:rPr>
              <a:t>Solid tungsten metal </a:t>
            </a:r>
            <a:r>
              <a:rPr lang="en-US" sz="1800" dirty="0">
                <a:solidFill>
                  <a:srgbClr val="003300"/>
                </a:solidFill>
                <a:latin typeface="+mn-lt"/>
              </a:rPr>
              <a:t>target</a:t>
            </a:r>
          </a:p>
          <a:p>
            <a:pPr marL="93663" indent="-93663" algn="l" eaLnBrk="1" hangingPunct="1">
              <a:spcAft>
                <a:spcPts val="1200"/>
              </a:spcAft>
              <a:buFont typeface="Times" charset="0"/>
              <a:buChar char="•"/>
            </a:pPr>
            <a:r>
              <a:rPr lang="en-US" sz="1800" dirty="0">
                <a:solidFill>
                  <a:srgbClr val="003300"/>
                </a:solidFill>
                <a:latin typeface="+mn-lt"/>
              </a:rPr>
              <a:t> </a:t>
            </a:r>
            <a:r>
              <a:rPr lang="en-US" sz="1800" u="sng" dirty="0">
                <a:solidFill>
                  <a:srgbClr val="003300"/>
                </a:solidFill>
                <a:latin typeface="+mn-lt"/>
              </a:rPr>
              <a:t>22</a:t>
            </a:r>
            <a:r>
              <a:rPr lang="en-US" sz="1800" dirty="0">
                <a:solidFill>
                  <a:srgbClr val="003300"/>
                </a:solidFill>
                <a:latin typeface="+mn-lt"/>
              </a:rPr>
              <a:t> neutron instruments</a:t>
            </a:r>
          </a:p>
          <a:p>
            <a:pPr marL="93663" indent="-93663" algn="l" eaLnBrk="1" hangingPunct="1">
              <a:spcAft>
                <a:spcPts val="1200"/>
              </a:spcAft>
              <a:buFont typeface="Times" charset="0"/>
              <a:buChar char="•"/>
            </a:pPr>
            <a:r>
              <a:rPr lang="en-US" sz="1800" dirty="0">
                <a:solidFill>
                  <a:srgbClr val="003300"/>
                </a:solidFill>
                <a:latin typeface="+mn-lt"/>
              </a:rPr>
              <a:t> To support a 5000-strong user community</a:t>
            </a:r>
          </a:p>
          <a:p>
            <a:pPr marL="93663" indent="-93663" algn="l" eaLnBrk="1" hangingPunct="1">
              <a:spcAft>
                <a:spcPts val="1200"/>
              </a:spcAft>
              <a:buFont typeface="Times" charset="0"/>
              <a:buChar char="•"/>
            </a:pPr>
            <a:r>
              <a:rPr lang="en-US" sz="1800" dirty="0">
                <a:solidFill>
                  <a:srgbClr val="003300"/>
                </a:solidFill>
                <a:latin typeface="+mn-lt"/>
              </a:rPr>
              <a:t> 450 </a:t>
            </a:r>
            <a:r>
              <a:rPr lang="en-US" sz="1800" dirty="0" smtClean="0">
                <a:solidFill>
                  <a:srgbClr val="003300"/>
                </a:solidFill>
                <a:latin typeface="+mn-lt"/>
              </a:rPr>
              <a:t>staff</a:t>
            </a:r>
          </a:p>
          <a:p>
            <a:pPr marL="93663" indent="-93663" algn="l" eaLnBrk="1" hangingPunct="1">
              <a:spcAft>
                <a:spcPts val="1200"/>
              </a:spcAft>
              <a:buFont typeface="Times" charset="0"/>
              <a:buChar char="•"/>
            </a:pPr>
            <a:r>
              <a:rPr lang="en-US" sz="1800" dirty="0" smtClean="0">
                <a:solidFill>
                  <a:srgbClr val="003300"/>
                </a:solidFill>
                <a:latin typeface="+mn-lt"/>
              </a:rPr>
              <a:t>First protons in 2019</a:t>
            </a:r>
          </a:p>
          <a:p>
            <a:pPr marL="93663" indent="-93663" algn="l" eaLnBrk="1" hangingPunct="1">
              <a:spcAft>
                <a:spcPts val="1200"/>
              </a:spcAft>
              <a:buFont typeface="Times" charset="0"/>
              <a:buChar char="•"/>
            </a:pPr>
            <a:r>
              <a:rPr lang="en-US" sz="1800" dirty="0" smtClean="0">
                <a:solidFill>
                  <a:srgbClr val="003300"/>
                </a:solidFill>
                <a:latin typeface="+mn-lt"/>
              </a:rPr>
              <a:t>Full design specifications 2025</a:t>
            </a:r>
            <a:endParaRPr lang="en-US" sz="1800" dirty="0">
              <a:solidFill>
                <a:srgbClr val="003300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72753" y="5084577"/>
            <a:ext cx="21812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Photo - Henning Larson Architects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073429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18066" y="4776001"/>
            <a:ext cx="6460067" cy="1077218"/>
          </a:xfrm>
          <a:prstGeom prst="roundRect">
            <a:avLst/>
          </a:prstGeom>
          <a:solidFill>
            <a:schemeClr val="tx2">
              <a:lumMod val="40000"/>
              <a:lumOff val="60000"/>
              <a:alpha val="42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87429"/>
            <a:ext cx="7772400" cy="389508"/>
          </a:xfrm>
        </p:spPr>
        <p:txBody>
          <a:bodyPr>
            <a:normAutofit/>
          </a:bodyPr>
          <a:lstStyle/>
          <a:p>
            <a:r>
              <a:rPr lang="en-US" sz="1800" b="1" dirty="0" smtClean="0"/>
              <a:t>Klystron operating temperature issues</a:t>
            </a:r>
            <a:endParaRPr lang="en-US" sz="1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214997"/>
            <a:ext cx="7992055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Can we collect heat from klystrons at a high temperature?</a:t>
            </a:r>
          </a:p>
          <a:p>
            <a:endParaRPr lang="en-US" dirty="0" smtClean="0"/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Collector temperature rise typically 20-30 C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Maximum CW outlet temperature must remain below 80-90 C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/>
              <a:t>Depending on </a:t>
            </a:r>
            <a:r>
              <a:rPr lang="en-US" dirty="0" smtClean="0"/>
              <a:t>klystron operating mode, </a:t>
            </a:r>
            <a:r>
              <a:rPr lang="en-US" dirty="0"/>
              <a:t>cooling flow rate can vary </a:t>
            </a:r>
            <a:r>
              <a:rPr lang="en-US" dirty="0" smtClean="0"/>
              <a:t>2X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Manufacturers typically specify a flow rate for cooling</a:t>
            </a: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Literature review* indicates that failures </a:t>
            </a:r>
            <a:r>
              <a:rPr lang="en-US" dirty="0"/>
              <a:t>do not appear to originate primarily at collector, but at the other end of the klystron. Note the electron gun portion of klystron is cooled at a much lower temperature (~40 C)</a:t>
            </a:r>
            <a:r>
              <a:rPr lang="en-US" dirty="0" smtClean="0"/>
              <a:t>.</a:t>
            </a:r>
          </a:p>
          <a:p>
            <a:r>
              <a:rPr lang="en-US" sz="1000" dirty="0" smtClean="0"/>
              <a:t>*Argonne Nat’l Lab 2008 – “The </a:t>
            </a:r>
            <a:r>
              <a:rPr lang="en-US" sz="1000" dirty="0" err="1" smtClean="0"/>
              <a:t>Linac</a:t>
            </a:r>
            <a:r>
              <a:rPr lang="en-US" sz="1000" dirty="0" smtClean="0"/>
              <a:t> Klystrons Aging &amp; Associated Problems”</a:t>
            </a:r>
          </a:p>
          <a:p>
            <a:r>
              <a:rPr lang="en-US" sz="1000" dirty="0" smtClean="0"/>
              <a:t>  SLAC klystrons 1996 – “Advanced RF Power Sources for </a:t>
            </a:r>
            <a:r>
              <a:rPr lang="en-US" sz="1000" dirty="0" err="1" smtClean="0"/>
              <a:t>Linacs</a:t>
            </a:r>
            <a:r>
              <a:rPr lang="en-US" sz="1000" dirty="0" smtClean="0"/>
              <a:t>”</a:t>
            </a:r>
            <a:endParaRPr lang="en-US" sz="1000" dirty="0"/>
          </a:p>
        </p:txBody>
      </p:sp>
      <p:sp>
        <p:nvSpPr>
          <p:cNvPr id="3" name="Rectangle 2"/>
          <p:cNvSpPr/>
          <p:nvPr/>
        </p:nvSpPr>
        <p:spPr>
          <a:xfrm>
            <a:off x="618066" y="4776001"/>
            <a:ext cx="6629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u="sng" dirty="0"/>
              <a:t>Based on the </a:t>
            </a:r>
            <a:r>
              <a:rPr lang="en-US" sz="1600" u="sng" dirty="0" smtClean="0"/>
              <a:t>above: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Reasonable plan </a:t>
            </a:r>
            <a:r>
              <a:rPr lang="en-US" sz="1600" dirty="0"/>
              <a:t>to </a:t>
            </a:r>
            <a:r>
              <a:rPr lang="en-US" sz="1600" dirty="0" smtClean="0"/>
              <a:t>cool </a:t>
            </a:r>
            <a:r>
              <a:rPr lang="en-US" sz="1600" dirty="0"/>
              <a:t>the klystron collectors at 80-90 </a:t>
            </a:r>
            <a:r>
              <a:rPr lang="en-US" sz="1600" dirty="0" smtClean="0"/>
              <a:t>C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Arrange several klystrons in series to maximize outlet temperature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Confirm plan to vary CW flow with klystron manufacturers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9009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487429"/>
            <a:ext cx="7772400" cy="38950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/>
              <a:t>Cryoplant operating temperature issues</a:t>
            </a:r>
            <a:endParaRPr lang="en-US" sz="1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1308130"/>
            <a:ext cx="7992055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Can we collect heat from cryoplants at a high temperature?</a:t>
            </a:r>
          </a:p>
          <a:p>
            <a:endParaRPr lang="en-US" dirty="0" smtClean="0"/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Oil cooler temperature should not exceed ~90 C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Cool helium from CW-Low supply to optimize </a:t>
            </a:r>
            <a:r>
              <a:rPr lang="en-US" dirty="0" err="1" smtClean="0"/>
              <a:t>cryoplant</a:t>
            </a:r>
            <a:r>
              <a:rPr lang="en-US" dirty="0" smtClean="0"/>
              <a:t> performance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Cryoplant operation at reduced capacity may be a candidate for flow control of cooling water to maximize CW return temperature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Standard shell &amp; tube heat exchangers not the most efficient – consider using plate heat exchangers instead to increase CW return temperature</a:t>
            </a:r>
          </a:p>
          <a:p>
            <a:endParaRPr lang="en-US" sz="1000" dirty="0"/>
          </a:p>
        </p:txBody>
      </p:sp>
      <p:sp>
        <p:nvSpPr>
          <p:cNvPr id="6" name="Rounded Rectangle 5"/>
          <p:cNvSpPr/>
          <p:nvPr/>
        </p:nvSpPr>
        <p:spPr>
          <a:xfrm>
            <a:off x="618066" y="4767534"/>
            <a:ext cx="5765801" cy="1122534"/>
          </a:xfrm>
          <a:prstGeom prst="roundRect">
            <a:avLst/>
          </a:prstGeom>
          <a:solidFill>
            <a:schemeClr val="tx2">
              <a:lumMod val="40000"/>
              <a:lumOff val="60000"/>
              <a:alpha val="42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8066" y="4767534"/>
            <a:ext cx="6629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u="sng" dirty="0"/>
              <a:t>Based on the </a:t>
            </a:r>
            <a:r>
              <a:rPr lang="en-US" sz="1600" u="sng" dirty="0" smtClean="0"/>
              <a:t>above: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Maximize CW return temperature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Confirm high temperature CW return with manufacturers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See if PHX are a possibility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12886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3773" y="477679"/>
            <a:ext cx="8385717" cy="3985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b="1" dirty="0" smtClean="0"/>
              <a:t>Risks and challenges</a:t>
            </a:r>
          </a:p>
          <a:p>
            <a:pPr algn="ctr">
              <a:spcAft>
                <a:spcPts val="1200"/>
              </a:spcAft>
            </a:pPr>
            <a:endParaRPr lang="en-US" b="1" dirty="0" smtClean="0"/>
          </a:p>
          <a:p>
            <a:pPr>
              <a:spcAft>
                <a:spcPts val="600"/>
              </a:spcAft>
            </a:pPr>
            <a:r>
              <a:rPr lang="en-US" u="sng" dirty="0" smtClean="0"/>
              <a:t>Risks &amp; Challenges</a:t>
            </a:r>
          </a:p>
          <a:p>
            <a:pPr marL="2857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Reliability – assess impact of cooling temperature on equipment performance</a:t>
            </a:r>
          </a:p>
          <a:p>
            <a:pPr marL="742950" lvl="2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Lower </a:t>
            </a:r>
            <a:r>
              <a:rPr lang="en-US" dirty="0"/>
              <a:t>operating temperatures – increased equipment </a:t>
            </a:r>
            <a:r>
              <a:rPr lang="en-US" dirty="0" smtClean="0"/>
              <a:t>reliability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Balance equipment </a:t>
            </a:r>
            <a:r>
              <a:rPr lang="en-US" i="1" dirty="0" smtClean="0"/>
              <a:t>technical requirements</a:t>
            </a:r>
            <a:r>
              <a:rPr lang="en-US" dirty="0" smtClean="0"/>
              <a:t> with ESS </a:t>
            </a:r>
            <a:r>
              <a:rPr lang="en-US" i="1" dirty="0" smtClean="0"/>
              <a:t>energy goals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Higher operating temperatures – increased heat recovery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Minimize cost of recovering heat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More equipment operating at higher temperatures means less energy required for heat pumps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Design system to effectively recover heat under all operating regimes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055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487429"/>
            <a:ext cx="7772400" cy="38950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/>
              <a:t>Summary</a:t>
            </a:r>
            <a:endParaRPr lang="en-US" sz="1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1308130"/>
            <a:ext cx="7992055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ESS has committed to an energy policy that </a:t>
            </a:r>
            <a:r>
              <a:rPr lang="en-US" i="1" u="sng" dirty="0" smtClean="0"/>
              <a:t>will influence system design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Energy recovery comes at a </a:t>
            </a:r>
            <a:r>
              <a:rPr lang="en-US" i="1" u="sng" dirty="0" smtClean="0"/>
              <a:t>cost</a:t>
            </a:r>
            <a:r>
              <a:rPr lang="en-US" dirty="0" smtClean="0"/>
              <a:t>, but also provides </a:t>
            </a:r>
            <a:r>
              <a:rPr lang="en-US" i="1" u="sng" dirty="0" smtClean="0"/>
              <a:t>benefits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Energy management innovation in large research facilities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Better stewards of our environment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Income! Recovered energy has cash value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Innovation will require close cooperation with system designers, equipment manufacturers, and customers for our recycled energy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Concentrate on areas of greatest return for energy recovery: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RF systems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Cryoplants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Stay tuned!</a:t>
            </a:r>
          </a:p>
          <a:p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228394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1199" y="778349"/>
            <a:ext cx="8009465" cy="4985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Energy Philosophy and Heat Recovery Strategy</a:t>
            </a:r>
          </a:p>
          <a:p>
            <a:endParaRPr lang="en-US" b="1" u="sng" dirty="0"/>
          </a:p>
          <a:p>
            <a:pPr>
              <a:spcAft>
                <a:spcPts val="1200"/>
              </a:spcAft>
            </a:pPr>
            <a:r>
              <a:rPr lang="en-US" dirty="0"/>
              <a:t>ESS has committed to an energy management </a:t>
            </a:r>
            <a:r>
              <a:rPr lang="en-US" dirty="0" smtClean="0"/>
              <a:t>strategy* </a:t>
            </a:r>
            <a:r>
              <a:rPr lang="en-US" dirty="0"/>
              <a:t>that minimizes cost, lowers environmental impact, and factors out variability in energy. The ESS energy management strategy is based on four pillars: </a:t>
            </a: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u="sng" dirty="0"/>
              <a:t>Responsible</a:t>
            </a:r>
            <a:r>
              <a:rPr lang="en-US" dirty="0"/>
              <a:t> – optimize energy efficiency and lower energy consumption to 270 </a:t>
            </a:r>
            <a:r>
              <a:rPr lang="en-US" dirty="0" err="1"/>
              <a:t>GWh</a:t>
            </a:r>
            <a:r>
              <a:rPr lang="en-US" dirty="0"/>
              <a:t>/</a:t>
            </a:r>
            <a:r>
              <a:rPr lang="en-US" dirty="0" err="1"/>
              <a:t>yr</a:t>
            </a:r>
            <a:r>
              <a:rPr lang="en-US" dirty="0"/>
              <a:t> from the original estimate of 310 </a:t>
            </a:r>
            <a:r>
              <a:rPr lang="en-US" dirty="0" err="1"/>
              <a:t>GWh</a:t>
            </a:r>
            <a:r>
              <a:rPr lang="en-US" dirty="0"/>
              <a:t>/</a:t>
            </a:r>
            <a:r>
              <a:rPr lang="en-US" dirty="0" err="1" smtClean="0"/>
              <a:t>yr</a:t>
            </a:r>
            <a:endParaRPr lang="en-US" dirty="0"/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u="sng" dirty="0"/>
              <a:t>Renewable</a:t>
            </a:r>
            <a:r>
              <a:rPr lang="en-US" dirty="0"/>
              <a:t> – Invest in renewable energy production sufficient to cover ESS integrated annual electricity use </a:t>
            </a: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u="sng" dirty="0"/>
              <a:t>Recyclable</a:t>
            </a:r>
            <a:r>
              <a:rPr lang="en-US" dirty="0"/>
              <a:t> – Provide a cooling system that recycles waste heat to the city of </a:t>
            </a:r>
            <a:r>
              <a:rPr lang="en-US" i="1" dirty="0"/>
              <a:t>Lund district heating system</a:t>
            </a:r>
            <a:r>
              <a:rPr lang="en-US" dirty="0"/>
              <a:t> </a:t>
            </a:r>
            <a:r>
              <a:rPr lang="en-US" dirty="0" smtClean="0"/>
              <a:t>and</a:t>
            </a:r>
            <a:r>
              <a:rPr lang="en-US" dirty="0"/>
              <a:t>/or other potential customers </a:t>
            </a: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u="sng" dirty="0"/>
              <a:t>Reliable</a:t>
            </a:r>
            <a:r>
              <a:rPr lang="en-US" dirty="0"/>
              <a:t> – Provide stable electricity and cooling supplies for ESS </a:t>
            </a:r>
            <a:r>
              <a:rPr lang="en-US" dirty="0" smtClean="0"/>
              <a:t>operations</a:t>
            </a:r>
          </a:p>
          <a:p>
            <a:pPr>
              <a:spcAft>
                <a:spcPts val="1200"/>
              </a:spcAft>
            </a:pPr>
            <a:endParaRPr lang="en-US" sz="1200" dirty="0" smtClean="0">
              <a:latin typeface="Zapf Dingbats"/>
              <a:ea typeface="Zapf Dingbats"/>
              <a:cs typeface="Zapf Dingbats"/>
              <a:sym typeface="Zapf Dingbats"/>
            </a:endParaRPr>
          </a:p>
          <a:p>
            <a:pPr>
              <a:spcAft>
                <a:spcPts val="1200"/>
              </a:spcAft>
            </a:pPr>
            <a:r>
              <a:rPr lang="en-US" sz="1200" dirty="0" smtClean="0">
                <a:ea typeface="Zapf Dingbats"/>
                <a:cs typeface="Zapf Dingbats"/>
                <a:sym typeface="Zapf Dingbats"/>
              </a:rPr>
              <a:t>*</a:t>
            </a:r>
            <a:r>
              <a:rPr lang="en-US" sz="1200" dirty="0" smtClean="0">
                <a:sym typeface="Zapf Dingbats"/>
              </a:rPr>
              <a:t> </a:t>
            </a:r>
            <a:r>
              <a:rPr lang="en-US" sz="1200" dirty="0" smtClean="0">
                <a:sym typeface="Zapf Dingbats"/>
              </a:rPr>
              <a:t>ESS-0002126 “Energy Policy”</a:t>
            </a:r>
            <a:endParaRPr lang="en-US" sz="1200" dirty="0"/>
          </a:p>
        </p:txBody>
      </p:sp>
      <p:sp>
        <p:nvSpPr>
          <p:cNvPr id="2" name="Oval 1"/>
          <p:cNvSpPr/>
          <p:nvPr/>
        </p:nvSpPr>
        <p:spPr>
          <a:xfrm>
            <a:off x="829126" y="3673696"/>
            <a:ext cx="1605775" cy="43034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396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5865" y="572891"/>
            <a:ext cx="6583982" cy="5170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 algn="ctr"/>
            <a:r>
              <a:rPr lang="en-US" b="1" dirty="0" smtClean="0"/>
              <a:t>	Lund District Heat System</a:t>
            </a:r>
          </a:p>
          <a:p>
            <a:pPr>
              <a:spcAft>
                <a:spcPts val="1200"/>
              </a:spcAft>
            </a:pPr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Lund District Heat system will be source for ESS cooling, and customer for ESS recycled heat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Lund population ~ 111,000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~80% of population served by Lund district heat system</a:t>
            </a:r>
          </a:p>
          <a:p>
            <a:r>
              <a:rPr lang="en-US" u="sng" dirty="0" smtClean="0"/>
              <a:t>LDH system description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300 </a:t>
            </a:r>
            <a:r>
              <a:rPr lang="en-US" dirty="0"/>
              <a:t>km network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10,000 m</a:t>
            </a:r>
            <a:r>
              <a:rPr lang="en-US" baseline="30000" dirty="0"/>
              <a:t>3</a:t>
            </a:r>
            <a:r>
              <a:rPr lang="en-US" dirty="0"/>
              <a:t> of water </a:t>
            </a:r>
            <a:r>
              <a:rPr lang="en-US" dirty="0" smtClean="0"/>
              <a:t>circulating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74% of heat from renewable &amp; recycled sources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Plan for towards </a:t>
            </a:r>
            <a:r>
              <a:rPr lang="en-US" dirty="0"/>
              <a:t>zero carbon by </a:t>
            </a:r>
            <a:r>
              <a:rPr lang="en-US" dirty="0" smtClean="0"/>
              <a:t>2020</a:t>
            </a:r>
          </a:p>
          <a:p>
            <a:pPr marL="742950" lvl="1" indent="-28575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1,087 </a:t>
            </a:r>
            <a:r>
              <a:rPr lang="en-US" dirty="0" err="1" smtClean="0"/>
              <a:t>GwH</a:t>
            </a:r>
            <a:r>
              <a:rPr lang="en-US" dirty="0" smtClean="0"/>
              <a:t> heat produced in 2012</a:t>
            </a:r>
          </a:p>
          <a:p>
            <a:r>
              <a:rPr lang="en-US" u="sng" dirty="0" smtClean="0"/>
              <a:t>Interface with ESS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Supply temperature to ESS – 45 C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Return temperature to LDH – 80 C</a:t>
            </a:r>
            <a:endParaRPr lang="en-US" dirty="0"/>
          </a:p>
        </p:txBody>
      </p:sp>
      <p:pic>
        <p:nvPicPr>
          <p:cNvPr id="3" name="Picture 2" descr="Screen Shot 2013-10-17 at 2.59.1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095" y="2501478"/>
            <a:ext cx="3025905" cy="27296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8160069" y="2501478"/>
            <a:ext cx="283372" cy="132966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123335" y="2132146"/>
            <a:ext cx="640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ESS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60988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10-17 at 1.58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575" y="839741"/>
            <a:ext cx="7250820" cy="549241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908231" y="839741"/>
            <a:ext cx="3436164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00" b="1" dirty="0" smtClean="0"/>
              <a:t>Share </a:t>
            </a:r>
            <a:r>
              <a:rPr lang="en-US" sz="1000" b="1" dirty="0"/>
              <a:t>of renewable fuels and recycled heat in the consolidated district heating production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1208629" y="2589595"/>
            <a:ext cx="2325131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b="1" dirty="0" smtClean="0"/>
              <a:t>Fuel </a:t>
            </a:r>
            <a:r>
              <a:rPr lang="en-US" sz="1200" b="1" dirty="0"/>
              <a:t>mix for district heat input fuel energy</a:t>
            </a:r>
          </a:p>
        </p:txBody>
      </p:sp>
      <p:sp>
        <p:nvSpPr>
          <p:cNvPr id="6" name="Rectangle 5"/>
          <p:cNvSpPr/>
          <p:nvPr/>
        </p:nvSpPr>
        <p:spPr>
          <a:xfrm>
            <a:off x="1208631" y="3122528"/>
            <a:ext cx="3106028" cy="247760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290"/>
              </a:spcBef>
            </a:pPr>
            <a:r>
              <a:rPr lang="en-US" sz="900" b="1" dirty="0"/>
              <a:t>bio-oil</a:t>
            </a:r>
          </a:p>
          <a:p>
            <a:pPr>
              <a:spcBef>
                <a:spcPts val="290"/>
              </a:spcBef>
            </a:pPr>
            <a:r>
              <a:rPr lang="en-US" sz="900" b="1" dirty="0"/>
              <a:t>heat pumps (geothermal water heat from waste water, heat from the cooling output, heat from the aquifer)</a:t>
            </a:r>
          </a:p>
          <a:p>
            <a:pPr>
              <a:spcBef>
                <a:spcPts val="290"/>
              </a:spcBef>
            </a:pPr>
            <a:r>
              <a:rPr lang="en-US" sz="900" b="1" dirty="0" smtClean="0"/>
              <a:t>Natural gas</a:t>
            </a:r>
            <a:endParaRPr lang="en-US" sz="900" b="1" dirty="0"/>
          </a:p>
          <a:p>
            <a:pPr>
              <a:spcBef>
                <a:spcPts val="290"/>
              </a:spcBef>
            </a:pPr>
            <a:r>
              <a:rPr lang="en-US" sz="900" b="1" dirty="0"/>
              <a:t>electricity to heat pumps</a:t>
            </a:r>
          </a:p>
          <a:p>
            <a:pPr>
              <a:spcBef>
                <a:spcPts val="290"/>
              </a:spcBef>
            </a:pPr>
            <a:r>
              <a:rPr lang="en-US" sz="900" b="1" dirty="0"/>
              <a:t>waste heat </a:t>
            </a:r>
            <a:r>
              <a:rPr lang="en-US" sz="900" b="1" dirty="0" err="1"/>
              <a:t>nordic</a:t>
            </a:r>
            <a:r>
              <a:rPr lang="en-US" sz="900" b="1" dirty="0"/>
              <a:t> sugar</a:t>
            </a:r>
          </a:p>
          <a:p>
            <a:pPr>
              <a:spcBef>
                <a:spcPts val="290"/>
              </a:spcBef>
            </a:pPr>
            <a:r>
              <a:rPr lang="en-US" sz="900" b="1" dirty="0"/>
              <a:t>recycled wood</a:t>
            </a:r>
          </a:p>
          <a:p>
            <a:pPr>
              <a:spcBef>
                <a:spcPts val="290"/>
              </a:spcBef>
            </a:pPr>
            <a:r>
              <a:rPr lang="en-US" sz="900" b="1" dirty="0"/>
              <a:t>pellet</a:t>
            </a:r>
          </a:p>
          <a:p>
            <a:pPr>
              <a:spcBef>
                <a:spcPts val="290"/>
              </a:spcBef>
            </a:pPr>
            <a:r>
              <a:rPr lang="en-US" sz="900" b="1" dirty="0"/>
              <a:t>Bought heating wood chips and straw-based</a:t>
            </a:r>
          </a:p>
          <a:p>
            <a:pPr>
              <a:spcBef>
                <a:spcPts val="290"/>
              </a:spcBef>
            </a:pPr>
            <a:r>
              <a:rPr lang="en-US" sz="900" b="1" dirty="0"/>
              <a:t>woodchips</a:t>
            </a:r>
          </a:p>
          <a:p>
            <a:pPr>
              <a:spcBef>
                <a:spcPts val="290"/>
              </a:spcBef>
            </a:pPr>
            <a:r>
              <a:rPr lang="en-US" sz="900" b="1" dirty="0"/>
              <a:t>briquette</a:t>
            </a:r>
          </a:p>
          <a:p>
            <a:pPr>
              <a:spcBef>
                <a:spcPts val="290"/>
              </a:spcBef>
            </a:pPr>
            <a:r>
              <a:rPr lang="en-US" sz="900" b="1" dirty="0"/>
              <a:t>biogas</a:t>
            </a:r>
          </a:p>
          <a:p>
            <a:pPr>
              <a:spcBef>
                <a:spcPts val="290"/>
              </a:spcBef>
            </a:pPr>
            <a:r>
              <a:rPr lang="en-US" sz="900" b="1" dirty="0"/>
              <a:t>oil</a:t>
            </a:r>
          </a:p>
          <a:p>
            <a:pPr>
              <a:spcBef>
                <a:spcPts val="290"/>
              </a:spcBef>
            </a:pPr>
            <a:r>
              <a:rPr lang="en-US" sz="900" b="1" dirty="0"/>
              <a:t>electricity (electric boiler)</a:t>
            </a:r>
          </a:p>
        </p:txBody>
      </p:sp>
      <p:sp>
        <p:nvSpPr>
          <p:cNvPr id="7" name="Rectangle 6"/>
          <p:cNvSpPr/>
          <p:nvPr/>
        </p:nvSpPr>
        <p:spPr>
          <a:xfrm>
            <a:off x="1093575" y="5702752"/>
            <a:ext cx="7250820" cy="87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08629" y="839741"/>
            <a:ext cx="3518439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00" b="1" dirty="0" smtClean="0"/>
              <a:t>Direct </a:t>
            </a:r>
            <a:r>
              <a:rPr lang="en-US" sz="1000" b="1" dirty="0"/>
              <a:t>emissions per unit of energy district heating</a:t>
            </a:r>
          </a:p>
        </p:txBody>
      </p:sp>
      <p:sp>
        <p:nvSpPr>
          <p:cNvPr id="9" name="Rectangle 8"/>
          <p:cNvSpPr/>
          <p:nvPr/>
        </p:nvSpPr>
        <p:spPr>
          <a:xfrm>
            <a:off x="5083334" y="1506164"/>
            <a:ext cx="1318654" cy="86177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b="1" dirty="0" smtClean="0"/>
              <a:t>Renewable fuels &amp; recycled heat 17%</a:t>
            </a:r>
          </a:p>
          <a:p>
            <a:pPr>
              <a:spcBef>
                <a:spcPts val="600"/>
              </a:spcBef>
            </a:pPr>
            <a:r>
              <a:rPr lang="en-US" sz="900" b="1" dirty="0" smtClean="0"/>
              <a:t>Other 83%</a:t>
            </a:r>
          </a:p>
          <a:p>
            <a:endParaRPr lang="en-US" sz="900" b="1" dirty="0"/>
          </a:p>
          <a:p>
            <a:endParaRPr lang="en-US" sz="900" b="1" dirty="0"/>
          </a:p>
        </p:txBody>
      </p:sp>
      <p:sp>
        <p:nvSpPr>
          <p:cNvPr id="10" name="Rectangle 9"/>
          <p:cNvSpPr/>
          <p:nvPr/>
        </p:nvSpPr>
        <p:spPr>
          <a:xfrm>
            <a:off x="5083334" y="2581182"/>
            <a:ext cx="1318654" cy="86177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b="1" dirty="0" smtClean="0"/>
              <a:t>Renewable fuels &amp; recycled heat 44%</a:t>
            </a:r>
          </a:p>
          <a:p>
            <a:pPr>
              <a:spcBef>
                <a:spcPts val="600"/>
              </a:spcBef>
            </a:pPr>
            <a:r>
              <a:rPr lang="en-US" sz="900" b="1" dirty="0" smtClean="0"/>
              <a:t>Other 56%</a:t>
            </a:r>
          </a:p>
          <a:p>
            <a:endParaRPr lang="en-US" sz="900" b="1" dirty="0"/>
          </a:p>
          <a:p>
            <a:endParaRPr lang="en-US" sz="900" b="1" dirty="0"/>
          </a:p>
        </p:txBody>
      </p:sp>
      <p:sp>
        <p:nvSpPr>
          <p:cNvPr id="11" name="Rectangle 10"/>
          <p:cNvSpPr/>
          <p:nvPr/>
        </p:nvSpPr>
        <p:spPr>
          <a:xfrm>
            <a:off x="5083334" y="3721884"/>
            <a:ext cx="1318654" cy="86177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b="1" dirty="0" smtClean="0"/>
              <a:t>Renewable fuels &amp; recycled heat 70%</a:t>
            </a:r>
          </a:p>
          <a:p>
            <a:pPr>
              <a:spcBef>
                <a:spcPts val="600"/>
              </a:spcBef>
            </a:pPr>
            <a:r>
              <a:rPr lang="en-US" sz="900" b="1" dirty="0" smtClean="0"/>
              <a:t>Other 30%</a:t>
            </a:r>
          </a:p>
          <a:p>
            <a:endParaRPr lang="en-US" sz="900" b="1" dirty="0"/>
          </a:p>
          <a:p>
            <a:endParaRPr lang="en-US" sz="900" b="1" dirty="0"/>
          </a:p>
        </p:txBody>
      </p:sp>
      <p:sp>
        <p:nvSpPr>
          <p:cNvPr id="12" name="Rectangle 11"/>
          <p:cNvSpPr/>
          <p:nvPr/>
        </p:nvSpPr>
        <p:spPr>
          <a:xfrm>
            <a:off x="5083334" y="4833747"/>
            <a:ext cx="1318654" cy="86177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b="1" dirty="0" smtClean="0"/>
              <a:t>Renewable fuels &amp; recycled heat 74%</a:t>
            </a:r>
          </a:p>
          <a:p>
            <a:pPr>
              <a:spcBef>
                <a:spcPts val="600"/>
              </a:spcBef>
            </a:pPr>
            <a:r>
              <a:rPr lang="en-US" sz="900" b="1" dirty="0" smtClean="0"/>
              <a:t>Other 26%</a:t>
            </a:r>
          </a:p>
          <a:p>
            <a:endParaRPr lang="en-US" sz="900" b="1" dirty="0"/>
          </a:p>
          <a:p>
            <a:endParaRPr lang="en-US" sz="900" b="1" dirty="0"/>
          </a:p>
        </p:txBody>
      </p:sp>
      <p:sp>
        <p:nvSpPr>
          <p:cNvPr id="13" name="Rectangle 12"/>
          <p:cNvSpPr/>
          <p:nvPr/>
        </p:nvSpPr>
        <p:spPr>
          <a:xfrm>
            <a:off x="1093575" y="6085938"/>
            <a:ext cx="4185257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b="1" dirty="0" err="1" smtClean="0"/>
              <a:t>Lunds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Energi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Koncernen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Hållbarhetsredovisning</a:t>
            </a:r>
            <a:r>
              <a:rPr lang="en-US" sz="1200" b="1" dirty="0" smtClean="0"/>
              <a:t> 2012</a:t>
            </a:r>
            <a:endParaRPr lang="en-US" sz="1200" b="1" dirty="0"/>
          </a:p>
        </p:txBody>
      </p:sp>
      <p:sp>
        <p:nvSpPr>
          <p:cNvPr id="14" name="Rectangle 13"/>
          <p:cNvSpPr/>
          <p:nvPr/>
        </p:nvSpPr>
        <p:spPr>
          <a:xfrm>
            <a:off x="1897909" y="218538"/>
            <a:ext cx="573902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err="1" smtClean="0"/>
              <a:t>Lunds</a:t>
            </a:r>
            <a:r>
              <a:rPr lang="en-US" b="1" dirty="0" smtClean="0"/>
              <a:t> </a:t>
            </a:r>
            <a:r>
              <a:rPr lang="en-US" b="1" dirty="0" err="1" smtClean="0"/>
              <a:t>Energi</a:t>
            </a:r>
            <a:r>
              <a:rPr lang="en-US" b="1" dirty="0" smtClean="0"/>
              <a:t> </a:t>
            </a:r>
            <a:r>
              <a:rPr lang="en-US" b="1" dirty="0" smtClean="0"/>
              <a:t>progress towards zero carbon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41347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46665" y="465083"/>
            <a:ext cx="7916881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b="1" dirty="0" smtClean="0"/>
              <a:t>Other potential users of recycled heat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Unfortunately, not all heat recovered from ESS is at warm enough to send directly to LDH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Options to use this heat:</a:t>
            </a:r>
          </a:p>
          <a:p>
            <a:pPr marL="742950" lvl="1" indent="-28575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Use heat pumps to increase temperature</a:t>
            </a:r>
          </a:p>
          <a:p>
            <a:pPr marL="742950" lvl="1" indent="-28575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Find other uses for low grade heat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ESS is investigating use of low grade heat in a hybrid cooling chain to extract heat for things like the production of food, fodder and bio-fuels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More details are outlined in other ESS presentations.</a:t>
            </a:r>
            <a:endParaRPr lang="en-US" dirty="0"/>
          </a:p>
        </p:txBody>
      </p:sp>
      <p:pic>
        <p:nvPicPr>
          <p:cNvPr id="2" name="Picture 1" descr="Screen Shot 2013-10-11 at 2.15.4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31" y="4051300"/>
            <a:ext cx="4550169" cy="266276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165601" y="3973737"/>
            <a:ext cx="1193800" cy="1664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1731" y="6410456"/>
            <a:ext cx="24752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Proposal for a Sustainable Research Facility</a:t>
            </a:r>
          </a:p>
          <a:p>
            <a:r>
              <a:rPr lang="en-US" sz="800" dirty="0" smtClean="0"/>
              <a:t>ESS Energy Concept Final Report January 2013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896856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46665" y="575441"/>
            <a:ext cx="7916881" cy="5324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b="1" dirty="0" smtClean="0"/>
              <a:t>Cooling System Overview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ESS will ultimately consume </a:t>
            </a:r>
            <a:r>
              <a:rPr lang="en-US" dirty="0"/>
              <a:t>over </a:t>
            </a:r>
            <a:r>
              <a:rPr lang="en-US" i="1" u="sng" dirty="0"/>
              <a:t>40 MW of electrical power</a:t>
            </a:r>
            <a:r>
              <a:rPr lang="en-US" dirty="0"/>
              <a:t>, </a:t>
            </a:r>
            <a:r>
              <a:rPr lang="en-US" dirty="0" smtClean="0"/>
              <a:t>only </a:t>
            </a:r>
            <a:r>
              <a:rPr lang="en-US" dirty="0"/>
              <a:t>a small portion of </a:t>
            </a:r>
            <a:r>
              <a:rPr lang="en-US" dirty="0" smtClean="0"/>
              <a:t>which ends </a:t>
            </a:r>
            <a:r>
              <a:rPr lang="en-US" dirty="0"/>
              <a:t>up generating neutrons.  </a:t>
            </a:r>
            <a:r>
              <a:rPr lang="en-US" dirty="0" smtClean="0"/>
              <a:t>Only 5 MW goes into the beam - most </a:t>
            </a:r>
            <a:r>
              <a:rPr lang="en-US" dirty="0"/>
              <a:t>of the energy consumed is turned into waste heat. </a:t>
            </a:r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ESS </a:t>
            </a:r>
            <a:r>
              <a:rPr lang="en-US" dirty="0"/>
              <a:t>plans to </a:t>
            </a:r>
            <a:r>
              <a:rPr lang="en-US" i="1" u="sng" dirty="0"/>
              <a:t>recycle waste heat</a:t>
            </a:r>
            <a:r>
              <a:rPr lang="en-US" dirty="0"/>
              <a:t> </a:t>
            </a:r>
            <a:r>
              <a:rPr lang="en-US" dirty="0" smtClean="0"/>
              <a:t>to </a:t>
            </a:r>
            <a:r>
              <a:rPr lang="en-US" dirty="0"/>
              <a:t>the Lund district heating network, </a:t>
            </a:r>
            <a:r>
              <a:rPr lang="en-US" dirty="0" smtClean="0"/>
              <a:t>ultimately supplying </a:t>
            </a:r>
            <a:r>
              <a:rPr lang="en-US" dirty="0"/>
              <a:t>20 percent of its total annual requirement</a:t>
            </a:r>
            <a:r>
              <a:rPr lang="en-US" dirty="0" smtClean="0"/>
              <a:t>.</a:t>
            </a:r>
          </a:p>
          <a:p>
            <a:pPr algn="ctr">
              <a:spcAft>
                <a:spcPts val="1200"/>
              </a:spcAft>
            </a:pPr>
            <a:endParaRPr lang="en-US" b="1" dirty="0" smtClean="0"/>
          </a:p>
          <a:p>
            <a:pPr algn="ctr">
              <a:spcAft>
                <a:spcPts val="1200"/>
              </a:spcAft>
            </a:pPr>
            <a:r>
              <a:rPr lang="en-US" b="1" dirty="0" smtClean="0"/>
              <a:t>Cooling </a:t>
            </a:r>
            <a:r>
              <a:rPr lang="en-US" b="1" dirty="0"/>
              <a:t>system </a:t>
            </a:r>
            <a:r>
              <a:rPr lang="en-US" b="1" dirty="0" smtClean="0"/>
              <a:t>requirements</a:t>
            </a:r>
            <a:endParaRPr lang="en-US" b="1" dirty="0"/>
          </a:p>
          <a:p>
            <a:pPr>
              <a:spcAft>
                <a:spcPts val="1200"/>
              </a:spcAft>
            </a:pPr>
            <a:r>
              <a:rPr lang="en-GB" dirty="0" smtClean="0"/>
              <a:t>The </a:t>
            </a:r>
            <a:r>
              <a:rPr lang="en-GB" dirty="0"/>
              <a:t>cooling and heat recovery system of the ESS plant shall be designed to meet the following requirements:</a:t>
            </a:r>
            <a:endParaRPr lang="en-US" dirty="0"/>
          </a:p>
          <a:p>
            <a:pPr marL="285750" lvl="1" indent="-285750">
              <a:spcAft>
                <a:spcPts val="1200"/>
              </a:spcAft>
              <a:buFont typeface="Arial"/>
              <a:buChar char="•"/>
            </a:pPr>
            <a:r>
              <a:rPr lang="en-GB" dirty="0"/>
              <a:t>Provide reliable and efficient cooling of all parts of the ESS site that requires water cooling</a:t>
            </a:r>
            <a:endParaRPr lang="en-US" dirty="0"/>
          </a:p>
          <a:p>
            <a:pPr marL="285750" lvl="1" indent="-285750">
              <a:spcAft>
                <a:spcPts val="1200"/>
              </a:spcAft>
              <a:buFont typeface="Arial"/>
              <a:buChar char="•"/>
            </a:pPr>
            <a:r>
              <a:rPr lang="en-GB" dirty="0"/>
              <a:t>Transfer as much heat as possible from the cooling system to the city of Lund district heating system and/or other external waste heat recovery </a:t>
            </a:r>
            <a:r>
              <a:rPr lang="en-GB" dirty="0" smtClean="0"/>
              <a:t>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412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441" y="912953"/>
            <a:ext cx="8524425" cy="46800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76086" y="295937"/>
            <a:ext cx="4810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ESS cooling system architecture overview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76086" y="912953"/>
            <a:ext cx="481075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Cooling system - Central Utilities Building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3999" y="5706954"/>
            <a:ext cx="5291667" cy="738664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b="1" dirty="0" smtClean="0"/>
              <a:t>3 cooling water supply temperatures (5/30/50 </a:t>
            </a:r>
            <a:r>
              <a:rPr lang="en-US" sz="1400" b="1" dirty="0" err="1" smtClean="0"/>
              <a:t>deg</a:t>
            </a:r>
            <a:r>
              <a:rPr lang="en-US" sz="1400" b="1" dirty="0" smtClean="0"/>
              <a:t> C)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/>
              <a:t>45 </a:t>
            </a:r>
            <a:r>
              <a:rPr lang="en-US" sz="1400" b="1" dirty="0" err="1" smtClean="0"/>
              <a:t>deg</a:t>
            </a:r>
            <a:r>
              <a:rPr lang="en-US" sz="1400" b="1" dirty="0" smtClean="0"/>
              <a:t> C supply from Lund district heat system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/>
              <a:t>Heat pumps to raise temperature of CW-L &amp; CW-M return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026850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92610" y="787114"/>
            <a:ext cx="7999307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b="1" dirty="0" smtClean="0"/>
              <a:t>ESS cooling system architecture (continued)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scope of the cooling system design is primarily to manage the flow of heat in the technical infrastructure (i.e. – the “machine”). Cooling is accomplished primarily with water. Systems in scope include:</a:t>
            </a:r>
          </a:p>
          <a:p>
            <a:endParaRPr lang="en-US" dirty="0" smtClean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Accelerator – klystron gallery and linac tunnel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Target – interface at target internal cooling systems boundary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Cryoplants – compressor and helium cooling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NSS – cooling as required for instruments and support equipment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Test stand – cooling for test stand klystrons, power supplies, etc.</a:t>
            </a:r>
          </a:p>
          <a:p>
            <a:pPr lvl="1"/>
            <a:endParaRPr lang="en-US" dirty="0" smtClean="0"/>
          </a:p>
        </p:txBody>
      </p:sp>
      <p:sp>
        <p:nvSpPr>
          <p:cNvPr id="4" name="Right Arrow 3"/>
          <p:cNvSpPr/>
          <p:nvPr/>
        </p:nvSpPr>
        <p:spPr>
          <a:xfrm>
            <a:off x="711435" y="3184869"/>
            <a:ext cx="503773" cy="285361"/>
          </a:xfrm>
          <a:prstGeom prst="rightArrow">
            <a:avLst/>
          </a:prstGeom>
          <a:solidFill>
            <a:srgbClr val="FF0000"/>
          </a:solidFill>
          <a:ln>
            <a:gradFill flip="none" rotWithShape="1">
              <a:gsLst>
                <a:gs pos="84000">
                  <a:srgbClr val="FF0000"/>
                </a:gs>
                <a:gs pos="100000">
                  <a:srgbClr val="FFFFFF"/>
                </a:gs>
                <a:gs pos="99000">
                  <a:schemeClr val="bg1">
                    <a:lumMod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711435" y="2633885"/>
            <a:ext cx="503773" cy="285361"/>
          </a:xfrm>
          <a:prstGeom prst="rightArrow">
            <a:avLst/>
          </a:prstGeom>
          <a:solidFill>
            <a:srgbClr val="FF0000"/>
          </a:solidFill>
          <a:ln>
            <a:gradFill flip="none" rotWithShape="1">
              <a:gsLst>
                <a:gs pos="84000">
                  <a:srgbClr val="FF0000"/>
                </a:gs>
                <a:gs pos="100000">
                  <a:srgbClr val="FFFFFF"/>
                </a:gs>
                <a:gs pos="99000">
                  <a:schemeClr val="bg1">
                    <a:lumMod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3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5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SS Standard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4064</TotalTime>
  <Words>1774</Words>
  <Application>Microsoft Macintosh PowerPoint</Application>
  <PresentationFormat>On-screen Show (4:3)</PresentationFormat>
  <Paragraphs>374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Office Theme</vt:lpstr>
      <vt:lpstr>ESS Standard Presentation</vt:lpstr>
      <vt:lpstr>1_Custom Design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Klystron operating temperature issues</vt:lpstr>
      <vt:lpstr>PowerPoint Presentation</vt:lpstr>
      <vt:lpstr>PowerPoint Presentation</vt:lpstr>
      <vt:lpstr>PowerPoint Presentation</vt:lpstr>
    </vt:vector>
  </TitlesOfParts>
  <Company>European Spallation Source ESS 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Jurns</dc:creator>
  <cp:lastModifiedBy>Jurns</cp:lastModifiedBy>
  <cp:revision>139</cp:revision>
  <cp:lastPrinted>2013-03-08T11:53:07Z</cp:lastPrinted>
  <dcterms:created xsi:type="dcterms:W3CDTF">2013-02-06T10:13:17Z</dcterms:created>
  <dcterms:modified xsi:type="dcterms:W3CDTF">2013-10-21T09:27:58Z</dcterms:modified>
</cp:coreProperties>
</file>