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4"/>
  </p:notesMasterIdLst>
  <p:sldIdLst>
    <p:sldId id="259" r:id="rId5"/>
    <p:sldId id="294" r:id="rId6"/>
    <p:sldId id="325" r:id="rId7"/>
    <p:sldId id="330" r:id="rId8"/>
    <p:sldId id="331" r:id="rId9"/>
    <p:sldId id="332" r:id="rId10"/>
    <p:sldId id="333" r:id="rId11"/>
    <p:sldId id="334" r:id="rId12"/>
    <p:sldId id="335" r:id="rId13"/>
    <p:sldId id="337" r:id="rId14"/>
    <p:sldId id="345" r:id="rId15"/>
    <p:sldId id="338" r:id="rId16"/>
    <p:sldId id="339" r:id="rId17"/>
    <p:sldId id="317" r:id="rId18"/>
    <p:sldId id="340" r:id="rId19"/>
    <p:sldId id="326" r:id="rId20"/>
    <p:sldId id="347" r:id="rId21"/>
    <p:sldId id="341" r:id="rId22"/>
    <p:sldId id="342" r:id="rId23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C1E6"/>
    <a:srgbClr val="0033CC"/>
    <a:srgbClr val="CC00FF"/>
    <a:srgbClr val="00FF00"/>
    <a:srgbClr val="005872"/>
    <a:srgbClr val="0089B5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 snapToGrid="0" snapToObjects="1">
      <p:cViewPr>
        <p:scale>
          <a:sx n="110" d="100"/>
          <a:sy n="110" d="100"/>
        </p:scale>
        <p:origin x="-34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C2720-8CA2-41F8-8E20-918B6EAF853C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CA74B-51F5-475B-BB56-7F610068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655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HiLumi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05B93-64FE-4062-AB90-130CA7088CD2}" type="datetime1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ECFA HL-LHC experiment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BDA0F-08A1-442A-B0FA-46D48CB05CA1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ECFA HL-LHC experiment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7777-3C27-478C-8A6F-C11A35468D28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ECFA HL-LHC experiment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25F-31DB-4E93-80E3-5610CFA07A4B}" type="datetime1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ECFA HL-LHC experiment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F7B3-E648-4423-B6FF-FF249419DDBD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ECFA HL-LHC experiment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EA24C-CDD3-434E-AEBD-F0203507282E}" type="datetime1">
              <a:rPr lang="en-US" smtClean="0"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ECFA HL-LHC experiment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626DA713-4097-43F1-B1E6-7556D20BB804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f\fartouk\Desktop\ECFA_HL-LHC_Worksho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16" y="3856007"/>
            <a:ext cx="1578766" cy="223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711582"/>
            <a:ext cx="5042206" cy="2141680"/>
          </a:xfrm>
        </p:spPr>
        <p:txBody>
          <a:bodyPr/>
          <a:lstStyle/>
          <a:p>
            <a:r>
              <a:rPr lang="en-US" sz="3200" dirty="0" smtClean="0"/>
              <a:t>Pile-Up density at HL-LHC with new shaping and leveling  techniques</a:t>
            </a:r>
            <a:endParaRPr lang="en-US" sz="32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6438" y="4114799"/>
            <a:ext cx="7153586" cy="1302589"/>
          </a:xfrm>
        </p:spPr>
        <p:txBody>
          <a:bodyPr/>
          <a:lstStyle/>
          <a:p>
            <a:r>
              <a:rPr lang="en-US" dirty="0" smtClean="0"/>
              <a:t>S. Fartoukh</a:t>
            </a:r>
          </a:p>
          <a:p>
            <a:r>
              <a:rPr lang="en-US" dirty="0" smtClean="0"/>
              <a:t> </a:t>
            </a:r>
            <a:r>
              <a:rPr lang="en-US" sz="2000" b="0" i="1" dirty="0" smtClean="0"/>
              <a:t>ECFA High Luminosity LHC Experiments Workshop</a:t>
            </a:r>
          </a:p>
          <a:p>
            <a:r>
              <a:rPr lang="en-US" sz="2000" b="0" i="1" dirty="0" smtClean="0"/>
              <a:t>1rst -3rd October 2013, Aix-les-</a:t>
            </a:r>
            <a:r>
              <a:rPr lang="en-US" sz="2000" b="0" i="1" dirty="0" err="1" smtClean="0"/>
              <a:t>Bains</a:t>
            </a:r>
            <a:r>
              <a:rPr lang="en-US" sz="2000" b="0" i="1" dirty="0" smtClean="0"/>
              <a:t>, FRANCE</a:t>
            </a: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F976-FCC1-4CDE-AD59-4B53D03FF8B8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45248"/>
            <a:ext cx="8229600" cy="613883"/>
          </a:xfrm>
        </p:spPr>
        <p:txBody>
          <a:bodyPr/>
          <a:lstStyle/>
          <a:p>
            <a:r>
              <a:rPr lang="en-US" i="1" dirty="0" smtClean="0"/>
              <a:t>The ``crab-kissing’’ (CK) scheme (2/5)</a:t>
            </a:r>
            <a:endParaRPr lang="en-US" i="1" dirty="0"/>
          </a:p>
        </p:txBody>
      </p:sp>
      <p:sp>
        <p:nvSpPr>
          <p:cNvPr id="15" name="Rectangle 14"/>
          <p:cNvSpPr/>
          <p:nvPr/>
        </p:nvSpPr>
        <p:spPr>
          <a:xfrm>
            <a:off x="5660857" y="3243787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647" y="1497482"/>
            <a:ext cx="5967986" cy="3879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236176" y="968399"/>
                <a:ext cx="1104181" cy="496996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/>
                            <a:ea typeface="Cambria Math"/>
                          </a:rPr>
                          <m:t>𝝏𝝁</m:t>
                        </m:r>
                      </m:num>
                      <m:den>
                        <m:r>
                          <a:rPr lang="en-US" b="1" i="1" smtClean="0">
                            <a:latin typeface="Cambria Math"/>
                            <a:ea typeface="Cambria Math"/>
                          </a:rPr>
                          <m:t>𝝏</m:t>
                        </m:r>
                        <m:r>
                          <a:rPr lang="en-US" b="1" i="1" smtClean="0">
                            <a:latin typeface="Cambria Math"/>
                            <a:ea typeface="Cambria Math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b="1" dirty="0" smtClean="0"/>
                  <a:t> [mm</a:t>
                </a:r>
                <a:r>
                  <a:rPr lang="en-US" b="1" baseline="30000" dirty="0" smtClean="0"/>
                  <a:t>-1</a:t>
                </a:r>
                <a:r>
                  <a:rPr lang="en-US" b="1" dirty="0" smtClean="0"/>
                  <a:t>]</a:t>
                </a:r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6176" y="968399"/>
                <a:ext cx="1104181" cy="496996"/>
              </a:xfrm>
              <a:prstGeom prst="rect">
                <a:avLst/>
              </a:prstGeom>
              <a:blipFill rotWithShape="1">
                <a:blip r:embed="rId3"/>
                <a:stretch>
                  <a:fillRect r="-3279" b="-722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7608498" y="5254807"/>
            <a:ext cx="153550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z [m] w.r.t. IP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9222" y="1256644"/>
            <a:ext cx="5105197" cy="6771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0033CC"/>
                </a:solidFill>
              </a:rPr>
              <a:t>HL-LHC w/o CK scheme: </a:t>
            </a:r>
            <a:r>
              <a:rPr lang="en-US" sz="1400" b="1" dirty="0" smtClean="0"/>
              <a:t>Plan A (solid) and Plan B(dotted)</a:t>
            </a:r>
          </a:p>
          <a:p>
            <a:r>
              <a:rPr lang="en-US" sz="1200" dirty="0" smtClean="0"/>
              <a:t>- 12.5 MV crabs in X-plane, round optics (15/15 cm), </a:t>
            </a:r>
            <a:r>
              <a:rPr lang="en-US" sz="1200" dirty="0" smtClean="0">
                <a:latin typeface="Symbol" panose="05050102010706020507" pitchFamily="18" charset="2"/>
                <a:sym typeface="Wingdings" pitchFamily="2" charset="2"/>
              </a:rPr>
              <a:t>s</a:t>
            </a:r>
            <a:r>
              <a:rPr lang="en-US" sz="1200" baseline="-25000" dirty="0" smtClean="0">
                <a:sym typeface="Wingdings" pitchFamily="2" charset="2"/>
              </a:rPr>
              <a:t>z </a:t>
            </a:r>
            <a:r>
              <a:rPr lang="en-US" sz="1200" dirty="0" smtClean="0"/>
              <a:t>=7.5  cm (Plan A)</a:t>
            </a:r>
          </a:p>
          <a:p>
            <a:r>
              <a:rPr lang="en-US" sz="1200" dirty="0" smtClean="0"/>
              <a:t>- or bb wire, flat optics (50/10 cm), </a:t>
            </a:r>
            <a:r>
              <a:rPr lang="en-US" sz="1200" dirty="0" smtClean="0">
                <a:latin typeface="Symbol" panose="05050102010706020507" pitchFamily="18" charset="2"/>
                <a:sym typeface="Wingdings" pitchFamily="2" charset="2"/>
              </a:rPr>
              <a:t>s</a:t>
            </a:r>
            <a:r>
              <a:rPr lang="en-US" sz="1200" baseline="-25000" dirty="0" smtClean="0">
                <a:sym typeface="Wingdings" pitchFamily="2" charset="2"/>
              </a:rPr>
              <a:t>z </a:t>
            </a:r>
            <a:r>
              <a:rPr lang="en-US" sz="1200" dirty="0" smtClean="0"/>
              <a:t>=10 cm (Plan B)</a:t>
            </a:r>
            <a:endParaRPr lang="en-US" sz="1200" dirty="0"/>
          </a:p>
        </p:txBody>
      </p:sp>
      <p:cxnSp>
        <p:nvCxnSpPr>
          <p:cNvPr id="21" name="Straight Arrow Connector 20"/>
          <p:cNvCxnSpPr>
            <a:stCxn id="17" idx="3"/>
          </p:cNvCxnSpPr>
          <p:nvPr/>
        </p:nvCxnSpPr>
        <p:spPr>
          <a:xfrm>
            <a:off x="5184419" y="1595198"/>
            <a:ext cx="60384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6473" y="2340697"/>
            <a:ext cx="476882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0033CC"/>
                </a:solidFill>
              </a:rPr>
              <a:t>“HL-LHC+” with CK scheme </a:t>
            </a:r>
            <a:r>
              <a:rPr lang="en-US" sz="1400" dirty="0"/>
              <a:t> </a:t>
            </a:r>
            <a:r>
              <a:rPr lang="en-US" sz="1400" dirty="0" smtClean="0"/>
              <a:t>and </a:t>
            </a:r>
            <a:r>
              <a:rPr lang="en-US" sz="1400" b="1" u="sng" dirty="0" smtClean="0">
                <a:solidFill>
                  <a:srgbClr val="0033CC"/>
                </a:solidFill>
              </a:rPr>
              <a:t>Gaussian bunch profile  </a:t>
            </a:r>
          </a:p>
          <a:p>
            <a:r>
              <a:rPr lang="en-US" sz="1400" b="1" dirty="0" smtClean="0"/>
              <a:t>..</a:t>
            </a:r>
            <a:r>
              <a:rPr lang="en-US" sz="1400" dirty="0" smtClean="0"/>
              <a:t>adding crab-cavities to Plan B in X and || planes (6 MV+7 MV)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130978" y="3097203"/>
            <a:ext cx="4579045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0033CC"/>
                </a:solidFill>
              </a:rPr>
              <a:t>“HL-LHC++” </a:t>
            </a:r>
            <a:r>
              <a:rPr lang="en-US" sz="1400" b="1" u="sng" dirty="0">
                <a:solidFill>
                  <a:srgbClr val="0033CC"/>
                </a:solidFill>
              </a:rPr>
              <a:t>with CK scheme </a:t>
            </a:r>
            <a:r>
              <a:rPr lang="en-US" sz="1400" dirty="0"/>
              <a:t>and</a:t>
            </a:r>
            <a:r>
              <a:rPr lang="en-US" sz="1400" b="1" u="sng" dirty="0">
                <a:solidFill>
                  <a:srgbClr val="0033CC"/>
                </a:solidFill>
              </a:rPr>
              <a:t> </a:t>
            </a:r>
            <a:r>
              <a:rPr lang="en-US" sz="1400" b="1" u="sng" dirty="0" smtClean="0">
                <a:solidFill>
                  <a:srgbClr val="0033CC"/>
                </a:solidFill>
              </a:rPr>
              <a:t>rectangular </a:t>
            </a:r>
            <a:r>
              <a:rPr lang="en-US" sz="1400" b="1" u="sng" dirty="0">
                <a:solidFill>
                  <a:srgbClr val="0033CC"/>
                </a:solidFill>
              </a:rPr>
              <a:t>bunch profile </a:t>
            </a:r>
          </a:p>
          <a:p>
            <a:r>
              <a:rPr lang="en-US" sz="1400" b="1" dirty="0" smtClean="0"/>
              <a:t>... </a:t>
            </a:r>
            <a:r>
              <a:rPr lang="en-US" sz="1400" dirty="0" smtClean="0"/>
              <a:t>adding a new 800 MHz RF system (still keeping </a:t>
            </a:r>
            <a:r>
              <a:rPr lang="en-US" sz="1400" dirty="0" smtClean="0">
                <a:latin typeface="Symbol" panose="05050102010706020507" pitchFamily="18" charset="2"/>
                <a:sym typeface="Wingdings" pitchFamily="2" charset="2"/>
              </a:rPr>
              <a:t>s</a:t>
            </a:r>
            <a:r>
              <a:rPr lang="en-US" sz="1400" baseline="-25000" dirty="0" smtClean="0">
                <a:sym typeface="Wingdings" pitchFamily="2" charset="2"/>
              </a:rPr>
              <a:t>z </a:t>
            </a:r>
            <a:r>
              <a:rPr lang="en-US" sz="1400" dirty="0"/>
              <a:t>=10 </a:t>
            </a:r>
            <a:r>
              <a:rPr lang="en-US" sz="1400" dirty="0" smtClean="0"/>
              <a:t>cm) </a:t>
            </a:r>
            <a:endParaRPr lang="en-US" sz="1400" dirty="0"/>
          </a:p>
        </p:txBody>
      </p:sp>
      <p:cxnSp>
        <p:nvCxnSpPr>
          <p:cNvPr id="35" name="Straight Arrow Connector 34"/>
          <p:cNvCxnSpPr>
            <a:stCxn id="26" idx="3"/>
          </p:cNvCxnSpPr>
          <p:nvPr/>
        </p:nvCxnSpPr>
        <p:spPr>
          <a:xfrm>
            <a:off x="4865300" y="2602307"/>
            <a:ext cx="914340" cy="28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8" idx="3"/>
          </p:cNvCxnSpPr>
          <p:nvPr/>
        </p:nvCxnSpPr>
        <p:spPr>
          <a:xfrm flipV="1">
            <a:off x="4710023" y="3352111"/>
            <a:ext cx="1069617" cy="67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02" name="TextBox 4101"/>
          <p:cNvSpPr txBox="1"/>
          <p:nvPr/>
        </p:nvSpPr>
        <p:spPr>
          <a:xfrm>
            <a:off x="1014395" y="5624139"/>
            <a:ext cx="7978466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 net gain by a factor </a:t>
            </a:r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2 at each step</a:t>
            </a:r>
          </a:p>
          <a:p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.... at nearly constant integrated performance (see next slide)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27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26" grpId="0" animBg="1"/>
      <p:bldP spid="28" grpId="0" animBg="1"/>
      <p:bldP spid="410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9E162-D031-4D33-B402-B41CEE5AA2F4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6980" y="6562973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45248"/>
            <a:ext cx="8229600" cy="613883"/>
          </a:xfrm>
        </p:spPr>
        <p:txBody>
          <a:bodyPr/>
          <a:lstStyle/>
          <a:p>
            <a:r>
              <a:rPr lang="en-US" i="1" dirty="0" smtClean="0"/>
              <a:t>The ``crab-kissing’’ (CK) scheme (3/5)</a:t>
            </a:r>
            <a:endParaRPr lang="en-US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421" y="940281"/>
            <a:ext cx="4468482" cy="37338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2" name="Content Placeholder 5"/>
          <p:cNvSpPr>
            <a:spLocks noGrp="1"/>
          </p:cNvSpPr>
          <p:nvPr>
            <p:ph idx="1"/>
          </p:nvPr>
        </p:nvSpPr>
        <p:spPr>
          <a:xfrm>
            <a:off x="163902" y="4898399"/>
            <a:ext cx="8781678" cy="11142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ym typeface="Wingdings" panose="05000000000000000000" pitchFamily="2" charset="2"/>
              </a:rPr>
              <a:t>Very similar </a:t>
            </a:r>
            <a:r>
              <a:rPr lang="en-US" sz="2400" b="1" u="sng" dirty="0" smtClean="0">
                <a:solidFill>
                  <a:srgbClr val="0033CC"/>
                </a:solidFill>
                <a:sym typeface="Wingdings" panose="05000000000000000000" pitchFamily="2" charset="2"/>
              </a:rPr>
              <a:t>delivered luminosity</a:t>
            </a:r>
            <a:r>
              <a:rPr lang="en-US" sz="24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  </a:t>
            </a:r>
            <a:r>
              <a:rPr lang="en-US" sz="2400" dirty="0" smtClean="0">
                <a:sym typeface="Wingdings" panose="05000000000000000000" pitchFamily="2" charset="2"/>
              </a:rPr>
              <a:t>for all these cases</a:t>
            </a:r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 but a priori not the same </a:t>
            </a:r>
            <a:r>
              <a:rPr lang="en-US" sz="2400" b="1" u="sng" dirty="0" smtClean="0">
                <a:solidFill>
                  <a:srgbClr val="0033CC"/>
                </a:solidFill>
                <a:sym typeface="Wingdings" panose="05000000000000000000" pitchFamily="2" charset="2"/>
              </a:rPr>
              <a:t>useful luminosity </a:t>
            </a:r>
            <a:r>
              <a:rPr lang="en-US" sz="2400" dirty="0" smtClean="0">
                <a:sym typeface="Wingdings" panose="05000000000000000000" pitchFamily="2" charset="2"/>
              </a:rPr>
              <a:t>(being quantified)</a:t>
            </a:r>
            <a:endParaRPr lang="en-GB" sz="2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710030" y="1052423"/>
            <a:ext cx="8626" cy="316589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156611" y="2078966"/>
            <a:ext cx="4123426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3902" y="1882162"/>
            <a:ext cx="1875193" cy="369332"/>
          </a:xfrm>
          <a:prstGeom prst="rect">
            <a:avLst/>
          </a:prstGeom>
          <a:solidFill>
            <a:srgbClr val="5BC1E6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1.40 fb</a:t>
            </a:r>
            <a:r>
              <a:rPr lang="en-US" baseline="30000" dirty="0" smtClean="0"/>
              <a:t>-1</a:t>
            </a:r>
            <a:r>
              <a:rPr lang="en-US" dirty="0" smtClean="0"/>
              <a:t> after 8h</a:t>
            </a:r>
            <a:endParaRPr lang="en-US" dirty="0"/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359" y="3056986"/>
            <a:ext cx="2474630" cy="1608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7432232" y="2644050"/>
                <a:ext cx="810883" cy="36215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2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𝝏𝝁</m:t>
                        </m:r>
                      </m:num>
                      <m:den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𝝏</m:t>
                        </m:r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sz="1200" b="1" dirty="0" smtClean="0"/>
                  <a:t> [mm</a:t>
                </a:r>
                <a:r>
                  <a:rPr lang="en-US" sz="1200" b="1" baseline="30000" dirty="0" smtClean="0"/>
                  <a:t>-1</a:t>
                </a:r>
                <a:r>
                  <a:rPr lang="en-US" sz="1200" b="1" dirty="0" smtClean="0"/>
                  <a:t>]</a:t>
                </a:r>
                <a:endParaRPr lang="en-US" sz="1200" b="1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2232" y="2644050"/>
                <a:ext cx="810883" cy="362150"/>
              </a:xfrm>
              <a:prstGeom prst="rect">
                <a:avLst/>
              </a:prstGeom>
              <a:blipFill rotWithShape="1">
                <a:blip r:embed="rId4"/>
                <a:stretch>
                  <a:fillRect b="-163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83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50EDF-FA77-4649-B2D6-5088FEC202A7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552424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45248"/>
            <a:ext cx="8229600" cy="613883"/>
          </a:xfrm>
        </p:spPr>
        <p:txBody>
          <a:bodyPr/>
          <a:lstStyle/>
          <a:p>
            <a:r>
              <a:rPr lang="en-US" i="1" dirty="0" smtClean="0"/>
              <a:t>The ``crab-kissing’’ (CK) scheme (4/5)</a:t>
            </a:r>
            <a:endParaRPr lang="en-US" i="1" dirty="0"/>
          </a:p>
        </p:txBody>
      </p:sp>
      <p:sp>
        <p:nvSpPr>
          <p:cNvPr id="15" name="Rectangle 14"/>
          <p:cNvSpPr/>
          <p:nvPr/>
        </p:nvSpPr>
        <p:spPr>
          <a:xfrm>
            <a:off x="7343486" y="3243787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65045" y="3524180"/>
            <a:ext cx="118324" cy="255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4" y="2452558"/>
            <a:ext cx="1646442" cy="186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6" y="4451378"/>
            <a:ext cx="1640280" cy="186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575" y="4455542"/>
            <a:ext cx="1667333" cy="186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136" y="2452558"/>
            <a:ext cx="1658772" cy="186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02656" y="4682205"/>
            <a:ext cx="1255472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CC voltage program </a:t>
            </a:r>
          </a:p>
          <a:p>
            <a:pPr algn="ctr"/>
            <a:r>
              <a:rPr lang="en-US" sz="1000" b="1" dirty="0" smtClean="0"/>
              <a:t>in ||-plane</a:t>
            </a:r>
            <a:endParaRPr lang="en-US" sz="1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61636" y="4678761"/>
            <a:ext cx="1255472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CC voltage program </a:t>
            </a:r>
          </a:p>
          <a:p>
            <a:pPr algn="ctr"/>
            <a:r>
              <a:rPr lang="en-US" sz="1000" b="1" dirty="0" smtClean="0"/>
              <a:t>in X-plane</a:t>
            </a:r>
            <a:endParaRPr lang="en-US" sz="1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08435" y="2584577"/>
            <a:ext cx="878655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Symbol" panose="05050102010706020507" pitchFamily="18" charset="2"/>
              </a:rPr>
              <a:t>b</a:t>
            </a:r>
            <a:r>
              <a:rPr lang="en-US" sz="1000" b="1" baseline="30000" dirty="0" smtClean="0">
                <a:latin typeface="Symbol" panose="05050102010706020507" pitchFamily="18" charset="2"/>
              </a:rPr>
              <a:t>*</a:t>
            </a:r>
            <a:r>
              <a:rPr lang="en-US" sz="1000" b="1" dirty="0" smtClean="0">
                <a:latin typeface="Symbol" panose="05050102010706020507" pitchFamily="18" charset="2"/>
              </a:rPr>
              <a:t> </a:t>
            </a:r>
            <a:r>
              <a:rPr lang="en-US" sz="1000" b="1" dirty="0" smtClean="0"/>
              <a:t>in X-plane</a:t>
            </a:r>
            <a:endParaRPr lang="en-US" sz="1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345198" y="2565604"/>
            <a:ext cx="980474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Symbol" panose="05050102010706020507" pitchFamily="18" charset="2"/>
              </a:rPr>
              <a:t>b</a:t>
            </a:r>
            <a:r>
              <a:rPr lang="en-US" sz="1000" b="1" baseline="30000" dirty="0" smtClean="0">
                <a:latin typeface="Symbol" panose="05050102010706020507" pitchFamily="18" charset="2"/>
              </a:rPr>
              <a:t>*</a:t>
            </a:r>
            <a:r>
              <a:rPr lang="en-US" sz="1000" b="1" dirty="0" smtClean="0">
                <a:latin typeface="Symbol" panose="05050102010706020507" pitchFamily="18" charset="2"/>
              </a:rPr>
              <a:t> </a:t>
            </a:r>
            <a:r>
              <a:rPr lang="en-US" sz="1000" b="1" dirty="0" smtClean="0"/>
              <a:t>in ||-plane</a:t>
            </a:r>
            <a:endParaRPr lang="en-US" sz="1000" b="1" dirty="0"/>
          </a:p>
        </p:txBody>
      </p:sp>
      <p:sp>
        <p:nvSpPr>
          <p:cNvPr id="32" name="Content Placeholder 5"/>
          <p:cNvSpPr>
            <a:spLocks noGrp="1"/>
          </p:cNvSpPr>
          <p:nvPr>
            <p:ph idx="1"/>
          </p:nvPr>
        </p:nvSpPr>
        <p:spPr>
          <a:xfrm>
            <a:off x="0" y="879895"/>
            <a:ext cx="9092229" cy="15302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Leveling techniques (...forgetting the details)</a:t>
            </a:r>
          </a:p>
          <a:p>
            <a:r>
              <a:rPr lang="en-US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W/o CK scheme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(black cases): </a:t>
            </a:r>
            <a:r>
              <a:rPr lang="en-US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Lumi leveling with </a:t>
            </a:r>
            <a:r>
              <a:rPr lang="en-US" sz="2000" b="1" dirty="0">
                <a:solidFill>
                  <a:srgbClr val="0033CC"/>
                </a:solidFill>
                <a:latin typeface="Symbol" panose="05050102010706020507" pitchFamily="18" charset="2"/>
              </a:rPr>
              <a:t>b</a:t>
            </a:r>
            <a:r>
              <a:rPr lang="en-US" sz="2000" b="1" baseline="30000" dirty="0" smtClean="0">
                <a:solidFill>
                  <a:srgbClr val="0033CC"/>
                </a:solidFill>
                <a:latin typeface="Symbol" panose="05050102010706020507" pitchFamily="18" charset="2"/>
              </a:rPr>
              <a:t>*</a:t>
            </a:r>
            <a:r>
              <a:rPr lang="en-US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 @ </a:t>
            </a:r>
            <a:r>
              <a:rPr lang="en-US" sz="2000" b="1" dirty="0">
                <a:solidFill>
                  <a:srgbClr val="0033CC"/>
                </a:solidFill>
                <a:sym typeface="Wingdings" panose="05000000000000000000" pitchFamily="2" charset="2"/>
              </a:rPr>
              <a:t>&lt;</a:t>
            </a:r>
            <a:r>
              <a:rPr lang="en-GB" sz="2000" b="1" dirty="0">
                <a:solidFill>
                  <a:srgbClr val="0033CC"/>
                </a:solidFill>
                <a:latin typeface="Symbol" panose="05050102010706020507" pitchFamily="18" charset="2"/>
              </a:rPr>
              <a:t>m</a:t>
            </a:r>
            <a:r>
              <a:rPr lang="en-GB" sz="2000" b="1" baseline="-25000" dirty="0">
                <a:solidFill>
                  <a:srgbClr val="0033CC"/>
                </a:solidFill>
              </a:rPr>
              <a:t>tot</a:t>
            </a:r>
            <a:r>
              <a:rPr lang="en-GB" sz="2000" b="1" dirty="0" smtClean="0">
                <a:solidFill>
                  <a:srgbClr val="0033CC"/>
                </a:solidFill>
              </a:rPr>
              <a:t>&gt; = 140</a:t>
            </a:r>
          </a:p>
          <a:p>
            <a:r>
              <a:rPr lang="en-US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With </a:t>
            </a:r>
            <a:r>
              <a:rPr lang="en-US" sz="2000" b="1" u="sng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CK scheme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(red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cases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):    </a:t>
            </a:r>
            <a:r>
              <a:rPr lang="en-US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“Peak z-density leveling” with CC @ </a:t>
            </a:r>
            <a:r>
              <a:rPr lang="en-US" sz="2000" b="1" dirty="0">
                <a:solidFill>
                  <a:srgbClr val="0033CC"/>
                </a:solidFill>
                <a:sym typeface="Wingdings" panose="05000000000000000000" pitchFamily="2" charset="2"/>
              </a:rPr>
              <a:t>&lt;</a:t>
            </a:r>
            <a:r>
              <a:rPr lang="en-GB" sz="2000" b="1" dirty="0" smtClean="0">
                <a:solidFill>
                  <a:srgbClr val="0033CC"/>
                </a:solidFill>
                <a:latin typeface="Symbol" panose="05050102010706020507" pitchFamily="18" charset="2"/>
              </a:rPr>
              <a:t>m</a:t>
            </a:r>
            <a:r>
              <a:rPr lang="en-GB" sz="2000" b="1" baseline="-25000" dirty="0" smtClean="0">
                <a:solidFill>
                  <a:srgbClr val="0033CC"/>
                </a:solidFill>
              </a:rPr>
              <a:t>tot</a:t>
            </a:r>
            <a:r>
              <a:rPr lang="en-GB" sz="2000" b="1" dirty="0" smtClean="0">
                <a:solidFill>
                  <a:srgbClr val="0033CC"/>
                </a:solidFill>
              </a:rPr>
              <a:t>&gt;  </a:t>
            </a:r>
            <a:r>
              <a:rPr lang="en-GB" sz="2000" b="1" dirty="0" smtClean="0">
                <a:solidFill>
                  <a:srgbClr val="0033CC"/>
                </a:solidFill>
                <a:sym typeface="Symbol"/>
              </a:rPr>
              <a:t> </a:t>
            </a:r>
            <a:r>
              <a:rPr lang="en-GB" sz="2000" b="1" dirty="0" smtClean="0">
                <a:solidFill>
                  <a:srgbClr val="0033CC"/>
                </a:solidFill>
              </a:rPr>
              <a:t>140</a:t>
            </a:r>
            <a:endParaRPr lang="en-GB" sz="2000" b="1" dirty="0">
              <a:solidFill>
                <a:srgbClr val="0033CC"/>
              </a:solidFill>
            </a:endParaRPr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744" y="2375645"/>
            <a:ext cx="3702726" cy="388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559" y="4089864"/>
            <a:ext cx="2337758" cy="246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4451230" y="5321144"/>
            <a:ext cx="196682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Lumi profile in SB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7272055" y="6017337"/>
            <a:ext cx="1820174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Peak z-density in SB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021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/>
      <p:bldP spid="6" grpId="0"/>
      <p:bldP spid="7" grpId="0" animBg="1"/>
      <p:bldP spid="29" grpId="0" animBg="1"/>
      <p:bldP spid="30" grpId="0" animBg="1"/>
      <p:bldP spid="31" grpId="0" animBg="1"/>
      <p:bldP spid="36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f\fartouk\Desktop\scenari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570" y="287001"/>
            <a:ext cx="4826998" cy="624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9E162-D031-4D33-B402-B41CEE5AA2F4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6980" y="6537961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45248"/>
            <a:ext cx="8229600" cy="613883"/>
          </a:xfrm>
        </p:spPr>
        <p:txBody>
          <a:bodyPr/>
          <a:lstStyle/>
          <a:p>
            <a:r>
              <a:rPr lang="en-US" i="1" dirty="0" smtClean="0"/>
              <a:t>The ``crab-kissing’’ (CK) scheme (5/5)</a:t>
            </a:r>
            <a:endParaRPr lang="en-US" i="1" dirty="0"/>
          </a:p>
        </p:txBody>
      </p:sp>
      <p:sp>
        <p:nvSpPr>
          <p:cNvPr id="32" name="Content Placeholder 5"/>
          <p:cNvSpPr>
            <a:spLocks noGrp="1"/>
          </p:cNvSpPr>
          <p:nvPr>
            <p:ph idx="1"/>
          </p:nvPr>
        </p:nvSpPr>
        <p:spPr>
          <a:xfrm>
            <a:off x="94891" y="1680746"/>
            <a:ext cx="4260011" cy="23650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ym typeface="Wingdings" panose="05000000000000000000" pitchFamily="2" charset="2"/>
              </a:rPr>
              <a:t>The  </a:t>
            </a:r>
            <a:r>
              <a:rPr lang="en-US" sz="2400" b="1" u="sng" dirty="0" smtClean="0">
                <a:solidFill>
                  <a:srgbClr val="0033CC"/>
                </a:solidFill>
                <a:sym typeface="Wingdings" panose="05000000000000000000" pitchFamily="2" charset="2"/>
              </a:rPr>
              <a:t>density shape </a:t>
            </a:r>
            <a:r>
              <a:rPr lang="en-US" sz="2400" dirty="0" smtClean="0">
                <a:sym typeface="Wingdings" panose="05000000000000000000" pitchFamily="2" charset="2"/>
              </a:rPr>
              <a:t>is changing in stable beam </a:t>
            </a:r>
          </a:p>
          <a:p>
            <a:pPr marL="0" indent="0">
              <a:buNone/>
            </a:pPr>
            <a:r>
              <a:rPr lang="en-US" sz="2400" b="1" dirty="0" smtClean="0">
                <a:sym typeface="Wingdings" panose="05000000000000000000" pitchFamily="2" charset="2"/>
              </a:rPr>
              <a:t> ... </a:t>
            </a:r>
            <a:r>
              <a:rPr lang="en-US" sz="2400" dirty="0" smtClean="0">
                <a:sym typeface="Wingdings" panose="05000000000000000000" pitchFamily="2" charset="2"/>
              </a:rPr>
              <a:t>but the </a:t>
            </a:r>
            <a:r>
              <a:rPr lang="en-US" sz="2400" b="1" u="sng" dirty="0" smtClean="0">
                <a:solidFill>
                  <a:srgbClr val="0033CC"/>
                </a:solidFill>
                <a:sym typeface="Wingdings" panose="05000000000000000000" pitchFamily="2" charset="2"/>
              </a:rPr>
              <a:t>peak  density</a:t>
            </a:r>
            <a:r>
              <a:rPr lang="en-US" sz="2400" dirty="0" smtClean="0">
                <a:sym typeface="Wingdings" panose="05000000000000000000" pitchFamily="2" charset="2"/>
              </a:rPr>
              <a:t> is halved and stays constant with the CK scheme.</a:t>
            </a:r>
            <a:endParaRPr lang="en-GB" sz="24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53646" y="6537960"/>
            <a:ext cx="4114800" cy="320040"/>
          </a:xfrm>
        </p:spPr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04746" y="5091962"/>
            <a:ext cx="152687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Lumi profile in SB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975883" y="5081628"/>
            <a:ext cx="152687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Perf. profile in SB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098609" y="1070628"/>
            <a:ext cx="203295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 </a:t>
            </a:r>
            <a:r>
              <a:rPr lang="en-US" sz="1400" b="1" smtClean="0"/>
              <a:t>z-density variations in SB </a:t>
            </a:r>
            <a:r>
              <a:rPr lang="en-US" sz="1200" smtClean="0"/>
              <a:t>(animation</a:t>
            </a:r>
            <a:r>
              <a:rPr lang="en-US" sz="1200" dirty="0" smtClean="0"/>
              <a:t>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3610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B76C-231A-48D9-8705-4EA1139E2F8A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396" y="-20387"/>
            <a:ext cx="8229600" cy="914400"/>
          </a:xfrm>
        </p:spPr>
        <p:txBody>
          <a:bodyPr/>
          <a:lstStyle/>
          <a:p>
            <a:r>
              <a:rPr lang="en-US" i="1" dirty="0" smtClean="0"/>
              <a:t>Conclusions &amp; Outlooks (1/2)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5" y="1066548"/>
            <a:ext cx="9144000" cy="534287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Strongly relying on high current from the injectors </a:t>
            </a:r>
            <a:r>
              <a:rPr lang="en-US" sz="2400" b="1" dirty="0" smtClean="0">
                <a:solidFill>
                  <a:srgbClr val="0033CC"/>
                </a:solidFill>
              </a:rPr>
              <a:t>(2.2E11/b @25 ns), </a:t>
            </a:r>
            <a:r>
              <a:rPr lang="en-US" sz="2400" dirty="0" smtClean="0"/>
              <a:t>various scheme can be built </a:t>
            </a:r>
            <a:r>
              <a:rPr lang="en-US" sz="2400" b="1" dirty="0" smtClean="0">
                <a:solidFill>
                  <a:srgbClr val="0033CC"/>
                </a:solidFill>
              </a:rPr>
              <a:t>with or w/o crab-cavities to deliver a yearly lumi of </a:t>
            </a:r>
            <a:r>
              <a:rPr lang="en-US" sz="2400" b="1" dirty="0" smtClean="0">
                <a:solidFill>
                  <a:srgbClr val="0033CC"/>
                </a:solidFill>
                <a:sym typeface="Symbol"/>
              </a:rPr>
              <a:t></a:t>
            </a:r>
            <a:r>
              <a:rPr lang="en-US" sz="2400" b="1" dirty="0" smtClean="0">
                <a:solidFill>
                  <a:srgbClr val="0033CC"/>
                </a:solidFill>
              </a:rPr>
              <a:t>250 fb</a:t>
            </a:r>
            <a:r>
              <a:rPr lang="en-US" sz="2400" b="1" baseline="30000" dirty="0" smtClean="0">
                <a:solidFill>
                  <a:srgbClr val="0033CC"/>
                </a:solidFill>
              </a:rPr>
              <a:t>-1</a:t>
            </a:r>
            <a:r>
              <a:rPr lang="en-US" sz="2400" b="1" dirty="0" smtClean="0">
                <a:solidFill>
                  <a:srgbClr val="0033CC"/>
                </a:solidFill>
              </a:rPr>
              <a:t>. </a:t>
            </a:r>
            <a:r>
              <a:rPr lang="en-US" sz="2400" b="1" i="1" u="sng" dirty="0" smtClean="0">
                <a:solidFill>
                  <a:srgbClr val="FF0000"/>
                </a:solidFill>
              </a:rPr>
              <a:t>But all these scenarios assume new hardware never tested so far in a </a:t>
            </a:r>
            <a:r>
              <a:rPr lang="en-US" sz="2400" b="1" i="1" u="sng" dirty="0" err="1" smtClean="0">
                <a:solidFill>
                  <a:srgbClr val="FF0000"/>
                </a:solidFill>
              </a:rPr>
              <a:t>pp</a:t>
            </a:r>
            <a:r>
              <a:rPr lang="en-US" sz="2400" b="1" i="1" u="sng" dirty="0" smtClean="0">
                <a:solidFill>
                  <a:srgbClr val="FF0000"/>
                </a:solidFill>
              </a:rPr>
              <a:t> collider. </a:t>
            </a:r>
            <a:endParaRPr lang="en-US" sz="2400" b="1" i="1" u="sng" baseline="30000" dirty="0" smtClean="0">
              <a:solidFill>
                <a:srgbClr val="FF0000"/>
              </a:solidFill>
            </a:endParaRPr>
          </a:p>
          <a:p>
            <a:endParaRPr lang="en-US" sz="1000" b="1" baseline="30000" dirty="0" smtClean="0">
              <a:solidFill>
                <a:srgbClr val="0033CC"/>
              </a:solidFill>
            </a:endParaRPr>
          </a:p>
          <a:p>
            <a:r>
              <a:rPr lang="en-US" sz="2400" dirty="0" smtClean="0"/>
              <a:t>Without crab-cavities, however, the detector will have to leave in an high pile-up environment, </a:t>
            </a:r>
            <a:r>
              <a:rPr lang="en-GB" sz="2400" b="1" i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2400" b="1" i="1" baseline="-25000" dirty="0" smtClean="0">
                <a:solidFill>
                  <a:srgbClr val="FF0000"/>
                </a:solidFill>
              </a:rPr>
              <a:t>tot</a:t>
            </a:r>
            <a:r>
              <a:rPr lang="en-GB" sz="2400" b="1" i="1" dirty="0" smtClean="0">
                <a:solidFill>
                  <a:srgbClr val="FF0000"/>
                </a:solidFill>
              </a:rPr>
              <a:t> </a:t>
            </a:r>
            <a:r>
              <a:rPr lang="en-GB" sz="2400" b="1" i="1" dirty="0">
                <a:solidFill>
                  <a:srgbClr val="FF0000"/>
                </a:solidFill>
              </a:rPr>
              <a:t>=</a:t>
            </a:r>
            <a:r>
              <a:rPr lang="en-GB" sz="2400" b="1" i="1" dirty="0" smtClean="0">
                <a:solidFill>
                  <a:srgbClr val="FF0000"/>
                </a:solidFill>
              </a:rPr>
              <a:t>140 </a:t>
            </a:r>
            <a:r>
              <a:rPr lang="en-GB" sz="2400" b="1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@25 ns ( 200 for the worst collisions) and peak line-density of </a:t>
            </a:r>
            <a:r>
              <a:rPr lang="en-US" sz="2400" b="1" i="1" dirty="0">
                <a:solidFill>
                  <a:srgbClr val="FF0000"/>
                </a:solidFill>
                <a:sym typeface="Symbol"/>
              </a:rPr>
              <a:t> </a:t>
            </a:r>
            <a:r>
              <a:rPr lang="en-GB" sz="2400" b="1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1.3 PU/mm  ( 1.8 PU/mm).</a:t>
            </a:r>
          </a:p>
          <a:p>
            <a:endParaRPr lang="en-GB" sz="1000" b="1" dirty="0" smtClean="0">
              <a:solidFill>
                <a:srgbClr val="0033CC"/>
              </a:solidFill>
              <a:sym typeface="Wingdings" panose="05000000000000000000" pitchFamily="2" charset="2"/>
            </a:endParaRPr>
          </a:p>
          <a:p>
            <a:r>
              <a:rPr lang="en-GB" sz="2400" i="1" u="sng" dirty="0" smtClean="0">
                <a:sym typeface="Wingdings" panose="05000000000000000000" pitchFamily="2" charset="2"/>
              </a:rPr>
              <a:t>Not discussed but to be kept in mind</a:t>
            </a:r>
            <a:r>
              <a:rPr lang="en-GB" sz="2400" dirty="0" smtClean="0">
                <a:sym typeface="Wingdings" panose="05000000000000000000" pitchFamily="2" charset="2"/>
              </a:rPr>
              <a:t>: </a:t>
            </a:r>
            <a:r>
              <a:rPr lang="en-GB" sz="2400" b="1" dirty="0">
                <a:solidFill>
                  <a:srgbClr val="0033CC"/>
                </a:solidFill>
                <a:sym typeface="Wingdings" panose="05000000000000000000" pitchFamily="2" charset="2"/>
              </a:rPr>
              <a:t>a</a:t>
            </a:r>
            <a:r>
              <a:rPr lang="en-GB" sz="24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ny reduction of current or increase of the bunch spacing (50 ns..) </a:t>
            </a:r>
            <a:r>
              <a:rPr lang="en-GB" sz="2400" dirty="0" smtClean="0">
                <a:sym typeface="Wingdings" panose="05000000000000000000" pitchFamily="2" charset="2"/>
              </a:rPr>
              <a:t>will immediately translate into an </a:t>
            </a:r>
            <a:r>
              <a:rPr lang="en-GB" sz="24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increase of the peak z-density, if one tries to stick to the target performance.</a:t>
            </a:r>
            <a:endParaRPr lang="en-US" sz="2400" b="1" baseline="30000" dirty="0" smtClean="0">
              <a:solidFill>
                <a:srgbClr val="0033CC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8672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4119-0480-48A4-9B41-63EE6F94342B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</p:spPr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396" y="-20387"/>
            <a:ext cx="8229600" cy="914400"/>
          </a:xfrm>
        </p:spPr>
        <p:txBody>
          <a:bodyPr/>
          <a:lstStyle/>
          <a:p>
            <a:r>
              <a:rPr lang="en-US" i="1" dirty="0" smtClean="0"/>
              <a:t>Conclusions &amp; Outlooks (2/2)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5" y="744245"/>
            <a:ext cx="9144000" cy="2421649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33CC"/>
                </a:solidFill>
                <a:sym typeface="Wingdings" pitchFamily="2" charset="2"/>
              </a:rPr>
              <a:t>Crab-cavities in specific configuration (CK scheme) remains the key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-</a:t>
            </a:r>
            <a:r>
              <a:rPr lang="en-US" sz="2400" b="1" dirty="0" smtClean="0">
                <a:solidFill>
                  <a:srgbClr val="0033CC"/>
                </a:solidFill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To reduce the peak PU line density at constant performance,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- Or to boost the performance at constant PU line density,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- Or (in the worst case of beam current lower than targeted) to mitigate the performance loss at constant PU line density.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431321" y="3100209"/>
            <a:ext cx="8083403" cy="3152425"/>
            <a:chOff x="-507717" y="2814184"/>
            <a:chExt cx="9571299" cy="3771038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5777" y="3252149"/>
              <a:ext cx="5127805" cy="33330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-292603" y="5449610"/>
              <a:ext cx="4899130" cy="3313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CC00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CC00FF"/>
                  </a:solidFill>
                </a:rPr>
                <a:t>LHC2012 (50 ns):  </a:t>
              </a:r>
              <a:r>
                <a:rPr lang="en-US" sz="1200" b="1" dirty="0" smtClean="0">
                  <a:solidFill>
                    <a:srgbClr val="0033CC"/>
                  </a:solidFill>
                </a:rPr>
                <a:t>25 fb</a:t>
              </a:r>
              <a:r>
                <a:rPr lang="en-US" sz="1200" b="1" baseline="30000" dirty="0" smtClean="0">
                  <a:solidFill>
                    <a:srgbClr val="0033CC"/>
                  </a:solidFill>
                </a:rPr>
                <a:t>-1</a:t>
              </a:r>
              <a:r>
                <a:rPr lang="en-US" sz="1200" b="1" dirty="0" smtClean="0">
                  <a:solidFill>
                    <a:srgbClr val="0033CC"/>
                  </a:solidFill>
                </a:rPr>
                <a:t>/y, </a:t>
              </a:r>
              <a:r>
                <a:rPr lang="en-GB" sz="1200" b="1" dirty="0" smtClean="0">
                  <a:solidFill>
                    <a:srgbClr val="0033CC"/>
                  </a:solidFill>
                  <a:latin typeface="Symbol" panose="05050102010706020507" pitchFamily="18" charset="2"/>
                </a:rPr>
                <a:t>m</a:t>
              </a:r>
              <a:r>
                <a:rPr lang="en-GB" sz="1200" b="1" baseline="-25000" dirty="0" smtClean="0">
                  <a:solidFill>
                    <a:srgbClr val="0033CC"/>
                  </a:solidFill>
                </a:rPr>
                <a:t>tot</a:t>
              </a:r>
              <a:r>
                <a:rPr lang="en-GB" sz="1200" b="1" dirty="0" smtClean="0">
                  <a:solidFill>
                    <a:srgbClr val="0033CC"/>
                  </a:solidFill>
                </a:rPr>
                <a:t>= </a:t>
              </a:r>
              <a:r>
                <a:rPr lang="en-GB" sz="1200" b="1" dirty="0">
                  <a:solidFill>
                    <a:srgbClr val="0033CC"/>
                  </a:solidFill>
                </a:rPr>
                <a:t>40 </a:t>
              </a:r>
              <a:r>
                <a:rPr lang="en-GB" sz="1200" b="1" dirty="0" smtClean="0">
                  <a:solidFill>
                    <a:srgbClr val="0033CC"/>
                  </a:solidFill>
                </a:rPr>
                <a:t>@7.5E33</a:t>
              </a:r>
              <a:endParaRPr lang="en-GB" sz="1200" b="1" dirty="0">
                <a:solidFill>
                  <a:srgbClr val="0033CC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4606526" y="5574780"/>
              <a:ext cx="1893153" cy="6360"/>
            </a:xfrm>
            <a:prstGeom prst="straightConnector1">
              <a:avLst/>
            </a:prstGeom>
            <a:ln>
              <a:solidFill>
                <a:srgbClr val="CC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-507717" y="4553986"/>
              <a:ext cx="5114243" cy="5522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FF0000"/>
                  </a:solidFill>
                </a:rPr>
                <a:t>“HL-LHC++” (25ns): </a:t>
              </a:r>
              <a:r>
                <a:rPr lang="en-US" sz="1200" b="1" dirty="0" smtClean="0">
                  <a:solidFill>
                    <a:srgbClr val="0033CC"/>
                  </a:solidFill>
                </a:rPr>
                <a:t>250 fb</a:t>
              </a:r>
              <a:r>
                <a:rPr lang="en-US" sz="1200" b="1" baseline="30000" dirty="0" smtClean="0">
                  <a:solidFill>
                    <a:srgbClr val="0033CC"/>
                  </a:solidFill>
                </a:rPr>
                <a:t>-1</a:t>
              </a:r>
              <a:r>
                <a:rPr lang="en-US" sz="1200" b="1" dirty="0" smtClean="0">
                  <a:solidFill>
                    <a:srgbClr val="0033CC"/>
                  </a:solidFill>
                </a:rPr>
                <a:t>/y , </a:t>
              </a:r>
              <a:r>
                <a:rPr lang="en-GB" sz="1200" b="1" dirty="0">
                  <a:solidFill>
                    <a:srgbClr val="0033CC"/>
                  </a:solidFill>
                  <a:latin typeface="Symbol" panose="05050102010706020507" pitchFamily="18" charset="2"/>
                </a:rPr>
                <a:t>m</a:t>
              </a:r>
              <a:r>
                <a:rPr lang="en-GB" sz="1200" b="1" baseline="-25000" dirty="0">
                  <a:solidFill>
                    <a:srgbClr val="0033CC"/>
                  </a:solidFill>
                </a:rPr>
                <a:t>tot</a:t>
              </a:r>
              <a:r>
                <a:rPr lang="en-GB" sz="1200" b="1" dirty="0">
                  <a:solidFill>
                    <a:srgbClr val="0033CC"/>
                  </a:solidFill>
                </a:rPr>
                <a:t>= 140 @</a:t>
              </a:r>
              <a:r>
                <a:rPr lang="en-GB" sz="1200" b="1" dirty="0" smtClean="0">
                  <a:solidFill>
                    <a:srgbClr val="0033CC"/>
                  </a:solidFill>
                </a:rPr>
                <a:t>5E34</a:t>
              </a:r>
              <a:endParaRPr lang="en-US" sz="1200" b="1" dirty="0" smtClean="0">
                <a:solidFill>
                  <a:srgbClr val="0033CC"/>
                </a:solidFill>
              </a:endParaRPr>
            </a:p>
            <a:p>
              <a:pPr algn="ctr"/>
              <a:r>
                <a:rPr lang="en-US" sz="1200" b="1" dirty="0" smtClean="0">
                  <a:solidFill>
                    <a:srgbClr val="FF0000"/>
                  </a:solidFill>
                </a:rPr>
                <a:t>(BB wire .and. crabs with CK scheme .and. 800 MHz)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4606526" y="4811498"/>
              <a:ext cx="189315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-507717" y="3909034"/>
              <a:ext cx="5114246" cy="5522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FF0000"/>
                  </a:solidFill>
                </a:rPr>
                <a:t>“HL-LHC+” (</a:t>
              </a:r>
              <a:r>
                <a:rPr lang="en-US" sz="1200" b="1" dirty="0">
                  <a:solidFill>
                    <a:srgbClr val="FF0000"/>
                  </a:solidFill>
                </a:rPr>
                <a:t>25ns): </a:t>
              </a:r>
              <a:r>
                <a:rPr lang="en-US" sz="1200" b="1" dirty="0">
                  <a:solidFill>
                    <a:srgbClr val="0033CC"/>
                  </a:solidFill>
                </a:rPr>
                <a:t>250 fb</a:t>
              </a:r>
              <a:r>
                <a:rPr lang="en-US" sz="1200" b="1" baseline="30000" dirty="0">
                  <a:solidFill>
                    <a:srgbClr val="0033CC"/>
                  </a:solidFill>
                </a:rPr>
                <a:t>-1</a:t>
              </a:r>
              <a:r>
                <a:rPr lang="en-US" sz="1200" b="1" dirty="0">
                  <a:solidFill>
                    <a:srgbClr val="0033CC"/>
                  </a:solidFill>
                </a:rPr>
                <a:t>/y , </a:t>
              </a:r>
              <a:r>
                <a:rPr lang="en-GB" sz="1200" b="1" dirty="0">
                  <a:solidFill>
                    <a:srgbClr val="0033CC"/>
                  </a:solidFill>
                  <a:latin typeface="Symbol" panose="05050102010706020507" pitchFamily="18" charset="2"/>
                </a:rPr>
                <a:t>m</a:t>
              </a:r>
              <a:r>
                <a:rPr lang="en-GB" sz="1200" b="1" baseline="-25000" dirty="0">
                  <a:solidFill>
                    <a:srgbClr val="0033CC"/>
                  </a:solidFill>
                </a:rPr>
                <a:t>tot</a:t>
              </a:r>
              <a:r>
                <a:rPr lang="en-GB" sz="1200" b="1" dirty="0">
                  <a:solidFill>
                    <a:srgbClr val="0033CC"/>
                  </a:solidFill>
                </a:rPr>
                <a:t>= 140 @</a:t>
              </a:r>
              <a:r>
                <a:rPr lang="en-GB" sz="1200" b="1" dirty="0" smtClean="0">
                  <a:solidFill>
                    <a:srgbClr val="0033CC"/>
                  </a:solidFill>
                </a:rPr>
                <a:t>5E34</a:t>
              </a:r>
            </a:p>
            <a:p>
              <a:pPr algn="ctr"/>
              <a:r>
                <a:rPr lang="en-US" sz="1200" b="1" dirty="0" smtClean="0">
                  <a:solidFill>
                    <a:srgbClr val="FF0000"/>
                  </a:solidFill>
                </a:rPr>
                <a:t>(BB wire .and. crabs with CK scheme)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Arrow Connector 18"/>
            <p:cNvCxnSpPr>
              <a:endCxn id="18" idx="3"/>
            </p:cNvCxnSpPr>
            <p:nvPr/>
          </p:nvCxnSpPr>
          <p:spPr>
            <a:xfrm flipH="1">
              <a:off x="4606529" y="4170643"/>
              <a:ext cx="1875924" cy="14521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-507717" y="3065345"/>
              <a:ext cx="5114246" cy="5522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HL-LHC baseline and backup (25 ns): </a:t>
              </a:r>
              <a:r>
                <a:rPr lang="en-US" sz="1200" b="1" dirty="0" smtClean="0">
                  <a:solidFill>
                    <a:srgbClr val="0033CC"/>
                  </a:solidFill>
                </a:rPr>
                <a:t>250 </a:t>
              </a:r>
              <a:r>
                <a:rPr lang="en-US" sz="1200" b="1" dirty="0">
                  <a:solidFill>
                    <a:srgbClr val="0033CC"/>
                  </a:solidFill>
                </a:rPr>
                <a:t>fb</a:t>
              </a:r>
              <a:r>
                <a:rPr lang="en-US" sz="1200" b="1" baseline="30000" dirty="0">
                  <a:solidFill>
                    <a:srgbClr val="0033CC"/>
                  </a:solidFill>
                </a:rPr>
                <a:t>-1</a:t>
              </a:r>
              <a:r>
                <a:rPr lang="en-US" sz="1200" b="1" dirty="0">
                  <a:solidFill>
                    <a:srgbClr val="0033CC"/>
                  </a:solidFill>
                </a:rPr>
                <a:t>/y</a:t>
              </a:r>
              <a:r>
                <a:rPr lang="en-US" sz="1200" b="1" dirty="0" smtClean="0">
                  <a:solidFill>
                    <a:srgbClr val="0033CC"/>
                  </a:solidFill>
                </a:rPr>
                <a:t> </a:t>
              </a:r>
              <a:r>
                <a:rPr lang="en-US" sz="1200" b="1" dirty="0">
                  <a:solidFill>
                    <a:srgbClr val="0033CC"/>
                  </a:solidFill>
                </a:rPr>
                <a:t>, </a:t>
              </a:r>
              <a:r>
                <a:rPr lang="en-GB" sz="1200" b="1" dirty="0">
                  <a:solidFill>
                    <a:srgbClr val="0033CC"/>
                  </a:solidFill>
                  <a:latin typeface="Symbol" panose="05050102010706020507" pitchFamily="18" charset="2"/>
                </a:rPr>
                <a:t>m</a:t>
              </a:r>
              <a:r>
                <a:rPr lang="en-GB" sz="1200" b="1" baseline="-25000" dirty="0">
                  <a:solidFill>
                    <a:srgbClr val="0033CC"/>
                  </a:solidFill>
                </a:rPr>
                <a:t>tot</a:t>
              </a:r>
              <a:r>
                <a:rPr lang="en-GB" sz="1200" b="1" dirty="0">
                  <a:solidFill>
                    <a:srgbClr val="0033CC"/>
                  </a:solidFill>
                </a:rPr>
                <a:t>= </a:t>
              </a:r>
              <a:r>
                <a:rPr lang="en-GB" sz="1200" b="1" dirty="0" smtClean="0">
                  <a:solidFill>
                    <a:srgbClr val="0033CC"/>
                  </a:solidFill>
                </a:rPr>
                <a:t>140 @5E34</a:t>
              </a:r>
              <a:endParaRPr lang="en-GB" sz="1200" b="1" dirty="0">
                <a:solidFill>
                  <a:srgbClr val="0033CC"/>
                </a:solidFill>
              </a:endParaRPr>
            </a:p>
            <a:p>
              <a:pPr algn="ctr"/>
              <a:r>
                <a:rPr lang="en-US" sz="1200" b="1" dirty="0" smtClean="0"/>
                <a:t>(BB wire .or. crab w/o CK scheme)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4606526" y="3303905"/>
              <a:ext cx="189315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5974796" y="2814184"/>
                  <a:ext cx="1015303" cy="433216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US" sz="1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200" b="1" i="1" smtClean="0">
                              <a:latin typeface="Cambria Math"/>
                              <a:ea typeface="Cambria Math"/>
                            </a:rPr>
                            <m:t>𝝏𝝁</m:t>
                          </m:r>
                        </m:num>
                        <m:den>
                          <m:r>
                            <a:rPr lang="en-US" sz="1200" b="1" i="1" smtClean="0"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US" sz="1200" b="1" i="1" smtClean="0">
                              <a:latin typeface="Cambria Math"/>
                              <a:ea typeface="Cambria Math"/>
                            </a:rPr>
                            <m:t>𝒛</m:t>
                          </m:r>
                        </m:den>
                      </m:f>
                    </m:oMath>
                  </a14:m>
                  <a:r>
                    <a:rPr lang="en-US" sz="1200" b="1" dirty="0" smtClean="0"/>
                    <a:t> [mm</a:t>
                  </a:r>
                  <a:r>
                    <a:rPr lang="en-US" sz="1200" b="1" baseline="30000" dirty="0" smtClean="0"/>
                    <a:t>-1</a:t>
                  </a:r>
                  <a:r>
                    <a:rPr lang="en-US" sz="1200" b="1" dirty="0" smtClean="0"/>
                    <a:t>]</a:t>
                  </a:r>
                  <a:endParaRPr lang="en-US" sz="1200" b="1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74796" y="2814184"/>
                  <a:ext cx="1015303" cy="433216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TextBox 29"/>
            <p:cNvSpPr txBox="1"/>
            <p:nvPr/>
          </p:nvSpPr>
          <p:spPr>
            <a:xfrm>
              <a:off x="8295831" y="5953548"/>
              <a:ext cx="767751" cy="368173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z </a:t>
              </a:r>
              <a:r>
                <a:rPr lang="en-US" sz="1400" b="1" dirty="0" smtClean="0"/>
                <a:t>[m</a:t>
              </a:r>
              <a:r>
                <a:rPr lang="en-US" sz="1400" b="1" dirty="0"/>
                <a:t>]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918848" y="3100209"/>
                <a:ext cx="2198294" cy="137531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HL-LHC vs. LHC2012</a:t>
                </a:r>
                <a:r>
                  <a:rPr lang="en-US" dirty="0" smtClean="0"/>
                  <a:t>:</a:t>
                </a:r>
              </a:p>
              <a:p>
                <a:r>
                  <a:rPr lang="en-US" b="1" i="1" dirty="0" err="1" smtClean="0">
                    <a:solidFill>
                      <a:schemeClr val="tx1"/>
                    </a:solidFill>
                  </a:rPr>
                  <a:t>ʃLdt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/year </a:t>
                </a:r>
                <a:r>
                  <a:rPr lang="en-US" b="1" dirty="0" smtClean="0">
                    <a:solidFill>
                      <a:srgbClr val="0033CC"/>
                    </a:solidFill>
                  </a:rPr>
                  <a:t>...</a:t>
                </a:r>
                <a:r>
                  <a:rPr lang="en-US" b="1" i="1" dirty="0" smtClean="0">
                    <a:solidFill>
                      <a:srgbClr val="0033CC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33CC"/>
                    </a:solidFill>
                  </a:rPr>
                  <a:t>× 10 </a:t>
                </a:r>
              </a:p>
              <a:p>
                <a:r>
                  <a:rPr lang="en-GB" b="1" dirty="0" smtClean="0">
                    <a:solidFill>
                      <a:schemeClr val="tx1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GB" b="1" baseline="-25000" dirty="0" smtClean="0">
                    <a:solidFill>
                      <a:schemeClr val="tx1"/>
                    </a:solidFill>
                  </a:rPr>
                  <a:t>tot                   </a:t>
                </a:r>
                <a:r>
                  <a:rPr lang="en-GB" b="1" dirty="0" smtClean="0">
                    <a:solidFill>
                      <a:srgbClr val="0033CC"/>
                    </a:solidFill>
                  </a:rPr>
                  <a:t>... </a:t>
                </a:r>
                <a:r>
                  <a:rPr lang="en-US" b="1" dirty="0" smtClean="0">
                    <a:solidFill>
                      <a:srgbClr val="0033CC"/>
                    </a:solidFill>
                  </a:rPr>
                  <a:t>× </a:t>
                </a:r>
                <a:r>
                  <a:rPr lang="en-US" b="1" dirty="0" smtClean="0">
                    <a:solidFill>
                      <a:srgbClr val="0033CC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b="1" dirty="0" smtClean="0">
                    <a:solidFill>
                      <a:srgbClr val="0033CC"/>
                    </a:solidFill>
                  </a:rPr>
                  <a:t>4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/>
                                    <a:ea typeface="Cambria Math"/>
                                  </a:rPr>
                                  <m:t>𝝏𝝁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/>
                                    <a:ea typeface="Cambria Math"/>
                                  </a:rPr>
                                  <m:t>𝝏</m:t>
                                </m:r>
                                <m:r>
                                  <a:rPr lang="en-US" b="1" i="1">
                                    <a:latin typeface="Cambria Math"/>
                                    <a:ea typeface="Cambria Math"/>
                                  </a:rPr>
                                  <m:t>𝒛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b="1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𝐦𝐚𝐱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   </a:t>
                </a:r>
                <a:r>
                  <a:rPr lang="en-US" b="1" dirty="0" smtClean="0">
                    <a:solidFill>
                      <a:srgbClr val="0033CC"/>
                    </a:solidFill>
                  </a:rPr>
                  <a:t>... ×  4 </a:t>
                </a:r>
                <a:r>
                  <a:rPr lang="en-US" b="1" dirty="0" smtClean="0">
                    <a:solidFill>
                      <a:srgbClr val="0033CC"/>
                    </a:solidFill>
                    <a:sym typeface="Wingdings" panose="05000000000000000000" pitchFamily="2" charset="2"/>
                  </a:rPr>
                  <a:t> 2</a:t>
                </a:r>
                <a:endParaRPr lang="en-US" b="1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8848" y="3100209"/>
                <a:ext cx="2198294" cy="1375313"/>
              </a:xfrm>
              <a:prstGeom prst="rect">
                <a:avLst/>
              </a:prstGeom>
              <a:blipFill rotWithShape="1">
                <a:blip r:embed="rId4"/>
                <a:stretch>
                  <a:fillRect l="-2204" t="-1762" r="-1102"/>
                </a:stretch>
              </a:blip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373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134D-3D08-40E3-9869-366258D8272E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0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 Proof of principle </a:t>
            </a:r>
            <a:r>
              <a:rPr lang="en-US" dirty="0" smtClean="0"/>
              <a:t>demonstrated in the LHC down to  a </a:t>
            </a:r>
            <a:r>
              <a:rPr lang="en-US" b="1" u="sng" dirty="0" smtClean="0">
                <a:solidFill>
                  <a:srgbClr val="00B0F0"/>
                </a:solidFill>
                <a:latin typeface="Symbol" pitchFamily="18" charset="2"/>
              </a:rPr>
              <a:t>b</a:t>
            </a:r>
            <a:r>
              <a:rPr lang="en-US" b="1" u="sng" baseline="30000" dirty="0" smtClean="0">
                <a:solidFill>
                  <a:srgbClr val="00B0F0"/>
                </a:solidFill>
                <a:latin typeface="Symbol" pitchFamily="18" charset="2"/>
              </a:rPr>
              <a:t>*</a:t>
            </a:r>
            <a:r>
              <a:rPr lang="en-US" b="1" u="sng" dirty="0" smtClean="0">
                <a:solidFill>
                  <a:srgbClr val="00B0F0"/>
                </a:solidFill>
              </a:rPr>
              <a:t> of 10-15 cm at IP1 and IP5</a:t>
            </a:r>
            <a:endParaRPr lang="en-US" b="1" u="sng" dirty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87" y="2517670"/>
            <a:ext cx="3976007" cy="3117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458645" y="2656056"/>
            <a:ext cx="4516627" cy="3450019"/>
            <a:chOff x="1065937" y="418800"/>
            <a:chExt cx="7392263" cy="5220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937" y="418800"/>
              <a:ext cx="7392263" cy="52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2057400" y="2667000"/>
              <a:ext cx="15240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4800600" y="2667000"/>
              <a:ext cx="15240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2057400" y="4648200"/>
              <a:ext cx="15240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4800600" y="4572000"/>
              <a:ext cx="15240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967246" y="3505202"/>
              <a:ext cx="2386203" cy="66580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latin typeface="Times New Roman" pitchFamily="18" charset="0"/>
                  <a:cs typeface="Times New Roman" pitchFamily="18" charset="0"/>
                </a:rPr>
                <a:t>ATS principle: </a:t>
              </a:r>
              <a:r>
                <a:rPr lang="en-US" sz="900" dirty="0" smtClean="0">
                  <a:latin typeface="Symbol" pitchFamily="18" charset="2"/>
                </a:rPr>
                <a:t>b</a:t>
              </a:r>
              <a:r>
                <a:rPr lang="en-US" sz="900" baseline="-25000" dirty="0" smtClean="0"/>
                <a:t>arc </a:t>
              </a:r>
              <a:r>
                <a:rPr lang="en-US" sz="900" dirty="0" smtClean="0">
                  <a:latin typeface="Calibri"/>
                  <a:cs typeface="Calibri"/>
                  <a:sym typeface="Symbol"/>
                </a:rPr>
                <a:t>×4 </a:t>
              </a:r>
            </a:p>
            <a:p>
              <a:pPr algn="ctr"/>
              <a:r>
                <a:rPr lang="en-US" sz="900" dirty="0" smtClean="0">
                  <a:latin typeface="Calibri"/>
                  <a:cs typeface="Calibri"/>
                  <a:sym typeface="Symbol"/>
                </a:rPr>
                <a:t>in </a:t>
              </a:r>
              <a:r>
                <a:rPr lang="en-US" sz="900" dirty="0" smtClean="0">
                  <a:sym typeface="Symbol"/>
                </a:rPr>
                <a:t> </a:t>
              </a:r>
              <a:r>
                <a:rPr lang="en-US" sz="900" dirty="0" smtClean="0"/>
                <a:t>81/12/45/56</a:t>
              </a:r>
              <a:endParaRPr lang="en-GB" sz="9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2819400" y="3124200"/>
              <a:ext cx="1284976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4104376" y="3124200"/>
              <a:ext cx="1458224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endCxn id="9" idx="0"/>
            </p:cNvCxnSpPr>
            <p:nvPr/>
          </p:nvCxnSpPr>
          <p:spPr>
            <a:xfrm flipH="1">
              <a:off x="2819400" y="4151531"/>
              <a:ext cx="1284976" cy="49666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1" idx="2"/>
              <a:endCxn id="10" idx="0"/>
            </p:cNvCxnSpPr>
            <p:nvPr/>
          </p:nvCxnSpPr>
          <p:spPr>
            <a:xfrm>
              <a:off x="4160348" y="4171009"/>
              <a:ext cx="1402252" cy="40099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84672" y="274638"/>
            <a:ext cx="8859327" cy="914081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/>
              <a:t>The </a:t>
            </a:r>
            <a:r>
              <a:rPr lang="en-US" sz="3200" i="1" dirty="0" smtClean="0"/>
              <a:t>Achromatic Telescopic Squeeze (ATS) </a:t>
            </a:r>
            <a:r>
              <a:rPr lang="en-US" sz="3200" i="1" dirty="0"/>
              <a:t>as baseline for the upgrade </a:t>
            </a:r>
            <a:r>
              <a:rPr lang="en-US" sz="3200" i="1" dirty="0" smtClean="0"/>
              <a:t>optics and any scenario (Plan A, B,..)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23CA-6CD6-439F-A1DF-042FA01A9A29}" type="datetime1">
              <a:rPr lang="en-US" smtClean="0"/>
              <a:t>9/30/2013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99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3999" cy="1605920"/>
          </a:xfrm>
        </p:spPr>
        <p:txBody>
          <a:bodyPr/>
          <a:lstStyle/>
          <a:p>
            <a:r>
              <a:rPr lang="en-US" sz="3200" i="1" dirty="0" smtClean="0"/>
              <a:t>Lumi </a:t>
            </a:r>
            <a:r>
              <a:rPr lang="en-US" sz="3200" i="1" dirty="0"/>
              <a:t>Leveling, Pile up and </a:t>
            </a:r>
            <a:r>
              <a:rPr lang="en-US" sz="3200" i="1" dirty="0" smtClean="0"/>
              <a:t>beam-beam for Plan A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W/o CK scheme,</a:t>
            </a:r>
            <a:r>
              <a:rPr lang="en-US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l</a:t>
            </a:r>
            <a:r>
              <a:rPr lang="en-US" sz="2400" b="1" dirty="0" smtClean="0">
                <a:solidFill>
                  <a:srgbClr val="FF0000"/>
                </a:solidFill>
              </a:rPr>
              <a:t>umi leveling with crabs is “prohibited” by PU  	density, but up to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rgbClr val="FF0000"/>
                </a:solidFill>
              </a:rPr>
              <a:t>Q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bb</a:t>
            </a:r>
            <a:r>
              <a:rPr lang="en-US" sz="2400" b="1" dirty="0" smtClean="0">
                <a:solidFill>
                  <a:srgbClr val="FF0000"/>
                </a:solidFill>
              </a:rPr>
              <a:t>= 0.033 with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*</a:t>
            </a:r>
            <a:r>
              <a:rPr lang="en-US" sz="2400" b="1" dirty="0" smtClean="0">
                <a:solidFill>
                  <a:srgbClr val="FF0000"/>
                </a:solidFill>
              </a:rPr>
              <a:t> leveling in 3 IRs 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918554"/>
              </p:ext>
            </p:extLst>
          </p:nvPr>
        </p:nvGraphicFramePr>
        <p:xfrm>
          <a:off x="4920267" y="1904925"/>
          <a:ext cx="4189227" cy="3335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6185"/>
                <a:gridCol w="1151735"/>
                <a:gridCol w="1211307"/>
              </a:tblGrid>
              <a:tr h="25699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Parameters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Leveling</a:t>
                      </a:r>
                      <a:r>
                        <a:rPr lang="en-US" sz="1000" baseline="0" dirty="0" smtClean="0"/>
                        <a:t> with c.-c.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Leveling with </a:t>
                      </a:r>
                      <a:r>
                        <a:rPr lang="en-US" sz="100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baseline="30000" dirty="0" smtClean="0"/>
                        <a:t>*</a:t>
                      </a:r>
                      <a:endParaRPr lang="en-GB" sz="1000" baseline="30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# bunches</a:t>
                      </a:r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2808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bunch</a:t>
                      </a:r>
                      <a:r>
                        <a:rPr lang="en-US" sz="1000" baseline="0" dirty="0" smtClean="0"/>
                        <a:t> charge [10</a:t>
                      </a:r>
                      <a:r>
                        <a:rPr lang="en-US" sz="1000" baseline="30000" dirty="0" smtClean="0"/>
                        <a:t>11</a:t>
                      </a:r>
                      <a:r>
                        <a:rPr lang="en-US" sz="1000" baseline="0" dirty="0" smtClean="0"/>
                        <a:t>]</a:t>
                      </a:r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ym typeface="Wingdings" pitchFamily="2" charset="2"/>
                        </a:rPr>
                        <a:t>2.2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emittance</a:t>
                      </a:r>
                      <a:r>
                        <a:rPr lang="en-US" sz="1000" baseline="0" dirty="0" smtClean="0"/>
                        <a:t> [</a:t>
                      </a:r>
                      <a:r>
                        <a:rPr lang="en-US" sz="1000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000" baseline="0" dirty="0" smtClean="0"/>
                        <a:t>m]</a:t>
                      </a:r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2.5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r.m.s. bunch length [cm]</a:t>
                      </a:r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7.5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full X-angle </a:t>
                      </a:r>
                      <a:r>
                        <a:rPr lang="en-US" sz="1000" baseline="0" dirty="0" smtClean="0"/>
                        <a:t>[</a:t>
                      </a:r>
                      <a:r>
                        <a:rPr lang="en-US" sz="1000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000" baseline="0" dirty="0" smtClean="0"/>
                        <a:t>rad]</a:t>
                      </a:r>
                      <a:endParaRPr lang="en-GB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590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initial </a:t>
                      </a:r>
                      <a:r>
                        <a:rPr lang="en-US" sz="100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dirty="0" smtClean="0"/>
                        <a:t>* [cm]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72</a:t>
                      </a:r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c.-c. initial voltage [MV]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- 6.6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12.5</a:t>
                      </a:r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initial Piwinsky angle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4.76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</a:t>
                      </a:r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initial lumi</a:t>
                      </a:r>
                      <a:r>
                        <a:rPr lang="en-US" sz="1000" baseline="0" dirty="0" smtClean="0"/>
                        <a:t> loss factor</a:t>
                      </a:r>
                      <a:r>
                        <a:rPr lang="en-US" sz="1000" dirty="0" smtClean="0"/>
                        <a:t>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0.21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1.0</a:t>
                      </a:r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levelled lumi [10</a:t>
                      </a:r>
                      <a:r>
                        <a:rPr lang="en-GB" sz="1000" baseline="30000" dirty="0" smtClean="0"/>
                        <a:t>34</a:t>
                      </a:r>
                      <a:r>
                        <a:rPr lang="en-GB" sz="1000" dirty="0" smtClean="0"/>
                        <a:t>cm</a:t>
                      </a:r>
                      <a:r>
                        <a:rPr lang="en-GB" sz="1000" baseline="30000" dirty="0" smtClean="0"/>
                        <a:t>-2</a:t>
                      </a:r>
                      <a:r>
                        <a:rPr lang="en-GB" sz="1000" dirty="0" smtClean="0"/>
                        <a:t>s</a:t>
                      </a:r>
                      <a:r>
                        <a:rPr lang="en-GB" sz="1000" baseline="30000" dirty="0" smtClean="0"/>
                        <a:t>-1</a:t>
                      </a:r>
                      <a:r>
                        <a:rPr lang="en-GB" sz="1000" dirty="0" smtClean="0"/>
                        <a:t>]</a:t>
                      </a:r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5.0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initial</a:t>
                      </a:r>
                      <a:r>
                        <a:rPr lang="en-GB" sz="1000" baseline="0" dirty="0" smtClean="0"/>
                        <a:t> luminous region [cm]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>
                          <a:solidFill>
                            <a:srgbClr val="FF0000"/>
                          </a:solidFill>
                        </a:rPr>
                        <a:t>1.1</a:t>
                      </a:r>
                      <a:endParaRPr lang="en-GB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4.3</a:t>
                      </a:r>
                      <a:endParaRPr lang="en-GB" sz="10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initial bb tune shift  for 3</a:t>
                      </a:r>
                      <a:r>
                        <a:rPr lang="en-GB" sz="1000" baseline="0" dirty="0" smtClean="0"/>
                        <a:t> IRs</a:t>
                      </a:r>
                    </a:p>
                    <a:p>
                      <a:r>
                        <a:rPr lang="en-GB" sz="1000" baseline="0" dirty="0" smtClean="0"/>
                        <a:t>(IR1, IR5 &amp; IR8)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>
                          <a:solidFill>
                            <a:schemeClr val="tx1"/>
                          </a:solidFill>
                        </a:rPr>
                        <a:t>0.016</a:t>
                      </a:r>
                    </a:p>
                    <a:p>
                      <a:pPr algn="ctr"/>
                      <a:r>
                        <a:rPr lang="en-GB" sz="1000" dirty="0" smtClean="0"/>
                        <a:t> (0.011+2×0.0025)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>
                          <a:solidFill>
                            <a:srgbClr val="FF0000"/>
                          </a:solidFill>
                        </a:rPr>
                        <a:t>0.033</a:t>
                      </a:r>
                    </a:p>
                    <a:p>
                      <a:pPr algn="ctr"/>
                      <a:r>
                        <a:rPr lang="en-GB" sz="1000" dirty="0" smtClean="0"/>
                        <a:t> 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(3×0.011)</a:t>
                      </a:r>
                      <a:endParaRPr lang="en-GB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80" y="1944918"/>
            <a:ext cx="4464401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D2AC-8425-4418-A099-A673600AA9AB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 dirty="0"/>
          </a:p>
        </p:txBody>
      </p:sp>
      <p:pic>
        <p:nvPicPr>
          <p:cNvPr id="9" name="Picture 5" descr="\\cern.ch\dfs\Users\f\fartouk\Desktop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358" y="5288208"/>
            <a:ext cx="2492517" cy="12497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6512944" y="5176153"/>
            <a:ext cx="1449238" cy="14738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6590581" y="5228949"/>
            <a:ext cx="1475118" cy="13682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71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6D06-EE9E-4B31-9F4F-43C8209184A0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5344" y="0"/>
            <a:ext cx="9058655" cy="914400"/>
          </a:xfrm>
        </p:spPr>
        <p:txBody>
          <a:bodyPr/>
          <a:lstStyle/>
          <a:p>
            <a:r>
              <a:rPr lang="en-US" sz="3200" i="1" dirty="0" smtClean="0"/>
              <a:t>LR compensation with wire  for flat optics</a:t>
            </a:r>
            <a:endParaRPr lang="en-US" sz="3200" i="1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923" y="1844618"/>
            <a:ext cx="3568425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348" y="1844618"/>
            <a:ext cx="3568425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152400"/>
            <a:ext cx="8229600" cy="487362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-1" y="838200"/>
            <a:ext cx="9143999" cy="510540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en-US" sz="2000" dirty="0" smtClean="0"/>
              <a:t> </a:t>
            </a:r>
            <a:r>
              <a:rPr lang="en-US" sz="2000" b="1" dirty="0" smtClean="0"/>
              <a:t>“Pushy” flat optics (7.5cm/30 cm, SLHCPR49), HL-LHC beam parameters, 10 </a:t>
            </a:r>
            <a:r>
              <a:rPr lang="en-US" sz="2000" b="1" dirty="0" smtClean="0">
                <a:latin typeface="Symbol" pitchFamily="18" charset="2"/>
              </a:rPr>
              <a:t>s</a:t>
            </a:r>
            <a:r>
              <a:rPr lang="en-US" sz="2000" b="1" dirty="0" smtClean="0"/>
              <a:t> X-angle, 36 LRs per IP (instead of 16 in 2012), 3 IRs, CK-scheme ON</a:t>
            </a:r>
            <a:endParaRPr lang="en-US" sz="20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7" y="1844618"/>
            <a:ext cx="3568425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02154" y="4352346"/>
            <a:ext cx="2284600" cy="61555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Without wire</a:t>
            </a:r>
          </a:p>
          <a:p>
            <a:pPr algn="ctr"/>
            <a:r>
              <a:rPr lang="en-US" sz="1600" b="1" dirty="0" smtClean="0">
                <a:latin typeface="Symbol" pitchFamily="18" charset="2"/>
              </a:rPr>
              <a:t>D</a:t>
            </a:r>
            <a:r>
              <a:rPr lang="en-US" sz="1600" b="1" dirty="0" smtClean="0"/>
              <a:t>Q</a:t>
            </a:r>
            <a:r>
              <a:rPr lang="en-US" sz="1600" b="1" baseline="-25000" dirty="0" smtClean="0"/>
              <a:t>HO </a:t>
            </a:r>
            <a:r>
              <a:rPr lang="en-US" sz="1600" b="1" dirty="0" smtClean="0"/>
              <a:t>+</a:t>
            </a:r>
            <a:r>
              <a:rPr lang="en-US" sz="1600" b="1" baseline="-25000" dirty="0" smtClean="0"/>
              <a:t> </a:t>
            </a:r>
            <a:r>
              <a:rPr lang="en-US" sz="1600" b="1" dirty="0" smtClean="0">
                <a:latin typeface="Symbol" pitchFamily="18" charset="2"/>
              </a:rPr>
              <a:t>D</a:t>
            </a:r>
            <a:r>
              <a:rPr lang="en-US" sz="1600" b="1" dirty="0" smtClean="0"/>
              <a:t>Q</a:t>
            </a:r>
            <a:r>
              <a:rPr lang="en-US" sz="1600" b="1" baseline="-25000" dirty="0" smtClean="0"/>
              <a:t>LR </a:t>
            </a:r>
            <a:r>
              <a:rPr lang="en-US" sz="1600" b="1" dirty="0" smtClean="0"/>
              <a:t>= 0.04-0.05 !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35548" y="4358473"/>
            <a:ext cx="2866234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With wire at TCT position</a:t>
            </a:r>
          </a:p>
          <a:p>
            <a:pPr algn="ctr"/>
            <a:r>
              <a:rPr lang="en-US" sz="1600" b="1" dirty="0" smtClean="0">
                <a:sym typeface="Wingdings" pitchFamily="2" charset="2"/>
              </a:rPr>
              <a:t> Strong reduction of LR effect</a:t>
            </a:r>
          </a:p>
          <a:p>
            <a:pPr algn="ctr"/>
            <a:r>
              <a:rPr lang="en-US" sz="1600" b="1" dirty="0" smtClean="0">
                <a:sym typeface="Wingdings" pitchFamily="2" charset="2"/>
              </a:rPr>
              <a:t>but still not very clean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416829" y="4358473"/>
            <a:ext cx="2601994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Wire at optimal position</a:t>
            </a:r>
          </a:p>
          <a:p>
            <a:pPr algn="ctr"/>
            <a:r>
              <a:rPr lang="en-US" sz="1600" b="1" dirty="0" smtClean="0">
                <a:sym typeface="Wingdings" pitchFamily="2" charset="2"/>
              </a:rPr>
              <a:t> ... only </a:t>
            </a:r>
            <a:r>
              <a:rPr lang="en-US" sz="1600" b="1" dirty="0">
                <a:sym typeface="Wingdings" pitchFamily="2" charset="2"/>
              </a:rPr>
              <a:t> </a:t>
            </a:r>
            <a:r>
              <a:rPr lang="en-US" sz="1600" b="1" dirty="0" smtClean="0">
                <a:sym typeface="Wingdings" pitchFamily="2" charset="2"/>
              </a:rPr>
              <a:t>the Head-on tune</a:t>
            </a:r>
          </a:p>
          <a:p>
            <a:pPr algn="ctr"/>
            <a:r>
              <a:rPr lang="en-US" sz="1600" b="1" dirty="0" smtClean="0">
                <a:sym typeface="Wingdings" pitchFamily="2" charset="2"/>
              </a:rPr>
              <a:t> shift &amp; tune spread is left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410200"/>
            <a:ext cx="8079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BB wire at TCT position should be available for test for after LS1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8624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D280A-3680-4C23-8E57-6EE535DCD087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45248"/>
            <a:ext cx="8229600" cy="613883"/>
          </a:xfrm>
        </p:spPr>
        <p:txBody>
          <a:bodyPr/>
          <a:lstStyle/>
          <a:p>
            <a:r>
              <a:rPr lang="en-US" i="1" dirty="0" smtClean="0"/>
              <a:t>Contents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" y="714288"/>
            <a:ext cx="9144000" cy="5513984"/>
          </a:xfrm>
        </p:spPr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Two basic LHC upgrade scenarios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 Main differences</a:t>
            </a:r>
            <a:r>
              <a:rPr lang="en-US" sz="2400" smtClean="0">
                <a:sym typeface="Wingdings" panose="05000000000000000000" pitchFamily="2" charset="2"/>
              </a:rPr>
              <a:t>: Hardware (with </a:t>
            </a:r>
            <a:r>
              <a:rPr lang="en-US" sz="2400" dirty="0" smtClean="0">
                <a:sym typeface="Wingdings" panose="05000000000000000000" pitchFamily="2" charset="2"/>
              </a:rPr>
              <a:t>and w/o </a:t>
            </a:r>
            <a:r>
              <a:rPr lang="en-US" sz="2400" smtClean="0">
                <a:sym typeface="Wingdings" panose="05000000000000000000" pitchFamily="2" charset="2"/>
              </a:rPr>
              <a:t>crab-cavities) and optics</a:t>
            </a:r>
            <a:endParaRPr lang="en-US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 Similarities: performance reach and pile-up (</a:t>
            </a:r>
            <a:r>
              <a:rPr lang="en-US" sz="2400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400" baseline="-25000" dirty="0" smtClean="0">
                <a:latin typeface="+mj-lt"/>
                <a:sym typeface="Wingdings" panose="05000000000000000000" pitchFamily="2" charset="2"/>
              </a:rPr>
              <a:t>tot</a:t>
            </a:r>
            <a:r>
              <a:rPr lang="en-US" sz="2400" dirty="0" smtClean="0">
                <a:sym typeface="Wingdings" panose="05000000000000000000" pitchFamily="2" charset="2"/>
              </a:rPr>
              <a:t>, </a:t>
            </a:r>
            <a:r>
              <a:rPr lang="en-US" sz="2400" dirty="0" smtClean="0">
                <a:sym typeface="Symbol"/>
              </a:rPr>
              <a:t></a:t>
            </a:r>
            <a:r>
              <a:rPr lang="en-US" sz="2400" dirty="0" smtClean="0">
                <a:latin typeface="Symbol" panose="05050102010706020507" pitchFamily="18" charset="2"/>
                <a:sym typeface="Wingdings" panose="05000000000000000000" pitchFamily="2" charset="2"/>
              </a:rPr>
              <a:t>m/</a:t>
            </a:r>
            <a:r>
              <a:rPr lang="en-US" sz="2400" dirty="0" smtClean="0">
                <a:sym typeface="Symbol"/>
              </a:rPr>
              <a:t>z,...</a:t>
            </a:r>
            <a:r>
              <a:rPr lang="en-US" sz="2400" dirty="0" smtClean="0">
                <a:sym typeface="Wingdings" panose="05000000000000000000" pitchFamily="2" charset="2"/>
              </a:rPr>
              <a:t>)</a:t>
            </a:r>
            <a:endParaRPr lang="en-US" sz="1000" dirty="0" smtClean="0">
              <a:sym typeface="Wingdings" panose="05000000000000000000" pitchFamily="2" charset="2"/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Variability with </a:t>
            </a:r>
            <a:r>
              <a:rPr lang="en-US" sz="2800" b="1" dirty="0">
                <a:solidFill>
                  <a:srgbClr val="FF0000"/>
                </a:solidFill>
              </a:rPr>
              <a:t>b</a:t>
            </a:r>
            <a:r>
              <a:rPr lang="en-US" sz="2800" b="1" dirty="0" smtClean="0">
                <a:solidFill>
                  <a:srgbClr val="FF0000"/>
                </a:solidFill>
              </a:rPr>
              <a:t>unch length and bunch profile (Gaussian, rectangular,...)</a:t>
            </a:r>
          </a:p>
          <a:p>
            <a:pPr marL="0" indent="0">
              <a:buNone/>
            </a:pPr>
            <a:r>
              <a:rPr lang="en-US" sz="2800" dirty="0"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ym typeface="Wingdings" panose="05000000000000000000" pitchFamily="2" charset="2"/>
              </a:rPr>
              <a:t>Can we gain something in PU line-density?.. </a:t>
            </a:r>
            <a:r>
              <a:rPr lang="en-US" sz="2400" b="1" dirty="0" smtClean="0">
                <a:sym typeface="Wingdings" panose="05000000000000000000" pitchFamily="2" charset="2"/>
              </a:rPr>
              <a:t>NO</a:t>
            </a:r>
            <a:endParaRPr lang="en-US" sz="2400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ym typeface="Wingdings" panose="05000000000000000000" pitchFamily="2" charset="2"/>
              </a:rPr>
              <a:t>Can we gain something in PU time-density?..</a:t>
            </a:r>
            <a:r>
              <a:rPr lang="en-US" sz="2400" b="1" dirty="0" smtClean="0">
                <a:sym typeface="Wingdings" panose="05000000000000000000" pitchFamily="2" charset="2"/>
              </a:rPr>
              <a:t>YES .. but is it enough?</a:t>
            </a:r>
            <a:endParaRPr lang="en-US" sz="1000" b="1" dirty="0" smtClean="0">
              <a:sym typeface="Wingdings" panose="05000000000000000000" pitchFamily="2" charset="2"/>
            </a:endParaRPr>
          </a:p>
          <a:p>
            <a:r>
              <a:rPr lang="en-US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 “crab-kissing” concept: a new approach for reducing, shaping and leveling the PU line-density</a:t>
            </a:r>
          </a:p>
          <a:p>
            <a:r>
              <a:rPr lang="en-US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Conclusions</a:t>
            </a:r>
          </a:p>
          <a:p>
            <a:endParaRPr lang="en-US" b="1" dirty="0"/>
          </a:p>
          <a:p>
            <a:pPr marL="0" indent="0">
              <a:buNone/>
            </a:pPr>
            <a:endParaRPr lang="en-US" b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585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315" y="3777692"/>
            <a:ext cx="4490301" cy="162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88CD-638F-46AD-B9E4-34E5A9A2A2A6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4078"/>
            <a:ext cx="9066362" cy="914400"/>
          </a:xfrm>
        </p:spPr>
        <p:txBody>
          <a:bodyPr/>
          <a:lstStyle/>
          <a:p>
            <a:r>
              <a:rPr lang="en-US" sz="3600" i="1" u="sng" dirty="0" smtClean="0"/>
              <a:t>Two basic scenarios (</a:t>
            </a:r>
            <a:r>
              <a:rPr lang="en-US" sz="3600" i="1" u="sng" dirty="0" smtClean="0"/>
              <a:t>1/3) 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826426"/>
            <a:ext cx="4511616" cy="483250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Plan A = HL-LHC baseline with crab-cavities (CC)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``Round’’ optics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000" baseline="30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=15 cm in H and V)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``Large’’ X-angle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(590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rad) with the lumi-loss factor compensated by the CCs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  </a:t>
            </a:r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Lumi leveling @ 5E34 with </a:t>
            </a:r>
            <a:r>
              <a:rPr lang="en-US" sz="2000" b="1" dirty="0" smtClean="0">
                <a:solidFill>
                  <a:schemeClr val="tx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000" b="1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* </a:t>
            </a:r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with full crabbing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(i.e. at max CC voltage)</a:t>
            </a:r>
            <a:endParaRPr lang="en-US" sz="2000" b="1" dirty="0" smtClean="0">
              <a:sym typeface="Wingdings" panose="05000000000000000000" pitchFamily="2" charset="2"/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511612" y="826426"/>
            <a:ext cx="4641012" cy="483250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Plan B (..very recent) = back-up with beam-beam  wire compensators (no CC)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Flat optics: 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“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large”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000" baseline="30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50 cm) in X-plane and “small”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000" baseline="30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*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(10 cm) in || plane 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“Minimal” X-angle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(285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rad) in the plane of larger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000" baseline="30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(thank to the bb wires)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Lumi </a:t>
            </a:r>
            <a:r>
              <a:rPr lang="en-US" sz="2000" b="1" dirty="0">
                <a:solidFill>
                  <a:schemeClr val="tx1"/>
                </a:solidFill>
                <a:sym typeface="Wingdings" panose="05000000000000000000" pitchFamily="2" charset="2"/>
              </a:rPr>
              <a:t>leveling with </a:t>
            </a:r>
            <a:r>
              <a:rPr lang="en-US" sz="2000" b="1" dirty="0">
                <a:solidFill>
                  <a:schemeClr val="tx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000" b="1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*</a:t>
            </a:r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in the parallel separation plane</a:t>
            </a:r>
            <a:endParaRPr lang="en-US" b="1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07" y="3551352"/>
            <a:ext cx="2783545" cy="169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79840" y="5735846"/>
            <a:ext cx="8803776" cy="92333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GB" b="1" u="sng" dirty="0" smtClean="0"/>
              <a:t>The goal is the same: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Preserve the performance despite of the crossing-angle, while  maximizing the luminous region to keep the z-density of Pile-up “reasonable” at 5E34, i.e. </a:t>
            </a:r>
            <a:r>
              <a:rPr lang="en-GB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b="1" baseline="-25000" dirty="0" smtClean="0">
                <a:solidFill>
                  <a:srgbClr val="FF0000"/>
                </a:solidFill>
              </a:rPr>
              <a:t>tot</a:t>
            </a:r>
            <a:r>
              <a:rPr lang="en-GB" b="1" dirty="0" smtClean="0">
                <a:solidFill>
                  <a:srgbClr val="FF0000"/>
                </a:solidFill>
              </a:rPr>
              <a:t> =140 (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200) @ 25 ns.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64300" y="5222248"/>
            <a:ext cx="2326213" cy="3529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/>
              <a:t>R. Calaga, F. Zimmermann, et al.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95691" y="5245553"/>
            <a:ext cx="2570671" cy="3529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/>
              <a:t>J.P. Koutchouk, F. Zimmermann, et al.</a:t>
            </a:r>
          </a:p>
        </p:txBody>
      </p:sp>
    </p:spTree>
    <p:extLst>
      <p:ext uri="{BB962C8B-B14F-4D97-AF65-F5344CB8AC3E}">
        <p14:creationId xmlns:p14="http://schemas.microsoft.com/office/powerpoint/2010/main" val="141219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7" grpId="0" animBg="1"/>
      <p:bldP spid="8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DD901-C66A-4A7B-AFA3-C4E7B40799BD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</p:spPr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4078"/>
            <a:ext cx="9066362" cy="914400"/>
          </a:xfrm>
        </p:spPr>
        <p:txBody>
          <a:bodyPr/>
          <a:lstStyle/>
          <a:p>
            <a:r>
              <a:rPr lang="en-US" sz="3600" i="1" u="sng" dirty="0" smtClean="0"/>
              <a:t>Two basic scenarios </a:t>
            </a:r>
            <a:r>
              <a:rPr lang="en-US" sz="3600" i="1" u="sng" dirty="0" smtClean="0"/>
              <a:t>(2/3) </a:t>
            </a:r>
            <a:endParaRPr lang="en-US" sz="3200" dirty="0"/>
          </a:p>
        </p:txBody>
      </p:sp>
      <p:sp>
        <p:nvSpPr>
          <p:cNvPr id="12" name="Content Placeholder 5"/>
          <p:cNvSpPr>
            <a:spLocks noGrp="1"/>
          </p:cNvSpPr>
          <p:nvPr>
            <p:ph idx="1"/>
          </p:nvPr>
        </p:nvSpPr>
        <p:spPr>
          <a:xfrm>
            <a:off x="0" y="841962"/>
            <a:ext cx="9144000" cy="5037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The two Plans can be optimized in bunch length to give</a:t>
            </a:r>
            <a:endParaRPr lang="en-US" b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b="1" dirty="0" smtClean="0"/>
          </a:p>
          <a:p>
            <a:endParaRPr lang="en-US" b="1" dirty="0"/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19408" y="1997028"/>
            <a:ext cx="4390846" cy="901447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Similar performance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of  </a:t>
            </a:r>
            <a:r>
              <a:rPr lang="en-US" sz="2000" b="1" dirty="0" smtClean="0">
                <a:solidFill>
                  <a:srgbClr val="0033CC"/>
                </a:solidFill>
                <a:sym typeface="Symbol"/>
              </a:rPr>
              <a:t> 250 fb</a:t>
            </a:r>
            <a:r>
              <a:rPr lang="en-US" sz="2000" b="1" baseline="30000" dirty="0" smtClean="0">
                <a:solidFill>
                  <a:srgbClr val="0033CC"/>
                </a:solidFill>
                <a:sym typeface="Symbol"/>
              </a:rPr>
              <a:t>-1</a:t>
            </a:r>
            <a:r>
              <a:rPr lang="en-US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/y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(for 25 ns, 2.2E11 p/bunch,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ge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=2.5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m)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bg1">
                  <a:lumMod val="50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342" y="1561379"/>
            <a:ext cx="214945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61379"/>
            <a:ext cx="2113043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09838" y="1407490"/>
            <a:ext cx="1339790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Int. </a:t>
            </a:r>
            <a:r>
              <a:rPr lang="en-US" sz="1400" b="1" dirty="0"/>
              <a:t>l</a:t>
            </a:r>
            <a:r>
              <a:rPr lang="en-US" sz="1400" b="1" dirty="0" smtClean="0"/>
              <a:t>umi profile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35405" y="1400248"/>
            <a:ext cx="1860830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Lumi profile within SB </a:t>
            </a:r>
            <a:endParaRPr lang="en-US" sz="1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272068" y="2199742"/>
            <a:ext cx="179429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384875" y="1992708"/>
            <a:ext cx="0" cy="15743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03766" y="3112044"/>
            <a:ext cx="2445862" cy="369332"/>
          </a:xfrm>
          <a:prstGeom prst="rect">
            <a:avLst/>
          </a:prstGeom>
          <a:solidFill>
            <a:srgbClr val="5BC1E6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1.35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1.45 fb</a:t>
            </a:r>
            <a:r>
              <a:rPr lang="en-US" baseline="30000" dirty="0" smtClean="0"/>
              <a:t>-1</a:t>
            </a:r>
            <a:r>
              <a:rPr lang="en-US" dirty="0" smtClean="0"/>
              <a:t> after 8h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453217" y="312357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941" y="3906648"/>
            <a:ext cx="342900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Content Placeholder 5"/>
          <p:cNvSpPr txBox="1">
            <a:spLocks/>
          </p:cNvSpPr>
          <p:nvPr/>
        </p:nvSpPr>
        <p:spPr>
          <a:xfrm>
            <a:off x="38817" y="3567030"/>
            <a:ext cx="4796588" cy="2194757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Same luminous region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of </a:t>
            </a:r>
            <a:r>
              <a:rPr lang="en-US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4.4 cm r.m.s. </a:t>
            </a:r>
            <a:r>
              <a:rPr lang="en-US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and </a:t>
            </a:r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same peak z-density of pile-up</a:t>
            </a:r>
            <a:r>
              <a:rPr lang="en-US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 (</a:t>
            </a:r>
            <a:r>
              <a:rPr lang="en-US" sz="2000" b="1" dirty="0" smtClean="0">
                <a:solidFill>
                  <a:srgbClr val="0033CC"/>
                </a:solidFill>
                <a:sym typeface="Symbol"/>
              </a:rPr>
              <a:t></a:t>
            </a:r>
            <a:r>
              <a:rPr lang="en-US" sz="2000" b="1" dirty="0" smtClean="0">
                <a:solidFill>
                  <a:srgbClr val="0033CC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m/</a:t>
            </a:r>
            <a:r>
              <a:rPr lang="en-US" sz="2000" b="1" dirty="0" smtClean="0">
                <a:solidFill>
                  <a:srgbClr val="0033CC"/>
                </a:solidFill>
                <a:sym typeface="Symbol"/>
              </a:rPr>
              <a:t>z)</a:t>
            </a:r>
            <a:r>
              <a:rPr lang="en-US" sz="2000" b="1" baseline="-25000" dirty="0" smtClean="0">
                <a:solidFill>
                  <a:srgbClr val="0033CC"/>
                </a:solidFill>
                <a:sym typeface="Symbol"/>
              </a:rPr>
              <a:t>max</a:t>
            </a:r>
            <a:r>
              <a:rPr lang="en-US" sz="2000" b="1" dirty="0" smtClean="0">
                <a:solidFill>
                  <a:srgbClr val="0033CC"/>
                </a:solidFill>
                <a:sym typeface="Symbol"/>
              </a:rPr>
              <a:t> = </a:t>
            </a:r>
            <a:r>
              <a:rPr lang="en-US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1.27 PU/mm @ &lt;</a:t>
            </a:r>
            <a:r>
              <a:rPr lang="en-GB" sz="2000" b="1" dirty="0" smtClean="0">
                <a:solidFill>
                  <a:srgbClr val="0033CC"/>
                </a:solidFill>
                <a:latin typeface="Symbol" panose="05050102010706020507" pitchFamily="18" charset="2"/>
              </a:rPr>
              <a:t>m</a:t>
            </a:r>
            <a:r>
              <a:rPr lang="en-GB" sz="2000" b="1" baseline="-25000" dirty="0" smtClean="0">
                <a:solidFill>
                  <a:srgbClr val="0033CC"/>
                </a:solidFill>
              </a:rPr>
              <a:t>tot</a:t>
            </a:r>
            <a:r>
              <a:rPr lang="en-GB" sz="2000" b="1" dirty="0" smtClean="0">
                <a:solidFill>
                  <a:srgbClr val="0033CC"/>
                </a:solidFill>
              </a:rPr>
              <a:t>&gt;=140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with Gaussian bunch profiles in both cases and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2000" baseline="-25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z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= 7.5/10 cm (r.m.s.) for Plan A/B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24840" y="5623288"/>
            <a:ext cx="1124788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z [m] w.r.t. IP</a:t>
            </a:r>
            <a:endParaRPr lang="en-US" sz="1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842191" y="3906648"/>
                <a:ext cx="858197" cy="36215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2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𝝏𝝁</m:t>
                        </m:r>
                      </m:num>
                      <m:den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𝝏</m:t>
                        </m:r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sz="1200" b="1" dirty="0" smtClean="0"/>
                  <a:t> [mm</a:t>
                </a:r>
                <a:r>
                  <a:rPr lang="en-US" sz="1200" b="1" baseline="30000" dirty="0" smtClean="0"/>
                  <a:t>-1</a:t>
                </a:r>
                <a:r>
                  <a:rPr lang="en-US" sz="1200" b="1" dirty="0" smtClean="0"/>
                  <a:t>]</a:t>
                </a:r>
                <a:endParaRPr lang="en-US" sz="1200" b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2191" y="3906648"/>
                <a:ext cx="858197" cy="362150"/>
              </a:xfrm>
              <a:prstGeom prst="rect">
                <a:avLst/>
              </a:prstGeom>
              <a:blipFill rotWithShape="1">
                <a:blip r:embed="rId5"/>
                <a:stretch>
                  <a:fillRect b="-163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4053608" y="6146245"/>
            <a:ext cx="4892814" cy="369332"/>
          </a:xfrm>
          <a:prstGeom prst="rect">
            <a:avLst/>
          </a:prstGeom>
          <a:solidFill>
            <a:srgbClr val="5BC1E6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Up to </a:t>
            </a:r>
            <a:r>
              <a:rPr lang="en-US" b="1" dirty="0" smtClean="0"/>
              <a:t>1.27 PU/mm @ </a:t>
            </a:r>
            <a:r>
              <a:rPr lang="en-US" b="1" dirty="0" smtClean="0">
                <a:sym typeface="Wingdings" panose="05000000000000000000" pitchFamily="2" charset="2"/>
              </a:rPr>
              <a:t>&lt;</a:t>
            </a:r>
            <a:r>
              <a:rPr lang="en-GB" b="1" dirty="0">
                <a:latin typeface="Symbol" panose="05050102010706020507" pitchFamily="18" charset="2"/>
              </a:rPr>
              <a:t>m</a:t>
            </a:r>
            <a:r>
              <a:rPr lang="en-GB" b="1" baseline="-25000" dirty="0"/>
              <a:t>tot</a:t>
            </a:r>
            <a:r>
              <a:rPr lang="en-GB" b="1" dirty="0"/>
              <a:t>&gt;=140</a:t>
            </a:r>
            <a:r>
              <a:rPr lang="en-US" b="1" dirty="0" smtClean="0"/>
              <a:t> </a:t>
            </a:r>
            <a:r>
              <a:rPr lang="en-US" dirty="0" smtClean="0"/>
              <a:t>and smallest </a:t>
            </a:r>
            <a:r>
              <a:rPr lang="en-US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baseline="30000" dirty="0">
                <a:sym typeface="Wingdings" panose="05000000000000000000" pitchFamily="2" charset="2"/>
              </a:rPr>
              <a:t>*</a:t>
            </a:r>
            <a:r>
              <a:rPr lang="en-US" dirty="0" smtClean="0"/>
              <a:t>  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690784" y="1977732"/>
            <a:ext cx="937736" cy="4157766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690784" y="1977732"/>
            <a:ext cx="1410140" cy="41577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36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 animBg="1"/>
      <p:bldP spid="15" grpId="0" animBg="1"/>
      <p:bldP spid="16" grpId="0" animBg="1"/>
      <p:bldP spid="18" grpId="0"/>
      <p:bldP spid="22" grpId="0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7DE2-E2A2-4FCC-960A-7525F8B58492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</p:spPr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4078"/>
            <a:ext cx="9066362" cy="914400"/>
          </a:xfrm>
        </p:spPr>
        <p:txBody>
          <a:bodyPr/>
          <a:lstStyle/>
          <a:p>
            <a:r>
              <a:rPr lang="en-US" sz="3600" i="1" u="sng" dirty="0" smtClean="0"/>
              <a:t>Two basic scenarios </a:t>
            </a:r>
            <a:r>
              <a:rPr lang="en-US" sz="3600" i="1" u="sng" smtClean="0"/>
              <a:t>(3/3) </a:t>
            </a:r>
            <a:endParaRPr lang="en-US" sz="3200" dirty="0"/>
          </a:p>
        </p:txBody>
      </p:sp>
      <p:sp>
        <p:nvSpPr>
          <p:cNvPr id="12" name="Content Placeholder 5"/>
          <p:cNvSpPr>
            <a:spLocks noGrp="1"/>
          </p:cNvSpPr>
          <p:nvPr>
            <p:ph idx="1"/>
          </p:nvPr>
        </p:nvSpPr>
        <p:spPr>
          <a:xfrm>
            <a:off x="9145" y="2153177"/>
            <a:ext cx="9144000" cy="32814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b="1" dirty="0" smtClean="0"/>
          </a:p>
          <a:p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145" y="2153177"/>
            <a:ext cx="91348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If </a:t>
            </a:r>
            <a:r>
              <a:rPr lang="en-US" sz="3600" b="1" dirty="0"/>
              <a:t>long-range beam-beam </a:t>
            </a:r>
            <a:r>
              <a:rPr lang="en-US" sz="3600" b="1" dirty="0" smtClean="0"/>
              <a:t>wire compensators are proved to be working, what might be the real added value of the crab-cavities?</a:t>
            </a:r>
          </a:p>
          <a:p>
            <a:endParaRPr lang="en-US" sz="3600" b="1" dirty="0" smtClean="0"/>
          </a:p>
          <a:p>
            <a:r>
              <a:rPr lang="en-US" sz="3600" i="1" dirty="0" smtClean="0"/>
              <a:t>... See later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365071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D35-F4C6-4E44-B4EC-91AD2B037C75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" y="14078"/>
            <a:ext cx="9153145" cy="1031744"/>
          </a:xfrm>
        </p:spPr>
        <p:txBody>
          <a:bodyPr/>
          <a:lstStyle/>
          <a:p>
            <a:r>
              <a:rPr lang="en-US" sz="3600" i="1" u="sng" dirty="0" smtClean="0"/>
              <a:t>Sensitivity to bunch length &amp; bunch  shape (1/3)</a:t>
            </a:r>
            <a:endParaRPr lang="en-US" sz="3200" dirty="0"/>
          </a:p>
        </p:txBody>
      </p:sp>
      <p:sp>
        <p:nvSpPr>
          <p:cNvPr id="12" name="Content Placeholder 5"/>
          <p:cNvSpPr>
            <a:spLocks noGrp="1"/>
          </p:cNvSpPr>
          <p:nvPr>
            <p:ph idx="1"/>
          </p:nvPr>
        </p:nvSpPr>
        <p:spPr>
          <a:xfrm>
            <a:off x="0" y="1045821"/>
            <a:ext cx="5141343" cy="23843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new Harmonic RF system 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(8 </a:t>
            </a: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MV @ 800 MHz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Rectangular bunch profile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could be shaped</a:t>
            </a:r>
          </a:p>
          <a:p>
            <a:r>
              <a:rPr lang="en-US" sz="2000" b="1" dirty="0" smtClean="0">
                <a:solidFill>
                  <a:schemeClr val="tx1"/>
                </a:solidFill>
                <a:sym typeface="Wingdings" pitchFamily="2" charset="2"/>
              </a:rPr>
              <a:t>Longer r.m.s</a:t>
            </a:r>
            <a:r>
              <a:rPr lang="en-US" sz="2000" b="1" dirty="0">
                <a:solidFill>
                  <a:schemeClr val="tx1"/>
                </a:solidFill>
                <a:sym typeface="Wingdings" pitchFamily="2" charset="2"/>
              </a:rPr>
              <a:t>. bunch length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could be reached </a:t>
            </a:r>
            <a:r>
              <a:rPr lang="en-US" sz="2000" b="1" dirty="0" smtClean="0">
                <a:solidFill>
                  <a:srgbClr val="0033CC"/>
                </a:solidFill>
                <a:sym typeface="Wingdings" pitchFamily="2" charset="2"/>
              </a:rPr>
              <a:t>up to </a:t>
            </a:r>
            <a:r>
              <a:rPr lang="en-US" sz="2000" b="1" dirty="0" smtClean="0">
                <a:solidFill>
                  <a:srgbClr val="0033CC"/>
                </a:solidFill>
                <a:latin typeface="Symbol" panose="05050102010706020507" pitchFamily="18" charset="2"/>
                <a:sym typeface="Wingdings" pitchFamily="2" charset="2"/>
              </a:rPr>
              <a:t>s</a:t>
            </a:r>
            <a:r>
              <a:rPr lang="en-US" sz="2000" b="1" baseline="-25000" dirty="0" smtClean="0">
                <a:solidFill>
                  <a:srgbClr val="0033CC"/>
                </a:solidFill>
                <a:sym typeface="Wingdings" pitchFamily="2" charset="2"/>
              </a:rPr>
              <a:t>z </a:t>
            </a:r>
            <a:r>
              <a:rPr lang="en-US" sz="2000" b="1" dirty="0" smtClean="0">
                <a:solidFill>
                  <a:srgbClr val="0033CC"/>
                </a:solidFill>
                <a:sym typeface="Mathematica1"/>
              </a:rPr>
              <a:t></a:t>
            </a:r>
            <a:r>
              <a:rPr lang="en-US" sz="2000" b="1" dirty="0" smtClean="0">
                <a:solidFill>
                  <a:srgbClr val="0033CC"/>
                </a:solidFill>
                <a:sym typeface="Wingdings" pitchFamily="2" charset="2"/>
              </a:rPr>
              <a:t> 12.5 cm r.m.s. (1.45 ns full length)</a:t>
            </a:r>
            <a:endParaRPr lang="en-US" sz="2000" b="1" dirty="0">
              <a:solidFill>
                <a:srgbClr val="0033CC"/>
              </a:solidFill>
              <a:sym typeface="Wingdings" pitchFamily="2" charset="2"/>
            </a:endParaRPr>
          </a:p>
          <a:p>
            <a:pPr marL="0" indent="0">
              <a:buNone/>
            </a:pPr>
            <a:endParaRPr lang="en-US" b="1" dirty="0" smtClean="0"/>
          </a:p>
          <a:p>
            <a:endParaRPr lang="en-US" b="1" dirty="0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514" y="1068663"/>
            <a:ext cx="34290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617398" y="3355531"/>
                <a:ext cx="3417346" cy="54348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sz="1400" b="1" i="1" smtClean="0">
                            <a:latin typeface="Cambria Math"/>
                          </a:rPr>
                          <m:t>𝒕𝒐𝒕</m:t>
                        </m:r>
                      </m:sub>
                    </m:sSub>
                    <m:r>
                      <a:rPr lang="en-US" sz="1400" b="1" i="1" smtClean="0">
                        <a:latin typeface="Cambria Math"/>
                        <a:ea typeface="Cambria Math"/>
                      </a:rPr>
                      <m:t>≅</m:t>
                    </m:r>
                    <m:r>
                      <a:rPr lang="en-US" sz="1400" b="1" i="1" smtClean="0">
                        <a:latin typeface="Cambria Math"/>
                        <a:ea typeface="Cambria Math"/>
                      </a:rPr>
                      <m:t>𝟒</m:t>
                    </m:r>
                    <m:sSub>
                      <m:sSubPr>
                        <m:ctrlPr>
                          <a:rPr lang="en-US" sz="1400" b="1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en-US" sz="1400" b="1" i="1" smtClean="0">
                            <a:latin typeface="Cambria Math"/>
                            <a:ea typeface="Cambria Math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US" sz="1400" b="1" dirty="0" smtClean="0"/>
                  <a:t> (at 95% c.l.) for Gaussian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𝒕𝒐𝒕</m:t>
                        </m:r>
                      </m:sub>
                    </m:sSub>
                    <m:r>
                      <a:rPr lang="en-US" sz="1400" b="1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sz="1400" b="1" i="1" smtClean="0">
                        <a:solidFill>
                          <a:srgbClr val="FF0000"/>
                        </a:solidFill>
                        <a:latin typeface="Cambria Math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e>
                    </m:rad>
                    <m:sSub>
                      <m:sSubPr>
                        <m:ctrlPr>
                          <a:rPr lang="en-US" sz="1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US" sz="1400" b="1" dirty="0">
                    <a:solidFill>
                      <a:srgbClr val="FF0000"/>
                    </a:solidFill>
                  </a:rPr>
                  <a:t> (at 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100% 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c.l.) for 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Rectangular</a:t>
                </a:r>
                <a:endParaRPr lang="en-US" sz="1400" b="1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7398" y="3355531"/>
                <a:ext cx="3417346" cy="543482"/>
              </a:xfrm>
              <a:prstGeom prst="rect">
                <a:avLst/>
              </a:prstGeom>
              <a:blipFill rotWithShape="1">
                <a:blip r:embed="rId3"/>
                <a:stretch>
                  <a:fillRect b="-8696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 descr="fig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48" y="4013070"/>
            <a:ext cx="1658974" cy="9936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 descr="fig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8848" y="5063396"/>
            <a:ext cx="1658974" cy="9936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Picture 30" descr="fig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88014" y="4299529"/>
            <a:ext cx="2387599" cy="14258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Picture 31" descr="fig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2573" y="4293781"/>
            <a:ext cx="2387599" cy="143002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3" name="Straight Arrow Connector 32"/>
          <p:cNvCxnSpPr/>
          <p:nvPr/>
        </p:nvCxnSpPr>
        <p:spPr>
          <a:xfrm flipV="1">
            <a:off x="6337343" y="4749962"/>
            <a:ext cx="7088" cy="8102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422403" y="4995192"/>
            <a:ext cx="2004588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r.m.s bunch length× 25%</a:t>
            </a:r>
            <a:endParaRPr lang="en-US" sz="1400" b="1" dirty="0"/>
          </a:p>
        </p:txBody>
      </p:sp>
      <p:sp>
        <p:nvSpPr>
          <p:cNvPr id="35" name="Rectangle 34"/>
          <p:cNvSpPr/>
          <p:nvPr/>
        </p:nvSpPr>
        <p:spPr>
          <a:xfrm>
            <a:off x="5933306" y="5657936"/>
            <a:ext cx="2998381" cy="3920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/>
              <a:t>ESME simulations, C. Bhat, 2009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19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563" y="3944767"/>
            <a:ext cx="2769227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16200000">
            <a:off x="5769864" y="3261473"/>
            <a:ext cx="6537962" cy="228600"/>
          </a:xfrm>
        </p:spPr>
        <p:txBody>
          <a:bodyPr/>
          <a:lstStyle/>
          <a:p>
            <a:fld id="{DC4175E4-4BBC-4D2A-968E-78BA6B5C8525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" y="120871"/>
            <a:ext cx="9153145" cy="741772"/>
          </a:xfrm>
        </p:spPr>
        <p:txBody>
          <a:bodyPr/>
          <a:lstStyle/>
          <a:p>
            <a:r>
              <a:rPr lang="en-US" sz="3600" i="1" u="sng" dirty="0"/>
              <a:t>S</a:t>
            </a:r>
            <a:r>
              <a:rPr lang="en-US" sz="3600" i="1" u="sng" dirty="0" smtClean="0"/>
              <a:t>ensitivity to bunch length &amp; bunch shape (2/3)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38018" y="989861"/>
            <a:ext cx="8419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Peak </a:t>
            </a:r>
            <a:r>
              <a:rPr lang="en-US" sz="3200" b="1" u="sng" dirty="0" smtClean="0">
                <a:solidFill>
                  <a:srgbClr val="0033CC"/>
                </a:solidFill>
              </a:rPr>
              <a:t>line density 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 vertices</a:t>
            </a:r>
            <a:r>
              <a:rPr lang="en-US" sz="3200" b="1" dirty="0" smtClean="0">
                <a:solidFill>
                  <a:srgbClr val="0033CC"/>
                </a:solidFill>
              </a:rPr>
              <a:t>: no gain at low </a:t>
            </a:r>
            <a:r>
              <a:rPr lang="en-US" sz="3200" b="1" dirty="0" smtClean="0">
                <a:solidFill>
                  <a:srgbClr val="0033CC"/>
                </a:solidFill>
                <a:latin typeface="Symbol" panose="05050102010706020507" pitchFamily="18" charset="2"/>
              </a:rPr>
              <a:t>b</a:t>
            </a:r>
            <a:r>
              <a:rPr lang="en-US" sz="3200" b="1" baseline="30000" dirty="0" smtClean="0">
                <a:solidFill>
                  <a:srgbClr val="0033CC"/>
                </a:solidFill>
              </a:rPr>
              <a:t>*</a:t>
            </a:r>
            <a:r>
              <a:rPr lang="en-US" sz="3200" b="1" dirty="0" smtClean="0">
                <a:solidFill>
                  <a:srgbClr val="0033CC"/>
                </a:solidFill>
              </a:rPr>
              <a:t> </a:t>
            </a:r>
            <a:endParaRPr lang="en-US" sz="3200" b="1" dirty="0">
              <a:solidFill>
                <a:srgbClr val="0033CC"/>
              </a:solidFill>
            </a:endParaRPr>
          </a:p>
        </p:txBody>
      </p:sp>
      <p:sp>
        <p:nvSpPr>
          <p:cNvPr id="16" name="Content Placeholder 5"/>
          <p:cNvSpPr>
            <a:spLocks noGrp="1"/>
          </p:cNvSpPr>
          <p:nvPr>
            <p:ph idx="1"/>
          </p:nvPr>
        </p:nvSpPr>
        <p:spPr>
          <a:xfrm>
            <a:off x="25877" y="1628923"/>
            <a:ext cx="4132045" cy="47061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000" b="1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Sensitivity to the bunch shape at constant r.m.s. length.</a:t>
            </a:r>
          </a:p>
          <a:p>
            <a:pPr marL="0" indent="0"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The z-density becomes triangular for rectangular bunches but the peak does not move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03" y="3943958"/>
            <a:ext cx="2722687" cy="180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Content Placeholder 5"/>
          <p:cNvSpPr txBox="1">
            <a:spLocks/>
          </p:cNvSpPr>
          <p:nvPr/>
        </p:nvSpPr>
        <p:spPr>
          <a:xfrm>
            <a:off x="4157922" y="1628923"/>
            <a:ext cx="4939143" cy="47061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Sensitivity to the r.m.s bunch length at constant shape:</a:t>
            </a:r>
            <a:r>
              <a:rPr lang="en-US" sz="2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No gain for </a:t>
            </a:r>
            <a:r>
              <a:rPr lang="en-US" sz="2000" b="1" dirty="0">
                <a:solidFill>
                  <a:schemeClr val="tx1"/>
                </a:solidFill>
                <a:latin typeface="Symbol" panose="05050102010706020507" pitchFamily="18" charset="2"/>
                <a:sym typeface="Wingdings" pitchFamily="2" charset="2"/>
              </a:rPr>
              <a:t>s</a:t>
            </a:r>
            <a:r>
              <a:rPr lang="en-US" sz="2000" b="1" baseline="-25000" dirty="0">
                <a:solidFill>
                  <a:schemeClr val="tx1"/>
                </a:solidFill>
                <a:sym typeface="Wingdings" pitchFamily="2" charset="2"/>
              </a:rPr>
              <a:t>z </a:t>
            </a:r>
            <a:r>
              <a:rPr lang="en-US" sz="2000" b="1" dirty="0" smtClean="0">
                <a:solidFill>
                  <a:schemeClr val="tx1"/>
                </a:solidFill>
                <a:sym typeface="Wingdings" pitchFamily="2" charset="2"/>
              </a:rPr>
              <a:t>&gt; </a:t>
            </a:r>
            <a:r>
              <a:rPr lang="en-US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9cm due to</a:t>
            </a:r>
          </a:p>
          <a:p>
            <a:pPr marL="228600" lvl="1" indent="0">
              <a:buNone/>
            </a:pP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- the RF curvature of the CC deflecting kick for Plan A</a:t>
            </a:r>
          </a:p>
          <a:p>
            <a:pPr marL="228600" lvl="1" indent="0">
              <a:buNone/>
            </a:pP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- the increase of the Piwinsky angle for Plan B</a:t>
            </a:r>
          </a:p>
          <a:p>
            <a:pPr marL="228600" lvl="1" indent="0">
              <a:buNone/>
            </a:pP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- the hour glass effect for both plans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3896" y="5744767"/>
            <a:ext cx="375249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Plan A for Gaussian (black) &amp; rectangular (red) bunch profile, both with </a:t>
            </a:r>
            <a:r>
              <a:rPr lang="en-US" sz="1400" b="1" dirty="0">
                <a:latin typeface="Symbol" panose="05050102010706020507" pitchFamily="18" charset="2"/>
                <a:sym typeface="Wingdings" pitchFamily="2" charset="2"/>
              </a:rPr>
              <a:t>s</a:t>
            </a:r>
            <a:r>
              <a:rPr lang="en-US" sz="1400" b="1" baseline="-25000" dirty="0">
                <a:sym typeface="Wingdings" pitchFamily="2" charset="2"/>
              </a:rPr>
              <a:t>z </a:t>
            </a:r>
            <a:r>
              <a:rPr lang="en-US" sz="1400" b="1" dirty="0" smtClean="0"/>
              <a:t>=7.5 cm r.m.s.</a:t>
            </a:r>
            <a:endParaRPr lang="en-US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192438" y="5744767"/>
            <a:ext cx="4740733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Plan A for Gaussian profile </a:t>
            </a:r>
            <a:r>
              <a:rPr lang="en-US" sz="1400" b="1" dirty="0"/>
              <a:t>(black) </a:t>
            </a:r>
            <a:r>
              <a:rPr lang="en-US" sz="1400" b="1" dirty="0" smtClean="0"/>
              <a:t>with  </a:t>
            </a:r>
            <a:r>
              <a:rPr lang="en-US" sz="1400" b="1" dirty="0" smtClean="0">
                <a:latin typeface="Symbol" panose="05050102010706020507" pitchFamily="18" charset="2"/>
                <a:sym typeface="Wingdings" pitchFamily="2" charset="2"/>
              </a:rPr>
              <a:t>s</a:t>
            </a:r>
            <a:r>
              <a:rPr lang="en-US" sz="1400" b="1" baseline="-25000" dirty="0" smtClean="0">
                <a:sym typeface="Wingdings" pitchFamily="2" charset="2"/>
              </a:rPr>
              <a:t>z </a:t>
            </a:r>
            <a:r>
              <a:rPr lang="en-US" sz="1400" b="1" dirty="0"/>
              <a:t>=</a:t>
            </a:r>
            <a:r>
              <a:rPr lang="en-US" sz="1400" b="1" dirty="0" smtClean="0"/>
              <a:t>7.5/9.0/10.0 </a:t>
            </a:r>
            <a:r>
              <a:rPr lang="en-US" sz="1400" b="1" dirty="0"/>
              <a:t>cm </a:t>
            </a:r>
            <a:r>
              <a:rPr lang="en-US" sz="1400" b="1" dirty="0" smtClean="0"/>
              <a:t>and rectangular (red) with </a:t>
            </a:r>
            <a:r>
              <a:rPr lang="en-US" sz="1400" b="1" dirty="0">
                <a:latin typeface="Symbol" panose="05050102010706020507" pitchFamily="18" charset="2"/>
                <a:sym typeface="Wingdings" pitchFamily="2" charset="2"/>
              </a:rPr>
              <a:t>s</a:t>
            </a:r>
            <a:r>
              <a:rPr lang="en-US" sz="1400" b="1" baseline="-25000" dirty="0">
                <a:sym typeface="Wingdings" pitchFamily="2" charset="2"/>
              </a:rPr>
              <a:t>z </a:t>
            </a:r>
            <a:r>
              <a:rPr lang="en-US" sz="1400" b="1" dirty="0" smtClean="0"/>
              <a:t>=12.5 cm</a:t>
            </a:r>
            <a:endParaRPr lang="en-US" sz="1400" b="1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180850" y="4021794"/>
            <a:ext cx="1618458" cy="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7" idx="3"/>
          </p:cNvCxnSpPr>
          <p:nvPr/>
        </p:nvCxnSpPr>
        <p:spPr>
          <a:xfrm>
            <a:off x="4768267" y="4021794"/>
            <a:ext cx="174016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599356" y="3867905"/>
            <a:ext cx="1168911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sym typeface="Wingdings" pitchFamily="2" charset="2"/>
              </a:rPr>
              <a:t>1.27 PU/mm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1751747" y="3594653"/>
                <a:ext cx="858197" cy="36215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2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𝝏𝝁</m:t>
                        </m:r>
                      </m:num>
                      <m:den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𝝏</m:t>
                        </m:r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sz="1200" b="1" dirty="0" smtClean="0"/>
                  <a:t> [mm</a:t>
                </a:r>
                <a:r>
                  <a:rPr lang="en-US" sz="1200" b="1" baseline="30000" dirty="0" smtClean="0"/>
                  <a:t>-1</a:t>
                </a:r>
                <a:r>
                  <a:rPr lang="en-US" sz="1200" b="1" dirty="0" smtClean="0"/>
                  <a:t>]</a:t>
                </a:r>
                <a:endParaRPr lang="en-US" sz="1200" b="1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747" y="3594653"/>
                <a:ext cx="858197" cy="362150"/>
              </a:xfrm>
              <a:prstGeom prst="rect">
                <a:avLst/>
              </a:prstGeom>
              <a:blipFill rotWithShape="1">
                <a:blip r:embed="rId4"/>
                <a:stretch>
                  <a:fillRect b="-163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6079332" y="3603280"/>
                <a:ext cx="858197" cy="36215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2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𝝏𝝁</m:t>
                        </m:r>
                      </m:num>
                      <m:den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𝝏</m:t>
                        </m:r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sz="1200" b="1" dirty="0" smtClean="0"/>
                  <a:t> [mm</a:t>
                </a:r>
                <a:r>
                  <a:rPr lang="en-US" sz="1200" b="1" baseline="30000" dirty="0" smtClean="0"/>
                  <a:t>-1</a:t>
                </a:r>
                <a:r>
                  <a:rPr lang="en-US" sz="1200" b="1" dirty="0" smtClean="0"/>
                  <a:t>]</a:t>
                </a:r>
                <a:endParaRPr lang="en-US" sz="1200" b="1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9332" y="3603280"/>
                <a:ext cx="858197" cy="362150"/>
              </a:xfrm>
              <a:prstGeom prst="rect">
                <a:avLst/>
              </a:prstGeom>
              <a:blipFill rotWithShape="1">
                <a:blip r:embed="rId5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4572000" y="6644753"/>
            <a:ext cx="4114800" cy="320040"/>
          </a:xfrm>
        </p:spPr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8686800" y="6644753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60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 animBg="1"/>
      <p:bldP spid="20" grpId="0" animBg="1"/>
      <p:bldP spid="21" grpId="0" animBg="1"/>
      <p:bldP spid="24" grpId="0" animBg="1"/>
      <p:bldP spid="37" grpId="0" animBg="1"/>
      <p:bldP spid="38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E97A-80C1-46B8-AC1C-327F59B8938A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" y="14077"/>
            <a:ext cx="9153145" cy="1054585"/>
          </a:xfrm>
        </p:spPr>
        <p:txBody>
          <a:bodyPr/>
          <a:lstStyle/>
          <a:p>
            <a:r>
              <a:rPr lang="en-US" sz="3600" i="1" u="sng" dirty="0"/>
              <a:t>S</a:t>
            </a:r>
            <a:r>
              <a:rPr lang="en-US" sz="3600" i="1" u="sng" dirty="0" smtClean="0"/>
              <a:t>ensitivity to bunch length &amp; bunch shape (3/3)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88306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Peak </a:t>
            </a:r>
            <a:r>
              <a:rPr lang="en-US" sz="3200" b="1" u="sng" dirty="0" smtClean="0">
                <a:solidFill>
                  <a:srgbClr val="0033CC"/>
                </a:solidFill>
              </a:rPr>
              <a:t>time </a:t>
            </a:r>
            <a:r>
              <a:rPr lang="en-US" sz="3200" b="1" u="sng" dirty="0">
                <a:solidFill>
                  <a:srgbClr val="0033CC"/>
                </a:solidFill>
              </a:rPr>
              <a:t>density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vertices</a:t>
            </a:r>
            <a:r>
              <a:rPr lang="en-US" sz="3200" b="1" dirty="0">
                <a:solidFill>
                  <a:srgbClr val="0033CC"/>
                </a:solidFill>
              </a:rPr>
              <a:t>: </a:t>
            </a:r>
            <a:r>
              <a:rPr lang="en-US" sz="3200" b="1" dirty="0" smtClean="0">
                <a:solidFill>
                  <a:srgbClr val="0033CC"/>
                </a:solidFill>
              </a:rPr>
              <a:t>net </a:t>
            </a:r>
            <a:r>
              <a:rPr lang="en-US" sz="3200" b="1" dirty="0">
                <a:solidFill>
                  <a:srgbClr val="0033CC"/>
                </a:solidFill>
              </a:rPr>
              <a:t>gain </a:t>
            </a:r>
            <a:endParaRPr lang="en-US" sz="3200" b="1" dirty="0" smtClean="0">
              <a:solidFill>
                <a:srgbClr val="0033CC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longer r.m.s. bunch length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Even more for rectangular bunches and Plan B (with non-zero Piwinsky angle)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4158" y="5002709"/>
            <a:ext cx="80375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33CC"/>
                </a:solidFill>
              </a:rPr>
              <a:t>In the best case, still </a:t>
            </a:r>
            <a:r>
              <a:rPr lang="en-US" sz="3200" b="1" u="sng" dirty="0" smtClean="0">
                <a:solidFill>
                  <a:srgbClr val="0033CC"/>
                </a:solidFill>
              </a:rPr>
              <a:t>1.2 pile-up every 10 ps</a:t>
            </a:r>
            <a:r>
              <a:rPr lang="en-US" sz="3200" b="1" dirty="0" smtClean="0">
                <a:solidFill>
                  <a:srgbClr val="0033CC"/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(and loosing ~10% of integrated performance via the geometric loss factor)</a:t>
            </a:r>
          </a:p>
          <a:p>
            <a:r>
              <a:rPr lang="en-US" sz="3200" b="1" u="sng" dirty="0" smtClean="0">
                <a:solidFill>
                  <a:srgbClr val="0033CC"/>
                </a:solidFill>
              </a:rPr>
              <a:t>Is it really usable??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000" y="2616500"/>
            <a:ext cx="3429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220539" y="2185271"/>
                <a:ext cx="858197" cy="36215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2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𝝏𝝁</m:t>
                        </m:r>
                      </m:num>
                      <m:den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𝝏</m:t>
                        </m:r>
                        <m:r>
                          <a:rPr lang="en-US" sz="1200" b="1" i="1" smtClean="0">
                            <a:latin typeface="Cambria Math"/>
                            <a:ea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sz="1200" b="1" dirty="0" smtClean="0"/>
                  <a:t> [ps</a:t>
                </a:r>
                <a:r>
                  <a:rPr lang="en-US" sz="1200" b="1" baseline="30000" dirty="0" smtClean="0"/>
                  <a:t>-1</a:t>
                </a:r>
                <a:r>
                  <a:rPr lang="en-US" sz="1200" b="1" dirty="0" smtClean="0"/>
                  <a:t>]</a:t>
                </a:r>
                <a:endParaRPr lang="en-US" sz="1200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0539" y="2185271"/>
                <a:ext cx="858197" cy="36215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H="1">
            <a:off x="3631721" y="4697696"/>
            <a:ext cx="20530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429891" y="4741099"/>
            <a:ext cx="418704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Symbol" pitchFamily="18" charset="2"/>
              </a:rPr>
              <a:t>1</a:t>
            </a:r>
            <a:r>
              <a:rPr lang="en-US" sz="1100" b="1" dirty="0" smtClean="0"/>
              <a:t> ns</a:t>
            </a:r>
            <a:endParaRPr lang="en-US" sz="1100" b="1" dirty="0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80484"/>
            <a:ext cx="2661635" cy="162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661635" y="3730923"/>
            <a:ext cx="143591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597" y="3077696"/>
            <a:ext cx="2849603" cy="162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 flipH="1">
            <a:off x="5684809" y="4180994"/>
            <a:ext cx="605788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8" name="TextBox 2047"/>
          <p:cNvSpPr txBox="1"/>
          <p:nvPr/>
        </p:nvSpPr>
        <p:spPr>
          <a:xfrm>
            <a:off x="18084" y="2449498"/>
            <a:ext cx="2866490" cy="584775"/>
          </a:xfrm>
          <a:prstGeom prst="rect">
            <a:avLst/>
          </a:prstGeom>
          <a:solidFill>
            <a:srgbClr val="5BC1E6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Plan A @ </a:t>
            </a:r>
            <a:r>
              <a:rPr lang="en-US" sz="1600" b="1" dirty="0">
                <a:latin typeface="Symbol" panose="05050102010706020507" pitchFamily="18" charset="2"/>
                <a:sym typeface="Wingdings" pitchFamily="2" charset="2"/>
              </a:rPr>
              <a:t>s</a:t>
            </a:r>
            <a:r>
              <a:rPr lang="en-US" sz="1600" b="1" baseline="-25000" dirty="0">
                <a:sym typeface="Wingdings" pitchFamily="2" charset="2"/>
              </a:rPr>
              <a:t>z </a:t>
            </a:r>
            <a:r>
              <a:rPr lang="en-US" sz="1600" b="1" dirty="0" smtClean="0"/>
              <a:t>=7.5 cm  (Gaussian)</a:t>
            </a:r>
          </a:p>
          <a:p>
            <a:pPr algn="ctr"/>
            <a:r>
              <a:rPr lang="en-US" sz="1600" b="1" dirty="0" smtClean="0">
                <a:sym typeface="Wingdings" panose="05000000000000000000" pitchFamily="2" charset="2"/>
              </a:rPr>
              <a:t> 0.34 PU/ps </a:t>
            </a:r>
            <a:r>
              <a:rPr lang="en-US" sz="1600" b="1" dirty="0"/>
              <a:t>@ </a:t>
            </a:r>
            <a:r>
              <a:rPr lang="en-US" sz="1600" b="1" dirty="0">
                <a:sym typeface="Wingdings" panose="05000000000000000000" pitchFamily="2" charset="2"/>
              </a:rPr>
              <a:t>&lt;</a:t>
            </a:r>
            <a:r>
              <a:rPr lang="en-GB" sz="1600" b="1" dirty="0">
                <a:latin typeface="Symbol" panose="05050102010706020507" pitchFamily="18" charset="2"/>
              </a:rPr>
              <a:t>m</a:t>
            </a:r>
            <a:r>
              <a:rPr lang="en-GB" sz="1600" b="1" baseline="-25000" dirty="0"/>
              <a:t>tot</a:t>
            </a:r>
            <a:r>
              <a:rPr lang="en-GB" sz="1600" b="1" dirty="0"/>
              <a:t>&gt;=140</a:t>
            </a:r>
            <a:r>
              <a:rPr lang="en-US" sz="1600" b="1" dirty="0"/>
              <a:t>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167221" y="2385596"/>
            <a:ext cx="3925020" cy="584775"/>
          </a:xfrm>
          <a:prstGeom prst="rect">
            <a:avLst/>
          </a:prstGeom>
          <a:solidFill>
            <a:srgbClr val="5BC1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Plan </a:t>
            </a:r>
            <a:r>
              <a:rPr lang="en-US" sz="1600" b="1" dirty="0" smtClean="0"/>
              <a:t>B variant </a:t>
            </a:r>
            <a:r>
              <a:rPr lang="en-US" sz="1600" b="1" dirty="0"/>
              <a:t>@ </a:t>
            </a:r>
            <a:r>
              <a:rPr lang="en-US" sz="1600" b="1" dirty="0">
                <a:latin typeface="Symbol" panose="05050102010706020507" pitchFamily="18" charset="2"/>
                <a:sym typeface="Wingdings" pitchFamily="2" charset="2"/>
              </a:rPr>
              <a:t>s</a:t>
            </a:r>
            <a:r>
              <a:rPr lang="en-US" sz="1600" b="1" baseline="-25000" dirty="0">
                <a:sym typeface="Wingdings" pitchFamily="2" charset="2"/>
              </a:rPr>
              <a:t>z </a:t>
            </a:r>
            <a:r>
              <a:rPr lang="en-US" sz="1600" b="1" dirty="0" smtClean="0"/>
              <a:t>=12.5 </a:t>
            </a:r>
            <a:r>
              <a:rPr lang="en-US" sz="1600" b="1" dirty="0"/>
              <a:t>cm  </a:t>
            </a:r>
            <a:r>
              <a:rPr lang="en-US" sz="1600" b="1" dirty="0" smtClean="0"/>
              <a:t>(Rectangular)</a:t>
            </a:r>
            <a:endParaRPr lang="en-US" sz="1600" b="1" dirty="0"/>
          </a:p>
          <a:p>
            <a:pPr algn="ctr"/>
            <a:r>
              <a:rPr lang="en-US" sz="1600" b="1" dirty="0" smtClean="0">
                <a:sym typeface="Wingdings" panose="05000000000000000000" pitchFamily="2" charset="2"/>
              </a:rPr>
              <a:t>0.12 PU/ps</a:t>
            </a:r>
            <a:r>
              <a:rPr lang="en-US" sz="1600" b="1" dirty="0" smtClean="0"/>
              <a:t> </a:t>
            </a:r>
            <a:r>
              <a:rPr lang="en-US" sz="1600" b="1" dirty="0"/>
              <a:t>@ </a:t>
            </a:r>
            <a:r>
              <a:rPr lang="en-US" sz="1600" b="1" dirty="0">
                <a:sym typeface="Wingdings" panose="05000000000000000000" pitchFamily="2" charset="2"/>
              </a:rPr>
              <a:t>&lt;</a:t>
            </a:r>
            <a:r>
              <a:rPr lang="en-GB" sz="1600" b="1" dirty="0">
                <a:latin typeface="Symbol" panose="05050102010706020507" pitchFamily="18" charset="2"/>
              </a:rPr>
              <a:t>m</a:t>
            </a:r>
            <a:r>
              <a:rPr lang="en-GB" sz="1600" b="1" baseline="-25000" dirty="0"/>
              <a:t>tot</a:t>
            </a:r>
            <a:r>
              <a:rPr lang="en-GB" sz="1600" b="1" dirty="0"/>
              <a:t>&gt;=140</a:t>
            </a:r>
            <a:r>
              <a:rPr lang="en-US" sz="1600" b="1" dirty="0"/>
              <a:t> </a:t>
            </a:r>
          </a:p>
        </p:txBody>
      </p:sp>
      <p:sp>
        <p:nvSpPr>
          <p:cNvPr id="2052" name="Footer Placeholder 20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2053" name="Slide Number Placeholder 20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44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25" grpId="0" animBg="1"/>
      <p:bldP spid="2048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:\Users\fartouk\Downloads\Picture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997" y="2245392"/>
            <a:ext cx="4112031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fartouk\Downloads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83" y="2254456"/>
            <a:ext cx="2903993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70D7-C8DA-4D00-A8FF-39BF7F8975F1}" type="datetime1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ECFA HL-LHC experiment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45248"/>
            <a:ext cx="8229600" cy="613883"/>
          </a:xfrm>
        </p:spPr>
        <p:txBody>
          <a:bodyPr/>
          <a:lstStyle/>
          <a:p>
            <a:r>
              <a:rPr lang="en-US" i="1" dirty="0" smtClean="0"/>
              <a:t>The ``crab-kissing’’ (CK) scheme (1/5)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0166" y="914399"/>
            <a:ext cx="8674379" cy="8453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ym typeface="Wingdings" panose="05000000000000000000" pitchFamily="2" charset="2"/>
              </a:rPr>
              <a:t>Transposing to the </a:t>
            </a:r>
            <a:r>
              <a:rPr lang="en-US" sz="2400" b="1" dirty="0" smtClean="0">
                <a:sym typeface="Wingdings" panose="05000000000000000000" pitchFamily="2" charset="2"/>
              </a:rPr>
              <a:t>line</a:t>
            </a:r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density </a:t>
            </a:r>
            <a:r>
              <a:rPr lang="en-US" sz="2400" dirty="0" smtClean="0">
                <a:sym typeface="Wingdings" panose="05000000000000000000" pitchFamily="2" charset="2"/>
              </a:rPr>
              <a:t>the nice behavior which is observed for the </a:t>
            </a:r>
            <a:r>
              <a:rPr lang="en-US" sz="2400" b="1" dirty="0" smtClean="0">
                <a:sym typeface="Wingdings" panose="05000000000000000000" pitchFamily="2" charset="2"/>
              </a:rPr>
              <a:t>time density vs. bunch length  and bunch shape ...</a:t>
            </a:r>
            <a:endParaRPr lang="en-US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0385" y="2567730"/>
            <a:ext cx="4041014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Usual configuration in the || plane (Plan A/B)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08997" y="2470715"/>
            <a:ext cx="386566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New Configuration in the || plane (Plan C)</a:t>
            </a:r>
            <a:endParaRPr lang="en-US" sz="1600" b="1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138023" y="4529230"/>
            <a:ext cx="8936966" cy="1612778"/>
          </a:xfrm>
          <a:prstGeom prst="rect">
            <a:avLst/>
          </a:prstGeom>
        </p:spPr>
        <p:txBody>
          <a:bodyPr vert="horz" lIns="91440" tIns="0" rIns="91440" bIns="0" rtlCol="0">
            <a:normAutofit fontScale="925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.. A tool for </a:t>
            </a:r>
            <a:r>
              <a:rPr lang="en-US" sz="22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shrinking the collision time</a:t>
            </a:r>
            <a:r>
              <a:rPr lang="en-US" sz="22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hence leveling the lumi, and much more !</a:t>
            </a:r>
          </a:p>
          <a:p>
            <a:pPr marL="0" indent="0">
              <a:buFont typeface="Arial"/>
              <a:buNone/>
            </a:pPr>
            <a:r>
              <a:rPr lang="en-US" sz="19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a) Gaussian Bunch profile (no 800 MHz)  </a:t>
            </a:r>
            <a:r>
              <a:rPr lang="en-US" sz="1900" b="1" u="sng" dirty="0" smtClean="0">
                <a:solidFill>
                  <a:srgbClr val="0033CC"/>
                </a:solidFill>
                <a:sym typeface="Wingdings" panose="05000000000000000000" pitchFamily="2" charset="2"/>
              </a:rPr>
              <a:t>lumi leveling at “mitigable” z-density </a:t>
            </a:r>
          </a:p>
          <a:p>
            <a:pPr marL="0" indent="0">
              <a:buFont typeface="Arial"/>
              <a:buNone/>
            </a:pPr>
            <a:r>
              <a:rPr lang="en-US" sz="19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b) Rectangular Bunch profile (800 MHz)  </a:t>
            </a:r>
            <a:r>
              <a:rPr lang="en-US" sz="1900" b="1" u="sng" dirty="0" smtClean="0">
                <a:solidFill>
                  <a:srgbClr val="0033CC"/>
                </a:solidFill>
                <a:sym typeface="Wingdings" panose="05000000000000000000" pitchFamily="2" charset="2"/>
              </a:rPr>
              <a:t>lumi leveling at strongly reduced z-density</a:t>
            </a:r>
            <a:endParaRPr lang="en-US" sz="1900" b="1" u="sng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Font typeface="Arial"/>
              <a:buNone/>
            </a:pPr>
            <a:r>
              <a:rPr lang="en-US" sz="19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c)</a:t>
            </a:r>
            <a:r>
              <a:rPr lang="en-US" sz="19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19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Reduced BB tune shift in ALL cases </a:t>
            </a:r>
            <a:r>
              <a:rPr lang="en-US" sz="19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(not discussed)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138023" y="1822301"/>
            <a:ext cx="9005977" cy="406875"/>
          </a:xfrm>
          <a:prstGeom prst="rect">
            <a:avLst/>
          </a:prstGeom>
        </p:spPr>
        <p:txBody>
          <a:bodyPr vert="horz" lIns="91440" tIns="0" rIns="91440" bIns="0" rtlCol="0">
            <a:normAutofit fontScale="925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Crab-cavities in the || plane</a:t>
            </a:r>
            <a:r>
              <a:rPr lang="en-US" sz="18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(in anti-phase for beam1/2, and flat optics for efficiency) </a:t>
            </a: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55950" y="4215652"/>
            <a:ext cx="3097195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Typical “Time Piwinsky angle” of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</a:rPr>
              <a:t>100-150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</a:rPr>
              <a:t>rad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0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/>
      <p:bldP spid="13" grpId="0" animBg="1"/>
    </p:bld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30565</TotalTime>
  <Words>2149</Words>
  <Application>Microsoft Office PowerPoint</Application>
  <PresentationFormat>On-screen Show (4:3)</PresentationFormat>
  <Paragraphs>257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HiLumiLHC_PresentationTemplate</vt:lpstr>
      <vt:lpstr>Pile-Up density at HL-LHC with new shaping and leveling  techniques</vt:lpstr>
      <vt:lpstr>Contents</vt:lpstr>
      <vt:lpstr>Two basic scenarios (1/3) </vt:lpstr>
      <vt:lpstr>Two basic scenarios (2/3) </vt:lpstr>
      <vt:lpstr>Two basic scenarios (3/3) </vt:lpstr>
      <vt:lpstr>Sensitivity to bunch length &amp; bunch  shape (1/3)</vt:lpstr>
      <vt:lpstr>Sensitivity to bunch length &amp; bunch shape (2/3)</vt:lpstr>
      <vt:lpstr>Sensitivity to bunch length &amp; bunch shape (3/3)</vt:lpstr>
      <vt:lpstr>The ``crab-kissing’’ (CK) scheme (1/5)</vt:lpstr>
      <vt:lpstr>The ``crab-kissing’’ (CK) scheme (2/5)</vt:lpstr>
      <vt:lpstr>The ``crab-kissing’’ (CK) scheme (3/5)</vt:lpstr>
      <vt:lpstr>The ``crab-kissing’’ (CK) scheme (4/5)</vt:lpstr>
      <vt:lpstr>The ``crab-kissing’’ (CK) scheme (5/5)</vt:lpstr>
      <vt:lpstr>Conclusions &amp; Outlooks (1/2)</vt:lpstr>
      <vt:lpstr>Conclusions &amp; Outlooks (2/2)</vt:lpstr>
      <vt:lpstr>Backup</vt:lpstr>
      <vt:lpstr>PowerPoint Presentation</vt:lpstr>
      <vt:lpstr>Lumi Leveling, Pile up and beam-beam for Plan A   W/o CK scheme, lumi leveling with crabs is “prohibited” by PU   density, but up to DQbb= 0.033 with b* leveling in 3 IRs !</vt:lpstr>
      <vt:lpstr>LR compensation with wire  for flat optics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Stephane Fartoukh</cp:lastModifiedBy>
  <cp:revision>556</cp:revision>
  <cp:lastPrinted>2013-09-30T11:22:31Z</cp:lastPrinted>
  <dcterms:created xsi:type="dcterms:W3CDTF">2011-12-13T14:40:13Z</dcterms:created>
  <dcterms:modified xsi:type="dcterms:W3CDTF">2013-09-30T15:03:16Z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