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2" r:id="rId7"/>
    <p:sldMasterId id="2147483734" r:id="rId8"/>
    <p:sldMasterId id="2147483746" r:id="rId9"/>
  </p:sldMasterIdLst>
  <p:notesMasterIdLst>
    <p:notesMasterId r:id="rId31"/>
  </p:notesMasterIdLst>
  <p:handoutMasterIdLst>
    <p:handoutMasterId r:id="rId32"/>
  </p:handoutMasterIdLst>
  <p:sldIdLst>
    <p:sldId id="393" r:id="rId10"/>
    <p:sldId id="598" r:id="rId11"/>
    <p:sldId id="569" r:id="rId12"/>
    <p:sldId id="570" r:id="rId13"/>
    <p:sldId id="599" r:id="rId14"/>
    <p:sldId id="600" r:id="rId15"/>
    <p:sldId id="601" r:id="rId16"/>
    <p:sldId id="604" r:id="rId17"/>
    <p:sldId id="603" r:id="rId18"/>
    <p:sldId id="602" r:id="rId19"/>
    <p:sldId id="605" r:id="rId20"/>
    <p:sldId id="613" r:id="rId21"/>
    <p:sldId id="608" r:id="rId22"/>
    <p:sldId id="610" r:id="rId23"/>
    <p:sldId id="611" r:id="rId24"/>
    <p:sldId id="612" r:id="rId25"/>
    <p:sldId id="614" r:id="rId26"/>
    <p:sldId id="363" r:id="rId27"/>
    <p:sldId id="607" r:id="rId28"/>
    <p:sldId id="597" r:id="rId29"/>
    <p:sldId id="609" r:id="rId30"/>
  </p:sldIdLst>
  <p:sldSz cx="9144000" cy="6858000" type="screen4x3"/>
  <p:notesSz cx="9874250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FF0000"/>
    <a:srgbClr val="FF00FF"/>
    <a:srgbClr val="CC00CC"/>
    <a:srgbClr val="FF5050"/>
    <a:srgbClr val="003366"/>
    <a:srgbClr val="008000"/>
    <a:srgbClr val="EDF0D2"/>
    <a:srgbClr val="66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2" autoAdjust="0"/>
    <p:restoredTop sz="91919" autoAdjust="0"/>
  </p:normalViewPr>
  <p:slideViewPr>
    <p:cSldViewPr snapToGrid="0">
      <p:cViewPr>
        <p:scale>
          <a:sx n="66" d="100"/>
          <a:sy n="66" d="100"/>
        </p:scale>
        <p:origin x="-812" y="5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0"/>
    </p:cViewPr>
  </p:outlin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9918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4332" y="0"/>
            <a:ext cx="4279918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792"/>
            <a:ext cx="4279918" cy="339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4332" y="6457792"/>
            <a:ext cx="4279918" cy="339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526D928-9E39-4BE9-A4B8-B0A7F72747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36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9918" cy="33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4332" y="0"/>
            <a:ext cx="4279918" cy="33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2788" y="506413"/>
            <a:ext cx="3368675" cy="2527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6721" y="3202120"/>
            <a:ext cx="7240809" cy="308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61070"/>
            <a:ext cx="4279918" cy="33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4332" y="6461070"/>
            <a:ext cx="4279918" cy="33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A5A245-7A04-4900-9D96-8D07A9EB9D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85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A245-7A04-4900-9D96-8D07A9EB9D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FDCC42-DB4F-4F85-8414-342ED1E3613A}" type="slidenum">
              <a:rPr lang="en-US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6913" y="509588"/>
            <a:ext cx="3400425" cy="2549525"/>
          </a:xfrm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6966" y="3229443"/>
            <a:ext cx="7900321" cy="3057861"/>
          </a:xfrm>
        </p:spPr>
        <p:txBody>
          <a:bodyPr/>
          <a:lstStyle/>
          <a:p>
            <a:endParaRPr lang="en-GB" baseline="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A245-7A04-4900-9D96-8D07A9EB9D3D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A245-7A04-4900-9D96-8D07A9EB9D3D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FDCC42-DB4F-4F85-8414-342ED1E3613A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6913" y="509588"/>
            <a:ext cx="3400425" cy="2549525"/>
          </a:xfrm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6966" y="3229443"/>
            <a:ext cx="7900321" cy="3057861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FDCC42-DB4F-4F85-8414-342ED1E3613A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6913" y="509588"/>
            <a:ext cx="3400425" cy="2549525"/>
          </a:xfrm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6966" y="3229443"/>
            <a:ext cx="7900321" cy="3057861"/>
          </a:xfrm>
        </p:spPr>
        <p:txBody>
          <a:bodyPr/>
          <a:lstStyle/>
          <a:p>
            <a:endParaRPr lang="en-GB" baseline="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FDCC42-DB4F-4F85-8414-342ED1E3613A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6913" y="509588"/>
            <a:ext cx="3400425" cy="2549525"/>
          </a:xfrm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6966" y="3229443"/>
            <a:ext cx="7900321" cy="3057861"/>
          </a:xfrm>
        </p:spPr>
        <p:txBody>
          <a:bodyPr/>
          <a:lstStyle/>
          <a:p>
            <a:endParaRPr lang="en-GB" baseline="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A245-7A04-4900-9D96-8D07A9EB9D3D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FDCC42-DB4F-4F85-8414-342ED1E3613A}" type="slidenum">
              <a:rPr lang="en-US"/>
              <a:pPr/>
              <a:t>20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6913" y="509588"/>
            <a:ext cx="3400425" cy="2549525"/>
          </a:xfrm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6965" y="3229443"/>
            <a:ext cx="7900322" cy="3057861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2082E-6A6A-4329-AEC9-D908B4E3A4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A95F5-FF15-43E6-8F5F-314617E847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A95F5-FF15-43E6-8F5F-314617E847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5558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F0EAB-8D78-43E6-9DB0-4EC5721DABF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00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F0EAB-8D78-43E6-9DB0-4EC5721DAB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2082E-6A6A-4329-AEC9-D908B4E3A4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108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04BDA-C5C8-41FC-82F1-B74D071587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31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DC4A3-AD8B-4578-BEFB-8C6B74ADE1B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238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06D5A-905E-4D4A-8F1C-82B3C20E94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89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1E791-B322-441E-9076-E10456EF2D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362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CBCCF-DAA3-4211-B65F-DB9BCDCEDE8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2110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629C9-9C17-41E9-B34F-3E6D48C7D32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7970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CB21-F6CF-41A8-A335-7BDB181455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667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04BDA-C5C8-41FC-82F1-B74D071587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8950F-86CA-424E-8DD5-4E04C7BD07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7800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A95F5-FF15-43E6-8F5F-314617E847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217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F0EAB-8D78-43E6-9DB0-4EC5721DABF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945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2082E-6A6A-4329-AEC9-D908B4E3A4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3164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04BDA-C5C8-41FC-82F1-B74D071587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4266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DC4A3-AD8B-4578-BEFB-8C6B74ADE1B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544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06D5A-905E-4D4A-8F1C-82B3C20E94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8375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1E791-B322-441E-9076-E10456EF2D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0709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CBCCF-DAA3-4211-B65F-DB9BCDCEDE8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141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629C9-9C17-41E9-B34F-3E6D48C7D32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834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DC4A3-AD8B-4578-BEFB-8C6B74ADE1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CB21-F6CF-41A8-A335-7BDB181455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0121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8950F-86CA-424E-8DD5-4E04C7BD07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8282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A95F5-FF15-43E6-8F5F-314617E847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0533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F0EAB-8D78-43E6-9DB0-4EC5721DABF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0094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2082E-6A6A-4329-AEC9-D908B4E3A4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818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04BDA-C5C8-41FC-82F1-B74D071587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6526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DC4A3-AD8B-4578-BEFB-8C6B74ADE1B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3554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06D5A-905E-4D4A-8F1C-82B3C20E94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3553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1E791-B322-441E-9076-E10456EF2D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1594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CBCCF-DAA3-4211-B65F-DB9BCDCEDE8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06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06D5A-905E-4D4A-8F1C-82B3C20E94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629C9-9C17-41E9-B34F-3E6D48C7D32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073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CB21-F6CF-41A8-A335-7BDB181455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8309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8950F-86CA-424E-8DD5-4E04C7BD07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901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A95F5-FF15-43E6-8F5F-314617E847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5767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F0EAB-8D78-43E6-9DB0-4EC5721DABF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3600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2082E-6A6A-4329-AEC9-D908B4E3A4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6248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04BDA-C5C8-41FC-82F1-B74D071587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0342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DC4A3-AD8B-4578-BEFB-8C6B74ADE1B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9423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06D5A-905E-4D4A-8F1C-82B3C20E94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4668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1E791-B322-441E-9076-E10456EF2D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299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1E791-B322-441E-9076-E10456EF2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CBCCF-DAA3-4211-B65F-DB9BCDCEDE8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3816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629C9-9C17-41E9-B34F-3E6D48C7D32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2113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CB21-F6CF-41A8-A335-7BDB181455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99865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8950F-86CA-424E-8DD5-4E04C7BD07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7317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A95F5-FF15-43E6-8F5F-314617E847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2759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F0EAB-8D78-43E6-9DB0-4EC5721DABF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9178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2082E-6A6A-4329-AEC9-D908B4E3A4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6715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04BDA-C5C8-41FC-82F1-B74D071587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4092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DC4A3-AD8B-4578-BEFB-8C6B74ADE1B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96625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06D5A-905E-4D4A-8F1C-82B3C20E94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164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CBCCF-DAA3-4211-B65F-DB9BCDCEDE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1E791-B322-441E-9076-E10456EF2D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32475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CBCCF-DAA3-4211-B65F-DB9BCDCEDE8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6847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629C9-9C17-41E9-B34F-3E6D48C7D32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4085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CB21-F6CF-41A8-A335-7BDB181455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3256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8950F-86CA-424E-8DD5-4E04C7BD07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2489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A95F5-FF15-43E6-8F5F-314617E847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7671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F0EAB-8D78-43E6-9DB0-4EC5721DABF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70341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33528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44462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2338" y="1600201"/>
            <a:ext cx="4044462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86550"/>
            <a:ext cx="1422889" cy="1714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28BBAF-9AA6-4BA4-803D-5D625F086C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72503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433004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2082E-6A6A-4329-AEC9-D908B4E3A4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460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629C9-9C17-41E9-B34F-3E6D48C7D3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04BDA-C5C8-41FC-82F1-B74D071587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24959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DC4A3-AD8B-4578-BEFB-8C6B74ADE1B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4151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06D5A-905E-4D4A-8F1C-82B3C20E94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43865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1E791-B322-441E-9076-E10456EF2D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68393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CBCCF-DAA3-4211-B65F-DB9BCDCEDE8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7067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629C9-9C17-41E9-B34F-3E6D48C7D32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578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CB21-F6CF-41A8-A335-7BDB181455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16330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8950F-86CA-424E-8DD5-4E04C7BD07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5136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A95F5-FF15-43E6-8F5F-314617E847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9011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F0EAB-8D78-43E6-9DB0-4EC5721DABF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41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CB21-F6CF-41A8-A335-7BDB181455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2082E-6A6A-4329-AEC9-D908B4E3A4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76709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04BDA-C5C8-41FC-82F1-B74D071587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19989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DC4A3-AD8B-4578-BEFB-8C6B74ADE1B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36884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06D5A-905E-4D4A-8F1C-82B3C20E94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4948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1E791-B322-441E-9076-E10456EF2D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73530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CBCCF-DAA3-4211-B65F-DB9BCDCEDE8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72947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629C9-9C17-41E9-B34F-3E6D48C7D32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0571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CB21-F6CF-41A8-A335-7BDB181455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2605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8950F-86CA-424E-8DD5-4E04C7BD07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81322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A95F5-FF15-43E6-8F5F-314617E847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21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8950F-86CA-424E-8DD5-4E04C7BD07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F0EAB-8D78-43E6-9DB0-4EC5721DABF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81589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2082E-6A6A-4329-AEC9-D908B4E3A4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37992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04BDA-C5C8-41FC-82F1-B74D071587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9298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DC4A3-AD8B-4578-BEFB-8C6B74ADE1B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67986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06D5A-905E-4D4A-8F1C-82B3C20E94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57704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1E791-B322-441E-9076-E10456EF2D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1373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CBCCF-DAA3-4211-B65F-DB9BCDCEDE8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3992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629C9-9C17-41E9-B34F-3E6D48C7D32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34632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CB21-F6CF-41A8-A335-7BDB181455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293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8950F-86CA-424E-8DD5-4E04C7BD07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357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693CB96-DCA6-4E09-A136-512076921AC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693CB96-DCA6-4E09-A136-512076921AC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28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693CB96-DCA6-4E09-A136-512076921AC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45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693CB96-DCA6-4E09-A136-512076921AC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79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693CB96-DCA6-4E09-A136-512076921AC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693CB96-DCA6-4E09-A136-512076921AC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40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693CB96-DCA6-4E09-A136-512076921AC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691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693CB96-DCA6-4E09-A136-512076921AC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94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693CB96-DCA6-4E09-A136-512076921AC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7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51.xml"/><Relationship Id="rId1" Type="http://schemas.openxmlformats.org/officeDocument/2006/relationships/tags" Target="../tags/tag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6.xml"/><Relationship Id="rId1" Type="http://schemas.openxmlformats.org/officeDocument/2006/relationships/tags" Target="../tags/tag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9.emf"/><Relationship Id="rId2" Type="http://schemas.openxmlformats.org/officeDocument/2006/relationships/slideLayout" Target="../slideLayouts/slideLayout9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9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6.xml"/><Relationship Id="rId1" Type="http://schemas.openxmlformats.org/officeDocument/2006/relationships/tags" Target="../tags/tag6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3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829340" y="259883"/>
            <a:ext cx="7719237" cy="3068108"/>
          </a:xfrm>
          <a:solidFill>
            <a:srgbClr val="003366"/>
          </a:solidFill>
        </p:spPr>
        <p:txBody>
          <a:bodyPr/>
          <a:lstStyle/>
          <a:p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 Addendum to 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IS534: </a:t>
            </a: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n-US" sz="2800" dirty="0" smtClean="0">
                <a:latin typeface="Calibri" pitchFamily="34" charset="0"/>
              </a:rPr>
              <a:t>“</a:t>
            </a:r>
            <a:r>
              <a:rPr lang="en-US" sz="2800" b="1" dirty="0">
                <a:solidFill>
                  <a:schemeClr val="bg1"/>
                </a:solidFill>
                <a:latin typeface="Calibri" pitchFamily="34" charset="0"/>
              </a:rPr>
              <a:t>P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art I: </a:t>
            </a: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B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eta-delayed </a:t>
            </a: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fission, laser spectroscopy and shape-coexistence studies with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At beams</a:t>
            </a:r>
            <a:b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GB" sz="2800" dirty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2800" b="1" dirty="0">
                <a:solidFill>
                  <a:schemeClr val="bg1"/>
                </a:solidFill>
                <a:latin typeface="Calibri" pitchFamily="34" charset="0"/>
              </a:rPr>
              <a:t>Part II</a:t>
            </a: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: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Delineating </a:t>
            </a: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the island of deformation in the light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Au </a:t>
            </a: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isotopes by means of laser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spectroscopy</a:t>
            </a:r>
            <a:r>
              <a:rPr lang="en-GB" sz="2800" dirty="0"/>
              <a:t/>
            </a:r>
            <a:br>
              <a:rPr lang="en-GB" sz="2800" dirty="0"/>
            </a:br>
            <a:endParaRPr lang="de-DE" sz="2800" b="1" dirty="0" smtClean="0">
              <a:solidFill>
                <a:schemeClr val="bg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124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012875" y="3899343"/>
            <a:ext cx="6646408" cy="485775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003366"/>
                </a:solidFill>
                <a:latin typeface="Comic Sans MS" pitchFamily="66" charset="0"/>
              </a:rPr>
              <a:t> Andrei Andreyev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003366"/>
                </a:solidFill>
                <a:latin typeface="Comic Sans MS" pitchFamily="66" charset="0"/>
              </a:rPr>
              <a:t>University of York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solidFill>
                <a:srgbClr val="003366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003366"/>
                </a:solidFill>
                <a:latin typeface="Comic Sans MS" pitchFamily="66" charset="0"/>
              </a:rPr>
              <a:t>on behalf of “</a:t>
            </a:r>
            <a:r>
              <a:rPr lang="en-US" sz="2400" b="1" dirty="0" smtClean="0">
                <a:solidFill>
                  <a:srgbClr val="003366"/>
                </a:solidFill>
                <a:latin typeface="Comic Sans MS" pitchFamily="66" charset="0"/>
              </a:rPr>
              <a:t>Astatine-Gold” Collaboration</a:t>
            </a:r>
            <a:endParaRPr lang="en-US" sz="2400" b="1" dirty="0" smtClean="0">
              <a:solidFill>
                <a:srgbClr val="003366"/>
              </a:solidFill>
              <a:latin typeface="Comic Sans MS" pitchFamily="66" charset="0"/>
            </a:endParaRPr>
          </a:p>
        </p:txBody>
      </p:sp>
      <p:sp>
        <p:nvSpPr>
          <p:cNvPr id="5125" name="Rectangle 2053"/>
          <p:cNvSpPr>
            <a:spLocks noChangeArrowheads="1"/>
          </p:cNvSpPr>
          <p:nvPr/>
        </p:nvSpPr>
        <p:spPr bwMode="auto">
          <a:xfrm>
            <a:off x="2653045" y="6550223"/>
            <a:ext cx="41433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omic Sans MS" pitchFamily="66" charset="0"/>
              </a:rPr>
              <a:t>          INTC, 26</a:t>
            </a:r>
            <a:r>
              <a:rPr lang="en-US" sz="1400" b="1" baseline="30000" dirty="0" smtClean="0">
                <a:latin typeface="Comic Sans MS" pitchFamily="66" charset="0"/>
              </a:rPr>
              <a:t>th </a:t>
            </a:r>
            <a:r>
              <a:rPr lang="en-US" sz="1400" b="1" dirty="0" smtClean="0">
                <a:latin typeface="Comic Sans MS" pitchFamily="66" charset="0"/>
              </a:rPr>
              <a:t> June 2013</a:t>
            </a:r>
            <a:endParaRPr lang="en-US" sz="1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102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1229"/>
          </a:xfrm>
          <a:solidFill>
            <a:srgbClr val="003366"/>
          </a:solidFill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IS534, May/October 2012 </a:t>
            </a:r>
            <a:b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examples of alpha spectra from WM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1030" name="Group 1029"/>
          <p:cNvGrpSpPr/>
          <p:nvPr/>
        </p:nvGrpSpPr>
        <p:grpSpPr>
          <a:xfrm>
            <a:off x="4997688" y="1357532"/>
            <a:ext cx="3914195" cy="2920053"/>
            <a:chOff x="4633441" y="3514271"/>
            <a:chExt cx="4510560" cy="3343728"/>
          </a:xfrm>
        </p:grpSpPr>
        <p:pic>
          <p:nvPicPr>
            <p:cNvPr id="1028" name="Picture 1027" descr="196At_Si1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33441" y="3799114"/>
              <a:ext cx="4510560" cy="3058885"/>
            </a:xfrm>
            <a:prstGeom prst="rect">
              <a:avLst/>
            </a:prstGeom>
          </p:spPr>
        </p:pic>
        <p:sp>
          <p:nvSpPr>
            <p:cNvPr id="1029" name="TextBox 1028"/>
            <p:cNvSpPr txBox="1"/>
            <p:nvPr/>
          </p:nvSpPr>
          <p:spPr>
            <a:xfrm>
              <a:off x="5954486" y="3514271"/>
              <a:ext cx="23358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0000"/>
                  </a:solidFill>
                </a:rPr>
                <a:t>RILIS+SOLDE, IS534  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032" name="TextBox 1031"/>
          <p:cNvSpPr txBox="1"/>
          <p:nvPr/>
        </p:nvSpPr>
        <p:spPr>
          <a:xfrm>
            <a:off x="7015642" y="1944118"/>
            <a:ext cx="6832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baseline="30000" dirty="0" smtClean="0">
                <a:solidFill>
                  <a:srgbClr val="FF0000"/>
                </a:solidFill>
              </a:rPr>
              <a:t>196</a:t>
            </a:r>
            <a:r>
              <a:rPr lang="en-GB" b="1" dirty="0" smtClean="0">
                <a:solidFill>
                  <a:srgbClr val="FF0000"/>
                </a:solidFill>
              </a:rPr>
              <a:t>At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689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93" y="1357531"/>
            <a:ext cx="4786529" cy="292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89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816" y="4340225"/>
            <a:ext cx="3727938" cy="252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899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84" y="4340225"/>
            <a:ext cx="3706813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5798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pectra217_19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6" y="967622"/>
            <a:ext cx="3870205" cy="484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00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081" y="1519311"/>
            <a:ext cx="4900604" cy="393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372" y="5657671"/>
            <a:ext cx="89233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b="1" dirty="0" smtClean="0">
                <a:solidFill>
                  <a:srgbClr val="000000"/>
                </a:solidFill>
              </a:rPr>
              <a:t>Need ‘missing’ isotopes, need more spectra for some of measured</a:t>
            </a:r>
            <a:endParaRPr lang="en-GB" sz="2000" b="1" dirty="0" smtClean="0">
              <a:solidFill>
                <a:srgbClr val="00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 smtClean="0">
                <a:solidFill>
                  <a:srgbClr val="000000"/>
                </a:solidFill>
              </a:rPr>
              <a:t>To </a:t>
            </a:r>
            <a:r>
              <a:rPr lang="en-GB" sz="2000" b="1" dirty="0" smtClean="0">
                <a:solidFill>
                  <a:srgbClr val="000000"/>
                </a:solidFill>
              </a:rPr>
              <a:t>complete the IS/HFS measurements we ask </a:t>
            </a:r>
            <a:r>
              <a:rPr lang="en-GB" sz="2000" b="1" dirty="0">
                <a:solidFill>
                  <a:srgbClr val="000000"/>
                </a:solidFill>
              </a:rPr>
              <a:t> </a:t>
            </a:r>
            <a:r>
              <a:rPr lang="en-GB" sz="2000" b="1" dirty="0" smtClean="0">
                <a:solidFill>
                  <a:srgbClr val="000000"/>
                </a:solidFill>
              </a:rPr>
              <a:t>10 </a:t>
            </a:r>
            <a:r>
              <a:rPr lang="en-GB" sz="2000" b="1" dirty="0" smtClean="0">
                <a:solidFill>
                  <a:srgbClr val="000000"/>
                </a:solidFill>
              </a:rPr>
              <a:t>shifts of </a:t>
            </a:r>
            <a:endParaRPr lang="en-GB" sz="2000" b="1" dirty="0" smtClean="0">
              <a:solidFill>
                <a:srgbClr val="000000"/>
              </a:solidFill>
            </a:endParaRPr>
          </a:p>
          <a:p>
            <a:r>
              <a:rPr lang="en-GB" sz="2000" b="1" baseline="30000" dirty="0" smtClean="0"/>
              <a:t>       193-196,202,204,206,208,210,212,218,219</a:t>
            </a:r>
            <a:r>
              <a:rPr lang="en-GB" sz="2000" b="1" dirty="0" smtClean="0"/>
              <a:t>A</a:t>
            </a:r>
            <a:r>
              <a:rPr lang="en-GB" sz="2000" dirty="0" smtClean="0"/>
              <a:t>t</a:t>
            </a:r>
            <a:r>
              <a:rPr lang="en-GB" sz="2000" b="1" dirty="0" smtClean="0">
                <a:solidFill>
                  <a:srgbClr val="000000"/>
                </a:solidFill>
              </a:rPr>
              <a:t> </a:t>
            </a:r>
            <a:r>
              <a:rPr lang="en-GB" sz="2000" b="1" dirty="0" smtClean="0">
                <a:solidFill>
                  <a:srgbClr val="000000"/>
                </a:solidFill>
              </a:rPr>
              <a:t>beams (WM/FC/MR-TOF)</a:t>
            </a:r>
          </a:p>
        </p:txBody>
      </p:sp>
      <p:sp>
        <p:nvSpPr>
          <p:cNvPr id="178180" name="Rectangle 102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1229"/>
          </a:xfrm>
          <a:solidFill>
            <a:srgbClr val="003366"/>
          </a:solidFill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HFS spectra for At isotopes (WM/FC/MR-TOF)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062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4" name="Rectangle 103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76300"/>
          </a:xfrm>
          <a:solidFill>
            <a:srgbClr val="003366"/>
          </a:solidFill>
        </p:spPr>
        <p:txBody>
          <a:bodyPr>
            <a:normAutofit fontScale="90000"/>
          </a:bodyPr>
          <a:lstStyle/>
          <a:p>
            <a:r>
              <a:rPr lang="en-US" sz="2600" b="1" dirty="0" smtClean="0">
                <a:solidFill>
                  <a:schemeClr val="bg1"/>
                </a:solidFill>
                <a:latin typeface="Comic Sans MS" pitchFamily="66" charset="0"/>
              </a:rPr>
              <a:t> May and June 2012:  Mass Distributions Measurements </a:t>
            </a:r>
            <a:br>
              <a:rPr lang="en-US" sz="26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en-US" sz="2600" b="1" dirty="0" smtClean="0">
                <a:solidFill>
                  <a:schemeClr val="bg1"/>
                </a:solidFill>
                <a:latin typeface="Comic Sans MS" pitchFamily="66" charset="0"/>
              </a:rPr>
              <a:t>via </a:t>
            </a:r>
            <a:r>
              <a:rPr lang="en-US" sz="2600" b="1" dirty="0" err="1" smtClean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sz="2600" b="1" dirty="0" err="1" smtClean="0">
                <a:solidFill>
                  <a:schemeClr val="bg1"/>
                </a:solidFill>
                <a:latin typeface="Comic Sans MS" pitchFamily="66" charset="0"/>
              </a:rPr>
              <a:t>DF</a:t>
            </a:r>
            <a:r>
              <a:rPr lang="en-US" sz="2600" b="1" dirty="0" smtClean="0">
                <a:solidFill>
                  <a:schemeClr val="bg1"/>
                </a:solidFill>
                <a:latin typeface="Comic Sans MS" pitchFamily="66" charset="0"/>
              </a:rPr>
              <a:t> of </a:t>
            </a:r>
            <a:r>
              <a:rPr lang="en-US" sz="2600" b="1" baseline="30000" dirty="0" smtClean="0">
                <a:solidFill>
                  <a:schemeClr val="bg1"/>
                </a:solidFill>
                <a:latin typeface="Comic Sans MS" pitchFamily="66" charset="0"/>
              </a:rPr>
              <a:t>194,196</a:t>
            </a:r>
            <a:r>
              <a:rPr lang="en-US" sz="2600" b="1" dirty="0" smtClean="0">
                <a:solidFill>
                  <a:schemeClr val="bg1"/>
                </a:solidFill>
                <a:latin typeface="Comic Sans MS" pitchFamily="66" charset="0"/>
              </a:rPr>
              <a:t>At and </a:t>
            </a:r>
            <a:r>
              <a:rPr lang="en-US" sz="2600" b="1" baseline="30000" dirty="0" smtClean="0">
                <a:solidFill>
                  <a:schemeClr val="bg1"/>
                </a:solidFill>
                <a:latin typeface="Comic Sans MS" pitchFamily="66" charset="0"/>
              </a:rPr>
              <a:t>200,202</a:t>
            </a:r>
            <a:r>
              <a:rPr lang="en-US" sz="2600" b="1" dirty="0" smtClean="0">
                <a:solidFill>
                  <a:schemeClr val="bg1"/>
                </a:solidFill>
                <a:latin typeface="Comic Sans MS" pitchFamily="66" charset="0"/>
              </a:rPr>
              <a:t>Fr</a:t>
            </a:r>
            <a:endParaRPr lang="en-US" sz="2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8316" name="Rectangle 1644"/>
          <p:cNvSpPr>
            <a:spLocks noChangeArrowheads="1"/>
          </p:cNvSpPr>
          <p:nvPr/>
        </p:nvSpPr>
        <p:spPr bwMode="auto">
          <a:xfrm>
            <a:off x="4022726" y="577851"/>
            <a:ext cx="64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 </a:t>
            </a: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58621" name="Rectangle 1949"/>
          <p:cNvSpPr>
            <a:spLocks noChangeArrowheads="1"/>
          </p:cNvSpPr>
          <p:nvPr/>
        </p:nvSpPr>
        <p:spPr bwMode="auto">
          <a:xfrm>
            <a:off x="4195763" y="441326"/>
            <a:ext cx="64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 </a:t>
            </a:r>
            <a:endParaRPr lang="en-GB" sz="2400">
              <a:solidFill>
                <a:srgbClr val="000000"/>
              </a:solidFill>
            </a:endParaRPr>
          </a:p>
        </p:txBody>
      </p:sp>
      <p:pic>
        <p:nvPicPr>
          <p:cNvPr id="13314" name="Picture 2" descr="\\userfs\aa1126\w2k\Desktop\bdf_AL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6300"/>
            <a:ext cx="4887493" cy="566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85885" y="989854"/>
            <a:ext cx="405495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 smtClean="0">
                <a:solidFill>
                  <a:srgbClr val="000000"/>
                </a:solidFill>
              </a:rPr>
              <a:t>Gradual transition from asymmetry in </a:t>
            </a:r>
            <a:r>
              <a:rPr lang="en-GB" sz="2400" b="1" baseline="30000" dirty="0" smtClean="0">
                <a:solidFill>
                  <a:srgbClr val="000000"/>
                </a:solidFill>
              </a:rPr>
              <a:t>180</a:t>
            </a:r>
            <a:r>
              <a:rPr lang="en-GB" sz="2400" b="1" dirty="0" smtClean="0">
                <a:solidFill>
                  <a:srgbClr val="000000"/>
                </a:solidFill>
              </a:rPr>
              <a:t>Tl </a:t>
            </a:r>
            <a:r>
              <a:rPr lang="en-GB" sz="2400" dirty="0" smtClean="0">
                <a:solidFill>
                  <a:srgbClr val="000000"/>
                </a:solidFill>
              </a:rPr>
              <a:t>to </a:t>
            </a:r>
            <a:r>
              <a:rPr lang="en-GB" sz="2400" b="1" dirty="0" smtClean="0">
                <a:solidFill>
                  <a:srgbClr val="FF0000"/>
                </a:solidFill>
              </a:rPr>
              <a:t>a mixture of symmetric and asymmetric</a:t>
            </a:r>
            <a:r>
              <a:rPr lang="en-GB" sz="2400" dirty="0" smtClean="0">
                <a:solidFill>
                  <a:srgbClr val="000000"/>
                </a:solidFill>
              </a:rPr>
              <a:t> in </a:t>
            </a:r>
            <a:r>
              <a:rPr lang="en-GB" sz="2400" baseline="30000" dirty="0" smtClean="0">
                <a:solidFill>
                  <a:srgbClr val="000000"/>
                </a:solidFill>
              </a:rPr>
              <a:t>194,196</a:t>
            </a:r>
            <a:r>
              <a:rPr lang="en-GB" sz="2400" dirty="0" smtClean="0">
                <a:solidFill>
                  <a:srgbClr val="000000"/>
                </a:solidFill>
              </a:rPr>
              <a:t>At </a:t>
            </a:r>
            <a:r>
              <a:rPr lang="en-GB" sz="2400" dirty="0" smtClean="0">
                <a:solidFill>
                  <a:srgbClr val="000000"/>
                </a:solidFill>
              </a:rPr>
              <a:t>and </a:t>
            </a:r>
            <a:r>
              <a:rPr lang="en-GB" sz="2400" baseline="30000" dirty="0" smtClean="0">
                <a:solidFill>
                  <a:srgbClr val="000000"/>
                </a:solidFill>
              </a:rPr>
              <a:t>202</a:t>
            </a:r>
            <a:r>
              <a:rPr lang="en-GB" sz="2400" dirty="0" smtClean="0">
                <a:solidFill>
                  <a:srgbClr val="000000"/>
                </a:solidFill>
              </a:rPr>
              <a:t>Fr.</a:t>
            </a:r>
            <a:endParaRPr lang="en-GB" sz="2400" dirty="0" smtClean="0">
              <a:solidFill>
                <a:srgbClr val="000000"/>
              </a:solidFill>
            </a:endParaRPr>
          </a:p>
          <a:p>
            <a:pPr algn="just"/>
            <a:endParaRPr lang="en-GB" sz="2400" dirty="0">
              <a:solidFill>
                <a:srgbClr val="000000"/>
              </a:solidFill>
            </a:endParaRPr>
          </a:p>
          <a:p>
            <a:pPr algn="just"/>
            <a:r>
              <a:rPr lang="en-GB" sz="2400" dirty="0" smtClean="0">
                <a:solidFill>
                  <a:srgbClr val="000000"/>
                </a:solidFill>
              </a:rPr>
              <a:t>However: </a:t>
            </a:r>
            <a:r>
              <a:rPr lang="en-GB" sz="2400" baseline="30000" dirty="0" smtClean="0">
                <a:solidFill>
                  <a:srgbClr val="000000"/>
                </a:solidFill>
              </a:rPr>
              <a:t>194</a:t>
            </a:r>
            <a:r>
              <a:rPr lang="en-GB" sz="2400" dirty="0" smtClean="0">
                <a:solidFill>
                  <a:srgbClr val="000000"/>
                </a:solidFill>
              </a:rPr>
              <a:t>At has 2 isomers, thus it’s not clear yet </a:t>
            </a:r>
            <a:r>
              <a:rPr lang="en-GB" sz="2400" dirty="0" smtClean="0">
                <a:solidFill>
                  <a:srgbClr val="000000"/>
                </a:solidFill>
              </a:rPr>
              <a:t>if</a:t>
            </a:r>
            <a:r>
              <a:rPr lang="en-GB" sz="2400" dirty="0" smtClean="0">
                <a:solidFill>
                  <a:srgbClr val="000000"/>
                </a:solidFill>
              </a:rPr>
              <a:t> </a:t>
            </a:r>
            <a:r>
              <a:rPr lang="en-GB" sz="2400" dirty="0" smtClean="0">
                <a:solidFill>
                  <a:srgbClr val="000000"/>
                </a:solidFill>
              </a:rPr>
              <a:t>both  or only one isomer fission?</a:t>
            </a:r>
          </a:p>
          <a:p>
            <a:pPr algn="just"/>
            <a:endParaRPr lang="en-GB" sz="2400" dirty="0">
              <a:solidFill>
                <a:srgbClr val="000000"/>
              </a:solidFill>
            </a:endParaRPr>
          </a:p>
          <a:p>
            <a:pPr algn="just"/>
            <a:r>
              <a:rPr lang="en-GB" sz="2400" b="1" dirty="0" smtClean="0">
                <a:solidFill>
                  <a:srgbClr val="000000"/>
                </a:solidFill>
              </a:rPr>
              <a:t>We ask </a:t>
            </a:r>
            <a:r>
              <a:rPr lang="en-GB" sz="2400" b="1" dirty="0" smtClean="0">
                <a:solidFill>
                  <a:srgbClr val="000000"/>
                </a:solidFill>
              </a:rPr>
              <a:t>3 </a:t>
            </a:r>
            <a:r>
              <a:rPr lang="en-GB" sz="2400" b="1" dirty="0" smtClean="0">
                <a:solidFill>
                  <a:srgbClr val="000000"/>
                </a:solidFill>
              </a:rPr>
              <a:t>shifts to perform the isomer separation </a:t>
            </a:r>
            <a:r>
              <a:rPr lang="en-GB" sz="2400" b="1" dirty="0" smtClean="0">
                <a:solidFill>
                  <a:srgbClr val="000000"/>
                </a:solidFill>
              </a:rPr>
              <a:t>(</a:t>
            </a:r>
            <a:r>
              <a:rPr lang="en-GB" sz="2400" b="1" dirty="0" smtClean="0">
                <a:solidFill>
                  <a:srgbClr val="000000"/>
                </a:solidFill>
              </a:rPr>
              <a:t>narrowband)</a:t>
            </a:r>
            <a:r>
              <a:rPr lang="en-GB" sz="2400" b="1" dirty="0" smtClean="0">
                <a:solidFill>
                  <a:srgbClr val="000000"/>
                </a:solidFill>
              </a:rPr>
              <a:t> </a:t>
            </a:r>
            <a:r>
              <a:rPr lang="en-GB" sz="2400" b="1" dirty="0" smtClean="0">
                <a:solidFill>
                  <a:srgbClr val="000000"/>
                </a:solidFill>
              </a:rPr>
              <a:t>and measure </a:t>
            </a:r>
            <a:r>
              <a:rPr lang="en-GB" sz="2400" b="1" dirty="0" err="1" smtClean="0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GB" sz="2400" b="1" dirty="0" err="1" smtClean="0">
                <a:solidFill>
                  <a:srgbClr val="000000"/>
                </a:solidFill>
              </a:rPr>
              <a:t>DF</a:t>
            </a:r>
            <a:endParaRPr lang="en-GB" sz="2400" b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7636" y="6509450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Fission Fragment </a:t>
            </a:r>
            <a:r>
              <a:rPr lang="en-GB" dirty="0">
                <a:solidFill>
                  <a:srgbClr val="000000"/>
                </a:solidFill>
              </a:rPr>
              <a:t>M</a:t>
            </a:r>
            <a:r>
              <a:rPr lang="en-GB" dirty="0" smtClean="0">
                <a:solidFill>
                  <a:srgbClr val="000000"/>
                </a:solidFill>
              </a:rPr>
              <a:t>ass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6556" y="6512592"/>
            <a:ext cx="2655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Courtesy L. </a:t>
            </a:r>
            <a:r>
              <a:rPr lang="en-GB" sz="1400" dirty="0" err="1" smtClean="0">
                <a:solidFill>
                  <a:srgbClr val="000000"/>
                </a:solidFill>
              </a:rPr>
              <a:t>Ghys</a:t>
            </a:r>
            <a:r>
              <a:rPr lang="en-GB" sz="1400" dirty="0" smtClean="0">
                <a:solidFill>
                  <a:srgbClr val="000000"/>
                </a:solidFill>
              </a:rPr>
              <a:t>, V. </a:t>
            </a:r>
            <a:r>
              <a:rPr lang="en-GB" sz="1400" dirty="0" err="1" smtClean="0">
                <a:solidFill>
                  <a:srgbClr val="000000"/>
                </a:solidFill>
              </a:rPr>
              <a:t>Truesdale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0888" y="2433406"/>
            <a:ext cx="119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 </a:t>
            </a:r>
            <a:r>
              <a:rPr lang="en-GB" dirty="0" err="1" smtClean="0"/>
              <a:t>ff</a:t>
            </a:r>
            <a:r>
              <a:rPr lang="en-GB" dirty="0" smtClean="0"/>
              <a:t>/h BB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71669" y="3879104"/>
            <a:ext cx="1065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</a:t>
            </a:r>
            <a:r>
              <a:rPr lang="en-GB" dirty="0" smtClean="0"/>
              <a:t> </a:t>
            </a:r>
            <a:r>
              <a:rPr lang="en-GB" dirty="0" err="1" smtClean="0"/>
              <a:t>ff</a:t>
            </a:r>
            <a:r>
              <a:rPr lang="en-GB" dirty="0" smtClean="0"/>
              <a:t>/h BB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808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4" name="Rectangle 103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76300"/>
          </a:xfrm>
          <a:solidFill>
            <a:srgbClr val="003366"/>
          </a:solidFill>
        </p:spPr>
        <p:txBody>
          <a:bodyPr>
            <a:normAutofit fontScale="90000"/>
          </a:bodyPr>
          <a:lstStyle/>
          <a:p>
            <a:r>
              <a:rPr lang="en-US" sz="26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9-12 October 2012: Laser spectroscopy of Au 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isotopes</a:t>
            </a:r>
            <a:endParaRPr lang="en-US" sz="2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8316" name="Rectangle 1644"/>
          <p:cNvSpPr>
            <a:spLocks noChangeArrowheads="1"/>
          </p:cNvSpPr>
          <p:nvPr/>
        </p:nvSpPr>
        <p:spPr bwMode="auto">
          <a:xfrm>
            <a:off x="4022726" y="577851"/>
            <a:ext cx="64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 </a:t>
            </a: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58621" name="Rectangle 1949"/>
          <p:cNvSpPr>
            <a:spLocks noChangeArrowheads="1"/>
          </p:cNvSpPr>
          <p:nvPr/>
        </p:nvSpPr>
        <p:spPr bwMode="auto">
          <a:xfrm>
            <a:off x="4195763" y="441326"/>
            <a:ext cx="64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 </a:t>
            </a:r>
            <a:endParaRPr lang="en-GB" sz="2400">
              <a:solidFill>
                <a:srgbClr val="000000"/>
              </a:solidFill>
            </a:endParaRPr>
          </a:p>
        </p:txBody>
      </p:sp>
      <p:pic>
        <p:nvPicPr>
          <p:cNvPr id="12" name="Picture 11" descr="177Au_Si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392" y="947183"/>
            <a:ext cx="4060700" cy="2753808"/>
          </a:xfrm>
          <a:prstGeom prst="rect">
            <a:avLst/>
          </a:prstGeom>
        </p:spPr>
      </p:pic>
      <p:pic>
        <p:nvPicPr>
          <p:cNvPr id="13" name="Picture 12" descr="179Au_Si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392" y="3700990"/>
            <a:ext cx="4151521" cy="281539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90306" y="1313821"/>
            <a:ext cx="27350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baseline="30000" dirty="0" smtClean="0">
                <a:solidFill>
                  <a:srgbClr val="FF0000"/>
                </a:solidFill>
              </a:rPr>
              <a:t>177</a:t>
            </a:r>
            <a:r>
              <a:rPr lang="en-GB" b="1" dirty="0" smtClean="0">
                <a:solidFill>
                  <a:srgbClr val="FF0000"/>
                </a:solidFill>
              </a:rPr>
              <a:t>Au narrowband at </a:t>
            </a:r>
            <a:r>
              <a:rPr lang="en-GB" b="1" dirty="0" err="1" smtClean="0">
                <a:solidFill>
                  <a:srgbClr val="FF0000"/>
                </a:solidFill>
              </a:rPr>
              <a:t>gs</a:t>
            </a:r>
            <a:endParaRPr lang="en-GB" b="1" dirty="0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13630" y="4282080"/>
            <a:ext cx="27350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baseline="30000" dirty="0" smtClean="0">
                <a:solidFill>
                  <a:srgbClr val="FF0000"/>
                </a:solidFill>
              </a:rPr>
              <a:t>179</a:t>
            </a:r>
            <a:r>
              <a:rPr lang="en-GB" b="1" dirty="0" smtClean="0">
                <a:solidFill>
                  <a:srgbClr val="FF0000"/>
                </a:solidFill>
              </a:rPr>
              <a:t>Au narrowband at </a:t>
            </a:r>
            <a:r>
              <a:rPr lang="en-GB" b="1" dirty="0" err="1" smtClean="0">
                <a:solidFill>
                  <a:srgbClr val="FF0000"/>
                </a:solidFill>
              </a:rPr>
              <a:t>gs</a:t>
            </a:r>
            <a:endParaRPr lang="en-GB" b="1" dirty="0" smtClean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2320387"/>
              </p:ext>
            </p:extLst>
          </p:nvPr>
        </p:nvGraphicFramePr>
        <p:xfrm>
          <a:off x="4947385" y="947183"/>
          <a:ext cx="3838775" cy="5351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Graph" r:id="rId6" imgW="21520105" imgH="29997280" progId="Origin50.Graph">
                  <p:embed/>
                </p:oleObj>
              </mc:Choice>
              <mc:Fallback>
                <p:oleObj name="Graph" r:id="rId6" imgW="21520105" imgH="2999728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7385" y="947183"/>
                        <a:ext cx="3838775" cy="53516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046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4" name="Rectangle 103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76300"/>
          </a:xfrm>
          <a:solidFill>
            <a:srgbClr val="003366"/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Hyperfine Splitting Scans for </a:t>
            </a:r>
            <a:r>
              <a:rPr lang="en-US" sz="2800" b="1" baseline="30000" dirty="0" smtClean="0">
                <a:solidFill>
                  <a:schemeClr val="bg1"/>
                </a:solidFill>
                <a:latin typeface="Comic Sans MS" pitchFamily="66" charset="0"/>
              </a:rPr>
              <a:t>178,185,191,197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Au</a:t>
            </a:r>
            <a:endParaRPr lang="en-US" sz="2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8316" name="Rectangle 1644"/>
          <p:cNvSpPr>
            <a:spLocks noChangeArrowheads="1"/>
          </p:cNvSpPr>
          <p:nvPr/>
        </p:nvSpPr>
        <p:spPr bwMode="auto">
          <a:xfrm>
            <a:off x="4022726" y="577851"/>
            <a:ext cx="64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 </a:t>
            </a: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58621" name="Rectangle 1949"/>
          <p:cNvSpPr>
            <a:spLocks noChangeArrowheads="1"/>
          </p:cNvSpPr>
          <p:nvPr/>
        </p:nvSpPr>
        <p:spPr bwMode="auto">
          <a:xfrm>
            <a:off x="4195763" y="441326"/>
            <a:ext cx="64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 </a:t>
            </a:r>
            <a:endParaRPr lang="en-GB" sz="2400">
              <a:solidFill>
                <a:srgbClr val="000000"/>
              </a:solidFill>
            </a:endParaRPr>
          </a:p>
        </p:txBody>
      </p:sp>
      <p:pic>
        <p:nvPicPr>
          <p:cNvPr id="4966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39414"/>
            <a:ext cx="3967500" cy="311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66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75341" y="950133"/>
            <a:ext cx="3547654" cy="260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1520" y="4114800"/>
            <a:ext cx="428643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 rot="16200000" flipH="1">
            <a:off x="6721442" y="5523205"/>
            <a:ext cx="512752" cy="203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6493489" y="5549337"/>
            <a:ext cx="549369" cy="1602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81461" y="4934158"/>
            <a:ext cx="872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00"/>
                </a:solidFill>
              </a:rPr>
              <a:t>Ground state</a:t>
            </a:r>
            <a:endParaRPr lang="en-GB" sz="1200" b="1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6747856" y="4385655"/>
            <a:ext cx="1004455" cy="5403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43593" y="3865783"/>
            <a:ext cx="1925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New isomeric  state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>
            <a:stCxn id="9" idx="0"/>
          </p:cNvCxnSpPr>
          <p:nvPr/>
        </p:nvCxnSpPr>
        <p:spPr>
          <a:xfrm rot="16200000" flipH="1" flipV="1">
            <a:off x="6212499" y="3852832"/>
            <a:ext cx="450272" cy="974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760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1048236"/>
            <a:ext cx="3609975" cy="2552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2933700" y="1171575"/>
            <a:ext cx="161448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  </a:t>
            </a:r>
            <a:r>
              <a:rPr lang="en-GB" sz="1400" b="1" baseline="30000" dirty="0" smtClean="0">
                <a:solidFill>
                  <a:srgbClr val="000000"/>
                </a:solidFill>
              </a:rPr>
              <a:t>191</a:t>
            </a:r>
            <a:r>
              <a:rPr lang="en-GB" sz="1400" b="1" dirty="0" smtClean="0">
                <a:solidFill>
                  <a:srgbClr val="000000"/>
                </a:solidFill>
              </a:rPr>
              <a:t>Au (MR-TOF)</a:t>
            </a:r>
          </a:p>
          <a:p>
            <a:r>
              <a:rPr lang="en-GB" sz="1400" b="1" dirty="0" smtClean="0">
                <a:solidFill>
                  <a:srgbClr val="000000"/>
                </a:solidFill>
              </a:rPr>
              <a:t>broadband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66950" y="3638550"/>
            <a:ext cx="198958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  </a:t>
            </a:r>
            <a:r>
              <a:rPr lang="en-GB" sz="1400" b="1" baseline="30000" dirty="0" smtClean="0">
                <a:solidFill>
                  <a:srgbClr val="000000"/>
                </a:solidFill>
              </a:rPr>
              <a:t>185</a:t>
            </a:r>
            <a:r>
              <a:rPr lang="en-GB" sz="1400" b="1" dirty="0" smtClean="0">
                <a:solidFill>
                  <a:srgbClr val="000000"/>
                </a:solidFill>
              </a:rPr>
              <a:t>Au</a:t>
            </a:r>
          </a:p>
          <a:p>
            <a:r>
              <a:rPr lang="en-GB" sz="1400" b="1" dirty="0" smtClean="0">
                <a:solidFill>
                  <a:srgbClr val="000000"/>
                </a:solidFill>
              </a:rPr>
              <a:t>Broadband (MR-TOF)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39000" y="1085850"/>
            <a:ext cx="176522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  </a:t>
            </a:r>
            <a:r>
              <a:rPr lang="en-GB" sz="1400" b="1" baseline="30000" dirty="0" smtClean="0">
                <a:solidFill>
                  <a:srgbClr val="000000"/>
                </a:solidFill>
              </a:rPr>
              <a:t>197</a:t>
            </a:r>
            <a:r>
              <a:rPr lang="en-GB" sz="1400" b="1" dirty="0" smtClean="0">
                <a:solidFill>
                  <a:srgbClr val="000000"/>
                </a:solidFill>
              </a:rPr>
              <a:t>Au (stable)</a:t>
            </a:r>
          </a:p>
          <a:p>
            <a:r>
              <a:rPr lang="en-GB" sz="1400" b="1" dirty="0" smtClean="0">
                <a:solidFill>
                  <a:srgbClr val="000000"/>
                </a:solidFill>
              </a:rPr>
              <a:t>   narrowband (FC)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05700" y="4181475"/>
            <a:ext cx="124104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  </a:t>
            </a:r>
            <a:r>
              <a:rPr lang="en-GB" sz="1400" b="1" baseline="30000" dirty="0" smtClean="0">
                <a:solidFill>
                  <a:srgbClr val="000000"/>
                </a:solidFill>
              </a:rPr>
              <a:t>178</a:t>
            </a:r>
            <a:r>
              <a:rPr lang="en-GB" sz="1400" b="1" dirty="0" smtClean="0">
                <a:solidFill>
                  <a:srgbClr val="000000"/>
                </a:solidFill>
              </a:rPr>
              <a:t>Au (WM)</a:t>
            </a:r>
          </a:p>
          <a:p>
            <a:r>
              <a:rPr lang="en-GB" sz="1400" b="1" dirty="0" smtClean="0">
                <a:solidFill>
                  <a:srgbClr val="000000"/>
                </a:solidFill>
              </a:rPr>
              <a:t>broadband</a:t>
            </a:r>
            <a:endParaRPr lang="en-GB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99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8174"/>
            <a:ext cx="7654120" cy="6219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180" name="Rectangle 102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  <a:solidFill>
            <a:srgbClr val="003366"/>
          </a:solidFill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Are the lightest Au isotopes deformed?</a:t>
            </a:r>
            <a:endParaRPr lang="en-GB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95400" y="4648200"/>
            <a:ext cx="628650" cy="590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1466850" y="4962525"/>
            <a:ext cx="762000" cy="685800"/>
            <a:chOff x="1466850" y="4962525"/>
            <a:chExt cx="762000" cy="685800"/>
          </a:xfrm>
        </p:grpSpPr>
        <p:sp>
          <p:nvSpPr>
            <p:cNvPr id="12" name="Oval 11"/>
            <p:cNvSpPr/>
            <p:nvPr/>
          </p:nvSpPr>
          <p:spPr>
            <a:xfrm>
              <a:off x="1466850" y="4962525"/>
              <a:ext cx="762000" cy="685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66875" y="5076825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</a:rPr>
                <a:t>?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51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102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  <a:solidFill>
            <a:srgbClr val="003366"/>
          </a:solidFill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“Back to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sphericity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” in Au isotopes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5339105"/>
            <a:ext cx="9143999" cy="67710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900" b="1" dirty="0" smtClean="0">
                <a:solidFill>
                  <a:srgbClr val="FF0000"/>
                </a:solidFill>
              </a:rPr>
              <a:t>Deformation jump toward less deformed shapes in the light Au isotopes</a:t>
            </a:r>
          </a:p>
          <a:p>
            <a:pPr>
              <a:buFont typeface="Arial" pitchFamily="34" charset="0"/>
              <a:buChar char="•"/>
            </a:pPr>
            <a:r>
              <a:rPr lang="en-GB" sz="1900" b="1" dirty="0" smtClean="0">
                <a:solidFill>
                  <a:srgbClr val="FF0000"/>
                </a:solidFill>
              </a:rPr>
              <a:t>Shape staggering in </a:t>
            </a:r>
            <a:r>
              <a:rPr lang="en-GB" sz="1900" b="1" baseline="30000" dirty="0" smtClean="0">
                <a:solidFill>
                  <a:srgbClr val="FF0000"/>
                </a:solidFill>
              </a:rPr>
              <a:t>178</a:t>
            </a:r>
            <a:r>
              <a:rPr lang="en-GB" sz="1900" b="1" dirty="0" smtClean="0">
                <a:solidFill>
                  <a:srgbClr val="FF0000"/>
                </a:solidFill>
              </a:rPr>
              <a:t>Au (large deformation difference between 2 states)</a:t>
            </a:r>
            <a:endParaRPr lang="en-GB" sz="1900" b="1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flipH="1">
            <a:off x="1939797" y="3673457"/>
            <a:ext cx="116282" cy="2801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1759207" y="3730716"/>
            <a:ext cx="116282" cy="355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780000" flipH="1">
            <a:off x="1715454" y="4000652"/>
            <a:ext cx="36000" cy="355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3642" y="6308021"/>
            <a:ext cx="8806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To complete Gold IS/HFS </a:t>
            </a:r>
            <a:r>
              <a:rPr lang="en-GB" b="1" dirty="0" smtClean="0"/>
              <a:t>measurements for </a:t>
            </a:r>
            <a:r>
              <a:rPr lang="en-GB" b="1" baseline="30000" dirty="0" smtClean="0"/>
              <a:t>175-184</a:t>
            </a:r>
            <a:r>
              <a:rPr lang="en-GB" b="1" dirty="0" smtClean="0"/>
              <a:t>Au:   </a:t>
            </a:r>
            <a:r>
              <a:rPr lang="en-GB" b="1" dirty="0" smtClean="0"/>
              <a:t>15 </a:t>
            </a:r>
            <a:r>
              <a:rPr lang="en-GB" b="1" dirty="0"/>
              <a:t>shifts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982824"/>
              </p:ext>
            </p:extLst>
          </p:nvPr>
        </p:nvGraphicFramePr>
        <p:xfrm>
          <a:off x="1241659" y="500513"/>
          <a:ext cx="7036068" cy="49464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Graph" r:id="rId3" imgW="21520105" imgH="15112940" progId="Origin50.Graph">
                  <p:embed/>
                </p:oleObj>
              </mc:Choice>
              <mc:Fallback>
                <p:oleObj name="Graph" r:id="rId3" imgW="21520105" imgH="1511294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659" y="500513"/>
                        <a:ext cx="7036068" cy="49464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486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102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  <a:solidFill>
            <a:srgbClr val="003366"/>
          </a:solidFill>
        </p:spPr>
        <p:txBody>
          <a:bodyPr/>
          <a:lstStyle/>
          <a:p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Beamtime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request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 flipH="1">
            <a:off x="1939797" y="3673457"/>
            <a:ext cx="116282" cy="2801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1759207" y="3730716"/>
            <a:ext cx="116282" cy="355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780000" flipH="1">
            <a:off x="1715454" y="4000652"/>
            <a:ext cx="36000" cy="355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09" y="641858"/>
            <a:ext cx="9059589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333399"/>
                </a:solidFill>
              </a:rPr>
              <a:t>Astatine isotopes (13 shifts in total):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b="1" dirty="0" smtClean="0">
                <a:solidFill>
                  <a:srgbClr val="333399"/>
                </a:solidFill>
              </a:rPr>
              <a:t>10 shifts to </a:t>
            </a:r>
            <a:r>
              <a:rPr lang="en-GB" sz="2200" b="1" dirty="0">
                <a:solidFill>
                  <a:srgbClr val="333399"/>
                </a:solidFill>
              </a:rPr>
              <a:t>complete </a:t>
            </a:r>
            <a:r>
              <a:rPr lang="en-GB" sz="2200" b="1" dirty="0" smtClean="0">
                <a:solidFill>
                  <a:srgbClr val="333399"/>
                </a:solidFill>
              </a:rPr>
              <a:t>IS/HFS </a:t>
            </a:r>
            <a:r>
              <a:rPr lang="en-GB" sz="2200" b="1" dirty="0">
                <a:solidFill>
                  <a:srgbClr val="333399"/>
                </a:solidFill>
              </a:rPr>
              <a:t>measurements </a:t>
            </a:r>
            <a:r>
              <a:rPr lang="en-GB" sz="2200" b="1" dirty="0" smtClean="0">
                <a:solidFill>
                  <a:srgbClr val="333399"/>
                </a:solidFill>
              </a:rPr>
              <a:t>for </a:t>
            </a:r>
          </a:p>
          <a:p>
            <a:r>
              <a:rPr lang="en-GB" sz="2200" b="1" baseline="30000" dirty="0" smtClean="0">
                <a:solidFill>
                  <a:srgbClr val="333399"/>
                </a:solidFill>
              </a:rPr>
              <a:t>       193-196,202,204,206,208,210,212,218,219</a:t>
            </a:r>
            <a:r>
              <a:rPr lang="en-GB" sz="2200" b="1" dirty="0" smtClean="0">
                <a:solidFill>
                  <a:srgbClr val="333399"/>
                </a:solidFill>
              </a:rPr>
              <a:t>A</a:t>
            </a:r>
            <a:r>
              <a:rPr lang="en-GB" sz="2200" dirty="0" smtClean="0">
                <a:solidFill>
                  <a:srgbClr val="333399"/>
                </a:solidFill>
              </a:rPr>
              <a:t>t </a:t>
            </a:r>
            <a:r>
              <a:rPr lang="en-GB" sz="2200" b="1" dirty="0" smtClean="0">
                <a:solidFill>
                  <a:srgbClr val="333399"/>
                </a:solidFill>
              </a:rPr>
              <a:t>(</a:t>
            </a:r>
            <a:r>
              <a:rPr lang="en-GB" sz="2200" b="1" dirty="0">
                <a:solidFill>
                  <a:srgbClr val="333399"/>
                </a:solidFill>
              </a:rPr>
              <a:t>WM/FC/MR-TOF</a:t>
            </a:r>
            <a:r>
              <a:rPr lang="en-GB" sz="2200" b="1" dirty="0" smtClean="0">
                <a:solidFill>
                  <a:srgbClr val="333399"/>
                </a:solidFill>
              </a:rPr>
              <a:t>)</a:t>
            </a:r>
            <a:endParaRPr lang="en-GB" sz="2200" b="1" dirty="0" smtClean="0">
              <a:solidFill>
                <a:srgbClr val="333399"/>
              </a:solidFill>
            </a:endParaRPr>
          </a:p>
          <a:p>
            <a:endParaRPr lang="en-GB" sz="2200" b="1" dirty="0">
              <a:solidFill>
                <a:srgbClr val="333399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2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3 shifts for </a:t>
            </a:r>
            <a:r>
              <a:rPr lang="en-GB" sz="2200" b="1" dirty="0" err="1" smtClean="0">
                <a:solidFill>
                  <a:srgbClr val="333399"/>
                </a:solidFill>
                <a:latin typeface="Symbol" pitchFamily="18" charset="2"/>
              </a:rPr>
              <a:t>b</a:t>
            </a:r>
            <a:r>
              <a:rPr lang="en-GB" sz="2200" b="1" dirty="0" err="1" smtClean="0">
                <a:solidFill>
                  <a:srgbClr val="333399"/>
                </a:solidFill>
              </a:rPr>
              <a:t>DF</a:t>
            </a:r>
            <a:r>
              <a:rPr lang="en-GB" sz="2200" b="1" dirty="0" smtClean="0">
                <a:solidFill>
                  <a:srgbClr val="333399"/>
                </a:solidFill>
              </a:rPr>
              <a:t> </a:t>
            </a:r>
            <a:r>
              <a:rPr lang="en-GB" sz="2200" b="1" dirty="0" smtClean="0">
                <a:solidFill>
                  <a:srgbClr val="333399"/>
                </a:solidFill>
              </a:rPr>
              <a:t>of </a:t>
            </a:r>
            <a:r>
              <a:rPr lang="en-GB" sz="2200" b="1" baseline="30000" dirty="0" smtClean="0">
                <a:solidFill>
                  <a:srgbClr val="333399"/>
                </a:solidFill>
              </a:rPr>
              <a:t>194</a:t>
            </a:r>
            <a:r>
              <a:rPr lang="en-GB" sz="2200" b="1" dirty="0" smtClean="0">
                <a:solidFill>
                  <a:srgbClr val="333399"/>
                </a:solidFill>
              </a:rPr>
              <a:t>At@WM </a:t>
            </a:r>
            <a:r>
              <a:rPr lang="en-GB" sz="2200" b="1" dirty="0" smtClean="0">
                <a:solidFill>
                  <a:srgbClr val="333399"/>
                </a:solidFill>
              </a:rPr>
              <a:t>(</a:t>
            </a:r>
            <a:r>
              <a:rPr lang="en-GB" sz="2200" b="1" dirty="0" smtClean="0">
                <a:solidFill>
                  <a:srgbClr val="333399"/>
                </a:solidFill>
              </a:rPr>
              <a:t>isomer separation </a:t>
            </a:r>
            <a:r>
              <a:rPr lang="en-GB" sz="2200" b="1" dirty="0" smtClean="0">
                <a:solidFill>
                  <a:srgbClr val="333399"/>
                </a:solidFill>
              </a:rPr>
              <a:t>with RILIS)</a:t>
            </a:r>
          </a:p>
          <a:p>
            <a:endParaRPr lang="en-GB" sz="2400" b="1" dirty="0" smtClean="0">
              <a:solidFill>
                <a:srgbClr val="000000"/>
              </a:solidFill>
            </a:endParaRPr>
          </a:p>
          <a:p>
            <a:r>
              <a:rPr lang="en-GB" sz="2400" b="1" dirty="0" smtClean="0">
                <a:solidFill>
                  <a:srgbClr val="000000"/>
                </a:solidFill>
              </a:rPr>
              <a:t>Gold isotopes (18 shifts in total)</a:t>
            </a:r>
            <a:endParaRPr lang="en-GB" sz="2400" b="1" dirty="0">
              <a:solidFill>
                <a:srgbClr val="000000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200" b="1" dirty="0" smtClean="0"/>
              <a:t>10 </a:t>
            </a:r>
            <a:r>
              <a:rPr lang="en-GB" sz="2200" b="1" dirty="0"/>
              <a:t>shifts for HFS measurements of </a:t>
            </a:r>
            <a:r>
              <a:rPr lang="en-GB" sz="2200" b="1" baseline="30000" dirty="0"/>
              <a:t>175-181</a:t>
            </a:r>
            <a:r>
              <a:rPr lang="en-GB" sz="2200" b="1" dirty="0"/>
              <a:t>Au with </a:t>
            </a:r>
            <a:r>
              <a:rPr lang="en-GB" sz="2200" b="1" dirty="0" smtClean="0"/>
              <a:t>WM</a:t>
            </a:r>
          </a:p>
          <a:p>
            <a:pPr lvl="0"/>
            <a:endParaRPr lang="en-GB" sz="2200" b="1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200" b="1" dirty="0"/>
              <a:t>2 shifts for HFS measurements of </a:t>
            </a:r>
            <a:r>
              <a:rPr lang="en-GB" sz="2200" b="1" baseline="30000" dirty="0"/>
              <a:t>182,183</a:t>
            </a:r>
            <a:r>
              <a:rPr lang="en-GB" sz="2200" b="1" dirty="0"/>
              <a:t>Au with MR-TOF </a:t>
            </a:r>
            <a:endParaRPr lang="en-GB" sz="2200" b="1" dirty="0"/>
          </a:p>
          <a:p>
            <a:pPr marL="342900" lvl="0" indent="-342900">
              <a:buFont typeface="Arial" pitchFamily="34" charset="0"/>
              <a:buChar char="•"/>
            </a:pPr>
            <a:endParaRPr lang="en-GB" sz="2200" b="1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200" b="1" dirty="0" smtClean="0"/>
              <a:t>3 </a:t>
            </a:r>
            <a:r>
              <a:rPr lang="en-GB" sz="2200" b="1" dirty="0"/>
              <a:t>shifts for HFS measurements of isomeric </a:t>
            </a:r>
            <a:r>
              <a:rPr lang="en-GB" sz="2200" b="1" dirty="0" smtClean="0"/>
              <a:t>states in</a:t>
            </a:r>
            <a:r>
              <a:rPr lang="en-GB" sz="2200" b="1" dirty="0"/>
              <a:t> </a:t>
            </a:r>
            <a:r>
              <a:rPr lang="en-GB" sz="2200" b="1" baseline="30000" dirty="0"/>
              <a:t>187,191,193,195</a:t>
            </a:r>
            <a:r>
              <a:rPr lang="en-GB" sz="2200" b="1" dirty="0"/>
              <a:t>Au using ISOLTRAP's MR-TOF </a:t>
            </a:r>
            <a:r>
              <a:rPr lang="en-GB" sz="2200" b="1" dirty="0" smtClean="0"/>
              <a:t>MS</a:t>
            </a:r>
            <a:endParaRPr lang="en-GB" sz="2400" b="1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400" b="1" dirty="0"/>
              <a:t>3 shifts for mass measurements of isomeric </a:t>
            </a:r>
            <a:r>
              <a:rPr lang="en-GB" sz="2400" b="1" dirty="0" smtClean="0"/>
              <a:t>states</a:t>
            </a:r>
          </a:p>
          <a:p>
            <a:pPr lvl="0"/>
            <a:endParaRPr lang="en-GB" sz="2400" b="1" dirty="0">
              <a:solidFill>
                <a:srgbClr val="00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FF0000"/>
                </a:solidFill>
              </a:rPr>
              <a:t>In total: 31 shifts of At and Au beams (most probably divided in 2 runs</a:t>
            </a:r>
            <a:r>
              <a:rPr lang="en-GB" sz="2400" b="1" dirty="0" smtClean="0">
                <a:solidFill>
                  <a:srgbClr val="FF0000"/>
                </a:solidFill>
              </a:rPr>
              <a:t>)</a:t>
            </a:r>
            <a:endParaRPr lang="en-GB" sz="24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56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C602-4AB9-4136-9821-3180BFAEC840}" type="slidenum">
              <a:rPr lang="en-US"/>
              <a:pPr/>
              <a:t>18</a:t>
            </a:fld>
            <a:endParaRPr lang="en-US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0" y="2944813"/>
            <a:ext cx="4745038" cy="609600"/>
          </a:xfrm>
          <a:solidFill>
            <a:srgbClr val="003366"/>
          </a:solidFill>
        </p:spPr>
        <p:txBody>
          <a:bodyPr/>
          <a:lstStyle/>
          <a:p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Thank you!</a:t>
            </a:r>
            <a:endParaRPr lang="en-GB" sz="28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102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447799"/>
          </a:xfrm>
          <a:solidFill>
            <a:srgbClr val="003366"/>
          </a:solidFill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At </a:t>
            </a:r>
            <a:r>
              <a:rPr lang="en-US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vs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Po charge radii</a:t>
            </a:r>
            <a:endParaRPr lang="en-GB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5816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57325"/>
            <a:ext cx="6520449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 rot="16200000" flipV="1">
            <a:off x="2347913" y="4205287"/>
            <a:ext cx="4038600" cy="9525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76750" y="5791200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N=126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10800000" flipV="1">
            <a:off x="1439334" y="4334933"/>
            <a:ext cx="2785535" cy="177800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96533" y="5782733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00"/>
                </a:solidFill>
              </a:rPr>
              <a:t>Sph</a:t>
            </a:r>
            <a:r>
              <a:rPr lang="en-GB" dirty="0" smtClean="0">
                <a:solidFill>
                  <a:srgbClr val="000000"/>
                </a:solidFill>
              </a:rPr>
              <a:t>. LDM</a:t>
            </a:r>
            <a:endParaRPr lang="en-GB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371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E:\Users\srothe\Pictures\2010-11-10\IMG_067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3" t="767" b="-647"/>
          <a:stretch/>
        </p:blipFill>
        <p:spPr bwMode="auto">
          <a:xfrm rot="16200000">
            <a:off x="6693748" y="1755067"/>
            <a:ext cx="2880324" cy="205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E:\Users\srothe\Pictures\2010-11-10\IMG_0697-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4" t="25328" r="28245" b="34672"/>
          <a:stretch/>
        </p:blipFill>
        <p:spPr bwMode="auto">
          <a:xfrm rot="16200000">
            <a:off x="7220276" y="4970601"/>
            <a:ext cx="2679400" cy="116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Users\srothe\Pictures\2010-11-10\IMG_0675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866" y="2239696"/>
            <a:ext cx="2990180" cy="199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Users\srothe\Pictures\2010-11-11\IMG_0743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731" y="2239696"/>
            <a:ext cx="2987824" cy="199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E:\Users\srothe\Pictures\2010-11-10\IMG_0698-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32" y="-36005"/>
            <a:ext cx="2519771" cy="167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E:\Users\srothe\Pictures\2010-11-10\IMG_0696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5" t="17882" r="9685" b="7875"/>
          <a:stretch/>
        </p:blipFill>
        <p:spPr bwMode="auto">
          <a:xfrm>
            <a:off x="3995936" y="4221088"/>
            <a:ext cx="3980011" cy="265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E:\Users\srothe\Pictures\2010-11-10\IMG_0708-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5"/>
            <a:ext cx="3419872" cy="227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E:\Users\srothe\Pictures\2010-11-10\IMG_0690-1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09" t="43519"/>
          <a:stretch/>
        </p:blipFill>
        <p:spPr bwMode="auto">
          <a:xfrm rot="16200000">
            <a:off x="-361123" y="2614833"/>
            <a:ext cx="2102734" cy="142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Simba\Desktop\IMG_3860.JPG"/>
          <p:cNvPicPr>
            <a:picLocks noChangeAspect="1" noChangeArrowheads="1"/>
          </p:cNvPicPr>
          <p:nvPr/>
        </p:nvPicPr>
        <p:blipFill rotWithShape="1">
          <a:blip r:embed="rId10" cstate="print"/>
          <a:srcRect l="9705" t="13577" r="4500" b="7675"/>
          <a:stretch/>
        </p:blipFill>
        <p:spPr bwMode="auto">
          <a:xfrm>
            <a:off x="3219614" y="-27384"/>
            <a:ext cx="3876113" cy="2267080"/>
          </a:xfrm>
          <a:prstGeom prst="rect">
            <a:avLst/>
          </a:prstGeom>
          <a:noFill/>
        </p:spPr>
      </p:pic>
      <p:pic>
        <p:nvPicPr>
          <p:cNvPr id="2051" name="Picture 3" descr="E:\Users\srothe\Pictures\2010-11-11\IMG_072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66" y="4205984"/>
            <a:ext cx="4019102" cy="26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Users\srothe\Pictures\2010-11-10\IMG_0670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17" t="11796" r="17751" b="9761"/>
          <a:stretch/>
        </p:blipFill>
        <p:spPr bwMode="auto">
          <a:xfrm>
            <a:off x="7975947" y="5648853"/>
            <a:ext cx="1168053" cy="126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91"/>
          <p:cNvSpPr>
            <a:spLocks noChangeArrowheads="1"/>
          </p:cNvSpPr>
          <p:nvPr/>
        </p:nvSpPr>
        <p:spPr bwMode="auto">
          <a:xfrm>
            <a:off x="1026118" y="-27384"/>
            <a:ext cx="6857999" cy="584775"/>
          </a:xfrm>
          <a:prstGeom prst="rect">
            <a:avLst/>
          </a:prstGeom>
          <a:solidFill>
            <a:schemeClr val="tx1">
              <a:alpha val="5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 pitchFamily="34" charset="0"/>
              </a:rPr>
              <a:t>Astatine-Gold collaboration</a:t>
            </a:r>
            <a:endParaRPr lang="en-US" sz="3200" dirty="0">
              <a:solidFill>
                <a:srgbClr val="FFFFFF"/>
              </a:solidFill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0" y="776125"/>
            <a:ext cx="9144000" cy="5994789"/>
          </a:xfrm>
          <a:prstGeom prst="rect">
            <a:avLst/>
          </a:prstGeom>
          <a:solidFill>
            <a:schemeClr val="tx1">
              <a:alpha val="73000"/>
            </a:schemeClr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de-DE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University of York, United Kingdom </a:t>
            </a:r>
          </a:p>
          <a:p>
            <a:pPr>
              <a:buFont typeface="Arial" pitchFamily="34" charset="0"/>
              <a:buNone/>
            </a:pPr>
            <a:r>
              <a:rPr lang="de-DE" sz="2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A. N. </a:t>
            </a:r>
            <a:r>
              <a:rPr lang="de-DE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Andreyev, </a:t>
            </a:r>
            <a:r>
              <a:rPr lang="de-DE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de-DE" sz="17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de-DE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Truesdale</a:t>
            </a:r>
          </a:p>
          <a:p>
            <a:pPr>
              <a:buFont typeface="Arial" pitchFamily="34" charset="0"/>
              <a:buNone/>
            </a:pPr>
            <a:r>
              <a:rPr lang="de-DE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RILIS and ISOLDE, Geneva, Switzerland</a:t>
            </a:r>
          </a:p>
          <a:p>
            <a:pPr>
              <a:buFont typeface="Arial" pitchFamily="34" charset="0"/>
              <a:buNone/>
            </a:pPr>
            <a: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S. Rothe</a:t>
            </a:r>
            <a:r>
              <a:rPr lang="de-DE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 B. A. Marsh, A. M. Sjodin, T. C. Cocolios, </a:t>
            </a:r>
            <a:r>
              <a:rPr lang="de-DE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V. N. Fedosseev </a:t>
            </a:r>
            <a:r>
              <a:rPr lang="de-DE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M. D. Seliverstov</a:t>
            </a:r>
          </a:p>
          <a:p>
            <a:pPr>
              <a:buFont typeface="Arial" pitchFamily="34" charset="0"/>
              <a:buNone/>
            </a:pPr>
            <a:r>
              <a:rPr lang="de-DE" sz="19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Institut für Physik, Johannes Gutenberg-Universität Mainz, Mainz, Germany </a:t>
            </a:r>
            <a: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</a:br>
            <a:r>
              <a:rPr lang="de-DE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S. Raeder, K. D. A. Wendt </a:t>
            </a:r>
          </a:p>
          <a:p>
            <a:pPr>
              <a:buFont typeface="Arial" pitchFamily="34" charset="0"/>
              <a:buNone/>
            </a:pPr>
            <a:r>
              <a:rPr lang="de-DE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Instituut voor Kern- en Stralingsfysica, K.U. Leuven, Leuven, Belgium </a:t>
            </a:r>
          </a:p>
          <a:p>
            <a:pPr>
              <a:buFont typeface="Arial" pitchFamily="34" charset="0"/>
              <a:buNone/>
            </a:pPr>
            <a: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7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L. Ghys, C. Van Beveren</a:t>
            </a:r>
            <a:r>
              <a:rPr lang="de-DE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 E. Rapisarda, D. Pauwels, D. Radulov, Yu. Kudryavtsev,  </a:t>
            </a:r>
          </a:p>
          <a:p>
            <a:pPr>
              <a:buFont typeface="Arial" pitchFamily="34" charset="0"/>
              <a:buNone/>
            </a:pPr>
            <a:r>
              <a:rPr lang="de-DE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   M. Huyse, P. Van Duppen</a:t>
            </a:r>
          </a:p>
          <a:p>
            <a:pPr>
              <a:buFont typeface="Arial" pitchFamily="34" charset="0"/>
              <a:buNone/>
            </a:pPr>
            <a:r>
              <a:rPr lang="de-DE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Comenius University, Bratislava, Slovakia </a:t>
            </a:r>
          </a:p>
          <a:p>
            <a:pPr>
              <a:buFont typeface="Arial" pitchFamily="34" charset="0"/>
              <a:buNone/>
            </a:pPr>
            <a: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	S. Antalic, Z. Kalaninova </a:t>
            </a:r>
          </a:p>
          <a:p>
            <a:pPr>
              <a:buFont typeface="Arial" pitchFamily="34" charset="0"/>
              <a:buNone/>
            </a:pPr>
            <a:r>
              <a:rPr lang="de-DE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PNPI, Gatchina, Russian Federation </a:t>
            </a:r>
            <a: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</a:br>
            <a:r>
              <a:rPr lang="de-DE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A. Barzakh</a:t>
            </a:r>
            <a: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 D. V. Fedorov, P. Molkanov </a:t>
            </a:r>
            <a:endParaRPr lang="de-DE" sz="10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University of Manchester, UK</a:t>
            </a:r>
            <a: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</a:br>
            <a: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K. Lynch, I. Straschnov...</a:t>
            </a:r>
          </a:p>
          <a:p>
            <a:pPr>
              <a:buFont typeface="Arial" pitchFamily="34" charset="0"/>
              <a:buNone/>
            </a:pPr>
            <a:r>
              <a:rPr lang="de-DE" sz="1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MR-TOF@ISOLTRAP team (IS518): </a:t>
            </a:r>
            <a:r>
              <a:rPr lang="de-DE" sz="1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S. Kreim</a:t>
            </a:r>
            <a:r>
              <a:rPr lang="de-DE" sz="1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V. Manea</a:t>
            </a:r>
            <a:r>
              <a:rPr lang="de-DE" sz="1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 +...</a:t>
            </a:r>
          </a:p>
          <a:p>
            <a:pPr>
              <a:buFont typeface="Arial" pitchFamily="34" charset="0"/>
              <a:buNone/>
            </a:pPr>
            <a:endParaRPr lang="en-US" sz="1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89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316" name="Rectangle 1644"/>
          <p:cNvSpPr>
            <a:spLocks noChangeArrowheads="1"/>
          </p:cNvSpPr>
          <p:nvPr/>
        </p:nvSpPr>
        <p:spPr bwMode="auto">
          <a:xfrm>
            <a:off x="4022726" y="577851"/>
            <a:ext cx="64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 </a:t>
            </a:r>
            <a:endParaRPr lang="en-GB" sz="2400"/>
          </a:p>
        </p:txBody>
      </p:sp>
      <p:sp>
        <p:nvSpPr>
          <p:cNvPr id="158621" name="Rectangle 1949"/>
          <p:cNvSpPr>
            <a:spLocks noChangeArrowheads="1"/>
          </p:cNvSpPr>
          <p:nvPr/>
        </p:nvSpPr>
        <p:spPr bwMode="auto">
          <a:xfrm>
            <a:off x="4195763" y="441326"/>
            <a:ext cx="64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 </a:t>
            </a:r>
            <a:endParaRPr lang="en-GB" sz="2400"/>
          </a:p>
        </p:txBody>
      </p:sp>
      <p:pic>
        <p:nvPicPr>
          <p:cNvPr id="37" name="Picture 3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8978" y="1235585"/>
            <a:ext cx="4795284" cy="47718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2" name="Picture 4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51598" y="737578"/>
            <a:ext cx="2302450" cy="318314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3" name="Picture 4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52361" y="3792413"/>
            <a:ext cx="2319408" cy="26828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44" name="Rectangle 43"/>
          <p:cNvSpPr/>
          <p:nvPr/>
        </p:nvSpPr>
        <p:spPr bwMode="auto">
          <a:xfrm>
            <a:off x="0" y="887083"/>
            <a:ext cx="3048000" cy="27748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Plots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 courtesy</a:t>
            </a:r>
            <a:r>
              <a:rPr kumimoji="0" lang="en-GB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S. Rothe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79237" y="113708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333399"/>
                </a:solidFill>
              </a:rPr>
              <a:t>216 nm</a:t>
            </a:r>
            <a:endParaRPr lang="en-GB" b="1" dirty="0">
              <a:solidFill>
                <a:srgbClr val="333399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23286" y="4125967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795 nm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6798624" y="1714604"/>
            <a:ext cx="5938" cy="4096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7129152" y="1077294"/>
            <a:ext cx="11876" cy="10212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810498" y="1803669"/>
            <a:ext cx="332510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886843" y="1702730"/>
            <a:ext cx="10374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IS</a:t>
            </a:r>
            <a:r>
              <a:rPr lang="en-GB" sz="1600" baseline="30000" dirty="0" smtClean="0"/>
              <a:t>217,205</a:t>
            </a:r>
            <a:r>
              <a:rPr lang="en-GB" sz="1600" dirty="0" smtClean="0"/>
              <a:t>=</a:t>
            </a:r>
          </a:p>
          <a:p>
            <a:r>
              <a:rPr lang="en-GB" sz="1600" dirty="0" smtClean="0"/>
              <a:t>~40 GHz</a:t>
            </a:r>
          </a:p>
          <a:p>
            <a:r>
              <a:rPr lang="en-GB" sz="1600" dirty="0" smtClean="0"/>
              <a:t>  1.3 cm</a:t>
            </a:r>
            <a:r>
              <a:rPr lang="en-GB" sz="1600" baseline="30000" dirty="0" smtClean="0"/>
              <a:t>-1</a:t>
            </a:r>
            <a:endParaRPr lang="en-GB" sz="1600" baseline="30000" dirty="0"/>
          </a:p>
        </p:txBody>
      </p:sp>
      <p:sp>
        <p:nvSpPr>
          <p:cNvPr id="59" name="TextBox 58"/>
          <p:cNvSpPr txBox="1"/>
          <p:nvPr/>
        </p:nvSpPr>
        <p:spPr>
          <a:xfrm>
            <a:off x="7924955" y="4614762"/>
            <a:ext cx="10374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IS</a:t>
            </a:r>
            <a:r>
              <a:rPr lang="en-GB" sz="1600" baseline="30000" dirty="0" smtClean="0"/>
              <a:t>217,205</a:t>
            </a:r>
            <a:r>
              <a:rPr lang="en-GB" sz="1600" dirty="0" smtClean="0"/>
              <a:t>=</a:t>
            </a:r>
          </a:p>
          <a:p>
            <a:r>
              <a:rPr lang="en-GB" sz="1600" dirty="0" smtClean="0"/>
              <a:t>~20 GHz</a:t>
            </a:r>
          </a:p>
          <a:p>
            <a:r>
              <a:rPr lang="en-GB" sz="1600" dirty="0" smtClean="0"/>
              <a:t>  0.7 cm</a:t>
            </a:r>
            <a:r>
              <a:rPr lang="en-GB" sz="1600" baseline="30000" dirty="0" smtClean="0"/>
              <a:t>-1</a:t>
            </a:r>
            <a:endParaRPr lang="en-GB" sz="1600" baseline="30000" dirty="0"/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6902049" y="4121935"/>
            <a:ext cx="15835" cy="1385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888195" y="5440098"/>
            <a:ext cx="233548" cy="19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7111845" y="5068002"/>
            <a:ext cx="9898" cy="506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704" name="Rectangle 103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76300"/>
          </a:xfrm>
          <a:solidFill>
            <a:srgbClr val="003366"/>
          </a:solidFill>
        </p:spPr>
        <p:txBody>
          <a:bodyPr/>
          <a:lstStyle/>
          <a:p>
            <a:r>
              <a:rPr lang="en-US" sz="2600" b="1" dirty="0" err="1" smtClean="0">
                <a:solidFill>
                  <a:schemeClr val="bg1"/>
                </a:solidFill>
                <a:latin typeface="Comic Sans MS" pitchFamily="66" charset="0"/>
              </a:rPr>
              <a:t>LoI</a:t>
            </a:r>
            <a:r>
              <a:rPr lang="en-US" sz="2600" b="1" dirty="0" smtClean="0">
                <a:solidFill>
                  <a:schemeClr val="bg1"/>
                </a:solidFill>
                <a:latin typeface="Comic Sans MS" pitchFamily="66" charset="0"/>
              </a:rPr>
              <a:t> I086: At Laser Spectroscopy in </a:t>
            </a:r>
            <a:r>
              <a:rPr lang="en-US" sz="2600" b="1" dirty="0" smtClean="0">
                <a:solidFill>
                  <a:srgbClr val="FF0000"/>
                </a:solidFill>
                <a:latin typeface="Comic Sans MS" pitchFamily="66" charset="0"/>
              </a:rPr>
              <a:t>Broadband</a:t>
            </a:r>
            <a:r>
              <a:rPr lang="en-US" sz="2600" b="1" dirty="0" smtClean="0">
                <a:solidFill>
                  <a:schemeClr val="bg1"/>
                </a:solidFill>
                <a:latin typeface="Comic Sans MS" pitchFamily="66" charset="0"/>
              </a:rPr>
              <a:t> Mode</a:t>
            </a:r>
            <a:endParaRPr lang="en-US" sz="2600" dirty="0">
              <a:solidFill>
                <a:schemeClr val="tx1"/>
              </a:solidFill>
              <a:latin typeface="Arial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56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486" y="4015374"/>
            <a:ext cx="4016828" cy="2635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7704" name="Rectangle 103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76300"/>
          </a:xfrm>
          <a:solidFill>
            <a:srgbClr val="003366"/>
          </a:solidFill>
        </p:spPr>
        <p:txBody>
          <a:bodyPr>
            <a:normAutofit fontScale="90000"/>
          </a:bodyPr>
          <a:lstStyle/>
          <a:p>
            <a:r>
              <a:rPr lang="en-US" sz="2600" b="1" dirty="0" smtClean="0">
                <a:solidFill>
                  <a:schemeClr val="bg1"/>
                </a:solidFill>
                <a:latin typeface="Comic Sans MS" pitchFamily="66" charset="0"/>
              </a:rPr>
              <a:t> IS534: 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Hyperfine Splitting Scans (HFS) for </a:t>
            </a:r>
            <a:r>
              <a:rPr lang="en-US" sz="2800" b="1" baseline="30000" dirty="0" smtClean="0">
                <a:solidFill>
                  <a:schemeClr val="bg1"/>
                </a:solidFill>
                <a:latin typeface="Comic Sans MS" pitchFamily="66" charset="0"/>
              </a:rPr>
              <a:t>177,179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Au</a:t>
            </a:r>
            <a:endParaRPr lang="en-US" sz="2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8316" name="Rectangle 1644"/>
          <p:cNvSpPr>
            <a:spLocks noChangeArrowheads="1"/>
          </p:cNvSpPr>
          <p:nvPr/>
        </p:nvSpPr>
        <p:spPr bwMode="auto">
          <a:xfrm>
            <a:off x="4022726" y="577851"/>
            <a:ext cx="64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 </a:t>
            </a: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58621" name="Rectangle 1949"/>
          <p:cNvSpPr>
            <a:spLocks noChangeArrowheads="1"/>
          </p:cNvSpPr>
          <p:nvPr/>
        </p:nvSpPr>
        <p:spPr bwMode="auto">
          <a:xfrm>
            <a:off x="4195763" y="441326"/>
            <a:ext cx="64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 </a:t>
            </a:r>
            <a:endParaRPr lang="en-GB" sz="2400">
              <a:solidFill>
                <a:srgbClr val="000000"/>
              </a:solidFill>
            </a:endParaRPr>
          </a:p>
        </p:txBody>
      </p:sp>
      <p:pic>
        <p:nvPicPr>
          <p:cNvPr id="4956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18754"/>
            <a:ext cx="4408413" cy="30479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0" y="6581001"/>
            <a:ext cx="3144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Calculations courtesy </a:t>
            </a:r>
            <a:r>
              <a:rPr lang="en-GB" sz="1200" dirty="0" err="1" smtClean="0">
                <a:solidFill>
                  <a:srgbClr val="000000"/>
                </a:solidFill>
              </a:rPr>
              <a:t>A.Barzakh</a:t>
            </a:r>
            <a:r>
              <a:rPr lang="en-GB" sz="1200" dirty="0" smtClean="0">
                <a:solidFill>
                  <a:srgbClr val="000000"/>
                </a:solidFill>
              </a:rPr>
              <a:t> (</a:t>
            </a:r>
            <a:r>
              <a:rPr lang="en-GB" sz="1200" dirty="0" err="1" smtClean="0">
                <a:solidFill>
                  <a:srgbClr val="000000"/>
                </a:solidFill>
              </a:rPr>
              <a:t>Gatchina</a:t>
            </a:r>
            <a:r>
              <a:rPr lang="en-GB" sz="1200" dirty="0" smtClean="0">
                <a:solidFill>
                  <a:srgbClr val="000000"/>
                </a:solidFill>
              </a:rPr>
              <a:t>)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49561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41447" y="4260668"/>
            <a:ext cx="3863068" cy="242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1983374" y="1095103"/>
            <a:ext cx="213231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baseline="30000" dirty="0" smtClean="0">
                <a:solidFill>
                  <a:srgbClr val="FF0000"/>
                </a:solidFill>
              </a:rPr>
              <a:t>179</a:t>
            </a:r>
            <a:r>
              <a:rPr lang="en-GB" b="1" dirty="0" smtClean="0">
                <a:solidFill>
                  <a:srgbClr val="FF0000"/>
                </a:solidFill>
              </a:rPr>
              <a:t>Au narrowband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 measured (WM)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35783" y="4147458"/>
            <a:ext cx="23439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aseline="30000" dirty="0" smtClean="0">
                <a:solidFill>
                  <a:srgbClr val="000000"/>
                </a:solidFill>
              </a:rPr>
              <a:t>179</a:t>
            </a:r>
            <a:r>
              <a:rPr lang="en-GB" dirty="0" smtClean="0">
                <a:solidFill>
                  <a:srgbClr val="000000"/>
                </a:solidFill>
              </a:rPr>
              <a:t>Au 3/2</a:t>
            </a:r>
            <a:r>
              <a:rPr lang="en-GB" baseline="30000" dirty="0" smtClean="0">
                <a:solidFill>
                  <a:srgbClr val="000000"/>
                </a:solidFill>
              </a:rPr>
              <a:t>+</a:t>
            </a:r>
            <a:r>
              <a:rPr lang="en-GB" dirty="0" smtClean="0">
                <a:solidFill>
                  <a:srgbClr val="000000"/>
                </a:solidFill>
              </a:rPr>
              <a:t> calculated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46513" y="4212772"/>
            <a:ext cx="22990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aseline="30000" dirty="0" smtClean="0">
                <a:solidFill>
                  <a:srgbClr val="000000"/>
                </a:solidFill>
              </a:rPr>
              <a:t>179</a:t>
            </a:r>
            <a:r>
              <a:rPr lang="en-GB" dirty="0" smtClean="0">
                <a:solidFill>
                  <a:srgbClr val="000000"/>
                </a:solidFill>
              </a:rPr>
              <a:t>Au 1/2</a:t>
            </a:r>
            <a:r>
              <a:rPr lang="en-GB" baseline="30000" dirty="0" smtClean="0">
                <a:solidFill>
                  <a:srgbClr val="000000"/>
                </a:solidFill>
              </a:rPr>
              <a:t>+</a:t>
            </a:r>
            <a:r>
              <a:rPr lang="en-GB" dirty="0" smtClean="0">
                <a:solidFill>
                  <a:srgbClr val="000000"/>
                </a:solidFill>
              </a:rPr>
              <a:t> calculated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49562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5845" y="949234"/>
            <a:ext cx="4074795" cy="302395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6494414" y="1049383"/>
            <a:ext cx="213231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baseline="30000" dirty="0" smtClean="0">
                <a:solidFill>
                  <a:srgbClr val="FF0000"/>
                </a:solidFill>
              </a:rPr>
              <a:t>177</a:t>
            </a:r>
            <a:r>
              <a:rPr lang="en-GB" b="1" dirty="0" smtClean="0">
                <a:solidFill>
                  <a:srgbClr val="FF0000"/>
                </a:solidFill>
              </a:rPr>
              <a:t>Au narrowband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 measured (WM)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4235" y="5780782"/>
            <a:ext cx="7250703" cy="1077218"/>
          </a:xfrm>
          <a:prstGeom prst="rect">
            <a:avLst/>
          </a:prstGeom>
          <a:solidFill>
            <a:srgbClr val="FFFF00"/>
          </a:solidFill>
          <a:ln>
            <a:solidFill>
              <a:srgbClr val="000099"/>
            </a:solidFill>
          </a:ln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  Ground state spins of  </a:t>
            </a:r>
            <a:r>
              <a:rPr lang="en-GB" sz="3200" b="1" baseline="30000" dirty="0" smtClean="0">
                <a:solidFill>
                  <a:srgbClr val="FF0000"/>
                </a:solidFill>
              </a:rPr>
              <a:t>177,179</a:t>
            </a:r>
            <a:r>
              <a:rPr lang="en-GB" sz="3200" b="1" dirty="0" smtClean="0">
                <a:solidFill>
                  <a:srgbClr val="FF0000"/>
                </a:solidFill>
              </a:rPr>
              <a:t>Au are </a:t>
            </a:r>
          </a:p>
          <a:p>
            <a:r>
              <a:rPr lang="en-GB" sz="3200" b="1" dirty="0" smtClean="0">
                <a:solidFill>
                  <a:srgbClr val="FF0000"/>
                </a:solidFill>
              </a:rPr>
              <a:t> experimentally determined as 1/2</a:t>
            </a:r>
            <a:r>
              <a:rPr lang="en-GB" sz="3200" b="1" baseline="30000" dirty="0" smtClean="0">
                <a:solidFill>
                  <a:srgbClr val="FF0000"/>
                </a:solidFill>
              </a:rPr>
              <a:t>+</a:t>
            </a:r>
            <a:endParaRPr lang="en-GB" sz="32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14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 animBg="1"/>
      <p:bldP spid="22" grpId="0" animBg="1"/>
      <p:bldP spid="14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9144000" cy="866775"/>
          </a:xfrm>
          <a:solidFill>
            <a:srgbClr val="003366"/>
          </a:solidFill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r>
              <a:rPr lang="en-US" sz="2800" b="1" baseline="30000" dirty="0" smtClean="0">
                <a:solidFill>
                  <a:schemeClr val="bg1"/>
                </a:solidFill>
                <a:latin typeface="Comic Sans MS" pitchFamily="66" charset="0"/>
              </a:rPr>
              <a:t>th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 February 2010: </a:t>
            </a:r>
            <a:r>
              <a:rPr lang="en-US" sz="2800" b="1" dirty="0" err="1" smtClean="0">
                <a:solidFill>
                  <a:schemeClr val="bg1"/>
                </a:solidFill>
                <a:latin typeface="Comic Sans MS" pitchFamily="66" charset="0"/>
              </a:rPr>
              <a:t>LoI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 I086 “Development of Astatine ion beams with RILIS”</a:t>
            </a:r>
          </a:p>
        </p:txBody>
      </p:sp>
      <p:pic>
        <p:nvPicPr>
          <p:cNvPr id="4618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035630"/>
            <a:ext cx="5934075" cy="4822370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pic>
        <p:nvPicPr>
          <p:cNvPr id="4618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3476" y="3622676"/>
            <a:ext cx="2101850" cy="56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1905"/>
          <p:cNvSpPr>
            <a:spLocks noChangeArrowheads="1"/>
          </p:cNvSpPr>
          <p:nvPr/>
        </p:nvSpPr>
        <p:spPr bwMode="auto">
          <a:xfrm>
            <a:off x="0" y="83820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GB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The Problem</a:t>
            </a:r>
            <a:r>
              <a:rPr lang="en-GB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Element At has no stable isotopes (longest T</a:t>
            </a:r>
            <a:r>
              <a:rPr lang="en-GB" sz="220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1/2</a:t>
            </a:r>
            <a:r>
              <a:rPr lang="en-GB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=8h)</a:t>
            </a:r>
          </a:p>
          <a:p>
            <a:r>
              <a:rPr lang="en-GB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          Only ~68 mg of At present in the 1</a:t>
            </a:r>
            <a:r>
              <a:rPr lang="en-GB" sz="2200" baseline="30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GB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mile of Earth’ core</a:t>
            </a:r>
          </a:p>
          <a:p>
            <a:r>
              <a:rPr lang="en-GB" sz="2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         </a:t>
            </a:r>
            <a:r>
              <a:rPr lang="en-GB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Must be produced/studied ‘on-line’ at an accelerator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917912"/>
            <a:ext cx="9144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Studies of the beta-delayed fission (</a:t>
            </a:r>
            <a:r>
              <a:rPr lang="en-US" sz="2000" b="1" dirty="0" err="1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000" b="1" dirty="0" err="1" smtClean="0">
                <a:solidFill>
                  <a:srgbClr val="FF0000"/>
                </a:solidFill>
              </a:rPr>
              <a:t>DF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/>
              <a:t> in At isotopes (Paisley-Leuven-Bratislava-Geneva-Gent-Liverpool-Los Alamos-Tokai- collaboration)</a:t>
            </a:r>
          </a:p>
          <a:p>
            <a:pPr lvl="0" algn="just"/>
            <a:endParaRPr lang="en-GB" sz="2000" dirty="0" smtClean="0"/>
          </a:p>
          <a:p>
            <a:pPr lvl="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HFS, IS and charge radii measurements within the long chain of At isotopes</a:t>
            </a:r>
            <a:r>
              <a:rPr lang="en-US" sz="2000" dirty="0" smtClean="0"/>
              <a:t>, from the very neutron-deficient side, across the N=126 neutron closure, up to the most neutron-rich isotopes (Paisley-Leuven-Bratislava-Liverpool - collaboration)</a:t>
            </a:r>
          </a:p>
          <a:p>
            <a:pPr lvl="0" algn="just"/>
            <a:endParaRPr lang="en-GB" sz="2000" dirty="0" smtClean="0"/>
          </a:p>
          <a:p>
            <a:pPr lvl="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Shape coexistence in the lightest Po isotopes </a:t>
            </a:r>
            <a:r>
              <a:rPr lang="en-US" sz="2000" dirty="0" smtClean="0"/>
              <a:t>(</a:t>
            </a:r>
            <a:r>
              <a:rPr lang="en-US" sz="2000" dirty="0" smtClean="0">
                <a:sym typeface="Symbol"/>
              </a:rPr>
              <a:t>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/EC -decay products of At), in particular the search for coexisting oblate, </a:t>
            </a:r>
            <a:r>
              <a:rPr lang="en-US" sz="2000" dirty="0" err="1" smtClean="0"/>
              <a:t>prolate</a:t>
            </a:r>
            <a:r>
              <a:rPr lang="en-US" sz="2000" dirty="0" smtClean="0"/>
              <a:t> and spherical 0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band-heads and corresponding excitations in the odd-A Po isotopes (Paisley-Leuven-Bratislava-Liverpool-JYFL-Warsaw - collaboration)</a:t>
            </a:r>
          </a:p>
          <a:p>
            <a:pPr lvl="0" algn="just"/>
            <a:endParaRPr lang="en-GB" sz="2000" dirty="0" smtClean="0"/>
          </a:p>
          <a:p>
            <a:pPr lvl="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Search for </a:t>
            </a:r>
            <a:r>
              <a:rPr lang="en-US" sz="2000" b="1" dirty="0" err="1" smtClean="0">
                <a:solidFill>
                  <a:srgbClr val="FF0000"/>
                </a:solidFill>
              </a:rPr>
              <a:t>octupole</a:t>
            </a:r>
            <a:r>
              <a:rPr lang="en-US" sz="2000" b="1" dirty="0" smtClean="0">
                <a:solidFill>
                  <a:srgbClr val="FF0000"/>
                </a:solidFill>
              </a:rPr>
              <a:t> collectivity in the neutron-rich </a:t>
            </a:r>
            <a:r>
              <a:rPr lang="en-US" sz="2000" b="1" dirty="0" err="1" smtClean="0">
                <a:solidFill>
                  <a:srgbClr val="FF0000"/>
                </a:solidFill>
              </a:rPr>
              <a:t>Rn</a:t>
            </a:r>
            <a:r>
              <a:rPr lang="en-US" sz="2000" b="1" dirty="0" smtClean="0">
                <a:solidFill>
                  <a:srgbClr val="FF0000"/>
                </a:solidFill>
              </a:rPr>
              <a:t> isotopes </a:t>
            </a:r>
            <a:r>
              <a:rPr lang="en-US" sz="2000" dirty="0" smtClean="0"/>
              <a:t>(beta-decay products of At) (Madrid, Oslo, Uppsala, Warsaw - collaboration)</a:t>
            </a:r>
          </a:p>
          <a:p>
            <a:pPr lvl="0" algn="just"/>
            <a:endParaRPr lang="en-GB" sz="2000" dirty="0" smtClean="0"/>
          </a:p>
          <a:p>
            <a:pPr lvl="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Few-nucleon transfer reactions of At isotopes</a:t>
            </a:r>
            <a:r>
              <a:rPr lang="en-US" sz="2000" dirty="0" smtClean="0"/>
              <a:t> to study single-particle around N=126 and multi-particle multi-hole structures in the neutron-deficient and neutron-rich isotopes. This would need beam energies from HIE ISOLDE. </a:t>
            </a:r>
            <a:endParaRPr lang="en-GB" sz="2000" dirty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9144000" cy="866775"/>
          </a:xfrm>
          <a:solidFill>
            <a:srgbClr val="003366"/>
          </a:solidFill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</a:rPr>
              <a:t>Five Physics Cases for </a:t>
            </a:r>
            <a:r>
              <a:rPr lang="en-US" sz="3200" b="1" dirty="0" err="1" smtClean="0">
                <a:solidFill>
                  <a:schemeClr val="bg1"/>
                </a:solidFill>
                <a:latin typeface="Comic Sans MS" pitchFamily="66" charset="0"/>
              </a:rPr>
              <a:t>LoI</a:t>
            </a: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</a:rPr>
              <a:t> I086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032"/>
          <p:cNvSpPr txBox="1">
            <a:spLocks noChangeArrowheads="1"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003366"/>
          </a:solidFill>
        </p:spPr>
        <p:txBody>
          <a:bodyPr/>
          <a:lstStyle/>
          <a:p>
            <a:pPr algn="ctr">
              <a:defRPr/>
            </a:pPr>
            <a:r>
              <a:rPr lang="en-US" sz="3000" b="1" kern="0" smtClean="0">
                <a:solidFill>
                  <a:srgbClr val="FFFFFF"/>
                </a:solidFill>
                <a:latin typeface="Comic Sans MS" pitchFamily="66" charset="0"/>
              </a:rPr>
              <a:t>First determination of the Ionization Potential for the radioactive element At</a:t>
            </a:r>
            <a:endParaRPr lang="en-US" sz="3000" kern="0" dirty="0">
              <a:solidFill>
                <a:srgbClr val="000000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1"/>
          <a:stretch/>
        </p:blipFill>
        <p:spPr bwMode="auto">
          <a:xfrm>
            <a:off x="4038600" y="3728112"/>
            <a:ext cx="4876800" cy="312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96200" y="3810000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aseline="30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205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At</a:t>
            </a:r>
            <a:endParaRPr lang="en-GB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85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629400"/>
            <a:ext cx="2593975" cy="2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6" name="Rectangle 1185"/>
          <p:cNvSpPr/>
          <p:nvPr/>
        </p:nvSpPr>
        <p:spPr bwMode="auto">
          <a:xfrm>
            <a:off x="152400" y="1066800"/>
            <a:ext cx="30480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 smtClean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1189" name="Slide Number Placeholder 1188"/>
          <p:cNvSpPr>
            <a:spLocks noGrp="1"/>
          </p:cNvSpPr>
          <p:nvPr>
            <p:ph type="sldNum" sz="quarter" idx="12"/>
          </p:nvPr>
        </p:nvSpPr>
        <p:spPr>
          <a:xfrm>
            <a:off x="7086600" y="6248400"/>
            <a:ext cx="1905000" cy="457200"/>
          </a:xfrm>
        </p:spPr>
        <p:txBody>
          <a:bodyPr/>
          <a:lstStyle/>
          <a:p>
            <a:fld id="{A3042CF0-BBFD-4147-9461-E42294BCCDBF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62400" y="2743200"/>
            <a:ext cx="5029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GB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Ionization potential measured </a:t>
            </a: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(s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can of ionizing laser: converging </a:t>
            </a:r>
            <a:r>
              <a:rPr lang="en-US" sz="2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Rydberg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levels allow precise determination of the IP</a:t>
            </a: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187" name="TextBox 1186"/>
          <p:cNvSpPr txBox="1"/>
          <p:nvPr/>
        </p:nvSpPr>
        <p:spPr>
          <a:xfrm>
            <a:off x="3810000" y="990600"/>
            <a:ext cx="533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 successful </a:t>
            </a:r>
            <a:r>
              <a:rPr lang="en-GB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on-line</a:t>
            </a: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development runs 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ISOLDE (Nov. 2010, May 2011)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TRIUMF, Canada (Dec. 2010)</a:t>
            </a:r>
          </a:p>
        </p:txBody>
      </p:sp>
      <p:grpSp>
        <p:nvGrpSpPr>
          <p:cNvPr id="2" name="Group 22"/>
          <p:cNvGrpSpPr/>
          <p:nvPr/>
        </p:nvGrpSpPr>
        <p:grpSpPr>
          <a:xfrm>
            <a:off x="0" y="990600"/>
            <a:ext cx="8382000" cy="5640387"/>
            <a:chOff x="0" y="990600"/>
            <a:chExt cx="8382000" cy="5640387"/>
          </a:xfrm>
        </p:grpSpPr>
        <p:pic>
          <p:nvPicPr>
            <p:cNvPr id="1184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066800"/>
              <a:ext cx="3567113" cy="5564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77" name="Rectangle 1176"/>
            <p:cNvSpPr/>
            <p:nvPr/>
          </p:nvSpPr>
          <p:spPr bwMode="auto">
            <a:xfrm>
              <a:off x="0" y="990600"/>
              <a:ext cx="3048000" cy="457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2400" dirty="0" smtClean="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810000" y="1981200"/>
              <a:ext cx="4572000" cy="70788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GB" sz="2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Many new atomic levels found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2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Transition strengths measured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562600" y="6550223"/>
            <a:ext cx="230492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Total photon energy cm</a:t>
            </a:r>
            <a:r>
              <a:rPr lang="en-GB" sz="1400" b="1" baseline="30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en-GB" sz="1400" b="1" baseline="30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 rot="16200000">
            <a:off x="3016468" y="4908332"/>
            <a:ext cx="2199641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Ion count intensity </a:t>
            </a:r>
            <a:r>
              <a:rPr lang="en-GB" sz="14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a.u</a:t>
            </a:r>
            <a:r>
              <a:rPr lang="en-GB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1400" b="1" baseline="30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768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89" grpId="0"/>
      <p:bldP spid="19" grpId="0"/>
      <p:bldP spid="25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032"/>
          <p:cNvSpPr txBox="1">
            <a:spLocks noChangeArrowheads="1"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003366"/>
          </a:solidFill>
        </p:spPr>
        <p:txBody>
          <a:bodyPr/>
          <a:lstStyle/>
          <a:p>
            <a:pPr algn="ctr">
              <a:defRPr/>
            </a:pPr>
            <a:r>
              <a:rPr lang="en-US" sz="3000" b="1" kern="0" smtClean="0">
                <a:solidFill>
                  <a:srgbClr val="FFFFFF"/>
                </a:solidFill>
                <a:latin typeface="Comic Sans MS" pitchFamily="66" charset="0"/>
              </a:rPr>
              <a:t>First determination of the Ionization Potential for the radioactive element At</a:t>
            </a:r>
            <a:endParaRPr lang="en-US" sz="3000" kern="0" dirty="0">
              <a:solidFill>
                <a:srgbClr val="000000"/>
              </a:solidFill>
            </a:endParaRPr>
          </a:p>
        </p:txBody>
      </p:sp>
      <p:sp>
        <p:nvSpPr>
          <p:cNvPr id="1186" name="Rectangle 1185"/>
          <p:cNvSpPr/>
          <p:nvPr/>
        </p:nvSpPr>
        <p:spPr bwMode="auto">
          <a:xfrm>
            <a:off x="152400" y="1066800"/>
            <a:ext cx="30480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 smtClean="0">
              <a:solidFill>
                <a:srgbClr val="000000"/>
              </a:solidFill>
              <a:latin typeface="Times" pitchFamily="18" charset="0"/>
            </a:endParaRPr>
          </a:p>
        </p:txBody>
      </p:sp>
      <p:pic>
        <p:nvPicPr>
          <p:cNvPr id="5529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50" y="1257300"/>
            <a:ext cx="9051050" cy="4718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8300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8174"/>
            <a:ext cx="7654120" cy="6219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180" name="Rectangle 102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  <a:solidFill>
            <a:srgbClr val="003366"/>
          </a:solidFill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IS534: At and Au Charge Radii</a:t>
            </a:r>
            <a:endParaRPr lang="en-GB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95400" y="4648200"/>
            <a:ext cx="628650" cy="590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466850" y="4962525"/>
            <a:ext cx="782587" cy="685800"/>
            <a:chOff x="1466850" y="4962525"/>
            <a:chExt cx="782587" cy="685800"/>
          </a:xfrm>
        </p:grpSpPr>
        <p:sp>
          <p:nvSpPr>
            <p:cNvPr id="12" name="Oval 11"/>
            <p:cNvSpPr/>
            <p:nvPr/>
          </p:nvSpPr>
          <p:spPr>
            <a:xfrm>
              <a:off x="1466850" y="4962525"/>
              <a:ext cx="762000" cy="685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66850" y="5074592"/>
              <a:ext cx="7825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</a:rPr>
                <a:t>Au?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057525" y="1600200"/>
            <a:ext cx="783352" cy="685800"/>
            <a:chOff x="3057525" y="1600200"/>
            <a:chExt cx="783352" cy="685800"/>
          </a:xfrm>
        </p:grpSpPr>
        <p:sp>
          <p:nvSpPr>
            <p:cNvPr id="15" name="Oval 14"/>
            <p:cNvSpPr/>
            <p:nvPr/>
          </p:nvSpPr>
          <p:spPr>
            <a:xfrm>
              <a:off x="3057525" y="1600200"/>
              <a:ext cx="762000" cy="685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43250" y="1714500"/>
              <a:ext cx="6976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</a:rPr>
                <a:t>At?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696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Oval 1026"/>
          <p:cNvSpPr>
            <a:spLocks noChangeArrowheads="1"/>
          </p:cNvSpPr>
          <p:nvPr/>
        </p:nvSpPr>
        <p:spPr bwMode="auto">
          <a:xfrm>
            <a:off x="3548062" y="3421065"/>
            <a:ext cx="703262" cy="1031875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80" name="Rectangle 102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  <a:solidFill>
            <a:srgbClr val="003366"/>
          </a:solidFill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Windmill System at ISOLDE</a:t>
            </a:r>
            <a:endParaRPr lang="en-GB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78181" name="Oval 1029"/>
          <p:cNvSpPr>
            <a:spLocks noChangeArrowheads="1"/>
          </p:cNvSpPr>
          <p:nvPr/>
        </p:nvSpPr>
        <p:spPr bwMode="auto">
          <a:xfrm>
            <a:off x="3133724" y="1382715"/>
            <a:ext cx="703263" cy="1031875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82" name="Oval 1030"/>
          <p:cNvSpPr>
            <a:spLocks noChangeArrowheads="1"/>
          </p:cNvSpPr>
          <p:nvPr/>
        </p:nvSpPr>
        <p:spPr bwMode="auto">
          <a:xfrm>
            <a:off x="2252663" y="1592263"/>
            <a:ext cx="1697037" cy="3111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83" name="Oval 1031"/>
          <p:cNvSpPr>
            <a:spLocks noChangeArrowheads="1"/>
          </p:cNvSpPr>
          <p:nvPr/>
        </p:nvSpPr>
        <p:spPr bwMode="auto">
          <a:xfrm>
            <a:off x="3036888" y="1685927"/>
            <a:ext cx="185737" cy="390525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84" name="Oval 1032"/>
          <p:cNvSpPr>
            <a:spLocks noChangeArrowheads="1"/>
          </p:cNvSpPr>
          <p:nvPr/>
        </p:nvSpPr>
        <p:spPr bwMode="auto">
          <a:xfrm>
            <a:off x="3343274" y="1928815"/>
            <a:ext cx="185738" cy="388937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85" name="Oval 1033"/>
          <p:cNvSpPr>
            <a:spLocks noChangeArrowheads="1"/>
          </p:cNvSpPr>
          <p:nvPr/>
        </p:nvSpPr>
        <p:spPr bwMode="auto">
          <a:xfrm>
            <a:off x="3575049" y="2392365"/>
            <a:ext cx="185738" cy="388937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86" name="Oval 1034"/>
          <p:cNvSpPr>
            <a:spLocks noChangeArrowheads="1"/>
          </p:cNvSpPr>
          <p:nvPr/>
        </p:nvSpPr>
        <p:spPr bwMode="auto">
          <a:xfrm>
            <a:off x="3621087" y="2962275"/>
            <a:ext cx="184150" cy="388938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87" name="Oval 1035"/>
          <p:cNvSpPr>
            <a:spLocks noChangeArrowheads="1"/>
          </p:cNvSpPr>
          <p:nvPr/>
        </p:nvSpPr>
        <p:spPr bwMode="auto">
          <a:xfrm>
            <a:off x="3536949" y="3557590"/>
            <a:ext cx="184150" cy="388937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88" name="Oval 1036"/>
          <p:cNvSpPr>
            <a:spLocks noChangeArrowheads="1"/>
          </p:cNvSpPr>
          <p:nvPr/>
        </p:nvSpPr>
        <p:spPr bwMode="auto">
          <a:xfrm>
            <a:off x="3349624" y="3944940"/>
            <a:ext cx="184150" cy="390525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89" name="Oval 1037"/>
          <p:cNvSpPr>
            <a:spLocks noChangeArrowheads="1"/>
          </p:cNvSpPr>
          <p:nvPr/>
        </p:nvSpPr>
        <p:spPr bwMode="auto">
          <a:xfrm>
            <a:off x="3098799" y="4133850"/>
            <a:ext cx="185738" cy="388938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90" name="Oval 1038"/>
          <p:cNvSpPr>
            <a:spLocks noChangeArrowheads="1"/>
          </p:cNvSpPr>
          <p:nvPr/>
        </p:nvSpPr>
        <p:spPr bwMode="auto">
          <a:xfrm>
            <a:off x="2573338" y="3927475"/>
            <a:ext cx="185737" cy="388938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91" name="Oval 1039"/>
          <p:cNvSpPr>
            <a:spLocks noChangeArrowheads="1"/>
          </p:cNvSpPr>
          <p:nvPr/>
        </p:nvSpPr>
        <p:spPr bwMode="auto">
          <a:xfrm>
            <a:off x="2422524" y="3549650"/>
            <a:ext cx="184150" cy="388938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92" name="Oval 1040"/>
          <p:cNvSpPr>
            <a:spLocks noChangeArrowheads="1"/>
          </p:cNvSpPr>
          <p:nvPr/>
        </p:nvSpPr>
        <p:spPr bwMode="auto">
          <a:xfrm>
            <a:off x="2319338" y="3030540"/>
            <a:ext cx="185737" cy="388937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93" name="Oval 1041"/>
          <p:cNvSpPr>
            <a:spLocks noChangeArrowheads="1"/>
          </p:cNvSpPr>
          <p:nvPr/>
        </p:nvSpPr>
        <p:spPr bwMode="auto">
          <a:xfrm>
            <a:off x="2733674" y="1773240"/>
            <a:ext cx="184150" cy="388937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94" name="Oval 1042"/>
          <p:cNvSpPr>
            <a:spLocks noChangeArrowheads="1"/>
          </p:cNvSpPr>
          <p:nvPr/>
        </p:nvSpPr>
        <p:spPr bwMode="auto">
          <a:xfrm>
            <a:off x="2489199" y="2127250"/>
            <a:ext cx="185738" cy="388938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95" name="Oval 1043"/>
          <p:cNvSpPr>
            <a:spLocks noChangeArrowheads="1"/>
          </p:cNvSpPr>
          <p:nvPr/>
        </p:nvSpPr>
        <p:spPr bwMode="auto">
          <a:xfrm>
            <a:off x="2333624" y="2565400"/>
            <a:ext cx="184150" cy="388938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96" name="Oval 1044"/>
          <p:cNvSpPr>
            <a:spLocks noChangeArrowheads="1"/>
          </p:cNvSpPr>
          <p:nvPr/>
        </p:nvSpPr>
        <p:spPr bwMode="auto">
          <a:xfrm>
            <a:off x="2841624" y="4159250"/>
            <a:ext cx="184150" cy="388938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97" name="Oval 1045"/>
          <p:cNvSpPr>
            <a:spLocks noChangeArrowheads="1"/>
          </p:cNvSpPr>
          <p:nvPr/>
        </p:nvSpPr>
        <p:spPr bwMode="auto">
          <a:xfrm>
            <a:off x="2198687" y="1379538"/>
            <a:ext cx="660400" cy="108585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198" name="Line 1046"/>
          <p:cNvSpPr>
            <a:spLocks noChangeShapeType="1"/>
          </p:cNvSpPr>
          <p:nvPr/>
        </p:nvSpPr>
        <p:spPr bwMode="auto">
          <a:xfrm flipV="1">
            <a:off x="2840037" y="1895477"/>
            <a:ext cx="271462" cy="4763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178199" name="Group 1047"/>
          <p:cNvGrpSpPr>
            <a:grpSpLocks/>
          </p:cNvGrpSpPr>
          <p:nvPr/>
        </p:nvGrpSpPr>
        <p:grpSpPr bwMode="auto">
          <a:xfrm>
            <a:off x="2760663" y="2417765"/>
            <a:ext cx="655637" cy="1425575"/>
            <a:chOff x="3226" y="3382"/>
            <a:chExt cx="403" cy="461"/>
          </a:xfrm>
        </p:grpSpPr>
        <p:sp>
          <p:nvSpPr>
            <p:cNvPr id="178200" name="Oval 1048"/>
            <p:cNvSpPr>
              <a:spLocks noChangeArrowheads="1"/>
            </p:cNvSpPr>
            <p:nvPr/>
          </p:nvSpPr>
          <p:spPr bwMode="auto">
            <a:xfrm>
              <a:off x="3232" y="3412"/>
              <a:ext cx="397" cy="377"/>
            </a:xfrm>
            <a:prstGeom prst="ellipse">
              <a:avLst/>
            </a:prstGeom>
            <a:solidFill>
              <a:schemeClr val="accent1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78201" name="Rectangle 1049"/>
            <p:cNvSpPr>
              <a:spLocks noChangeArrowheads="1"/>
            </p:cNvSpPr>
            <p:nvPr/>
          </p:nvSpPr>
          <p:spPr bwMode="auto">
            <a:xfrm>
              <a:off x="3226" y="3382"/>
              <a:ext cx="192" cy="4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78202" name="Line 1050"/>
            <p:cNvSpPr>
              <a:spLocks noChangeShapeType="1"/>
            </p:cNvSpPr>
            <p:nvPr/>
          </p:nvSpPr>
          <p:spPr bwMode="auto">
            <a:xfrm flipH="1">
              <a:off x="3398" y="3785"/>
              <a:ext cx="45" cy="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sp>
        <p:nvSpPr>
          <p:cNvPr id="178203" name="Text Box 1051"/>
          <p:cNvSpPr txBox="1">
            <a:spLocks noChangeArrowheads="1"/>
          </p:cNvSpPr>
          <p:nvPr/>
        </p:nvSpPr>
        <p:spPr bwMode="auto">
          <a:xfrm>
            <a:off x="1228725" y="1035051"/>
            <a:ext cx="13692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000000"/>
                </a:solidFill>
              </a:rPr>
              <a:t>Annular Si</a:t>
            </a:r>
          </a:p>
        </p:txBody>
      </p:sp>
      <p:sp>
        <p:nvSpPr>
          <p:cNvPr id="178204" name="Text Box 1052"/>
          <p:cNvSpPr txBox="1">
            <a:spLocks noChangeArrowheads="1"/>
          </p:cNvSpPr>
          <p:nvPr/>
        </p:nvSpPr>
        <p:spPr bwMode="auto">
          <a:xfrm>
            <a:off x="3205162" y="1008064"/>
            <a:ext cx="4844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000000"/>
                </a:solidFill>
              </a:rPr>
              <a:t> Si</a:t>
            </a:r>
          </a:p>
        </p:txBody>
      </p:sp>
      <p:sp>
        <p:nvSpPr>
          <p:cNvPr id="178205" name="Text Box 1053"/>
          <p:cNvSpPr txBox="1">
            <a:spLocks noChangeArrowheads="1"/>
          </p:cNvSpPr>
          <p:nvPr/>
        </p:nvSpPr>
        <p:spPr bwMode="auto">
          <a:xfrm>
            <a:off x="0" y="1598615"/>
            <a:ext cx="20393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</a:rPr>
              <a:t>pure 30 </a:t>
            </a:r>
            <a:r>
              <a:rPr lang="en-US" sz="1600" dirty="0" err="1">
                <a:solidFill>
                  <a:srgbClr val="000000"/>
                </a:solidFill>
              </a:rPr>
              <a:t>keV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beam </a:t>
            </a:r>
          </a:p>
          <a:p>
            <a:pPr eaLnBrk="0" hangingPunct="0"/>
            <a:r>
              <a:rPr lang="en-US" sz="1600" dirty="0">
                <a:solidFill>
                  <a:srgbClr val="000000"/>
                </a:solidFill>
              </a:rPr>
              <a:t>from RILIS+ISOLDE</a:t>
            </a:r>
          </a:p>
        </p:txBody>
      </p:sp>
      <p:sp>
        <p:nvSpPr>
          <p:cNvPr id="178206" name="Oval 1054"/>
          <p:cNvSpPr>
            <a:spLocks noChangeArrowheads="1"/>
          </p:cNvSpPr>
          <p:nvPr/>
        </p:nvSpPr>
        <p:spPr bwMode="auto">
          <a:xfrm>
            <a:off x="2984499" y="3078165"/>
            <a:ext cx="58738" cy="58737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220" name="Oval 1068"/>
          <p:cNvSpPr>
            <a:spLocks noChangeArrowheads="1"/>
          </p:cNvSpPr>
          <p:nvPr/>
        </p:nvSpPr>
        <p:spPr bwMode="auto">
          <a:xfrm>
            <a:off x="2409825" y="1757365"/>
            <a:ext cx="192088" cy="3397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221" name="Line 1069"/>
          <p:cNvSpPr>
            <a:spLocks noChangeShapeType="1"/>
          </p:cNvSpPr>
          <p:nvPr/>
        </p:nvSpPr>
        <p:spPr bwMode="auto">
          <a:xfrm>
            <a:off x="1736724" y="1900238"/>
            <a:ext cx="8763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225" name="Text Box 1073"/>
          <p:cNvSpPr txBox="1">
            <a:spLocks noChangeArrowheads="1"/>
          </p:cNvSpPr>
          <p:nvPr/>
        </p:nvSpPr>
        <p:spPr bwMode="auto">
          <a:xfrm>
            <a:off x="1710143" y="4980563"/>
            <a:ext cx="5957481" cy="18774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rgbClr val="FF0000"/>
                </a:solidFill>
              </a:rPr>
              <a:t>Setup: Si detectors from both sides of the C-foil</a:t>
            </a:r>
          </a:p>
          <a:p>
            <a:endParaRPr lang="en-US" sz="1600" b="1" u="sng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Simple setup &amp; DAQ: 4 PIPS (1 of them – annular)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Large geometrical efficiency (up to 80%)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2 fold fission fragment coincidences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ff-gamma coincidences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Digital </a:t>
            </a:r>
            <a:r>
              <a:rPr lang="en-US" sz="1600" dirty="0" smtClean="0">
                <a:solidFill>
                  <a:srgbClr val="000000"/>
                </a:solidFill>
              </a:rPr>
              <a:t>electronics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8227" name="Line 1075"/>
          <p:cNvSpPr>
            <a:spLocks noChangeShapeType="1"/>
          </p:cNvSpPr>
          <p:nvPr/>
        </p:nvSpPr>
        <p:spPr bwMode="auto">
          <a:xfrm flipV="1">
            <a:off x="1947862" y="3802063"/>
            <a:ext cx="533400" cy="322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228" name="Rectangle 1076"/>
          <p:cNvSpPr>
            <a:spLocks noChangeArrowheads="1"/>
          </p:cNvSpPr>
          <p:nvPr/>
        </p:nvSpPr>
        <p:spPr bwMode="auto">
          <a:xfrm>
            <a:off x="1195388" y="4124326"/>
            <a:ext cx="13372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C-foils</a:t>
            </a:r>
          </a:p>
          <a:p>
            <a:r>
              <a:rPr lang="en-US" sz="2000">
                <a:solidFill>
                  <a:srgbClr val="000000"/>
                </a:solidFill>
              </a:rPr>
              <a:t>20 </a:t>
            </a:r>
            <a:r>
              <a:rPr lang="en-US" sz="2000">
                <a:solidFill>
                  <a:srgbClr val="000000"/>
                </a:solidFill>
                <a:latin typeface="SymbolPS" pitchFamily="18" charset="2"/>
              </a:rPr>
              <a:t>m</a:t>
            </a:r>
            <a:r>
              <a:rPr lang="en-US" sz="2000">
                <a:solidFill>
                  <a:srgbClr val="000000"/>
                </a:solidFill>
              </a:rPr>
              <a:t>g/cm</a:t>
            </a:r>
            <a:r>
              <a:rPr lang="en-US" sz="2000" baseline="30000">
                <a:solidFill>
                  <a:srgbClr val="000000"/>
                </a:solidFill>
              </a:rPr>
              <a:t>2</a:t>
            </a:r>
            <a:endParaRPr lang="en-GB" sz="2000" baseline="30000">
              <a:solidFill>
                <a:srgbClr val="000000"/>
              </a:solidFill>
            </a:endParaRPr>
          </a:p>
        </p:txBody>
      </p:sp>
      <p:sp>
        <p:nvSpPr>
          <p:cNvPr id="178229" name="Oval 1077"/>
          <p:cNvSpPr>
            <a:spLocks noChangeArrowheads="1"/>
          </p:cNvSpPr>
          <p:nvPr/>
        </p:nvSpPr>
        <p:spPr bwMode="auto">
          <a:xfrm>
            <a:off x="3243262" y="3421065"/>
            <a:ext cx="703262" cy="1031875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230" name="Text Box 1078"/>
          <p:cNvSpPr txBox="1">
            <a:spLocks noChangeArrowheads="1"/>
          </p:cNvSpPr>
          <p:nvPr/>
        </p:nvSpPr>
        <p:spPr bwMode="auto">
          <a:xfrm>
            <a:off x="4678362" y="4348164"/>
            <a:ext cx="1537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000000"/>
                </a:solidFill>
              </a:rPr>
              <a:t>Si detectors</a:t>
            </a:r>
          </a:p>
        </p:txBody>
      </p:sp>
      <p:sp>
        <p:nvSpPr>
          <p:cNvPr id="178231" name="Line 1079"/>
          <p:cNvSpPr>
            <a:spLocks noChangeShapeType="1"/>
          </p:cNvSpPr>
          <p:nvPr/>
        </p:nvSpPr>
        <p:spPr bwMode="auto">
          <a:xfrm flipH="1" flipV="1">
            <a:off x="4233862" y="4259263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232" name="Line 1080"/>
          <p:cNvSpPr>
            <a:spLocks noChangeShapeType="1"/>
          </p:cNvSpPr>
          <p:nvPr/>
        </p:nvSpPr>
        <p:spPr bwMode="auto">
          <a:xfrm flipH="1" flipV="1">
            <a:off x="3700462" y="4259263"/>
            <a:ext cx="914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619" name="AutoShape 1467"/>
          <p:cNvSpPr>
            <a:spLocks noChangeArrowheads="1"/>
          </p:cNvSpPr>
          <p:nvPr/>
        </p:nvSpPr>
        <p:spPr bwMode="auto">
          <a:xfrm rot="-5369085">
            <a:off x="6741318" y="2509044"/>
            <a:ext cx="1657350" cy="1782762"/>
          </a:xfrm>
          <a:prstGeom prst="can">
            <a:avLst>
              <a:gd name="adj" fmla="val 26892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620" name="AutoShape 1468"/>
          <p:cNvSpPr>
            <a:spLocks noChangeArrowheads="1"/>
          </p:cNvSpPr>
          <p:nvPr/>
        </p:nvSpPr>
        <p:spPr bwMode="auto">
          <a:xfrm rot="-5369085">
            <a:off x="6957218" y="1188244"/>
            <a:ext cx="1657350" cy="1782762"/>
          </a:xfrm>
          <a:prstGeom prst="can">
            <a:avLst>
              <a:gd name="adj" fmla="val 26892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621" name="AutoShape 1469"/>
          <p:cNvSpPr>
            <a:spLocks noChangeArrowheads="1"/>
          </p:cNvSpPr>
          <p:nvPr/>
        </p:nvSpPr>
        <p:spPr bwMode="auto">
          <a:xfrm rot="-5369085">
            <a:off x="7139781" y="2650333"/>
            <a:ext cx="1657350" cy="1782763"/>
          </a:xfrm>
          <a:prstGeom prst="can">
            <a:avLst>
              <a:gd name="adj" fmla="val 26892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622" name="Oval 1470"/>
          <p:cNvSpPr>
            <a:spLocks noChangeArrowheads="1"/>
          </p:cNvSpPr>
          <p:nvPr/>
        </p:nvSpPr>
        <p:spPr bwMode="auto">
          <a:xfrm rot="-5466964">
            <a:off x="5930899" y="2792413"/>
            <a:ext cx="2058988" cy="334962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623" name="Oval 1471"/>
          <p:cNvSpPr>
            <a:spLocks noChangeArrowheads="1"/>
          </p:cNvSpPr>
          <p:nvPr/>
        </p:nvSpPr>
        <p:spPr bwMode="auto">
          <a:xfrm>
            <a:off x="6372224" y="2428875"/>
            <a:ext cx="217488" cy="865188"/>
          </a:xfrm>
          <a:prstGeom prst="ellipse">
            <a:avLst/>
          </a:prstGeom>
          <a:solidFill>
            <a:srgbClr val="FFFF99"/>
          </a:solidFill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624" name="Text Box 1472"/>
          <p:cNvSpPr txBox="1">
            <a:spLocks noChangeArrowheads="1"/>
          </p:cNvSpPr>
          <p:nvPr/>
        </p:nvSpPr>
        <p:spPr bwMode="auto">
          <a:xfrm>
            <a:off x="4260850" y="2568576"/>
            <a:ext cx="16081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</a:rPr>
              <a:t>30 keV beam </a:t>
            </a:r>
          </a:p>
          <a:p>
            <a:pPr eaLnBrk="0" hangingPunct="0"/>
            <a:r>
              <a:rPr lang="en-US">
                <a:solidFill>
                  <a:srgbClr val="000000"/>
                </a:solidFill>
              </a:rPr>
              <a:t>from ISOLDE</a:t>
            </a:r>
          </a:p>
        </p:txBody>
      </p:sp>
      <p:sp>
        <p:nvSpPr>
          <p:cNvPr id="178625" name="Line 1473"/>
          <p:cNvSpPr>
            <a:spLocks noChangeShapeType="1"/>
          </p:cNvSpPr>
          <p:nvPr/>
        </p:nvSpPr>
        <p:spPr bwMode="auto">
          <a:xfrm rot="17209837" flipH="1">
            <a:off x="6104731" y="2307432"/>
            <a:ext cx="392112" cy="530225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626" name="Line 1474"/>
          <p:cNvSpPr>
            <a:spLocks noChangeShapeType="1"/>
          </p:cNvSpPr>
          <p:nvPr/>
        </p:nvSpPr>
        <p:spPr bwMode="auto">
          <a:xfrm rot="17209837" flipV="1">
            <a:off x="6596062" y="2901951"/>
            <a:ext cx="325438" cy="452437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627" name="Line 1475"/>
          <p:cNvSpPr>
            <a:spLocks noChangeShapeType="1"/>
          </p:cNvSpPr>
          <p:nvPr/>
        </p:nvSpPr>
        <p:spPr bwMode="auto">
          <a:xfrm rot="-4390163">
            <a:off x="6391275" y="2484439"/>
            <a:ext cx="592137" cy="211138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628" name="Text Box 1476"/>
          <p:cNvSpPr txBox="1">
            <a:spLocks noChangeArrowheads="1"/>
          </p:cNvSpPr>
          <p:nvPr/>
        </p:nvSpPr>
        <p:spPr bwMode="auto">
          <a:xfrm>
            <a:off x="6503987" y="1700214"/>
            <a:ext cx="4138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000000"/>
                </a:solidFill>
              </a:rPr>
              <a:t>Si</a:t>
            </a:r>
          </a:p>
        </p:txBody>
      </p:sp>
      <p:sp>
        <p:nvSpPr>
          <p:cNvPr id="178629" name="Text Box 1477"/>
          <p:cNvSpPr txBox="1">
            <a:spLocks noChangeArrowheads="1"/>
          </p:cNvSpPr>
          <p:nvPr/>
        </p:nvSpPr>
        <p:spPr bwMode="auto">
          <a:xfrm>
            <a:off x="5008562" y="1524001"/>
            <a:ext cx="13692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000000"/>
                </a:solidFill>
              </a:rPr>
              <a:t>Annular Si</a:t>
            </a:r>
          </a:p>
        </p:txBody>
      </p:sp>
      <p:sp>
        <p:nvSpPr>
          <p:cNvPr id="178630" name="Text Box 1478"/>
          <p:cNvSpPr txBox="1">
            <a:spLocks noChangeArrowheads="1"/>
          </p:cNvSpPr>
          <p:nvPr/>
        </p:nvSpPr>
        <p:spPr bwMode="auto">
          <a:xfrm>
            <a:off x="6172200" y="2244725"/>
            <a:ext cx="390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ff</a:t>
            </a:r>
          </a:p>
        </p:txBody>
      </p:sp>
      <p:sp>
        <p:nvSpPr>
          <p:cNvPr id="178631" name="Text Box 1479"/>
          <p:cNvSpPr txBox="1">
            <a:spLocks noChangeArrowheads="1"/>
          </p:cNvSpPr>
          <p:nvPr/>
        </p:nvSpPr>
        <p:spPr bwMode="auto">
          <a:xfrm>
            <a:off x="6526212" y="2995613"/>
            <a:ext cx="298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ff</a:t>
            </a:r>
          </a:p>
        </p:txBody>
      </p:sp>
      <p:sp>
        <p:nvSpPr>
          <p:cNvPr id="178632" name="Text Box 1480"/>
          <p:cNvSpPr txBox="1">
            <a:spLocks noChangeArrowheads="1"/>
          </p:cNvSpPr>
          <p:nvPr/>
        </p:nvSpPr>
        <p:spPr bwMode="auto">
          <a:xfrm>
            <a:off x="6521449" y="2195513"/>
            <a:ext cx="3145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8000"/>
                </a:solidFill>
                <a:latin typeface="Symbol" pitchFamily="18" charset="2"/>
              </a:rPr>
              <a:t>a</a:t>
            </a:r>
            <a:endParaRPr lang="en-GB" sz="1600">
              <a:solidFill>
                <a:srgbClr val="008000"/>
              </a:solidFill>
              <a:latin typeface="Symbol" pitchFamily="18" charset="2"/>
            </a:endParaRPr>
          </a:p>
        </p:txBody>
      </p:sp>
      <p:sp>
        <p:nvSpPr>
          <p:cNvPr id="178633" name="Line 1481"/>
          <p:cNvSpPr>
            <a:spLocks noChangeShapeType="1"/>
          </p:cNvSpPr>
          <p:nvPr/>
        </p:nvSpPr>
        <p:spPr bwMode="auto">
          <a:xfrm flipV="1">
            <a:off x="6502400" y="3349625"/>
            <a:ext cx="6350" cy="596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178634" name="Group 1482"/>
          <p:cNvGrpSpPr>
            <a:grpSpLocks/>
          </p:cNvGrpSpPr>
          <p:nvPr/>
        </p:nvGrpSpPr>
        <p:grpSpPr bwMode="auto">
          <a:xfrm>
            <a:off x="5945188" y="1919290"/>
            <a:ext cx="314325" cy="2058987"/>
            <a:chOff x="3002" y="935"/>
            <a:chExt cx="198" cy="1297"/>
          </a:xfrm>
        </p:grpSpPr>
        <p:sp>
          <p:nvSpPr>
            <p:cNvPr id="178635" name="Oval 1483"/>
            <p:cNvSpPr>
              <a:spLocks noChangeArrowheads="1"/>
            </p:cNvSpPr>
            <p:nvPr/>
          </p:nvSpPr>
          <p:spPr bwMode="auto">
            <a:xfrm rot="-5466964">
              <a:off x="2452" y="1485"/>
              <a:ext cx="1297" cy="198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78636" name="Oval 1484"/>
            <p:cNvSpPr>
              <a:spLocks noChangeArrowheads="1"/>
            </p:cNvSpPr>
            <p:nvPr/>
          </p:nvSpPr>
          <p:spPr bwMode="auto">
            <a:xfrm rot="-5466964">
              <a:off x="2882" y="1533"/>
              <a:ext cx="416" cy="7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sp>
        <p:nvSpPr>
          <p:cNvPr id="178637" name="Line 1485"/>
          <p:cNvSpPr>
            <a:spLocks noChangeShapeType="1"/>
          </p:cNvSpPr>
          <p:nvPr/>
        </p:nvSpPr>
        <p:spPr bwMode="auto">
          <a:xfrm flipV="1">
            <a:off x="6183312" y="2886077"/>
            <a:ext cx="271462" cy="4763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638" name="Line 1486"/>
          <p:cNvSpPr>
            <a:spLocks noChangeShapeType="1"/>
          </p:cNvSpPr>
          <p:nvPr/>
        </p:nvSpPr>
        <p:spPr bwMode="auto">
          <a:xfrm>
            <a:off x="5284787" y="2900363"/>
            <a:ext cx="8763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8639" name="Rectangle 1487"/>
          <p:cNvSpPr>
            <a:spLocks noChangeArrowheads="1"/>
          </p:cNvSpPr>
          <p:nvPr/>
        </p:nvSpPr>
        <p:spPr bwMode="auto">
          <a:xfrm>
            <a:off x="6046788" y="3952875"/>
            <a:ext cx="6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C-foil</a:t>
            </a:r>
            <a:endParaRPr lang="en-GB" sz="1600">
              <a:solidFill>
                <a:srgbClr val="000000"/>
              </a:solidFill>
            </a:endParaRPr>
          </a:p>
        </p:txBody>
      </p:sp>
      <p:sp>
        <p:nvSpPr>
          <p:cNvPr id="178640" name="Text Box 1488"/>
          <p:cNvSpPr txBox="1">
            <a:spLocks noChangeArrowheads="1"/>
          </p:cNvSpPr>
          <p:nvPr/>
        </p:nvSpPr>
        <p:spPr bwMode="auto">
          <a:xfrm>
            <a:off x="6491287" y="952501"/>
            <a:ext cx="2574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MINIBALL Ge cluster</a:t>
            </a:r>
          </a:p>
        </p:txBody>
      </p:sp>
      <p:sp>
        <p:nvSpPr>
          <p:cNvPr id="62" name="Rectangle 61"/>
          <p:cNvSpPr/>
          <p:nvPr/>
        </p:nvSpPr>
        <p:spPr>
          <a:xfrm>
            <a:off x="0" y="615434"/>
            <a:ext cx="32411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A. Andreyev et al., PRL 105, 252502 (2010)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48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>
            <a:spLocks/>
          </p:cNvSpPr>
          <p:nvPr/>
        </p:nvSpPr>
        <p:spPr>
          <a:xfrm>
            <a:off x="6918202" y="2706661"/>
            <a:ext cx="82739" cy="11258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73152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12" name="Picture 11" descr="2011-10-27_Falle_separ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237" y="2877334"/>
            <a:ext cx="8718403" cy="2990066"/>
          </a:xfrm>
          <a:prstGeom prst="rect">
            <a:avLst/>
          </a:prstGeom>
        </p:spPr>
      </p:pic>
      <p:sp>
        <p:nvSpPr>
          <p:cNvPr id="20" name="Rectangle 102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90600"/>
          </a:xfrm>
          <a:solidFill>
            <a:srgbClr val="003366"/>
          </a:solidFill>
        </p:spPr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Multi-Reflection Time-of-Flight (MR-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ToF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) Spectrometer</a:t>
            </a:r>
            <a:b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for HFS studies</a:t>
            </a:r>
            <a:endParaRPr lang="en-GB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109537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</a:rPr>
              <a:t>The WM technique requires </a:t>
            </a:r>
            <a:r>
              <a:rPr lang="en-GB" sz="2200" b="1" dirty="0" smtClean="0">
                <a:solidFill>
                  <a:srgbClr val="FF0000"/>
                </a:solidFill>
              </a:rPr>
              <a:t>waiting for the decay </a:t>
            </a:r>
            <a:r>
              <a:rPr lang="en-GB" sz="2200" dirty="0" smtClean="0">
                <a:solidFill>
                  <a:srgbClr val="000000"/>
                </a:solidFill>
              </a:rPr>
              <a:t>of the isotope (usually, </a:t>
            </a:r>
            <a:r>
              <a:rPr lang="en-GB" sz="2200" dirty="0" smtClean="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n-GB" sz="2200" dirty="0" smtClean="0">
                <a:solidFill>
                  <a:srgbClr val="000000"/>
                </a:solidFill>
              </a:rPr>
              <a:t>-decay, to provide selectivity between isotopes/isomers). Not practical for long-lived or stable isotopes (or for </a:t>
            </a:r>
            <a:r>
              <a:rPr lang="en-GB" sz="2200" dirty="0" smtClean="0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GB" sz="2200" dirty="0" smtClean="0">
                <a:solidFill>
                  <a:srgbClr val="000000"/>
                </a:solidFill>
              </a:rPr>
              <a:t>-decaying)</a:t>
            </a:r>
          </a:p>
          <a:p>
            <a:pPr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</a:rPr>
              <a:t>Alternative – to </a:t>
            </a:r>
            <a:r>
              <a:rPr lang="en-GB" sz="2200" b="1" dirty="0" smtClean="0">
                <a:solidFill>
                  <a:srgbClr val="FF0000"/>
                </a:solidFill>
              </a:rPr>
              <a:t>use ‘counting’ ions </a:t>
            </a:r>
            <a:r>
              <a:rPr lang="en-GB" sz="2200" dirty="0" smtClean="0">
                <a:solidFill>
                  <a:srgbClr val="000000"/>
                </a:solidFill>
              </a:rPr>
              <a:t>(instead of waiting for decay)</a:t>
            </a:r>
            <a:endParaRPr lang="en-GB" sz="22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2600325"/>
            <a:ext cx="609600" cy="276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49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|6.7|2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|6.7|2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8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8.3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21553</TotalTime>
  <Words>903</Words>
  <Application>Microsoft Office PowerPoint</Application>
  <PresentationFormat>On-screen Show (4:3)</PresentationFormat>
  <Paragraphs>175</Paragraphs>
  <Slides>21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Default Design</vt:lpstr>
      <vt:lpstr>1_Default Design</vt:lpstr>
      <vt:lpstr>2_Default Design</vt:lpstr>
      <vt:lpstr>3_Default Design</vt:lpstr>
      <vt:lpstr>4_Default Design</vt:lpstr>
      <vt:lpstr>5_Default Design</vt:lpstr>
      <vt:lpstr>6_Default Design</vt:lpstr>
      <vt:lpstr>7_Default Design</vt:lpstr>
      <vt:lpstr>8_Default Design</vt:lpstr>
      <vt:lpstr>Origin Graph</vt:lpstr>
      <vt:lpstr> Addendum to IS534:  “Part I: Beta-delayed fission, laser spectroscopy and shape-coexistence studies with At beams   Part II: Delineating the island of deformation in the light Au isotopes by means of laser spectroscopy </vt:lpstr>
      <vt:lpstr>PowerPoint Presentation</vt:lpstr>
      <vt:lpstr>4th February 2010: LoI I086 “Development of Astatine ion beams with RILIS”</vt:lpstr>
      <vt:lpstr>Five Physics Cases for LoI I086</vt:lpstr>
      <vt:lpstr>PowerPoint Presentation</vt:lpstr>
      <vt:lpstr>PowerPoint Presentation</vt:lpstr>
      <vt:lpstr>IS534: At and Au Charge Radii</vt:lpstr>
      <vt:lpstr>Windmill System at ISOLDE</vt:lpstr>
      <vt:lpstr>Multi-Reflection Time-of-Flight (MR-ToF) Spectrometer for HFS studies</vt:lpstr>
      <vt:lpstr>IS534, May/October 2012  examples of alpha spectra from WM</vt:lpstr>
      <vt:lpstr>HFS spectra for At isotopes (WM/FC/MR-TOF)</vt:lpstr>
      <vt:lpstr> May and June 2012:  Mass Distributions Measurements  via bDF of 194,196At and 200,202Fr</vt:lpstr>
      <vt:lpstr> 9-12 October 2012: Laser spectroscopy of Au isotopes</vt:lpstr>
      <vt:lpstr>Hyperfine Splitting Scans for 178,185,191,197Au</vt:lpstr>
      <vt:lpstr>Are the lightest Au isotopes deformed?</vt:lpstr>
      <vt:lpstr>“Back to sphericity” in Au isotopes</vt:lpstr>
      <vt:lpstr>Beamtime request</vt:lpstr>
      <vt:lpstr>Thank you!</vt:lpstr>
      <vt:lpstr>At vs Po charge radii</vt:lpstr>
      <vt:lpstr>LoI I086: At Laser Spectroscopy in Broadband Mode</vt:lpstr>
      <vt:lpstr> IS534: Hyperfine Splitting Scans (HFS) for 177,179Au</vt:lpstr>
    </vt:vector>
  </TitlesOfParts>
  <Company>TRIUMF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Andrei</dc:creator>
  <cp:lastModifiedBy>aa1126</cp:lastModifiedBy>
  <cp:revision>514</cp:revision>
  <dcterms:created xsi:type="dcterms:W3CDTF">2007-03-19T21:21:11Z</dcterms:created>
  <dcterms:modified xsi:type="dcterms:W3CDTF">2013-06-24T14:05:38Z</dcterms:modified>
</cp:coreProperties>
</file>