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743" r:id="rId2"/>
  </p:sldMasterIdLst>
  <p:notesMasterIdLst>
    <p:notesMasterId r:id="rId56"/>
  </p:notesMasterIdLst>
  <p:handoutMasterIdLst>
    <p:handoutMasterId r:id="rId57"/>
  </p:handoutMasterIdLst>
  <p:sldIdLst>
    <p:sldId id="756" r:id="rId3"/>
    <p:sldId id="801" r:id="rId4"/>
    <p:sldId id="757" r:id="rId5"/>
    <p:sldId id="758" r:id="rId6"/>
    <p:sldId id="752" r:id="rId7"/>
    <p:sldId id="770" r:id="rId8"/>
    <p:sldId id="771" r:id="rId9"/>
    <p:sldId id="792" r:id="rId10"/>
    <p:sldId id="761" r:id="rId11"/>
    <p:sldId id="808" r:id="rId12"/>
    <p:sldId id="793" r:id="rId13"/>
    <p:sldId id="762" r:id="rId14"/>
    <p:sldId id="794" r:id="rId15"/>
    <p:sldId id="795" r:id="rId16"/>
    <p:sldId id="791" r:id="rId17"/>
    <p:sldId id="778" r:id="rId18"/>
    <p:sldId id="798" r:id="rId19"/>
    <p:sldId id="747" r:id="rId20"/>
    <p:sldId id="779" r:id="rId21"/>
    <p:sldId id="777" r:id="rId22"/>
    <p:sldId id="805" r:id="rId23"/>
    <p:sldId id="617" r:id="rId24"/>
    <p:sldId id="743" r:id="rId25"/>
    <p:sldId id="744" r:id="rId26"/>
    <p:sldId id="780" r:id="rId27"/>
    <p:sldId id="690" r:id="rId28"/>
    <p:sldId id="689" r:id="rId29"/>
    <p:sldId id="800" r:id="rId30"/>
    <p:sldId id="799" r:id="rId31"/>
    <p:sldId id="797" r:id="rId32"/>
    <p:sldId id="803" r:id="rId33"/>
    <p:sldId id="627" r:id="rId34"/>
    <p:sldId id="802" r:id="rId35"/>
    <p:sldId id="765" r:id="rId36"/>
    <p:sldId id="766" r:id="rId37"/>
    <p:sldId id="580" r:id="rId38"/>
    <p:sldId id="667" r:id="rId39"/>
    <p:sldId id="668" r:id="rId40"/>
    <p:sldId id="671" r:id="rId41"/>
    <p:sldId id="705" r:id="rId42"/>
    <p:sldId id="781" r:id="rId43"/>
    <p:sldId id="748" r:id="rId44"/>
    <p:sldId id="804" r:id="rId45"/>
    <p:sldId id="628" r:id="rId46"/>
    <p:sldId id="796" r:id="rId47"/>
    <p:sldId id="783" r:id="rId48"/>
    <p:sldId id="806" r:id="rId49"/>
    <p:sldId id="784" r:id="rId50"/>
    <p:sldId id="782" r:id="rId51"/>
    <p:sldId id="764" r:id="rId52"/>
    <p:sldId id="790" r:id="rId53"/>
    <p:sldId id="807" r:id="rId54"/>
    <p:sldId id="774" r:id="rId55"/>
  </p:sldIdLst>
  <p:sldSz cx="9144000" cy="6858000" type="screen4x3"/>
  <p:notesSz cx="6648450" cy="9782175"/>
  <p:defaultTextStyle>
    <a:defPPr>
      <a:defRPr lang="en-US"/>
    </a:defPPr>
    <a:lvl1pPr algn="l" rtl="0" eaLnBrk="0" fontAlgn="base" hangingPunct="0">
      <a:spcBef>
        <a:spcPct val="0"/>
      </a:spcBef>
      <a:spcAft>
        <a:spcPct val="0"/>
      </a:spcAft>
      <a:defRPr sz="24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16BB"/>
    <a:srgbClr val="000066"/>
    <a:srgbClr val="FF0000"/>
    <a:srgbClr val="66FF33"/>
    <a:srgbClr val="008000"/>
    <a:srgbClr val="F06608"/>
    <a:srgbClr val="FF9933"/>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82" autoAdjust="0"/>
    <p:restoredTop sz="94684" autoAdjust="0"/>
  </p:normalViewPr>
  <p:slideViewPr>
    <p:cSldViewPr>
      <p:cViewPr varScale="1">
        <p:scale>
          <a:sx n="126" d="100"/>
          <a:sy n="126" d="100"/>
        </p:scale>
        <p:origin x="-648" y="-102"/>
      </p:cViewPr>
      <p:guideLst>
        <p:guide orient="horz" pos="2160"/>
        <p:guide pos="2880"/>
      </p:guideLst>
    </p:cSldViewPr>
  </p:slideViewPr>
  <p:outlineViewPr>
    <p:cViewPr>
      <p:scale>
        <a:sx n="33" d="100"/>
        <a:sy n="33" d="100"/>
      </p:scale>
      <p:origin x="0" y="14406"/>
    </p:cViewPr>
    <p:sldLst>
      <p:sld r:id="rId1" collapse="1"/>
    </p:sldLst>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56" d="100"/>
          <a:sy n="56" d="100"/>
        </p:scale>
        <p:origin x="-2604" y="-96"/>
      </p:cViewPr>
      <p:guideLst>
        <p:guide orient="horz" pos="3080"/>
        <p:guide pos="2095"/>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3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884488" cy="492125"/>
          </a:xfrm>
          <a:prstGeom prst="rect">
            <a:avLst/>
          </a:prstGeom>
          <a:noFill/>
          <a:ln w="9525">
            <a:noFill/>
            <a:miter lim="800000"/>
            <a:headEnd/>
            <a:tailEnd/>
          </a:ln>
          <a:effectLst/>
        </p:spPr>
        <p:txBody>
          <a:bodyPr vert="horz" wrap="square" lIns="92233" tIns="46119" rIns="92233" bIns="46119" numCol="1" anchor="t" anchorCtr="0" compatLnSpc="1">
            <a:prstTxWarp prst="textNoShape">
              <a:avLst/>
            </a:prstTxWarp>
          </a:bodyPr>
          <a:lstStyle>
            <a:lvl1pPr defTabSz="925513">
              <a:defRPr sz="1200">
                <a:latin typeface="Times New Roman" pitchFamily="18" charset="0"/>
              </a:defRPr>
            </a:lvl1pPr>
          </a:lstStyle>
          <a:p>
            <a:pPr>
              <a:defRPr/>
            </a:pPr>
            <a:endParaRPr lang="en-US"/>
          </a:p>
        </p:txBody>
      </p:sp>
      <p:sp>
        <p:nvSpPr>
          <p:cNvPr id="5123" name="Rectangle 3"/>
          <p:cNvSpPr>
            <a:spLocks noGrp="1" noChangeArrowheads="1"/>
          </p:cNvSpPr>
          <p:nvPr>
            <p:ph type="dt" sz="quarter" idx="1"/>
          </p:nvPr>
        </p:nvSpPr>
        <p:spPr bwMode="auto">
          <a:xfrm>
            <a:off x="3763963" y="0"/>
            <a:ext cx="2884487" cy="492125"/>
          </a:xfrm>
          <a:prstGeom prst="rect">
            <a:avLst/>
          </a:prstGeom>
          <a:noFill/>
          <a:ln w="9525">
            <a:noFill/>
            <a:miter lim="800000"/>
            <a:headEnd/>
            <a:tailEnd/>
          </a:ln>
          <a:effectLst/>
        </p:spPr>
        <p:txBody>
          <a:bodyPr vert="horz" wrap="square" lIns="92233" tIns="46119" rIns="92233" bIns="46119" numCol="1" anchor="t" anchorCtr="0" compatLnSpc="1">
            <a:prstTxWarp prst="textNoShape">
              <a:avLst/>
            </a:prstTxWarp>
          </a:bodyPr>
          <a:lstStyle>
            <a:lvl1pPr algn="r" defTabSz="925513">
              <a:defRPr sz="1200">
                <a:latin typeface="Times New Roman" pitchFamily="18" charset="0"/>
              </a:defRPr>
            </a:lvl1pPr>
          </a:lstStyle>
          <a:p>
            <a:pPr>
              <a:defRPr/>
            </a:pPr>
            <a:endParaRPr lang="en-US"/>
          </a:p>
        </p:txBody>
      </p:sp>
      <p:sp>
        <p:nvSpPr>
          <p:cNvPr id="5124" name="Rectangle 4"/>
          <p:cNvSpPr>
            <a:spLocks noGrp="1" noChangeArrowheads="1"/>
          </p:cNvSpPr>
          <p:nvPr>
            <p:ph type="ftr" sz="quarter" idx="2"/>
          </p:nvPr>
        </p:nvSpPr>
        <p:spPr bwMode="auto">
          <a:xfrm>
            <a:off x="0" y="9290050"/>
            <a:ext cx="2884488" cy="492125"/>
          </a:xfrm>
          <a:prstGeom prst="rect">
            <a:avLst/>
          </a:prstGeom>
          <a:noFill/>
          <a:ln w="9525">
            <a:noFill/>
            <a:miter lim="800000"/>
            <a:headEnd/>
            <a:tailEnd/>
          </a:ln>
          <a:effectLst/>
        </p:spPr>
        <p:txBody>
          <a:bodyPr vert="horz" wrap="square" lIns="92233" tIns="46119" rIns="92233" bIns="46119" numCol="1" anchor="b" anchorCtr="0" compatLnSpc="1">
            <a:prstTxWarp prst="textNoShape">
              <a:avLst/>
            </a:prstTxWarp>
          </a:bodyPr>
          <a:lstStyle>
            <a:lvl1pPr defTabSz="925513">
              <a:defRPr sz="1200">
                <a:latin typeface="Times New Roman" pitchFamily="18" charset="0"/>
              </a:defRPr>
            </a:lvl1pPr>
          </a:lstStyle>
          <a:p>
            <a:pPr>
              <a:defRPr/>
            </a:pPr>
            <a:endParaRPr lang="en-US"/>
          </a:p>
        </p:txBody>
      </p:sp>
      <p:sp>
        <p:nvSpPr>
          <p:cNvPr id="5125" name="Rectangle 5"/>
          <p:cNvSpPr>
            <a:spLocks noGrp="1" noChangeArrowheads="1"/>
          </p:cNvSpPr>
          <p:nvPr>
            <p:ph type="sldNum" sz="quarter" idx="3"/>
          </p:nvPr>
        </p:nvSpPr>
        <p:spPr bwMode="auto">
          <a:xfrm>
            <a:off x="3763963" y="9290050"/>
            <a:ext cx="2884487" cy="492125"/>
          </a:xfrm>
          <a:prstGeom prst="rect">
            <a:avLst/>
          </a:prstGeom>
          <a:noFill/>
          <a:ln w="9525">
            <a:noFill/>
            <a:miter lim="800000"/>
            <a:headEnd/>
            <a:tailEnd/>
          </a:ln>
          <a:effectLst/>
        </p:spPr>
        <p:txBody>
          <a:bodyPr vert="horz" wrap="square" lIns="92233" tIns="46119" rIns="92233" bIns="46119" numCol="1" anchor="b" anchorCtr="0" compatLnSpc="1">
            <a:prstTxWarp prst="textNoShape">
              <a:avLst/>
            </a:prstTxWarp>
          </a:bodyPr>
          <a:lstStyle>
            <a:lvl1pPr algn="r" defTabSz="925513">
              <a:defRPr sz="1200">
                <a:latin typeface="Times New Roman" pitchFamily="18" charset="0"/>
              </a:defRPr>
            </a:lvl1pPr>
          </a:lstStyle>
          <a:p>
            <a:pPr>
              <a:defRPr/>
            </a:pPr>
            <a:fld id="{7788BD12-1FC4-4AB5-835B-37BAE2BAA20B}" type="slidenum">
              <a:rPr lang="en-US"/>
              <a:pPr>
                <a:defRPr/>
              </a:pPr>
              <a:t>‹#›</a:t>
            </a:fld>
            <a:endParaRPr lang="en-US"/>
          </a:p>
        </p:txBody>
      </p:sp>
    </p:spTree>
    <p:extLst>
      <p:ext uri="{BB962C8B-B14F-4D97-AF65-F5344CB8AC3E}">
        <p14:creationId xmlns:p14="http://schemas.microsoft.com/office/powerpoint/2010/main" val="34101463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884488" cy="492125"/>
          </a:xfrm>
          <a:prstGeom prst="rect">
            <a:avLst/>
          </a:prstGeom>
          <a:noFill/>
          <a:ln w="9525">
            <a:noFill/>
            <a:miter lim="800000"/>
            <a:headEnd/>
            <a:tailEnd/>
          </a:ln>
          <a:effectLst/>
        </p:spPr>
        <p:txBody>
          <a:bodyPr vert="horz" wrap="square" lIns="92233" tIns="46119" rIns="92233" bIns="46119" numCol="1" anchor="t" anchorCtr="0" compatLnSpc="1">
            <a:prstTxWarp prst="textNoShape">
              <a:avLst/>
            </a:prstTxWarp>
          </a:bodyPr>
          <a:lstStyle>
            <a:lvl1pPr defTabSz="925513">
              <a:defRPr sz="1200">
                <a:latin typeface="Times New Roman" pitchFamily="18" charset="0"/>
              </a:defRPr>
            </a:lvl1pPr>
          </a:lstStyle>
          <a:p>
            <a:pPr>
              <a:defRPr/>
            </a:pPr>
            <a:endParaRPr lang="en-US"/>
          </a:p>
        </p:txBody>
      </p:sp>
      <p:sp>
        <p:nvSpPr>
          <p:cNvPr id="7171" name="Rectangle 3"/>
          <p:cNvSpPr>
            <a:spLocks noGrp="1" noChangeArrowheads="1"/>
          </p:cNvSpPr>
          <p:nvPr>
            <p:ph type="dt" idx="1"/>
          </p:nvPr>
        </p:nvSpPr>
        <p:spPr bwMode="auto">
          <a:xfrm>
            <a:off x="3763963" y="0"/>
            <a:ext cx="2884487" cy="492125"/>
          </a:xfrm>
          <a:prstGeom prst="rect">
            <a:avLst/>
          </a:prstGeom>
          <a:noFill/>
          <a:ln w="9525">
            <a:noFill/>
            <a:miter lim="800000"/>
            <a:headEnd/>
            <a:tailEnd/>
          </a:ln>
          <a:effectLst/>
        </p:spPr>
        <p:txBody>
          <a:bodyPr vert="horz" wrap="square" lIns="92233" tIns="46119" rIns="92233" bIns="46119" numCol="1" anchor="t" anchorCtr="0" compatLnSpc="1">
            <a:prstTxWarp prst="textNoShape">
              <a:avLst/>
            </a:prstTxWarp>
          </a:bodyPr>
          <a:lstStyle>
            <a:lvl1pPr algn="r" defTabSz="925513">
              <a:defRPr sz="1200">
                <a:latin typeface="Times New Roman" pitchFamily="18" charset="0"/>
              </a:defRPr>
            </a:lvl1pPr>
          </a:lstStyle>
          <a:p>
            <a:pPr>
              <a:defRPr/>
            </a:pPr>
            <a:endParaRPr lang="en-US"/>
          </a:p>
        </p:txBody>
      </p:sp>
      <p:sp>
        <p:nvSpPr>
          <p:cNvPr id="54276" name="Rectangle 4"/>
          <p:cNvSpPr>
            <a:spLocks noGrp="1" noRot="1" noChangeAspect="1" noChangeArrowheads="1" noTextEdit="1"/>
          </p:cNvSpPr>
          <p:nvPr>
            <p:ph type="sldImg" idx="2"/>
          </p:nvPr>
        </p:nvSpPr>
        <p:spPr bwMode="auto">
          <a:xfrm>
            <a:off x="881063" y="733425"/>
            <a:ext cx="4892675" cy="3668713"/>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889000" y="4643438"/>
            <a:ext cx="4870450" cy="4405312"/>
          </a:xfrm>
          <a:prstGeom prst="rect">
            <a:avLst/>
          </a:prstGeom>
          <a:noFill/>
          <a:ln w="9525">
            <a:noFill/>
            <a:miter lim="800000"/>
            <a:headEnd/>
            <a:tailEnd/>
          </a:ln>
          <a:effectLst/>
        </p:spPr>
        <p:txBody>
          <a:bodyPr vert="horz" wrap="square" lIns="92233" tIns="46119" rIns="92233" bIns="4611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9290050"/>
            <a:ext cx="2884488" cy="492125"/>
          </a:xfrm>
          <a:prstGeom prst="rect">
            <a:avLst/>
          </a:prstGeom>
          <a:noFill/>
          <a:ln w="9525">
            <a:noFill/>
            <a:miter lim="800000"/>
            <a:headEnd/>
            <a:tailEnd/>
          </a:ln>
          <a:effectLst/>
        </p:spPr>
        <p:txBody>
          <a:bodyPr vert="horz" wrap="square" lIns="92233" tIns="46119" rIns="92233" bIns="46119" numCol="1" anchor="b" anchorCtr="0" compatLnSpc="1">
            <a:prstTxWarp prst="textNoShape">
              <a:avLst/>
            </a:prstTxWarp>
          </a:bodyPr>
          <a:lstStyle>
            <a:lvl1pPr defTabSz="925513">
              <a:defRPr sz="1200">
                <a:latin typeface="Times New Roman" pitchFamily="18" charset="0"/>
              </a:defRPr>
            </a:lvl1pPr>
          </a:lstStyle>
          <a:p>
            <a:pPr>
              <a:defRPr/>
            </a:pPr>
            <a:endParaRPr lang="en-US"/>
          </a:p>
        </p:txBody>
      </p:sp>
      <p:sp>
        <p:nvSpPr>
          <p:cNvPr id="7175" name="Rectangle 7"/>
          <p:cNvSpPr>
            <a:spLocks noGrp="1" noChangeArrowheads="1"/>
          </p:cNvSpPr>
          <p:nvPr>
            <p:ph type="sldNum" sz="quarter" idx="5"/>
          </p:nvPr>
        </p:nvSpPr>
        <p:spPr bwMode="auto">
          <a:xfrm>
            <a:off x="3763963" y="9290050"/>
            <a:ext cx="2884487" cy="492125"/>
          </a:xfrm>
          <a:prstGeom prst="rect">
            <a:avLst/>
          </a:prstGeom>
          <a:noFill/>
          <a:ln w="9525">
            <a:noFill/>
            <a:miter lim="800000"/>
            <a:headEnd/>
            <a:tailEnd/>
          </a:ln>
          <a:effectLst/>
        </p:spPr>
        <p:txBody>
          <a:bodyPr vert="horz" wrap="square" lIns="92233" tIns="46119" rIns="92233" bIns="46119" numCol="1" anchor="b" anchorCtr="0" compatLnSpc="1">
            <a:prstTxWarp prst="textNoShape">
              <a:avLst/>
            </a:prstTxWarp>
          </a:bodyPr>
          <a:lstStyle>
            <a:lvl1pPr algn="r" defTabSz="925513">
              <a:defRPr sz="1200">
                <a:latin typeface="Times New Roman" pitchFamily="18" charset="0"/>
              </a:defRPr>
            </a:lvl1pPr>
          </a:lstStyle>
          <a:p>
            <a:pPr>
              <a:defRPr/>
            </a:pPr>
            <a:fld id="{59F3ADDC-3C37-4547-9DED-1B728AA0FEC5}" type="slidenum">
              <a:rPr lang="en-US"/>
              <a:pPr>
                <a:defRPr/>
              </a:pPr>
              <a:t>‹#›</a:t>
            </a:fld>
            <a:endParaRPr lang="en-US"/>
          </a:p>
        </p:txBody>
      </p:sp>
    </p:spTree>
    <p:extLst>
      <p:ext uri="{BB962C8B-B14F-4D97-AF65-F5344CB8AC3E}">
        <p14:creationId xmlns:p14="http://schemas.microsoft.com/office/powerpoint/2010/main" val="40323640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en.wikipedia.org/wiki/1966_in_science" TargetMode="External"/><Relationship Id="rId13" Type="http://schemas.openxmlformats.org/officeDocument/2006/relationships/hyperlink" Target="http://en.wikipedia.org/wiki/2000_in_science" TargetMode="External"/><Relationship Id="rId18" Type="http://schemas.openxmlformats.org/officeDocument/2006/relationships/hyperlink" Target="http://en.wikipedia.org/wiki/1995_in_science" TargetMode="External"/><Relationship Id="rId3" Type="http://schemas.openxmlformats.org/officeDocument/2006/relationships/hyperlink" Target="http://en.wikipedia.org/w/index.php?title=LINAC_1&amp;action=edit&amp;redlink=1" TargetMode="External"/><Relationship Id="rId21" Type="http://schemas.openxmlformats.org/officeDocument/2006/relationships/hyperlink" Target="http://en.wikipedia.org/wiki/Antiproton_Decelerator" TargetMode="External"/><Relationship Id="rId7" Type="http://schemas.openxmlformats.org/officeDocument/2006/relationships/hyperlink" Target="http://en.wikipedia.org/wiki/Intersecting_Storage_Rings" TargetMode="External"/><Relationship Id="rId12" Type="http://schemas.openxmlformats.org/officeDocument/2006/relationships/hyperlink" Target="http://en.wikipedia.org/wiki/1989_in_science" TargetMode="External"/><Relationship Id="rId17" Type="http://schemas.openxmlformats.org/officeDocument/2006/relationships/hyperlink" Target="http://en.wikipedia.org/wiki/Antimatter" TargetMode="External"/><Relationship Id="rId2" Type="http://schemas.openxmlformats.org/officeDocument/2006/relationships/slide" Target="../slides/slide15.xml"/><Relationship Id="rId16" Type="http://schemas.openxmlformats.org/officeDocument/2006/relationships/hyperlink" Target="http://en.wikipedia.org/wiki/1982_in_science" TargetMode="External"/><Relationship Id="rId20" Type="http://schemas.openxmlformats.org/officeDocument/2006/relationships/hyperlink" Target="http://en.wikipedia.org/wiki/1996_in_science" TargetMode="External"/><Relationship Id="rId1" Type="http://schemas.openxmlformats.org/officeDocument/2006/relationships/notesMaster" Target="../notesMasters/notesMaster1.xml"/><Relationship Id="rId6" Type="http://schemas.openxmlformats.org/officeDocument/2006/relationships/hyperlink" Target="http://en.wikipedia.org/wiki/1991_in_science" TargetMode="External"/><Relationship Id="rId11" Type="http://schemas.openxmlformats.org/officeDocument/2006/relationships/hyperlink" Target="http://en.wikipedia.org/wiki/Large_Electron%E2%80%93Positron_Collider" TargetMode="External"/><Relationship Id="rId5" Type="http://schemas.openxmlformats.org/officeDocument/2006/relationships/hyperlink" Target="http://en.wikipedia.org/wiki/1957_in_science" TargetMode="External"/><Relationship Id="rId15" Type="http://schemas.openxmlformats.org/officeDocument/2006/relationships/hyperlink" Target="http://en.wikipedia.org/wiki/Low_Energy_Antiproton_Ring" TargetMode="External"/><Relationship Id="rId10" Type="http://schemas.openxmlformats.org/officeDocument/2006/relationships/hyperlink" Target="http://en.wikipedia.org/wiki/1984_in_science" TargetMode="External"/><Relationship Id="rId19" Type="http://schemas.openxmlformats.org/officeDocument/2006/relationships/hyperlink" Target="http://en.wikipedia.org/wiki/Antihydrogen" TargetMode="External"/><Relationship Id="rId4" Type="http://schemas.openxmlformats.org/officeDocument/2006/relationships/hyperlink" Target="http://en.wikipedia.org/wiki/Synchrocyclotron" TargetMode="External"/><Relationship Id="rId9" Type="http://schemas.openxmlformats.org/officeDocument/2006/relationships/hyperlink" Target="http://en.wikipedia.org/wiki/1971_in_science" TargetMode="External"/><Relationship Id="rId14" Type="http://schemas.openxmlformats.org/officeDocument/2006/relationships/hyperlink" Target="http://en.wikipedia.org/wiki/Large_Hadron_Collider" TargetMode="Externa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en.wikipedia.org/wiki/1966_in_science" TargetMode="External"/><Relationship Id="rId13" Type="http://schemas.openxmlformats.org/officeDocument/2006/relationships/hyperlink" Target="http://en.wikipedia.org/wiki/2000_in_science" TargetMode="External"/><Relationship Id="rId18" Type="http://schemas.openxmlformats.org/officeDocument/2006/relationships/hyperlink" Target="http://en.wikipedia.org/wiki/1995_in_science" TargetMode="External"/><Relationship Id="rId3" Type="http://schemas.openxmlformats.org/officeDocument/2006/relationships/hyperlink" Target="http://en.wikipedia.org/w/index.php?title=LINAC_1&amp;action=edit&amp;redlink=1" TargetMode="External"/><Relationship Id="rId21" Type="http://schemas.openxmlformats.org/officeDocument/2006/relationships/hyperlink" Target="http://en.wikipedia.org/wiki/Antiproton_Decelerator" TargetMode="External"/><Relationship Id="rId7" Type="http://schemas.openxmlformats.org/officeDocument/2006/relationships/hyperlink" Target="http://en.wikipedia.org/wiki/Intersecting_Storage_Rings" TargetMode="External"/><Relationship Id="rId12" Type="http://schemas.openxmlformats.org/officeDocument/2006/relationships/hyperlink" Target="http://en.wikipedia.org/wiki/1989_in_science" TargetMode="External"/><Relationship Id="rId17" Type="http://schemas.openxmlformats.org/officeDocument/2006/relationships/hyperlink" Target="http://en.wikipedia.org/wiki/Antimatter" TargetMode="External"/><Relationship Id="rId2" Type="http://schemas.openxmlformats.org/officeDocument/2006/relationships/slide" Target="../slides/slide19.xml"/><Relationship Id="rId16" Type="http://schemas.openxmlformats.org/officeDocument/2006/relationships/hyperlink" Target="http://en.wikipedia.org/wiki/1982_in_science" TargetMode="External"/><Relationship Id="rId20" Type="http://schemas.openxmlformats.org/officeDocument/2006/relationships/hyperlink" Target="http://en.wikipedia.org/wiki/1996_in_science" TargetMode="External"/><Relationship Id="rId1" Type="http://schemas.openxmlformats.org/officeDocument/2006/relationships/notesMaster" Target="../notesMasters/notesMaster1.xml"/><Relationship Id="rId6" Type="http://schemas.openxmlformats.org/officeDocument/2006/relationships/hyperlink" Target="http://en.wikipedia.org/wiki/1991_in_science" TargetMode="External"/><Relationship Id="rId11" Type="http://schemas.openxmlformats.org/officeDocument/2006/relationships/hyperlink" Target="http://en.wikipedia.org/wiki/Large_Electron%E2%80%93Positron_Collider" TargetMode="External"/><Relationship Id="rId5" Type="http://schemas.openxmlformats.org/officeDocument/2006/relationships/hyperlink" Target="http://en.wikipedia.org/wiki/1957_in_science" TargetMode="External"/><Relationship Id="rId15" Type="http://schemas.openxmlformats.org/officeDocument/2006/relationships/hyperlink" Target="http://en.wikipedia.org/wiki/Low_Energy_Antiproton_Ring" TargetMode="External"/><Relationship Id="rId10" Type="http://schemas.openxmlformats.org/officeDocument/2006/relationships/hyperlink" Target="http://en.wikipedia.org/wiki/1984_in_science" TargetMode="External"/><Relationship Id="rId19" Type="http://schemas.openxmlformats.org/officeDocument/2006/relationships/hyperlink" Target="http://en.wikipedia.org/wiki/Antihydrogen" TargetMode="External"/><Relationship Id="rId4" Type="http://schemas.openxmlformats.org/officeDocument/2006/relationships/hyperlink" Target="http://en.wikipedia.org/wiki/Synchrocyclotron" TargetMode="External"/><Relationship Id="rId9" Type="http://schemas.openxmlformats.org/officeDocument/2006/relationships/hyperlink" Target="http://en.wikipedia.org/wiki/1971_in_science" TargetMode="External"/><Relationship Id="rId14" Type="http://schemas.openxmlformats.org/officeDocument/2006/relationships/hyperlink" Target="http://en.wikipedia.org/wiki/Large_Hadron_Collider" TargetMode="External"/></Relationships>
</file>

<file path=ppt/notesSlides/_rels/notesSlide12.xml.rels><?xml version="1.0" encoding="UTF-8" standalone="yes"?>
<Relationships xmlns="http://schemas.openxmlformats.org/package/2006/relationships"><Relationship Id="rId8" Type="http://schemas.openxmlformats.org/officeDocument/2006/relationships/hyperlink" Target="http://en.wikipedia.org/wiki/1966_in_science" TargetMode="External"/><Relationship Id="rId13" Type="http://schemas.openxmlformats.org/officeDocument/2006/relationships/hyperlink" Target="http://en.wikipedia.org/wiki/2000_in_science" TargetMode="External"/><Relationship Id="rId18" Type="http://schemas.openxmlformats.org/officeDocument/2006/relationships/hyperlink" Target="http://en.wikipedia.org/wiki/1995_in_science" TargetMode="External"/><Relationship Id="rId3" Type="http://schemas.openxmlformats.org/officeDocument/2006/relationships/hyperlink" Target="http://en.wikipedia.org/w/index.php?title=LINAC_1&amp;action=edit&amp;redlink=1" TargetMode="External"/><Relationship Id="rId21" Type="http://schemas.openxmlformats.org/officeDocument/2006/relationships/hyperlink" Target="http://en.wikipedia.org/wiki/Antiproton_Decelerator" TargetMode="External"/><Relationship Id="rId7" Type="http://schemas.openxmlformats.org/officeDocument/2006/relationships/hyperlink" Target="http://en.wikipedia.org/wiki/Intersecting_Storage_Rings" TargetMode="External"/><Relationship Id="rId12" Type="http://schemas.openxmlformats.org/officeDocument/2006/relationships/hyperlink" Target="http://en.wikipedia.org/wiki/1989_in_science" TargetMode="External"/><Relationship Id="rId17" Type="http://schemas.openxmlformats.org/officeDocument/2006/relationships/hyperlink" Target="http://en.wikipedia.org/wiki/Antimatter" TargetMode="External"/><Relationship Id="rId2" Type="http://schemas.openxmlformats.org/officeDocument/2006/relationships/slide" Target="../slides/slide20.xml"/><Relationship Id="rId16" Type="http://schemas.openxmlformats.org/officeDocument/2006/relationships/hyperlink" Target="http://en.wikipedia.org/wiki/1982_in_science" TargetMode="External"/><Relationship Id="rId20" Type="http://schemas.openxmlformats.org/officeDocument/2006/relationships/hyperlink" Target="http://en.wikipedia.org/wiki/1996_in_science" TargetMode="External"/><Relationship Id="rId1" Type="http://schemas.openxmlformats.org/officeDocument/2006/relationships/notesMaster" Target="../notesMasters/notesMaster1.xml"/><Relationship Id="rId6" Type="http://schemas.openxmlformats.org/officeDocument/2006/relationships/hyperlink" Target="http://en.wikipedia.org/wiki/1991_in_science" TargetMode="External"/><Relationship Id="rId11" Type="http://schemas.openxmlformats.org/officeDocument/2006/relationships/hyperlink" Target="http://en.wikipedia.org/wiki/Large_Electron%E2%80%93Positron_Collider" TargetMode="External"/><Relationship Id="rId5" Type="http://schemas.openxmlformats.org/officeDocument/2006/relationships/hyperlink" Target="http://en.wikipedia.org/wiki/1957_in_science" TargetMode="External"/><Relationship Id="rId15" Type="http://schemas.openxmlformats.org/officeDocument/2006/relationships/hyperlink" Target="http://en.wikipedia.org/wiki/Low_Energy_Antiproton_Ring" TargetMode="External"/><Relationship Id="rId10" Type="http://schemas.openxmlformats.org/officeDocument/2006/relationships/hyperlink" Target="http://en.wikipedia.org/wiki/1984_in_science" TargetMode="External"/><Relationship Id="rId19" Type="http://schemas.openxmlformats.org/officeDocument/2006/relationships/hyperlink" Target="http://en.wikipedia.org/wiki/Antihydrogen" TargetMode="External"/><Relationship Id="rId4" Type="http://schemas.openxmlformats.org/officeDocument/2006/relationships/hyperlink" Target="http://en.wikipedia.org/wiki/Synchrocyclotron" TargetMode="External"/><Relationship Id="rId9" Type="http://schemas.openxmlformats.org/officeDocument/2006/relationships/hyperlink" Target="http://en.wikipedia.org/wiki/1971_in_science" TargetMode="External"/><Relationship Id="rId14" Type="http://schemas.openxmlformats.org/officeDocument/2006/relationships/hyperlink" Target="http://en.wikipedia.org/wiki/Large_Hadron_Collider" TargetMode="External"/></Relationships>
</file>

<file path=ppt/notesSlides/_rels/notesSlide13.xml.rels><?xml version="1.0" encoding="UTF-8" standalone="yes"?>
<Relationships xmlns="http://schemas.openxmlformats.org/package/2006/relationships"><Relationship Id="rId8" Type="http://schemas.openxmlformats.org/officeDocument/2006/relationships/hyperlink" Target="http://en.wikipedia.org/wiki/1966_in_science" TargetMode="External"/><Relationship Id="rId13" Type="http://schemas.openxmlformats.org/officeDocument/2006/relationships/hyperlink" Target="http://en.wikipedia.org/wiki/2000_in_science" TargetMode="External"/><Relationship Id="rId18" Type="http://schemas.openxmlformats.org/officeDocument/2006/relationships/hyperlink" Target="http://en.wikipedia.org/wiki/1995_in_science" TargetMode="External"/><Relationship Id="rId3" Type="http://schemas.openxmlformats.org/officeDocument/2006/relationships/hyperlink" Target="http://en.wikipedia.org/w/index.php?title=LINAC_1&amp;action=edit&amp;redlink=1" TargetMode="External"/><Relationship Id="rId21" Type="http://schemas.openxmlformats.org/officeDocument/2006/relationships/hyperlink" Target="http://en.wikipedia.org/wiki/Antiproton_Decelerator" TargetMode="External"/><Relationship Id="rId7" Type="http://schemas.openxmlformats.org/officeDocument/2006/relationships/hyperlink" Target="http://en.wikipedia.org/wiki/Intersecting_Storage_Rings" TargetMode="External"/><Relationship Id="rId12" Type="http://schemas.openxmlformats.org/officeDocument/2006/relationships/hyperlink" Target="http://en.wikipedia.org/wiki/1989_in_science" TargetMode="External"/><Relationship Id="rId17" Type="http://schemas.openxmlformats.org/officeDocument/2006/relationships/hyperlink" Target="http://en.wikipedia.org/wiki/Antimatter" TargetMode="External"/><Relationship Id="rId2" Type="http://schemas.openxmlformats.org/officeDocument/2006/relationships/slide" Target="../slides/slide21.xml"/><Relationship Id="rId16" Type="http://schemas.openxmlformats.org/officeDocument/2006/relationships/hyperlink" Target="http://en.wikipedia.org/wiki/1982_in_science" TargetMode="External"/><Relationship Id="rId20" Type="http://schemas.openxmlformats.org/officeDocument/2006/relationships/hyperlink" Target="http://en.wikipedia.org/wiki/1996_in_science" TargetMode="External"/><Relationship Id="rId1" Type="http://schemas.openxmlformats.org/officeDocument/2006/relationships/notesMaster" Target="../notesMasters/notesMaster1.xml"/><Relationship Id="rId6" Type="http://schemas.openxmlformats.org/officeDocument/2006/relationships/hyperlink" Target="http://en.wikipedia.org/wiki/1991_in_science" TargetMode="External"/><Relationship Id="rId11" Type="http://schemas.openxmlformats.org/officeDocument/2006/relationships/hyperlink" Target="http://en.wikipedia.org/wiki/Large_Electron%E2%80%93Positron_Collider" TargetMode="External"/><Relationship Id="rId5" Type="http://schemas.openxmlformats.org/officeDocument/2006/relationships/hyperlink" Target="http://en.wikipedia.org/wiki/1957_in_science" TargetMode="External"/><Relationship Id="rId15" Type="http://schemas.openxmlformats.org/officeDocument/2006/relationships/hyperlink" Target="http://en.wikipedia.org/wiki/Low_Energy_Antiproton_Ring" TargetMode="External"/><Relationship Id="rId10" Type="http://schemas.openxmlformats.org/officeDocument/2006/relationships/hyperlink" Target="http://en.wikipedia.org/wiki/1984_in_science" TargetMode="External"/><Relationship Id="rId19" Type="http://schemas.openxmlformats.org/officeDocument/2006/relationships/hyperlink" Target="http://en.wikipedia.org/wiki/Antihydrogen" TargetMode="External"/><Relationship Id="rId4" Type="http://schemas.openxmlformats.org/officeDocument/2006/relationships/hyperlink" Target="http://en.wikipedia.org/wiki/Synchrocyclotron" TargetMode="External"/><Relationship Id="rId9" Type="http://schemas.openxmlformats.org/officeDocument/2006/relationships/hyperlink" Target="http://en.wikipedia.org/wiki/1971_in_science" TargetMode="External"/><Relationship Id="rId14" Type="http://schemas.openxmlformats.org/officeDocument/2006/relationships/hyperlink" Target="http://en.wikipedia.org/wiki/Large_Hadron_Collider"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en.wikipedia.org/wiki/1966_in_science" TargetMode="External"/><Relationship Id="rId13" Type="http://schemas.openxmlformats.org/officeDocument/2006/relationships/hyperlink" Target="http://en.wikipedia.org/wiki/2000_in_science" TargetMode="External"/><Relationship Id="rId18" Type="http://schemas.openxmlformats.org/officeDocument/2006/relationships/hyperlink" Target="http://en.wikipedia.org/wiki/1995_in_science" TargetMode="External"/><Relationship Id="rId3" Type="http://schemas.openxmlformats.org/officeDocument/2006/relationships/hyperlink" Target="http://en.wikipedia.org/w/index.php?title=LINAC_1&amp;action=edit&amp;redlink=1" TargetMode="External"/><Relationship Id="rId21" Type="http://schemas.openxmlformats.org/officeDocument/2006/relationships/hyperlink" Target="http://en.wikipedia.org/wiki/Antiproton_Decelerator" TargetMode="External"/><Relationship Id="rId7" Type="http://schemas.openxmlformats.org/officeDocument/2006/relationships/hyperlink" Target="http://en.wikipedia.org/wiki/Intersecting_Storage_Rings" TargetMode="External"/><Relationship Id="rId12" Type="http://schemas.openxmlformats.org/officeDocument/2006/relationships/hyperlink" Target="http://en.wikipedia.org/wiki/1989_in_science" TargetMode="External"/><Relationship Id="rId17" Type="http://schemas.openxmlformats.org/officeDocument/2006/relationships/hyperlink" Target="http://en.wikipedia.org/wiki/Antimatter" TargetMode="External"/><Relationship Id="rId2" Type="http://schemas.openxmlformats.org/officeDocument/2006/relationships/slide" Target="../slides/slide5.xml"/><Relationship Id="rId16" Type="http://schemas.openxmlformats.org/officeDocument/2006/relationships/hyperlink" Target="http://en.wikipedia.org/wiki/1982_in_science" TargetMode="External"/><Relationship Id="rId20" Type="http://schemas.openxmlformats.org/officeDocument/2006/relationships/hyperlink" Target="http://en.wikipedia.org/wiki/1996_in_science" TargetMode="External"/><Relationship Id="rId1" Type="http://schemas.openxmlformats.org/officeDocument/2006/relationships/notesMaster" Target="../notesMasters/notesMaster1.xml"/><Relationship Id="rId6" Type="http://schemas.openxmlformats.org/officeDocument/2006/relationships/hyperlink" Target="http://en.wikipedia.org/wiki/1991_in_science" TargetMode="External"/><Relationship Id="rId11" Type="http://schemas.openxmlformats.org/officeDocument/2006/relationships/hyperlink" Target="http://en.wikipedia.org/wiki/Large_Electron%E2%80%93Positron_Collider" TargetMode="External"/><Relationship Id="rId5" Type="http://schemas.openxmlformats.org/officeDocument/2006/relationships/hyperlink" Target="http://en.wikipedia.org/wiki/1957_in_science" TargetMode="External"/><Relationship Id="rId15" Type="http://schemas.openxmlformats.org/officeDocument/2006/relationships/hyperlink" Target="http://en.wikipedia.org/wiki/Low_Energy_Antiproton_Ring" TargetMode="External"/><Relationship Id="rId10" Type="http://schemas.openxmlformats.org/officeDocument/2006/relationships/hyperlink" Target="http://en.wikipedia.org/wiki/1984_in_science" TargetMode="External"/><Relationship Id="rId19" Type="http://schemas.openxmlformats.org/officeDocument/2006/relationships/hyperlink" Target="http://en.wikipedia.org/wiki/Antihydrogen" TargetMode="External"/><Relationship Id="rId4" Type="http://schemas.openxmlformats.org/officeDocument/2006/relationships/hyperlink" Target="http://en.wikipedia.org/wiki/Synchrocyclotron" TargetMode="External"/><Relationship Id="rId9" Type="http://schemas.openxmlformats.org/officeDocument/2006/relationships/hyperlink" Target="http://en.wikipedia.org/wiki/1971_in_science" TargetMode="External"/><Relationship Id="rId14" Type="http://schemas.openxmlformats.org/officeDocument/2006/relationships/hyperlink" Target="http://en.wikipedia.org/wiki/Large_Hadron_Collider"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prstClr val="black"/>
                </a:solidFill>
              </a:rPr>
              <a:pPr/>
              <a:t>1</a:t>
            </a:fld>
            <a:endParaRPr lang="en-GB" dirty="0">
              <a:solidFill>
                <a:prstClr val="black"/>
              </a:solidFill>
            </a:endParaRPr>
          </a:p>
        </p:txBody>
      </p:sp>
      <p:sp>
        <p:nvSpPr>
          <p:cNvPr id="28675" name="Rectangle 7"/>
          <p:cNvSpPr txBox="1">
            <a:spLocks noGrp="1" noChangeArrowheads="1"/>
          </p:cNvSpPr>
          <p:nvPr/>
        </p:nvSpPr>
        <p:spPr bwMode="auto">
          <a:xfrm>
            <a:off x="3767456" y="9293067"/>
            <a:ext cx="2880995" cy="489109"/>
          </a:xfrm>
          <a:prstGeom prst="rect">
            <a:avLst/>
          </a:prstGeom>
          <a:noFill/>
          <a:ln w="9525">
            <a:noFill/>
            <a:miter lim="800000"/>
            <a:headEnd/>
            <a:tailEnd/>
          </a:ln>
        </p:spPr>
        <p:txBody>
          <a:bodyPr lIns="89822" tIns="44911" rIns="89822" bIns="44911" anchor="b">
            <a:prstTxWarp prst="textNoShape">
              <a:avLst/>
            </a:prstTxWarp>
          </a:bodyPr>
          <a:lstStyle/>
          <a:p>
            <a:pPr algn="r"/>
            <a:fld id="{B68E2002-60AE-2145-B876-134F9FFAC958}" type="slidenum">
              <a:rPr lang="en-GB" sz="1200">
                <a:solidFill>
                  <a:prstClr val="black"/>
                </a:solidFill>
                <a:latin typeface="Arial" charset="0"/>
                <a:ea typeface="ＭＳ Ｐゴシック" charset="-128"/>
              </a:rPr>
              <a:pPr algn="r"/>
              <a:t>1</a:t>
            </a:fld>
            <a:endParaRPr lang="en-GB" sz="1200" dirty="0">
              <a:solidFill>
                <a:prstClr val="black"/>
              </a:solidFill>
              <a:latin typeface="Arial" charset="0"/>
              <a:ea typeface="ＭＳ Ｐゴシック" charset="-128"/>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http://public.web.cern.ch/press/Journalists/CERNHistory.html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http://en.wikipedia.org/wiki/CERN</a:t>
            </a:r>
          </a:p>
          <a:p>
            <a:r>
              <a:rPr lang="en-US" dirty="0" smtClean="0"/>
              <a:t>The original linear accelerator (</a:t>
            </a:r>
            <a:r>
              <a:rPr lang="en-US" dirty="0" smtClean="0">
                <a:hlinkClick r:id="rId3" action="ppaction://hlinkfile" tooltip="LINAC 1 (page does not exist)"/>
              </a:rPr>
              <a:t>LINAC 1</a:t>
            </a:r>
            <a:r>
              <a:rPr lang="en-US" dirty="0" smtClean="0"/>
              <a:t>).</a:t>
            </a:r>
          </a:p>
          <a:p>
            <a:r>
              <a:rPr lang="en-US" dirty="0" smtClean="0"/>
              <a:t>The 600 </a:t>
            </a:r>
            <a:r>
              <a:rPr lang="en-US" dirty="0" err="1" smtClean="0"/>
              <a:t>MeV</a:t>
            </a:r>
            <a:r>
              <a:rPr lang="en-US" dirty="0" smtClean="0"/>
              <a:t> </a:t>
            </a:r>
            <a:r>
              <a:rPr lang="en-US" dirty="0" smtClean="0">
                <a:hlinkClick r:id="rId4" action="ppaction://hlinkfile" tooltip="Synchrocyclotron"/>
              </a:rPr>
              <a:t>Synchrocyclotron</a:t>
            </a:r>
            <a:r>
              <a:rPr lang="en-US" dirty="0" smtClean="0"/>
              <a:t> (SC) which started operation in </a:t>
            </a:r>
            <a:r>
              <a:rPr lang="en-US" dirty="0" smtClean="0">
                <a:hlinkClick r:id="rId5" action="ppaction://hlinkfile" tooltip="1957 in science"/>
              </a:rPr>
              <a:t>1957</a:t>
            </a:r>
            <a:r>
              <a:rPr lang="en-US" dirty="0" smtClean="0"/>
              <a:t> and was shut down in </a:t>
            </a:r>
            <a:r>
              <a:rPr lang="en-US" dirty="0" smtClean="0">
                <a:hlinkClick r:id="rId6" action="ppaction://hlinkfile" tooltip="1991 in science"/>
              </a:rPr>
              <a:t>1991</a:t>
            </a:r>
            <a:r>
              <a:rPr lang="en-US" dirty="0" smtClean="0"/>
              <a:t>.</a:t>
            </a:r>
          </a:p>
          <a:p>
            <a:r>
              <a:rPr lang="en-US" dirty="0" smtClean="0"/>
              <a:t>The </a:t>
            </a:r>
            <a:r>
              <a:rPr lang="en-US" dirty="0" smtClean="0">
                <a:hlinkClick r:id="rId7" action="ppaction://hlinkfile" tooltip="Intersecting Storage Rings"/>
              </a:rPr>
              <a:t>Intersecting Storage Rings</a:t>
            </a:r>
            <a:r>
              <a:rPr lang="en-US" dirty="0" smtClean="0"/>
              <a:t> (ISR), an early collider built from </a:t>
            </a:r>
            <a:r>
              <a:rPr lang="en-US" dirty="0" smtClean="0">
                <a:hlinkClick r:id="rId8" action="ppaction://hlinkfile" tooltip="1966 in science"/>
              </a:rPr>
              <a:t>1966</a:t>
            </a:r>
            <a:r>
              <a:rPr lang="en-US" dirty="0" smtClean="0"/>
              <a:t> to </a:t>
            </a:r>
            <a:r>
              <a:rPr lang="en-US" dirty="0" smtClean="0">
                <a:hlinkClick r:id="rId9" action="ppaction://hlinkfile" tooltip="1971 in science"/>
              </a:rPr>
              <a:t>1971</a:t>
            </a:r>
            <a:r>
              <a:rPr lang="en-US" dirty="0" smtClean="0"/>
              <a:t> and operated until </a:t>
            </a:r>
            <a:r>
              <a:rPr lang="en-US" dirty="0" smtClean="0">
                <a:hlinkClick r:id="rId10" action="ppaction://hlinkfile" tooltip="1984 in science"/>
              </a:rPr>
              <a:t>1984</a:t>
            </a:r>
            <a:r>
              <a:rPr lang="en-US" dirty="0" smtClean="0"/>
              <a:t>.</a:t>
            </a:r>
          </a:p>
          <a:p>
            <a:r>
              <a:rPr lang="en-US" dirty="0" smtClean="0"/>
              <a:t>The </a:t>
            </a:r>
            <a:r>
              <a:rPr lang="en-US" dirty="0" smtClean="0">
                <a:hlinkClick r:id="rId11" action="ppaction://hlinkfile" tooltip="Large Electron–Positron Collider"/>
              </a:rPr>
              <a:t>Large Electron–Positron Collider</a:t>
            </a:r>
            <a:r>
              <a:rPr lang="en-US" dirty="0" smtClean="0"/>
              <a:t> (LEP), which operated from </a:t>
            </a:r>
            <a:r>
              <a:rPr lang="en-US" dirty="0" smtClean="0">
                <a:hlinkClick r:id="rId12" action="ppaction://hlinkfile" tooltip="1989 in science"/>
              </a:rPr>
              <a:t>1989</a:t>
            </a:r>
            <a:r>
              <a:rPr lang="en-US" dirty="0" smtClean="0"/>
              <a:t> to </a:t>
            </a:r>
            <a:r>
              <a:rPr lang="en-US" dirty="0" smtClean="0">
                <a:hlinkClick r:id="rId13" action="ppaction://hlinkfile" tooltip="2000 in science"/>
              </a:rPr>
              <a:t>2000</a:t>
            </a:r>
            <a:r>
              <a:rPr lang="en-US" dirty="0" smtClean="0"/>
              <a:t> and was the largest machine of its kind, housed in a 27 km-long circular tunnel which now houses the </a:t>
            </a:r>
            <a:r>
              <a:rPr lang="en-US" dirty="0" smtClean="0">
                <a:hlinkClick r:id="rId14" action="ppaction://hlinkfile" tooltip="Large Hadron Collider"/>
              </a:rPr>
              <a:t>Large </a:t>
            </a:r>
            <a:r>
              <a:rPr lang="en-US" dirty="0" err="1" smtClean="0">
                <a:hlinkClick r:id="rId14" action="ppaction://hlinkfile" tooltip="Large Hadron Collider"/>
              </a:rPr>
              <a:t>Hadron</a:t>
            </a:r>
            <a:r>
              <a:rPr lang="en-US" dirty="0" smtClean="0">
                <a:hlinkClick r:id="rId14" action="ppaction://hlinkfile" tooltip="Large Hadron Collider"/>
              </a:rPr>
              <a:t> Collider</a:t>
            </a:r>
            <a:r>
              <a:rPr lang="en-US" dirty="0" smtClean="0"/>
              <a:t>.</a:t>
            </a:r>
          </a:p>
          <a:p>
            <a:r>
              <a:rPr lang="en-US" dirty="0" smtClean="0"/>
              <a:t>The </a:t>
            </a:r>
            <a:r>
              <a:rPr lang="en-US" dirty="0" smtClean="0">
                <a:hlinkClick r:id="rId15" action="ppaction://hlinkfile" tooltip="Low Energy Antiproton Ring"/>
              </a:rPr>
              <a:t>Low Energy Antiproton Ring</a:t>
            </a:r>
            <a:r>
              <a:rPr lang="en-US" dirty="0" smtClean="0"/>
              <a:t> (LEAR), commissioned in </a:t>
            </a:r>
            <a:r>
              <a:rPr lang="en-US" dirty="0" smtClean="0">
                <a:hlinkClick r:id="rId16" action="ppaction://hlinkfile" tooltip="1982 in science"/>
              </a:rPr>
              <a:t>1982</a:t>
            </a:r>
            <a:r>
              <a:rPr lang="en-US" dirty="0" smtClean="0"/>
              <a:t>, which assembled the first pieces of true </a:t>
            </a:r>
            <a:r>
              <a:rPr lang="en-US" dirty="0" smtClean="0">
                <a:hlinkClick r:id="rId17" action="ppaction://hlinkfile" tooltip="Antimatter"/>
              </a:rPr>
              <a:t>antimatter</a:t>
            </a:r>
            <a:r>
              <a:rPr lang="en-US" dirty="0" smtClean="0"/>
              <a:t>, in </a:t>
            </a:r>
            <a:r>
              <a:rPr lang="en-US" dirty="0" smtClean="0">
                <a:hlinkClick r:id="rId18" action="ppaction://hlinkfile" tooltip="1995 in science"/>
              </a:rPr>
              <a:t>1995</a:t>
            </a:r>
            <a:r>
              <a:rPr lang="en-US" dirty="0" smtClean="0"/>
              <a:t>, consisting of nine atoms of </a:t>
            </a:r>
            <a:r>
              <a:rPr lang="en-US" dirty="0" err="1" smtClean="0">
                <a:hlinkClick r:id="rId19" action="ppaction://hlinkfile" tooltip="Antihydrogen"/>
              </a:rPr>
              <a:t>antihydrogen</a:t>
            </a:r>
            <a:r>
              <a:rPr lang="en-US" dirty="0" smtClean="0"/>
              <a:t>. It was closed in </a:t>
            </a:r>
            <a:r>
              <a:rPr lang="en-US" dirty="0" smtClean="0">
                <a:hlinkClick r:id="rId20" action="ppaction://hlinkfile" tooltip="1996 in science"/>
              </a:rPr>
              <a:t>1996</a:t>
            </a:r>
            <a:r>
              <a:rPr lang="en-US" dirty="0" smtClean="0"/>
              <a:t>, and superseded by the </a:t>
            </a:r>
            <a:r>
              <a:rPr lang="en-US" dirty="0" smtClean="0">
                <a:hlinkClick r:id="rId21" action="ppaction://hlinkfile" tooltip="Antiproton Decelerator"/>
              </a:rPr>
              <a:t>Antiproton Decelerator</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59F3ADDC-3C37-4547-9DED-1B728AA0FEC5}" type="slidenum">
              <a:rPr lang="en-US" smtClean="0"/>
              <a:pPr>
                <a:defRPr/>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http://public.web.cern.ch/press/Journalists/CERNHistory.html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http://en.wikipedia.org/wiki/CERN</a:t>
            </a:r>
          </a:p>
          <a:p>
            <a:r>
              <a:rPr lang="en-US" dirty="0" smtClean="0"/>
              <a:t>The original linear accelerator (</a:t>
            </a:r>
            <a:r>
              <a:rPr lang="en-US" dirty="0" smtClean="0">
                <a:hlinkClick r:id="rId3" action="ppaction://hlinkfile" tooltip="LINAC 1 (page does not exist)"/>
              </a:rPr>
              <a:t>LINAC 1</a:t>
            </a:r>
            <a:r>
              <a:rPr lang="en-US" dirty="0" smtClean="0"/>
              <a:t>).</a:t>
            </a:r>
          </a:p>
          <a:p>
            <a:r>
              <a:rPr lang="en-US" dirty="0" smtClean="0"/>
              <a:t>The 600 </a:t>
            </a:r>
            <a:r>
              <a:rPr lang="en-US" dirty="0" err="1" smtClean="0"/>
              <a:t>MeV</a:t>
            </a:r>
            <a:r>
              <a:rPr lang="en-US" dirty="0" smtClean="0"/>
              <a:t> </a:t>
            </a:r>
            <a:r>
              <a:rPr lang="en-US" dirty="0" smtClean="0">
                <a:hlinkClick r:id="rId4" action="ppaction://hlinkfile" tooltip="Synchrocyclotron"/>
              </a:rPr>
              <a:t>Synchrocyclotron</a:t>
            </a:r>
            <a:r>
              <a:rPr lang="en-US" dirty="0" smtClean="0"/>
              <a:t> (SC) which started operation in </a:t>
            </a:r>
            <a:r>
              <a:rPr lang="en-US" dirty="0" smtClean="0">
                <a:hlinkClick r:id="rId5" action="ppaction://hlinkfile" tooltip="1957 in science"/>
              </a:rPr>
              <a:t>1957</a:t>
            </a:r>
            <a:r>
              <a:rPr lang="en-US" dirty="0" smtClean="0"/>
              <a:t> and was shut down in </a:t>
            </a:r>
            <a:r>
              <a:rPr lang="en-US" dirty="0" smtClean="0">
                <a:hlinkClick r:id="rId6" action="ppaction://hlinkfile" tooltip="1991 in science"/>
              </a:rPr>
              <a:t>1991</a:t>
            </a:r>
            <a:r>
              <a:rPr lang="en-US" dirty="0" smtClean="0"/>
              <a:t>.</a:t>
            </a:r>
          </a:p>
          <a:p>
            <a:r>
              <a:rPr lang="en-US" dirty="0" smtClean="0"/>
              <a:t>The </a:t>
            </a:r>
            <a:r>
              <a:rPr lang="en-US" dirty="0" smtClean="0">
                <a:hlinkClick r:id="rId7" action="ppaction://hlinkfile" tooltip="Intersecting Storage Rings"/>
              </a:rPr>
              <a:t>Intersecting Storage Rings</a:t>
            </a:r>
            <a:r>
              <a:rPr lang="en-US" dirty="0" smtClean="0"/>
              <a:t> (ISR), an early collider built from </a:t>
            </a:r>
            <a:r>
              <a:rPr lang="en-US" dirty="0" smtClean="0">
                <a:hlinkClick r:id="rId8" action="ppaction://hlinkfile" tooltip="1966 in science"/>
              </a:rPr>
              <a:t>1966</a:t>
            </a:r>
            <a:r>
              <a:rPr lang="en-US" dirty="0" smtClean="0"/>
              <a:t> to </a:t>
            </a:r>
            <a:r>
              <a:rPr lang="en-US" dirty="0" smtClean="0">
                <a:hlinkClick r:id="rId9" action="ppaction://hlinkfile" tooltip="1971 in science"/>
              </a:rPr>
              <a:t>1971</a:t>
            </a:r>
            <a:r>
              <a:rPr lang="en-US" dirty="0" smtClean="0"/>
              <a:t> and operated until </a:t>
            </a:r>
            <a:r>
              <a:rPr lang="en-US" dirty="0" smtClean="0">
                <a:hlinkClick r:id="rId10" action="ppaction://hlinkfile" tooltip="1984 in science"/>
              </a:rPr>
              <a:t>1984</a:t>
            </a:r>
            <a:r>
              <a:rPr lang="en-US" dirty="0" smtClean="0"/>
              <a:t>.</a:t>
            </a:r>
          </a:p>
          <a:p>
            <a:r>
              <a:rPr lang="en-US" dirty="0" smtClean="0"/>
              <a:t>The </a:t>
            </a:r>
            <a:r>
              <a:rPr lang="en-US" dirty="0" smtClean="0">
                <a:hlinkClick r:id="rId11" action="ppaction://hlinkfile" tooltip="Large Electron–Positron Collider"/>
              </a:rPr>
              <a:t>Large Electron–Positron Collider</a:t>
            </a:r>
            <a:r>
              <a:rPr lang="en-US" dirty="0" smtClean="0"/>
              <a:t> (LEP), which operated from </a:t>
            </a:r>
            <a:r>
              <a:rPr lang="en-US" dirty="0" smtClean="0">
                <a:hlinkClick r:id="rId12" action="ppaction://hlinkfile" tooltip="1989 in science"/>
              </a:rPr>
              <a:t>1989</a:t>
            </a:r>
            <a:r>
              <a:rPr lang="en-US" dirty="0" smtClean="0"/>
              <a:t> to </a:t>
            </a:r>
            <a:r>
              <a:rPr lang="en-US" dirty="0" smtClean="0">
                <a:hlinkClick r:id="rId13" action="ppaction://hlinkfile" tooltip="2000 in science"/>
              </a:rPr>
              <a:t>2000</a:t>
            </a:r>
            <a:r>
              <a:rPr lang="en-US" dirty="0" smtClean="0"/>
              <a:t> and was the largest machine of its kind, housed in a 27 km-long circular tunnel which now houses the </a:t>
            </a:r>
            <a:r>
              <a:rPr lang="en-US" dirty="0" smtClean="0">
                <a:hlinkClick r:id="rId14" action="ppaction://hlinkfile" tooltip="Large Hadron Collider"/>
              </a:rPr>
              <a:t>Large </a:t>
            </a:r>
            <a:r>
              <a:rPr lang="en-US" dirty="0" err="1" smtClean="0">
                <a:hlinkClick r:id="rId14" action="ppaction://hlinkfile" tooltip="Large Hadron Collider"/>
              </a:rPr>
              <a:t>Hadron</a:t>
            </a:r>
            <a:r>
              <a:rPr lang="en-US" dirty="0" smtClean="0">
                <a:hlinkClick r:id="rId14" action="ppaction://hlinkfile" tooltip="Large Hadron Collider"/>
              </a:rPr>
              <a:t> Collider</a:t>
            </a:r>
            <a:r>
              <a:rPr lang="en-US" dirty="0" smtClean="0"/>
              <a:t>.</a:t>
            </a:r>
          </a:p>
          <a:p>
            <a:r>
              <a:rPr lang="en-US" dirty="0" smtClean="0"/>
              <a:t>The </a:t>
            </a:r>
            <a:r>
              <a:rPr lang="en-US" dirty="0" smtClean="0">
                <a:hlinkClick r:id="rId15" action="ppaction://hlinkfile" tooltip="Low Energy Antiproton Ring"/>
              </a:rPr>
              <a:t>Low Energy Antiproton Ring</a:t>
            </a:r>
            <a:r>
              <a:rPr lang="en-US" dirty="0" smtClean="0"/>
              <a:t> (LEAR), commissioned in </a:t>
            </a:r>
            <a:r>
              <a:rPr lang="en-US" dirty="0" smtClean="0">
                <a:hlinkClick r:id="rId16" action="ppaction://hlinkfile" tooltip="1982 in science"/>
              </a:rPr>
              <a:t>1982</a:t>
            </a:r>
            <a:r>
              <a:rPr lang="en-US" dirty="0" smtClean="0"/>
              <a:t>, which assembled the first pieces of true </a:t>
            </a:r>
            <a:r>
              <a:rPr lang="en-US" dirty="0" smtClean="0">
                <a:hlinkClick r:id="rId17" action="ppaction://hlinkfile" tooltip="Antimatter"/>
              </a:rPr>
              <a:t>antimatter</a:t>
            </a:r>
            <a:r>
              <a:rPr lang="en-US" dirty="0" smtClean="0"/>
              <a:t>, in </a:t>
            </a:r>
            <a:r>
              <a:rPr lang="en-US" dirty="0" smtClean="0">
                <a:hlinkClick r:id="rId18" action="ppaction://hlinkfile" tooltip="1995 in science"/>
              </a:rPr>
              <a:t>1995</a:t>
            </a:r>
            <a:r>
              <a:rPr lang="en-US" dirty="0" smtClean="0"/>
              <a:t>, consisting of nine atoms of </a:t>
            </a:r>
            <a:r>
              <a:rPr lang="en-US" dirty="0" err="1" smtClean="0">
                <a:hlinkClick r:id="rId19" action="ppaction://hlinkfile" tooltip="Antihydrogen"/>
              </a:rPr>
              <a:t>antihydrogen</a:t>
            </a:r>
            <a:r>
              <a:rPr lang="en-US" dirty="0" smtClean="0"/>
              <a:t>. It was closed in </a:t>
            </a:r>
            <a:r>
              <a:rPr lang="en-US" dirty="0" smtClean="0">
                <a:hlinkClick r:id="rId20" action="ppaction://hlinkfile" tooltip="1996 in science"/>
              </a:rPr>
              <a:t>1996</a:t>
            </a:r>
            <a:r>
              <a:rPr lang="en-US" dirty="0" smtClean="0"/>
              <a:t>, and superseded by the </a:t>
            </a:r>
            <a:r>
              <a:rPr lang="en-US" dirty="0" smtClean="0">
                <a:hlinkClick r:id="rId21" action="ppaction://hlinkfile" tooltip="Antiproton Decelerator"/>
              </a:rPr>
              <a:t>Antiproton Decelerator</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59F3ADDC-3C37-4547-9DED-1B728AA0FEC5}" type="slidenum">
              <a:rPr lang="en-US" smtClean="0"/>
              <a:pPr>
                <a:defRPr/>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http://public.web.cern.ch/press/Journalists/CERNHistory.html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http://en.wikipedia.org/wiki/CERN</a:t>
            </a:r>
          </a:p>
          <a:p>
            <a:r>
              <a:rPr lang="en-US" dirty="0" smtClean="0"/>
              <a:t>The original linear accelerator (</a:t>
            </a:r>
            <a:r>
              <a:rPr lang="en-US" dirty="0" smtClean="0">
                <a:hlinkClick r:id="rId3" action="ppaction://hlinkfile" tooltip="LINAC 1 (page does not exist)"/>
              </a:rPr>
              <a:t>LINAC 1</a:t>
            </a:r>
            <a:r>
              <a:rPr lang="en-US" dirty="0" smtClean="0"/>
              <a:t>).</a:t>
            </a:r>
          </a:p>
          <a:p>
            <a:r>
              <a:rPr lang="en-US" dirty="0" smtClean="0"/>
              <a:t>The 600 </a:t>
            </a:r>
            <a:r>
              <a:rPr lang="en-US" dirty="0" err="1" smtClean="0"/>
              <a:t>MeV</a:t>
            </a:r>
            <a:r>
              <a:rPr lang="en-US" dirty="0" smtClean="0"/>
              <a:t> </a:t>
            </a:r>
            <a:r>
              <a:rPr lang="en-US" dirty="0" smtClean="0">
                <a:hlinkClick r:id="rId4" action="ppaction://hlinkfile" tooltip="Synchrocyclotron"/>
              </a:rPr>
              <a:t>Synchrocyclotron</a:t>
            </a:r>
            <a:r>
              <a:rPr lang="en-US" dirty="0" smtClean="0"/>
              <a:t> (SC) which started operation in </a:t>
            </a:r>
            <a:r>
              <a:rPr lang="en-US" dirty="0" smtClean="0">
                <a:hlinkClick r:id="rId5" action="ppaction://hlinkfile" tooltip="1957 in science"/>
              </a:rPr>
              <a:t>1957</a:t>
            </a:r>
            <a:r>
              <a:rPr lang="en-US" dirty="0" smtClean="0"/>
              <a:t> and was shut down in </a:t>
            </a:r>
            <a:r>
              <a:rPr lang="en-US" dirty="0" smtClean="0">
                <a:hlinkClick r:id="rId6" action="ppaction://hlinkfile" tooltip="1991 in science"/>
              </a:rPr>
              <a:t>1991</a:t>
            </a:r>
            <a:r>
              <a:rPr lang="en-US" dirty="0" smtClean="0"/>
              <a:t>.</a:t>
            </a:r>
          </a:p>
          <a:p>
            <a:r>
              <a:rPr lang="en-US" dirty="0" smtClean="0"/>
              <a:t>The </a:t>
            </a:r>
            <a:r>
              <a:rPr lang="en-US" dirty="0" smtClean="0">
                <a:hlinkClick r:id="rId7" action="ppaction://hlinkfile" tooltip="Intersecting Storage Rings"/>
              </a:rPr>
              <a:t>Intersecting Storage Rings</a:t>
            </a:r>
            <a:r>
              <a:rPr lang="en-US" dirty="0" smtClean="0"/>
              <a:t> (ISR), an early collider built from </a:t>
            </a:r>
            <a:r>
              <a:rPr lang="en-US" dirty="0" smtClean="0">
                <a:hlinkClick r:id="rId8" action="ppaction://hlinkfile" tooltip="1966 in science"/>
              </a:rPr>
              <a:t>1966</a:t>
            </a:r>
            <a:r>
              <a:rPr lang="en-US" dirty="0" smtClean="0"/>
              <a:t> to </a:t>
            </a:r>
            <a:r>
              <a:rPr lang="en-US" dirty="0" smtClean="0">
                <a:hlinkClick r:id="rId9" action="ppaction://hlinkfile" tooltip="1971 in science"/>
              </a:rPr>
              <a:t>1971</a:t>
            </a:r>
            <a:r>
              <a:rPr lang="en-US" dirty="0" smtClean="0"/>
              <a:t> and operated until </a:t>
            </a:r>
            <a:r>
              <a:rPr lang="en-US" dirty="0" smtClean="0">
                <a:hlinkClick r:id="rId10" action="ppaction://hlinkfile" tooltip="1984 in science"/>
              </a:rPr>
              <a:t>1984</a:t>
            </a:r>
            <a:r>
              <a:rPr lang="en-US" dirty="0" smtClean="0"/>
              <a:t>.</a:t>
            </a:r>
          </a:p>
          <a:p>
            <a:r>
              <a:rPr lang="en-US" dirty="0" smtClean="0"/>
              <a:t>The </a:t>
            </a:r>
            <a:r>
              <a:rPr lang="en-US" dirty="0" smtClean="0">
                <a:hlinkClick r:id="rId11" action="ppaction://hlinkfile" tooltip="Large Electron–Positron Collider"/>
              </a:rPr>
              <a:t>Large Electron–Positron Collider</a:t>
            </a:r>
            <a:r>
              <a:rPr lang="en-US" dirty="0" smtClean="0"/>
              <a:t> (LEP), which operated from </a:t>
            </a:r>
            <a:r>
              <a:rPr lang="en-US" dirty="0" smtClean="0">
                <a:hlinkClick r:id="rId12" action="ppaction://hlinkfile" tooltip="1989 in science"/>
              </a:rPr>
              <a:t>1989</a:t>
            </a:r>
            <a:r>
              <a:rPr lang="en-US" dirty="0" smtClean="0"/>
              <a:t> to </a:t>
            </a:r>
            <a:r>
              <a:rPr lang="en-US" dirty="0" smtClean="0">
                <a:hlinkClick r:id="rId13" action="ppaction://hlinkfile" tooltip="2000 in science"/>
              </a:rPr>
              <a:t>2000</a:t>
            </a:r>
            <a:r>
              <a:rPr lang="en-US" dirty="0" smtClean="0"/>
              <a:t> and was the largest machine of its kind, housed in a 27 km-long circular tunnel which now houses the </a:t>
            </a:r>
            <a:r>
              <a:rPr lang="en-US" dirty="0" smtClean="0">
                <a:hlinkClick r:id="rId14" action="ppaction://hlinkfile" tooltip="Large Hadron Collider"/>
              </a:rPr>
              <a:t>Large </a:t>
            </a:r>
            <a:r>
              <a:rPr lang="en-US" dirty="0" err="1" smtClean="0">
                <a:hlinkClick r:id="rId14" action="ppaction://hlinkfile" tooltip="Large Hadron Collider"/>
              </a:rPr>
              <a:t>Hadron</a:t>
            </a:r>
            <a:r>
              <a:rPr lang="en-US" dirty="0" smtClean="0">
                <a:hlinkClick r:id="rId14" action="ppaction://hlinkfile" tooltip="Large Hadron Collider"/>
              </a:rPr>
              <a:t> Collider</a:t>
            </a:r>
            <a:r>
              <a:rPr lang="en-US" dirty="0" smtClean="0"/>
              <a:t>.</a:t>
            </a:r>
          </a:p>
          <a:p>
            <a:r>
              <a:rPr lang="en-US" dirty="0" smtClean="0"/>
              <a:t>The </a:t>
            </a:r>
            <a:r>
              <a:rPr lang="en-US" dirty="0" smtClean="0">
                <a:hlinkClick r:id="rId15" action="ppaction://hlinkfile" tooltip="Low Energy Antiproton Ring"/>
              </a:rPr>
              <a:t>Low Energy Antiproton Ring</a:t>
            </a:r>
            <a:r>
              <a:rPr lang="en-US" dirty="0" smtClean="0"/>
              <a:t> (LEAR), commissioned in </a:t>
            </a:r>
            <a:r>
              <a:rPr lang="en-US" dirty="0" smtClean="0">
                <a:hlinkClick r:id="rId16" action="ppaction://hlinkfile" tooltip="1982 in science"/>
              </a:rPr>
              <a:t>1982</a:t>
            </a:r>
            <a:r>
              <a:rPr lang="en-US" dirty="0" smtClean="0"/>
              <a:t>, which assembled the first pieces of true </a:t>
            </a:r>
            <a:r>
              <a:rPr lang="en-US" dirty="0" smtClean="0">
                <a:hlinkClick r:id="rId17" action="ppaction://hlinkfile" tooltip="Antimatter"/>
              </a:rPr>
              <a:t>antimatter</a:t>
            </a:r>
            <a:r>
              <a:rPr lang="en-US" dirty="0" smtClean="0"/>
              <a:t>, in </a:t>
            </a:r>
            <a:r>
              <a:rPr lang="en-US" dirty="0" smtClean="0">
                <a:hlinkClick r:id="rId18" action="ppaction://hlinkfile" tooltip="1995 in science"/>
              </a:rPr>
              <a:t>1995</a:t>
            </a:r>
            <a:r>
              <a:rPr lang="en-US" dirty="0" smtClean="0"/>
              <a:t>, consisting of nine atoms of </a:t>
            </a:r>
            <a:r>
              <a:rPr lang="en-US" dirty="0" err="1" smtClean="0">
                <a:hlinkClick r:id="rId19" action="ppaction://hlinkfile" tooltip="Antihydrogen"/>
              </a:rPr>
              <a:t>antihydrogen</a:t>
            </a:r>
            <a:r>
              <a:rPr lang="en-US" dirty="0" smtClean="0"/>
              <a:t>. It was closed in </a:t>
            </a:r>
            <a:r>
              <a:rPr lang="en-US" dirty="0" smtClean="0">
                <a:hlinkClick r:id="rId20" action="ppaction://hlinkfile" tooltip="1996 in science"/>
              </a:rPr>
              <a:t>1996</a:t>
            </a:r>
            <a:r>
              <a:rPr lang="en-US" dirty="0" smtClean="0"/>
              <a:t>, and superseded by the </a:t>
            </a:r>
            <a:r>
              <a:rPr lang="en-US" dirty="0" smtClean="0">
                <a:hlinkClick r:id="rId21" action="ppaction://hlinkfile" tooltip="Antiproton Decelerator"/>
              </a:rPr>
              <a:t>Antiproton Decelerator</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59F3ADDC-3C37-4547-9DED-1B728AA0FEC5}" type="slidenum">
              <a:rPr lang="en-US" smtClean="0"/>
              <a:pPr>
                <a:defRPr/>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http://public.web.cern.ch/press/Journalists/CERNHistory.html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http://en.wikipedia.org/wiki/CERN</a:t>
            </a:r>
          </a:p>
          <a:p>
            <a:r>
              <a:rPr lang="en-US" dirty="0" smtClean="0"/>
              <a:t>The original linear accelerator (</a:t>
            </a:r>
            <a:r>
              <a:rPr lang="en-US" dirty="0" smtClean="0">
                <a:hlinkClick r:id="rId3" action="ppaction://hlinkfile" tooltip="LINAC 1 (page does not exist)"/>
              </a:rPr>
              <a:t>LINAC 1</a:t>
            </a:r>
            <a:r>
              <a:rPr lang="en-US" dirty="0" smtClean="0"/>
              <a:t>).</a:t>
            </a:r>
          </a:p>
          <a:p>
            <a:r>
              <a:rPr lang="en-US" dirty="0" smtClean="0"/>
              <a:t>The 600 </a:t>
            </a:r>
            <a:r>
              <a:rPr lang="en-US" dirty="0" err="1" smtClean="0"/>
              <a:t>MeV</a:t>
            </a:r>
            <a:r>
              <a:rPr lang="en-US" dirty="0" smtClean="0"/>
              <a:t> </a:t>
            </a:r>
            <a:r>
              <a:rPr lang="en-US" dirty="0" smtClean="0">
                <a:hlinkClick r:id="rId4" action="ppaction://hlinkfile" tooltip="Synchrocyclotron"/>
              </a:rPr>
              <a:t>Synchrocyclotron</a:t>
            </a:r>
            <a:r>
              <a:rPr lang="en-US" dirty="0" smtClean="0"/>
              <a:t> (SC) which started operation in </a:t>
            </a:r>
            <a:r>
              <a:rPr lang="en-US" dirty="0" smtClean="0">
                <a:hlinkClick r:id="rId5" action="ppaction://hlinkfile" tooltip="1957 in science"/>
              </a:rPr>
              <a:t>1957</a:t>
            </a:r>
            <a:r>
              <a:rPr lang="en-US" dirty="0" smtClean="0"/>
              <a:t> and was shut down in </a:t>
            </a:r>
            <a:r>
              <a:rPr lang="en-US" dirty="0" smtClean="0">
                <a:hlinkClick r:id="rId6" action="ppaction://hlinkfile" tooltip="1991 in science"/>
              </a:rPr>
              <a:t>1991</a:t>
            </a:r>
            <a:r>
              <a:rPr lang="en-US" dirty="0" smtClean="0"/>
              <a:t>.</a:t>
            </a:r>
          </a:p>
          <a:p>
            <a:r>
              <a:rPr lang="en-US" dirty="0" smtClean="0"/>
              <a:t>The </a:t>
            </a:r>
            <a:r>
              <a:rPr lang="en-US" dirty="0" smtClean="0">
                <a:hlinkClick r:id="rId7" action="ppaction://hlinkfile" tooltip="Intersecting Storage Rings"/>
              </a:rPr>
              <a:t>Intersecting Storage Rings</a:t>
            </a:r>
            <a:r>
              <a:rPr lang="en-US" dirty="0" smtClean="0"/>
              <a:t> (ISR), an early collider built from </a:t>
            </a:r>
            <a:r>
              <a:rPr lang="en-US" dirty="0" smtClean="0">
                <a:hlinkClick r:id="rId8" action="ppaction://hlinkfile" tooltip="1966 in science"/>
              </a:rPr>
              <a:t>1966</a:t>
            </a:r>
            <a:r>
              <a:rPr lang="en-US" dirty="0" smtClean="0"/>
              <a:t> to </a:t>
            </a:r>
            <a:r>
              <a:rPr lang="en-US" dirty="0" smtClean="0">
                <a:hlinkClick r:id="rId9" action="ppaction://hlinkfile" tooltip="1971 in science"/>
              </a:rPr>
              <a:t>1971</a:t>
            </a:r>
            <a:r>
              <a:rPr lang="en-US" dirty="0" smtClean="0"/>
              <a:t> and operated until </a:t>
            </a:r>
            <a:r>
              <a:rPr lang="en-US" dirty="0" smtClean="0">
                <a:hlinkClick r:id="rId10" action="ppaction://hlinkfile" tooltip="1984 in science"/>
              </a:rPr>
              <a:t>1984</a:t>
            </a:r>
            <a:r>
              <a:rPr lang="en-US" dirty="0" smtClean="0"/>
              <a:t>.</a:t>
            </a:r>
          </a:p>
          <a:p>
            <a:r>
              <a:rPr lang="en-US" dirty="0" smtClean="0"/>
              <a:t>The </a:t>
            </a:r>
            <a:r>
              <a:rPr lang="en-US" dirty="0" smtClean="0">
                <a:hlinkClick r:id="rId11" action="ppaction://hlinkfile" tooltip="Large Electron–Positron Collider"/>
              </a:rPr>
              <a:t>Large Electron–Positron Collider</a:t>
            </a:r>
            <a:r>
              <a:rPr lang="en-US" dirty="0" smtClean="0"/>
              <a:t> (LEP), which operated from </a:t>
            </a:r>
            <a:r>
              <a:rPr lang="en-US" dirty="0" smtClean="0">
                <a:hlinkClick r:id="rId12" action="ppaction://hlinkfile" tooltip="1989 in science"/>
              </a:rPr>
              <a:t>1989</a:t>
            </a:r>
            <a:r>
              <a:rPr lang="en-US" dirty="0" smtClean="0"/>
              <a:t> to </a:t>
            </a:r>
            <a:r>
              <a:rPr lang="en-US" dirty="0" smtClean="0">
                <a:hlinkClick r:id="rId13" action="ppaction://hlinkfile" tooltip="2000 in science"/>
              </a:rPr>
              <a:t>2000</a:t>
            </a:r>
            <a:r>
              <a:rPr lang="en-US" dirty="0" smtClean="0"/>
              <a:t> and was the largest machine of its kind, housed in a 27 km-long circular tunnel which now houses the </a:t>
            </a:r>
            <a:r>
              <a:rPr lang="en-US" dirty="0" smtClean="0">
                <a:hlinkClick r:id="rId14" action="ppaction://hlinkfile" tooltip="Large Hadron Collider"/>
              </a:rPr>
              <a:t>Large </a:t>
            </a:r>
            <a:r>
              <a:rPr lang="en-US" dirty="0" err="1" smtClean="0">
                <a:hlinkClick r:id="rId14" action="ppaction://hlinkfile" tooltip="Large Hadron Collider"/>
              </a:rPr>
              <a:t>Hadron</a:t>
            </a:r>
            <a:r>
              <a:rPr lang="en-US" dirty="0" smtClean="0">
                <a:hlinkClick r:id="rId14" action="ppaction://hlinkfile" tooltip="Large Hadron Collider"/>
              </a:rPr>
              <a:t> Collider</a:t>
            </a:r>
            <a:r>
              <a:rPr lang="en-US" dirty="0" smtClean="0"/>
              <a:t>.</a:t>
            </a:r>
          </a:p>
          <a:p>
            <a:r>
              <a:rPr lang="en-US" dirty="0" smtClean="0"/>
              <a:t>The </a:t>
            </a:r>
            <a:r>
              <a:rPr lang="en-US" dirty="0" smtClean="0">
                <a:hlinkClick r:id="rId15" action="ppaction://hlinkfile" tooltip="Low Energy Antiproton Ring"/>
              </a:rPr>
              <a:t>Low Energy Antiproton Ring</a:t>
            </a:r>
            <a:r>
              <a:rPr lang="en-US" dirty="0" smtClean="0"/>
              <a:t> (LEAR), commissioned in </a:t>
            </a:r>
            <a:r>
              <a:rPr lang="en-US" dirty="0" smtClean="0">
                <a:hlinkClick r:id="rId16" action="ppaction://hlinkfile" tooltip="1982 in science"/>
              </a:rPr>
              <a:t>1982</a:t>
            </a:r>
            <a:r>
              <a:rPr lang="en-US" dirty="0" smtClean="0"/>
              <a:t>, which assembled the first pieces of true </a:t>
            </a:r>
            <a:r>
              <a:rPr lang="en-US" dirty="0" smtClean="0">
                <a:hlinkClick r:id="rId17" action="ppaction://hlinkfile" tooltip="Antimatter"/>
              </a:rPr>
              <a:t>antimatter</a:t>
            </a:r>
            <a:r>
              <a:rPr lang="en-US" dirty="0" smtClean="0"/>
              <a:t>, in </a:t>
            </a:r>
            <a:r>
              <a:rPr lang="en-US" dirty="0" smtClean="0">
                <a:hlinkClick r:id="rId18" action="ppaction://hlinkfile" tooltip="1995 in science"/>
              </a:rPr>
              <a:t>1995</a:t>
            </a:r>
            <a:r>
              <a:rPr lang="en-US" dirty="0" smtClean="0"/>
              <a:t>, consisting of nine atoms of </a:t>
            </a:r>
            <a:r>
              <a:rPr lang="en-US" dirty="0" err="1" smtClean="0">
                <a:hlinkClick r:id="rId19" action="ppaction://hlinkfile" tooltip="Antihydrogen"/>
              </a:rPr>
              <a:t>antihydrogen</a:t>
            </a:r>
            <a:r>
              <a:rPr lang="en-US" dirty="0" smtClean="0"/>
              <a:t>. It was closed in </a:t>
            </a:r>
            <a:r>
              <a:rPr lang="en-US" dirty="0" smtClean="0">
                <a:hlinkClick r:id="rId20" action="ppaction://hlinkfile" tooltip="1996 in science"/>
              </a:rPr>
              <a:t>1996</a:t>
            </a:r>
            <a:r>
              <a:rPr lang="en-US" dirty="0" smtClean="0"/>
              <a:t>, and superseded by the </a:t>
            </a:r>
            <a:r>
              <a:rPr lang="en-US" dirty="0" smtClean="0">
                <a:hlinkClick r:id="rId21" action="ppaction://hlinkfile" tooltip="Antiproton Decelerator"/>
              </a:rPr>
              <a:t>Antiproton Decelerator</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59F3ADDC-3C37-4547-9DED-1B728AA0FEC5}" type="slidenum">
              <a:rPr lang="en-US" smtClean="0"/>
              <a:pPr>
                <a:defRPr/>
              </a:pPr>
              <a:t>21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GB" smtClean="0"/>
          </a:p>
        </p:txBody>
      </p:sp>
      <p:sp>
        <p:nvSpPr>
          <p:cNvPr id="60420" name="Slide Number Placeholder 3"/>
          <p:cNvSpPr>
            <a:spLocks noGrp="1"/>
          </p:cNvSpPr>
          <p:nvPr>
            <p:ph type="sldNum" sz="quarter" idx="5"/>
          </p:nvPr>
        </p:nvSpPr>
        <p:spPr>
          <a:noFill/>
        </p:spPr>
        <p:txBody>
          <a:bodyPr/>
          <a:lstStyle/>
          <a:p>
            <a:fld id="{C57CE577-B687-47D5-B096-E239F3DE18B6}" type="slidenum">
              <a:rPr lang="en-US" smtClean="0"/>
              <a:pPr/>
              <a:t>22</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GB" smtClean="0"/>
          </a:p>
        </p:txBody>
      </p:sp>
      <p:sp>
        <p:nvSpPr>
          <p:cNvPr id="60420" name="Slide Number Placeholder 3"/>
          <p:cNvSpPr>
            <a:spLocks noGrp="1"/>
          </p:cNvSpPr>
          <p:nvPr>
            <p:ph type="sldNum" sz="quarter" idx="5"/>
          </p:nvPr>
        </p:nvSpPr>
        <p:spPr>
          <a:noFill/>
        </p:spPr>
        <p:txBody>
          <a:bodyPr/>
          <a:lstStyle/>
          <a:p>
            <a:fld id="{C57CE577-B687-47D5-B096-E239F3DE18B6}" type="slidenum">
              <a:rPr lang="en-US" smtClean="0"/>
              <a:pPr/>
              <a:t>23</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GB" smtClean="0"/>
          </a:p>
        </p:txBody>
      </p:sp>
      <p:sp>
        <p:nvSpPr>
          <p:cNvPr id="60420" name="Slide Number Placeholder 3"/>
          <p:cNvSpPr>
            <a:spLocks noGrp="1"/>
          </p:cNvSpPr>
          <p:nvPr>
            <p:ph type="sldNum" sz="quarter" idx="5"/>
          </p:nvPr>
        </p:nvSpPr>
        <p:spPr>
          <a:noFill/>
        </p:spPr>
        <p:txBody>
          <a:bodyPr/>
          <a:lstStyle/>
          <a:p>
            <a:fld id="{C57CE577-B687-47D5-B096-E239F3DE18B6}" type="slidenum">
              <a:rPr lang="en-US" smtClean="0"/>
              <a:pPr/>
              <a:t>24</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GB" smtClean="0"/>
          </a:p>
        </p:txBody>
      </p:sp>
      <p:sp>
        <p:nvSpPr>
          <p:cNvPr id="60420" name="Slide Number Placeholder 3"/>
          <p:cNvSpPr>
            <a:spLocks noGrp="1"/>
          </p:cNvSpPr>
          <p:nvPr>
            <p:ph type="sldNum" sz="quarter" idx="5"/>
          </p:nvPr>
        </p:nvSpPr>
        <p:spPr>
          <a:noFill/>
        </p:spPr>
        <p:txBody>
          <a:bodyPr/>
          <a:lstStyle/>
          <a:p>
            <a:fld id="{C57CE577-B687-47D5-B096-E239F3DE18B6}" type="slidenum">
              <a:rPr lang="en-US" smtClean="0"/>
              <a:pPr/>
              <a:t>25</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49FE47A8-EB8A-4FBB-A5AF-DA8078C2AE1B}" type="slidenum">
              <a:rPr lang="en-US" smtClean="0"/>
              <a:pPr/>
              <a:t>26</a:t>
            </a:fld>
            <a:endParaRPr lang="en-US" smtClean="0"/>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2FA9CA1F-22DF-46B0-9B7D-1B1FB86C043E}" type="slidenum">
              <a:rPr lang="en-US" smtClean="0"/>
              <a:pPr/>
              <a:t>27</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prstClr val="black"/>
                </a:solidFill>
              </a:rPr>
              <a:pPr/>
              <a:t>2</a:t>
            </a:fld>
            <a:endParaRPr lang="en-GB" dirty="0">
              <a:solidFill>
                <a:prstClr val="black"/>
              </a:solidFill>
            </a:endParaRPr>
          </a:p>
        </p:txBody>
      </p:sp>
      <p:sp>
        <p:nvSpPr>
          <p:cNvPr id="28675" name="Rectangle 7"/>
          <p:cNvSpPr txBox="1">
            <a:spLocks noGrp="1" noChangeArrowheads="1"/>
          </p:cNvSpPr>
          <p:nvPr/>
        </p:nvSpPr>
        <p:spPr bwMode="auto">
          <a:xfrm>
            <a:off x="3767456" y="9293067"/>
            <a:ext cx="2880995" cy="489109"/>
          </a:xfrm>
          <a:prstGeom prst="rect">
            <a:avLst/>
          </a:prstGeom>
          <a:noFill/>
          <a:ln w="9525">
            <a:noFill/>
            <a:miter lim="800000"/>
            <a:headEnd/>
            <a:tailEnd/>
          </a:ln>
        </p:spPr>
        <p:txBody>
          <a:bodyPr lIns="89822" tIns="44911" rIns="89822" bIns="44911" anchor="b">
            <a:prstTxWarp prst="textNoShape">
              <a:avLst/>
            </a:prstTxWarp>
          </a:bodyPr>
          <a:lstStyle/>
          <a:p>
            <a:pPr algn="r"/>
            <a:fld id="{B68E2002-60AE-2145-B876-134F9FFAC958}" type="slidenum">
              <a:rPr lang="en-GB" sz="1200">
                <a:solidFill>
                  <a:prstClr val="black"/>
                </a:solidFill>
                <a:latin typeface="Arial" charset="0"/>
                <a:ea typeface="ＭＳ Ｐゴシック" charset="-128"/>
              </a:rPr>
              <a:pPr algn="r"/>
              <a:t>2</a:t>
            </a:fld>
            <a:endParaRPr lang="en-GB" sz="1200" dirty="0">
              <a:solidFill>
                <a:prstClr val="black"/>
              </a:solidFill>
              <a:latin typeface="Arial" charset="0"/>
              <a:ea typeface="ＭＳ Ｐゴシック" charset="-128"/>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xfrm>
            <a:off x="3765178" y="9291494"/>
            <a:ext cx="2881720" cy="489109"/>
          </a:xfrm>
          <a:noFill/>
        </p:spPr>
        <p:txBody>
          <a:bodyPr/>
          <a:lstStyle/>
          <a:p>
            <a:pPr defTabSz="924609"/>
            <a:fld id="{35BD2FF3-ACBF-4A6F-B44E-2F5E36DB30BE}" type="slidenum">
              <a:rPr lang="en-GB" smtClean="0"/>
              <a:pPr defTabSz="924609"/>
              <a:t>29</a:t>
            </a:fld>
            <a:endParaRPr lang="en-GB" dirty="0" smtClean="0"/>
          </a:p>
        </p:txBody>
      </p:sp>
      <p:sp>
        <p:nvSpPr>
          <p:cNvPr id="66563" name="Rectangle 2"/>
          <p:cNvSpPr>
            <a:spLocks noGrp="1" noRot="1" noChangeAspect="1" noChangeArrowheads="1" noTextEdit="1"/>
          </p:cNvSpPr>
          <p:nvPr>
            <p:ph type="sldImg"/>
          </p:nvPr>
        </p:nvSpPr>
        <p:spPr>
          <a:xfrm>
            <a:off x="879475" y="733425"/>
            <a:ext cx="4889500" cy="3668713"/>
          </a:xfrm>
          <a:noFill/>
          <a:ln/>
        </p:spPr>
      </p:sp>
      <p:sp>
        <p:nvSpPr>
          <p:cNvPr id="66564" name="Rectangle 3"/>
          <p:cNvSpPr>
            <a:spLocks noGrp="1" noChangeArrowheads="1"/>
          </p:cNvSpPr>
          <p:nvPr>
            <p:ph type="body" idx="1"/>
          </p:nvPr>
        </p:nvSpPr>
        <p:spPr>
          <a:xfrm>
            <a:off x="664535" y="4647320"/>
            <a:ext cx="5319381" cy="4401978"/>
          </a:xfrm>
          <a:noFill/>
          <a:ln/>
        </p:spPr>
        <p:txBody>
          <a:bodyPr/>
          <a:lstStyle/>
          <a:p>
            <a:endParaRPr lang="en-US" smtClean="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xfrm>
            <a:off x="3765178" y="9291494"/>
            <a:ext cx="2881720" cy="489109"/>
          </a:xfrm>
          <a:noFill/>
        </p:spPr>
        <p:txBody>
          <a:bodyPr/>
          <a:lstStyle/>
          <a:p>
            <a:pPr defTabSz="924609"/>
            <a:fld id="{35BD2FF3-ACBF-4A6F-B44E-2F5E36DB30BE}" type="slidenum">
              <a:rPr lang="en-GB" smtClean="0"/>
              <a:pPr defTabSz="924609"/>
              <a:t>30</a:t>
            </a:fld>
            <a:endParaRPr lang="en-GB" dirty="0" smtClean="0"/>
          </a:p>
        </p:txBody>
      </p:sp>
      <p:sp>
        <p:nvSpPr>
          <p:cNvPr id="66563" name="Rectangle 2"/>
          <p:cNvSpPr>
            <a:spLocks noGrp="1" noRot="1" noChangeAspect="1" noChangeArrowheads="1" noTextEdit="1"/>
          </p:cNvSpPr>
          <p:nvPr>
            <p:ph type="sldImg"/>
          </p:nvPr>
        </p:nvSpPr>
        <p:spPr>
          <a:xfrm>
            <a:off x="879475" y="733425"/>
            <a:ext cx="4889500" cy="3668713"/>
          </a:xfrm>
          <a:noFill/>
          <a:ln/>
        </p:spPr>
      </p:sp>
      <p:sp>
        <p:nvSpPr>
          <p:cNvPr id="66564" name="Rectangle 3"/>
          <p:cNvSpPr>
            <a:spLocks noGrp="1" noChangeArrowheads="1"/>
          </p:cNvSpPr>
          <p:nvPr>
            <p:ph type="body" idx="1"/>
          </p:nvPr>
        </p:nvSpPr>
        <p:spPr>
          <a:xfrm>
            <a:off x="664535" y="4647320"/>
            <a:ext cx="5319381" cy="4401978"/>
          </a:xfrm>
          <a:noFill/>
          <a:ln/>
        </p:spPr>
        <p:txBody>
          <a:bodyPr/>
          <a:lstStyle/>
          <a:p>
            <a:endParaRPr lang="en-US" smtClean="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prstClr val="black"/>
                </a:solidFill>
              </a:rPr>
              <a:pPr/>
              <a:t>31</a:t>
            </a:fld>
            <a:endParaRPr lang="en-GB" dirty="0">
              <a:solidFill>
                <a:prstClr val="black"/>
              </a:solidFill>
            </a:endParaRPr>
          </a:p>
        </p:txBody>
      </p:sp>
      <p:sp>
        <p:nvSpPr>
          <p:cNvPr id="28675" name="Rectangle 7"/>
          <p:cNvSpPr txBox="1">
            <a:spLocks noGrp="1" noChangeArrowheads="1"/>
          </p:cNvSpPr>
          <p:nvPr/>
        </p:nvSpPr>
        <p:spPr bwMode="auto">
          <a:xfrm>
            <a:off x="3767456" y="9293067"/>
            <a:ext cx="2880995" cy="489109"/>
          </a:xfrm>
          <a:prstGeom prst="rect">
            <a:avLst/>
          </a:prstGeom>
          <a:noFill/>
          <a:ln w="9525">
            <a:noFill/>
            <a:miter lim="800000"/>
            <a:headEnd/>
            <a:tailEnd/>
          </a:ln>
        </p:spPr>
        <p:txBody>
          <a:bodyPr lIns="89822" tIns="44911" rIns="89822" bIns="44911" anchor="b">
            <a:prstTxWarp prst="textNoShape">
              <a:avLst/>
            </a:prstTxWarp>
          </a:bodyPr>
          <a:lstStyle/>
          <a:p>
            <a:pPr algn="r"/>
            <a:fld id="{B68E2002-60AE-2145-B876-134F9FFAC958}" type="slidenum">
              <a:rPr lang="en-GB" sz="1200">
                <a:solidFill>
                  <a:prstClr val="black"/>
                </a:solidFill>
                <a:latin typeface="Arial" charset="0"/>
                <a:ea typeface="ＭＳ Ｐゴシック" charset="-128"/>
              </a:rPr>
              <a:pPr algn="r"/>
              <a:t>31</a:t>
            </a:fld>
            <a:endParaRPr lang="en-GB" sz="1200" dirty="0">
              <a:solidFill>
                <a:prstClr val="black"/>
              </a:solidFill>
              <a:latin typeface="Arial" charset="0"/>
              <a:ea typeface="ＭＳ Ｐゴシック" charset="-128"/>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57E98024-928C-4A76-B2F2-EBB819B2E6E8}" type="slidenum">
              <a:rPr lang="en-US" smtClean="0">
                <a:solidFill>
                  <a:prstClr val="black"/>
                </a:solidFill>
              </a:rPr>
              <a:pPr/>
              <a:t>34</a:t>
            </a:fld>
            <a:endParaRPr lang="en-US" smtClean="0">
              <a:solidFill>
                <a:prstClr val="black"/>
              </a:solidFill>
            </a:endParaRPr>
          </a:p>
        </p:txBody>
      </p:sp>
      <p:sp>
        <p:nvSpPr>
          <p:cNvPr id="63491" name="Rectangle 2"/>
          <p:cNvSpPr>
            <a:spLocks noGrp="1" noRot="1" noChangeAspect="1" noChangeArrowheads="1" noTextEdit="1"/>
          </p:cNvSpPr>
          <p:nvPr>
            <p:ph type="sldImg"/>
          </p:nvPr>
        </p:nvSpPr>
        <p:spPr>
          <a:xfrm>
            <a:off x="881063" y="735013"/>
            <a:ext cx="4886325" cy="3665537"/>
          </a:xfrm>
          <a:ln/>
        </p:spPr>
      </p:sp>
      <p:sp>
        <p:nvSpPr>
          <p:cNvPr id="63492" name="Rectangle 3"/>
          <p:cNvSpPr>
            <a:spLocks noGrp="1" noChangeArrowheads="1"/>
          </p:cNvSpPr>
          <p:nvPr>
            <p:ph type="body" idx="1"/>
          </p:nvPr>
        </p:nvSpPr>
        <p:spPr>
          <a:xfrm>
            <a:off x="885825" y="4646613"/>
            <a:ext cx="4876800" cy="4400550"/>
          </a:xfrm>
          <a:noFill/>
          <a:ln/>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B4978D9D-3633-4036-B37A-6CA9224B740B}" type="slidenum">
              <a:rPr lang="en-US" smtClean="0"/>
              <a:pPr/>
              <a:t>37</a:t>
            </a:fld>
            <a:endParaRPr lang="en-US" smtClean="0"/>
          </a:p>
        </p:txBody>
      </p:sp>
      <p:sp>
        <p:nvSpPr>
          <p:cNvPr id="64515" name="Rectangle 2"/>
          <p:cNvSpPr>
            <a:spLocks noGrp="1" noRot="1" noChangeAspect="1" noChangeArrowheads="1" noTextEdit="1"/>
          </p:cNvSpPr>
          <p:nvPr>
            <p:ph type="sldImg"/>
          </p:nvPr>
        </p:nvSpPr>
        <p:spPr>
          <a:solidFill>
            <a:srgbClr val="FFFFFF"/>
          </a:solidFill>
          <a:ln/>
        </p:spPr>
      </p:sp>
      <p:sp>
        <p:nvSpPr>
          <p:cNvPr id="64516" name="Rectangle 3"/>
          <p:cNvSpPr>
            <a:spLocks noGrp="1" noChangeArrowheads="1"/>
          </p:cNvSpPr>
          <p:nvPr>
            <p:ph type="body" idx="1"/>
          </p:nvPr>
        </p:nvSpPr>
        <p:spPr>
          <a:xfrm>
            <a:off x="665163" y="4646613"/>
            <a:ext cx="5318125" cy="4400550"/>
          </a:xfrm>
          <a:solidFill>
            <a:srgbClr val="FFFFFF"/>
          </a:solidFill>
          <a:ln>
            <a:solidFill>
              <a:srgbClr val="000000"/>
            </a:solidFill>
          </a:ln>
        </p:spPr>
        <p:txBody>
          <a:bodyPr/>
          <a:lstStyle/>
          <a:p>
            <a:pPr eaLnBrk="1" hangingPunct="1"/>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D475827C-602A-4D3A-BDBC-7809DE45F098}" type="slidenum">
              <a:rPr lang="en-US" smtClean="0"/>
              <a:pPr/>
              <a:t>38</a:t>
            </a:fld>
            <a:endParaRPr lang="en-US" smtClean="0"/>
          </a:p>
        </p:txBody>
      </p:sp>
      <p:sp>
        <p:nvSpPr>
          <p:cNvPr id="65539" name="Rectangle 2"/>
          <p:cNvSpPr>
            <a:spLocks noGrp="1" noRot="1" noChangeAspect="1" noChangeArrowheads="1" noTextEdit="1"/>
          </p:cNvSpPr>
          <p:nvPr>
            <p:ph type="sldImg"/>
          </p:nvPr>
        </p:nvSpPr>
        <p:spPr>
          <a:solidFill>
            <a:srgbClr val="FFFFFF"/>
          </a:solidFill>
          <a:ln/>
        </p:spPr>
      </p:sp>
      <p:sp>
        <p:nvSpPr>
          <p:cNvPr id="65540" name="Rectangle 3"/>
          <p:cNvSpPr>
            <a:spLocks noGrp="1" noChangeArrowheads="1"/>
          </p:cNvSpPr>
          <p:nvPr>
            <p:ph type="body" idx="1"/>
          </p:nvPr>
        </p:nvSpPr>
        <p:spPr>
          <a:xfrm>
            <a:off x="665163" y="4646613"/>
            <a:ext cx="5318125" cy="4400550"/>
          </a:xfrm>
          <a:solidFill>
            <a:srgbClr val="FFFFFF"/>
          </a:solidFill>
          <a:ln>
            <a:solidFill>
              <a:srgbClr val="000000"/>
            </a:solidFill>
          </a:ln>
        </p:spPr>
        <p:txBody>
          <a:bodyPr/>
          <a:lstStyle/>
          <a:p>
            <a:pPr eaLnBrk="1" hangingPunct="1"/>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7E55E0AE-8E90-4E85-98F0-D9DA3648E2A9}" type="slidenum">
              <a:rPr lang="en-US" smtClean="0"/>
              <a:pPr/>
              <a:t>39</a:t>
            </a:fld>
            <a:endParaRPr lang="en-US" smtClean="0"/>
          </a:p>
        </p:txBody>
      </p:sp>
      <p:sp>
        <p:nvSpPr>
          <p:cNvPr id="67587" name="Rectangle 2"/>
          <p:cNvSpPr>
            <a:spLocks noGrp="1" noRot="1" noChangeAspect="1" noChangeArrowheads="1" noTextEdit="1"/>
          </p:cNvSpPr>
          <p:nvPr>
            <p:ph type="sldImg"/>
          </p:nvPr>
        </p:nvSpPr>
        <p:spPr>
          <a:solidFill>
            <a:srgbClr val="FFFFFF"/>
          </a:solidFill>
          <a:ln/>
        </p:spPr>
      </p:sp>
      <p:sp>
        <p:nvSpPr>
          <p:cNvPr id="67588" name="Rectangle 3"/>
          <p:cNvSpPr>
            <a:spLocks noGrp="1" noChangeArrowheads="1"/>
          </p:cNvSpPr>
          <p:nvPr>
            <p:ph type="body" idx="1"/>
          </p:nvPr>
        </p:nvSpPr>
        <p:spPr>
          <a:xfrm>
            <a:off x="665163" y="4646613"/>
            <a:ext cx="5318125" cy="4400550"/>
          </a:xfrm>
          <a:solidFill>
            <a:srgbClr val="FFFFFF"/>
          </a:solidFill>
          <a:ln>
            <a:solidFill>
              <a:srgbClr val="000000"/>
            </a:solidFill>
          </a:ln>
        </p:spPr>
        <p:txBody>
          <a:bodyPr/>
          <a:lstStyle/>
          <a:p>
            <a:pPr eaLnBrk="1" hangingPunct="1"/>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a:latin typeface="Arial"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solidFill>
                  <a:prstClr val="black"/>
                </a:solidFill>
              </a:rPr>
              <a:pPr/>
              <a:t>3</a:t>
            </a:fld>
            <a:endParaRPr lang="en-GB" dirty="0">
              <a:solidFill>
                <a:prstClr val="black"/>
              </a:solidFill>
            </a:endParaRPr>
          </a:p>
        </p:txBody>
      </p:sp>
      <p:sp>
        <p:nvSpPr>
          <p:cNvPr id="17411" name="Rectangle 7"/>
          <p:cNvSpPr txBox="1">
            <a:spLocks noGrp="1" noChangeArrowheads="1"/>
          </p:cNvSpPr>
          <p:nvPr/>
        </p:nvSpPr>
        <p:spPr bwMode="auto">
          <a:xfrm>
            <a:off x="3767456" y="9293067"/>
            <a:ext cx="2880995" cy="489109"/>
          </a:xfrm>
          <a:prstGeom prst="rect">
            <a:avLst/>
          </a:prstGeom>
          <a:noFill/>
          <a:ln w="9525">
            <a:noFill/>
            <a:miter lim="800000"/>
            <a:headEnd/>
            <a:tailEnd/>
          </a:ln>
        </p:spPr>
        <p:txBody>
          <a:bodyPr lIns="89822" tIns="44911" rIns="89822" bIns="44911" anchor="b">
            <a:prstTxWarp prst="textNoShape">
              <a:avLst/>
            </a:prstTxWarp>
          </a:bodyPr>
          <a:lstStyle/>
          <a:p>
            <a:pPr algn="r" eaLnBrk="1" hangingPunct="1"/>
            <a:fld id="{66ABDDD2-2266-1E4D-AD49-39AAE94C9749}" type="slidenum">
              <a:rPr lang="en-GB" sz="1200">
                <a:solidFill>
                  <a:prstClr val="black"/>
                </a:solidFill>
                <a:latin typeface="Arial" charset="0"/>
                <a:ea typeface="ＭＳ Ｐゴシック" charset="-128"/>
              </a:rPr>
              <a:pPr algn="r" eaLnBrk="1" hangingPunct="1"/>
              <a:t>3</a:t>
            </a:fld>
            <a:endParaRPr lang="en-GB" sz="1200" dirty="0">
              <a:solidFill>
                <a:prstClr val="black"/>
              </a:solidFill>
              <a:latin typeface="Arial" charset="0"/>
              <a:ea typeface="ＭＳ Ｐゴシック" charset="-128"/>
            </a:endParaRPr>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5556B613-228C-244E-996A-6B01092BF939}" type="slidenum">
              <a:rPr lang="en-GB">
                <a:solidFill>
                  <a:prstClr val="black"/>
                </a:solidFill>
              </a:rPr>
              <a:pPr/>
              <a:t>4</a:t>
            </a:fld>
            <a:endParaRPr lang="en-GB" dirty="0">
              <a:solidFill>
                <a:prstClr val="black"/>
              </a:solidFill>
            </a:endParaRPr>
          </a:p>
        </p:txBody>
      </p:sp>
      <p:sp>
        <p:nvSpPr>
          <p:cNvPr id="25603" name="Rectangle 7"/>
          <p:cNvSpPr txBox="1">
            <a:spLocks noGrp="1" noChangeArrowheads="1"/>
          </p:cNvSpPr>
          <p:nvPr/>
        </p:nvSpPr>
        <p:spPr bwMode="auto">
          <a:xfrm>
            <a:off x="3767457" y="9293067"/>
            <a:ext cx="2880995" cy="489109"/>
          </a:xfrm>
          <a:prstGeom prst="rect">
            <a:avLst/>
          </a:prstGeom>
          <a:noFill/>
          <a:ln w="9525">
            <a:noFill/>
            <a:miter lim="800000"/>
            <a:headEnd/>
            <a:tailEnd/>
          </a:ln>
        </p:spPr>
        <p:txBody>
          <a:bodyPr lIns="89822" tIns="44911" rIns="89822" bIns="44911" anchor="b">
            <a:prstTxWarp prst="textNoShape">
              <a:avLst/>
            </a:prstTxWarp>
          </a:bodyPr>
          <a:lstStyle/>
          <a:p>
            <a:pPr algn="r" eaLnBrk="1" hangingPunct="1"/>
            <a:fld id="{7384DB91-2A12-EB44-BBA8-9B8987FC1698}" type="slidenum">
              <a:rPr lang="en-GB" sz="1200">
                <a:solidFill>
                  <a:prstClr val="black"/>
                </a:solidFill>
                <a:latin typeface="Arial" charset="0"/>
                <a:ea typeface="ＭＳ Ｐゴシック" charset="-128"/>
              </a:rPr>
              <a:pPr algn="r" eaLnBrk="1" hangingPunct="1"/>
              <a:t>4</a:t>
            </a:fld>
            <a:endParaRPr lang="en-GB" sz="1200" dirty="0">
              <a:solidFill>
                <a:prstClr val="black"/>
              </a:solidFill>
              <a:latin typeface="Arial" charset="0"/>
              <a:ea typeface="ＭＳ Ｐゴシック" charset="-128"/>
            </a:endParaRPr>
          </a:p>
        </p:txBody>
      </p:sp>
      <p:sp>
        <p:nvSpPr>
          <p:cNvPr id="25604" name="Rectangle 2"/>
          <p:cNvSpPr>
            <a:spLocks noGrp="1" noRot="1" noChangeAspect="1" noChangeArrowheads="1" noTextEdit="1"/>
          </p:cNvSpPr>
          <p:nvPr>
            <p:ph type="sldImg"/>
          </p:nvPr>
        </p:nvSpPr>
        <p:spPr>
          <a:xfrm>
            <a:off x="879475" y="733425"/>
            <a:ext cx="4891088" cy="3670300"/>
          </a:xfrm>
          <a:solidFill>
            <a:srgbClr val="FFFFFF"/>
          </a:solidFill>
          <a:ln/>
        </p:spPr>
      </p:sp>
      <p:sp>
        <p:nvSpPr>
          <p:cNvPr id="25605" name="Rectangle 3"/>
          <p:cNvSpPr>
            <a:spLocks noGrp="1" noChangeArrowheads="1"/>
          </p:cNvSpPr>
          <p:nvPr>
            <p:ph type="body" idx="1"/>
          </p:nvPr>
        </p:nvSpPr>
        <p:spPr>
          <a:xfrm>
            <a:off x="664845" y="4646534"/>
            <a:ext cx="5318760" cy="4401979"/>
          </a:xfrm>
          <a:solidFill>
            <a:srgbClr val="FFFFFF"/>
          </a:solidFill>
          <a:ln>
            <a:solidFill>
              <a:srgbClr val="000000"/>
            </a:solidFill>
          </a:ln>
        </p:spPr>
        <p:txBody>
          <a:bodyPr/>
          <a:lstStyle/>
          <a:p>
            <a:pPr eaLnBrk="1" hangingPunct="1"/>
            <a:endParaRPr lang="en-US" dirty="0"/>
          </a:p>
          <a:p>
            <a:pPr eaLnBrk="1" hangingPunct="1"/>
            <a:r>
              <a:rPr lang="en-US" dirty="0"/>
              <a:t>----- Meeting Notes (09/01/2013 14:16) -----</a:t>
            </a:r>
          </a:p>
          <a:p>
            <a:pPr eaLnBrk="1" hangingPunct="1"/>
            <a:r>
              <a:rPr lang="en-US" dirty="0"/>
              <a:t>nnn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http://public.web.cern.ch/press/Journalists/CERNHistory.html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http://en.wikipedia.org/wiki/CERN</a:t>
            </a:r>
          </a:p>
          <a:p>
            <a:r>
              <a:rPr lang="en-US" dirty="0" smtClean="0"/>
              <a:t>The original linear accelerator (</a:t>
            </a:r>
            <a:r>
              <a:rPr lang="en-US" dirty="0" smtClean="0">
                <a:hlinkClick r:id="rId3" action="ppaction://hlinkfile" tooltip="LINAC 1 (page does not exist)"/>
              </a:rPr>
              <a:t>LINAC 1</a:t>
            </a:r>
            <a:r>
              <a:rPr lang="en-US" dirty="0" smtClean="0"/>
              <a:t>).</a:t>
            </a:r>
          </a:p>
          <a:p>
            <a:r>
              <a:rPr lang="en-US" dirty="0" smtClean="0"/>
              <a:t>The 600 </a:t>
            </a:r>
            <a:r>
              <a:rPr lang="en-US" dirty="0" err="1" smtClean="0"/>
              <a:t>MeV</a:t>
            </a:r>
            <a:r>
              <a:rPr lang="en-US" dirty="0" smtClean="0"/>
              <a:t> </a:t>
            </a:r>
            <a:r>
              <a:rPr lang="en-US" dirty="0" smtClean="0">
                <a:hlinkClick r:id="rId4" action="ppaction://hlinkfile" tooltip="Synchrocyclotron"/>
              </a:rPr>
              <a:t>Synchrocyclotron</a:t>
            </a:r>
            <a:r>
              <a:rPr lang="en-US" dirty="0" smtClean="0"/>
              <a:t> (SC) which started operation in </a:t>
            </a:r>
            <a:r>
              <a:rPr lang="en-US" dirty="0" smtClean="0">
                <a:hlinkClick r:id="rId5" action="ppaction://hlinkfile" tooltip="1957 in science"/>
              </a:rPr>
              <a:t>1957</a:t>
            </a:r>
            <a:r>
              <a:rPr lang="en-US" dirty="0" smtClean="0"/>
              <a:t> and was shut down in </a:t>
            </a:r>
            <a:r>
              <a:rPr lang="en-US" dirty="0" smtClean="0">
                <a:hlinkClick r:id="rId6" action="ppaction://hlinkfile" tooltip="1991 in science"/>
              </a:rPr>
              <a:t>1991</a:t>
            </a:r>
            <a:r>
              <a:rPr lang="en-US" dirty="0" smtClean="0"/>
              <a:t>.</a:t>
            </a:r>
          </a:p>
          <a:p>
            <a:r>
              <a:rPr lang="en-US" dirty="0" smtClean="0"/>
              <a:t>The </a:t>
            </a:r>
            <a:r>
              <a:rPr lang="en-US" dirty="0" smtClean="0">
                <a:hlinkClick r:id="rId7" action="ppaction://hlinkfile" tooltip="Intersecting Storage Rings"/>
              </a:rPr>
              <a:t>Intersecting Storage Rings</a:t>
            </a:r>
            <a:r>
              <a:rPr lang="en-US" dirty="0" smtClean="0"/>
              <a:t> (ISR), an early collider built from </a:t>
            </a:r>
            <a:r>
              <a:rPr lang="en-US" dirty="0" smtClean="0">
                <a:hlinkClick r:id="rId8" action="ppaction://hlinkfile" tooltip="1966 in science"/>
              </a:rPr>
              <a:t>1966</a:t>
            </a:r>
            <a:r>
              <a:rPr lang="en-US" dirty="0" smtClean="0"/>
              <a:t> to </a:t>
            </a:r>
            <a:r>
              <a:rPr lang="en-US" dirty="0" smtClean="0">
                <a:hlinkClick r:id="rId9" action="ppaction://hlinkfile" tooltip="1971 in science"/>
              </a:rPr>
              <a:t>1971</a:t>
            </a:r>
            <a:r>
              <a:rPr lang="en-US" dirty="0" smtClean="0"/>
              <a:t> and operated until </a:t>
            </a:r>
            <a:r>
              <a:rPr lang="en-US" dirty="0" smtClean="0">
                <a:hlinkClick r:id="rId10" action="ppaction://hlinkfile" tooltip="1984 in science"/>
              </a:rPr>
              <a:t>1984</a:t>
            </a:r>
            <a:r>
              <a:rPr lang="en-US" dirty="0" smtClean="0"/>
              <a:t>.</a:t>
            </a:r>
          </a:p>
          <a:p>
            <a:r>
              <a:rPr lang="en-US" dirty="0" smtClean="0"/>
              <a:t>The </a:t>
            </a:r>
            <a:r>
              <a:rPr lang="en-US" dirty="0" smtClean="0">
                <a:hlinkClick r:id="rId11" action="ppaction://hlinkfile" tooltip="Large Electron–Positron Collider"/>
              </a:rPr>
              <a:t>Large Electron–Positron Collider</a:t>
            </a:r>
            <a:r>
              <a:rPr lang="en-US" dirty="0" smtClean="0"/>
              <a:t> (LEP), which operated from </a:t>
            </a:r>
            <a:r>
              <a:rPr lang="en-US" dirty="0" smtClean="0">
                <a:hlinkClick r:id="rId12" action="ppaction://hlinkfile" tooltip="1989 in science"/>
              </a:rPr>
              <a:t>1989</a:t>
            </a:r>
            <a:r>
              <a:rPr lang="en-US" dirty="0" smtClean="0"/>
              <a:t> to </a:t>
            </a:r>
            <a:r>
              <a:rPr lang="en-US" dirty="0" smtClean="0">
                <a:hlinkClick r:id="rId13" action="ppaction://hlinkfile" tooltip="2000 in science"/>
              </a:rPr>
              <a:t>2000</a:t>
            </a:r>
            <a:r>
              <a:rPr lang="en-US" dirty="0" smtClean="0"/>
              <a:t> and was the largest machine of its kind, housed in a 27 km-long circular tunnel which now houses the </a:t>
            </a:r>
            <a:r>
              <a:rPr lang="en-US" dirty="0" smtClean="0">
                <a:hlinkClick r:id="rId14" action="ppaction://hlinkfile" tooltip="Large Hadron Collider"/>
              </a:rPr>
              <a:t>Large </a:t>
            </a:r>
            <a:r>
              <a:rPr lang="en-US" dirty="0" err="1" smtClean="0">
                <a:hlinkClick r:id="rId14" action="ppaction://hlinkfile" tooltip="Large Hadron Collider"/>
              </a:rPr>
              <a:t>Hadron</a:t>
            </a:r>
            <a:r>
              <a:rPr lang="en-US" dirty="0" smtClean="0">
                <a:hlinkClick r:id="rId14" action="ppaction://hlinkfile" tooltip="Large Hadron Collider"/>
              </a:rPr>
              <a:t> Collider</a:t>
            </a:r>
            <a:r>
              <a:rPr lang="en-US" dirty="0" smtClean="0"/>
              <a:t>.</a:t>
            </a:r>
          </a:p>
          <a:p>
            <a:r>
              <a:rPr lang="en-US" dirty="0" smtClean="0"/>
              <a:t>The </a:t>
            </a:r>
            <a:r>
              <a:rPr lang="en-US" dirty="0" smtClean="0">
                <a:hlinkClick r:id="rId15" action="ppaction://hlinkfile" tooltip="Low Energy Antiproton Ring"/>
              </a:rPr>
              <a:t>Low Energy Antiproton Ring</a:t>
            </a:r>
            <a:r>
              <a:rPr lang="en-US" dirty="0" smtClean="0"/>
              <a:t> (LEAR), commissioned in </a:t>
            </a:r>
            <a:r>
              <a:rPr lang="en-US" dirty="0" smtClean="0">
                <a:hlinkClick r:id="rId16" action="ppaction://hlinkfile" tooltip="1982 in science"/>
              </a:rPr>
              <a:t>1982</a:t>
            </a:r>
            <a:r>
              <a:rPr lang="en-US" dirty="0" smtClean="0"/>
              <a:t>, which assembled the first pieces of true </a:t>
            </a:r>
            <a:r>
              <a:rPr lang="en-US" dirty="0" smtClean="0">
                <a:hlinkClick r:id="rId17" action="ppaction://hlinkfile" tooltip="Antimatter"/>
              </a:rPr>
              <a:t>antimatter</a:t>
            </a:r>
            <a:r>
              <a:rPr lang="en-US" dirty="0" smtClean="0"/>
              <a:t>, in </a:t>
            </a:r>
            <a:r>
              <a:rPr lang="en-US" dirty="0" smtClean="0">
                <a:hlinkClick r:id="rId18" action="ppaction://hlinkfile" tooltip="1995 in science"/>
              </a:rPr>
              <a:t>1995</a:t>
            </a:r>
            <a:r>
              <a:rPr lang="en-US" dirty="0" smtClean="0"/>
              <a:t>, consisting of nine atoms of </a:t>
            </a:r>
            <a:r>
              <a:rPr lang="en-US" dirty="0" err="1" smtClean="0">
                <a:hlinkClick r:id="rId19" action="ppaction://hlinkfile" tooltip="Antihydrogen"/>
              </a:rPr>
              <a:t>antihydrogen</a:t>
            </a:r>
            <a:r>
              <a:rPr lang="en-US" dirty="0" smtClean="0"/>
              <a:t>. It was closed in </a:t>
            </a:r>
            <a:r>
              <a:rPr lang="en-US" dirty="0" smtClean="0">
                <a:hlinkClick r:id="rId20" action="ppaction://hlinkfile" tooltip="1996 in science"/>
              </a:rPr>
              <a:t>1996</a:t>
            </a:r>
            <a:r>
              <a:rPr lang="en-US" dirty="0" smtClean="0"/>
              <a:t>, and superseded by the </a:t>
            </a:r>
            <a:r>
              <a:rPr lang="en-US" dirty="0" smtClean="0">
                <a:hlinkClick r:id="rId21" action="ppaction://hlinkfile" tooltip="Antiproton Decelerator"/>
              </a:rPr>
              <a:t>Antiproton Decelerator</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59F3ADDC-3C37-4547-9DED-1B728AA0FEC5}"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86FEB48-A73F-DF40-B351-798596E54F83}" type="slidenum">
              <a:rPr lang="en-GB">
                <a:solidFill>
                  <a:prstClr val="black"/>
                </a:solidFill>
              </a:rPr>
              <a:pPr/>
              <a:t>9</a:t>
            </a:fld>
            <a:endParaRPr lang="en-GB" dirty="0">
              <a:solidFill>
                <a:prstClr val="black"/>
              </a:solidFill>
            </a:endParaRPr>
          </a:p>
        </p:txBody>
      </p:sp>
      <p:sp>
        <p:nvSpPr>
          <p:cNvPr id="34819" name="Rectangle 7"/>
          <p:cNvSpPr txBox="1">
            <a:spLocks noGrp="1" noChangeArrowheads="1"/>
          </p:cNvSpPr>
          <p:nvPr/>
        </p:nvSpPr>
        <p:spPr bwMode="auto">
          <a:xfrm>
            <a:off x="3767456" y="9293067"/>
            <a:ext cx="2880995" cy="489109"/>
          </a:xfrm>
          <a:prstGeom prst="rect">
            <a:avLst/>
          </a:prstGeom>
          <a:noFill/>
          <a:ln w="9525">
            <a:noFill/>
            <a:miter lim="800000"/>
            <a:headEnd/>
            <a:tailEnd/>
          </a:ln>
        </p:spPr>
        <p:txBody>
          <a:bodyPr lIns="89822" tIns="44911" rIns="89822" bIns="44911" anchor="b">
            <a:prstTxWarp prst="textNoShape">
              <a:avLst/>
            </a:prstTxWarp>
          </a:bodyPr>
          <a:lstStyle/>
          <a:p>
            <a:pPr algn="r"/>
            <a:fld id="{454A460E-CC64-D142-BCBF-9AD3FECBD24F}" type="slidenum">
              <a:rPr lang="en-GB" sz="1200">
                <a:solidFill>
                  <a:prstClr val="black"/>
                </a:solidFill>
                <a:latin typeface="Arial" charset="0"/>
                <a:ea typeface="ＭＳ Ｐゴシック" charset="-128"/>
              </a:rPr>
              <a:pPr algn="r"/>
              <a:t>9</a:t>
            </a:fld>
            <a:endParaRPr lang="en-GB" sz="1200" dirty="0">
              <a:solidFill>
                <a:prstClr val="black"/>
              </a:solidFill>
              <a:latin typeface="Arial" charset="0"/>
              <a:ea typeface="ＭＳ Ｐゴシック" charset="-128"/>
            </a:endParaRPr>
          </a:p>
        </p:txBody>
      </p:sp>
      <p:sp>
        <p:nvSpPr>
          <p:cNvPr id="34820" name="Rectangle 2"/>
          <p:cNvSpPr>
            <a:spLocks noGrp="1" noRot="1" noChangeAspect="1" noChangeArrowheads="1" noTextEdit="1"/>
          </p:cNvSpPr>
          <p:nvPr>
            <p:ph type="sldImg"/>
          </p:nvPr>
        </p:nvSpPr>
        <p:spPr>
          <a:solidFill>
            <a:srgbClr val="FFFFFF"/>
          </a:solidFill>
          <a:ln/>
        </p:spPr>
      </p:sp>
      <p:sp>
        <p:nvSpPr>
          <p:cNvPr id="34821"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CH" dirty="0">
                <a:latin typeface="Arial" charset="0"/>
                <a:ea typeface="ＭＳ Ｐゴシック" charset="-128"/>
                <a:cs typeface="ＭＳ Ｐゴシック" charset="-128"/>
              </a:rPr>
              <a:t>60 Grössenordnungen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86FEB48-A73F-DF40-B351-798596E54F83}" type="slidenum">
              <a:rPr lang="en-GB">
                <a:solidFill>
                  <a:prstClr val="black"/>
                </a:solidFill>
              </a:rPr>
              <a:pPr/>
              <a:t>10</a:t>
            </a:fld>
            <a:endParaRPr lang="en-GB" dirty="0">
              <a:solidFill>
                <a:prstClr val="black"/>
              </a:solidFill>
            </a:endParaRPr>
          </a:p>
        </p:txBody>
      </p:sp>
      <p:sp>
        <p:nvSpPr>
          <p:cNvPr id="34819" name="Rectangle 7"/>
          <p:cNvSpPr txBox="1">
            <a:spLocks noGrp="1" noChangeArrowheads="1"/>
          </p:cNvSpPr>
          <p:nvPr/>
        </p:nvSpPr>
        <p:spPr bwMode="auto">
          <a:xfrm>
            <a:off x="3767456" y="9293067"/>
            <a:ext cx="2880995" cy="489109"/>
          </a:xfrm>
          <a:prstGeom prst="rect">
            <a:avLst/>
          </a:prstGeom>
          <a:noFill/>
          <a:ln w="9525">
            <a:noFill/>
            <a:miter lim="800000"/>
            <a:headEnd/>
            <a:tailEnd/>
          </a:ln>
        </p:spPr>
        <p:txBody>
          <a:bodyPr lIns="89822" tIns="44911" rIns="89822" bIns="44911" anchor="b">
            <a:prstTxWarp prst="textNoShape">
              <a:avLst/>
            </a:prstTxWarp>
          </a:bodyPr>
          <a:lstStyle/>
          <a:p>
            <a:pPr algn="r"/>
            <a:fld id="{454A460E-CC64-D142-BCBF-9AD3FECBD24F}" type="slidenum">
              <a:rPr lang="en-GB" sz="1200">
                <a:solidFill>
                  <a:prstClr val="black"/>
                </a:solidFill>
                <a:latin typeface="Arial" charset="0"/>
                <a:ea typeface="ＭＳ Ｐゴシック" charset="-128"/>
              </a:rPr>
              <a:pPr algn="r"/>
              <a:t>10</a:t>
            </a:fld>
            <a:endParaRPr lang="en-GB" sz="1200" dirty="0">
              <a:solidFill>
                <a:prstClr val="black"/>
              </a:solidFill>
              <a:latin typeface="Arial" charset="0"/>
              <a:ea typeface="ＭＳ Ｐゴシック" charset="-128"/>
            </a:endParaRPr>
          </a:p>
        </p:txBody>
      </p:sp>
      <p:sp>
        <p:nvSpPr>
          <p:cNvPr id="34820" name="Rectangle 2"/>
          <p:cNvSpPr>
            <a:spLocks noGrp="1" noRot="1" noChangeAspect="1" noChangeArrowheads="1" noTextEdit="1"/>
          </p:cNvSpPr>
          <p:nvPr>
            <p:ph type="sldImg"/>
          </p:nvPr>
        </p:nvSpPr>
        <p:spPr>
          <a:solidFill>
            <a:srgbClr val="FFFFFF"/>
          </a:solidFill>
          <a:ln/>
        </p:spPr>
      </p:sp>
      <p:sp>
        <p:nvSpPr>
          <p:cNvPr id="34821"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CH" dirty="0">
                <a:latin typeface="Arial" charset="0"/>
                <a:ea typeface="ＭＳ Ｐゴシック" charset="-128"/>
                <a:cs typeface="ＭＳ Ｐゴシック" charset="-128"/>
              </a:rPr>
              <a:t>60 Grössenordnungen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86FEB48-A73F-DF40-B351-798596E54F83}" type="slidenum">
              <a:rPr lang="en-GB">
                <a:solidFill>
                  <a:prstClr val="black"/>
                </a:solidFill>
              </a:rPr>
              <a:pPr/>
              <a:t>11</a:t>
            </a:fld>
            <a:endParaRPr lang="en-GB" dirty="0">
              <a:solidFill>
                <a:prstClr val="black"/>
              </a:solidFill>
            </a:endParaRPr>
          </a:p>
        </p:txBody>
      </p:sp>
      <p:sp>
        <p:nvSpPr>
          <p:cNvPr id="34819" name="Rectangle 7"/>
          <p:cNvSpPr txBox="1">
            <a:spLocks noGrp="1" noChangeArrowheads="1"/>
          </p:cNvSpPr>
          <p:nvPr/>
        </p:nvSpPr>
        <p:spPr bwMode="auto">
          <a:xfrm>
            <a:off x="3767456" y="9293067"/>
            <a:ext cx="2880995" cy="489109"/>
          </a:xfrm>
          <a:prstGeom prst="rect">
            <a:avLst/>
          </a:prstGeom>
          <a:noFill/>
          <a:ln w="9525">
            <a:noFill/>
            <a:miter lim="800000"/>
            <a:headEnd/>
            <a:tailEnd/>
          </a:ln>
        </p:spPr>
        <p:txBody>
          <a:bodyPr lIns="89822" tIns="44911" rIns="89822" bIns="44911" anchor="b">
            <a:prstTxWarp prst="textNoShape">
              <a:avLst/>
            </a:prstTxWarp>
          </a:bodyPr>
          <a:lstStyle/>
          <a:p>
            <a:pPr algn="r"/>
            <a:fld id="{454A460E-CC64-D142-BCBF-9AD3FECBD24F}" type="slidenum">
              <a:rPr lang="en-GB" sz="1200">
                <a:solidFill>
                  <a:prstClr val="black"/>
                </a:solidFill>
                <a:latin typeface="Arial" charset="0"/>
                <a:ea typeface="ＭＳ Ｐゴシック" charset="-128"/>
              </a:rPr>
              <a:pPr algn="r"/>
              <a:t>11</a:t>
            </a:fld>
            <a:endParaRPr lang="en-GB" sz="1200" dirty="0">
              <a:solidFill>
                <a:prstClr val="black"/>
              </a:solidFill>
              <a:latin typeface="Arial" charset="0"/>
              <a:ea typeface="ＭＳ Ｐゴシック" charset="-128"/>
            </a:endParaRPr>
          </a:p>
        </p:txBody>
      </p:sp>
      <p:sp>
        <p:nvSpPr>
          <p:cNvPr id="34820" name="Rectangle 2"/>
          <p:cNvSpPr>
            <a:spLocks noGrp="1" noRot="1" noChangeAspect="1" noChangeArrowheads="1" noTextEdit="1"/>
          </p:cNvSpPr>
          <p:nvPr>
            <p:ph type="sldImg"/>
          </p:nvPr>
        </p:nvSpPr>
        <p:spPr>
          <a:solidFill>
            <a:srgbClr val="FFFFFF"/>
          </a:solidFill>
          <a:ln/>
        </p:spPr>
      </p:sp>
      <p:sp>
        <p:nvSpPr>
          <p:cNvPr id="34821"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CH" dirty="0">
                <a:latin typeface="Arial" charset="0"/>
                <a:ea typeface="ＭＳ Ｐゴシック" charset="-128"/>
                <a:cs typeface="ＭＳ Ｐゴシック" charset="-128"/>
              </a:rPr>
              <a:t>60 Grössenordnungen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prstClr val="black"/>
                </a:solidFill>
              </a:rPr>
              <a:pPr/>
              <a:t>12</a:t>
            </a:fld>
            <a:endParaRPr lang="en-GB" dirty="0">
              <a:solidFill>
                <a:prstClr val="black"/>
              </a:solidFill>
            </a:endParaRPr>
          </a:p>
        </p:txBody>
      </p:sp>
      <p:sp>
        <p:nvSpPr>
          <p:cNvPr id="28675" name="Rectangle 7"/>
          <p:cNvSpPr txBox="1">
            <a:spLocks noGrp="1" noChangeArrowheads="1"/>
          </p:cNvSpPr>
          <p:nvPr/>
        </p:nvSpPr>
        <p:spPr bwMode="auto">
          <a:xfrm>
            <a:off x="3767456" y="9293067"/>
            <a:ext cx="2880995" cy="489109"/>
          </a:xfrm>
          <a:prstGeom prst="rect">
            <a:avLst/>
          </a:prstGeom>
          <a:noFill/>
          <a:ln w="9525">
            <a:noFill/>
            <a:miter lim="800000"/>
            <a:headEnd/>
            <a:tailEnd/>
          </a:ln>
        </p:spPr>
        <p:txBody>
          <a:bodyPr lIns="89822" tIns="44911" rIns="89822" bIns="44911" anchor="b">
            <a:prstTxWarp prst="textNoShape">
              <a:avLst/>
            </a:prstTxWarp>
          </a:bodyPr>
          <a:lstStyle/>
          <a:p>
            <a:pPr algn="r"/>
            <a:fld id="{B68E2002-60AE-2145-B876-134F9FFAC958}" type="slidenum">
              <a:rPr lang="en-GB" sz="1200">
                <a:solidFill>
                  <a:prstClr val="black"/>
                </a:solidFill>
                <a:latin typeface="Arial" charset="0"/>
                <a:ea typeface="ＭＳ Ｐゴシック" charset="-128"/>
              </a:rPr>
              <a:pPr algn="r"/>
              <a:t>12</a:t>
            </a:fld>
            <a:endParaRPr lang="en-GB" sz="1200" dirty="0">
              <a:solidFill>
                <a:prstClr val="black"/>
              </a:solidFill>
              <a:latin typeface="Arial" charset="0"/>
              <a:ea typeface="ＭＳ Ｐゴシック" charset="-128"/>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3"/>
          <p:cNvPicPr>
            <a:picLocks noChangeArrowheads="1"/>
          </p:cNvPicPr>
          <p:nvPr userDrawn="1"/>
        </p:nvPicPr>
        <p:blipFill>
          <a:blip r:embed="rId2" cstate="print"/>
          <a:srcRect/>
          <a:stretch>
            <a:fillRect/>
          </a:stretch>
        </p:blipFill>
        <p:spPr bwMode="auto">
          <a:xfrm>
            <a:off x="304800" y="228600"/>
            <a:ext cx="838200" cy="838200"/>
          </a:xfrm>
          <a:prstGeom prst="rect">
            <a:avLst/>
          </a:prstGeom>
          <a:noFill/>
          <a:ln w="9525">
            <a:noFill/>
            <a:miter lim="800000"/>
            <a:headEnd/>
            <a:tailEnd/>
          </a:ln>
        </p:spPr>
      </p:pic>
      <p:sp>
        <p:nvSpPr>
          <p:cNvPr id="5" name="Line 15"/>
          <p:cNvSpPr>
            <a:spLocks noChangeShapeType="1"/>
          </p:cNvSpPr>
          <p:nvPr userDrawn="1"/>
        </p:nvSpPr>
        <p:spPr bwMode="auto">
          <a:xfrm>
            <a:off x="304800" y="1143000"/>
            <a:ext cx="8686800" cy="0"/>
          </a:xfrm>
          <a:prstGeom prst="line">
            <a:avLst/>
          </a:prstGeom>
          <a:noFill/>
          <a:ln w="19050">
            <a:solidFill>
              <a:srgbClr val="000099"/>
            </a:solidFill>
            <a:round/>
            <a:headEnd/>
            <a:tailEnd/>
          </a:ln>
          <a:effectLst/>
        </p:spPr>
        <p:txBody>
          <a:bodyPr/>
          <a:lstStyle/>
          <a:p>
            <a:pPr>
              <a:defRPr/>
            </a:pPr>
            <a:endParaRPr lang="en-GB"/>
          </a:p>
        </p:txBody>
      </p:sp>
      <p:sp>
        <p:nvSpPr>
          <p:cNvPr id="3074" name="Rectangle 2"/>
          <p:cNvSpPr>
            <a:spLocks noGrp="1" noChangeArrowheads="1"/>
          </p:cNvSpPr>
          <p:nvPr>
            <p:ph type="ctrTitle"/>
          </p:nvPr>
        </p:nvSpPr>
        <p:spPr>
          <a:xfrm>
            <a:off x="914400" y="2133600"/>
            <a:ext cx="7721600" cy="1143000"/>
          </a:xfrm>
        </p:spPr>
        <p:txBody>
          <a:bodyPr/>
          <a:lstStyle>
            <a:lvl1pPr>
              <a:defRPr sz="3200" i="0"/>
            </a:lvl1pPr>
          </a:lstStyle>
          <a:p>
            <a:r>
              <a:rPr lang="en-US"/>
              <a:t>Click to edit Master title style</a:t>
            </a:r>
          </a:p>
        </p:txBody>
      </p:sp>
      <p:sp>
        <p:nvSpPr>
          <p:cNvPr id="3075" name="Rectangle 3"/>
          <p:cNvSpPr>
            <a:spLocks noGrp="1" noChangeArrowheads="1"/>
          </p:cNvSpPr>
          <p:nvPr>
            <p:ph type="subTitle" idx="1"/>
          </p:nvPr>
        </p:nvSpPr>
        <p:spPr>
          <a:xfrm>
            <a:off x="1600200" y="4038600"/>
            <a:ext cx="6400800" cy="1771650"/>
          </a:xfrm>
        </p:spPr>
        <p:txBody>
          <a:bodyPr/>
          <a:lstStyle>
            <a:lvl1pPr marL="0" indent="0" algn="ctr">
              <a:buFont typeface="Wingdings" pitchFamily="2" charset="2"/>
              <a:buNone/>
              <a:defRPr b="1" i="1"/>
            </a:lvl1pPr>
          </a:lstStyle>
          <a:p>
            <a:r>
              <a:rPr lang="en-US"/>
              <a:t>Click to edit Master subtitle style</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929853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0336577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39048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35302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63058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152400"/>
            <a:ext cx="1952625"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71538" y="152400"/>
            <a:ext cx="5710237"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82696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Line 13"/>
          <p:cNvSpPr>
            <a:spLocks noChangeShapeType="1"/>
          </p:cNvSpPr>
          <p:nvPr userDrawn="1"/>
        </p:nvSpPr>
        <p:spPr bwMode="auto">
          <a:xfrm>
            <a:off x="152400" y="914400"/>
            <a:ext cx="8839200" cy="0"/>
          </a:xfrm>
          <a:prstGeom prst="line">
            <a:avLst/>
          </a:prstGeom>
          <a:noFill/>
          <a:ln w="19050">
            <a:solidFill>
              <a:srgbClr val="000099"/>
            </a:solidFill>
            <a:round/>
            <a:headEnd/>
            <a:tailEnd/>
          </a:ln>
          <a:effectLst/>
        </p:spPr>
        <p:txBody>
          <a:bodyPr/>
          <a:lstStyle/>
          <a:p>
            <a:pPr>
              <a:defRPr/>
            </a:pPr>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3"/>
          <p:cNvSpPr>
            <a:spLocks noGrp="1"/>
          </p:cNvSpPr>
          <p:nvPr>
            <p:ph type="sldNum" sz="quarter" idx="10"/>
          </p:nvPr>
        </p:nvSpPr>
        <p:spPr/>
        <p:txBody>
          <a:bodyPr/>
          <a:lstStyle>
            <a:lvl1pPr>
              <a:defRPr/>
            </a:lvl1pPr>
          </a:lstStyle>
          <a:p>
            <a:pPr>
              <a:defRPr/>
            </a:pPr>
            <a:fld id="{ADC861E3-7C15-45A0-99E6-89B555B5D036}" type="slidenum">
              <a:rPr lang="en-US"/>
              <a:pPr>
                <a:defRPr/>
              </a:pPr>
              <a:t>‹#›</a:t>
            </a:fld>
            <a:endParaRPr lang="en-US" sz="1400" i="0">
              <a:solidFill>
                <a:schemeClr val="bg2"/>
              </a:solidFill>
            </a:endParaRPr>
          </a:p>
        </p:txBody>
      </p:sp>
      <p:pic>
        <p:nvPicPr>
          <p:cNvPr id="7" name="Picture 9"/>
          <p:cNvPicPr>
            <a:picLocks noChangeAspect="1"/>
          </p:cNvPicPr>
          <p:nvPr userDrawn="1"/>
        </p:nvPicPr>
        <p:blipFill>
          <a:blip r:embed="rId2" cstate="print"/>
          <a:srcRect/>
          <a:stretch>
            <a:fillRect/>
          </a:stretch>
        </p:blipFill>
        <p:spPr bwMode="auto">
          <a:xfrm>
            <a:off x="152400" y="76200"/>
            <a:ext cx="762000" cy="762000"/>
          </a:xfrm>
          <a:prstGeom prst="rect">
            <a:avLst/>
          </a:prstGeom>
          <a:noFill/>
          <a:ln w="9525">
            <a:noFill/>
            <a:miter lim="800000"/>
            <a:headEnd/>
            <a:tailEnd/>
          </a:ln>
          <a:effectLst>
            <a:outerShdw blurRad="63500" dist="38099" dir="2700000" algn="ctr" rotWithShape="0">
              <a:srgbClr val="000000">
                <a:alpha val="74998"/>
              </a:srgbClr>
            </a:outerShdw>
          </a:effectLst>
        </p:spPr>
      </p:pic>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Line 13"/>
          <p:cNvSpPr>
            <a:spLocks noChangeShapeType="1"/>
          </p:cNvSpPr>
          <p:nvPr userDrawn="1"/>
        </p:nvSpPr>
        <p:spPr bwMode="auto">
          <a:xfrm>
            <a:off x="152400" y="914400"/>
            <a:ext cx="8839200" cy="0"/>
          </a:xfrm>
          <a:prstGeom prst="line">
            <a:avLst/>
          </a:prstGeom>
          <a:noFill/>
          <a:ln w="19050">
            <a:solidFill>
              <a:srgbClr val="000099"/>
            </a:solidFill>
            <a:round/>
            <a:headEnd/>
            <a:tailEnd/>
          </a:ln>
          <a:effectLst/>
        </p:spPr>
        <p:txBody>
          <a:bodyPr/>
          <a:lstStyle/>
          <a:p>
            <a:pPr>
              <a:defRPr/>
            </a:pPr>
            <a:endParaRPr lang="en-GB"/>
          </a:p>
        </p:txBody>
      </p:sp>
      <p:pic>
        <p:nvPicPr>
          <p:cNvPr id="6" name="Picture 15"/>
          <p:cNvPicPr>
            <a:picLocks noChangeArrowheads="1"/>
          </p:cNvPicPr>
          <p:nvPr userDrawn="1"/>
        </p:nvPicPr>
        <p:blipFill>
          <a:blip r:embed="rId2" cstate="print"/>
          <a:srcRect/>
          <a:stretch>
            <a:fillRect/>
          </a:stretch>
        </p:blipFill>
        <p:spPr bwMode="auto">
          <a:xfrm>
            <a:off x="139700" y="146050"/>
            <a:ext cx="762000" cy="7096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79388" y="1060450"/>
            <a:ext cx="4316412" cy="553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0450"/>
            <a:ext cx="4316413" cy="553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4"/>
          <p:cNvSpPr>
            <a:spLocks noGrp="1"/>
          </p:cNvSpPr>
          <p:nvPr>
            <p:ph type="sldNum" sz="quarter" idx="10"/>
          </p:nvPr>
        </p:nvSpPr>
        <p:spPr/>
        <p:txBody>
          <a:bodyPr/>
          <a:lstStyle>
            <a:lvl1pPr>
              <a:defRPr/>
            </a:lvl1pPr>
          </a:lstStyle>
          <a:p>
            <a:pPr>
              <a:defRPr/>
            </a:pPr>
            <a:fld id="{793729CB-B429-4C7E-8C06-584F7F172C84}" type="slidenum">
              <a:rPr lang="en-US"/>
              <a:pPr>
                <a:defRPr/>
              </a:pPr>
              <a:t>‹#›</a:t>
            </a:fld>
            <a:endParaRPr lang="en-US" sz="1400" i="0">
              <a:solidFill>
                <a:schemeClr val="bg2"/>
              </a:solidFill>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Line 13"/>
          <p:cNvSpPr>
            <a:spLocks noChangeShapeType="1"/>
          </p:cNvSpPr>
          <p:nvPr userDrawn="1"/>
        </p:nvSpPr>
        <p:spPr bwMode="auto">
          <a:xfrm>
            <a:off x="152400" y="914400"/>
            <a:ext cx="8839200" cy="0"/>
          </a:xfrm>
          <a:prstGeom prst="line">
            <a:avLst/>
          </a:prstGeom>
          <a:noFill/>
          <a:ln w="19050">
            <a:solidFill>
              <a:srgbClr val="000099"/>
            </a:solidFill>
            <a:round/>
            <a:headEnd/>
            <a:tailEnd/>
          </a:ln>
          <a:effectLst/>
        </p:spPr>
        <p:txBody>
          <a:bodyPr/>
          <a:lstStyle/>
          <a:p>
            <a:pPr>
              <a:defRPr/>
            </a:pPr>
            <a:endParaRPr lang="en-GB"/>
          </a:p>
        </p:txBody>
      </p:sp>
      <p:pic>
        <p:nvPicPr>
          <p:cNvPr id="4" name="Picture 15"/>
          <p:cNvPicPr>
            <a:picLocks noChangeArrowheads="1"/>
          </p:cNvPicPr>
          <p:nvPr userDrawn="1"/>
        </p:nvPicPr>
        <p:blipFill>
          <a:blip r:embed="rId2" cstate="print"/>
          <a:srcRect/>
          <a:stretch>
            <a:fillRect/>
          </a:stretch>
        </p:blipFill>
        <p:spPr bwMode="auto">
          <a:xfrm>
            <a:off x="139700" y="146050"/>
            <a:ext cx="762000" cy="7096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GB"/>
          </a:p>
        </p:txBody>
      </p:sp>
      <p:sp>
        <p:nvSpPr>
          <p:cNvPr id="5" name="Slide Number Placeholder 2"/>
          <p:cNvSpPr>
            <a:spLocks noGrp="1"/>
          </p:cNvSpPr>
          <p:nvPr>
            <p:ph type="sldNum" sz="quarter" idx="10"/>
          </p:nvPr>
        </p:nvSpPr>
        <p:spPr/>
        <p:txBody>
          <a:bodyPr/>
          <a:lstStyle>
            <a:lvl1pPr>
              <a:defRPr/>
            </a:lvl1pPr>
          </a:lstStyle>
          <a:p>
            <a:pPr>
              <a:defRPr/>
            </a:pPr>
            <a:fld id="{A5857C2C-6B47-4895-BE9F-C9C07FE55829}" type="slidenum">
              <a:rPr lang="en-US"/>
              <a:pPr>
                <a:defRPr/>
              </a:pPr>
              <a:t>‹#›</a:t>
            </a:fld>
            <a:endParaRPr lang="en-US" sz="1400" i="0">
              <a:solidFill>
                <a:schemeClr val="bg2"/>
              </a:solidFill>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Line 13"/>
          <p:cNvSpPr>
            <a:spLocks noChangeShapeType="1"/>
          </p:cNvSpPr>
          <p:nvPr userDrawn="1"/>
        </p:nvSpPr>
        <p:spPr bwMode="auto">
          <a:xfrm>
            <a:off x="152400" y="914400"/>
            <a:ext cx="8839200" cy="0"/>
          </a:xfrm>
          <a:prstGeom prst="line">
            <a:avLst/>
          </a:prstGeom>
          <a:noFill/>
          <a:ln w="19050">
            <a:solidFill>
              <a:srgbClr val="000099"/>
            </a:solidFill>
            <a:round/>
            <a:headEnd/>
            <a:tailEnd/>
          </a:ln>
          <a:effectLst/>
        </p:spPr>
        <p:txBody>
          <a:bodyPr/>
          <a:lstStyle/>
          <a:p>
            <a:pPr>
              <a:defRPr/>
            </a:pPr>
            <a:endParaRPr lang="en-GB"/>
          </a:p>
        </p:txBody>
      </p:sp>
      <p:pic>
        <p:nvPicPr>
          <p:cNvPr id="3" name="Picture 15"/>
          <p:cNvPicPr>
            <a:picLocks noChangeArrowheads="1"/>
          </p:cNvPicPr>
          <p:nvPr userDrawn="1"/>
        </p:nvPicPr>
        <p:blipFill>
          <a:blip r:embed="rId2" cstate="print"/>
          <a:srcRect/>
          <a:stretch>
            <a:fillRect/>
          </a:stretch>
        </p:blipFill>
        <p:spPr bwMode="auto">
          <a:xfrm>
            <a:off x="139700" y="146050"/>
            <a:ext cx="762000" cy="709613"/>
          </a:xfrm>
          <a:prstGeom prst="rect">
            <a:avLst/>
          </a:prstGeom>
          <a:noFill/>
          <a:ln w="9525">
            <a:noFill/>
            <a:miter lim="800000"/>
            <a:headEnd/>
            <a:tailEnd/>
          </a:ln>
        </p:spPr>
      </p:pic>
      <p:sp>
        <p:nvSpPr>
          <p:cNvPr id="4" name="Slide Number Placeholder 1"/>
          <p:cNvSpPr>
            <a:spLocks noGrp="1"/>
          </p:cNvSpPr>
          <p:nvPr>
            <p:ph type="sldNum" sz="quarter" idx="10"/>
          </p:nvPr>
        </p:nvSpPr>
        <p:spPr/>
        <p:txBody>
          <a:bodyPr/>
          <a:lstStyle>
            <a:lvl1pPr>
              <a:defRPr/>
            </a:lvl1pPr>
          </a:lstStyle>
          <a:p>
            <a:pPr>
              <a:defRPr/>
            </a:pPr>
            <a:fld id="{3F43B397-FC9B-4502-BA77-046387CD1B3D}" type="slidenum">
              <a:rPr lang="en-US"/>
              <a:pPr>
                <a:defRPr/>
              </a:pPr>
              <a:t>‹#›</a:t>
            </a:fld>
            <a:endParaRPr lang="en-US" sz="1400" i="0">
              <a:solidFill>
                <a:schemeClr val="bg2"/>
              </a:solidFill>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5004181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1855737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75213"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806664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34502878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vmlDrawing" Target="../drawings/vmlDrawing1.v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5.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theme" Target="../theme/theme2.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DDDDD"/>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990600" y="346075"/>
            <a:ext cx="7104063" cy="533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179388" y="1060450"/>
            <a:ext cx="8785225" cy="553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sldNum" sz="quarter" idx="4"/>
          </p:nvPr>
        </p:nvSpPr>
        <p:spPr bwMode="auto">
          <a:xfrm>
            <a:off x="7239000" y="6597650"/>
            <a:ext cx="1905000" cy="2603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spcBef>
                <a:spcPct val="50000"/>
              </a:spcBef>
              <a:defRPr sz="1200" i="1">
                <a:solidFill>
                  <a:srgbClr val="0E06A6"/>
                </a:solidFill>
                <a:latin typeface="Tahoma" pitchFamily="34" charset="0"/>
              </a:defRPr>
            </a:lvl1pPr>
          </a:lstStyle>
          <a:p>
            <a:pPr>
              <a:defRPr/>
            </a:pPr>
            <a:fld id="{4DDDA033-569F-421D-84BF-6FEBC9F032FC}" type="slidenum">
              <a:rPr lang="en-US"/>
              <a:pPr>
                <a:defRPr/>
              </a:pPr>
              <a:t>‹#›</a:t>
            </a:fld>
            <a:endParaRPr lang="en-US" sz="1400">
              <a:solidFill>
                <a:schemeClr val="bg2"/>
              </a:solidFill>
            </a:endParaRPr>
          </a:p>
        </p:txBody>
      </p:sp>
      <p:sp>
        <p:nvSpPr>
          <p:cNvPr id="2061" name="Line 13"/>
          <p:cNvSpPr>
            <a:spLocks noChangeShapeType="1"/>
          </p:cNvSpPr>
          <p:nvPr userDrawn="1"/>
        </p:nvSpPr>
        <p:spPr bwMode="auto">
          <a:xfrm>
            <a:off x="152400" y="914400"/>
            <a:ext cx="8839200" cy="0"/>
          </a:xfrm>
          <a:prstGeom prst="line">
            <a:avLst/>
          </a:prstGeom>
          <a:noFill/>
          <a:ln w="19050">
            <a:solidFill>
              <a:srgbClr val="000099"/>
            </a:solidFill>
            <a:round/>
            <a:headEnd/>
            <a:tailEnd/>
          </a:ln>
          <a:effectLst/>
        </p:spPr>
        <p:txBody>
          <a:bodyPr/>
          <a:lstStyle/>
          <a:p>
            <a:pPr>
              <a:defRPr/>
            </a:pPr>
            <a:endParaRPr lang="en-GB"/>
          </a:p>
        </p:txBody>
      </p:sp>
      <p:graphicFrame>
        <p:nvGraphicFramePr>
          <p:cNvPr id="1026" name="Object 14"/>
          <p:cNvGraphicFramePr>
            <a:graphicFrameLocks noChangeAspect="1"/>
          </p:cNvGraphicFramePr>
          <p:nvPr/>
        </p:nvGraphicFramePr>
        <p:xfrm>
          <a:off x="8345488" y="104775"/>
          <a:ext cx="666750" cy="727075"/>
        </p:xfrm>
        <a:graphic>
          <a:graphicData uri="http://schemas.openxmlformats.org/presentationml/2006/ole">
            <mc:AlternateContent xmlns:mc="http://schemas.openxmlformats.org/markup-compatibility/2006">
              <mc:Choice xmlns:v="urn:schemas-microsoft-com:vml" Requires="v">
                <p:oleObj spid="_x0000_s1087" r:id="rId8" imgW="841248" imgH="917448" progId="Word.Picture.8">
                  <p:embed/>
                </p:oleObj>
              </mc:Choice>
              <mc:Fallback>
                <p:oleObj r:id="rId8" imgW="841248" imgH="917448" progId="Word.Picture.8">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45488" y="104775"/>
                        <a:ext cx="666750" cy="727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32" name="Picture 15"/>
          <p:cNvPicPr>
            <a:picLocks noChangeArrowheads="1"/>
          </p:cNvPicPr>
          <p:nvPr userDrawn="1"/>
        </p:nvPicPr>
        <p:blipFill>
          <a:blip r:embed="rId10" cstate="print"/>
          <a:srcRect/>
          <a:stretch>
            <a:fillRect/>
          </a:stretch>
        </p:blipFill>
        <p:spPr bwMode="auto">
          <a:xfrm>
            <a:off x="139700" y="146050"/>
            <a:ext cx="762000" cy="709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Lst>
  <p:transition/>
  <p:hf hdr="0" ftr="0" dt="0"/>
  <p:txStyles>
    <p:titleStyle>
      <a:lvl1pPr algn="l" rtl="0" eaLnBrk="0" fontAlgn="base" hangingPunct="0">
        <a:spcBef>
          <a:spcPct val="0"/>
        </a:spcBef>
        <a:spcAft>
          <a:spcPct val="0"/>
        </a:spcAft>
        <a:defRPr kumimoji="1" sz="2800" b="1" i="1">
          <a:solidFill>
            <a:srgbClr val="FF0000"/>
          </a:solidFill>
          <a:latin typeface="+mj-lt"/>
          <a:ea typeface="+mj-ea"/>
          <a:cs typeface="+mj-cs"/>
        </a:defRPr>
      </a:lvl1pPr>
      <a:lvl2pPr algn="l" rtl="0" eaLnBrk="0" fontAlgn="base" hangingPunct="0">
        <a:spcBef>
          <a:spcPct val="0"/>
        </a:spcBef>
        <a:spcAft>
          <a:spcPct val="0"/>
        </a:spcAft>
        <a:defRPr kumimoji="1" sz="2800" b="1" i="1">
          <a:solidFill>
            <a:srgbClr val="FF0000"/>
          </a:solidFill>
          <a:latin typeface="Arial" charset="0"/>
        </a:defRPr>
      </a:lvl2pPr>
      <a:lvl3pPr algn="l" rtl="0" eaLnBrk="0" fontAlgn="base" hangingPunct="0">
        <a:spcBef>
          <a:spcPct val="0"/>
        </a:spcBef>
        <a:spcAft>
          <a:spcPct val="0"/>
        </a:spcAft>
        <a:defRPr kumimoji="1" sz="2800" b="1" i="1">
          <a:solidFill>
            <a:srgbClr val="FF0000"/>
          </a:solidFill>
          <a:latin typeface="Arial" charset="0"/>
        </a:defRPr>
      </a:lvl3pPr>
      <a:lvl4pPr algn="l" rtl="0" eaLnBrk="0" fontAlgn="base" hangingPunct="0">
        <a:spcBef>
          <a:spcPct val="0"/>
        </a:spcBef>
        <a:spcAft>
          <a:spcPct val="0"/>
        </a:spcAft>
        <a:defRPr kumimoji="1" sz="2800" b="1" i="1">
          <a:solidFill>
            <a:srgbClr val="FF0000"/>
          </a:solidFill>
          <a:latin typeface="Arial" charset="0"/>
        </a:defRPr>
      </a:lvl4pPr>
      <a:lvl5pPr algn="l" rtl="0" eaLnBrk="0" fontAlgn="base" hangingPunct="0">
        <a:spcBef>
          <a:spcPct val="0"/>
        </a:spcBef>
        <a:spcAft>
          <a:spcPct val="0"/>
        </a:spcAft>
        <a:defRPr kumimoji="1" sz="2800" b="1" i="1">
          <a:solidFill>
            <a:srgbClr val="FF0000"/>
          </a:solidFill>
          <a:latin typeface="Arial" charset="0"/>
        </a:defRPr>
      </a:lvl5pPr>
      <a:lvl6pPr marL="457200" algn="l" rtl="0" eaLnBrk="0" fontAlgn="base" hangingPunct="0">
        <a:spcBef>
          <a:spcPct val="0"/>
        </a:spcBef>
        <a:spcAft>
          <a:spcPct val="0"/>
        </a:spcAft>
        <a:defRPr kumimoji="1" sz="2800" b="1" i="1">
          <a:solidFill>
            <a:srgbClr val="FF0000"/>
          </a:solidFill>
          <a:latin typeface="Arial" charset="0"/>
        </a:defRPr>
      </a:lvl6pPr>
      <a:lvl7pPr marL="914400" algn="l" rtl="0" eaLnBrk="0" fontAlgn="base" hangingPunct="0">
        <a:spcBef>
          <a:spcPct val="0"/>
        </a:spcBef>
        <a:spcAft>
          <a:spcPct val="0"/>
        </a:spcAft>
        <a:defRPr kumimoji="1" sz="2800" b="1" i="1">
          <a:solidFill>
            <a:srgbClr val="FF0000"/>
          </a:solidFill>
          <a:latin typeface="Arial" charset="0"/>
        </a:defRPr>
      </a:lvl7pPr>
      <a:lvl8pPr marL="1371600" algn="l" rtl="0" eaLnBrk="0" fontAlgn="base" hangingPunct="0">
        <a:spcBef>
          <a:spcPct val="0"/>
        </a:spcBef>
        <a:spcAft>
          <a:spcPct val="0"/>
        </a:spcAft>
        <a:defRPr kumimoji="1" sz="2800" b="1" i="1">
          <a:solidFill>
            <a:srgbClr val="FF0000"/>
          </a:solidFill>
          <a:latin typeface="Arial" charset="0"/>
        </a:defRPr>
      </a:lvl8pPr>
      <a:lvl9pPr marL="1828800" algn="l" rtl="0" eaLnBrk="0" fontAlgn="base" hangingPunct="0">
        <a:spcBef>
          <a:spcPct val="0"/>
        </a:spcBef>
        <a:spcAft>
          <a:spcPct val="0"/>
        </a:spcAft>
        <a:defRPr kumimoji="1" sz="2800" b="1" i="1">
          <a:solidFill>
            <a:srgbClr val="FF0000"/>
          </a:solidFill>
          <a:latin typeface="Arial" charset="0"/>
        </a:defRPr>
      </a:lvl9pPr>
    </p:titleStyle>
    <p:bodyStyle>
      <a:lvl1pPr marL="342900" indent="-342900" algn="l" rtl="0" eaLnBrk="0" fontAlgn="base" hangingPunct="0">
        <a:spcBef>
          <a:spcPct val="20000"/>
        </a:spcBef>
        <a:spcAft>
          <a:spcPct val="0"/>
        </a:spcAft>
        <a:buClr>
          <a:srgbClr val="262AFF"/>
        </a:buClr>
        <a:buSzPct val="120000"/>
        <a:buFont typeface="Wingdings" pitchFamily="2" charset="2"/>
        <a:buChar char="§"/>
        <a:defRPr kumimoji="1" sz="2200">
          <a:solidFill>
            <a:schemeClr val="tx1"/>
          </a:solidFill>
          <a:latin typeface="+mn-lt"/>
          <a:ea typeface="+mn-ea"/>
          <a:cs typeface="+mn-cs"/>
        </a:defRPr>
      </a:lvl1pPr>
      <a:lvl2pPr marL="742950" indent="-28575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2pPr>
      <a:lvl3pPr marL="11430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3pPr>
      <a:lvl4pPr marL="16002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4pPr>
      <a:lvl5pPr marL="20574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5pPr>
      <a:lvl6pPr marL="25146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6pPr>
      <a:lvl7pPr marL="29718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7pPr>
      <a:lvl8pPr marL="34290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8pPr>
      <a:lvl9pPr marL="38862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6400800"/>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eaLnBrk="1" hangingPunct="1">
              <a:defRPr/>
            </a:pPr>
            <a:r>
              <a:rPr lang="en-US" dirty="0" smtClean="0"/>
              <a:t>CERN / January 2011</a:t>
            </a:r>
            <a:endParaRPr lang="en-US"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eaLnBrk="1" hangingPunct="1">
              <a:defRPr/>
            </a:pPr>
            <a:fld id="{BCD80EBE-9844-8249-A766-B820430A377D}" type="slidenum">
              <a:rPr lang="en-US"/>
              <a:pPr eaLnBrk="1" hangingPunct="1">
                <a:defRPr/>
              </a:pPr>
              <a:t>‹#›</a:t>
            </a:fld>
            <a:endParaRPr lang="en-US" dirty="0"/>
          </a:p>
        </p:txBody>
      </p:sp>
      <p:pic>
        <p:nvPicPr>
          <p:cNvPr id="1030" name="Picture 17" descr="CERNlogo-bleu"/>
          <p:cNvPicPr>
            <a:picLocks noChangeAspect="1" noChangeArrowheads="1"/>
          </p:cNvPicPr>
          <p:nvPr userDrawn="1"/>
        </p:nvPicPr>
        <p:blipFill>
          <a:blip r:embed="rId12">
            <a:clrChange>
              <a:clrFrom>
                <a:srgbClr val="FFFFFF"/>
              </a:clrFrom>
              <a:clrTo>
                <a:srgbClr val="FFFFFF">
                  <a:alpha val="0"/>
                </a:srgbClr>
              </a:clrTo>
            </a:clrChange>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a:defRPr/>
            </a:pPr>
            <a:endParaRPr lang="en-GB" dirty="0">
              <a:solidFill>
                <a:srgbClr val="000000"/>
              </a:solidFill>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eaLnBrk="1" hangingPunct="1">
              <a:defRPr/>
            </a:pPr>
            <a:endParaRPr kumimoji="1" lang="en-US" dirty="0">
              <a:solidFill>
                <a:srgbClr val="000000"/>
              </a:solidFill>
              <a:latin typeface="Helvetica" pitchFamily="-111" charset="0"/>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3175"/>
            <a:ext cx="9144000" cy="6858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pPr eaLnBrk="1" hangingPunct="1"/>
            <a:endParaRPr lang="en-US" dirty="0">
              <a:solidFill>
                <a:srgbClr val="000000"/>
              </a:solidFill>
              <a:latin typeface="Arial" charset="0"/>
              <a:ea typeface="ＭＳ Ｐゴシック" charset="-128"/>
            </a:endParaRPr>
          </a:p>
        </p:txBody>
      </p:sp>
      <p:pic>
        <p:nvPicPr>
          <p:cNvPr id="12" name="Picture 11" descr="cern_logo_1.png"/>
          <p:cNvPicPr>
            <a:picLocks noChangeAspect="1"/>
          </p:cNvPicPr>
          <p:nvPr userDrawn="1"/>
        </p:nvPicPr>
        <p:blipFill>
          <a:blip r:embed="rId13"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1441156306"/>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43.png"/><Relationship Id="rId11" Type="http://schemas.openxmlformats.org/officeDocument/2006/relationships/image" Target="../media/image48.jpeg"/><Relationship Id="rId5" Type="http://schemas.openxmlformats.org/officeDocument/2006/relationships/image" Target="../media/image42.png"/><Relationship Id="rId10" Type="http://schemas.openxmlformats.org/officeDocument/2006/relationships/image" Target="../media/image47.jpeg"/><Relationship Id="rId4" Type="http://schemas.openxmlformats.org/officeDocument/2006/relationships/image" Target="../media/image41.png"/><Relationship Id="rId9" Type="http://schemas.openxmlformats.org/officeDocument/2006/relationships/image" Target="../media/image46.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1.jpe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50.jpeg"/><Relationship Id="rId5" Type="http://schemas.openxmlformats.org/officeDocument/2006/relationships/image" Target="../media/image46.jpeg"/><Relationship Id="rId4" Type="http://schemas.openxmlformats.org/officeDocument/2006/relationships/image" Target="../media/image49.jpeg"/></Relationships>
</file>

<file path=ppt/slides/_rels/slide12.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6.jpeg"/><Relationship Id="rId7"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54.png"/><Relationship Id="rId5" Type="http://schemas.openxmlformats.org/officeDocument/2006/relationships/image" Target="../media/image53.jpeg"/><Relationship Id="rId4" Type="http://schemas.openxmlformats.org/officeDocument/2006/relationships/image" Target="../media/image52.jpeg"/><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66.tif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4.png"/><Relationship Id="rId5" Type="http://schemas.openxmlformats.org/officeDocument/2006/relationships/oleObject" Target="../embeddings/oleObject3.bin"/><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9.jpeg"/></Relationships>
</file>

<file path=ppt/slides/_rels/slide26.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71.jpeg"/><Relationship Id="rId7" Type="http://schemas.openxmlformats.org/officeDocument/2006/relationships/image" Target="../media/image75.jpe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78.pn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80.jpeg"/></Relationships>
</file>

<file path=ppt/slides/_rels/slide3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jpeg"/><Relationship Id="rId7" Type="http://schemas.openxmlformats.org/officeDocument/2006/relationships/image" Target="../media/image56.jpeg"/><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jpeg"/></Relationships>
</file>

<file path=ppt/slides/_rels/slide32.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23.xml"/><Relationship Id="rId1" Type="http://schemas.openxmlformats.org/officeDocument/2006/relationships/slideLayout" Target="../slideLayouts/slideLayout11.xml"/><Relationship Id="rId5" Type="http://schemas.openxmlformats.org/officeDocument/2006/relationships/image" Target="../media/image3.png"/><Relationship Id="rId4" Type="http://schemas.openxmlformats.org/officeDocument/2006/relationships/image" Target="../media/image84.jpeg"/></Relationships>
</file>

<file path=ppt/slides/_rels/slide3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10.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2" Type="http://schemas.openxmlformats.org/officeDocument/2006/relationships/image" Target="../media/image87.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6.png"/><Relationship Id="rId2" Type="http://schemas.openxmlformats.org/officeDocument/2006/relationships/slideLayout" Target="../slideLayouts/slideLayout11.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5.png"/><Relationship Id="rId4" Type="http://schemas.openxmlformats.org/officeDocument/2006/relationships/image" Target="../media/image17.jpeg"/></Relationships>
</file>

<file path=ppt/slides/_rels/slide40.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2.xml"/><Relationship Id="rId4" Type="http://schemas.openxmlformats.org/officeDocument/2006/relationships/image" Target="../media/image102.jpeg"/></Relationships>
</file>

<file path=ppt/slides/_rels/slide49.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109.png"/><Relationship Id="rId13" Type="http://schemas.openxmlformats.org/officeDocument/2006/relationships/image" Target="../media/image114.png"/><Relationship Id="rId18" Type="http://schemas.openxmlformats.org/officeDocument/2006/relationships/image" Target="../media/image119.png"/><Relationship Id="rId3" Type="http://schemas.openxmlformats.org/officeDocument/2006/relationships/image" Target="../media/image104.png"/><Relationship Id="rId7" Type="http://schemas.openxmlformats.org/officeDocument/2006/relationships/image" Target="../media/image108.png"/><Relationship Id="rId12" Type="http://schemas.openxmlformats.org/officeDocument/2006/relationships/image" Target="../media/image113.png"/><Relationship Id="rId17" Type="http://schemas.openxmlformats.org/officeDocument/2006/relationships/image" Target="../media/image118.png"/><Relationship Id="rId2" Type="http://schemas.openxmlformats.org/officeDocument/2006/relationships/notesSlide" Target="../notesSlides/notesSlide27.xml"/><Relationship Id="rId16" Type="http://schemas.openxmlformats.org/officeDocument/2006/relationships/image" Target="../media/image117.png"/><Relationship Id="rId20" Type="http://schemas.openxmlformats.org/officeDocument/2006/relationships/image" Target="../media/image121.png"/><Relationship Id="rId1" Type="http://schemas.openxmlformats.org/officeDocument/2006/relationships/slideLayout" Target="../slideLayouts/slideLayout11.xml"/><Relationship Id="rId6" Type="http://schemas.openxmlformats.org/officeDocument/2006/relationships/image" Target="../media/image107.png"/><Relationship Id="rId11" Type="http://schemas.openxmlformats.org/officeDocument/2006/relationships/image" Target="../media/image112.png"/><Relationship Id="rId5" Type="http://schemas.openxmlformats.org/officeDocument/2006/relationships/image" Target="../media/image106.png"/><Relationship Id="rId15" Type="http://schemas.openxmlformats.org/officeDocument/2006/relationships/image" Target="../media/image116.png"/><Relationship Id="rId10" Type="http://schemas.openxmlformats.org/officeDocument/2006/relationships/image" Target="../media/image111.png"/><Relationship Id="rId19" Type="http://schemas.openxmlformats.org/officeDocument/2006/relationships/image" Target="../media/image120.png"/><Relationship Id="rId4" Type="http://schemas.openxmlformats.org/officeDocument/2006/relationships/image" Target="../media/image105.png"/><Relationship Id="rId9" Type="http://schemas.openxmlformats.org/officeDocument/2006/relationships/image" Target="../media/image110.png"/><Relationship Id="rId14" Type="http://schemas.openxmlformats.org/officeDocument/2006/relationships/image" Target="../media/image115.png"/></Relationships>
</file>

<file path=ppt/slides/_rels/slide51.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image" Target="../media/image12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23.jpeg"/><Relationship Id="rId11" Type="http://schemas.openxmlformats.org/officeDocument/2006/relationships/image" Target="../media/image27.jpeg"/><Relationship Id="rId5" Type="http://schemas.openxmlformats.org/officeDocument/2006/relationships/image" Target="../media/image22.jpeg"/><Relationship Id="rId10" Type="http://schemas.openxmlformats.org/officeDocument/2006/relationships/image" Target="../media/image26.jpeg"/><Relationship Id="rId4" Type="http://schemas.openxmlformats.org/officeDocument/2006/relationships/image" Target="../media/image21.jpeg"/><Relationship Id="rId9"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9.png"/><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30.jpeg"/><Relationship Id="rId7" Type="http://schemas.openxmlformats.org/officeDocument/2006/relationships/image" Target="../media/image33.jpeg"/><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32.jpeg"/><Relationship Id="rId5" Type="http://schemas.openxmlformats.org/officeDocument/2006/relationships/hyperlink" Target="http://www.bigscience4business.com/engels/index.php" TargetMode="External"/><Relationship Id="rId4" Type="http://schemas.openxmlformats.org/officeDocument/2006/relationships/image" Target="../media/image31.jpeg"/><Relationship Id="rId9" Type="http://schemas.openxmlformats.org/officeDocument/2006/relationships/image" Target="../media/image35.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70958"/>
          </a:xfrm>
          <a:prstGeom prst="rect">
            <a:avLst/>
          </a:prstGeom>
          <a:effectLst>
            <a:innerShdw blurRad="38100" dist="50800" dir="2700000">
              <a:prstClr val="black"/>
            </a:innerShdw>
          </a:effectLst>
        </p:spPr>
      </p:pic>
      <p:sp>
        <p:nvSpPr>
          <p:cNvPr id="13" name="Text Box 3"/>
          <p:cNvSpPr txBox="1">
            <a:spLocks noChangeArrowheads="1"/>
          </p:cNvSpPr>
          <p:nvPr/>
        </p:nvSpPr>
        <p:spPr bwMode="auto">
          <a:xfrm>
            <a:off x="2590800" y="0"/>
            <a:ext cx="6553200" cy="523220"/>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eaLnBrk="1" hangingPunct="1">
              <a:defRPr/>
            </a:pPr>
            <a:r>
              <a:rPr lang="en-GB" sz="2800" b="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Accelerating Science and Innovation</a:t>
            </a:r>
            <a:endParaRPr lang="en-GB" sz="2800" b="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pic>
        <p:nvPicPr>
          <p:cNvPr id="7" name="Picture 6" descr="cern_logo_1.png"/>
          <p:cNvPicPr>
            <a:picLocks noChangeAspect="1"/>
          </p:cNvPicPr>
          <p:nvPr/>
        </p:nvPicPr>
        <p:blipFill>
          <a:blip r:embed="rId4">
            <a:lum bright="100000" contrast="-100000"/>
          </a:blip>
          <a:stretch>
            <a:fillRect/>
          </a:stretch>
        </p:blipFill>
        <p:spPr>
          <a:xfrm>
            <a:off x="101600" y="127000"/>
            <a:ext cx="1019176" cy="1002190"/>
          </a:xfrm>
          <a:prstGeom prst="rect">
            <a:avLst/>
          </a:prstGeom>
          <a:effectLst>
            <a:outerShdw blurRad="38100" dist="38100" dir="2700000" algn="tl" rotWithShape="0">
              <a:prstClr val="black"/>
            </a:outerShdw>
          </a:effectLst>
        </p:spPr>
      </p:pic>
      <p:sp>
        <p:nvSpPr>
          <p:cNvPr id="8" name="Text Box 18"/>
          <p:cNvSpPr txBox="1">
            <a:spLocks noChangeArrowheads="1"/>
          </p:cNvSpPr>
          <p:nvPr/>
        </p:nvSpPr>
        <p:spPr bwMode="auto">
          <a:xfrm>
            <a:off x="728220" y="5562600"/>
            <a:ext cx="7696200" cy="656590"/>
          </a:xfrm>
          <a:prstGeom prst="rect">
            <a:avLst/>
          </a:prstGeom>
          <a:noFill/>
          <a:ln w="9525">
            <a:noFill/>
            <a:miter lim="800000"/>
            <a:headEnd/>
            <a:tailEnd/>
          </a:ln>
        </p:spPr>
        <p:txBody>
          <a:bodyPr wrap="square">
            <a:spAutoFit/>
          </a:bodyPr>
          <a:lstStyle/>
          <a:p>
            <a:pPr algn="ctr">
              <a:spcBef>
                <a:spcPts val="200"/>
              </a:spcBef>
            </a:pPr>
            <a:endParaRPr lang="en-US" sz="700" b="1" dirty="0" smtClean="0">
              <a:solidFill>
                <a:srgbClr val="FFFF00"/>
              </a:solidFill>
              <a:effectLst>
                <a:outerShdw blurRad="38100" dist="38100" dir="2700000" algn="tl">
                  <a:srgbClr val="000000">
                    <a:alpha val="43137"/>
                  </a:srgbClr>
                </a:outerShdw>
              </a:effectLst>
            </a:endParaRPr>
          </a:p>
          <a:p>
            <a:pPr algn="ctr">
              <a:spcBef>
                <a:spcPts val="200"/>
              </a:spcBef>
            </a:pPr>
            <a:r>
              <a:rPr lang="en-GB" sz="2800" dirty="0" smtClean="0">
                <a:solidFill>
                  <a:schemeClr val="accent1"/>
                </a:solidFill>
              </a:rPr>
              <a:t>Arjan Verweij</a:t>
            </a:r>
            <a:endParaRPr lang="en-GB" sz="2800" dirty="0">
              <a:solidFill>
                <a:schemeClr val="accent1"/>
              </a:solidFill>
            </a:endParaRPr>
          </a:p>
        </p:txBody>
      </p:sp>
      <p:sp>
        <p:nvSpPr>
          <p:cNvPr id="6" name="Text Box 3"/>
          <p:cNvSpPr txBox="1">
            <a:spLocks noChangeArrowheads="1"/>
          </p:cNvSpPr>
          <p:nvPr/>
        </p:nvSpPr>
        <p:spPr bwMode="auto">
          <a:xfrm>
            <a:off x="2214120" y="3657600"/>
            <a:ext cx="5482080" cy="707886"/>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eaLnBrk="1" hangingPunct="1">
              <a:defRPr/>
            </a:pPr>
            <a:r>
              <a:rPr lang="en-GB" sz="4000" b="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Welcome to CERN!</a:t>
            </a:r>
            <a:endParaRPr lang="en-GB" sz="4000" b="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33576529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2"/>
          <p:cNvGrpSpPr>
            <a:grpSpLocks/>
          </p:cNvGrpSpPr>
          <p:nvPr/>
        </p:nvGrpSpPr>
        <p:grpSpPr bwMode="auto">
          <a:xfrm>
            <a:off x="1065213" y="533400"/>
            <a:ext cx="7894638" cy="5137150"/>
            <a:chOff x="671" y="362"/>
            <a:chExt cx="4973" cy="3236"/>
          </a:xfrm>
        </p:grpSpPr>
        <p:pic>
          <p:nvPicPr>
            <p:cNvPr id="33816" name="Picture 62" descr="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71" y="445"/>
              <a:ext cx="4657" cy="3153"/>
            </a:xfrm>
            <a:prstGeom prst="rect">
              <a:avLst/>
            </a:prstGeom>
            <a:noFill/>
            <a:ln w="9525">
              <a:noFill/>
              <a:miter lim="800000"/>
              <a:headEnd/>
              <a:tailEnd/>
            </a:ln>
          </p:spPr>
        </p:pic>
        <p:grpSp>
          <p:nvGrpSpPr>
            <p:cNvPr id="3" name="Group 59"/>
            <p:cNvGrpSpPr>
              <a:grpSpLocks/>
            </p:cNvGrpSpPr>
            <p:nvPr/>
          </p:nvGrpSpPr>
          <p:grpSpPr bwMode="auto">
            <a:xfrm>
              <a:off x="895" y="362"/>
              <a:ext cx="1549" cy="762"/>
              <a:chOff x="895" y="362"/>
              <a:chExt cx="1549" cy="762"/>
            </a:xfrm>
          </p:grpSpPr>
          <p:sp>
            <p:nvSpPr>
              <p:cNvPr id="33829" name="Line 67"/>
              <p:cNvSpPr>
                <a:spLocks noChangeShapeType="1"/>
              </p:cNvSpPr>
              <p:nvPr/>
            </p:nvSpPr>
            <p:spPr bwMode="auto">
              <a:xfrm rot="21300000" flipV="1">
                <a:off x="1664" y="954"/>
                <a:ext cx="139" cy="46"/>
              </a:xfrm>
              <a:prstGeom prst="line">
                <a:avLst/>
              </a:prstGeom>
              <a:noFill/>
              <a:ln w="19050">
                <a:solidFill>
                  <a:srgbClr val="FFC8B4"/>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3830" name="Line 68"/>
              <p:cNvSpPr>
                <a:spLocks noChangeShapeType="1"/>
              </p:cNvSpPr>
              <p:nvPr/>
            </p:nvSpPr>
            <p:spPr bwMode="auto">
              <a:xfrm rot="21420000" flipV="1">
                <a:off x="895" y="554"/>
                <a:ext cx="144" cy="48"/>
              </a:xfrm>
              <a:prstGeom prst="line">
                <a:avLst/>
              </a:prstGeom>
              <a:noFill/>
              <a:ln w="19050">
                <a:solidFill>
                  <a:srgbClr val="FFC8B4"/>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3831" name="Rectangle 72"/>
              <p:cNvSpPr>
                <a:spLocks noChangeArrowheads="1"/>
              </p:cNvSpPr>
              <p:nvPr/>
            </p:nvSpPr>
            <p:spPr bwMode="auto">
              <a:xfrm>
                <a:off x="2029" y="912"/>
                <a:ext cx="415" cy="212"/>
              </a:xfrm>
              <a:prstGeom prst="rect">
                <a:avLst/>
              </a:prstGeom>
              <a:noFill/>
              <a:ln w="9525">
                <a:noFill/>
                <a:miter lim="800000"/>
                <a:headEnd/>
                <a:tailEnd/>
              </a:ln>
            </p:spPr>
            <p:txBody>
              <a:bodyPr wrap="none">
                <a:prstTxWarp prst="textNoShape">
                  <a:avLst/>
                </a:prstTxWarp>
                <a:spAutoFit/>
              </a:bodyPr>
              <a:lstStyle/>
              <a:p>
                <a:r>
                  <a:rPr lang="de-DE" sz="1600" dirty="0">
                    <a:solidFill>
                      <a:srgbClr val="FFC8B4"/>
                    </a:solidFill>
                    <a:effectLst>
                      <a:outerShdw blurRad="50800" dist="38100" dir="2700000">
                        <a:srgbClr val="000000"/>
                      </a:outerShdw>
                    </a:effectLst>
                    <a:latin typeface="Arial" charset="0"/>
                    <a:ea typeface="ＭＳ Ｐゴシック" charset="-128"/>
                  </a:rPr>
                  <a:t>Atom</a:t>
                </a:r>
              </a:p>
            </p:txBody>
          </p:sp>
          <p:sp>
            <p:nvSpPr>
              <p:cNvPr id="33832" name="Rectangle 73"/>
              <p:cNvSpPr>
                <a:spLocks noChangeArrowheads="1"/>
              </p:cNvSpPr>
              <p:nvPr/>
            </p:nvSpPr>
            <p:spPr bwMode="auto">
              <a:xfrm>
                <a:off x="1794" y="790"/>
                <a:ext cx="493" cy="212"/>
              </a:xfrm>
              <a:prstGeom prst="rect">
                <a:avLst/>
              </a:prstGeom>
              <a:noFill/>
              <a:ln w="9525">
                <a:noFill/>
                <a:miter lim="800000"/>
                <a:headEnd/>
                <a:tailEnd/>
              </a:ln>
            </p:spPr>
            <p:txBody>
              <a:bodyPr wrap="none">
                <a:prstTxWarp prst="textNoShape">
                  <a:avLst/>
                </a:prstTxWarp>
                <a:spAutoFit/>
              </a:bodyPr>
              <a:lstStyle/>
              <a:p>
                <a:r>
                  <a:rPr lang="de-DE" sz="1600" dirty="0">
                    <a:solidFill>
                      <a:srgbClr val="FFC8B4"/>
                    </a:solidFill>
                    <a:effectLst>
                      <a:outerShdw blurRad="50800" dist="38100" dir="2700000">
                        <a:srgbClr val="000000"/>
                      </a:outerShdw>
                    </a:effectLst>
                    <a:latin typeface="Arial" charset="0"/>
                    <a:ea typeface="ＭＳ Ｐゴシック" charset="-128"/>
                  </a:rPr>
                  <a:t>Proton</a:t>
                </a:r>
              </a:p>
            </p:txBody>
          </p:sp>
          <p:sp>
            <p:nvSpPr>
              <p:cNvPr id="33833" name="Rectangle 74"/>
              <p:cNvSpPr>
                <a:spLocks noChangeArrowheads="1"/>
              </p:cNvSpPr>
              <p:nvPr/>
            </p:nvSpPr>
            <p:spPr bwMode="auto">
              <a:xfrm>
                <a:off x="973" y="362"/>
                <a:ext cx="636" cy="212"/>
              </a:xfrm>
              <a:prstGeom prst="rect">
                <a:avLst/>
              </a:prstGeom>
              <a:noFill/>
              <a:ln w="9525">
                <a:noFill/>
                <a:miter lim="800000"/>
                <a:headEnd/>
                <a:tailEnd/>
              </a:ln>
            </p:spPr>
            <p:txBody>
              <a:bodyPr wrap="none">
                <a:prstTxWarp prst="textNoShape">
                  <a:avLst/>
                </a:prstTxWarp>
                <a:spAutoFit/>
              </a:bodyPr>
              <a:lstStyle/>
              <a:p>
                <a:r>
                  <a:rPr lang="de-DE" sz="1600" dirty="0">
                    <a:solidFill>
                      <a:srgbClr val="FFC8B4"/>
                    </a:solidFill>
                    <a:effectLst>
                      <a:outerShdw blurRad="50800" dist="38100" dir="2700000">
                        <a:srgbClr val="000000"/>
                      </a:outerShdw>
                    </a:effectLst>
                    <a:latin typeface="Arial" charset="0"/>
                    <a:ea typeface="ＭＳ Ｐゴシック" charset="-128"/>
                  </a:rPr>
                  <a:t>Big Bang</a:t>
                </a:r>
              </a:p>
            </p:txBody>
          </p:sp>
          <p:sp>
            <p:nvSpPr>
              <p:cNvPr id="33834" name="Line 79"/>
              <p:cNvSpPr>
                <a:spLocks noChangeShapeType="1"/>
              </p:cNvSpPr>
              <p:nvPr/>
            </p:nvSpPr>
            <p:spPr bwMode="auto">
              <a:xfrm rot="21180000" flipV="1">
                <a:off x="1880" y="1056"/>
                <a:ext cx="139" cy="46"/>
              </a:xfrm>
              <a:prstGeom prst="line">
                <a:avLst/>
              </a:prstGeom>
              <a:noFill/>
              <a:ln w="19050">
                <a:solidFill>
                  <a:srgbClr val="FFC8B4"/>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grpSp>
        <p:grpSp>
          <p:nvGrpSpPr>
            <p:cNvPr id="4" name="Group 61"/>
            <p:cNvGrpSpPr>
              <a:grpSpLocks/>
            </p:cNvGrpSpPr>
            <p:nvPr/>
          </p:nvGrpSpPr>
          <p:grpSpPr bwMode="auto">
            <a:xfrm>
              <a:off x="2899" y="1296"/>
              <a:ext cx="2745" cy="2249"/>
              <a:chOff x="2899" y="1296"/>
              <a:chExt cx="2745" cy="2249"/>
            </a:xfrm>
          </p:grpSpPr>
          <p:sp>
            <p:nvSpPr>
              <p:cNvPr id="33819" name="Line 63"/>
              <p:cNvSpPr>
                <a:spLocks noChangeShapeType="1"/>
              </p:cNvSpPr>
              <p:nvPr/>
            </p:nvSpPr>
            <p:spPr bwMode="auto">
              <a:xfrm rot="21360000" flipV="1">
                <a:off x="4337" y="2238"/>
                <a:ext cx="240" cy="96"/>
              </a:xfrm>
              <a:prstGeom prst="line">
                <a:avLst/>
              </a:prstGeom>
              <a:noFill/>
              <a:ln w="19050">
                <a:solidFill>
                  <a:srgbClr val="CCFFCC"/>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3820" name="Line 64"/>
              <p:cNvSpPr>
                <a:spLocks noChangeShapeType="1"/>
              </p:cNvSpPr>
              <p:nvPr/>
            </p:nvSpPr>
            <p:spPr bwMode="auto">
              <a:xfrm flipV="1">
                <a:off x="3373" y="1764"/>
                <a:ext cx="192" cy="96"/>
              </a:xfrm>
              <a:prstGeom prst="line">
                <a:avLst/>
              </a:prstGeom>
              <a:noFill/>
              <a:ln w="19050">
                <a:solidFill>
                  <a:srgbClr val="CCFFCC"/>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3821" name="Line 65"/>
              <p:cNvSpPr>
                <a:spLocks noChangeShapeType="1"/>
              </p:cNvSpPr>
              <p:nvPr/>
            </p:nvSpPr>
            <p:spPr bwMode="auto">
              <a:xfrm flipV="1">
                <a:off x="2899" y="1520"/>
                <a:ext cx="192" cy="96"/>
              </a:xfrm>
              <a:prstGeom prst="line">
                <a:avLst/>
              </a:prstGeom>
              <a:noFill/>
              <a:ln w="19050">
                <a:solidFill>
                  <a:srgbClr val="CCFFCC"/>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3822" name="Line 69"/>
              <p:cNvSpPr>
                <a:spLocks noChangeShapeType="1"/>
              </p:cNvSpPr>
              <p:nvPr/>
            </p:nvSpPr>
            <p:spPr bwMode="auto">
              <a:xfrm>
                <a:off x="4913" y="2446"/>
                <a:ext cx="624" cy="0"/>
              </a:xfrm>
              <a:prstGeom prst="line">
                <a:avLst/>
              </a:prstGeom>
              <a:noFill/>
              <a:ln w="19050">
                <a:solidFill>
                  <a:srgbClr val="CCFFCC"/>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3823" name="Line 70"/>
              <p:cNvSpPr>
                <a:spLocks noChangeShapeType="1"/>
              </p:cNvSpPr>
              <p:nvPr/>
            </p:nvSpPr>
            <p:spPr bwMode="auto">
              <a:xfrm rot="5400000">
                <a:off x="4973" y="2762"/>
                <a:ext cx="624" cy="0"/>
              </a:xfrm>
              <a:prstGeom prst="line">
                <a:avLst/>
              </a:prstGeom>
              <a:noFill/>
              <a:ln w="19050">
                <a:solidFill>
                  <a:srgbClr val="CCFFCC"/>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3824" name="Rectangle 75"/>
              <p:cNvSpPr>
                <a:spLocks noChangeArrowheads="1"/>
              </p:cNvSpPr>
              <p:nvPr/>
            </p:nvSpPr>
            <p:spPr bwMode="auto">
              <a:xfrm>
                <a:off x="2999" y="1296"/>
                <a:ext cx="998" cy="212"/>
              </a:xfrm>
              <a:prstGeom prst="rect">
                <a:avLst/>
              </a:prstGeom>
              <a:noFill/>
              <a:ln w="9525">
                <a:noFill/>
                <a:miter lim="800000"/>
                <a:headEnd/>
                <a:tailEnd/>
              </a:ln>
            </p:spPr>
            <p:txBody>
              <a:bodyPr wrap="none">
                <a:prstTxWarp prst="textNoShape">
                  <a:avLst/>
                </a:prstTxWarp>
                <a:spAutoFit/>
              </a:bodyPr>
              <a:lstStyle/>
              <a:p>
                <a:r>
                  <a:rPr lang="en-GB" sz="1600" dirty="0">
                    <a:solidFill>
                      <a:srgbClr val="CCFFCC"/>
                    </a:solidFill>
                    <a:effectLst>
                      <a:outerShdw blurRad="50800" dist="38100" dir="2700000">
                        <a:srgbClr val="000000"/>
                      </a:outerShdw>
                    </a:effectLst>
                    <a:latin typeface="Arial" charset="0"/>
                    <a:ea typeface="ＭＳ Ｐゴシック" charset="-128"/>
                  </a:rPr>
                  <a:t>Radius of Earth</a:t>
                </a:r>
                <a:endParaRPr lang="de-DE" sz="1600" dirty="0">
                  <a:solidFill>
                    <a:srgbClr val="CCFFCC"/>
                  </a:solidFill>
                  <a:effectLst>
                    <a:outerShdw blurRad="50800" dist="38100" dir="2700000">
                      <a:srgbClr val="000000"/>
                    </a:outerShdw>
                  </a:effectLst>
                  <a:latin typeface="Arial" charset="0"/>
                  <a:ea typeface="ＭＳ Ｐゴシック" charset="-128"/>
                </a:endParaRPr>
              </a:p>
            </p:txBody>
          </p:sp>
          <p:sp>
            <p:nvSpPr>
              <p:cNvPr id="33825" name="Rectangle 76"/>
              <p:cNvSpPr>
                <a:spLocks noChangeArrowheads="1"/>
              </p:cNvSpPr>
              <p:nvPr/>
            </p:nvSpPr>
            <p:spPr bwMode="auto">
              <a:xfrm>
                <a:off x="4443" y="2047"/>
                <a:ext cx="1201" cy="187"/>
              </a:xfrm>
              <a:prstGeom prst="rect">
                <a:avLst/>
              </a:prstGeom>
              <a:noFill/>
              <a:ln w="9525">
                <a:noFill/>
                <a:miter lim="800000"/>
                <a:headEnd/>
                <a:tailEnd/>
              </a:ln>
            </p:spPr>
            <p:txBody>
              <a:bodyPr wrap="none">
                <a:prstTxWarp prst="textNoShape">
                  <a:avLst/>
                </a:prstTxWarp>
                <a:spAutoFit/>
              </a:bodyPr>
              <a:lstStyle/>
              <a:p>
                <a:pPr>
                  <a:lnSpc>
                    <a:spcPct val="80000"/>
                  </a:lnSpc>
                </a:pPr>
                <a:r>
                  <a:rPr lang="en-GB" sz="1600" dirty="0">
                    <a:solidFill>
                      <a:srgbClr val="CCFFCC"/>
                    </a:solidFill>
                    <a:effectLst>
                      <a:outerShdw blurRad="50800" dist="38100" dir="2700000">
                        <a:srgbClr val="000000"/>
                      </a:outerShdw>
                    </a:effectLst>
                    <a:latin typeface="Arial" charset="0"/>
                    <a:ea typeface="ＭＳ Ｐゴシック" charset="-128"/>
                  </a:rPr>
                  <a:t>Radius of Galaxies</a:t>
                </a:r>
                <a:endParaRPr lang="de-DE" sz="1600" dirty="0">
                  <a:solidFill>
                    <a:srgbClr val="CCFFCC"/>
                  </a:solidFill>
                  <a:effectLst>
                    <a:outerShdw blurRad="50800" dist="38100" dir="2700000">
                      <a:srgbClr val="000000"/>
                    </a:outerShdw>
                  </a:effectLst>
                  <a:latin typeface="Arial" charset="0"/>
                  <a:ea typeface="ＭＳ Ｐゴシック" charset="-128"/>
                </a:endParaRPr>
              </a:p>
            </p:txBody>
          </p:sp>
          <p:sp>
            <p:nvSpPr>
              <p:cNvPr id="33826" name="Rectangle 77"/>
              <p:cNvSpPr>
                <a:spLocks noChangeArrowheads="1"/>
              </p:cNvSpPr>
              <p:nvPr/>
            </p:nvSpPr>
            <p:spPr bwMode="auto">
              <a:xfrm>
                <a:off x="3457" y="1536"/>
                <a:ext cx="828" cy="212"/>
              </a:xfrm>
              <a:prstGeom prst="rect">
                <a:avLst/>
              </a:prstGeom>
              <a:noFill/>
              <a:ln w="9525">
                <a:noFill/>
                <a:miter lim="800000"/>
                <a:headEnd/>
                <a:tailEnd/>
              </a:ln>
            </p:spPr>
            <p:txBody>
              <a:bodyPr wrap="none">
                <a:prstTxWarp prst="textNoShape">
                  <a:avLst/>
                </a:prstTxWarp>
                <a:spAutoFit/>
              </a:bodyPr>
              <a:lstStyle/>
              <a:p>
                <a:r>
                  <a:rPr lang="en-GB" sz="1600" dirty="0">
                    <a:solidFill>
                      <a:srgbClr val="CCFFCC"/>
                    </a:solidFill>
                    <a:effectLst>
                      <a:outerShdw blurRad="50800" dist="38100" dir="2700000">
                        <a:srgbClr val="000000"/>
                      </a:outerShdw>
                    </a:effectLst>
                    <a:latin typeface="Arial" charset="0"/>
                    <a:ea typeface="ＭＳ Ｐゴシック" charset="-128"/>
                  </a:rPr>
                  <a:t>Earth to Sun</a:t>
                </a:r>
              </a:p>
            </p:txBody>
          </p:sp>
          <p:sp>
            <p:nvSpPr>
              <p:cNvPr id="33827" name="Rectangle 78"/>
              <p:cNvSpPr>
                <a:spLocks noChangeArrowheads="1"/>
              </p:cNvSpPr>
              <p:nvPr/>
            </p:nvSpPr>
            <p:spPr bwMode="auto">
              <a:xfrm>
                <a:off x="4916" y="2287"/>
                <a:ext cx="626" cy="187"/>
              </a:xfrm>
              <a:prstGeom prst="rect">
                <a:avLst/>
              </a:prstGeom>
              <a:noFill/>
              <a:ln w="9525">
                <a:noFill/>
                <a:miter lim="800000"/>
                <a:headEnd/>
                <a:tailEnd/>
              </a:ln>
            </p:spPr>
            <p:txBody>
              <a:bodyPr wrap="none">
                <a:prstTxWarp prst="textNoShape">
                  <a:avLst/>
                </a:prstTxWarp>
                <a:spAutoFit/>
              </a:bodyPr>
              <a:lstStyle/>
              <a:p>
                <a:pPr>
                  <a:lnSpc>
                    <a:spcPct val="80000"/>
                  </a:lnSpc>
                </a:pPr>
                <a:r>
                  <a:rPr lang="en-GB" sz="1600" dirty="0">
                    <a:solidFill>
                      <a:srgbClr val="CCFFCC"/>
                    </a:solidFill>
                    <a:effectLst>
                      <a:outerShdw blurRad="50800" dist="38100" dir="2700000">
                        <a:srgbClr val="000000">
                          <a:alpha val="94000"/>
                        </a:srgbClr>
                      </a:outerShdw>
                    </a:effectLst>
                    <a:latin typeface="Arial" charset="0"/>
                    <a:ea typeface="ＭＳ Ｐゴシック" charset="-128"/>
                  </a:rPr>
                  <a:t>Universe</a:t>
                </a:r>
              </a:p>
            </p:txBody>
          </p:sp>
          <p:sp>
            <p:nvSpPr>
              <p:cNvPr id="33828" name="Rectangle 42"/>
              <p:cNvSpPr>
                <a:spLocks noChangeArrowheads="1"/>
              </p:cNvSpPr>
              <p:nvPr/>
            </p:nvSpPr>
            <p:spPr bwMode="auto">
              <a:xfrm rot="19742175">
                <a:off x="5135" y="3358"/>
                <a:ext cx="289" cy="187"/>
              </a:xfrm>
              <a:prstGeom prst="rect">
                <a:avLst/>
              </a:prstGeom>
              <a:noFill/>
              <a:ln w="9525">
                <a:noFill/>
                <a:miter lim="800000"/>
                <a:headEnd/>
                <a:tailEnd/>
              </a:ln>
            </p:spPr>
            <p:txBody>
              <a:bodyPr wrap="none">
                <a:prstTxWarp prst="textNoShape">
                  <a:avLst/>
                </a:prstTxWarp>
                <a:spAutoFit/>
              </a:bodyPr>
              <a:lstStyle/>
              <a:p>
                <a:pPr>
                  <a:lnSpc>
                    <a:spcPct val="80000"/>
                  </a:lnSpc>
                </a:pPr>
                <a:r>
                  <a:rPr lang="de-DE" sz="1600" dirty="0">
                    <a:solidFill>
                      <a:srgbClr val="CCFFCC"/>
                    </a:solidFill>
                    <a:effectLst>
                      <a:outerShdw blurRad="50800" dist="38100" dir="2700000">
                        <a:srgbClr val="000000"/>
                      </a:outerShdw>
                    </a:effectLst>
                    <a:latin typeface="Arial" charset="0"/>
                    <a:ea typeface="ＭＳ Ｐゴシック" charset="-128"/>
                  </a:rPr>
                  <a:t>cm</a:t>
                </a:r>
              </a:p>
            </p:txBody>
          </p:sp>
        </p:grpSp>
      </p:grpSp>
      <p:grpSp>
        <p:nvGrpSpPr>
          <p:cNvPr id="5" name="Group 62"/>
          <p:cNvGrpSpPr>
            <a:grpSpLocks/>
          </p:cNvGrpSpPr>
          <p:nvPr/>
        </p:nvGrpSpPr>
        <p:grpSpPr bwMode="auto">
          <a:xfrm>
            <a:off x="5753100" y="4648200"/>
            <a:ext cx="2171700" cy="2019300"/>
            <a:chOff x="3996" y="2976"/>
            <a:chExt cx="1368" cy="1272"/>
          </a:xfrm>
        </p:grpSpPr>
        <p:grpSp>
          <p:nvGrpSpPr>
            <p:cNvPr id="6" name="Group 47"/>
            <p:cNvGrpSpPr>
              <a:grpSpLocks/>
            </p:cNvGrpSpPr>
            <p:nvPr/>
          </p:nvGrpSpPr>
          <p:grpSpPr bwMode="auto">
            <a:xfrm>
              <a:off x="4128" y="2976"/>
              <a:ext cx="604" cy="578"/>
              <a:chOff x="3744" y="3408"/>
              <a:chExt cx="604" cy="578"/>
            </a:xfrm>
          </p:grpSpPr>
          <p:pic>
            <p:nvPicPr>
              <p:cNvPr id="66" name="Picture 48"/>
              <p:cNvPicPr>
                <a:picLocks noChangeAspect="1" noChangeArrowheads="1"/>
              </p:cNvPicPr>
              <p:nvPr/>
            </p:nvPicPr>
            <p:blipFill>
              <a:blip r:embed="rId4"/>
              <a:srcRect/>
              <a:stretch>
                <a:fillRect/>
              </a:stretch>
            </p:blipFill>
            <p:spPr bwMode="auto">
              <a:xfrm>
                <a:off x="3744" y="3408"/>
                <a:ext cx="604" cy="558"/>
              </a:xfrm>
              <a:prstGeom prst="rect">
                <a:avLst/>
              </a:prstGeom>
              <a:noFill/>
              <a:ln w="9525">
                <a:noFill/>
                <a:miter lim="800000"/>
                <a:headEnd/>
                <a:tailEnd/>
              </a:ln>
              <a:effectLst>
                <a:outerShdw blurRad="50800" dist="38100" dir="2700000">
                  <a:srgbClr val="000000"/>
                </a:outerShdw>
              </a:effectLst>
            </p:spPr>
          </p:pic>
          <p:sp>
            <p:nvSpPr>
              <p:cNvPr id="67" name="Text Box 49"/>
              <p:cNvSpPr txBox="1">
                <a:spLocks noChangeArrowheads="1"/>
              </p:cNvSpPr>
              <p:nvPr/>
            </p:nvSpPr>
            <p:spPr bwMode="auto">
              <a:xfrm>
                <a:off x="3840" y="3792"/>
                <a:ext cx="475" cy="194"/>
              </a:xfrm>
              <a:prstGeom prst="rect">
                <a:avLst/>
              </a:prstGeom>
              <a:noFill/>
              <a:ln w="9525">
                <a:noFill/>
                <a:miter lim="800000"/>
                <a:headEnd/>
                <a:tailEnd/>
              </a:ln>
            </p:spPr>
            <p:txBody>
              <a:bodyPr wrap="none">
                <a:prstTxWarp prst="textNoShape">
                  <a:avLst/>
                </a:prstTxWarp>
                <a:spAutoFit/>
              </a:bodyPr>
              <a:lstStyle/>
              <a:p>
                <a:pPr eaLnBrk="1" hangingPunct="1"/>
                <a:r>
                  <a:rPr lang="de-CH" sz="1400" dirty="0">
                    <a:solidFill>
                      <a:srgbClr val="EAEAEA"/>
                    </a:solidFill>
                    <a:effectLst>
                      <a:outerShdw blurRad="50800" dist="38100" dir="2700000">
                        <a:srgbClr val="000000"/>
                      </a:outerShdw>
                    </a:effectLst>
                    <a:latin typeface="Arial"/>
                    <a:ea typeface="ＭＳ Ｐゴシック" charset="-128"/>
                    <a:cs typeface="Arial"/>
                  </a:rPr>
                  <a:t>Hubble</a:t>
                </a:r>
              </a:p>
            </p:txBody>
          </p:sp>
        </p:grpSp>
        <p:pic>
          <p:nvPicPr>
            <p:cNvPr id="59" name="Picture 51" descr="Picture 2"/>
            <p:cNvPicPr>
              <a:picLocks noChangeAspect="1" noChangeArrowheads="1"/>
            </p:cNvPicPr>
            <p:nvPr/>
          </p:nvPicPr>
          <p:blipFill>
            <a:blip r:embed="rId5"/>
            <a:srcRect/>
            <a:stretch>
              <a:fillRect/>
            </a:stretch>
          </p:blipFill>
          <p:spPr bwMode="auto">
            <a:xfrm>
              <a:off x="4752" y="3337"/>
              <a:ext cx="558" cy="503"/>
            </a:xfrm>
            <a:prstGeom prst="rect">
              <a:avLst/>
            </a:prstGeom>
            <a:noFill/>
            <a:effectLst>
              <a:outerShdw dist="35921" dir="2700000" algn="ctr" rotWithShape="0">
                <a:schemeClr val="tx1"/>
              </a:outerShdw>
            </a:effectLst>
          </p:spPr>
        </p:pic>
        <p:sp>
          <p:nvSpPr>
            <p:cNvPr id="60" name="Text Box 52"/>
            <p:cNvSpPr txBox="1">
              <a:spLocks noChangeArrowheads="1"/>
            </p:cNvSpPr>
            <p:nvPr/>
          </p:nvSpPr>
          <p:spPr bwMode="auto">
            <a:xfrm>
              <a:off x="4932" y="3312"/>
              <a:ext cx="423" cy="183"/>
            </a:xfrm>
            <a:prstGeom prst="rect">
              <a:avLst/>
            </a:prstGeom>
            <a:noFill/>
            <a:ln w="9525">
              <a:noFill/>
              <a:miter lim="800000"/>
              <a:headEnd/>
              <a:tailEnd/>
            </a:ln>
            <a:effectLst/>
          </p:spPr>
          <p:txBody>
            <a:bodyPr wrap="none">
              <a:prstTxWarp prst="textNoShape">
                <a:avLst/>
              </a:prstTxWarp>
              <a:spAutoFit/>
            </a:bodyPr>
            <a:lstStyle/>
            <a:p>
              <a:pPr eaLnBrk="1" hangingPunct="1">
                <a:lnSpc>
                  <a:spcPct val="90000"/>
                </a:lnSpc>
              </a:pPr>
              <a:r>
                <a:rPr lang="de-CH" sz="1400" dirty="0">
                  <a:solidFill>
                    <a:srgbClr val="EAEAEA"/>
                  </a:solidFill>
                  <a:effectLst>
                    <a:outerShdw blurRad="50800" dist="38100" dir="2700000">
                      <a:srgbClr val="000000"/>
                    </a:outerShdw>
                  </a:effectLst>
                  <a:latin typeface="Arial"/>
                  <a:ea typeface="ＭＳ Ｐゴシック" charset="-128"/>
                  <a:cs typeface="Arial"/>
                </a:rPr>
                <a:t>ALMA</a:t>
              </a:r>
            </a:p>
          </p:txBody>
        </p:sp>
        <p:grpSp>
          <p:nvGrpSpPr>
            <p:cNvPr id="7" name="Group 53"/>
            <p:cNvGrpSpPr>
              <a:grpSpLocks/>
            </p:cNvGrpSpPr>
            <p:nvPr/>
          </p:nvGrpSpPr>
          <p:grpSpPr bwMode="auto">
            <a:xfrm>
              <a:off x="4740" y="3864"/>
              <a:ext cx="624" cy="384"/>
              <a:chOff x="4128" y="3933"/>
              <a:chExt cx="576" cy="343"/>
            </a:xfrm>
          </p:grpSpPr>
          <p:pic>
            <p:nvPicPr>
              <p:cNvPr id="64" name="Picture 54" descr="Picture 3"/>
              <p:cNvPicPr>
                <a:picLocks noChangeAspect="1" noChangeArrowheads="1"/>
              </p:cNvPicPr>
              <p:nvPr/>
            </p:nvPicPr>
            <p:blipFill>
              <a:blip r:embed="rId6"/>
              <a:srcRect/>
              <a:stretch>
                <a:fillRect/>
              </a:stretch>
            </p:blipFill>
            <p:spPr bwMode="auto">
              <a:xfrm>
                <a:off x="4176" y="3933"/>
                <a:ext cx="528" cy="343"/>
              </a:xfrm>
              <a:prstGeom prst="rect">
                <a:avLst/>
              </a:prstGeom>
              <a:noFill/>
              <a:ln w="9525">
                <a:noFill/>
                <a:miter lim="800000"/>
                <a:headEnd/>
                <a:tailEnd/>
              </a:ln>
              <a:effectLst>
                <a:outerShdw blurRad="50800" dist="38100" dir="2700000">
                  <a:srgbClr val="000000"/>
                </a:outerShdw>
              </a:effectLst>
            </p:spPr>
          </p:pic>
          <p:sp>
            <p:nvSpPr>
              <p:cNvPr id="65" name="Text Box 55"/>
              <p:cNvSpPr txBox="1">
                <a:spLocks noChangeArrowheads="1"/>
              </p:cNvSpPr>
              <p:nvPr/>
            </p:nvSpPr>
            <p:spPr bwMode="auto">
              <a:xfrm>
                <a:off x="4128" y="4099"/>
                <a:ext cx="297" cy="173"/>
              </a:xfrm>
              <a:prstGeom prst="rect">
                <a:avLst/>
              </a:prstGeom>
              <a:noFill/>
              <a:ln w="9525">
                <a:noFill/>
                <a:miter lim="800000"/>
                <a:headEnd/>
                <a:tailEnd/>
              </a:ln>
            </p:spPr>
            <p:txBody>
              <a:bodyPr wrap="none">
                <a:prstTxWarp prst="textNoShape">
                  <a:avLst/>
                </a:prstTxWarp>
                <a:spAutoFit/>
              </a:bodyPr>
              <a:lstStyle/>
              <a:p>
                <a:pPr eaLnBrk="1" hangingPunct="1"/>
                <a:r>
                  <a:rPr lang="de-CH" sz="1400" dirty="0">
                    <a:solidFill>
                      <a:srgbClr val="EAEAEA"/>
                    </a:solidFill>
                    <a:effectLst>
                      <a:outerShdw blurRad="50800" dist="38100" dir="2700000">
                        <a:srgbClr val="000000"/>
                      </a:outerShdw>
                    </a:effectLst>
                    <a:latin typeface="Arial"/>
                    <a:ea typeface="ＭＳ Ｐゴシック" charset="-128"/>
                    <a:cs typeface="Arial"/>
                  </a:rPr>
                  <a:t>VLT</a:t>
                </a:r>
              </a:p>
            </p:txBody>
          </p:sp>
        </p:grpSp>
        <p:pic>
          <p:nvPicPr>
            <p:cNvPr id="62" name="Picture 57" descr="Picture 9"/>
            <p:cNvPicPr>
              <a:picLocks noChangeAspect="1" noChangeArrowheads="1"/>
            </p:cNvPicPr>
            <p:nvPr/>
          </p:nvPicPr>
          <p:blipFill>
            <a:blip r:embed="rId7"/>
            <a:srcRect/>
            <a:stretch>
              <a:fillRect/>
            </a:stretch>
          </p:blipFill>
          <p:spPr bwMode="auto">
            <a:xfrm rot="5400000">
              <a:off x="4070" y="3486"/>
              <a:ext cx="571" cy="720"/>
            </a:xfrm>
            <a:prstGeom prst="rect">
              <a:avLst/>
            </a:prstGeom>
            <a:noFill/>
            <a:effectLst>
              <a:outerShdw blurRad="63500" dist="38099" dir="2700000" algn="ctr" rotWithShape="0">
                <a:srgbClr val="000000"/>
              </a:outerShdw>
            </a:effectLst>
          </p:spPr>
        </p:pic>
        <p:sp>
          <p:nvSpPr>
            <p:cNvPr id="63" name="Text Box 52"/>
            <p:cNvSpPr txBox="1">
              <a:spLocks noChangeArrowheads="1"/>
            </p:cNvSpPr>
            <p:nvPr/>
          </p:nvSpPr>
          <p:spPr bwMode="auto">
            <a:xfrm>
              <a:off x="4032" y="3984"/>
              <a:ext cx="361" cy="183"/>
            </a:xfrm>
            <a:prstGeom prst="rect">
              <a:avLst/>
            </a:prstGeom>
            <a:noFill/>
            <a:ln w="9525">
              <a:noFill/>
              <a:miter lim="800000"/>
              <a:headEnd/>
              <a:tailEnd/>
            </a:ln>
            <a:effectLst/>
          </p:spPr>
          <p:txBody>
            <a:bodyPr wrap="none">
              <a:prstTxWarp prst="textNoShape">
                <a:avLst/>
              </a:prstTxWarp>
              <a:spAutoFit/>
            </a:bodyPr>
            <a:lstStyle/>
            <a:p>
              <a:pPr eaLnBrk="1" hangingPunct="1">
                <a:lnSpc>
                  <a:spcPct val="90000"/>
                </a:lnSpc>
              </a:pPr>
              <a:r>
                <a:rPr lang="de-CH" sz="1400" dirty="0">
                  <a:solidFill>
                    <a:srgbClr val="EAEAEA"/>
                  </a:solidFill>
                  <a:effectLst>
                    <a:outerShdw blurRad="50800" dist="38100" dir="2700000">
                      <a:srgbClr val="000000"/>
                    </a:outerShdw>
                  </a:effectLst>
                  <a:latin typeface="Arial"/>
                  <a:ea typeface="ＭＳ Ｐゴシック" charset="-128"/>
                  <a:cs typeface="Arial"/>
                </a:rPr>
                <a:t>AMS</a:t>
              </a:r>
            </a:p>
          </p:txBody>
        </p:sp>
      </p:grpSp>
      <p:pic>
        <p:nvPicPr>
          <p:cNvPr id="28694" name="Picture 22" descr="sriimg20040301_4754942_0"/>
          <p:cNvPicPr>
            <a:picLocks noChangeAspect="1" noChangeArrowheads="1"/>
          </p:cNvPicPr>
          <p:nvPr/>
        </p:nvPicPr>
        <p:blipFill>
          <a:blip r:embed="rId8"/>
          <a:srcRect/>
          <a:stretch>
            <a:fillRect/>
          </a:stretch>
        </p:blipFill>
        <p:spPr bwMode="auto">
          <a:xfrm>
            <a:off x="6934200" y="1189038"/>
            <a:ext cx="1905000" cy="1398587"/>
          </a:xfrm>
          <a:prstGeom prst="rect">
            <a:avLst/>
          </a:prstGeom>
          <a:noFill/>
          <a:ln w="9525">
            <a:noFill/>
            <a:miter lim="800000"/>
            <a:headEnd/>
            <a:tailEnd/>
          </a:ln>
          <a:effectLst>
            <a:outerShdw blurRad="63500" dist="38099" dir="2700000" algn="ctr" rotWithShape="0">
              <a:schemeClr val="tx1">
                <a:alpha val="74997"/>
              </a:schemeClr>
            </a:outerShdw>
          </a:effectLst>
        </p:spPr>
      </p:pic>
      <p:grpSp>
        <p:nvGrpSpPr>
          <p:cNvPr id="8" name="Group 51"/>
          <p:cNvGrpSpPr>
            <a:grpSpLocks/>
          </p:cNvGrpSpPr>
          <p:nvPr/>
        </p:nvGrpSpPr>
        <p:grpSpPr bwMode="auto">
          <a:xfrm>
            <a:off x="323528" y="4832350"/>
            <a:ext cx="5638800" cy="1958828"/>
            <a:chOff x="323528" y="4832350"/>
            <a:chExt cx="5638800" cy="1958828"/>
          </a:xfrm>
        </p:grpSpPr>
        <p:sp>
          <p:nvSpPr>
            <p:cNvPr id="46" name="Rectangle 41"/>
            <p:cNvSpPr>
              <a:spLocks noChangeArrowheads="1"/>
            </p:cNvSpPr>
            <p:nvPr/>
          </p:nvSpPr>
          <p:spPr bwMode="auto">
            <a:xfrm>
              <a:off x="323528" y="5480050"/>
              <a:ext cx="5638800" cy="1311128"/>
            </a:xfrm>
            <a:prstGeom prst="rect">
              <a:avLst/>
            </a:prstGeom>
            <a:noFill/>
            <a:ln w="9525">
              <a:noFill/>
              <a:miter lim="800000"/>
              <a:headEnd/>
              <a:tailEnd/>
            </a:ln>
            <a:effectLst/>
          </p:spPr>
          <p:txBody>
            <a:bodyPr>
              <a:prstTxWarp prst="textNoShape">
                <a:avLst/>
              </a:prstTxWarp>
              <a:spAutoFit/>
            </a:bodyPr>
            <a:lstStyle/>
            <a:p>
              <a:pPr>
                <a:lnSpc>
                  <a:spcPct val="110000"/>
                </a:lnSpc>
                <a:defRPr/>
              </a:pPr>
              <a:r>
                <a:rPr lang="en-GB" sz="1800" dirty="0">
                  <a:solidFill>
                    <a:srgbClr val="FFFF0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Study </a:t>
              </a:r>
              <a:r>
                <a:rPr lang="en-GB" sz="1800" dirty="0" smtClean="0">
                  <a:solidFill>
                    <a:srgbClr val="FFFF0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elementary constituents of matter and forces controlling them. Study origin and structure of the universe. Increase </a:t>
              </a:r>
              <a:r>
                <a:rPr lang="en-GB" sz="1800" dirty="0">
                  <a:solidFill>
                    <a:srgbClr val="FFFF0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s</a:t>
              </a:r>
              <a:r>
                <a:rPr lang="en-GB" sz="1800" dirty="0" smtClean="0">
                  <a:solidFill>
                    <a:srgbClr val="FFFF0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ymbiosis </a:t>
              </a:r>
              <a:r>
                <a:rPr lang="en-GB" sz="1800" dirty="0">
                  <a:solidFill>
                    <a:srgbClr val="FFFF0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between Particle Physics</a:t>
              </a:r>
              <a:r>
                <a:rPr lang="en-GB" sz="1800" dirty="0" smtClean="0">
                  <a:solidFill>
                    <a:srgbClr val="FFFF0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 Astrophysics </a:t>
              </a:r>
              <a:r>
                <a:rPr lang="en-GB" sz="1800" dirty="0">
                  <a:solidFill>
                    <a:srgbClr val="FFFF0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and Cosmology</a:t>
              </a:r>
              <a:endParaRPr lang="de-DE" sz="1800" dirty="0">
                <a:solidFill>
                  <a:srgbClr val="FFFF00"/>
                </a:solidFill>
                <a:effectLst>
                  <a:outerShdw blurRad="50800" dist="38100" dir="2700000">
                    <a:srgbClr val="000000"/>
                  </a:outerShdw>
                </a:effectLst>
                <a:latin typeface="Arial" pitchFamily="-111" charset="0"/>
                <a:ea typeface="ＭＳ Ｐゴシック" pitchFamily="-111" charset="-128"/>
                <a:cs typeface="ＭＳ Ｐゴシック" pitchFamily="-111" charset="-128"/>
              </a:endParaRPr>
            </a:p>
          </p:txBody>
        </p:sp>
        <p:sp>
          <p:nvSpPr>
            <p:cNvPr id="33815" name="AutoShape 42"/>
            <p:cNvSpPr>
              <a:spLocks noChangeArrowheads="1"/>
            </p:cNvSpPr>
            <p:nvPr/>
          </p:nvSpPr>
          <p:spPr bwMode="auto">
            <a:xfrm rot="5400000">
              <a:off x="1058863" y="4916487"/>
              <a:ext cx="654050" cy="4857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rgbClr val="3A62AB"/>
                </a:gs>
                <a:gs pos="100000">
                  <a:schemeClr val="bg1"/>
                </a:gs>
              </a:gsLst>
              <a:lin ang="5400000" scaled="1"/>
            </a:gradFill>
            <a:ln w="9525">
              <a:solidFill>
                <a:schemeClr val="accent1"/>
              </a:solidFill>
              <a:miter lim="800000"/>
              <a:headEnd/>
              <a:tailEnd/>
            </a:ln>
          </p:spPr>
          <p:txBody>
            <a:bodyPr wrap="none" anchor="ctr">
              <a:prstTxWarp prst="textNoShape">
                <a:avLst/>
              </a:prstTxWarp>
            </a:bodyPr>
            <a:lstStyle/>
            <a:p>
              <a:endParaRPr lang="en-US" dirty="0">
                <a:solidFill>
                  <a:srgbClr val="000000"/>
                </a:solidFill>
                <a:latin typeface="Arial" charset="0"/>
                <a:ea typeface="ＭＳ Ｐゴシック" charset="-128"/>
              </a:endParaRPr>
            </a:p>
          </p:txBody>
        </p:sp>
      </p:grpSp>
      <p:grpSp>
        <p:nvGrpSpPr>
          <p:cNvPr id="10" name="Group 52"/>
          <p:cNvGrpSpPr>
            <a:grpSpLocks/>
          </p:cNvGrpSpPr>
          <p:nvPr/>
        </p:nvGrpSpPr>
        <p:grpSpPr bwMode="auto">
          <a:xfrm>
            <a:off x="2514600" y="838200"/>
            <a:ext cx="4495800" cy="4572000"/>
            <a:chOff x="2514600" y="914400"/>
            <a:chExt cx="4495800" cy="4572000"/>
          </a:xfrm>
        </p:grpSpPr>
        <p:pic>
          <p:nvPicPr>
            <p:cNvPr id="28725" name="Picture 53"/>
            <p:cNvPicPr>
              <a:picLocks noChangeAspect="1" noChangeArrowheads="1"/>
            </p:cNvPicPr>
            <p:nvPr/>
          </p:nvPicPr>
          <p:blipFill>
            <a:blip r:embed="rId9">
              <a:lum bright="-11000" contrast="3000"/>
            </a:blip>
            <a:srcRect/>
            <a:stretch>
              <a:fillRect/>
            </a:stretch>
          </p:blipFill>
          <p:spPr bwMode="auto">
            <a:xfrm>
              <a:off x="4305300" y="914400"/>
              <a:ext cx="2705100" cy="4572000"/>
            </a:xfrm>
            <a:prstGeom prst="rect">
              <a:avLst/>
            </a:prstGeom>
            <a:noFill/>
            <a:ln w="9525">
              <a:solidFill>
                <a:schemeClr val="tx1"/>
              </a:solidFill>
              <a:miter lim="800000"/>
              <a:headEnd/>
              <a:tailEnd/>
            </a:ln>
            <a:effectLst>
              <a:outerShdw blurRad="63500" dist="101600" dir="2700000" algn="ctr" rotWithShape="0">
                <a:schemeClr val="tx1">
                  <a:alpha val="74997"/>
                </a:schemeClr>
              </a:outerShdw>
            </a:effectLst>
          </p:spPr>
        </p:pic>
        <p:sp>
          <p:nvSpPr>
            <p:cNvPr id="12338" name="Line 54"/>
            <p:cNvSpPr>
              <a:spLocks noChangeShapeType="1"/>
            </p:cNvSpPr>
            <p:nvPr/>
          </p:nvSpPr>
          <p:spPr bwMode="auto">
            <a:xfrm flipH="1" flipV="1">
              <a:off x="3630613" y="2936874"/>
              <a:ext cx="650391" cy="2521913"/>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prstTxWarp prst="textNoShape">
                <a:avLst/>
              </a:prstTxWarp>
            </a:bodyPr>
            <a:lstStyle/>
            <a:p>
              <a:pPr>
                <a:defRPr/>
              </a:pPr>
              <a:endParaRPr lang="en-US" dirty="0">
                <a:solidFill>
                  <a:srgbClr val="000000"/>
                </a:solidFill>
                <a:latin typeface="Arial" charset="0"/>
                <a:ea typeface="ＭＳ Ｐゴシック" charset="-128"/>
              </a:endParaRPr>
            </a:p>
          </p:txBody>
        </p:sp>
        <p:sp>
          <p:nvSpPr>
            <p:cNvPr id="12339" name="Line 55"/>
            <p:cNvSpPr>
              <a:spLocks noChangeShapeType="1"/>
            </p:cNvSpPr>
            <p:nvPr/>
          </p:nvSpPr>
          <p:spPr bwMode="auto">
            <a:xfrm flipV="1">
              <a:off x="2514600" y="914400"/>
              <a:ext cx="1752600" cy="579438"/>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prstTxWarp prst="textNoShape">
                <a:avLst/>
              </a:prstTxWarp>
            </a:bodyPr>
            <a:lstStyle/>
            <a:p>
              <a:pPr>
                <a:defRPr/>
              </a:pPr>
              <a:endParaRPr lang="en-US" dirty="0">
                <a:solidFill>
                  <a:srgbClr val="000000"/>
                </a:solidFill>
                <a:latin typeface="Arial" charset="0"/>
                <a:ea typeface="ＭＳ Ｐゴシック" charset="-128"/>
              </a:endParaRPr>
            </a:p>
          </p:txBody>
        </p:sp>
      </p:grpSp>
      <p:grpSp>
        <p:nvGrpSpPr>
          <p:cNvPr id="9" name="Group 91"/>
          <p:cNvGrpSpPr>
            <a:grpSpLocks/>
          </p:cNvGrpSpPr>
          <p:nvPr/>
        </p:nvGrpSpPr>
        <p:grpSpPr bwMode="auto">
          <a:xfrm>
            <a:off x="65088" y="2016125"/>
            <a:ext cx="3275012" cy="2779713"/>
            <a:chOff x="41" y="1314"/>
            <a:chExt cx="2063" cy="1751"/>
          </a:xfrm>
        </p:grpSpPr>
        <p:sp>
          <p:nvSpPr>
            <p:cNvPr id="33807" name="Line 45"/>
            <p:cNvSpPr>
              <a:spLocks noChangeShapeType="1"/>
            </p:cNvSpPr>
            <p:nvPr/>
          </p:nvSpPr>
          <p:spPr bwMode="auto">
            <a:xfrm>
              <a:off x="1494" y="1314"/>
              <a:ext cx="0" cy="144"/>
            </a:xfrm>
            <a:prstGeom prst="line">
              <a:avLst/>
            </a:prstGeom>
            <a:noFill/>
            <a:ln w="19050">
              <a:solidFill>
                <a:srgbClr val="7AA5BF"/>
              </a:solidFill>
              <a:round/>
              <a:headEnd/>
              <a:tailEnd/>
            </a:ln>
            <a:effectLst>
              <a:outerShdw blurRad="50800" dist="38100" dir="2700000">
                <a:srgbClr val="000000"/>
              </a:outerShdw>
            </a:effectLst>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3808" name="Line 46"/>
            <p:cNvSpPr>
              <a:spLocks noChangeShapeType="1"/>
            </p:cNvSpPr>
            <p:nvPr/>
          </p:nvSpPr>
          <p:spPr bwMode="auto">
            <a:xfrm>
              <a:off x="692" y="1466"/>
              <a:ext cx="0" cy="336"/>
            </a:xfrm>
            <a:prstGeom prst="line">
              <a:avLst/>
            </a:prstGeom>
            <a:noFill/>
            <a:ln w="19050">
              <a:solidFill>
                <a:srgbClr val="7AA5BF"/>
              </a:solidFill>
              <a:round/>
              <a:headEnd/>
              <a:tailEnd type="triangle" w="med" len="med"/>
            </a:ln>
            <a:effectLst>
              <a:outerShdw blurRad="50800" dist="38100" dir="2700000">
                <a:srgbClr val="000000"/>
              </a:outerShdw>
            </a:effectLst>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3809" name="Line 48"/>
            <p:cNvSpPr>
              <a:spLocks noChangeShapeType="1"/>
            </p:cNvSpPr>
            <p:nvPr/>
          </p:nvSpPr>
          <p:spPr bwMode="auto">
            <a:xfrm>
              <a:off x="684" y="1463"/>
              <a:ext cx="816" cy="0"/>
            </a:xfrm>
            <a:prstGeom prst="line">
              <a:avLst/>
            </a:prstGeom>
            <a:noFill/>
            <a:ln w="19050">
              <a:solidFill>
                <a:srgbClr val="7AA5BF"/>
              </a:solidFill>
              <a:round/>
              <a:headEnd/>
              <a:tailEnd/>
            </a:ln>
            <a:effectLst>
              <a:outerShdw blurRad="50800" dist="38100" dir="2700000">
                <a:srgbClr val="000000"/>
              </a:outerShdw>
            </a:effectLst>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28721" name="Rectangle 49"/>
            <p:cNvSpPr>
              <a:spLocks noChangeArrowheads="1"/>
            </p:cNvSpPr>
            <p:nvPr/>
          </p:nvSpPr>
          <p:spPr bwMode="auto">
            <a:xfrm>
              <a:off x="41" y="2761"/>
              <a:ext cx="1674" cy="304"/>
            </a:xfrm>
            <a:prstGeom prst="rect">
              <a:avLst/>
            </a:prstGeom>
            <a:noFill/>
            <a:ln w="9525">
              <a:noFill/>
              <a:miter lim="800000"/>
              <a:headEnd/>
              <a:tailEnd/>
            </a:ln>
            <a:effectLst/>
          </p:spPr>
          <p:txBody>
            <a:bodyPr wrap="none">
              <a:prstTxWarp prst="textNoShape">
                <a:avLst/>
              </a:prstTxWarp>
              <a:spAutoFit/>
            </a:bodyPr>
            <a:lstStyle/>
            <a:p>
              <a:pPr algn="ctr" eaLnBrk="1" hangingPunct="1">
                <a:lnSpc>
                  <a:spcPct val="107000"/>
                </a:lnSpc>
                <a:defRPr/>
              </a:pPr>
              <a:r>
                <a:rPr lang="en-GB" dirty="0">
                  <a:solidFill>
                    <a:srgbClr val="C7EEF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Super-Microscope</a:t>
              </a:r>
              <a:endParaRPr lang="en-GB" sz="2000" dirty="0">
                <a:solidFill>
                  <a:srgbClr val="3A62AB"/>
                </a:solidFill>
                <a:effectLst>
                  <a:outerShdw blurRad="50800" dist="38100" dir="2700000">
                    <a:srgbClr val="000000"/>
                  </a:outerShdw>
                </a:effectLst>
                <a:latin typeface="Arial" pitchFamily="-111" charset="0"/>
                <a:ea typeface="ＭＳ Ｐゴシック" pitchFamily="-111" charset="-128"/>
                <a:cs typeface="ＭＳ Ｐゴシック" pitchFamily="-111" charset="-128"/>
              </a:endParaRPr>
            </a:p>
          </p:txBody>
        </p:sp>
        <p:sp>
          <p:nvSpPr>
            <p:cNvPr id="33811" name="Text Box 50"/>
            <p:cNvSpPr txBox="1">
              <a:spLocks noChangeArrowheads="1"/>
            </p:cNvSpPr>
            <p:nvPr/>
          </p:nvSpPr>
          <p:spPr bwMode="auto">
            <a:xfrm>
              <a:off x="1632" y="2373"/>
              <a:ext cx="472" cy="254"/>
            </a:xfrm>
            <a:prstGeom prst="rect">
              <a:avLst/>
            </a:prstGeom>
            <a:noFill/>
            <a:ln w="9525">
              <a:noFill/>
              <a:miter lim="800000"/>
              <a:headEnd/>
              <a:tailEnd/>
            </a:ln>
          </p:spPr>
          <p:txBody>
            <a:bodyPr wrap="none">
              <a:prstTxWarp prst="textNoShape">
                <a:avLst/>
              </a:prstTxWarp>
              <a:spAutoFit/>
            </a:bodyPr>
            <a:lstStyle/>
            <a:p>
              <a:pPr>
                <a:lnSpc>
                  <a:spcPct val="90000"/>
                </a:lnSpc>
              </a:pPr>
              <a:r>
                <a:rPr lang="de-CH" sz="2200" dirty="0">
                  <a:solidFill>
                    <a:srgbClr val="C7EEF0"/>
                  </a:solidFill>
                  <a:effectLst>
                    <a:outerShdw blurRad="50800" dist="38100" dir="2700000">
                      <a:srgbClr val="000000"/>
                    </a:outerShdw>
                  </a:effectLst>
                  <a:latin typeface="Arial" charset="0"/>
                  <a:ea typeface="ＭＳ Ｐゴシック" charset="-128"/>
                </a:rPr>
                <a:t>LHC</a:t>
              </a:r>
            </a:p>
          </p:txBody>
        </p:sp>
        <p:pic>
          <p:nvPicPr>
            <p:cNvPr id="33812" name="Picture 7" descr="interconnect"/>
            <p:cNvPicPr>
              <a:picLocks noChangeAspect="1" noChangeArrowheads="1"/>
            </p:cNvPicPr>
            <p:nvPr/>
          </p:nvPicPr>
          <p:blipFill>
            <a:blip r:embed="rId10"/>
            <a:srcRect/>
            <a:stretch>
              <a:fillRect/>
            </a:stretch>
          </p:blipFill>
          <p:spPr bwMode="auto">
            <a:xfrm>
              <a:off x="144" y="1814"/>
              <a:ext cx="1488" cy="970"/>
            </a:xfrm>
            <a:prstGeom prst="rect">
              <a:avLst/>
            </a:prstGeom>
            <a:noFill/>
            <a:ln w="9525">
              <a:noFill/>
              <a:miter lim="800000"/>
              <a:headEnd/>
              <a:tailEnd/>
            </a:ln>
            <a:effectLst>
              <a:outerShdw blurRad="50800" dist="38100" dir="2700000">
                <a:srgbClr val="000000"/>
              </a:outerShdw>
            </a:effectLst>
          </p:spPr>
        </p:pic>
      </p:grpSp>
      <p:pic>
        <p:nvPicPr>
          <p:cNvPr id="52" name="Picture 51" descr="einstein-1935-dpa.jpg"/>
          <p:cNvPicPr>
            <a:picLocks noChangeAspect="1"/>
          </p:cNvPicPr>
          <p:nvPr/>
        </p:nvPicPr>
        <p:blipFill rotWithShape="1">
          <a:blip r:embed="rId11"/>
          <a:srcRect l="28448" r="6769" b="1575"/>
          <a:stretch/>
        </p:blipFill>
        <p:spPr>
          <a:xfrm>
            <a:off x="3240000" y="2371725"/>
            <a:ext cx="1044000" cy="989750"/>
          </a:xfrm>
          <a:prstGeom prst="rect">
            <a:avLst/>
          </a:prstGeom>
          <a:effectLst>
            <a:outerShdw blurRad="38100" dist="38100" dir="2700000">
              <a:srgbClr val="000000"/>
            </a:outerShdw>
          </a:effectLst>
        </p:spPr>
      </p:pic>
      <p:pic>
        <p:nvPicPr>
          <p:cNvPr id="53" name="Picture 9"/>
          <p:cNvPicPr>
            <a:picLocks noChangeAspect="1"/>
          </p:cNvPicPr>
          <p:nvPr/>
        </p:nvPicPr>
        <p:blipFill>
          <a:blip r:embed="rId12" cstate="print"/>
          <a:srcRect/>
          <a:stretch>
            <a:fillRect/>
          </a:stretch>
        </p:blipFill>
        <p:spPr bwMode="auto">
          <a:xfrm>
            <a:off x="152400" y="152400"/>
            <a:ext cx="762000" cy="762000"/>
          </a:xfrm>
          <a:prstGeom prst="rect">
            <a:avLst/>
          </a:prstGeom>
          <a:noFill/>
          <a:ln w="9525">
            <a:noFill/>
            <a:miter lim="800000"/>
            <a:headEnd/>
            <a:tailEnd/>
          </a:ln>
          <a:effectLst>
            <a:outerShdw blurRad="63500" dist="38099" dir="2700000" algn="ctr" rotWithShape="0">
              <a:srgbClr val="000000">
                <a:alpha val="74998"/>
              </a:srgbClr>
            </a:outerShdw>
          </a:effectLst>
        </p:spPr>
      </p:pic>
    </p:spTree>
    <p:extLst>
      <p:ext uri="{BB962C8B-B14F-4D97-AF65-F5344CB8AC3E}">
        <p14:creationId xmlns:p14="http://schemas.microsoft.com/office/powerpoint/2010/main" val="820966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9"/>
          <p:cNvPicPr>
            <a:picLocks noChangeAspect="1"/>
          </p:cNvPicPr>
          <p:nvPr/>
        </p:nvPicPr>
        <p:blipFill>
          <a:blip r:embed="rId3" cstate="print"/>
          <a:srcRect/>
          <a:stretch>
            <a:fillRect/>
          </a:stretch>
        </p:blipFill>
        <p:spPr bwMode="auto">
          <a:xfrm>
            <a:off x="152400" y="152400"/>
            <a:ext cx="762000" cy="762000"/>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50" name="Rectangle 49"/>
          <p:cNvSpPr/>
          <p:nvPr/>
        </p:nvSpPr>
        <p:spPr bwMode="auto">
          <a:xfrm>
            <a:off x="152400" y="1066800"/>
            <a:ext cx="2895600" cy="5562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
        <p:nvSpPr>
          <p:cNvPr id="51" name="Text Box 7"/>
          <p:cNvSpPr txBox="1">
            <a:spLocks noChangeArrowheads="1"/>
          </p:cNvSpPr>
          <p:nvPr/>
        </p:nvSpPr>
        <p:spPr bwMode="auto">
          <a:xfrm>
            <a:off x="7837633" y="1890524"/>
            <a:ext cx="455586" cy="460311"/>
          </a:xfrm>
          <a:prstGeom prst="rect">
            <a:avLst/>
          </a:prstGeom>
          <a:noFill/>
          <a:ln w="9525">
            <a:noFill/>
            <a:miter lim="800000"/>
            <a:headEnd/>
            <a:tailEnd/>
          </a:ln>
        </p:spPr>
        <p:txBody>
          <a:bodyPr wrap="none">
            <a:spAutoFit/>
          </a:bodyPr>
          <a:lstStyle/>
          <a:p>
            <a:pPr eaLnBrk="1" hangingPunct="1"/>
            <a:r>
              <a:rPr lang="en-US" sz="1800" dirty="0"/>
              <a:t>x8</a:t>
            </a:r>
          </a:p>
        </p:txBody>
      </p:sp>
      <p:sp>
        <p:nvSpPr>
          <p:cNvPr id="54" name="Slide Number Placeholder 3"/>
          <p:cNvSpPr txBox="1">
            <a:spLocks/>
          </p:cNvSpPr>
          <p:nvPr/>
        </p:nvSpPr>
        <p:spPr>
          <a:xfrm>
            <a:off x="7239000" y="6597650"/>
            <a:ext cx="1905000" cy="260350"/>
          </a:xfrm>
          <a:prstGeom prst="rect">
            <a:avLst/>
          </a:prstGeom>
          <a:noFill/>
        </p:spPr>
        <p:txBody>
          <a:bodyPr/>
          <a:lstStyle>
            <a:defPPr>
              <a:defRPr lang="en-US"/>
            </a:defPPr>
            <a:lvl1pPr algn="l" rtl="0" eaLnBrk="0" fontAlgn="base" hangingPunct="0">
              <a:spcBef>
                <a:spcPct val="0"/>
              </a:spcBef>
              <a:spcAft>
                <a:spcPct val="0"/>
              </a:spcAft>
              <a:defRPr sz="24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a:lstStyle>
          <a:p>
            <a:fld id="{F06AC986-A03A-4870-9E5F-C7312BA85B8C}" type="slidenum">
              <a:rPr lang="en-US" smtClean="0"/>
              <a:pPr/>
              <a:t>11</a:t>
            </a:fld>
            <a:endParaRPr lang="en-US" sz="1400" dirty="0" smtClean="0">
              <a:solidFill>
                <a:schemeClr val="bg2"/>
              </a:solidFill>
            </a:endParaRPr>
          </a:p>
        </p:txBody>
      </p:sp>
      <p:pic>
        <p:nvPicPr>
          <p:cNvPr id="55" name="Picture 28" descr="http://www.g-orbital.net/1869_ptable.jpg"/>
          <p:cNvPicPr>
            <a:picLocks noChangeAspect="1" noChangeArrowheads="1"/>
          </p:cNvPicPr>
          <p:nvPr/>
        </p:nvPicPr>
        <p:blipFill>
          <a:blip r:embed="rId4" cstate="print"/>
          <a:srcRect/>
          <a:stretch>
            <a:fillRect/>
          </a:stretch>
        </p:blipFill>
        <p:spPr bwMode="auto">
          <a:xfrm>
            <a:off x="3202366" y="1066801"/>
            <a:ext cx="5732084" cy="4191000"/>
          </a:xfrm>
          <a:prstGeom prst="rect">
            <a:avLst/>
          </a:prstGeom>
          <a:noFill/>
        </p:spPr>
      </p:pic>
      <p:pic>
        <p:nvPicPr>
          <p:cNvPr id="56" name="Picture 2"/>
          <p:cNvPicPr>
            <a:picLocks noChangeAspect="1" noChangeArrowheads="1"/>
          </p:cNvPicPr>
          <p:nvPr/>
        </p:nvPicPr>
        <p:blipFill>
          <a:blip r:embed="rId5" cstate="print"/>
          <a:srcRect t="61102"/>
          <a:stretch>
            <a:fillRect/>
          </a:stretch>
        </p:blipFill>
        <p:spPr bwMode="auto">
          <a:xfrm>
            <a:off x="152400" y="4495800"/>
            <a:ext cx="2890838" cy="2168712"/>
          </a:xfrm>
          <a:prstGeom prst="rect">
            <a:avLst/>
          </a:prstGeom>
          <a:noFill/>
          <a:ln w="9525">
            <a:noFill/>
            <a:miter lim="800000"/>
            <a:headEnd/>
            <a:tailEnd/>
          </a:ln>
        </p:spPr>
      </p:pic>
      <p:sp>
        <p:nvSpPr>
          <p:cNvPr id="57" name="Rounded Rectangle 56"/>
          <p:cNvSpPr/>
          <p:nvPr/>
        </p:nvSpPr>
        <p:spPr bwMode="auto">
          <a:xfrm>
            <a:off x="3863790" y="1783975"/>
            <a:ext cx="878540" cy="1524000"/>
          </a:xfrm>
          <a:prstGeom prst="roundRect">
            <a:avLst/>
          </a:prstGeom>
          <a:solidFill>
            <a:srgbClr val="FF9933">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
        <p:nvSpPr>
          <p:cNvPr id="58" name="Rounded Rectangle 57"/>
          <p:cNvSpPr/>
          <p:nvPr/>
        </p:nvSpPr>
        <p:spPr bwMode="auto">
          <a:xfrm>
            <a:off x="7315200" y="1524000"/>
            <a:ext cx="990600" cy="1066800"/>
          </a:xfrm>
          <a:prstGeom prst="roundRect">
            <a:avLst/>
          </a:prstGeom>
          <a:solidFill>
            <a:srgbClr val="FF9933">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
        <p:nvSpPr>
          <p:cNvPr id="61" name="Rounded Rectangle 60"/>
          <p:cNvSpPr/>
          <p:nvPr/>
        </p:nvSpPr>
        <p:spPr bwMode="auto">
          <a:xfrm>
            <a:off x="3886200" y="4208930"/>
            <a:ext cx="838200" cy="770965"/>
          </a:xfrm>
          <a:prstGeom prst="roundRect">
            <a:avLst/>
          </a:prstGeom>
          <a:solidFill>
            <a:srgbClr val="FF9933">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
        <p:nvSpPr>
          <p:cNvPr id="68" name="Rounded Rectangle 67"/>
          <p:cNvSpPr/>
          <p:nvPr/>
        </p:nvSpPr>
        <p:spPr bwMode="auto">
          <a:xfrm>
            <a:off x="7391400" y="3048000"/>
            <a:ext cx="838200" cy="770965"/>
          </a:xfrm>
          <a:prstGeom prst="roundRect">
            <a:avLst/>
          </a:prstGeom>
          <a:solidFill>
            <a:srgbClr val="FF9933">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grpSp>
        <p:nvGrpSpPr>
          <p:cNvPr id="69" name="Group 68"/>
          <p:cNvGrpSpPr/>
          <p:nvPr/>
        </p:nvGrpSpPr>
        <p:grpSpPr>
          <a:xfrm>
            <a:off x="152400" y="2765610"/>
            <a:ext cx="2994211" cy="1743635"/>
            <a:chOff x="2362201" y="3361765"/>
            <a:chExt cx="2994211" cy="1743635"/>
          </a:xfrm>
        </p:grpSpPr>
        <p:pic>
          <p:nvPicPr>
            <p:cNvPr id="70" name="Picture 2"/>
            <p:cNvPicPr>
              <a:picLocks noChangeAspect="1" noChangeArrowheads="1"/>
            </p:cNvPicPr>
            <p:nvPr/>
          </p:nvPicPr>
          <p:blipFill>
            <a:blip r:embed="rId5" cstate="print"/>
            <a:srcRect t="30069" r="-3789" b="38657"/>
            <a:stretch>
              <a:fillRect/>
            </a:stretch>
          </p:blipFill>
          <p:spPr bwMode="auto">
            <a:xfrm>
              <a:off x="2362201" y="3361765"/>
              <a:ext cx="2994211" cy="1743635"/>
            </a:xfrm>
            <a:prstGeom prst="rect">
              <a:avLst/>
            </a:prstGeom>
            <a:noFill/>
            <a:ln w="9525">
              <a:noFill/>
              <a:miter lim="800000"/>
              <a:headEnd/>
              <a:tailEnd/>
            </a:ln>
          </p:spPr>
        </p:pic>
        <p:sp>
          <p:nvSpPr>
            <p:cNvPr id="71" name="Rectangle 70"/>
            <p:cNvSpPr/>
            <p:nvPr/>
          </p:nvSpPr>
          <p:spPr bwMode="auto">
            <a:xfrm>
              <a:off x="3554506" y="3361765"/>
              <a:ext cx="1694329" cy="304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grpSp>
      <p:pic>
        <p:nvPicPr>
          <p:cNvPr id="72" name="Picture 2"/>
          <p:cNvPicPr>
            <a:picLocks noChangeAspect="1" noChangeArrowheads="1"/>
          </p:cNvPicPr>
          <p:nvPr/>
        </p:nvPicPr>
        <p:blipFill>
          <a:blip r:embed="rId5" cstate="print"/>
          <a:srcRect b="65604"/>
          <a:stretch>
            <a:fillRect/>
          </a:stretch>
        </p:blipFill>
        <p:spPr bwMode="auto">
          <a:xfrm>
            <a:off x="152400" y="1075765"/>
            <a:ext cx="2890838" cy="1917700"/>
          </a:xfrm>
          <a:prstGeom prst="rect">
            <a:avLst/>
          </a:prstGeom>
          <a:noFill/>
          <a:ln w="9525">
            <a:noFill/>
            <a:miter lim="800000"/>
            <a:headEnd/>
            <a:tailEnd/>
          </a:ln>
        </p:spPr>
      </p:pic>
      <p:sp>
        <p:nvSpPr>
          <p:cNvPr id="73" name="Text Box 3"/>
          <p:cNvSpPr txBox="1">
            <a:spLocks noChangeArrowheads="1"/>
          </p:cNvSpPr>
          <p:nvPr/>
        </p:nvSpPr>
        <p:spPr bwMode="auto">
          <a:xfrm>
            <a:off x="228600" y="1371600"/>
            <a:ext cx="1560367" cy="523220"/>
          </a:xfrm>
          <a:prstGeom prst="rect">
            <a:avLst/>
          </a:prstGeom>
          <a:noFill/>
          <a:ln w="9525">
            <a:noFill/>
            <a:miter lim="800000"/>
            <a:headEnd/>
            <a:tailEnd/>
          </a:ln>
          <a:effectLst/>
        </p:spPr>
        <p:txBody>
          <a:bodyPr wrap="square">
            <a:spAutoFit/>
          </a:bodyPr>
          <a:lstStyle/>
          <a:p>
            <a:r>
              <a:rPr lang="en-US" sz="1400" dirty="0" smtClean="0">
                <a:solidFill>
                  <a:srgbClr val="FF0000"/>
                </a:solidFill>
                <a:latin typeface="Comic Sans MS" pitchFamily="66" charset="0"/>
              </a:rPr>
              <a:t>1964</a:t>
            </a:r>
            <a:r>
              <a:rPr lang="en-US" sz="1200" dirty="0" smtClean="0">
                <a:solidFill>
                  <a:srgbClr val="FF0000"/>
                </a:solidFill>
                <a:latin typeface="Comic Sans MS" pitchFamily="66" charset="0"/>
              </a:rPr>
              <a:t>: </a:t>
            </a:r>
            <a:r>
              <a:rPr lang="en-US" sz="1400" dirty="0" smtClean="0">
                <a:solidFill>
                  <a:srgbClr val="FF0000"/>
                </a:solidFill>
                <a:latin typeface="Comic Sans MS" pitchFamily="66" charset="0"/>
              </a:rPr>
              <a:t>Quarks</a:t>
            </a:r>
            <a:br>
              <a:rPr lang="en-US" sz="1400" dirty="0" smtClean="0">
                <a:solidFill>
                  <a:srgbClr val="FF0000"/>
                </a:solidFill>
                <a:latin typeface="Comic Sans MS" pitchFamily="66" charset="0"/>
              </a:rPr>
            </a:br>
            <a:r>
              <a:rPr lang="en-US" sz="1400" dirty="0" smtClean="0">
                <a:solidFill>
                  <a:srgbClr val="FF0000"/>
                </a:solidFill>
                <a:latin typeface="Comic Sans MS" pitchFamily="66" charset="0"/>
              </a:rPr>
              <a:t>         Gell-Mann </a:t>
            </a:r>
          </a:p>
        </p:txBody>
      </p:sp>
      <p:sp>
        <p:nvSpPr>
          <p:cNvPr id="74" name="Text Box 3"/>
          <p:cNvSpPr txBox="1">
            <a:spLocks noChangeArrowheads="1"/>
          </p:cNvSpPr>
          <p:nvPr/>
        </p:nvSpPr>
        <p:spPr bwMode="auto">
          <a:xfrm>
            <a:off x="1313330" y="4388225"/>
            <a:ext cx="1773241" cy="738664"/>
          </a:xfrm>
          <a:prstGeom prst="rect">
            <a:avLst/>
          </a:prstGeom>
          <a:noFill/>
          <a:ln w="9525">
            <a:noFill/>
            <a:miter lim="800000"/>
            <a:headEnd/>
            <a:tailEnd/>
          </a:ln>
          <a:effectLst/>
        </p:spPr>
        <p:txBody>
          <a:bodyPr wrap="none">
            <a:spAutoFit/>
          </a:bodyPr>
          <a:lstStyle/>
          <a:p>
            <a:pPr algn="ctr"/>
            <a:r>
              <a:rPr lang="en-GB" sz="1400" dirty="0" smtClean="0">
                <a:solidFill>
                  <a:srgbClr val="FF0000"/>
                </a:solidFill>
                <a:latin typeface="Comic Sans MS" pitchFamily="66" charset="0"/>
              </a:rPr>
              <a:t>1911: </a:t>
            </a:r>
            <a:r>
              <a:rPr lang="en-US" sz="1400" dirty="0" smtClean="0">
                <a:solidFill>
                  <a:srgbClr val="FF0000"/>
                </a:solidFill>
                <a:latin typeface="Comic Sans MS" pitchFamily="66" charset="0"/>
              </a:rPr>
              <a:t>Atomic model</a:t>
            </a:r>
            <a:br>
              <a:rPr lang="en-US" sz="1400" dirty="0" smtClean="0">
                <a:solidFill>
                  <a:srgbClr val="FF0000"/>
                </a:solidFill>
                <a:latin typeface="Comic Sans MS" pitchFamily="66" charset="0"/>
              </a:rPr>
            </a:br>
            <a:r>
              <a:rPr lang="en-US" sz="1400" dirty="0" smtClean="0">
                <a:solidFill>
                  <a:srgbClr val="FF0000"/>
                </a:solidFill>
                <a:latin typeface="Comic Sans MS" pitchFamily="66" charset="0"/>
              </a:rPr>
              <a:t>Thomson</a:t>
            </a:r>
            <a:br>
              <a:rPr lang="en-US" sz="1400" dirty="0" smtClean="0">
                <a:solidFill>
                  <a:srgbClr val="FF0000"/>
                </a:solidFill>
                <a:latin typeface="Comic Sans MS" pitchFamily="66" charset="0"/>
              </a:rPr>
            </a:br>
            <a:r>
              <a:rPr lang="en-US" sz="1400" dirty="0" smtClean="0">
                <a:solidFill>
                  <a:srgbClr val="FF0000"/>
                </a:solidFill>
                <a:latin typeface="Comic Sans MS" pitchFamily="66" charset="0"/>
              </a:rPr>
              <a:t>     Rutherford</a:t>
            </a:r>
          </a:p>
        </p:txBody>
      </p:sp>
      <p:sp>
        <p:nvSpPr>
          <p:cNvPr id="75" name="Text Box 3"/>
          <p:cNvSpPr txBox="1">
            <a:spLocks noChangeArrowheads="1"/>
          </p:cNvSpPr>
          <p:nvPr/>
        </p:nvSpPr>
        <p:spPr bwMode="auto">
          <a:xfrm>
            <a:off x="1282582" y="5298145"/>
            <a:ext cx="1798889" cy="523220"/>
          </a:xfrm>
          <a:prstGeom prst="rect">
            <a:avLst/>
          </a:prstGeom>
          <a:noFill/>
          <a:ln w="9525">
            <a:noFill/>
            <a:miter lim="800000"/>
            <a:headEnd/>
            <a:tailEnd/>
          </a:ln>
          <a:effectLst/>
        </p:spPr>
        <p:txBody>
          <a:bodyPr wrap="none">
            <a:spAutoFit/>
          </a:bodyPr>
          <a:lstStyle/>
          <a:p>
            <a:pPr algn="ctr"/>
            <a:r>
              <a:rPr lang="en-GB" sz="1400" dirty="0" smtClean="0">
                <a:solidFill>
                  <a:srgbClr val="FF0000"/>
                </a:solidFill>
                <a:latin typeface="Comic Sans MS" pitchFamily="66" charset="0"/>
              </a:rPr>
              <a:t>1900: </a:t>
            </a:r>
            <a:r>
              <a:rPr lang="en-US" sz="1400" dirty="0" smtClean="0">
                <a:solidFill>
                  <a:srgbClr val="FF0000"/>
                </a:solidFill>
                <a:latin typeface="Comic Sans MS" pitchFamily="66" charset="0"/>
              </a:rPr>
              <a:t>Atoms where</a:t>
            </a:r>
            <a:br>
              <a:rPr lang="en-US" sz="1400" dirty="0" smtClean="0">
                <a:solidFill>
                  <a:srgbClr val="FF0000"/>
                </a:solidFill>
                <a:latin typeface="Comic Sans MS" pitchFamily="66" charset="0"/>
              </a:rPr>
            </a:br>
            <a:r>
              <a:rPr lang="en-US" sz="1400" dirty="0" smtClean="0">
                <a:solidFill>
                  <a:srgbClr val="FF0000"/>
                </a:solidFill>
                <a:latin typeface="Comic Sans MS" pitchFamily="66" charset="0"/>
              </a:rPr>
              <a:t>      elementary</a:t>
            </a:r>
          </a:p>
        </p:txBody>
      </p:sp>
      <p:grpSp>
        <p:nvGrpSpPr>
          <p:cNvPr id="77" name="Group 76"/>
          <p:cNvGrpSpPr/>
          <p:nvPr/>
        </p:nvGrpSpPr>
        <p:grpSpPr>
          <a:xfrm>
            <a:off x="3200400" y="1066800"/>
            <a:ext cx="5734050" cy="5613400"/>
            <a:chOff x="3200400" y="1066800"/>
            <a:chExt cx="5734050" cy="5613400"/>
          </a:xfrm>
        </p:grpSpPr>
        <p:pic>
          <p:nvPicPr>
            <p:cNvPr id="78" name="Picture 5"/>
            <p:cNvPicPr>
              <a:picLocks noChangeAspect="1" noChangeArrowheads="1"/>
            </p:cNvPicPr>
            <p:nvPr/>
          </p:nvPicPr>
          <p:blipFill>
            <a:blip r:embed="rId6" cstate="print"/>
            <a:srcRect l="1244" r="5265"/>
            <a:stretch>
              <a:fillRect/>
            </a:stretch>
          </p:blipFill>
          <p:spPr bwMode="auto">
            <a:xfrm>
              <a:off x="3200400" y="1066800"/>
              <a:ext cx="5715000" cy="5613400"/>
            </a:xfrm>
            <a:prstGeom prst="rect">
              <a:avLst/>
            </a:prstGeom>
            <a:noFill/>
            <a:ln w="9525">
              <a:noFill/>
              <a:miter lim="800000"/>
              <a:headEnd/>
              <a:tailEnd/>
            </a:ln>
          </p:spPr>
        </p:pic>
        <p:sp>
          <p:nvSpPr>
            <p:cNvPr id="79" name="TextBox 78"/>
            <p:cNvSpPr txBox="1"/>
            <p:nvPr/>
          </p:nvSpPr>
          <p:spPr>
            <a:xfrm>
              <a:off x="3307140" y="1066800"/>
              <a:ext cx="2761267" cy="369332"/>
            </a:xfrm>
            <a:prstGeom prst="rect">
              <a:avLst/>
            </a:prstGeom>
            <a:solidFill>
              <a:schemeClr val="bg1"/>
            </a:solidFill>
          </p:spPr>
          <p:txBody>
            <a:bodyPr wrap="square" rtlCol="0" anchor="ctr">
              <a:spAutoFit/>
            </a:bodyPr>
            <a:lstStyle/>
            <a:p>
              <a:r>
                <a:rPr lang="nl-NL" sz="1800" dirty="0" err="1" smtClean="0"/>
                <a:t>Fermionen</a:t>
              </a:r>
              <a:r>
                <a:rPr lang="nl-NL" sz="1800" dirty="0" smtClean="0"/>
                <a:t>:</a:t>
              </a:r>
              <a:endParaRPr lang="nl-NL" sz="1800" dirty="0"/>
            </a:p>
          </p:txBody>
        </p:sp>
        <p:sp>
          <p:nvSpPr>
            <p:cNvPr id="80" name="TextBox 79"/>
            <p:cNvSpPr txBox="1"/>
            <p:nvPr/>
          </p:nvSpPr>
          <p:spPr>
            <a:xfrm>
              <a:off x="6781800" y="1066800"/>
              <a:ext cx="2152650" cy="369332"/>
            </a:xfrm>
            <a:prstGeom prst="rect">
              <a:avLst/>
            </a:prstGeom>
            <a:solidFill>
              <a:schemeClr val="bg1"/>
            </a:solidFill>
          </p:spPr>
          <p:txBody>
            <a:bodyPr wrap="square" rtlCol="0" anchor="ctr">
              <a:spAutoFit/>
            </a:bodyPr>
            <a:lstStyle/>
            <a:p>
              <a:r>
                <a:rPr lang="nl-NL" sz="1800" dirty="0" smtClean="0"/>
                <a:t>Bosonen:</a:t>
              </a:r>
              <a:endParaRPr lang="nl-NL" sz="1800" dirty="0"/>
            </a:p>
          </p:txBody>
        </p:sp>
      </p:grpSp>
      <p:pic>
        <p:nvPicPr>
          <p:cNvPr id="81" name="Picture 2" descr="http://www.atlas.ch/img/stand-model.jpg"/>
          <p:cNvPicPr>
            <a:picLocks noChangeAspect="1" noChangeArrowheads="1"/>
          </p:cNvPicPr>
          <p:nvPr/>
        </p:nvPicPr>
        <p:blipFill>
          <a:blip r:embed="rId7" cstate="print"/>
          <a:srcRect/>
          <a:stretch>
            <a:fillRect/>
          </a:stretch>
        </p:blipFill>
        <p:spPr bwMode="auto">
          <a:xfrm>
            <a:off x="3200400" y="1452561"/>
            <a:ext cx="5734050" cy="4702969"/>
          </a:xfrm>
          <a:prstGeom prst="rect">
            <a:avLst/>
          </a:prstGeom>
          <a:noFill/>
        </p:spPr>
      </p:pic>
      <p:sp>
        <p:nvSpPr>
          <p:cNvPr id="82" name="TextBox 81"/>
          <p:cNvSpPr txBox="1"/>
          <p:nvPr/>
        </p:nvSpPr>
        <p:spPr>
          <a:xfrm>
            <a:off x="3240466" y="1066800"/>
            <a:ext cx="2541209" cy="369332"/>
          </a:xfrm>
          <a:prstGeom prst="rect">
            <a:avLst/>
          </a:prstGeom>
          <a:solidFill>
            <a:schemeClr val="bg1"/>
          </a:solidFill>
        </p:spPr>
        <p:txBody>
          <a:bodyPr wrap="square" rtlCol="0" anchor="ctr">
            <a:spAutoFit/>
          </a:bodyPr>
          <a:lstStyle/>
          <a:p>
            <a:r>
              <a:rPr lang="nl-NL" sz="1800" dirty="0" smtClean="0"/>
              <a:t>Matter </a:t>
            </a:r>
            <a:r>
              <a:rPr lang="nl-NL" sz="1800" dirty="0" smtClean="0"/>
              <a:t>particles</a:t>
            </a:r>
            <a:endParaRPr lang="nl-NL" sz="1800" dirty="0"/>
          </a:p>
        </p:txBody>
      </p:sp>
      <p:sp>
        <p:nvSpPr>
          <p:cNvPr id="83" name="TextBox 82"/>
          <p:cNvSpPr txBox="1"/>
          <p:nvPr/>
        </p:nvSpPr>
        <p:spPr>
          <a:xfrm>
            <a:off x="6791325" y="1066800"/>
            <a:ext cx="2133600" cy="369332"/>
          </a:xfrm>
          <a:prstGeom prst="rect">
            <a:avLst/>
          </a:prstGeom>
          <a:solidFill>
            <a:schemeClr val="bg1"/>
          </a:solidFill>
        </p:spPr>
        <p:txBody>
          <a:bodyPr wrap="square" rtlCol="0" anchor="ctr">
            <a:spAutoFit/>
          </a:bodyPr>
          <a:lstStyle/>
          <a:p>
            <a:r>
              <a:rPr lang="nl-NL" sz="1800" dirty="0" smtClean="0"/>
              <a:t>Force particles</a:t>
            </a:r>
            <a:endParaRPr lang="nl-NL" sz="1800" dirty="0"/>
          </a:p>
        </p:txBody>
      </p:sp>
      <p:sp>
        <p:nvSpPr>
          <p:cNvPr id="84" name="TextBox 83"/>
          <p:cNvSpPr txBox="1"/>
          <p:nvPr/>
        </p:nvSpPr>
        <p:spPr>
          <a:xfrm>
            <a:off x="1981200" y="152399"/>
            <a:ext cx="6642605" cy="584775"/>
          </a:xfrm>
          <a:prstGeom prst="rect">
            <a:avLst/>
          </a:prstGeom>
          <a:noFill/>
        </p:spPr>
        <p:txBody>
          <a:bodyPr wrap="square" rtlCol="0">
            <a:spAutoFit/>
          </a:bodyPr>
          <a:lstStyle/>
          <a:p>
            <a:pPr eaLnBrk="1" hangingPunct="1"/>
            <a:r>
              <a:rPr lang="en-GB" sz="3200" b="1" i="1" dirty="0" smtClean="0">
                <a:solidFill>
                  <a:srgbClr val="FFFF00"/>
                </a:solidFill>
                <a:effectLst>
                  <a:outerShdw blurRad="38100" dist="38100" dir="2700000">
                    <a:srgbClr val="000000"/>
                  </a:outerShdw>
                </a:effectLst>
                <a:latin typeface="Arial" pitchFamily="34" charset="0"/>
                <a:ea typeface="ＭＳ Ｐゴシック" charset="-128"/>
                <a:cs typeface="Arial" pitchFamily="34" charset="0"/>
              </a:rPr>
              <a:t>Study of elementary particles</a:t>
            </a:r>
            <a:endParaRPr lang="en-GB" sz="2800" b="1" i="1" dirty="0">
              <a:solidFill>
                <a:srgbClr val="FFFF00"/>
              </a:solidFill>
              <a:effectLst>
                <a:outerShdw blurRad="38100" dist="38100" dir="2700000">
                  <a:srgbClr val="000000"/>
                </a:outerShdw>
              </a:effectLst>
              <a:latin typeface="Arial" pitchFamily="34" charset="0"/>
              <a:ea typeface="ＭＳ Ｐゴシック" charset="-128"/>
              <a:cs typeface="Arial" pitchFamily="34" charset="0"/>
            </a:endParaRPr>
          </a:p>
        </p:txBody>
      </p:sp>
    </p:spTree>
    <p:extLst>
      <p:ext uri="{BB962C8B-B14F-4D97-AF65-F5344CB8AC3E}">
        <p14:creationId xmlns:p14="http://schemas.microsoft.com/office/powerpoint/2010/main" val="20083284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down)">
                                      <p:cBhvr>
                                        <p:cTn id="7" dur="500"/>
                                        <p:tgtEl>
                                          <p:spTgt spid="56"/>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dissolve">
                                      <p:cBhvr>
                                        <p:cTn id="11" dur="500"/>
                                        <p:tgtEl>
                                          <p:spTgt spid="75"/>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dissolve">
                                      <p:cBhvr>
                                        <p:cTn id="16" dur="500"/>
                                        <p:tgtEl>
                                          <p:spTgt spid="55"/>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dissolve">
                                      <p:cBhvr>
                                        <p:cTn id="21" dur="500"/>
                                        <p:tgtEl>
                                          <p:spTgt spid="74"/>
                                        </p:tgtEl>
                                      </p:cBhvr>
                                    </p:animEffect>
                                  </p:childTnLst>
                                </p:cTn>
                              </p:par>
                            </p:childTnLst>
                          </p:cTn>
                        </p:par>
                        <p:par>
                          <p:cTn id="22" fill="hold">
                            <p:stCondLst>
                              <p:cond delay="500"/>
                            </p:stCondLst>
                            <p:childTnLst>
                              <p:par>
                                <p:cTn id="23" presetID="22" presetClass="entr" presetSubtype="4" fill="hold"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wipe(down)">
                                      <p:cBhvr>
                                        <p:cTn id="25" dur="500"/>
                                        <p:tgtEl>
                                          <p:spTgt spid="6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wipe(down)">
                                      <p:cBhvr>
                                        <p:cTn id="30" dur="3000"/>
                                        <p:tgtEl>
                                          <p:spTgt spid="72"/>
                                        </p:tgtEl>
                                      </p:cBhvr>
                                    </p:animEffect>
                                  </p:childTnLst>
                                </p:cTn>
                              </p:par>
                            </p:childTnLst>
                          </p:cTn>
                        </p:par>
                        <p:par>
                          <p:cTn id="31" fill="hold">
                            <p:stCondLst>
                              <p:cond delay="3000"/>
                            </p:stCondLst>
                            <p:childTnLst>
                              <p:par>
                                <p:cTn id="32" presetID="9" presetClass="entr" presetSubtype="0" fill="hold" grpId="0" nodeType="after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dissolve">
                                      <p:cBhvr>
                                        <p:cTn id="34" dur="500"/>
                                        <p:tgtEl>
                                          <p:spTgt spid="73"/>
                                        </p:tgtEl>
                                      </p:cBhvr>
                                    </p:animEffect>
                                  </p:childTnLst>
                                </p:cTn>
                              </p:par>
                            </p:childTnLst>
                          </p:cTn>
                        </p:par>
                        <p:par>
                          <p:cTn id="35" fill="hold">
                            <p:stCondLst>
                              <p:cond delay="3500"/>
                            </p:stCondLst>
                            <p:childTnLst>
                              <p:par>
                                <p:cTn id="36" presetID="1" presetClass="entr" presetSubtype="0" fill="hold" grpId="0" nodeType="afterEffect">
                                  <p:stCondLst>
                                    <p:cond delay="0"/>
                                  </p:stCondLst>
                                  <p:childTnLst>
                                    <p:set>
                                      <p:cBhvr>
                                        <p:cTn id="37" dur="1" fill="hold">
                                          <p:stCondLst>
                                            <p:cond delay="0"/>
                                          </p:stCondLst>
                                        </p:cTn>
                                        <p:tgtEl>
                                          <p:spTgt spid="5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blinds(horizontal)">
                                      <p:cBhvr>
                                        <p:cTn id="42" dur="500"/>
                                        <p:tgtEl>
                                          <p:spTgt spid="7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fade">
                                      <p:cBhvr>
                                        <p:cTn id="47" dur="500"/>
                                        <p:tgtEl>
                                          <p:spTgt spid="8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fade">
                                      <p:cBhvr>
                                        <p:cTn id="50" dur="500"/>
                                        <p:tgtEl>
                                          <p:spTgt spid="83"/>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dissolve">
                                      <p:cBhvr>
                                        <p:cTn id="55" dur="500"/>
                                        <p:tgtEl>
                                          <p:spTgt spid="57"/>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dissolve">
                                      <p:cBhvr>
                                        <p:cTn id="58" dur="500"/>
                                        <p:tgtEl>
                                          <p:spTgt spid="58"/>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dissolve">
                                      <p:cBhvr>
                                        <p:cTn id="63" dur="500"/>
                                        <p:tgtEl>
                                          <p:spTgt spid="61"/>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dissolve">
                                      <p:cBhvr>
                                        <p:cTn id="66" dur="500"/>
                                        <p:tgtEl>
                                          <p:spTgt spid="68"/>
                                        </p:tgtEl>
                                      </p:cBhvr>
                                    </p:animEffect>
                                  </p:childTnLst>
                                </p:cTn>
                              </p:par>
                            </p:childTnLst>
                          </p:cTn>
                        </p:par>
                      </p:childTnLst>
                    </p:cTn>
                  </p:par>
                  <p:par>
                    <p:cTn id="67" fill="hold">
                      <p:stCondLst>
                        <p:cond delay="indefinite"/>
                      </p:stCondLst>
                      <p:childTnLst>
                        <p:par>
                          <p:cTn id="68" fill="hold">
                            <p:stCondLst>
                              <p:cond delay="0"/>
                            </p:stCondLst>
                            <p:childTnLst>
                              <p:par>
                                <p:cTn id="69" presetID="13" presetClass="entr" presetSubtype="16" fill="hold" nodeType="click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plus(in)">
                                      <p:cBhvr>
                                        <p:cTn id="71" dur="2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7" grpId="0" animBg="1"/>
      <p:bldP spid="58" grpId="0" animBg="1"/>
      <p:bldP spid="61" grpId="0" animBg="1"/>
      <p:bldP spid="68" grpId="0" animBg="1"/>
      <p:bldP spid="73" grpId="0"/>
      <p:bldP spid="74" grpId="0"/>
      <p:bldP spid="75" grpId="0"/>
      <p:bldP spid="82" grpId="0" animBg="1"/>
      <p:bldP spid="8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0" y="-12958"/>
            <a:ext cx="9161277" cy="6870958"/>
          </a:xfrm>
          <a:prstGeom prst="rect">
            <a:avLst/>
          </a:prstGeom>
        </p:spPr>
      </p:pic>
      <p:sp>
        <p:nvSpPr>
          <p:cNvPr id="6" name="Rectangle 4"/>
          <p:cNvSpPr txBox="1">
            <a:spLocks noChangeArrowheads="1"/>
          </p:cNvSpPr>
          <p:nvPr/>
        </p:nvSpPr>
        <p:spPr bwMode="auto">
          <a:xfrm>
            <a:off x="0" y="76200"/>
            <a:ext cx="9144000" cy="457200"/>
          </a:xfrm>
          <a:prstGeom prst="rect">
            <a:avLst/>
          </a:prstGeom>
          <a:noFill/>
          <a:ln w="9525">
            <a:noFill/>
            <a:miter lim="800000"/>
            <a:headEnd/>
            <a:tailEnd/>
          </a:ln>
          <a:effectLst>
            <a:outerShdw blurRad="38100" dist="38100" dir="2700000" algn="tl" rotWithShape="0">
              <a:prstClr val="black"/>
            </a:outerShdw>
          </a:effectLst>
        </p:spPr>
        <p:txBody>
          <a:bodyPr vert="horz" wrap="square" lIns="91440" tIns="45720" rIns="91440" bIns="45720" numCol="1" anchor="ctr" anchorCtr="0" compatLnSpc="1">
            <a:prstTxWarp prst="textNoShape">
              <a:avLst/>
            </a:prstTxWarp>
          </a:bodyPr>
          <a:lstStyle/>
          <a:p>
            <a:pPr algn="ctr" eaLnBrk="1" hangingPunct="1">
              <a:defRPr/>
            </a:pPr>
            <a:r>
              <a:rPr lang="en-GB" sz="3200" i="1" kern="0" dirty="0" smtClean="0">
                <a:solidFill>
                  <a:srgbClr val="FFFF00"/>
                </a:solidFill>
                <a:effectLst>
                  <a:outerShdw blurRad="38100" dist="38100" dir="2700000" algn="tl" rotWithShape="0">
                    <a:prstClr val="black"/>
                  </a:outerShdw>
                </a:effectLst>
                <a:latin typeface="Arial" pitchFamily="34" charset="0"/>
                <a:ea typeface="ＭＳ Ｐゴシック" pitchFamily="-111" charset="-128"/>
                <a:cs typeface="Arial" pitchFamily="34" charset="0"/>
              </a:rPr>
              <a:t>The LHC: Entering a New Era in HE Physics</a:t>
            </a:r>
            <a:endParaRPr lang="en-GB" sz="3200" i="1" kern="0" dirty="0">
              <a:solidFill>
                <a:srgbClr val="FFFF00"/>
              </a:solidFill>
              <a:effectLst>
                <a:outerShdw blurRad="38100" dist="38100" dir="2700000" algn="tl" rotWithShape="0">
                  <a:prstClr val="black"/>
                </a:outerShdw>
              </a:effectLst>
              <a:latin typeface="Arial" pitchFamily="34" charset="0"/>
              <a:ea typeface="ＭＳ Ｐゴシック" pitchFamily="-111" charset="-128"/>
              <a:cs typeface="Arial" pitchFamily="34" charset="0"/>
            </a:endParaRPr>
          </a:p>
        </p:txBody>
      </p:sp>
      <p:sp>
        <p:nvSpPr>
          <p:cNvPr id="8" name="Rectangle 31"/>
          <p:cNvSpPr>
            <a:spLocks noChangeArrowheads="1"/>
          </p:cNvSpPr>
          <p:nvPr/>
        </p:nvSpPr>
        <p:spPr bwMode="auto">
          <a:xfrm>
            <a:off x="0" y="3581400"/>
            <a:ext cx="9144000" cy="903068"/>
          </a:xfrm>
          <a:prstGeom prst="rect">
            <a:avLst/>
          </a:prstGeom>
          <a:noFill/>
          <a:ln w="9525">
            <a:noFill/>
            <a:miter lim="800000"/>
            <a:headEnd/>
            <a:tailEnd/>
          </a:ln>
          <a:effectLst>
            <a:outerShdw blurRad="38100" dist="38100" dir="2700000" algn="tl" rotWithShape="0">
              <a:prstClr val="black"/>
            </a:outerShdw>
          </a:effectLst>
        </p:spPr>
        <p:txBody>
          <a:bodyPr>
            <a:prstTxWarp prst="textNoShape">
              <a:avLst/>
            </a:prstTxWarp>
            <a:spAutoFit/>
          </a:bodyPr>
          <a:lstStyle/>
          <a:p>
            <a:pPr algn="ctr">
              <a:lnSpc>
                <a:spcPct val="90000"/>
              </a:lnSpc>
              <a:defRPr/>
            </a:pPr>
            <a:r>
              <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Exploration of a new energy </a:t>
            </a:r>
            <a:r>
              <a:rPr lang="en-GB" sz="2900" dirty="0"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frontier</a:t>
            </a:r>
          </a:p>
          <a:p>
            <a:pPr algn="ctr">
              <a:lnSpc>
                <a:spcPct val="90000"/>
              </a:lnSpc>
              <a:defRPr/>
            </a:pPr>
            <a:r>
              <a:rPr lang="en-GB" sz="2900" dirty="0"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in p-p and Pb-Pb collisions </a:t>
            </a:r>
            <a:endPar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endParaRPr>
          </a:p>
        </p:txBody>
      </p:sp>
      <p:pic>
        <p:nvPicPr>
          <p:cNvPr id="9" name="Picture 42" descr="0510028_03-A4-at-144-dpi.jpg"/>
          <p:cNvPicPr>
            <a:picLocks noChangeAspect="1"/>
          </p:cNvPicPr>
          <p:nvPr/>
        </p:nvPicPr>
        <p:blipFill>
          <a:blip r:embed="rId4"/>
          <a:srcRect/>
          <a:stretch>
            <a:fillRect/>
          </a:stretch>
        </p:blipFill>
        <p:spPr bwMode="auto">
          <a:xfrm>
            <a:off x="2843213" y="4648200"/>
            <a:ext cx="2947987" cy="1935163"/>
          </a:xfrm>
          <a:prstGeom prst="rect">
            <a:avLst/>
          </a:prstGeom>
          <a:noFill/>
          <a:ln w="9525">
            <a:noFill/>
            <a:miter lim="800000"/>
            <a:headEnd/>
            <a:tailEnd/>
          </a:ln>
          <a:effectLst>
            <a:outerShdw blurRad="38100" dist="38100" dir="2700000" algn="tl" rotWithShape="0">
              <a:prstClr val="black"/>
            </a:outerShdw>
          </a:effectLst>
        </p:spPr>
      </p:pic>
      <p:sp>
        <p:nvSpPr>
          <p:cNvPr id="12" name="Rectangle 8"/>
          <p:cNvSpPr>
            <a:spLocks noChangeArrowheads="1"/>
          </p:cNvSpPr>
          <p:nvPr/>
        </p:nvSpPr>
        <p:spPr bwMode="auto">
          <a:xfrm>
            <a:off x="3181137" y="4648200"/>
            <a:ext cx="2326967" cy="595548"/>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algn="ctr">
              <a:lnSpc>
                <a:spcPct val="90000"/>
              </a:lnSpc>
            </a:pPr>
            <a:r>
              <a:rPr lang="en-GB" sz="1800" dirty="0">
                <a:solidFill>
                  <a:srgbClr val="FFFFFF"/>
                </a:solidFill>
                <a:effectLst>
                  <a:outerShdw blurRad="38100" dist="38100" dir="2700000" algn="tl" rotWithShape="0">
                    <a:prstClr val="black"/>
                  </a:outerShdw>
                </a:effectLst>
                <a:latin typeface="Arial" charset="0"/>
                <a:ea typeface="ＭＳ Ｐゴシック" charset="-128"/>
              </a:rPr>
              <a:t>LHC ring:</a:t>
            </a:r>
          </a:p>
          <a:p>
            <a:pPr algn="ctr">
              <a:lnSpc>
                <a:spcPct val="90000"/>
              </a:lnSpc>
            </a:pPr>
            <a:r>
              <a:rPr lang="en-GB" sz="1800" dirty="0">
                <a:solidFill>
                  <a:srgbClr val="FFFFFF"/>
                </a:solidFill>
                <a:effectLst>
                  <a:outerShdw blurRad="38100" dist="38100" dir="2700000" algn="tl" rotWithShape="0">
                    <a:prstClr val="black"/>
                  </a:outerShdw>
                </a:effectLst>
                <a:latin typeface="Arial" charset="0"/>
                <a:ea typeface="ＭＳ Ｐゴシック" charset="-128"/>
              </a:rPr>
              <a:t>27 km circumference</a:t>
            </a:r>
            <a:endParaRPr lang="en-GB" sz="1800" dirty="0">
              <a:solidFill>
                <a:srgbClr val="000000"/>
              </a:solidFill>
              <a:effectLst>
                <a:outerShdw blurRad="38100" dist="38100" dir="2700000" algn="tl" rotWithShape="0">
                  <a:prstClr val="black"/>
                </a:outerShdw>
              </a:effectLst>
              <a:latin typeface="Arial" charset="0"/>
              <a:ea typeface="ＭＳ Ｐゴシック" charset="-128"/>
            </a:endParaRPr>
          </a:p>
        </p:txBody>
      </p:sp>
      <p:grpSp>
        <p:nvGrpSpPr>
          <p:cNvPr id="2" name="Group 69"/>
          <p:cNvGrpSpPr>
            <a:grpSpLocks/>
          </p:cNvGrpSpPr>
          <p:nvPr/>
        </p:nvGrpSpPr>
        <p:grpSpPr bwMode="auto">
          <a:xfrm>
            <a:off x="0" y="1676400"/>
            <a:ext cx="2667000" cy="2438400"/>
            <a:chOff x="288" y="1072"/>
            <a:chExt cx="1680" cy="1536"/>
          </a:xfrm>
        </p:grpSpPr>
        <p:sp>
          <p:nvSpPr>
            <p:cNvPr id="15" name="Line 70"/>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16" name="Line 71"/>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17" name="Oval 72"/>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pic>
          <p:nvPicPr>
            <p:cNvPr id="18" name="Picture 73" descr="bul-pho-2007-079"/>
            <p:cNvPicPr>
              <a:picLocks noChangeAspect="1" noChangeArrowheads="1"/>
            </p:cNvPicPr>
            <p:nvPr/>
          </p:nvPicPr>
          <p:blipFill>
            <a:blip r:embed="rId5"/>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19" name="Text Box 74"/>
            <p:cNvSpPr txBox="1">
              <a:spLocks noChangeArrowheads="1"/>
            </p:cNvSpPr>
            <p:nvPr/>
          </p:nvSpPr>
          <p:spPr bwMode="auto">
            <a:xfrm>
              <a:off x="1488" y="1168"/>
              <a:ext cx="401"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a:defRPr/>
              </a:pPr>
              <a:r>
                <a:rPr lang="de-CH" sz="1600" dirty="0" smtClean="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rPr>
                <a:t>CMS</a:t>
              </a:r>
              <a:endParaRPr lang="de-CH" sz="20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endParaRPr>
            </a:p>
          </p:txBody>
        </p:sp>
      </p:grpSp>
      <p:grpSp>
        <p:nvGrpSpPr>
          <p:cNvPr id="3" name="Group 75"/>
          <p:cNvGrpSpPr>
            <a:grpSpLocks/>
          </p:cNvGrpSpPr>
          <p:nvPr/>
        </p:nvGrpSpPr>
        <p:grpSpPr bwMode="auto">
          <a:xfrm>
            <a:off x="7035800" y="3733799"/>
            <a:ext cx="1955800" cy="1830388"/>
            <a:chOff x="304" y="2344"/>
            <a:chExt cx="1232" cy="1153"/>
          </a:xfrm>
        </p:grpSpPr>
        <p:sp>
          <p:nvSpPr>
            <p:cNvPr id="21" name="Oval 76"/>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22" name="Line 77"/>
            <p:cNvSpPr>
              <a:spLocks noChangeShapeType="1"/>
            </p:cNvSpPr>
            <p:nvPr/>
          </p:nvSpPr>
          <p:spPr bwMode="auto">
            <a:xfrm flipV="1">
              <a:off x="336" y="2392"/>
              <a:ext cx="792" cy="192"/>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23" name="Line 78"/>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pic>
          <p:nvPicPr>
            <p:cNvPr id="24" name="Picture 79" descr="Picture 2"/>
            <p:cNvPicPr>
              <a:picLocks noChangeAspect="1" noChangeArrowheads="1"/>
            </p:cNvPicPr>
            <p:nvPr/>
          </p:nvPicPr>
          <p:blipFill>
            <a:blip r:embed="rId6"/>
            <a:srcRect/>
            <a:stretch>
              <a:fillRect/>
            </a:stretch>
          </p:blipFill>
          <p:spPr bwMode="auto">
            <a:xfrm>
              <a:off x="304" y="2584"/>
              <a:ext cx="1232" cy="913"/>
            </a:xfrm>
            <a:prstGeom prst="rect">
              <a:avLst/>
            </a:prstGeom>
            <a:noFill/>
            <a:ln w="9525">
              <a:noFill/>
              <a:miter lim="800000"/>
              <a:headEnd/>
              <a:tailEnd/>
            </a:ln>
            <a:effectLst>
              <a:outerShdw blurRad="38100" dist="38100" dir="2700000" algn="tl" rotWithShape="0">
                <a:prstClr val="black"/>
              </a:outerShdw>
            </a:effectLst>
          </p:spPr>
        </p:pic>
        <p:sp>
          <p:nvSpPr>
            <p:cNvPr id="25" name="Text Box 80"/>
            <p:cNvSpPr txBox="1">
              <a:spLocks noChangeArrowheads="1"/>
            </p:cNvSpPr>
            <p:nvPr/>
          </p:nvSpPr>
          <p:spPr bwMode="auto">
            <a:xfrm>
              <a:off x="960" y="2611"/>
              <a:ext cx="490" cy="213"/>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r>
                <a:rPr lang="de-CH" sz="1600" dirty="0">
                  <a:solidFill>
                    <a:srgbClr val="EAEAEA"/>
                  </a:solidFill>
                  <a:effectLst>
                    <a:outerShdw blurRad="38100" dist="38100" dir="2700000" algn="tl" rotWithShape="0">
                      <a:prstClr val="black"/>
                    </a:outerShdw>
                  </a:effectLst>
                  <a:latin typeface="Helvetica"/>
                  <a:ea typeface="ＭＳ Ｐゴシック" charset="-128"/>
                </a:rPr>
                <a:t>ALICE</a:t>
              </a:r>
              <a:endParaRPr lang="de-CH" sz="2000" dirty="0">
                <a:solidFill>
                  <a:srgbClr val="EAEAEA"/>
                </a:solidFill>
                <a:effectLst>
                  <a:outerShdw blurRad="38100" dist="38100" dir="2700000" algn="tl" rotWithShape="0">
                    <a:prstClr val="black"/>
                  </a:outerShdw>
                </a:effectLst>
                <a:latin typeface="Helvetica"/>
                <a:ea typeface="ＭＳ Ｐゴシック" charset="-128"/>
              </a:endParaRPr>
            </a:p>
          </p:txBody>
        </p:sp>
      </p:grpSp>
      <p:grpSp>
        <p:nvGrpSpPr>
          <p:cNvPr id="4" name="Group 81"/>
          <p:cNvGrpSpPr>
            <a:grpSpLocks/>
          </p:cNvGrpSpPr>
          <p:nvPr/>
        </p:nvGrpSpPr>
        <p:grpSpPr bwMode="auto">
          <a:xfrm>
            <a:off x="3886200" y="762000"/>
            <a:ext cx="2244725" cy="1978025"/>
            <a:chOff x="4224" y="1084"/>
            <a:chExt cx="1414" cy="1246"/>
          </a:xfrm>
        </p:grpSpPr>
        <p:grpSp>
          <p:nvGrpSpPr>
            <p:cNvPr id="5" name="Group 82"/>
            <p:cNvGrpSpPr>
              <a:grpSpLocks/>
            </p:cNvGrpSpPr>
            <p:nvPr/>
          </p:nvGrpSpPr>
          <p:grpSpPr bwMode="auto">
            <a:xfrm>
              <a:off x="4224" y="1104"/>
              <a:ext cx="1364" cy="1226"/>
              <a:chOff x="4224" y="1104"/>
              <a:chExt cx="1364" cy="1226"/>
            </a:xfrm>
          </p:grpSpPr>
          <p:sp>
            <p:nvSpPr>
              <p:cNvPr id="30" name="Oval 83"/>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1" name="Line 84"/>
              <p:cNvSpPr>
                <a:spLocks noChangeShapeType="1"/>
              </p:cNvSpPr>
              <p:nvPr/>
            </p:nvSpPr>
            <p:spPr bwMode="auto">
              <a:xfrm>
                <a:off x="4272" y="1968"/>
                <a:ext cx="743" cy="344"/>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2" name="Line 85"/>
              <p:cNvSpPr>
                <a:spLocks noChangeShapeType="1"/>
              </p:cNvSpPr>
              <p:nvPr/>
            </p:nvSpPr>
            <p:spPr bwMode="auto">
              <a:xfrm flipH="1">
                <a:off x="5015" y="1968"/>
                <a:ext cx="553" cy="344"/>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pic>
            <p:nvPicPr>
              <p:cNvPr id="33" name="Picture 86" descr="Picture 3"/>
              <p:cNvPicPr>
                <a:picLocks noChangeAspect="1" noChangeArrowheads="1"/>
              </p:cNvPicPr>
              <p:nvPr/>
            </p:nvPicPr>
            <p:blipFill>
              <a:blip r:embed="rId7"/>
              <a:srcRect/>
              <a:stretch>
                <a:fillRect/>
              </a:stretch>
            </p:blipFill>
            <p:spPr bwMode="auto">
              <a:xfrm>
                <a:off x="4224" y="1104"/>
                <a:ext cx="1364" cy="867"/>
              </a:xfrm>
              <a:prstGeom prst="rect">
                <a:avLst/>
              </a:prstGeom>
              <a:noFill/>
              <a:ln w="9525">
                <a:noFill/>
                <a:miter lim="800000"/>
                <a:headEnd/>
                <a:tailEnd/>
              </a:ln>
              <a:effectLst>
                <a:outerShdw blurRad="50800" dist="38100" dir="2700000">
                  <a:srgbClr val="000000"/>
                </a:outerShdw>
              </a:effectLst>
            </p:spPr>
          </p:pic>
        </p:grpSp>
        <p:sp>
          <p:nvSpPr>
            <p:cNvPr id="28" name="Rectangle 87"/>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w="9525">
              <a:noFill/>
              <a:miter lim="800000"/>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29" name="Text Box 88"/>
            <p:cNvSpPr txBox="1">
              <a:spLocks noChangeArrowheads="1"/>
            </p:cNvSpPr>
            <p:nvPr/>
          </p:nvSpPr>
          <p:spPr bwMode="auto">
            <a:xfrm>
              <a:off x="5184" y="1084"/>
              <a:ext cx="454"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a:defRPr/>
              </a:pPr>
              <a:r>
                <a:rPr lang="de-CH" sz="1600" dirty="0" err="1">
                  <a:solidFill>
                    <a:srgbClr val="EAEAEA"/>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rPr>
                <a:t>LHCb</a:t>
              </a:r>
              <a:endParaRPr lang="de-CH" sz="2000" dirty="0">
                <a:solidFill>
                  <a:srgbClr val="EAEAEA"/>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endParaRPr>
            </a:p>
          </p:txBody>
        </p:sp>
      </p:grpSp>
      <p:grpSp>
        <p:nvGrpSpPr>
          <p:cNvPr id="7" name="Group 89"/>
          <p:cNvGrpSpPr>
            <a:grpSpLocks/>
          </p:cNvGrpSpPr>
          <p:nvPr/>
        </p:nvGrpSpPr>
        <p:grpSpPr bwMode="auto">
          <a:xfrm>
            <a:off x="6477001" y="761999"/>
            <a:ext cx="2667002" cy="2286000"/>
            <a:chOff x="3408" y="2112"/>
            <a:chExt cx="1680" cy="1440"/>
          </a:xfrm>
        </p:grpSpPr>
        <p:grpSp>
          <p:nvGrpSpPr>
            <p:cNvPr id="11" name="Group 90"/>
            <p:cNvGrpSpPr>
              <a:grpSpLocks/>
            </p:cNvGrpSpPr>
            <p:nvPr/>
          </p:nvGrpSpPr>
          <p:grpSpPr bwMode="auto">
            <a:xfrm>
              <a:off x="3408" y="2112"/>
              <a:ext cx="1680" cy="1440"/>
              <a:chOff x="3408" y="2112"/>
              <a:chExt cx="1680" cy="1440"/>
            </a:xfrm>
          </p:grpSpPr>
          <p:sp>
            <p:nvSpPr>
              <p:cNvPr id="38" name="Oval 91"/>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9" name="Line 92"/>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40" name="Line 93"/>
              <p:cNvSpPr>
                <a:spLocks noChangeShapeType="1"/>
              </p:cNvSpPr>
              <p:nvPr/>
            </p:nvSpPr>
            <p:spPr bwMode="auto">
              <a:xfrm flipV="1">
                <a:off x="3696" y="3168"/>
                <a:ext cx="1392" cy="336"/>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pic>
            <p:nvPicPr>
              <p:cNvPr id="41" name="Picture 94" descr="0511013_01"/>
              <p:cNvPicPr>
                <a:picLocks noChangeAspect="1" noChangeArrowheads="1"/>
              </p:cNvPicPr>
              <p:nvPr/>
            </p:nvPicPr>
            <p:blipFill>
              <a:blip r:embed="rId8"/>
              <a:srcRect/>
              <a:stretch>
                <a:fillRect/>
              </a:stretch>
            </p:blipFill>
            <p:spPr bwMode="auto">
              <a:xfrm>
                <a:off x="3408" y="2112"/>
                <a:ext cx="1632" cy="1063"/>
              </a:xfrm>
              <a:prstGeom prst="rect">
                <a:avLst/>
              </a:prstGeom>
              <a:noFill/>
              <a:ln w="9525">
                <a:noFill/>
                <a:miter lim="800000"/>
                <a:headEnd/>
                <a:tailEnd/>
              </a:ln>
              <a:effectLst>
                <a:outerShdw blurRad="38100" dist="38100" dir="2700000" algn="tl" rotWithShape="0">
                  <a:prstClr val="black"/>
                </a:outerShdw>
              </a:effectLst>
            </p:spPr>
          </p:pic>
        </p:grpSp>
        <p:sp>
          <p:nvSpPr>
            <p:cNvPr id="37" name="Text Box 96"/>
            <p:cNvSpPr txBox="1">
              <a:spLocks noChangeArrowheads="1"/>
            </p:cNvSpPr>
            <p:nvPr/>
          </p:nvSpPr>
          <p:spPr bwMode="auto">
            <a:xfrm>
              <a:off x="4464" y="2928"/>
              <a:ext cx="516" cy="213"/>
            </a:xfrm>
            <a:prstGeom prst="rect">
              <a:avLst/>
            </a:prstGeom>
            <a:solidFill>
              <a:srgbClr val="7AA5BF"/>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r>
                <a:rPr lang="de-CH" sz="1600" dirty="0">
                  <a:solidFill>
                    <a:srgbClr val="FFFFFF"/>
                  </a:solidFill>
                  <a:effectLst>
                    <a:outerShdw blurRad="38100" dist="38100" dir="2700000" algn="tl" rotWithShape="0">
                      <a:prstClr val="black"/>
                    </a:outerShdw>
                  </a:effectLst>
                  <a:latin typeface="Helvetica"/>
                  <a:ea typeface="ＭＳ Ｐゴシック" charset="-128"/>
                </a:rPr>
                <a:t>ATLAS</a:t>
              </a:r>
            </a:p>
          </p:txBody>
        </p:sp>
      </p:grpSp>
      <p:pic>
        <p:nvPicPr>
          <p:cNvPr id="35" name="Picture 34" descr="cern_logo_1.png"/>
          <p:cNvPicPr>
            <a:picLocks noChangeAspect="1"/>
          </p:cNvPicPr>
          <p:nvPr/>
        </p:nvPicPr>
        <p:blipFill>
          <a:blip r:embed="rId9"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86868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ppt_h/2"/>
                                          </p:val>
                                        </p:tav>
                                        <p:tav tm="100000">
                                          <p:val>
                                            <p:strVal val="#ppt_y"/>
                                          </p:val>
                                        </p:tav>
                                      </p:tavLst>
                                    </p:anim>
                                    <p:anim calcmode="lin" valueType="num">
                                      <p:cBhvr>
                                        <p:cTn id="14" dur="1000" fill="hold"/>
                                        <p:tgtEl>
                                          <p:spTgt spid="7"/>
                                        </p:tgtEl>
                                        <p:attrNameLst>
                                          <p:attrName>ppt_w</p:attrName>
                                        </p:attrNameLst>
                                      </p:cBhvr>
                                      <p:tavLst>
                                        <p:tav tm="0">
                                          <p:val>
                                            <p:strVal val="#ppt_w"/>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00"/>
                            </p:stCondLst>
                            <p:childTnLst>
                              <p:par>
                                <p:cTn id="17" presetID="17"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ppt_h/2"/>
                                          </p:val>
                                        </p:tav>
                                        <p:tav tm="100000">
                                          <p:val>
                                            <p:strVal val="#ppt_y"/>
                                          </p:val>
                                        </p:tav>
                                      </p:tavLst>
                                    </p:anim>
                                    <p:anim calcmode="lin" valueType="num">
                                      <p:cBhvr>
                                        <p:cTn id="21" dur="1000" fill="hold"/>
                                        <p:tgtEl>
                                          <p:spTgt spid="2"/>
                                        </p:tgtEl>
                                        <p:attrNameLst>
                                          <p:attrName>ppt_w</p:attrName>
                                        </p:attrNameLst>
                                      </p:cBhvr>
                                      <p:tavLst>
                                        <p:tav tm="0">
                                          <p:val>
                                            <p:strVal val="#ppt_w"/>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17" presetClass="entr" presetSubtype="4"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ppt_h/2"/>
                                          </p:val>
                                        </p:tav>
                                        <p:tav tm="100000">
                                          <p:val>
                                            <p:strVal val="#ppt_y"/>
                                          </p:val>
                                        </p:tav>
                                      </p:tavLst>
                                    </p:anim>
                                    <p:anim calcmode="lin" valueType="num">
                                      <p:cBhvr>
                                        <p:cTn id="28" dur="1000" fill="hold"/>
                                        <p:tgtEl>
                                          <p:spTgt spid="4"/>
                                        </p:tgtEl>
                                        <p:attrNameLst>
                                          <p:attrName>ppt_w</p:attrName>
                                        </p:attrNameLst>
                                      </p:cBhvr>
                                      <p:tavLst>
                                        <p:tav tm="0">
                                          <p:val>
                                            <p:strVal val="#ppt_w"/>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17" presetClass="entr" presetSubtype="1"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ppt_h/2"/>
                                          </p:val>
                                        </p:tav>
                                        <p:tav tm="100000">
                                          <p:val>
                                            <p:strVal val="#ppt_y"/>
                                          </p:val>
                                        </p:tav>
                                      </p:tavLst>
                                    </p:anim>
                                    <p:anim calcmode="lin" valueType="num">
                                      <p:cBhvr>
                                        <p:cTn id="35" dur="1000" fill="hold"/>
                                        <p:tgtEl>
                                          <p:spTgt spid="3"/>
                                        </p:tgtEl>
                                        <p:attrNameLst>
                                          <p:attrName>ppt_w</p:attrName>
                                        </p:attrNameLst>
                                      </p:cBhvr>
                                      <p:tavLst>
                                        <p:tav tm="0">
                                          <p:val>
                                            <p:strVal val="#ppt_w"/>
                                          </p:val>
                                        </p:tav>
                                        <p:tav tm="100000">
                                          <p:val>
                                            <p:strVal val="#ppt_w"/>
                                          </p:val>
                                        </p:tav>
                                      </p:tavLst>
                                    </p:anim>
                                    <p:anim calcmode="lin" valueType="num">
                                      <p:cBhvr>
                                        <p:cTn id="36" dur="1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6386" name="Slide Number Placeholder 14"/>
          <p:cNvSpPr>
            <a:spLocks noGrp="1"/>
          </p:cNvSpPr>
          <p:nvPr>
            <p:ph type="sldNum" sz="quarter" idx="10"/>
          </p:nvPr>
        </p:nvSpPr>
        <p:spPr>
          <a:noFill/>
        </p:spPr>
        <p:txBody>
          <a:bodyPr/>
          <a:lstStyle/>
          <a:p>
            <a:fld id="{B92D6D8E-FF78-40DB-82B0-F25EE6319427}" type="slidenum">
              <a:rPr lang="en-US" smtClean="0"/>
              <a:pPr/>
              <a:t>13</a:t>
            </a:fld>
            <a:endParaRPr lang="en-US" smtClean="0"/>
          </a:p>
        </p:txBody>
      </p:sp>
      <p:pic>
        <p:nvPicPr>
          <p:cNvPr id="16387" name="Picture 15" descr="0609031-A4-at-144-dpi.jpg"/>
          <p:cNvPicPr>
            <a:picLocks noChangeAspect="1"/>
          </p:cNvPicPr>
          <p:nvPr/>
        </p:nvPicPr>
        <p:blipFill>
          <a:blip r:embed="rId2" cstate="print"/>
          <a:srcRect/>
          <a:stretch>
            <a:fillRect/>
          </a:stretch>
        </p:blipFill>
        <p:spPr bwMode="auto">
          <a:xfrm>
            <a:off x="198439" y="990600"/>
            <a:ext cx="8716962" cy="5524500"/>
          </a:xfrm>
          <a:prstGeom prst="rect">
            <a:avLst/>
          </a:prstGeom>
          <a:noFill/>
          <a:ln w="9525">
            <a:noFill/>
            <a:miter lim="800000"/>
            <a:headEnd/>
            <a:tailEnd/>
          </a:ln>
        </p:spPr>
      </p:pic>
      <p:sp>
        <p:nvSpPr>
          <p:cNvPr id="16388" name="Rectangle 2"/>
          <p:cNvSpPr>
            <a:spLocks noGrp="1" noChangeArrowheads="1"/>
          </p:cNvSpPr>
          <p:nvPr>
            <p:ph type="title"/>
          </p:nvPr>
        </p:nvSpPr>
        <p:spPr/>
        <p:txBody>
          <a:bodyPr/>
          <a:lstStyle/>
          <a:p>
            <a:r>
              <a:rPr lang="en-US" sz="3200" dirty="0" smtClean="0">
                <a:solidFill>
                  <a:srgbClr val="FFFF00"/>
                </a:solidFill>
              </a:rPr>
              <a:t>…..and 90-140 meter underground</a:t>
            </a:r>
          </a:p>
        </p:txBody>
      </p:sp>
      <p:sp>
        <p:nvSpPr>
          <p:cNvPr id="2" name="TextBox 1"/>
          <p:cNvSpPr txBox="1"/>
          <p:nvPr/>
        </p:nvSpPr>
        <p:spPr>
          <a:xfrm>
            <a:off x="4419600" y="1752600"/>
            <a:ext cx="1912127" cy="461665"/>
          </a:xfrm>
          <a:prstGeom prst="rect">
            <a:avLst/>
          </a:prstGeom>
          <a:solidFill>
            <a:srgbClr val="FFFF00"/>
          </a:solidFill>
        </p:spPr>
        <p:txBody>
          <a:bodyPr wrap="none" rtlCol="0">
            <a:spAutoFit/>
          </a:bodyPr>
          <a:lstStyle/>
          <a:p>
            <a:r>
              <a:rPr lang="en-GB" dirty="0" smtClean="0"/>
              <a:t>You are here</a:t>
            </a:r>
            <a:endParaRPr lang="en-GB" dirty="0"/>
          </a:p>
        </p:txBody>
      </p:sp>
      <p:cxnSp>
        <p:nvCxnSpPr>
          <p:cNvPr id="4" name="Straight Arrow Connector 3"/>
          <p:cNvCxnSpPr/>
          <p:nvPr/>
        </p:nvCxnSpPr>
        <p:spPr bwMode="auto">
          <a:xfrm flipH="1">
            <a:off x="3352800" y="2057400"/>
            <a:ext cx="1204120" cy="533400"/>
          </a:xfrm>
          <a:prstGeom prst="straightConnector1">
            <a:avLst/>
          </a:prstGeom>
          <a:solidFill>
            <a:schemeClr val="accent1"/>
          </a:solidFill>
          <a:ln w="76200" cap="flat" cmpd="sng" algn="ctr">
            <a:solidFill>
              <a:srgbClr val="FFFF00"/>
            </a:solidFill>
            <a:prstDash val="solid"/>
            <a:round/>
            <a:headEnd type="none" w="med" len="med"/>
            <a:tailEnd type="arrow"/>
          </a:ln>
          <a:effectLst/>
        </p:spPr>
      </p:cxnSp>
    </p:spTree>
    <p:extLst>
      <p:ext uri="{BB962C8B-B14F-4D97-AF65-F5344CB8AC3E}">
        <p14:creationId xmlns:p14="http://schemas.microsoft.com/office/powerpoint/2010/main" val="253255793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6386" name="Slide Number Placeholder 14"/>
          <p:cNvSpPr>
            <a:spLocks noGrp="1"/>
          </p:cNvSpPr>
          <p:nvPr>
            <p:ph type="sldNum" sz="quarter" idx="10"/>
          </p:nvPr>
        </p:nvSpPr>
        <p:spPr>
          <a:noFill/>
        </p:spPr>
        <p:txBody>
          <a:bodyPr/>
          <a:lstStyle/>
          <a:p>
            <a:fld id="{B92D6D8E-FF78-40DB-82B0-F25EE6319427}" type="slidenum">
              <a:rPr lang="en-US" smtClean="0"/>
              <a:pPr/>
              <a:t>14</a:t>
            </a:fld>
            <a:endParaRPr lang="en-US" smtClean="0"/>
          </a:p>
        </p:txBody>
      </p:sp>
      <p:sp>
        <p:nvSpPr>
          <p:cNvPr id="16388" name="Rectangle 2"/>
          <p:cNvSpPr>
            <a:spLocks noGrp="1" noChangeArrowheads="1"/>
          </p:cNvSpPr>
          <p:nvPr>
            <p:ph type="title"/>
          </p:nvPr>
        </p:nvSpPr>
        <p:spPr>
          <a:xfrm>
            <a:off x="2209800" y="228600"/>
            <a:ext cx="6400800" cy="533400"/>
          </a:xfrm>
        </p:spPr>
        <p:txBody>
          <a:bodyPr/>
          <a:lstStyle/>
          <a:p>
            <a:r>
              <a:rPr lang="en-US" sz="3200" dirty="0" smtClean="0">
                <a:solidFill>
                  <a:srgbClr val="FFFF00"/>
                </a:solidFill>
              </a:rPr>
              <a:t>Timeline of the universe</a:t>
            </a:r>
          </a:p>
        </p:txBody>
      </p:sp>
      <p:pic>
        <p:nvPicPr>
          <p:cNvPr id="9" name="Picture 8"/>
          <p:cNvPicPr>
            <a:picLocks noChangeAspect="1" noChangeArrowheads="1"/>
          </p:cNvPicPr>
          <p:nvPr/>
        </p:nvPicPr>
        <p:blipFill>
          <a:blip r:embed="rId2" cstate="print"/>
          <a:srcRect/>
          <a:stretch>
            <a:fillRect/>
          </a:stretch>
        </p:blipFill>
        <p:spPr bwMode="auto">
          <a:xfrm>
            <a:off x="152400" y="1295400"/>
            <a:ext cx="8939611" cy="5126173"/>
          </a:xfrm>
          <a:prstGeom prst="rect">
            <a:avLst/>
          </a:prstGeom>
          <a:noFill/>
          <a:ln w="9525">
            <a:noFill/>
            <a:miter lim="800000"/>
            <a:headEnd/>
            <a:tailEnd/>
          </a:ln>
        </p:spPr>
      </p:pic>
    </p:spTree>
    <p:extLst>
      <p:ext uri="{BB962C8B-B14F-4D97-AF65-F5344CB8AC3E}">
        <p14:creationId xmlns:p14="http://schemas.microsoft.com/office/powerpoint/2010/main" val="307486965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5373" name="Slide Number Placeholder 14"/>
          <p:cNvSpPr>
            <a:spLocks noGrp="1"/>
          </p:cNvSpPr>
          <p:nvPr>
            <p:ph type="sldNum" sz="quarter" idx="10"/>
          </p:nvPr>
        </p:nvSpPr>
        <p:spPr>
          <a:noFill/>
        </p:spPr>
        <p:txBody>
          <a:bodyPr/>
          <a:lstStyle/>
          <a:p>
            <a:fld id="{A09801B0-D7B5-46BD-A1A2-E6A8C3965DF0}" type="slidenum">
              <a:rPr lang="en-US" smtClean="0"/>
              <a:pPr/>
              <a:t>15</a:t>
            </a:fld>
            <a:endParaRPr lang="en-US" dirty="0" smtClean="0"/>
          </a:p>
        </p:txBody>
      </p:sp>
      <p:pic>
        <p:nvPicPr>
          <p:cNvPr id="4" name="Picture 2" descr="C:\Users\tenkate\C-docs\My Pictures\LHC\LHC in tunne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066" r="19836" b="-3704"/>
          <a:stretch/>
        </p:blipFill>
        <p:spPr bwMode="auto">
          <a:xfrm>
            <a:off x="4038600" y="3022600"/>
            <a:ext cx="5029201" cy="3911601"/>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3"/>
          <p:cNvSpPr txBox="1">
            <a:spLocks noChangeArrowheads="1"/>
          </p:cNvSpPr>
          <p:nvPr/>
        </p:nvSpPr>
        <p:spPr bwMode="auto">
          <a:xfrm>
            <a:off x="1447800" y="304800"/>
            <a:ext cx="6477000" cy="2631490"/>
          </a:xfrm>
          <a:prstGeom prst="rect">
            <a:avLst/>
          </a:prstGeom>
          <a:solidFill>
            <a:schemeClr val="accent3">
              <a:alpha val="52000"/>
            </a:schemeClr>
          </a:solid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eaLnBrk="1" hangingPunct="1">
              <a:defRPr/>
            </a:pPr>
            <a:r>
              <a:rPr lang="en-GB" b="1" dirty="0" smtClean="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Intro CERN and LHC</a:t>
            </a:r>
          </a:p>
          <a:p>
            <a:pPr eaLnBrk="1" hangingPunct="1">
              <a:spcBef>
                <a:spcPts val="1800"/>
              </a:spcBef>
              <a:defRPr/>
            </a:pPr>
            <a:r>
              <a:rPr lang="en-GB" sz="4800" b="1" dirty="0" smtClean="0">
                <a:solidFill>
                  <a:srgbClr val="0516BB"/>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The accelerator</a:t>
            </a:r>
          </a:p>
          <a:p>
            <a:pPr eaLnBrk="1" hangingPunct="1">
              <a:spcBef>
                <a:spcPts val="1800"/>
              </a:spcBef>
              <a:defRPr/>
            </a:pPr>
            <a:r>
              <a:rPr lang="en-GB" b="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The detectors</a:t>
            </a:r>
          </a:p>
          <a:p>
            <a:pPr eaLnBrk="1" hangingPunct="1">
              <a:spcBef>
                <a:spcPts val="1800"/>
              </a:spcBef>
              <a:defRPr/>
            </a:pPr>
            <a:r>
              <a:rPr lang="en-GB" b="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Operation</a:t>
            </a:r>
            <a:endParaRPr lang="en-GB" b="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364246609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1506" name="Title 1"/>
          <p:cNvSpPr>
            <a:spLocks noGrp="1"/>
          </p:cNvSpPr>
          <p:nvPr>
            <p:ph type="title"/>
          </p:nvPr>
        </p:nvSpPr>
        <p:spPr>
          <a:xfrm>
            <a:off x="1447800" y="228600"/>
            <a:ext cx="6400800" cy="533400"/>
          </a:xfrm>
        </p:spPr>
        <p:txBody>
          <a:bodyPr/>
          <a:lstStyle/>
          <a:p>
            <a:r>
              <a:rPr lang="en-US" sz="3200" dirty="0" smtClean="0">
                <a:solidFill>
                  <a:srgbClr val="FFFF00"/>
                </a:solidFill>
                <a:ea typeface="MS PGothic" pitchFamily="34" charset="-128"/>
              </a:rPr>
              <a:t>Some really big numbers</a:t>
            </a:r>
          </a:p>
        </p:txBody>
      </p:sp>
      <p:sp>
        <p:nvSpPr>
          <p:cNvPr id="21507" name="Slide Number Placeholder 3"/>
          <p:cNvSpPr>
            <a:spLocks noGrp="1"/>
          </p:cNvSpPr>
          <p:nvPr>
            <p:ph type="sldNum" sz="quarter" idx="10"/>
          </p:nvPr>
        </p:nvSpPr>
        <p:spPr>
          <a:noFill/>
        </p:spPr>
        <p:txBody>
          <a:bodyPr/>
          <a:lstStyle/>
          <a:p>
            <a:fld id="{978AA0B4-91AB-4F47-BED2-EFA7C4574091}" type="slidenum">
              <a:rPr lang="en-US" smtClean="0"/>
              <a:pPr/>
              <a:t>16</a:t>
            </a:fld>
            <a:endParaRPr lang="en-US" dirty="0" smtClean="0"/>
          </a:p>
        </p:txBody>
      </p:sp>
      <p:graphicFrame>
        <p:nvGraphicFramePr>
          <p:cNvPr id="7" name="Table 6"/>
          <p:cNvGraphicFramePr>
            <a:graphicFrameLocks noGrp="1"/>
          </p:cNvGraphicFramePr>
          <p:nvPr>
            <p:extLst>
              <p:ext uri="{D42A27DB-BD31-4B8C-83A1-F6EECF244321}">
                <p14:modId xmlns:p14="http://schemas.microsoft.com/office/powerpoint/2010/main" val="660055360"/>
              </p:ext>
            </p:extLst>
          </p:nvPr>
        </p:nvGraphicFramePr>
        <p:xfrm>
          <a:off x="152401" y="914400"/>
          <a:ext cx="8955703" cy="5242560"/>
        </p:xfrm>
        <a:graphic>
          <a:graphicData uri="http://schemas.openxmlformats.org/drawingml/2006/table">
            <a:tbl>
              <a:tblPr firstRow="1" bandRow="1">
                <a:tableStyleId>{5C22544A-7EE6-4342-B048-85BDC9FD1C3A}</a:tableStyleId>
              </a:tblPr>
              <a:tblGrid>
                <a:gridCol w="3200399"/>
                <a:gridCol w="1396334"/>
                <a:gridCol w="1030302"/>
                <a:gridCol w="3328668"/>
              </a:tblGrid>
              <a:tr h="152400">
                <a:tc>
                  <a:txBody>
                    <a:bodyPr/>
                    <a:lstStyle/>
                    <a:p>
                      <a:endParaRPr lang="en-US" sz="200" dirty="0"/>
                    </a:p>
                  </a:txBody>
                  <a:tcPr/>
                </a:tc>
                <a:tc>
                  <a:txBody>
                    <a:bodyPr/>
                    <a:lstStyle/>
                    <a:p>
                      <a:endParaRPr lang="en-US" sz="200" dirty="0"/>
                    </a:p>
                  </a:txBody>
                  <a:tcPr/>
                </a:tc>
                <a:tc>
                  <a:txBody>
                    <a:bodyPr/>
                    <a:lstStyle/>
                    <a:p>
                      <a:endParaRPr lang="en-US" sz="200" dirty="0"/>
                    </a:p>
                  </a:txBody>
                  <a:tcPr/>
                </a:tc>
                <a:tc>
                  <a:txBody>
                    <a:bodyPr/>
                    <a:lstStyle/>
                    <a:p>
                      <a:endParaRPr lang="en-US" sz="200" dirty="0"/>
                    </a:p>
                  </a:txBody>
                  <a:tcPr/>
                </a:tc>
              </a:tr>
              <a:tr h="370840">
                <a:tc>
                  <a:txBody>
                    <a:bodyPr/>
                    <a:lstStyle/>
                    <a:p>
                      <a:r>
                        <a:rPr lang="en-US" dirty="0" smtClean="0"/>
                        <a:t>Circumference</a:t>
                      </a:r>
                      <a:endParaRPr lang="en-US" dirty="0"/>
                    </a:p>
                  </a:txBody>
                  <a:tcPr/>
                </a:tc>
                <a:tc>
                  <a:txBody>
                    <a:bodyPr/>
                    <a:lstStyle/>
                    <a:p>
                      <a:r>
                        <a:rPr lang="en-US" dirty="0" smtClean="0"/>
                        <a:t>26.7</a:t>
                      </a:r>
                      <a:endParaRPr lang="en-US" dirty="0"/>
                    </a:p>
                  </a:txBody>
                  <a:tcPr/>
                </a:tc>
                <a:tc>
                  <a:txBody>
                    <a:bodyPr/>
                    <a:lstStyle/>
                    <a:p>
                      <a:r>
                        <a:rPr lang="en-US" dirty="0" smtClean="0"/>
                        <a:t>km</a:t>
                      </a:r>
                      <a:endParaRPr lang="en-US" dirty="0"/>
                    </a:p>
                  </a:txBody>
                  <a:tcPr/>
                </a:tc>
                <a:tc>
                  <a:txBody>
                    <a:bodyPr/>
                    <a:lstStyle/>
                    <a:p>
                      <a:endParaRPr lang="en-US" dirty="0"/>
                    </a:p>
                  </a:txBody>
                  <a:tcPr/>
                </a:tc>
              </a:tr>
              <a:tr h="370840">
                <a:tc>
                  <a:txBody>
                    <a:bodyPr/>
                    <a:lstStyle/>
                    <a:p>
                      <a:r>
                        <a:rPr lang="en-US" dirty="0" smtClean="0"/>
                        <a:t>Total mass lowered in tunnel</a:t>
                      </a:r>
                      <a:endParaRPr lang="en-US" dirty="0"/>
                    </a:p>
                  </a:txBody>
                  <a:tcPr/>
                </a:tc>
                <a:tc>
                  <a:txBody>
                    <a:bodyPr/>
                    <a:lstStyle/>
                    <a:p>
                      <a:r>
                        <a:rPr lang="en-US" dirty="0" smtClean="0"/>
                        <a:t>100,000</a:t>
                      </a:r>
                      <a:endParaRPr lang="en-US" dirty="0"/>
                    </a:p>
                  </a:txBody>
                  <a:tcPr/>
                </a:tc>
                <a:tc>
                  <a:txBody>
                    <a:bodyPr/>
                    <a:lstStyle/>
                    <a:p>
                      <a:r>
                        <a:rPr lang="en-US" dirty="0" smtClean="0"/>
                        <a:t>ton</a:t>
                      </a:r>
                      <a:endParaRPr lang="en-US" dirty="0"/>
                    </a:p>
                  </a:txBody>
                  <a:tcPr/>
                </a:tc>
                <a:tc>
                  <a:txBody>
                    <a:bodyPr/>
                    <a:lstStyle/>
                    <a:p>
                      <a:endParaRPr lang="en-US" dirty="0"/>
                    </a:p>
                  </a:txBody>
                  <a:tcPr/>
                </a:tc>
              </a:tr>
              <a:tr h="370840">
                <a:tc>
                  <a:txBody>
                    <a:bodyPr/>
                    <a:lstStyle/>
                    <a:p>
                      <a:r>
                        <a:rPr lang="en-US" dirty="0" smtClean="0"/>
                        <a:t>Operating temperature</a:t>
                      </a:r>
                      <a:endParaRPr lang="en-US" dirty="0"/>
                    </a:p>
                  </a:txBody>
                  <a:tcPr/>
                </a:tc>
                <a:tc>
                  <a:txBody>
                    <a:bodyPr/>
                    <a:lstStyle/>
                    <a:p>
                      <a:r>
                        <a:rPr lang="en-US" dirty="0" smtClean="0"/>
                        <a:t>1.9</a:t>
                      </a:r>
                      <a:endParaRPr lang="en-US" dirty="0"/>
                    </a:p>
                  </a:txBody>
                  <a:tcPr/>
                </a:tc>
                <a:tc>
                  <a:txBody>
                    <a:bodyPr/>
                    <a:lstStyle/>
                    <a:p>
                      <a:r>
                        <a:rPr lang="en-US" dirty="0" smtClean="0"/>
                        <a:t>K</a:t>
                      </a:r>
                      <a:endParaRPr lang="en-US" dirty="0"/>
                    </a:p>
                  </a:txBody>
                  <a:tcPr/>
                </a:tc>
                <a:tc>
                  <a:txBody>
                    <a:bodyPr/>
                    <a:lstStyle/>
                    <a:p>
                      <a:endParaRPr lang="en-US" dirty="0"/>
                    </a:p>
                  </a:txBody>
                  <a:tcPr/>
                </a:tc>
              </a:tr>
              <a:tr h="370840">
                <a:tc>
                  <a:txBody>
                    <a:bodyPr/>
                    <a:lstStyle/>
                    <a:p>
                      <a:r>
                        <a:rPr lang="en-US" dirty="0" smtClean="0"/>
                        <a:t>He inventory</a:t>
                      </a:r>
                      <a:endParaRPr lang="en-US" dirty="0"/>
                    </a:p>
                  </a:txBody>
                  <a:tcPr/>
                </a:tc>
                <a:tc>
                  <a:txBody>
                    <a:bodyPr/>
                    <a:lstStyle/>
                    <a:p>
                      <a:r>
                        <a:rPr lang="en-US" dirty="0" smtClean="0"/>
                        <a:t>800’000</a:t>
                      </a:r>
                      <a:endParaRPr lang="en-US" dirty="0"/>
                    </a:p>
                  </a:txBody>
                  <a:tcPr/>
                </a:tc>
                <a:tc>
                  <a:txBody>
                    <a:bodyPr/>
                    <a:lstStyle/>
                    <a:p>
                      <a:r>
                        <a:rPr lang="en-US" dirty="0" smtClean="0"/>
                        <a:t>liters</a:t>
                      </a:r>
                      <a:endParaRPr lang="en-US" dirty="0"/>
                    </a:p>
                  </a:txBody>
                  <a:tcPr/>
                </a:tc>
                <a:tc>
                  <a:txBody>
                    <a:bodyPr/>
                    <a:lstStyle/>
                    <a:p>
                      <a:endParaRPr lang="en-US" dirty="0"/>
                    </a:p>
                  </a:txBody>
                  <a:tcPr/>
                </a:tc>
              </a:tr>
              <a:tr h="370840">
                <a:tc>
                  <a:txBody>
                    <a:bodyPr/>
                    <a:lstStyle/>
                    <a:p>
                      <a:r>
                        <a:rPr lang="en-US" dirty="0" smtClean="0"/>
                        <a:t>Power consumption</a:t>
                      </a:r>
                      <a:endParaRPr lang="en-US" dirty="0"/>
                    </a:p>
                  </a:txBody>
                  <a:tcPr/>
                </a:tc>
                <a:tc>
                  <a:txBody>
                    <a:bodyPr/>
                    <a:lstStyle/>
                    <a:p>
                      <a:r>
                        <a:rPr lang="en-US" dirty="0" smtClean="0"/>
                        <a:t>120</a:t>
                      </a:r>
                      <a:endParaRPr lang="en-US" dirty="0"/>
                    </a:p>
                  </a:txBody>
                  <a:tcPr/>
                </a:tc>
                <a:tc>
                  <a:txBody>
                    <a:bodyPr/>
                    <a:lstStyle/>
                    <a:p>
                      <a:r>
                        <a:rPr lang="en-US" dirty="0" smtClean="0"/>
                        <a:t>MW</a:t>
                      </a:r>
                      <a:endParaRPr lang="en-US" dirty="0"/>
                    </a:p>
                  </a:txBody>
                  <a:tcPr/>
                </a:tc>
                <a:tc>
                  <a:txBody>
                    <a:bodyPr/>
                    <a:lstStyle/>
                    <a:p>
                      <a:r>
                        <a:rPr lang="en-US" dirty="0" smtClean="0"/>
                        <a:t>=all houses in Geneva canton</a:t>
                      </a:r>
                      <a:endParaRPr lang="en-US" dirty="0"/>
                    </a:p>
                  </a:txBody>
                  <a:tcPr/>
                </a:tc>
              </a:tr>
              <a:tr h="370840">
                <a:tc>
                  <a:txBody>
                    <a:bodyPr/>
                    <a:lstStyle/>
                    <a:p>
                      <a:r>
                        <a:rPr lang="en-US" dirty="0" smtClean="0"/>
                        <a:t>Number of bunches</a:t>
                      </a:r>
                      <a:endParaRPr lang="en-US" dirty="0"/>
                    </a:p>
                  </a:txBody>
                  <a:tcPr/>
                </a:tc>
                <a:tc>
                  <a:txBody>
                    <a:bodyPr/>
                    <a:lstStyle/>
                    <a:p>
                      <a:r>
                        <a:rPr lang="en-US" dirty="0" smtClean="0"/>
                        <a:t>2808</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Protons per bunch</a:t>
                      </a:r>
                      <a:endParaRPr lang="en-US" dirty="0"/>
                    </a:p>
                  </a:txBody>
                  <a:tcPr/>
                </a:tc>
                <a:tc>
                  <a:txBody>
                    <a:bodyPr/>
                    <a:lstStyle/>
                    <a:p>
                      <a:r>
                        <a:rPr lang="en-US" dirty="0" smtClean="0"/>
                        <a:t>1.1 x 10</a:t>
                      </a:r>
                      <a:r>
                        <a:rPr lang="en-US" baseline="30000" dirty="0" smtClean="0"/>
                        <a:t>11</a:t>
                      </a:r>
                      <a:endParaRPr lang="en-US" baseline="30000" dirty="0"/>
                    </a:p>
                  </a:txBody>
                  <a:tcPr/>
                </a:tc>
                <a:tc>
                  <a:txBody>
                    <a:bodyPr/>
                    <a:lstStyle/>
                    <a:p>
                      <a:endParaRPr lang="en-US" dirty="0"/>
                    </a:p>
                  </a:txBody>
                  <a:tcPr/>
                </a:tc>
                <a:tc>
                  <a:txBody>
                    <a:bodyPr/>
                    <a:lstStyle/>
                    <a:p>
                      <a:endParaRPr lang="en-US"/>
                    </a:p>
                  </a:txBody>
                  <a:tcPr/>
                </a:tc>
              </a:tr>
              <a:tr h="370840">
                <a:tc>
                  <a:txBody>
                    <a:bodyPr/>
                    <a:lstStyle/>
                    <a:p>
                      <a:r>
                        <a:rPr lang="en-US" dirty="0" smtClean="0"/>
                        <a:t>Bunch spacing</a:t>
                      </a:r>
                      <a:endParaRPr lang="en-US" dirty="0"/>
                    </a:p>
                  </a:txBody>
                  <a:tcPr/>
                </a:tc>
                <a:tc>
                  <a:txBody>
                    <a:bodyPr/>
                    <a:lstStyle/>
                    <a:p>
                      <a:r>
                        <a:rPr lang="en-US" dirty="0" smtClean="0"/>
                        <a:t>25</a:t>
                      </a:r>
                      <a:endParaRPr lang="en-US" dirty="0"/>
                    </a:p>
                  </a:txBody>
                  <a:tcPr/>
                </a:tc>
                <a:tc>
                  <a:txBody>
                    <a:bodyPr/>
                    <a:lstStyle/>
                    <a:p>
                      <a:r>
                        <a:rPr lang="en-US" dirty="0" smtClean="0"/>
                        <a:t>ns</a:t>
                      </a:r>
                      <a:endParaRPr lang="en-US" dirty="0"/>
                    </a:p>
                  </a:txBody>
                  <a:tcPr/>
                </a:tc>
                <a:tc>
                  <a:txBody>
                    <a:bodyPr/>
                    <a:lstStyle/>
                    <a:p>
                      <a:endParaRPr lang="en-US" dirty="0"/>
                    </a:p>
                  </a:txBody>
                  <a:tcPr/>
                </a:tc>
              </a:tr>
              <a:tr h="370840">
                <a:tc>
                  <a:txBody>
                    <a:bodyPr/>
                    <a:lstStyle/>
                    <a:p>
                      <a:r>
                        <a:rPr lang="en-US" dirty="0" smtClean="0"/>
                        <a:t>Stored energy per beam</a:t>
                      </a:r>
                      <a:endParaRPr lang="en-US" dirty="0"/>
                    </a:p>
                  </a:txBody>
                  <a:tcPr/>
                </a:tc>
                <a:tc>
                  <a:txBody>
                    <a:bodyPr/>
                    <a:lstStyle/>
                    <a:p>
                      <a:r>
                        <a:rPr lang="en-US" dirty="0" smtClean="0"/>
                        <a:t>350</a:t>
                      </a:r>
                      <a:endParaRPr lang="en-US" dirty="0"/>
                    </a:p>
                  </a:txBody>
                  <a:tcPr/>
                </a:tc>
                <a:tc>
                  <a:txBody>
                    <a:bodyPr/>
                    <a:lstStyle/>
                    <a:p>
                      <a:r>
                        <a:rPr lang="en-US" dirty="0" smtClean="0"/>
                        <a:t>MJ</a:t>
                      </a:r>
                      <a:endParaRPr lang="en-US" dirty="0"/>
                    </a:p>
                  </a:txBody>
                  <a:tcPr/>
                </a:tc>
                <a:tc>
                  <a:txBody>
                    <a:bodyPr/>
                    <a:lstStyle/>
                    <a:p>
                      <a:r>
                        <a:rPr lang="en-US" dirty="0" smtClean="0"/>
                        <a:t>=80 kg dynamite</a:t>
                      </a:r>
                    </a:p>
                    <a:p>
                      <a:r>
                        <a:rPr lang="en-US" dirty="0" smtClean="0"/>
                        <a:t>=200 ton train at 200 km/</a:t>
                      </a:r>
                      <a:r>
                        <a:rPr lang="en-US" dirty="0" err="1" smtClean="0"/>
                        <a:t>hr</a:t>
                      </a:r>
                      <a:endParaRPr lang="en-US" dirty="0"/>
                    </a:p>
                  </a:txBody>
                  <a:tcPr/>
                </a:tc>
              </a:tr>
              <a:tr h="370840">
                <a:tc>
                  <a:txBody>
                    <a:bodyPr/>
                    <a:lstStyle/>
                    <a:p>
                      <a:r>
                        <a:rPr lang="en-US" dirty="0" smtClean="0"/>
                        <a:t>Stored energy in magnets</a:t>
                      </a:r>
                      <a:endParaRPr lang="en-US" dirty="0"/>
                    </a:p>
                  </a:txBody>
                  <a:tcPr/>
                </a:tc>
                <a:tc>
                  <a:txBody>
                    <a:bodyPr/>
                    <a:lstStyle/>
                    <a:p>
                      <a:r>
                        <a:rPr lang="en-US" dirty="0" smtClean="0"/>
                        <a:t>11</a:t>
                      </a:r>
                      <a:endParaRPr lang="en-US" dirty="0"/>
                    </a:p>
                  </a:txBody>
                  <a:tcPr/>
                </a:tc>
                <a:tc>
                  <a:txBody>
                    <a:bodyPr/>
                    <a:lstStyle/>
                    <a:p>
                      <a:r>
                        <a:rPr lang="en-US" dirty="0" smtClean="0"/>
                        <a:t>GJ</a:t>
                      </a:r>
                      <a:endParaRPr lang="en-US" dirty="0"/>
                    </a:p>
                  </a:txBody>
                  <a:tcPr/>
                </a:tc>
                <a:tc>
                  <a:txBody>
                    <a:bodyPr/>
                    <a:lstStyle/>
                    <a:p>
                      <a:endParaRPr lang="en-US" dirty="0"/>
                    </a:p>
                  </a:txBody>
                  <a:tcPr/>
                </a:tc>
              </a:tr>
              <a:tr h="370840">
                <a:tc>
                  <a:txBody>
                    <a:bodyPr/>
                    <a:lstStyle/>
                    <a:p>
                      <a:r>
                        <a:rPr lang="en-US" dirty="0" smtClean="0"/>
                        <a:t>Nr of turns</a:t>
                      </a:r>
                      <a:r>
                        <a:rPr lang="en-US" baseline="0" dirty="0" smtClean="0"/>
                        <a:t> per s</a:t>
                      </a:r>
                      <a:endParaRPr lang="en-US" dirty="0"/>
                    </a:p>
                  </a:txBody>
                  <a:tcPr/>
                </a:tc>
                <a:tc>
                  <a:txBody>
                    <a:bodyPr/>
                    <a:lstStyle/>
                    <a:p>
                      <a:r>
                        <a:rPr lang="en-US" dirty="0" smtClean="0"/>
                        <a:t>11245</a:t>
                      </a:r>
                      <a:endParaRPr lang="en-US" dirty="0"/>
                    </a:p>
                  </a:txBody>
                  <a:tcPr/>
                </a:tc>
                <a:tc>
                  <a:txBody>
                    <a:bodyPr/>
                    <a:lstStyle/>
                    <a:p>
                      <a:r>
                        <a:rPr lang="en-US" dirty="0" smtClean="0"/>
                        <a:t>turns/s</a:t>
                      </a:r>
                      <a:endParaRPr lang="en-US" dirty="0"/>
                    </a:p>
                  </a:txBody>
                  <a:tcPr/>
                </a:tc>
                <a:tc>
                  <a:txBody>
                    <a:bodyPr/>
                    <a:lstStyle/>
                    <a:p>
                      <a:endParaRPr lang="en-US" dirty="0"/>
                    </a:p>
                  </a:txBody>
                  <a:tcPr/>
                </a:tc>
              </a:tr>
              <a:tr h="370840">
                <a:tc>
                  <a:txBody>
                    <a:bodyPr/>
                    <a:lstStyle/>
                    <a:p>
                      <a:r>
                        <a:rPr lang="en-US" dirty="0" smtClean="0"/>
                        <a:t>Particle collisions</a:t>
                      </a:r>
                      <a:endParaRPr lang="en-US" dirty="0"/>
                    </a:p>
                  </a:txBody>
                  <a:tcPr/>
                </a:tc>
                <a:tc>
                  <a:txBody>
                    <a:bodyPr/>
                    <a:lstStyle/>
                    <a:p>
                      <a:r>
                        <a:rPr lang="en-US" dirty="0" smtClean="0"/>
                        <a:t>600 million</a:t>
                      </a:r>
                      <a:endParaRPr lang="en-US" dirty="0"/>
                    </a:p>
                  </a:txBody>
                  <a:tcPr/>
                </a:tc>
                <a:tc>
                  <a:txBody>
                    <a:bodyPr/>
                    <a:lstStyle/>
                    <a:p>
                      <a:r>
                        <a:rPr lang="en-US" dirty="0" smtClean="0"/>
                        <a:t>per</a:t>
                      </a:r>
                      <a:r>
                        <a:rPr lang="en-US" baseline="0" dirty="0" smtClean="0"/>
                        <a:t> sec</a:t>
                      </a:r>
                      <a:endParaRPr lang="en-US" dirty="0"/>
                    </a:p>
                  </a:txBody>
                  <a:tcPr/>
                </a:tc>
                <a:tc>
                  <a:txBody>
                    <a:bodyPr/>
                    <a:lstStyle/>
                    <a:p>
                      <a:endParaRPr lang="en-US" dirty="0"/>
                    </a:p>
                  </a:txBody>
                  <a:tcPr/>
                </a:tc>
              </a:tr>
              <a:tr h="370840">
                <a:tc>
                  <a:txBody>
                    <a:bodyPr/>
                    <a:lstStyle/>
                    <a:p>
                      <a:r>
                        <a:rPr lang="en-US" dirty="0" smtClean="0"/>
                        <a:t>Beam life</a:t>
                      </a:r>
                      <a:endParaRPr lang="en-US" dirty="0"/>
                    </a:p>
                  </a:txBody>
                  <a:tcPr/>
                </a:tc>
                <a:tc>
                  <a:txBody>
                    <a:bodyPr/>
                    <a:lstStyle/>
                    <a:p>
                      <a:r>
                        <a:rPr lang="en-US" dirty="0" smtClean="0"/>
                        <a:t>0-30</a:t>
                      </a:r>
                      <a:endParaRPr lang="en-US" dirty="0"/>
                    </a:p>
                  </a:txBody>
                  <a:tcPr/>
                </a:tc>
                <a:tc>
                  <a:txBody>
                    <a:bodyPr/>
                    <a:lstStyle/>
                    <a:p>
                      <a:r>
                        <a:rPr lang="en-US" dirty="0" smtClean="0"/>
                        <a:t>hrs</a:t>
                      </a:r>
                      <a:endParaRPr lang="en-US" dirty="0"/>
                    </a:p>
                  </a:txBody>
                  <a:tcPr/>
                </a:tc>
                <a:tc>
                  <a:txBody>
                    <a:bodyPr/>
                    <a:lstStyle/>
                    <a:p>
                      <a:r>
                        <a:rPr lang="en-US" dirty="0" smtClean="0"/>
                        <a:t>1 hour=2900 times earth-moon</a:t>
                      </a:r>
                      <a:endParaRPr lang="en-US" dirty="0"/>
                    </a:p>
                  </a:txBody>
                  <a:tcPr/>
                </a:tc>
              </a:tr>
            </a:tbl>
          </a:graphicData>
        </a:graphic>
      </p:graphicFrame>
      <p:sp>
        <p:nvSpPr>
          <p:cNvPr id="2" name="TextBox 1"/>
          <p:cNvSpPr txBox="1"/>
          <p:nvPr/>
        </p:nvSpPr>
        <p:spPr>
          <a:xfrm>
            <a:off x="3505200" y="6254354"/>
            <a:ext cx="5023491" cy="461665"/>
          </a:xfrm>
          <a:prstGeom prst="rect">
            <a:avLst/>
          </a:prstGeom>
          <a:noFill/>
        </p:spPr>
        <p:txBody>
          <a:bodyPr wrap="none" rtlCol="0">
            <a:spAutoFit/>
          </a:bodyPr>
          <a:lstStyle/>
          <a:p>
            <a:r>
              <a:rPr lang="en-GB" dirty="0" smtClean="0">
                <a:solidFill>
                  <a:srgbClr val="FFFF00"/>
                </a:solidFill>
              </a:rPr>
              <a:t>How is all this technically achieved?</a:t>
            </a:r>
            <a:endParaRPr lang="en-GB" dirty="0">
              <a:solidFill>
                <a:srgbClr val="FFFF00"/>
              </a:solidFill>
            </a:endParaRPr>
          </a:p>
        </p:txBody>
      </p:sp>
    </p:spTree>
    <p:extLst>
      <p:ext uri="{BB962C8B-B14F-4D97-AF65-F5344CB8AC3E}">
        <p14:creationId xmlns:p14="http://schemas.microsoft.com/office/powerpoint/2010/main" val="140978824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06" name="Content Placeholder 2"/>
          <p:cNvSpPr>
            <a:spLocks noGrp="1"/>
          </p:cNvSpPr>
          <p:nvPr>
            <p:ph idx="1"/>
          </p:nvPr>
        </p:nvSpPr>
        <p:spPr>
          <a:xfrm>
            <a:off x="179388" y="914400"/>
            <a:ext cx="8785225" cy="5683250"/>
          </a:xfrm>
        </p:spPr>
        <p:txBody>
          <a:bodyPr/>
          <a:lstStyle/>
          <a:p>
            <a:pPr marL="0" indent="0">
              <a:buNone/>
            </a:pPr>
            <a:r>
              <a:rPr lang="en-US" dirty="0" smtClean="0">
                <a:solidFill>
                  <a:srgbClr val="FFFF00"/>
                </a:solidFill>
              </a:rPr>
              <a:t>Magnetic field for bending</a:t>
            </a:r>
          </a:p>
          <a:p>
            <a:pPr lvl="1"/>
            <a:r>
              <a:rPr lang="en-US" dirty="0" smtClean="0">
                <a:solidFill>
                  <a:schemeClr val="accent3"/>
                </a:solidFill>
              </a:rPr>
              <a:t>The force exerted by a magnet field is perpendicular to the magnetic field and the direction of motion of the particle.</a:t>
            </a:r>
          </a:p>
          <a:p>
            <a:pPr lvl="1">
              <a:buNone/>
            </a:pPr>
            <a:endParaRPr lang="en-US" dirty="0" smtClean="0">
              <a:solidFill>
                <a:schemeClr val="accent3"/>
              </a:solidFill>
            </a:endParaRPr>
          </a:p>
          <a:p>
            <a:pPr lvl="1">
              <a:buNone/>
            </a:pPr>
            <a:endParaRPr lang="en-US" dirty="0">
              <a:solidFill>
                <a:schemeClr val="accent3"/>
              </a:solidFill>
            </a:endParaRPr>
          </a:p>
          <a:p>
            <a:pPr lvl="1">
              <a:buNone/>
            </a:pPr>
            <a:endParaRPr lang="en-US" dirty="0" smtClean="0">
              <a:solidFill>
                <a:schemeClr val="accent3"/>
              </a:solidFill>
            </a:endParaRPr>
          </a:p>
          <a:p>
            <a:pPr lvl="1">
              <a:buNone/>
            </a:pPr>
            <a:endParaRPr lang="en-US" dirty="0" smtClean="0">
              <a:solidFill>
                <a:schemeClr val="accent3"/>
              </a:solidFill>
            </a:endParaRPr>
          </a:p>
          <a:p>
            <a:endParaRPr lang="en-US" dirty="0" smtClean="0">
              <a:solidFill>
                <a:schemeClr val="accent3"/>
              </a:solidFill>
            </a:endParaRPr>
          </a:p>
          <a:p>
            <a:pPr marL="0" indent="0">
              <a:buNone/>
            </a:pPr>
            <a:r>
              <a:rPr lang="en-US" dirty="0">
                <a:solidFill>
                  <a:srgbClr val="FFFF00"/>
                </a:solidFill>
              </a:rPr>
              <a:t>E</a:t>
            </a:r>
            <a:r>
              <a:rPr lang="en-US" dirty="0" smtClean="0">
                <a:solidFill>
                  <a:srgbClr val="FFFF00"/>
                </a:solidFill>
              </a:rPr>
              <a:t>lectric field for acceleration</a:t>
            </a:r>
          </a:p>
          <a:p>
            <a:pPr>
              <a:buNone/>
            </a:pPr>
            <a:endParaRPr lang="en-US" dirty="0" smtClean="0">
              <a:solidFill>
                <a:schemeClr val="accent3"/>
              </a:solidFill>
            </a:endParaRPr>
          </a:p>
          <a:p>
            <a:pPr lvl="1"/>
            <a:r>
              <a:rPr lang="en-US" dirty="0" smtClean="0">
                <a:solidFill>
                  <a:schemeClr val="accent3"/>
                </a:solidFill>
              </a:rPr>
              <a:t>One </a:t>
            </a:r>
            <a:r>
              <a:rPr lang="en-US" dirty="0" err="1" smtClean="0">
                <a:solidFill>
                  <a:schemeClr val="accent3"/>
                </a:solidFill>
              </a:rPr>
              <a:t>eV</a:t>
            </a:r>
            <a:r>
              <a:rPr lang="en-US" dirty="0" smtClean="0">
                <a:solidFill>
                  <a:schemeClr val="accent3"/>
                </a:solidFill>
              </a:rPr>
              <a:t> </a:t>
            </a:r>
            <a:r>
              <a:rPr lang="en-US" dirty="0" smtClean="0">
                <a:solidFill>
                  <a:schemeClr val="accent3"/>
                </a:solidFill>
              </a:rPr>
              <a:t>is the energy a proton gains when traversing a potential difference of one volt.</a:t>
            </a:r>
          </a:p>
          <a:p>
            <a:pPr lvl="1"/>
            <a:r>
              <a:rPr lang="en-US" dirty="0" smtClean="0">
                <a:solidFill>
                  <a:schemeClr val="accent3"/>
                </a:solidFill>
              </a:rPr>
              <a:t>For 7 </a:t>
            </a:r>
            <a:r>
              <a:rPr lang="en-US" dirty="0" err="1" smtClean="0">
                <a:solidFill>
                  <a:schemeClr val="accent3"/>
                </a:solidFill>
              </a:rPr>
              <a:t>TeV</a:t>
            </a:r>
            <a:r>
              <a:rPr lang="en-US" dirty="0" smtClean="0">
                <a:solidFill>
                  <a:schemeClr val="accent3"/>
                </a:solidFill>
              </a:rPr>
              <a:t> a </a:t>
            </a:r>
            <a:r>
              <a:rPr lang="en-US" dirty="0" smtClean="0">
                <a:solidFill>
                  <a:schemeClr val="accent3"/>
                </a:solidFill>
              </a:rPr>
              <a:t>particle has to traverse 7</a:t>
            </a:r>
            <a:r>
              <a:rPr lang="en-US" sz="1200" dirty="0" smtClean="0">
                <a:solidFill>
                  <a:schemeClr val="accent3"/>
                </a:solidFill>
                <a:ea typeface="+mn-ea"/>
                <a:cs typeface="+mn-cs"/>
              </a:rPr>
              <a:t> </a:t>
            </a:r>
            <a:r>
              <a:rPr lang="en-US" dirty="0" smtClean="0">
                <a:solidFill>
                  <a:schemeClr val="accent3"/>
                </a:solidFill>
              </a:rPr>
              <a:t>000</a:t>
            </a:r>
            <a:r>
              <a:rPr lang="en-US" sz="1200" dirty="0" smtClean="0">
                <a:solidFill>
                  <a:schemeClr val="accent3"/>
                </a:solidFill>
              </a:rPr>
              <a:t> </a:t>
            </a:r>
            <a:r>
              <a:rPr lang="en-US" dirty="0" smtClean="0">
                <a:solidFill>
                  <a:schemeClr val="accent3"/>
                </a:solidFill>
              </a:rPr>
              <a:t>000</a:t>
            </a:r>
            <a:r>
              <a:rPr lang="en-US" sz="1200" dirty="0" smtClean="0">
                <a:solidFill>
                  <a:schemeClr val="accent3"/>
                </a:solidFill>
              </a:rPr>
              <a:t> </a:t>
            </a:r>
            <a:r>
              <a:rPr lang="en-US" dirty="0" smtClean="0">
                <a:solidFill>
                  <a:schemeClr val="accent3"/>
                </a:solidFill>
              </a:rPr>
              <a:t>000</a:t>
            </a:r>
            <a:r>
              <a:rPr lang="en-US" sz="1200" dirty="0" smtClean="0">
                <a:solidFill>
                  <a:schemeClr val="accent3"/>
                </a:solidFill>
                <a:ea typeface="+mn-ea"/>
                <a:cs typeface="+mn-cs"/>
              </a:rPr>
              <a:t> </a:t>
            </a:r>
            <a:r>
              <a:rPr lang="en-US" dirty="0" smtClean="0">
                <a:solidFill>
                  <a:schemeClr val="accent3"/>
                </a:solidFill>
              </a:rPr>
              <a:t>000 Volts</a:t>
            </a:r>
            <a:br>
              <a:rPr lang="en-US" dirty="0" smtClean="0">
                <a:solidFill>
                  <a:schemeClr val="accent3"/>
                </a:solidFill>
              </a:rPr>
            </a:br>
            <a:r>
              <a:rPr lang="en-US" dirty="0" smtClean="0">
                <a:solidFill>
                  <a:schemeClr val="accent3"/>
                </a:solidFill>
              </a:rPr>
              <a:t>… technically not achievable with a static electric field</a:t>
            </a:r>
          </a:p>
        </p:txBody>
      </p:sp>
      <p:cxnSp>
        <p:nvCxnSpPr>
          <p:cNvPr id="107" name="Straight Arrow Connector 106"/>
          <p:cNvCxnSpPr/>
          <p:nvPr/>
        </p:nvCxnSpPr>
        <p:spPr bwMode="auto">
          <a:xfrm flipV="1">
            <a:off x="6172200" y="2286000"/>
            <a:ext cx="1981200" cy="762000"/>
          </a:xfrm>
          <a:prstGeom prst="straightConnector1">
            <a:avLst/>
          </a:prstGeom>
          <a:solidFill>
            <a:schemeClr val="accent1"/>
          </a:solidFill>
          <a:ln w="9525" cap="flat" cmpd="sng" algn="ctr">
            <a:solidFill>
              <a:srgbClr val="FFFF00"/>
            </a:solidFill>
            <a:prstDash val="solid"/>
            <a:round/>
            <a:headEnd type="none" w="med" len="med"/>
            <a:tailEnd type="arrow"/>
          </a:ln>
          <a:effectLst/>
        </p:spPr>
      </p:cxnSp>
      <p:cxnSp>
        <p:nvCxnSpPr>
          <p:cNvPr id="108" name="Straight Arrow Connector 107"/>
          <p:cNvCxnSpPr/>
          <p:nvPr/>
        </p:nvCxnSpPr>
        <p:spPr bwMode="auto">
          <a:xfrm rot="5400000">
            <a:off x="6858794" y="2666206"/>
            <a:ext cx="914400" cy="1588"/>
          </a:xfrm>
          <a:prstGeom prst="straightConnector1">
            <a:avLst/>
          </a:prstGeom>
          <a:solidFill>
            <a:schemeClr val="accent1"/>
          </a:solidFill>
          <a:ln w="28575" cap="flat" cmpd="sng" algn="ctr">
            <a:solidFill>
              <a:schemeClr val="accent5">
                <a:lumMod val="25000"/>
              </a:schemeClr>
            </a:solidFill>
            <a:prstDash val="solid"/>
            <a:round/>
            <a:headEnd type="stealth" w="med" len="med"/>
            <a:tailEnd type="none"/>
          </a:ln>
          <a:effectLst/>
        </p:spPr>
      </p:cxnSp>
      <p:cxnSp>
        <p:nvCxnSpPr>
          <p:cNvPr id="109" name="Straight Arrow Connector 108"/>
          <p:cNvCxnSpPr/>
          <p:nvPr/>
        </p:nvCxnSpPr>
        <p:spPr bwMode="auto">
          <a:xfrm rot="10800000">
            <a:off x="6934200" y="2303418"/>
            <a:ext cx="381000" cy="304800"/>
          </a:xfrm>
          <a:prstGeom prst="straightConnector1">
            <a:avLst/>
          </a:prstGeom>
          <a:solidFill>
            <a:schemeClr val="accent1"/>
          </a:solidFill>
          <a:ln w="28575" cap="flat" cmpd="sng" algn="ctr">
            <a:solidFill>
              <a:srgbClr val="C00000"/>
            </a:solidFill>
            <a:prstDash val="solid"/>
            <a:round/>
            <a:headEnd type="none" w="med" len="med"/>
            <a:tailEnd type="arrow"/>
          </a:ln>
          <a:effectLst/>
        </p:spPr>
      </p:cxnSp>
      <p:cxnSp>
        <p:nvCxnSpPr>
          <p:cNvPr id="110" name="Straight Arrow Connector 109"/>
          <p:cNvCxnSpPr/>
          <p:nvPr/>
        </p:nvCxnSpPr>
        <p:spPr bwMode="auto">
          <a:xfrm flipV="1">
            <a:off x="4648200" y="3877596"/>
            <a:ext cx="381000" cy="76200"/>
          </a:xfrm>
          <a:prstGeom prst="straightConnector1">
            <a:avLst/>
          </a:prstGeom>
          <a:solidFill>
            <a:schemeClr val="accent1"/>
          </a:solidFill>
          <a:ln w="9525" cap="flat" cmpd="sng" algn="ctr">
            <a:solidFill>
              <a:srgbClr val="FFFF00"/>
            </a:solidFill>
            <a:prstDash val="solid"/>
            <a:round/>
            <a:headEnd type="none" w="med" len="med"/>
            <a:tailEnd type="arrow"/>
          </a:ln>
          <a:effectLst/>
        </p:spPr>
      </p:cxnSp>
      <p:cxnSp>
        <p:nvCxnSpPr>
          <p:cNvPr id="111" name="Straight Connector 110"/>
          <p:cNvCxnSpPr/>
          <p:nvPr/>
        </p:nvCxnSpPr>
        <p:spPr bwMode="auto">
          <a:xfrm rot="5400000">
            <a:off x="3733800" y="3886200"/>
            <a:ext cx="1219200" cy="0"/>
          </a:xfrm>
          <a:prstGeom prst="line">
            <a:avLst/>
          </a:prstGeom>
          <a:solidFill>
            <a:schemeClr val="accent1"/>
          </a:solidFill>
          <a:ln w="19050" cap="flat" cmpd="sng" algn="ctr">
            <a:solidFill>
              <a:srgbClr val="C00000"/>
            </a:solidFill>
            <a:prstDash val="solid"/>
            <a:round/>
            <a:headEnd type="none" w="med" len="med"/>
            <a:tailEnd type="none" w="med" len="med"/>
          </a:ln>
          <a:effectLst/>
        </p:spPr>
      </p:cxnSp>
      <p:cxnSp>
        <p:nvCxnSpPr>
          <p:cNvPr id="112" name="Straight Connector 111"/>
          <p:cNvCxnSpPr/>
          <p:nvPr/>
        </p:nvCxnSpPr>
        <p:spPr bwMode="auto">
          <a:xfrm rot="5400000">
            <a:off x="5029200" y="3886200"/>
            <a:ext cx="121920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113" name="Straight Arrow Connector 112"/>
          <p:cNvCxnSpPr/>
          <p:nvPr/>
        </p:nvCxnSpPr>
        <p:spPr bwMode="auto">
          <a:xfrm>
            <a:off x="5105400" y="3862848"/>
            <a:ext cx="228600" cy="1588"/>
          </a:xfrm>
          <a:prstGeom prst="straightConnector1">
            <a:avLst/>
          </a:prstGeom>
          <a:solidFill>
            <a:schemeClr val="accent1"/>
          </a:solidFill>
          <a:ln w="28575" cap="flat" cmpd="sng" algn="ctr">
            <a:solidFill>
              <a:srgbClr val="C00000"/>
            </a:solidFill>
            <a:prstDash val="solid"/>
            <a:round/>
            <a:headEnd type="none" w="med" len="med"/>
            <a:tailEnd type="arrow"/>
          </a:ln>
          <a:effectLst/>
        </p:spPr>
      </p:cxnSp>
      <p:grpSp>
        <p:nvGrpSpPr>
          <p:cNvPr id="114" name="Group 113"/>
          <p:cNvGrpSpPr/>
          <p:nvPr/>
        </p:nvGrpSpPr>
        <p:grpSpPr>
          <a:xfrm>
            <a:off x="4383437" y="3301785"/>
            <a:ext cx="103322" cy="1168830"/>
            <a:chOff x="-1676400" y="4901985"/>
            <a:chExt cx="103322" cy="1168830"/>
          </a:xfrm>
        </p:grpSpPr>
        <p:grpSp>
          <p:nvGrpSpPr>
            <p:cNvPr id="115" name="Group 114"/>
            <p:cNvGrpSpPr/>
            <p:nvPr/>
          </p:nvGrpSpPr>
          <p:grpSpPr>
            <a:xfrm>
              <a:off x="-1676400" y="4901985"/>
              <a:ext cx="103322" cy="103322"/>
              <a:chOff x="3475704" y="5105400"/>
              <a:chExt cx="304800" cy="304800"/>
            </a:xfrm>
          </p:grpSpPr>
          <p:cxnSp>
            <p:nvCxnSpPr>
              <p:cNvPr id="134" name="Straight Connector 133"/>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35" name="Straight Connector 134"/>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16" name="Group 115"/>
            <p:cNvGrpSpPr/>
            <p:nvPr/>
          </p:nvGrpSpPr>
          <p:grpSpPr>
            <a:xfrm>
              <a:off x="-1676400" y="5079569"/>
              <a:ext cx="103322" cy="103322"/>
              <a:chOff x="3475704" y="5105400"/>
              <a:chExt cx="304800" cy="304800"/>
            </a:xfrm>
          </p:grpSpPr>
          <p:cxnSp>
            <p:nvCxnSpPr>
              <p:cNvPr id="132" name="Straight Connector 131"/>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33" name="Straight Connector 132"/>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17" name="Group 116"/>
            <p:cNvGrpSpPr/>
            <p:nvPr/>
          </p:nvGrpSpPr>
          <p:grpSpPr>
            <a:xfrm>
              <a:off x="-1676400" y="5257154"/>
              <a:ext cx="103322" cy="103322"/>
              <a:chOff x="3475704" y="5105400"/>
              <a:chExt cx="304800" cy="304800"/>
            </a:xfrm>
          </p:grpSpPr>
          <p:cxnSp>
            <p:nvCxnSpPr>
              <p:cNvPr id="130" name="Straight Connector 129"/>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31" name="Straight Connector 130"/>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18" name="Group 117"/>
            <p:cNvGrpSpPr/>
            <p:nvPr/>
          </p:nvGrpSpPr>
          <p:grpSpPr>
            <a:xfrm>
              <a:off x="-1676400" y="5434739"/>
              <a:ext cx="103322" cy="103322"/>
              <a:chOff x="3475704" y="5105400"/>
              <a:chExt cx="304800" cy="304800"/>
            </a:xfrm>
          </p:grpSpPr>
          <p:cxnSp>
            <p:nvCxnSpPr>
              <p:cNvPr id="128" name="Straight Connector 127"/>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29" name="Straight Connector 128"/>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19" name="Group 118"/>
            <p:cNvGrpSpPr/>
            <p:nvPr/>
          </p:nvGrpSpPr>
          <p:grpSpPr>
            <a:xfrm>
              <a:off x="-1676400" y="5612324"/>
              <a:ext cx="103322" cy="103322"/>
              <a:chOff x="3475704" y="5105400"/>
              <a:chExt cx="304800" cy="304800"/>
            </a:xfrm>
          </p:grpSpPr>
          <p:cxnSp>
            <p:nvCxnSpPr>
              <p:cNvPr id="126" name="Straight Connector 125"/>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27" name="Straight Connector 126"/>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20" name="Group 119"/>
            <p:cNvGrpSpPr/>
            <p:nvPr/>
          </p:nvGrpSpPr>
          <p:grpSpPr>
            <a:xfrm>
              <a:off x="-1676400" y="5789908"/>
              <a:ext cx="103322" cy="103322"/>
              <a:chOff x="3475704" y="5105400"/>
              <a:chExt cx="304800" cy="304800"/>
            </a:xfrm>
          </p:grpSpPr>
          <p:cxnSp>
            <p:nvCxnSpPr>
              <p:cNvPr id="124" name="Straight Connector 123"/>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25" name="Straight Connector 124"/>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21" name="Group 120"/>
            <p:cNvGrpSpPr/>
            <p:nvPr/>
          </p:nvGrpSpPr>
          <p:grpSpPr>
            <a:xfrm>
              <a:off x="-1676400" y="5967493"/>
              <a:ext cx="103322" cy="103322"/>
              <a:chOff x="3475704" y="5105400"/>
              <a:chExt cx="304800" cy="304800"/>
            </a:xfrm>
          </p:grpSpPr>
          <p:cxnSp>
            <p:nvCxnSpPr>
              <p:cNvPr id="122" name="Straight Connector 121"/>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23" name="Straight Connector 122"/>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grpSp>
        <p:nvGrpSpPr>
          <p:cNvPr id="136" name="Group 135"/>
          <p:cNvGrpSpPr/>
          <p:nvPr/>
        </p:nvGrpSpPr>
        <p:grpSpPr>
          <a:xfrm>
            <a:off x="5486400" y="3353446"/>
            <a:ext cx="103322" cy="1065508"/>
            <a:chOff x="-1133959" y="4953646"/>
            <a:chExt cx="103322" cy="1065508"/>
          </a:xfrm>
        </p:grpSpPr>
        <p:cxnSp>
          <p:nvCxnSpPr>
            <p:cNvPr id="137" name="Straight Connector 136"/>
            <p:cNvCxnSpPr/>
            <p:nvPr/>
          </p:nvCxnSpPr>
          <p:spPr bwMode="auto">
            <a:xfrm>
              <a:off x="-1133959" y="4953646"/>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38" name="Straight Connector 137"/>
            <p:cNvCxnSpPr/>
            <p:nvPr/>
          </p:nvCxnSpPr>
          <p:spPr bwMode="auto">
            <a:xfrm>
              <a:off x="-1133959" y="5131231"/>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39" name="Straight Connector 138"/>
            <p:cNvCxnSpPr/>
            <p:nvPr/>
          </p:nvCxnSpPr>
          <p:spPr bwMode="auto">
            <a:xfrm>
              <a:off x="-1133959" y="5308815"/>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0" name="Straight Connector 139"/>
            <p:cNvCxnSpPr/>
            <p:nvPr/>
          </p:nvCxnSpPr>
          <p:spPr bwMode="auto">
            <a:xfrm>
              <a:off x="-1133959" y="5486400"/>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1" name="Straight Connector 140"/>
            <p:cNvCxnSpPr/>
            <p:nvPr/>
          </p:nvCxnSpPr>
          <p:spPr bwMode="auto">
            <a:xfrm>
              <a:off x="-1133959" y="5663985"/>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2" name="Straight Connector 141"/>
            <p:cNvCxnSpPr/>
            <p:nvPr/>
          </p:nvCxnSpPr>
          <p:spPr bwMode="auto">
            <a:xfrm>
              <a:off x="-1133959" y="5841570"/>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3" name="Straight Connector 142"/>
            <p:cNvCxnSpPr/>
            <p:nvPr/>
          </p:nvCxnSpPr>
          <p:spPr bwMode="auto">
            <a:xfrm>
              <a:off x="-1133959" y="6019154"/>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grpSp>
      <p:grpSp>
        <p:nvGrpSpPr>
          <p:cNvPr id="144" name="Group 143"/>
          <p:cNvGrpSpPr/>
          <p:nvPr/>
        </p:nvGrpSpPr>
        <p:grpSpPr>
          <a:xfrm>
            <a:off x="4648200" y="3848100"/>
            <a:ext cx="76200" cy="76200"/>
            <a:chOff x="-914400" y="2895600"/>
            <a:chExt cx="76200" cy="76200"/>
          </a:xfrm>
        </p:grpSpPr>
        <p:cxnSp>
          <p:nvCxnSpPr>
            <p:cNvPr id="145" name="Straight Connector 144"/>
            <p:cNvCxnSpPr/>
            <p:nvPr/>
          </p:nvCxnSpPr>
          <p:spPr bwMode="auto">
            <a:xfrm>
              <a:off x="-914400" y="2933700"/>
              <a:ext cx="76200" cy="0"/>
            </a:xfrm>
            <a:prstGeom prst="line">
              <a:avLst/>
            </a:prstGeom>
            <a:solidFill>
              <a:schemeClr val="accent1"/>
            </a:solidFill>
            <a:ln w="28575" cap="flat" cmpd="sng" algn="ctr">
              <a:solidFill>
                <a:srgbClr val="C00000"/>
              </a:solidFill>
              <a:prstDash val="solid"/>
              <a:round/>
              <a:headEnd type="none" w="med" len="med"/>
              <a:tailEnd type="none" w="med" len="med"/>
            </a:ln>
            <a:effectLst/>
          </p:spPr>
        </p:cxnSp>
        <p:cxnSp>
          <p:nvCxnSpPr>
            <p:cNvPr id="146" name="Straight Connector 145"/>
            <p:cNvCxnSpPr/>
            <p:nvPr/>
          </p:nvCxnSpPr>
          <p:spPr bwMode="auto">
            <a:xfrm rot="5400000">
              <a:off x="-914400" y="2933700"/>
              <a:ext cx="76200" cy="0"/>
            </a:xfrm>
            <a:prstGeom prst="line">
              <a:avLst/>
            </a:prstGeom>
            <a:solidFill>
              <a:schemeClr val="accent1"/>
            </a:solidFill>
            <a:ln w="28575" cap="flat" cmpd="sng" algn="ctr">
              <a:solidFill>
                <a:srgbClr val="C00000"/>
              </a:solidFill>
              <a:prstDash val="solid"/>
              <a:round/>
              <a:headEnd type="none" w="med" len="med"/>
              <a:tailEnd type="none" w="med" len="med"/>
            </a:ln>
            <a:effectLst/>
          </p:spPr>
        </p:cxnSp>
      </p:grpSp>
      <p:cxnSp>
        <p:nvCxnSpPr>
          <p:cNvPr id="147" name="Straight Arrow Connector 146"/>
          <p:cNvCxnSpPr/>
          <p:nvPr/>
        </p:nvCxnSpPr>
        <p:spPr bwMode="auto">
          <a:xfrm flipV="1">
            <a:off x="4648200" y="3886200"/>
            <a:ext cx="685800" cy="76200"/>
          </a:xfrm>
          <a:prstGeom prst="straightConnector1">
            <a:avLst/>
          </a:prstGeom>
          <a:solidFill>
            <a:schemeClr val="accent1"/>
          </a:solidFill>
          <a:ln w="9525" cap="flat" cmpd="sng" algn="ctr">
            <a:solidFill>
              <a:srgbClr val="FFFF00"/>
            </a:solidFill>
            <a:prstDash val="solid"/>
            <a:round/>
            <a:headEnd type="none" w="med" len="med"/>
            <a:tailEnd type="arrow"/>
          </a:ln>
          <a:effectLst/>
        </p:spPr>
      </p:cxnSp>
      <p:sp>
        <p:nvSpPr>
          <p:cNvPr id="149" name="TextBox 148"/>
          <p:cNvSpPr txBox="1"/>
          <p:nvPr/>
        </p:nvSpPr>
        <p:spPr>
          <a:xfrm>
            <a:off x="7313019" y="2083527"/>
            <a:ext cx="304800" cy="307777"/>
          </a:xfrm>
          <a:prstGeom prst="rect">
            <a:avLst/>
          </a:prstGeom>
          <a:noFill/>
        </p:spPr>
        <p:txBody>
          <a:bodyPr wrap="square" rtlCol="0">
            <a:spAutoFit/>
          </a:bodyPr>
          <a:lstStyle/>
          <a:p>
            <a:r>
              <a:rPr lang="en-US" sz="1400" b="1" dirty="0" smtClean="0">
                <a:solidFill>
                  <a:schemeClr val="accent3"/>
                </a:solidFill>
              </a:rPr>
              <a:t>B</a:t>
            </a:r>
            <a:endParaRPr lang="en-US" sz="1400" b="1" dirty="0">
              <a:solidFill>
                <a:schemeClr val="accent3"/>
              </a:solidFill>
            </a:endParaRPr>
          </a:p>
        </p:txBody>
      </p:sp>
      <p:sp>
        <p:nvSpPr>
          <p:cNvPr id="150" name="TextBox 149"/>
          <p:cNvSpPr txBox="1"/>
          <p:nvPr/>
        </p:nvSpPr>
        <p:spPr>
          <a:xfrm>
            <a:off x="8077200" y="1981200"/>
            <a:ext cx="381000" cy="461665"/>
          </a:xfrm>
          <a:prstGeom prst="rect">
            <a:avLst/>
          </a:prstGeom>
          <a:noFill/>
        </p:spPr>
        <p:txBody>
          <a:bodyPr wrap="square" rtlCol="0">
            <a:spAutoFit/>
          </a:bodyPr>
          <a:lstStyle/>
          <a:p>
            <a:r>
              <a:rPr lang="en-US" b="1" dirty="0" smtClean="0">
                <a:solidFill>
                  <a:schemeClr val="accent3"/>
                </a:solidFill>
                <a:latin typeface="Monotype Corsiva" pitchFamily="66" charset="0"/>
              </a:rPr>
              <a:t>v</a:t>
            </a:r>
            <a:endParaRPr lang="en-US" b="1" dirty="0">
              <a:solidFill>
                <a:schemeClr val="accent3"/>
              </a:solidFill>
              <a:latin typeface="Monotype Corsiva" pitchFamily="66" charset="0"/>
            </a:endParaRPr>
          </a:p>
        </p:txBody>
      </p:sp>
      <p:sp>
        <p:nvSpPr>
          <p:cNvPr id="151" name="TextBox 150"/>
          <p:cNvSpPr txBox="1"/>
          <p:nvPr/>
        </p:nvSpPr>
        <p:spPr>
          <a:xfrm>
            <a:off x="6597320" y="2221832"/>
            <a:ext cx="457200" cy="400110"/>
          </a:xfrm>
          <a:prstGeom prst="rect">
            <a:avLst/>
          </a:prstGeom>
          <a:noFill/>
        </p:spPr>
        <p:txBody>
          <a:bodyPr wrap="square" rtlCol="0">
            <a:spAutoFit/>
          </a:bodyPr>
          <a:lstStyle/>
          <a:p>
            <a:r>
              <a:rPr lang="en-US" sz="2000" b="1" dirty="0" smtClean="0">
                <a:solidFill>
                  <a:schemeClr val="accent3"/>
                </a:solidFill>
                <a:latin typeface="Monotype Corsiva" pitchFamily="66" charset="0"/>
              </a:rPr>
              <a:t>F</a:t>
            </a:r>
            <a:r>
              <a:rPr lang="en-US" sz="1600" b="1" baseline="-25000" dirty="0" smtClean="0">
                <a:solidFill>
                  <a:schemeClr val="accent3"/>
                </a:solidFill>
                <a:latin typeface="+mn-lt"/>
              </a:rPr>
              <a:t>B</a:t>
            </a:r>
            <a:endParaRPr lang="en-US" sz="2000" b="1" baseline="-25000" dirty="0">
              <a:solidFill>
                <a:schemeClr val="accent3"/>
              </a:solidFill>
              <a:latin typeface="+mn-lt"/>
            </a:endParaRPr>
          </a:p>
        </p:txBody>
      </p:sp>
      <p:sp>
        <p:nvSpPr>
          <p:cNvPr id="152" name="Freeform 151"/>
          <p:cNvSpPr/>
          <p:nvPr/>
        </p:nvSpPr>
        <p:spPr bwMode="auto">
          <a:xfrm>
            <a:off x="6180909" y="2203269"/>
            <a:ext cx="1706880" cy="836022"/>
          </a:xfrm>
          <a:custGeom>
            <a:avLst/>
            <a:gdLst>
              <a:gd name="connsiteX0" fmla="*/ 0 w 1706880"/>
              <a:gd name="connsiteY0" fmla="*/ 836022 h 836022"/>
              <a:gd name="connsiteX1" fmla="*/ 1132114 w 1706880"/>
              <a:gd name="connsiteY1" fmla="*/ 409302 h 836022"/>
              <a:gd name="connsiteX2" fmla="*/ 1706880 w 1706880"/>
              <a:gd name="connsiteY2" fmla="*/ 0 h 836022"/>
              <a:gd name="connsiteX3" fmla="*/ 1706880 w 1706880"/>
              <a:gd name="connsiteY3" fmla="*/ 0 h 836022"/>
            </a:gdLst>
            <a:ahLst/>
            <a:cxnLst>
              <a:cxn ang="0">
                <a:pos x="connsiteX0" y="connsiteY0"/>
              </a:cxn>
              <a:cxn ang="0">
                <a:pos x="connsiteX1" y="connsiteY1"/>
              </a:cxn>
              <a:cxn ang="0">
                <a:pos x="connsiteX2" y="connsiteY2"/>
              </a:cxn>
              <a:cxn ang="0">
                <a:pos x="connsiteX3" y="connsiteY3"/>
              </a:cxn>
            </a:cxnLst>
            <a:rect l="l" t="t" r="r" b="b"/>
            <a:pathLst>
              <a:path w="1706880" h="836022">
                <a:moveTo>
                  <a:pt x="0" y="836022"/>
                </a:moveTo>
                <a:lnTo>
                  <a:pt x="1132114" y="409302"/>
                </a:lnTo>
                <a:lnTo>
                  <a:pt x="1706880" y="0"/>
                </a:lnTo>
                <a:lnTo>
                  <a:pt x="1706880" y="0"/>
                </a:lnTo>
              </a:path>
            </a:pathLst>
          </a:custGeom>
          <a:noFill/>
          <a:ln w="9525" cap="flat" cmpd="sng" algn="ctr">
            <a:solidFill>
              <a:srgbClr val="FFFF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accent3"/>
              </a:solidFill>
              <a:effectLst/>
              <a:latin typeface="Tahoma" pitchFamily="34" charset="0"/>
            </a:endParaRPr>
          </a:p>
        </p:txBody>
      </p:sp>
      <p:sp>
        <p:nvSpPr>
          <p:cNvPr id="153" name="TextBox 152"/>
          <p:cNvSpPr txBox="1"/>
          <p:nvPr/>
        </p:nvSpPr>
        <p:spPr>
          <a:xfrm>
            <a:off x="4953000" y="3489160"/>
            <a:ext cx="533400" cy="400110"/>
          </a:xfrm>
          <a:prstGeom prst="rect">
            <a:avLst/>
          </a:prstGeom>
          <a:noFill/>
        </p:spPr>
        <p:txBody>
          <a:bodyPr wrap="square" rtlCol="0">
            <a:spAutoFit/>
          </a:bodyPr>
          <a:lstStyle/>
          <a:p>
            <a:r>
              <a:rPr lang="en-US" sz="2000" b="1" dirty="0" smtClean="0">
                <a:solidFill>
                  <a:schemeClr val="accent3"/>
                </a:solidFill>
                <a:latin typeface="Monotype Corsiva" pitchFamily="66" charset="0"/>
              </a:rPr>
              <a:t>F</a:t>
            </a:r>
            <a:r>
              <a:rPr lang="en-US" sz="1600" b="1" baseline="-25000" dirty="0" smtClean="0">
                <a:solidFill>
                  <a:schemeClr val="accent3"/>
                </a:solidFill>
                <a:latin typeface="+mn-lt"/>
              </a:rPr>
              <a:t>E</a:t>
            </a:r>
            <a:endParaRPr lang="en-US" sz="1600" b="1" baseline="-25000" dirty="0">
              <a:solidFill>
                <a:schemeClr val="accent3"/>
              </a:solidFill>
              <a:latin typeface="+mn-lt"/>
            </a:endParaRPr>
          </a:p>
        </p:txBody>
      </p:sp>
    </p:spTree>
    <p:extLst>
      <p:ext uri="{BB962C8B-B14F-4D97-AF65-F5344CB8AC3E}">
        <p14:creationId xmlns:p14="http://schemas.microsoft.com/office/powerpoint/2010/main" val="113298330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431047" y="304800"/>
            <a:ext cx="7479590" cy="5365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sz="3200" b="1" i="1" u="none" strike="noStrike" kern="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j-lt"/>
                <a:ea typeface="+mj-ea"/>
                <a:cs typeface="+mj-cs"/>
              </a:rPr>
              <a:t>Linear versus Circular Collider</a:t>
            </a:r>
          </a:p>
        </p:txBody>
      </p:sp>
      <p:sp>
        <p:nvSpPr>
          <p:cNvPr id="6" name="Rectangle 3"/>
          <p:cNvSpPr txBox="1">
            <a:spLocks noChangeArrowheads="1"/>
          </p:cNvSpPr>
          <p:nvPr/>
        </p:nvSpPr>
        <p:spPr bwMode="auto">
          <a:xfrm>
            <a:off x="280987" y="5629275"/>
            <a:ext cx="8629649" cy="1152525"/>
          </a:xfrm>
          <a:prstGeom prst="rect">
            <a:avLst/>
          </a:prstGeom>
          <a:noFill/>
          <a:ln w="9525">
            <a:noFill/>
            <a:miter lim="800000"/>
            <a:headEnd/>
            <a:tailEnd/>
          </a:ln>
        </p:spPr>
        <p:txBody>
          <a:bodyPr vert="horz" wrap="square" lIns="90000" tIns="45720" rIns="90000" bIns="45720" numCol="1" anchor="t" anchorCtr="0" compatLnSpc="1">
            <a:prstTxWarp prst="textNoShape">
              <a:avLst/>
            </a:prstTxWarp>
          </a:bodyPr>
          <a:lstStyle/>
          <a:p>
            <a:pPr lvl="0" algn="ctr" eaLnBrk="1" hangingPunct="1">
              <a:lnSpc>
                <a:spcPct val="80000"/>
              </a:lnSpc>
              <a:spcBef>
                <a:spcPct val="20000"/>
              </a:spcBef>
              <a:buClr>
                <a:srgbClr val="262AFF"/>
              </a:buClr>
              <a:buSzPct val="120000"/>
              <a:defRPr/>
            </a:pPr>
            <a:r>
              <a:rPr kumimoji="1" lang="en-US" sz="2000" b="1" i="0" u="none" strike="noStrike" kern="0" cap="none" spc="0" normalizeH="0" baseline="0" noProof="0" dirty="0" smtClean="0">
                <a:ln>
                  <a:noFill/>
                </a:ln>
                <a:solidFill>
                  <a:srgbClr val="FFFF00"/>
                </a:solidFill>
                <a:effectLst/>
                <a:uLnTx/>
                <a:uFillTx/>
                <a:latin typeface="+mn-lt"/>
                <a:ea typeface="+mn-ea"/>
                <a:cs typeface="+mn-cs"/>
              </a:rPr>
              <a:t>Circular Collider:</a:t>
            </a:r>
            <a:r>
              <a:rPr kumimoji="1" lang="en-US" sz="2000" b="0" i="0" u="none" strike="noStrike" kern="0" cap="none" spc="0" normalizeH="0" noProof="0" dirty="0" smtClean="0">
                <a:ln>
                  <a:noFill/>
                </a:ln>
                <a:solidFill>
                  <a:srgbClr val="FFFF00"/>
                </a:solidFill>
                <a:effectLst/>
                <a:uLnTx/>
                <a:uFillTx/>
                <a:latin typeface="+mn-lt"/>
                <a:ea typeface="+mn-ea"/>
                <a:cs typeface="+mn-cs"/>
              </a:rPr>
              <a:t>   </a:t>
            </a:r>
            <a:r>
              <a:rPr kumimoji="1" lang="en-US" sz="2000" b="0" i="0" u="none" strike="noStrike" kern="0" cap="none" spc="0" normalizeH="0" baseline="0" noProof="0" dirty="0" smtClean="0">
                <a:ln>
                  <a:noFill/>
                </a:ln>
                <a:solidFill>
                  <a:srgbClr val="FFFF00"/>
                </a:solidFill>
                <a:effectLst/>
                <a:uLnTx/>
                <a:uFillTx/>
                <a:latin typeface="+mn-lt"/>
                <a:ea typeface="+mn-ea"/>
                <a:cs typeface="+mn-cs"/>
              </a:rPr>
              <a:t>  Multi-pass</a:t>
            </a:r>
            <a:r>
              <a:rPr kumimoji="1" lang="en-US" sz="2000" b="0" i="0" u="none" strike="noStrike" kern="0" cap="none" spc="0" normalizeH="0" noProof="0" dirty="0" smtClean="0">
                <a:ln>
                  <a:noFill/>
                </a:ln>
                <a:solidFill>
                  <a:srgbClr val="FFFF00"/>
                </a:solidFill>
                <a:effectLst/>
                <a:uLnTx/>
                <a:uFillTx/>
                <a:latin typeface="+mn-lt"/>
                <a:ea typeface="+mn-ea"/>
                <a:cs typeface="+mn-cs"/>
              </a:rPr>
              <a:t> </a:t>
            </a:r>
            <a:r>
              <a:rPr kumimoji="1" lang="en-US" sz="2000" kern="0" dirty="0">
                <a:solidFill>
                  <a:srgbClr val="FFFF00"/>
                </a:solidFill>
                <a:cs typeface="Arial" pitchFamily="34" charset="0"/>
              </a:rPr>
              <a:t>→ </a:t>
            </a:r>
            <a:r>
              <a:rPr kumimoji="1" lang="en-US" sz="2000" kern="0" dirty="0" smtClean="0">
                <a:solidFill>
                  <a:srgbClr val="FFFF00"/>
                </a:solidFill>
                <a:latin typeface="+mn-lt"/>
              </a:rPr>
              <a:t>M</a:t>
            </a:r>
            <a:r>
              <a:rPr kumimoji="1" lang="en-US" sz="2000" b="0" i="0" u="none" strike="noStrike" kern="0" cap="none" spc="0" normalizeH="0" baseline="0" noProof="0" dirty="0" smtClean="0">
                <a:ln>
                  <a:noFill/>
                </a:ln>
                <a:solidFill>
                  <a:srgbClr val="FFFF00"/>
                </a:solidFill>
                <a:effectLst/>
                <a:uLnTx/>
                <a:uFillTx/>
                <a:latin typeface="+mn-lt"/>
                <a:ea typeface="+mn-ea"/>
                <a:cs typeface="+mn-cs"/>
              </a:rPr>
              <a:t>any magnets</a:t>
            </a:r>
            <a:r>
              <a:rPr kumimoji="1" lang="en-US" sz="2000" b="0" i="0" u="none" strike="noStrike" kern="0" cap="none" spc="0" normalizeH="0" noProof="0" dirty="0" smtClean="0">
                <a:ln>
                  <a:noFill/>
                </a:ln>
                <a:solidFill>
                  <a:srgbClr val="FFFF00"/>
                </a:solidFill>
                <a:effectLst/>
                <a:uLnTx/>
                <a:uFillTx/>
                <a:latin typeface="+mn-lt"/>
                <a:ea typeface="+mn-ea"/>
                <a:cs typeface="+mn-cs"/>
              </a:rPr>
              <a:t> &amp; f</a:t>
            </a:r>
            <a:r>
              <a:rPr kumimoji="1" lang="en-US" sz="2000" b="0" i="0" u="none" strike="noStrike" kern="0" cap="none" spc="0" normalizeH="0" baseline="0" noProof="0" dirty="0" smtClean="0">
                <a:ln>
                  <a:noFill/>
                </a:ln>
                <a:solidFill>
                  <a:srgbClr val="FFFF00"/>
                </a:solidFill>
                <a:effectLst/>
                <a:uLnTx/>
                <a:uFillTx/>
                <a:latin typeface="+mn-lt"/>
                <a:ea typeface="+mn-ea"/>
                <a:cs typeface="+mn-cs"/>
              </a:rPr>
              <a:t>ew cavities </a:t>
            </a:r>
            <a:endParaRPr kumimoji="1" lang="en-US" sz="2000" b="0" i="0" u="none" strike="noStrike" kern="0" cap="none" spc="0" normalizeH="0" baseline="0" noProof="0" dirty="0" smtClean="0">
              <a:ln>
                <a:noFill/>
              </a:ln>
              <a:solidFill>
                <a:schemeClr val="bg1"/>
              </a:solidFill>
              <a:effectLst/>
              <a:uLnTx/>
              <a:uFillTx/>
              <a:latin typeface="+mn-lt"/>
              <a:ea typeface="+mn-ea"/>
              <a:cs typeface="+mn-cs"/>
            </a:endParaRPr>
          </a:p>
          <a:p>
            <a:pPr marL="285750" marR="0" lvl="0" indent="-285750" defTabSz="914400" rtl="0" eaLnBrk="1" fontAlgn="base" latinLnBrk="0" hangingPunct="1">
              <a:lnSpc>
                <a:spcPct val="80000"/>
              </a:lnSpc>
              <a:spcBef>
                <a:spcPct val="20000"/>
              </a:spcBef>
              <a:spcAft>
                <a:spcPct val="0"/>
              </a:spcAft>
              <a:buClr>
                <a:srgbClr val="262AFF"/>
              </a:buClr>
              <a:buSzPct val="120000"/>
              <a:buFont typeface="Courier New" pitchFamily="49" charset="0"/>
              <a:buChar char="o"/>
              <a:tabLst/>
              <a:defRPr/>
            </a:pPr>
            <a:r>
              <a:rPr kumimoji="1" lang="en-US" sz="1800" b="0" i="0" u="none" strike="noStrike" kern="0" cap="none" spc="0" normalizeH="0" baseline="0" noProof="0" dirty="0" smtClean="0">
                <a:ln>
                  <a:noFill/>
                </a:ln>
                <a:solidFill>
                  <a:schemeClr val="bg1"/>
                </a:solidFill>
                <a:effectLst/>
                <a:uLnTx/>
                <a:uFillTx/>
                <a:latin typeface="+mn-lt"/>
                <a:cs typeface="Arial" pitchFamily="34" charset="0"/>
              </a:rPr>
              <a:t>Collision energy scales with size of the collider and amplitude of magnetic field </a:t>
            </a:r>
          </a:p>
          <a:p>
            <a:pPr marL="285750" marR="0" lvl="0" indent="-285750" defTabSz="914400" rtl="0" eaLnBrk="1" fontAlgn="base" latinLnBrk="0" hangingPunct="1">
              <a:lnSpc>
                <a:spcPct val="80000"/>
              </a:lnSpc>
              <a:spcBef>
                <a:spcPct val="20000"/>
              </a:spcBef>
              <a:spcAft>
                <a:spcPct val="0"/>
              </a:spcAft>
              <a:buClr>
                <a:srgbClr val="262AFF"/>
              </a:buClr>
              <a:buSzPct val="120000"/>
              <a:buFont typeface="Courier New" pitchFamily="49" charset="0"/>
              <a:buChar char="o"/>
              <a:tabLst/>
              <a:defRPr/>
            </a:pPr>
            <a:r>
              <a:rPr kumimoji="1" lang="en-US" sz="1800" kern="0" dirty="0" smtClean="0">
                <a:solidFill>
                  <a:schemeClr val="bg1"/>
                </a:solidFill>
                <a:latin typeface="+mn-lt"/>
                <a:cs typeface="Arial" pitchFamily="34" charset="0"/>
              </a:rPr>
              <a:t>Nr of collisions scales with nr of bunches, nr of particles per bunch, beam size</a:t>
            </a:r>
            <a:endParaRPr kumimoji="1" lang="en-US" sz="1800" b="0" i="0" u="none" strike="noStrike" kern="0" cap="none" spc="0" normalizeH="0" baseline="0" noProof="0" dirty="0" smtClean="0">
              <a:ln>
                <a:noFill/>
              </a:ln>
              <a:solidFill>
                <a:schemeClr val="bg1"/>
              </a:solidFill>
              <a:effectLst/>
              <a:uLnTx/>
              <a:uFillTx/>
              <a:latin typeface="+mn-lt"/>
              <a:cs typeface="Arial" pitchFamily="34" charset="0"/>
            </a:endParaRPr>
          </a:p>
        </p:txBody>
      </p:sp>
      <p:sp>
        <p:nvSpPr>
          <p:cNvPr id="7" name="Rectangle 4"/>
          <p:cNvSpPr txBox="1">
            <a:spLocks noChangeArrowheads="1"/>
          </p:cNvSpPr>
          <p:nvPr/>
        </p:nvSpPr>
        <p:spPr>
          <a:xfrm>
            <a:off x="246061" y="2133600"/>
            <a:ext cx="8664575" cy="1219200"/>
          </a:xfrm>
          <a:prstGeom prst="rect">
            <a:avLst/>
          </a:prstGeom>
        </p:spPr>
        <p:txBody>
          <a:bodyPr/>
          <a:lstStyle/>
          <a:p>
            <a:pPr lvl="0" algn="ctr" eaLnBrk="1" hangingPunct="1">
              <a:lnSpc>
                <a:spcPct val="90000"/>
              </a:lnSpc>
              <a:spcBef>
                <a:spcPct val="20000"/>
              </a:spcBef>
              <a:buClr>
                <a:srgbClr val="262AFF"/>
              </a:buClr>
              <a:buSzPct val="120000"/>
              <a:defRPr/>
            </a:pPr>
            <a:r>
              <a:rPr kumimoji="1" lang="en-US" sz="2000" b="1" i="0" u="none" strike="noStrike" kern="0" cap="none" spc="0" normalizeH="0" baseline="0" noProof="0" dirty="0" smtClean="0">
                <a:ln>
                  <a:noFill/>
                </a:ln>
                <a:solidFill>
                  <a:srgbClr val="FFFF00"/>
                </a:solidFill>
                <a:effectLst/>
                <a:uLnTx/>
                <a:uFillTx/>
                <a:latin typeface="+mn-lt"/>
              </a:rPr>
              <a:t>Linear Collider:   </a:t>
            </a:r>
            <a:r>
              <a:rPr kumimoji="1" lang="en-US" sz="2000" b="0" i="0" u="none" strike="noStrike" kern="0" cap="none" spc="0" normalizeH="0" baseline="0" noProof="0" dirty="0" smtClean="0">
                <a:ln>
                  <a:noFill/>
                </a:ln>
                <a:solidFill>
                  <a:srgbClr val="FFFF00"/>
                </a:solidFill>
                <a:effectLst/>
                <a:uLnTx/>
                <a:uFillTx/>
                <a:latin typeface="+mn-lt"/>
              </a:rPr>
              <a:t>Single-pass</a:t>
            </a:r>
            <a:r>
              <a:rPr kumimoji="1" lang="en-US" sz="2000" kern="0" dirty="0">
                <a:solidFill>
                  <a:schemeClr val="bg1"/>
                </a:solidFill>
                <a:cs typeface="Arial" pitchFamily="34" charset="0"/>
              </a:rPr>
              <a:t> </a:t>
            </a:r>
            <a:r>
              <a:rPr kumimoji="1" lang="en-US" sz="2000" kern="0" dirty="0">
                <a:solidFill>
                  <a:srgbClr val="FFFF00"/>
                </a:solidFill>
                <a:cs typeface="Arial" pitchFamily="34" charset="0"/>
              </a:rPr>
              <a:t>→</a:t>
            </a:r>
            <a:r>
              <a:rPr kumimoji="1" lang="en-US" sz="2000" b="0" i="0" u="none" strike="noStrike" kern="0" cap="none" spc="0" normalizeH="0" baseline="0" noProof="0" dirty="0" smtClean="0">
                <a:ln>
                  <a:noFill/>
                </a:ln>
                <a:solidFill>
                  <a:srgbClr val="FFFF00"/>
                </a:solidFill>
                <a:effectLst/>
                <a:uLnTx/>
                <a:uFillTx/>
                <a:latin typeface="+mn-lt"/>
              </a:rPr>
              <a:t> </a:t>
            </a:r>
            <a:r>
              <a:rPr kumimoji="1" lang="en-US" sz="2000" kern="0" dirty="0" smtClean="0">
                <a:solidFill>
                  <a:srgbClr val="FFFF00"/>
                </a:solidFill>
                <a:latin typeface="+mn-lt"/>
              </a:rPr>
              <a:t>Few</a:t>
            </a:r>
            <a:r>
              <a:rPr kumimoji="1" lang="en-US" sz="2000" b="0" i="0" u="none" strike="noStrike" kern="0" cap="none" spc="0" normalizeH="0" baseline="0" noProof="0" dirty="0" smtClean="0">
                <a:ln>
                  <a:noFill/>
                </a:ln>
                <a:solidFill>
                  <a:srgbClr val="FFFF00"/>
                </a:solidFill>
                <a:effectLst/>
                <a:uLnTx/>
                <a:uFillTx/>
                <a:latin typeface="+mn-lt"/>
              </a:rPr>
              <a:t> magnets</a:t>
            </a:r>
            <a:r>
              <a:rPr kumimoji="1" lang="en-US" sz="2000" b="0" i="0" u="none" strike="noStrike" kern="0" cap="none" spc="0" normalizeH="0" noProof="0" dirty="0" smtClean="0">
                <a:ln>
                  <a:noFill/>
                </a:ln>
                <a:solidFill>
                  <a:srgbClr val="FFFF00"/>
                </a:solidFill>
                <a:effectLst/>
                <a:uLnTx/>
                <a:uFillTx/>
                <a:latin typeface="+mn-lt"/>
              </a:rPr>
              <a:t> &amp; m</a:t>
            </a:r>
            <a:r>
              <a:rPr kumimoji="1" lang="en-US" sz="2000" b="0" i="0" u="none" strike="noStrike" kern="0" cap="none" spc="0" normalizeH="0" baseline="0" noProof="0" dirty="0" smtClean="0">
                <a:ln>
                  <a:noFill/>
                </a:ln>
                <a:solidFill>
                  <a:srgbClr val="FFFF00"/>
                </a:solidFill>
                <a:effectLst/>
                <a:uLnTx/>
                <a:uFillTx/>
                <a:latin typeface="+mn-lt"/>
              </a:rPr>
              <a:t>any cavities </a:t>
            </a:r>
          </a:p>
          <a:p>
            <a:pPr marL="285750" marR="0" lvl="0" indent="-285750" defTabSz="914400" rtl="0" eaLnBrk="1" fontAlgn="base" latinLnBrk="0" hangingPunct="1">
              <a:lnSpc>
                <a:spcPct val="90000"/>
              </a:lnSpc>
              <a:spcBef>
                <a:spcPct val="20000"/>
              </a:spcBef>
              <a:spcAft>
                <a:spcPct val="0"/>
              </a:spcAft>
              <a:buClr>
                <a:srgbClr val="262AFF"/>
              </a:buClr>
              <a:buSzPct val="120000"/>
              <a:buFont typeface="Courier New" pitchFamily="49" charset="0"/>
              <a:buChar char="o"/>
              <a:tabLst/>
              <a:defRPr/>
            </a:pPr>
            <a:r>
              <a:rPr kumimoji="1" lang="en-US" sz="1800" b="0" i="0" u="none" strike="noStrike" kern="0" cap="none" spc="0" normalizeH="0" baseline="0" noProof="0" dirty="0" smtClean="0">
                <a:ln>
                  <a:noFill/>
                </a:ln>
                <a:solidFill>
                  <a:schemeClr val="bg1"/>
                </a:solidFill>
                <a:effectLst/>
                <a:uLnTx/>
                <a:uFillTx/>
                <a:latin typeface="+mn-lt"/>
                <a:cs typeface="Arial" pitchFamily="34" charset="0"/>
              </a:rPr>
              <a:t>Collision energy scales with length and gradient</a:t>
            </a:r>
          </a:p>
          <a:p>
            <a:pPr marL="285750" marR="0" lvl="0" indent="-285750" defTabSz="914400" rtl="0" eaLnBrk="1" fontAlgn="base" latinLnBrk="0" hangingPunct="1">
              <a:lnSpc>
                <a:spcPct val="90000"/>
              </a:lnSpc>
              <a:spcBef>
                <a:spcPct val="20000"/>
              </a:spcBef>
              <a:spcAft>
                <a:spcPct val="0"/>
              </a:spcAft>
              <a:buClr>
                <a:srgbClr val="262AFF"/>
              </a:buClr>
              <a:buSzPct val="120000"/>
              <a:buFont typeface="Courier New" pitchFamily="49" charset="0"/>
              <a:buChar char="o"/>
              <a:tabLst/>
              <a:defRPr/>
            </a:pPr>
            <a:r>
              <a:rPr kumimoji="1" lang="en-US" sz="1800" kern="0" dirty="0" smtClean="0">
                <a:solidFill>
                  <a:schemeClr val="bg1"/>
                </a:solidFill>
                <a:latin typeface="+mn-lt"/>
                <a:cs typeface="Arial" pitchFamily="34" charset="0"/>
              </a:rPr>
              <a:t>Nr of collisions scales with bunch frequency, nr of particles per bunch, beam size</a:t>
            </a:r>
            <a:endParaRPr kumimoji="1" lang="en-US" sz="1800" b="0" i="0" u="none" strike="noStrike" kern="0" cap="none" spc="0" normalizeH="0" baseline="0" noProof="0" dirty="0" smtClean="0">
              <a:ln>
                <a:noFill/>
              </a:ln>
              <a:solidFill>
                <a:schemeClr val="bg1"/>
              </a:solidFill>
              <a:effectLst/>
              <a:uLnTx/>
              <a:uFillTx/>
              <a:latin typeface="+mn-lt"/>
              <a:cs typeface="Arial" pitchFamily="34" charset="0"/>
            </a:endParaRPr>
          </a:p>
        </p:txBody>
      </p:sp>
      <p:grpSp>
        <p:nvGrpSpPr>
          <p:cNvPr id="2" name="Group 169"/>
          <p:cNvGrpSpPr>
            <a:grpSpLocks/>
          </p:cNvGrpSpPr>
          <p:nvPr/>
        </p:nvGrpSpPr>
        <p:grpSpPr bwMode="auto">
          <a:xfrm>
            <a:off x="68263" y="990600"/>
            <a:ext cx="8688386" cy="946148"/>
            <a:chOff x="585" y="2341"/>
            <a:chExt cx="5473" cy="596"/>
          </a:xfrm>
        </p:grpSpPr>
        <p:sp>
          <p:nvSpPr>
            <p:cNvPr id="9" name="Line 7"/>
            <p:cNvSpPr>
              <a:spLocks noChangeShapeType="1"/>
            </p:cNvSpPr>
            <p:nvPr/>
          </p:nvSpPr>
          <p:spPr bwMode="auto">
            <a:xfrm>
              <a:off x="3126" y="2341"/>
              <a:ext cx="232" cy="331"/>
            </a:xfrm>
            <a:prstGeom prst="line">
              <a:avLst/>
            </a:prstGeom>
            <a:noFill/>
            <a:ln w="0">
              <a:solidFill>
                <a:srgbClr val="99CCFF"/>
              </a:solidFill>
              <a:round/>
              <a:headEnd/>
              <a:tailEnd/>
            </a:ln>
          </p:spPr>
          <p:txBody>
            <a:bodyPr wrap="none" anchor="ctr"/>
            <a:lstStyle/>
            <a:p>
              <a:endParaRPr lang="en-US"/>
            </a:p>
          </p:txBody>
        </p:sp>
        <p:sp>
          <p:nvSpPr>
            <p:cNvPr id="10" name="Line 8"/>
            <p:cNvSpPr>
              <a:spLocks noChangeShapeType="1"/>
            </p:cNvSpPr>
            <p:nvPr/>
          </p:nvSpPr>
          <p:spPr bwMode="auto">
            <a:xfrm flipH="1" flipV="1">
              <a:off x="3358" y="2672"/>
              <a:ext cx="156" cy="0"/>
            </a:xfrm>
            <a:prstGeom prst="line">
              <a:avLst/>
            </a:prstGeom>
            <a:noFill/>
            <a:ln w="0">
              <a:solidFill>
                <a:srgbClr val="FF6600"/>
              </a:solidFill>
              <a:round/>
              <a:headEnd/>
              <a:tailEnd type="triangle" w="med" len="med"/>
            </a:ln>
          </p:spPr>
          <p:txBody>
            <a:bodyPr wrap="none" anchor="ctr"/>
            <a:lstStyle/>
            <a:p>
              <a:endParaRPr lang="en-US"/>
            </a:p>
          </p:txBody>
        </p:sp>
        <p:sp>
          <p:nvSpPr>
            <p:cNvPr id="11" name="Line 9"/>
            <p:cNvSpPr>
              <a:spLocks noChangeShapeType="1"/>
            </p:cNvSpPr>
            <p:nvPr/>
          </p:nvSpPr>
          <p:spPr bwMode="auto">
            <a:xfrm>
              <a:off x="3189" y="2672"/>
              <a:ext cx="169" cy="0"/>
            </a:xfrm>
            <a:prstGeom prst="line">
              <a:avLst/>
            </a:prstGeom>
            <a:noFill/>
            <a:ln w="0">
              <a:solidFill>
                <a:srgbClr val="009999"/>
              </a:solidFill>
              <a:round/>
              <a:headEnd/>
              <a:tailEnd type="triangle" w="med" len="med"/>
            </a:ln>
          </p:spPr>
          <p:txBody>
            <a:bodyPr wrap="none" anchor="ctr"/>
            <a:lstStyle/>
            <a:p>
              <a:endParaRPr lang="en-US"/>
            </a:p>
          </p:txBody>
        </p:sp>
        <p:sp>
          <p:nvSpPr>
            <p:cNvPr id="12" name="Line 10"/>
            <p:cNvSpPr>
              <a:spLocks noChangeShapeType="1"/>
            </p:cNvSpPr>
            <p:nvPr/>
          </p:nvSpPr>
          <p:spPr bwMode="auto">
            <a:xfrm>
              <a:off x="3126" y="2458"/>
              <a:ext cx="232" cy="214"/>
            </a:xfrm>
            <a:prstGeom prst="line">
              <a:avLst/>
            </a:prstGeom>
            <a:noFill/>
            <a:ln w="0">
              <a:solidFill>
                <a:srgbClr val="FF6600"/>
              </a:solidFill>
              <a:round/>
              <a:headEnd/>
              <a:tailEnd/>
            </a:ln>
          </p:spPr>
          <p:txBody>
            <a:bodyPr wrap="none" anchor="ctr"/>
            <a:lstStyle/>
            <a:p>
              <a:endParaRPr lang="en-US"/>
            </a:p>
          </p:txBody>
        </p:sp>
        <p:sp>
          <p:nvSpPr>
            <p:cNvPr id="13" name="Line 11"/>
            <p:cNvSpPr>
              <a:spLocks noChangeShapeType="1"/>
            </p:cNvSpPr>
            <p:nvPr/>
          </p:nvSpPr>
          <p:spPr bwMode="auto">
            <a:xfrm>
              <a:off x="3275" y="2417"/>
              <a:ext cx="83" cy="255"/>
            </a:xfrm>
            <a:prstGeom prst="line">
              <a:avLst/>
            </a:prstGeom>
            <a:noFill/>
            <a:ln w="0">
              <a:solidFill>
                <a:srgbClr val="00FF00"/>
              </a:solidFill>
              <a:round/>
              <a:headEnd/>
              <a:tailEnd/>
            </a:ln>
          </p:spPr>
          <p:txBody>
            <a:bodyPr wrap="none" anchor="ctr"/>
            <a:lstStyle/>
            <a:p>
              <a:endParaRPr lang="en-US"/>
            </a:p>
          </p:txBody>
        </p:sp>
        <p:sp>
          <p:nvSpPr>
            <p:cNvPr id="14" name="Line 12"/>
            <p:cNvSpPr>
              <a:spLocks noChangeShapeType="1"/>
            </p:cNvSpPr>
            <p:nvPr/>
          </p:nvSpPr>
          <p:spPr bwMode="auto">
            <a:xfrm flipH="1">
              <a:off x="3275" y="2672"/>
              <a:ext cx="83" cy="124"/>
            </a:xfrm>
            <a:prstGeom prst="line">
              <a:avLst/>
            </a:prstGeom>
            <a:noFill/>
            <a:ln w="0">
              <a:solidFill>
                <a:srgbClr val="0000FF"/>
              </a:solidFill>
              <a:round/>
              <a:headEnd/>
              <a:tailEnd/>
            </a:ln>
          </p:spPr>
          <p:txBody>
            <a:bodyPr wrap="none" anchor="ctr"/>
            <a:lstStyle/>
            <a:p>
              <a:endParaRPr lang="en-US"/>
            </a:p>
          </p:txBody>
        </p:sp>
        <p:sp>
          <p:nvSpPr>
            <p:cNvPr id="15" name="Line 13"/>
            <p:cNvSpPr>
              <a:spLocks noChangeShapeType="1"/>
            </p:cNvSpPr>
            <p:nvPr/>
          </p:nvSpPr>
          <p:spPr bwMode="auto">
            <a:xfrm>
              <a:off x="3358" y="2672"/>
              <a:ext cx="98" cy="194"/>
            </a:xfrm>
            <a:prstGeom prst="line">
              <a:avLst/>
            </a:prstGeom>
            <a:noFill/>
            <a:ln w="0">
              <a:solidFill>
                <a:srgbClr val="FF00FF"/>
              </a:solidFill>
              <a:round/>
              <a:headEnd/>
              <a:tailEnd/>
            </a:ln>
          </p:spPr>
          <p:txBody>
            <a:bodyPr wrap="none" anchor="ctr"/>
            <a:lstStyle/>
            <a:p>
              <a:endParaRPr lang="en-US"/>
            </a:p>
          </p:txBody>
        </p:sp>
        <p:sp>
          <p:nvSpPr>
            <p:cNvPr id="16" name="Line 14"/>
            <p:cNvSpPr>
              <a:spLocks noChangeShapeType="1"/>
            </p:cNvSpPr>
            <p:nvPr/>
          </p:nvSpPr>
          <p:spPr bwMode="auto">
            <a:xfrm>
              <a:off x="3358" y="2672"/>
              <a:ext cx="98" cy="86"/>
            </a:xfrm>
            <a:prstGeom prst="line">
              <a:avLst/>
            </a:prstGeom>
            <a:noFill/>
            <a:ln w="0">
              <a:solidFill>
                <a:srgbClr val="FF0000"/>
              </a:solidFill>
              <a:round/>
              <a:headEnd/>
              <a:tailEnd/>
            </a:ln>
          </p:spPr>
          <p:txBody>
            <a:bodyPr wrap="none" anchor="ctr"/>
            <a:lstStyle/>
            <a:p>
              <a:endParaRPr lang="en-US"/>
            </a:p>
          </p:txBody>
        </p:sp>
        <p:sp>
          <p:nvSpPr>
            <p:cNvPr id="17" name="Rectangle 17"/>
            <p:cNvSpPr>
              <a:spLocks noChangeArrowheads="1"/>
            </p:cNvSpPr>
            <p:nvPr/>
          </p:nvSpPr>
          <p:spPr bwMode="auto">
            <a:xfrm>
              <a:off x="3036" y="2660"/>
              <a:ext cx="166"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endParaRPr lang="en-US"/>
            </a:p>
          </p:txBody>
        </p:sp>
        <p:sp>
          <p:nvSpPr>
            <p:cNvPr id="18" name="Line 18"/>
            <p:cNvSpPr>
              <a:spLocks noChangeShapeType="1"/>
            </p:cNvSpPr>
            <p:nvPr/>
          </p:nvSpPr>
          <p:spPr bwMode="auto">
            <a:xfrm>
              <a:off x="899" y="2660"/>
              <a:ext cx="305" cy="0"/>
            </a:xfrm>
            <a:prstGeom prst="line">
              <a:avLst/>
            </a:prstGeom>
            <a:noFill/>
            <a:ln w="0">
              <a:solidFill>
                <a:srgbClr val="000000"/>
              </a:solidFill>
              <a:round/>
              <a:headEnd/>
              <a:tailEnd/>
            </a:ln>
          </p:spPr>
          <p:txBody>
            <a:bodyPr wrap="none" anchor="ctr"/>
            <a:lstStyle/>
            <a:p>
              <a:endParaRPr lang="en-US"/>
            </a:p>
          </p:txBody>
        </p:sp>
        <p:sp>
          <p:nvSpPr>
            <p:cNvPr id="19" name="Rectangle 19"/>
            <p:cNvSpPr>
              <a:spLocks noChangeArrowheads="1"/>
            </p:cNvSpPr>
            <p:nvPr/>
          </p:nvSpPr>
          <p:spPr bwMode="auto">
            <a:xfrm>
              <a:off x="788" y="2660"/>
              <a:ext cx="388"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endParaRPr lang="en-US"/>
            </a:p>
          </p:txBody>
        </p:sp>
        <p:sp>
          <p:nvSpPr>
            <p:cNvPr id="20" name="AutoShape 20"/>
            <p:cNvSpPr>
              <a:spLocks noChangeArrowheads="1"/>
            </p:cNvSpPr>
            <p:nvPr/>
          </p:nvSpPr>
          <p:spPr bwMode="auto">
            <a:xfrm>
              <a:off x="3036" y="2610"/>
              <a:ext cx="54"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21" name="AutoShape 21"/>
            <p:cNvSpPr>
              <a:spLocks noChangeArrowheads="1"/>
            </p:cNvSpPr>
            <p:nvPr/>
          </p:nvSpPr>
          <p:spPr bwMode="auto">
            <a:xfrm>
              <a:off x="3118" y="2610"/>
              <a:ext cx="56"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22" name="AutoShape 22"/>
            <p:cNvSpPr>
              <a:spLocks noChangeArrowheads="1"/>
            </p:cNvSpPr>
            <p:nvPr/>
          </p:nvSpPr>
          <p:spPr bwMode="auto">
            <a:xfrm>
              <a:off x="872" y="2429"/>
              <a:ext cx="277" cy="256"/>
            </a:xfrm>
            <a:custGeom>
              <a:avLst/>
              <a:gdLst>
                <a:gd name="T0" fmla="*/ 139 w 21600"/>
                <a:gd name="T1" fmla="*/ 0 h 21600"/>
                <a:gd name="T2" fmla="*/ 41 w 21600"/>
                <a:gd name="T3" fmla="*/ 37 h 21600"/>
                <a:gd name="T4" fmla="*/ 0 w 21600"/>
                <a:gd name="T5" fmla="*/ 128 h 21600"/>
                <a:gd name="T6" fmla="*/ 41 w 21600"/>
                <a:gd name="T7" fmla="*/ 219 h 21600"/>
                <a:gd name="T8" fmla="*/ 139 w 21600"/>
                <a:gd name="T9" fmla="*/ 256 h 21600"/>
                <a:gd name="T10" fmla="*/ 236 w 21600"/>
                <a:gd name="T11" fmla="*/ 219 h 21600"/>
                <a:gd name="T12" fmla="*/ 277 w 21600"/>
                <a:gd name="T13" fmla="*/ 128 h 21600"/>
                <a:gd name="T14" fmla="*/ 236 w 21600"/>
                <a:gd name="T15" fmla="*/ 37 h 21600"/>
                <a:gd name="T16" fmla="*/ 0 60000 65536"/>
                <a:gd name="T17" fmla="*/ 0 60000 65536"/>
                <a:gd name="T18" fmla="*/ 0 60000 65536"/>
                <a:gd name="T19" fmla="*/ 0 60000 65536"/>
                <a:gd name="T20" fmla="*/ 0 60000 65536"/>
                <a:gd name="T21" fmla="*/ 0 60000 65536"/>
                <a:gd name="T22" fmla="*/ 0 60000 65536"/>
                <a:gd name="T23" fmla="*/ 0 60000 65536"/>
                <a:gd name="T24" fmla="*/ 3197 w 21600"/>
                <a:gd name="T25" fmla="*/ 3122 h 21600"/>
                <a:gd name="T26" fmla="*/ 18403 w 21600"/>
                <a:gd name="T27" fmla="*/ 184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US"/>
            </a:p>
          </p:txBody>
        </p:sp>
        <p:sp>
          <p:nvSpPr>
            <p:cNvPr id="23" name="AutoShape 23"/>
            <p:cNvSpPr>
              <a:spLocks noChangeArrowheads="1"/>
            </p:cNvSpPr>
            <p:nvPr/>
          </p:nvSpPr>
          <p:spPr bwMode="auto">
            <a:xfrm>
              <a:off x="678" y="2610"/>
              <a:ext cx="140" cy="127"/>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p>
              <a:endParaRPr lang="en-US"/>
            </a:p>
          </p:txBody>
        </p:sp>
        <p:sp>
          <p:nvSpPr>
            <p:cNvPr id="24" name="Rectangle 24"/>
            <p:cNvSpPr>
              <a:spLocks noChangeArrowheads="1"/>
            </p:cNvSpPr>
            <p:nvPr/>
          </p:nvSpPr>
          <p:spPr bwMode="auto">
            <a:xfrm>
              <a:off x="3507" y="2660"/>
              <a:ext cx="111"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endParaRPr lang="en-US"/>
            </a:p>
          </p:txBody>
        </p:sp>
        <p:sp>
          <p:nvSpPr>
            <p:cNvPr id="25" name="AutoShape 25"/>
            <p:cNvSpPr>
              <a:spLocks noChangeArrowheads="1"/>
            </p:cNvSpPr>
            <p:nvPr/>
          </p:nvSpPr>
          <p:spPr bwMode="auto">
            <a:xfrm>
              <a:off x="3618" y="2610"/>
              <a:ext cx="54"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26" name="AutoShape 26"/>
            <p:cNvSpPr>
              <a:spLocks noChangeArrowheads="1"/>
            </p:cNvSpPr>
            <p:nvPr/>
          </p:nvSpPr>
          <p:spPr bwMode="auto">
            <a:xfrm>
              <a:off x="3534" y="2610"/>
              <a:ext cx="55"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27" name="Line 27"/>
            <p:cNvSpPr>
              <a:spLocks noChangeShapeType="1"/>
            </p:cNvSpPr>
            <p:nvPr/>
          </p:nvSpPr>
          <p:spPr bwMode="auto">
            <a:xfrm flipH="1">
              <a:off x="5532" y="2660"/>
              <a:ext cx="306" cy="0"/>
            </a:xfrm>
            <a:prstGeom prst="line">
              <a:avLst/>
            </a:prstGeom>
            <a:noFill/>
            <a:ln w="0">
              <a:solidFill>
                <a:srgbClr val="000000"/>
              </a:solidFill>
              <a:round/>
              <a:headEnd/>
              <a:tailEnd/>
            </a:ln>
          </p:spPr>
          <p:txBody>
            <a:bodyPr wrap="none" anchor="ctr"/>
            <a:lstStyle/>
            <a:p>
              <a:endParaRPr lang="en-US"/>
            </a:p>
          </p:txBody>
        </p:sp>
        <p:sp>
          <p:nvSpPr>
            <p:cNvPr id="28" name="Rectangle 28"/>
            <p:cNvSpPr>
              <a:spLocks noChangeArrowheads="1"/>
            </p:cNvSpPr>
            <p:nvPr/>
          </p:nvSpPr>
          <p:spPr bwMode="auto">
            <a:xfrm flipH="1">
              <a:off x="5560" y="2660"/>
              <a:ext cx="389"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endParaRPr lang="en-US"/>
            </a:p>
          </p:txBody>
        </p:sp>
        <p:sp>
          <p:nvSpPr>
            <p:cNvPr id="29" name="AutoShape 29"/>
            <p:cNvSpPr>
              <a:spLocks noChangeArrowheads="1"/>
            </p:cNvSpPr>
            <p:nvPr/>
          </p:nvSpPr>
          <p:spPr bwMode="auto">
            <a:xfrm flipH="1">
              <a:off x="5588" y="2429"/>
              <a:ext cx="276" cy="256"/>
            </a:xfrm>
            <a:custGeom>
              <a:avLst/>
              <a:gdLst>
                <a:gd name="T0" fmla="*/ 138 w 21600"/>
                <a:gd name="T1" fmla="*/ 0 h 21600"/>
                <a:gd name="T2" fmla="*/ 40 w 21600"/>
                <a:gd name="T3" fmla="*/ 37 h 21600"/>
                <a:gd name="T4" fmla="*/ 0 w 21600"/>
                <a:gd name="T5" fmla="*/ 128 h 21600"/>
                <a:gd name="T6" fmla="*/ 40 w 21600"/>
                <a:gd name="T7" fmla="*/ 219 h 21600"/>
                <a:gd name="T8" fmla="*/ 138 w 21600"/>
                <a:gd name="T9" fmla="*/ 256 h 21600"/>
                <a:gd name="T10" fmla="*/ 236 w 21600"/>
                <a:gd name="T11" fmla="*/ 219 h 21600"/>
                <a:gd name="T12" fmla="*/ 276 w 21600"/>
                <a:gd name="T13" fmla="*/ 128 h 21600"/>
                <a:gd name="T14" fmla="*/ 236 w 21600"/>
                <a:gd name="T15" fmla="*/ 37 h 21600"/>
                <a:gd name="T16" fmla="*/ 0 60000 65536"/>
                <a:gd name="T17" fmla="*/ 0 60000 65536"/>
                <a:gd name="T18" fmla="*/ 0 60000 65536"/>
                <a:gd name="T19" fmla="*/ 0 60000 65536"/>
                <a:gd name="T20" fmla="*/ 0 60000 65536"/>
                <a:gd name="T21" fmla="*/ 0 60000 65536"/>
                <a:gd name="T22" fmla="*/ 0 60000 65536"/>
                <a:gd name="T23" fmla="*/ 0 60000 65536"/>
                <a:gd name="T24" fmla="*/ 3130 w 21600"/>
                <a:gd name="T25" fmla="*/ 3122 h 21600"/>
                <a:gd name="T26" fmla="*/ 18470 w 21600"/>
                <a:gd name="T27" fmla="*/ 184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US"/>
            </a:p>
          </p:txBody>
        </p:sp>
        <p:sp>
          <p:nvSpPr>
            <p:cNvPr id="30" name="AutoShape 30"/>
            <p:cNvSpPr>
              <a:spLocks noChangeArrowheads="1"/>
            </p:cNvSpPr>
            <p:nvPr/>
          </p:nvSpPr>
          <p:spPr bwMode="auto">
            <a:xfrm flipH="1">
              <a:off x="5920" y="2610"/>
              <a:ext cx="138" cy="127"/>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p>
              <a:endParaRPr lang="en-US"/>
            </a:p>
          </p:txBody>
        </p:sp>
        <p:sp>
          <p:nvSpPr>
            <p:cNvPr id="31" name="Rectangle 31"/>
            <p:cNvSpPr>
              <a:spLocks noChangeArrowheads="1"/>
            </p:cNvSpPr>
            <p:nvPr/>
          </p:nvSpPr>
          <p:spPr bwMode="auto">
            <a:xfrm>
              <a:off x="585" y="2757"/>
              <a:ext cx="406" cy="174"/>
            </a:xfrm>
            <a:prstGeom prst="rect">
              <a:avLst/>
            </a:prstGeom>
            <a:noFill/>
            <a:ln w="0">
              <a:noFill/>
              <a:miter lim="800000"/>
              <a:headEnd/>
              <a:tailEnd/>
            </a:ln>
          </p:spPr>
          <p:txBody>
            <a:bodyPr wrap="none">
              <a:spAutoFit/>
            </a:bodyPr>
            <a:lstStyle/>
            <a:p>
              <a:pPr algn="ctr" eaLnBrk="0" hangingPunct="0"/>
              <a:r>
                <a:rPr lang="en-US" sz="1200" dirty="0">
                  <a:solidFill>
                    <a:schemeClr val="bg1"/>
                  </a:solidFill>
                  <a:latin typeface="Arial" pitchFamily="34" charset="0"/>
                </a:rPr>
                <a:t>source</a:t>
              </a:r>
            </a:p>
          </p:txBody>
        </p:sp>
        <p:sp>
          <p:nvSpPr>
            <p:cNvPr id="32" name="Rectangle 33"/>
            <p:cNvSpPr>
              <a:spLocks noChangeArrowheads="1"/>
            </p:cNvSpPr>
            <p:nvPr/>
          </p:nvSpPr>
          <p:spPr bwMode="auto">
            <a:xfrm>
              <a:off x="1819" y="2763"/>
              <a:ext cx="569" cy="174"/>
            </a:xfrm>
            <a:prstGeom prst="rect">
              <a:avLst/>
            </a:prstGeom>
            <a:noFill/>
            <a:ln w="0">
              <a:noFill/>
              <a:miter lim="800000"/>
              <a:headEnd/>
              <a:tailEnd/>
            </a:ln>
          </p:spPr>
          <p:txBody>
            <a:bodyPr>
              <a:spAutoFit/>
            </a:bodyPr>
            <a:lstStyle/>
            <a:p>
              <a:pPr algn="ctr" eaLnBrk="0" hangingPunct="0"/>
              <a:r>
                <a:rPr lang="en-US" sz="1200" dirty="0">
                  <a:solidFill>
                    <a:schemeClr val="bg1"/>
                  </a:solidFill>
                  <a:latin typeface="Arial" pitchFamily="34" charset="0"/>
                </a:rPr>
                <a:t>main </a:t>
              </a:r>
              <a:r>
                <a:rPr lang="en-US" sz="1200" dirty="0" err="1">
                  <a:solidFill>
                    <a:schemeClr val="bg1"/>
                  </a:solidFill>
                  <a:latin typeface="Arial" pitchFamily="34" charset="0"/>
                </a:rPr>
                <a:t>linac</a:t>
              </a:r>
              <a:endParaRPr lang="en-US" sz="1200" dirty="0">
                <a:solidFill>
                  <a:schemeClr val="bg1"/>
                </a:solidFill>
                <a:latin typeface="Arial" pitchFamily="34" charset="0"/>
              </a:endParaRPr>
            </a:p>
          </p:txBody>
        </p:sp>
        <p:grpSp>
          <p:nvGrpSpPr>
            <p:cNvPr id="3" name="Group 35"/>
            <p:cNvGrpSpPr>
              <a:grpSpLocks/>
            </p:cNvGrpSpPr>
            <p:nvPr/>
          </p:nvGrpSpPr>
          <p:grpSpPr bwMode="auto">
            <a:xfrm>
              <a:off x="1149" y="2610"/>
              <a:ext cx="1887" cy="119"/>
              <a:chOff x="619" y="2209"/>
              <a:chExt cx="1929" cy="133"/>
            </a:xfrm>
          </p:grpSpPr>
          <p:sp>
            <p:nvSpPr>
              <p:cNvPr id="54" name="Rectangle 36"/>
              <p:cNvSpPr>
                <a:spLocks noChangeArrowheads="1"/>
              </p:cNvSpPr>
              <p:nvPr/>
            </p:nvSpPr>
            <p:spPr bwMode="auto">
              <a:xfrm>
                <a:off x="619"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grpSp>
            <p:nvGrpSpPr>
              <p:cNvPr id="8" name="Group 37"/>
              <p:cNvGrpSpPr>
                <a:grpSpLocks/>
              </p:cNvGrpSpPr>
              <p:nvPr/>
            </p:nvGrpSpPr>
            <p:grpSpPr bwMode="auto">
              <a:xfrm flipH="1">
                <a:off x="988" y="2209"/>
                <a:ext cx="1529" cy="133"/>
                <a:chOff x="2766" y="2443"/>
                <a:chExt cx="1529" cy="133"/>
              </a:xfrm>
            </p:grpSpPr>
            <p:grpSp>
              <p:nvGrpSpPr>
                <p:cNvPr id="33" name="Group 38"/>
                <p:cNvGrpSpPr>
                  <a:grpSpLocks/>
                </p:cNvGrpSpPr>
                <p:nvPr/>
              </p:nvGrpSpPr>
              <p:grpSpPr bwMode="auto">
                <a:xfrm>
                  <a:off x="4014" y="2443"/>
                  <a:ext cx="281" cy="133"/>
                  <a:chOff x="2737" y="1615"/>
                  <a:chExt cx="281" cy="133"/>
                </a:xfrm>
              </p:grpSpPr>
              <p:sp>
                <p:nvSpPr>
                  <p:cNvPr id="72" name="Rectangle 3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73" name="Line 40"/>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34" name="Group 41"/>
                <p:cNvGrpSpPr>
                  <a:grpSpLocks/>
                </p:cNvGrpSpPr>
                <p:nvPr/>
              </p:nvGrpSpPr>
              <p:grpSpPr bwMode="auto">
                <a:xfrm>
                  <a:off x="3078" y="2443"/>
                  <a:ext cx="281" cy="133"/>
                  <a:chOff x="2737" y="1615"/>
                  <a:chExt cx="281" cy="133"/>
                </a:xfrm>
              </p:grpSpPr>
              <p:sp>
                <p:nvSpPr>
                  <p:cNvPr id="70" name="Rectangle 42"/>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71" name="Line 43"/>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36" name="Group 44"/>
                <p:cNvGrpSpPr>
                  <a:grpSpLocks/>
                </p:cNvGrpSpPr>
                <p:nvPr/>
              </p:nvGrpSpPr>
              <p:grpSpPr bwMode="auto">
                <a:xfrm>
                  <a:off x="2766" y="2443"/>
                  <a:ext cx="281" cy="133"/>
                  <a:chOff x="2737" y="1615"/>
                  <a:chExt cx="281" cy="133"/>
                </a:xfrm>
              </p:grpSpPr>
              <p:sp>
                <p:nvSpPr>
                  <p:cNvPr id="68" name="Rectangle 45"/>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69" name="Line 46"/>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37" name="Group 47"/>
                <p:cNvGrpSpPr>
                  <a:grpSpLocks/>
                </p:cNvGrpSpPr>
                <p:nvPr/>
              </p:nvGrpSpPr>
              <p:grpSpPr bwMode="auto">
                <a:xfrm>
                  <a:off x="3390" y="2443"/>
                  <a:ext cx="281" cy="133"/>
                  <a:chOff x="2737" y="1615"/>
                  <a:chExt cx="281" cy="133"/>
                </a:xfrm>
              </p:grpSpPr>
              <p:sp>
                <p:nvSpPr>
                  <p:cNvPr id="66" name="Rectangle 48"/>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67" name="Line 49"/>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38" name="Group 50"/>
                <p:cNvGrpSpPr>
                  <a:grpSpLocks/>
                </p:cNvGrpSpPr>
                <p:nvPr/>
              </p:nvGrpSpPr>
              <p:grpSpPr bwMode="auto">
                <a:xfrm>
                  <a:off x="3702" y="2443"/>
                  <a:ext cx="281" cy="133"/>
                  <a:chOff x="2737" y="1615"/>
                  <a:chExt cx="281" cy="133"/>
                </a:xfrm>
              </p:grpSpPr>
              <p:sp>
                <p:nvSpPr>
                  <p:cNvPr id="64" name="Rectangle 51"/>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65" name="Line 52"/>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grpSp>
            <p:nvGrpSpPr>
              <p:cNvPr id="39" name="Group 53"/>
              <p:cNvGrpSpPr>
                <a:grpSpLocks/>
              </p:cNvGrpSpPr>
              <p:nvPr/>
            </p:nvGrpSpPr>
            <p:grpSpPr bwMode="auto">
              <a:xfrm flipH="1">
                <a:off x="676" y="2209"/>
                <a:ext cx="281" cy="133"/>
                <a:chOff x="2737" y="1615"/>
                <a:chExt cx="281" cy="133"/>
              </a:xfrm>
            </p:grpSpPr>
            <p:sp>
              <p:nvSpPr>
                <p:cNvPr id="57" name="Rectangle 54"/>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58" name="Line 55"/>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grpSp>
          <p:nvGrpSpPr>
            <p:cNvPr id="40" name="Group 56"/>
            <p:cNvGrpSpPr>
              <a:grpSpLocks/>
            </p:cNvGrpSpPr>
            <p:nvPr/>
          </p:nvGrpSpPr>
          <p:grpSpPr bwMode="auto">
            <a:xfrm>
              <a:off x="3674" y="2610"/>
              <a:ext cx="1886" cy="119"/>
              <a:chOff x="3200" y="2209"/>
              <a:chExt cx="1929" cy="133"/>
            </a:xfrm>
          </p:grpSpPr>
          <p:sp>
            <p:nvSpPr>
              <p:cNvPr id="35" name="Rectangle 57"/>
              <p:cNvSpPr>
                <a:spLocks noChangeArrowheads="1"/>
              </p:cNvSpPr>
              <p:nvPr/>
            </p:nvSpPr>
            <p:spPr bwMode="auto">
              <a:xfrm>
                <a:off x="3200"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grpSp>
            <p:nvGrpSpPr>
              <p:cNvPr id="41" name="Group 58"/>
              <p:cNvGrpSpPr>
                <a:grpSpLocks/>
              </p:cNvGrpSpPr>
              <p:nvPr/>
            </p:nvGrpSpPr>
            <p:grpSpPr bwMode="auto">
              <a:xfrm>
                <a:off x="4477" y="2209"/>
                <a:ext cx="281" cy="133"/>
                <a:chOff x="2737" y="1615"/>
                <a:chExt cx="281" cy="133"/>
              </a:xfrm>
            </p:grpSpPr>
            <p:sp>
              <p:nvSpPr>
                <p:cNvPr id="52" name="Rectangle 5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53" name="Line 60"/>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55" name="Group 61"/>
              <p:cNvGrpSpPr>
                <a:grpSpLocks/>
              </p:cNvGrpSpPr>
              <p:nvPr/>
            </p:nvGrpSpPr>
            <p:grpSpPr bwMode="auto">
              <a:xfrm>
                <a:off x="3541" y="2209"/>
                <a:ext cx="281" cy="133"/>
                <a:chOff x="2737" y="1615"/>
                <a:chExt cx="281" cy="133"/>
              </a:xfrm>
            </p:grpSpPr>
            <p:sp>
              <p:nvSpPr>
                <p:cNvPr id="50" name="Rectangle 62"/>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51" name="Line 63"/>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56" name="Group 64"/>
              <p:cNvGrpSpPr>
                <a:grpSpLocks/>
              </p:cNvGrpSpPr>
              <p:nvPr/>
            </p:nvGrpSpPr>
            <p:grpSpPr bwMode="auto">
              <a:xfrm>
                <a:off x="3229" y="2209"/>
                <a:ext cx="281" cy="133"/>
                <a:chOff x="2737" y="1615"/>
                <a:chExt cx="281" cy="133"/>
              </a:xfrm>
            </p:grpSpPr>
            <p:sp>
              <p:nvSpPr>
                <p:cNvPr id="48" name="Rectangle 65"/>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49" name="Line 66"/>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59" name="Group 67"/>
              <p:cNvGrpSpPr>
                <a:grpSpLocks/>
              </p:cNvGrpSpPr>
              <p:nvPr/>
            </p:nvGrpSpPr>
            <p:grpSpPr bwMode="auto">
              <a:xfrm>
                <a:off x="3853" y="2209"/>
                <a:ext cx="281" cy="133"/>
                <a:chOff x="2737" y="1615"/>
                <a:chExt cx="281" cy="133"/>
              </a:xfrm>
            </p:grpSpPr>
            <p:sp>
              <p:nvSpPr>
                <p:cNvPr id="46" name="Rectangle 68"/>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47" name="Line 69"/>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60" name="Group 70"/>
              <p:cNvGrpSpPr>
                <a:grpSpLocks/>
              </p:cNvGrpSpPr>
              <p:nvPr/>
            </p:nvGrpSpPr>
            <p:grpSpPr bwMode="auto">
              <a:xfrm>
                <a:off x="4165" y="2209"/>
                <a:ext cx="281" cy="133"/>
                <a:chOff x="2737" y="1615"/>
                <a:chExt cx="281" cy="133"/>
              </a:xfrm>
            </p:grpSpPr>
            <p:sp>
              <p:nvSpPr>
                <p:cNvPr id="44" name="Rectangle 71"/>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45" name="Line 72"/>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61" name="Group 73"/>
              <p:cNvGrpSpPr>
                <a:grpSpLocks/>
              </p:cNvGrpSpPr>
              <p:nvPr/>
            </p:nvGrpSpPr>
            <p:grpSpPr bwMode="auto">
              <a:xfrm>
                <a:off x="4788" y="2209"/>
                <a:ext cx="281" cy="133"/>
                <a:chOff x="2737" y="1615"/>
                <a:chExt cx="281" cy="133"/>
              </a:xfrm>
            </p:grpSpPr>
            <p:sp>
              <p:nvSpPr>
                <p:cNvPr id="42" name="Rectangle 74"/>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43" name="Line 75"/>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grpSp>
      <p:grpSp>
        <p:nvGrpSpPr>
          <p:cNvPr id="62" name="Group 172"/>
          <p:cNvGrpSpPr>
            <a:grpSpLocks/>
          </p:cNvGrpSpPr>
          <p:nvPr/>
        </p:nvGrpSpPr>
        <p:grpSpPr bwMode="auto">
          <a:xfrm>
            <a:off x="2151062" y="3883025"/>
            <a:ext cx="4097338" cy="1603375"/>
            <a:chOff x="993" y="572"/>
            <a:chExt cx="2581" cy="1010"/>
          </a:xfrm>
        </p:grpSpPr>
        <p:grpSp>
          <p:nvGrpSpPr>
            <p:cNvPr id="63" name="Group 167"/>
            <p:cNvGrpSpPr>
              <a:grpSpLocks/>
            </p:cNvGrpSpPr>
            <p:nvPr/>
          </p:nvGrpSpPr>
          <p:grpSpPr bwMode="auto">
            <a:xfrm>
              <a:off x="1181" y="805"/>
              <a:ext cx="2393" cy="603"/>
              <a:chOff x="1181" y="805"/>
              <a:chExt cx="2393" cy="603"/>
            </a:xfrm>
          </p:grpSpPr>
          <p:grpSp>
            <p:nvGrpSpPr>
              <p:cNvPr id="74" name="Group 166"/>
              <p:cNvGrpSpPr>
                <a:grpSpLocks/>
              </p:cNvGrpSpPr>
              <p:nvPr/>
            </p:nvGrpSpPr>
            <p:grpSpPr bwMode="auto">
              <a:xfrm>
                <a:off x="1181" y="805"/>
                <a:ext cx="2393" cy="603"/>
                <a:chOff x="1181" y="805"/>
                <a:chExt cx="2393" cy="603"/>
              </a:xfrm>
            </p:grpSpPr>
            <p:grpSp>
              <p:nvGrpSpPr>
                <p:cNvPr id="75" name="Group 165"/>
                <p:cNvGrpSpPr>
                  <a:grpSpLocks/>
                </p:cNvGrpSpPr>
                <p:nvPr/>
              </p:nvGrpSpPr>
              <p:grpSpPr bwMode="auto">
                <a:xfrm>
                  <a:off x="1181" y="808"/>
                  <a:ext cx="2393" cy="600"/>
                  <a:chOff x="1181" y="808"/>
                  <a:chExt cx="2393" cy="600"/>
                </a:xfrm>
              </p:grpSpPr>
              <p:sp>
                <p:nvSpPr>
                  <p:cNvPr id="101" name="Rectangle 81"/>
                  <p:cNvSpPr>
                    <a:spLocks noChangeArrowheads="1"/>
                  </p:cNvSpPr>
                  <p:nvPr/>
                </p:nvSpPr>
                <p:spPr bwMode="auto">
                  <a:xfrm>
                    <a:off x="3242" y="1242"/>
                    <a:ext cx="332" cy="112"/>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flatTx/>
                  </a:bodyPr>
                  <a:lstStyle/>
                  <a:p>
                    <a:endParaRPr lang="en-US"/>
                  </a:p>
                </p:txBody>
              </p:sp>
              <p:sp>
                <p:nvSpPr>
                  <p:cNvPr id="102" name="Rectangle 82"/>
                  <p:cNvSpPr>
                    <a:spLocks noChangeArrowheads="1"/>
                  </p:cNvSpPr>
                  <p:nvPr/>
                </p:nvSpPr>
                <p:spPr bwMode="auto">
                  <a:xfrm>
                    <a:off x="1181" y="1232"/>
                    <a:ext cx="355"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flatTx/>
                  </a:bodyPr>
                  <a:lstStyle/>
                  <a:p>
                    <a:endParaRPr lang="en-US"/>
                  </a:p>
                </p:txBody>
              </p:sp>
              <p:sp>
                <p:nvSpPr>
                  <p:cNvPr id="103" name="Oval 83"/>
                  <p:cNvSpPr>
                    <a:spLocks noChangeArrowheads="1"/>
                  </p:cNvSpPr>
                  <p:nvPr/>
                </p:nvSpPr>
                <p:spPr bwMode="auto">
                  <a:xfrm>
                    <a:off x="1348" y="815"/>
                    <a:ext cx="2146" cy="593"/>
                  </a:xfrm>
                  <a:prstGeom prst="ellipse">
                    <a:avLst/>
                  </a:prstGeom>
                  <a:noFill/>
                  <a:ln w="25400">
                    <a:solidFill>
                      <a:schemeClr val="folHlink"/>
                    </a:solidFill>
                    <a:round/>
                    <a:headEnd/>
                    <a:tailEnd/>
                  </a:ln>
                </p:spPr>
                <p:txBody>
                  <a:bodyPr wrap="none" anchor="ctr"/>
                  <a:lstStyle/>
                  <a:p>
                    <a:endParaRPr lang="en-US"/>
                  </a:p>
                </p:txBody>
              </p:sp>
              <p:sp>
                <p:nvSpPr>
                  <p:cNvPr id="104" name="Rectangle 84"/>
                  <p:cNvSpPr>
                    <a:spLocks noChangeArrowheads="1"/>
                  </p:cNvSpPr>
                  <p:nvPr/>
                </p:nvSpPr>
                <p:spPr bwMode="auto">
                  <a:xfrm>
                    <a:off x="1181" y="808"/>
                    <a:ext cx="355"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flatTx/>
                  </a:bodyPr>
                  <a:lstStyle/>
                  <a:p>
                    <a:endParaRPr lang="en-US"/>
                  </a:p>
                </p:txBody>
              </p:sp>
              <p:sp>
                <p:nvSpPr>
                  <p:cNvPr id="105" name="Rectangle 85"/>
                  <p:cNvSpPr>
                    <a:spLocks noChangeArrowheads="1"/>
                  </p:cNvSpPr>
                  <p:nvPr/>
                </p:nvSpPr>
                <p:spPr bwMode="auto">
                  <a:xfrm>
                    <a:off x="3242" y="817"/>
                    <a:ext cx="332"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flatTx/>
                  </a:bodyPr>
                  <a:lstStyle/>
                  <a:p>
                    <a:endParaRPr lang="en-US"/>
                  </a:p>
                </p:txBody>
              </p:sp>
            </p:grpSp>
            <p:sp>
              <p:nvSpPr>
                <p:cNvPr id="99" name="Rectangle 86"/>
                <p:cNvSpPr>
                  <a:spLocks noChangeArrowheads="1"/>
                </p:cNvSpPr>
                <p:nvPr/>
              </p:nvSpPr>
              <p:spPr bwMode="auto">
                <a:xfrm>
                  <a:off x="1290" y="805"/>
                  <a:ext cx="174" cy="154"/>
                </a:xfrm>
                <a:prstGeom prst="rect">
                  <a:avLst/>
                </a:prstGeom>
                <a:noFill/>
                <a:ln w="9525">
                  <a:noFill/>
                  <a:miter lim="800000"/>
                  <a:headEnd/>
                  <a:tailEnd/>
                </a:ln>
              </p:spPr>
              <p:txBody>
                <a:bodyPr wrap="none">
                  <a:spAutoFit/>
                </a:bodyPr>
                <a:lstStyle/>
                <a:p>
                  <a:r>
                    <a:rPr lang="en-US" sz="1000" b="1">
                      <a:solidFill>
                        <a:srgbClr val="FFFFCC"/>
                      </a:solidFill>
                      <a:latin typeface="Arial" pitchFamily="34" charset="0"/>
                    </a:rPr>
                    <a:t>N</a:t>
                  </a:r>
                  <a:endParaRPr lang="en-US" sz="1000" b="1" noProof="1">
                    <a:solidFill>
                      <a:srgbClr val="FFFFCC"/>
                    </a:solidFill>
                    <a:latin typeface="Arial" pitchFamily="34" charset="0"/>
                  </a:endParaRPr>
                </a:p>
              </p:txBody>
            </p:sp>
            <p:sp>
              <p:nvSpPr>
                <p:cNvPr id="100" name="Rectangle 87"/>
                <p:cNvSpPr>
                  <a:spLocks noChangeArrowheads="1"/>
                </p:cNvSpPr>
                <p:nvPr/>
              </p:nvSpPr>
              <p:spPr bwMode="auto">
                <a:xfrm>
                  <a:off x="1298" y="1229"/>
                  <a:ext cx="169" cy="154"/>
                </a:xfrm>
                <a:prstGeom prst="rect">
                  <a:avLst/>
                </a:prstGeom>
                <a:noFill/>
                <a:ln w="9525">
                  <a:noFill/>
                  <a:miter lim="800000"/>
                  <a:headEnd/>
                  <a:tailEnd/>
                </a:ln>
              </p:spPr>
              <p:txBody>
                <a:bodyPr wrap="none">
                  <a:spAutoFit/>
                </a:bodyPr>
                <a:lstStyle/>
                <a:p>
                  <a:r>
                    <a:rPr lang="en-US" sz="1000" b="1">
                      <a:solidFill>
                        <a:srgbClr val="FFFFCC"/>
                      </a:solidFill>
                      <a:latin typeface="Arial" pitchFamily="34" charset="0"/>
                    </a:rPr>
                    <a:t>S</a:t>
                  </a:r>
                  <a:endParaRPr lang="en-US" sz="1000" b="1" noProof="1">
                    <a:solidFill>
                      <a:srgbClr val="FFFFCC"/>
                    </a:solidFill>
                    <a:latin typeface="Arial" pitchFamily="34" charset="0"/>
                  </a:endParaRPr>
                </a:p>
              </p:txBody>
            </p:sp>
          </p:grpSp>
          <p:sp>
            <p:nvSpPr>
              <p:cNvPr id="96" name="Rectangle 88"/>
              <p:cNvSpPr>
                <a:spLocks noChangeArrowheads="1"/>
              </p:cNvSpPr>
              <p:nvPr/>
            </p:nvSpPr>
            <p:spPr bwMode="auto">
              <a:xfrm>
                <a:off x="3336" y="819"/>
                <a:ext cx="174" cy="154"/>
              </a:xfrm>
              <a:prstGeom prst="rect">
                <a:avLst/>
              </a:prstGeom>
              <a:noFill/>
              <a:ln w="9525">
                <a:noFill/>
                <a:miter lim="800000"/>
                <a:headEnd/>
                <a:tailEnd/>
              </a:ln>
            </p:spPr>
            <p:txBody>
              <a:bodyPr wrap="none">
                <a:spAutoFit/>
              </a:bodyPr>
              <a:lstStyle/>
              <a:p>
                <a:r>
                  <a:rPr lang="en-US" sz="1000" b="1">
                    <a:solidFill>
                      <a:srgbClr val="FFFFCC"/>
                    </a:solidFill>
                    <a:latin typeface="Arial" pitchFamily="34" charset="0"/>
                  </a:rPr>
                  <a:t>N</a:t>
                </a:r>
                <a:endParaRPr lang="en-US" sz="1000" b="1" noProof="1">
                  <a:solidFill>
                    <a:srgbClr val="FFFFCC"/>
                  </a:solidFill>
                  <a:latin typeface="Arial" pitchFamily="34" charset="0"/>
                </a:endParaRPr>
              </a:p>
            </p:txBody>
          </p:sp>
          <p:sp>
            <p:nvSpPr>
              <p:cNvPr id="97" name="Rectangle 89"/>
              <p:cNvSpPr>
                <a:spLocks noChangeArrowheads="1"/>
              </p:cNvSpPr>
              <p:nvPr/>
            </p:nvSpPr>
            <p:spPr bwMode="auto">
              <a:xfrm>
                <a:off x="3346" y="1238"/>
                <a:ext cx="169" cy="154"/>
              </a:xfrm>
              <a:prstGeom prst="rect">
                <a:avLst/>
              </a:prstGeom>
              <a:noFill/>
              <a:ln w="9525">
                <a:noFill/>
                <a:miter lim="800000"/>
                <a:headEnd/>
                <a:tailEnd/>
              </a:ln>
            </p:spPr>
            <p:txBody>
              <a:bodyPr wrap="none">
                <a:spAutoFit/>
              </a:bodyPr>
              <a:lstStyle/>
              <a:p>
                <a:r>
                  <a:rPr lang="en-US" sz="1000" b="1">
                    <a:solidFill>
                      <a:srgbClr val="FFFFCC"/>
                    </a:solidFill>
                    <a:latin typeface="Arial" pitchFamily="34" charset="0"/>
                  </a:rPr>
                  <a:t>S</a:t>
                </a:r>
                <a:endParaRPr lang="en-US" sz="1000" b="1" noProof="1">
                  <a:solidFill>
                    <a:srgbClr val="FFFFCC"/>
                  </a:solidFill>
                  <a:latin typeface="Arial" pitchFamily="34" charset="0"/>
                </a:endParaRPr>
              </a:p>
            </p:txBody>
          </p:sp>
        </p:grpSp>
        <p:grpSp>
          <p:nvGrpSpPr>
            <p:cNvPr id="76" name="Group 164"/>
            <p:cNvGrpSpPr>
              <a:grpSpLocks/>
            </p:cNvGrpSpPr>
            <p:nvPr/>
          </p:nvGrpSpPr>
          <p:grpSpPr bwMode="auto">
            <a:xfrm>
              <a:off x="993" y="1025"/>
              <a:ext cx="403" cy="409"/>
              <a:chOff x="993" y="1025"/>
              <a:chExt cx="403" cy="409"/>
            </a:xfrm>
          </p:grpSpPr>
          <p:sp>
            <p:nvSpPr>
              <p:cNvPr id="93" name="Oval 91"/>
              <p:cNvSpPr>
                <a:spLocks noChangeArrowheads="1"/>
              </p:cNvSpPr>
              <p:nvPr/>
            </p:nvSpPr>
            <p:spPr bwMode="auto">
              <a:xfrm>
                <a:off x="1352" y="1025"/>
                <a:ext cx="44" cy="46"/>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lstStyle/>
              <a:p>
                <a:endParaRPr lang="en-US"/>
              </a:p>
            </p:txBody>
          </p:sp>
          <p:sp>
            <p:nvSpPr>
              <p:cNvPr id="94" name="Oval 92"/>
              <p:cNvSpPr>
                <a:spLocks noChangeArrowheads="1"/>
              </p:cNvSpPr>
              <p:nvPr/>
            </p:nvSpPr>
            <p:spPr bwMode="auto">
              <a:xfrm>
                <a:off x="993" y="1345"/>
                <a:ext cx="86" cy="89"/>
              </a:xfrm>
              <a:prstGeom prst="ellipse">
                <a:avLst/>
              </a:prstGeom>
              <a:gradFill rotWithShape="0">
                <a:gsLst>
                  <a:gs pos="0">
                    <a:srgbClr val="760000"/>
                  </a:gs>
                  <a:gs pos="100000">
                    <a:srgbClr val="FF0000"/>
                  </a:gs>
                </a:gsLst>
                <a:path path="shape">
                  <a:fillToRect l="50000" t="50000" r="50000" b="50000"/>
                </a:path>
              </a:gradFill>
              <a:ln w="9525">
                <a:round/>
                <a:headEnd/>
                <a:tailEnd/>
              </a:ln>
              <a:scene3d>
                <a:camera prst="legacyPerspectiveTopRight">
                  <a:rot lat="21299997" lon="21299997" rev="0"/>
                </a:camera>
                <a:lightRig rig="legacyFlat3" dir="b"/>
              </a:scene3d>
              <a:sp3d extrusionH="121893000" prstMaterial="legacyMatte">
                <a:bevelT w="13500" h="13500" prst="angle"/>
                <a:bevelB w="13500" h="13500" prst="angle"/>
                <a:extrusionClr>
                  <a:srgbClr val="FF0000"/>
                </a:extrusionClr>
              </a:sp3d>
            </p:spPr>
            <p:txBody>
              <a:bodyPr wrap="none" anchor="ctr">
                <a:flatTx/>
              </a:bodyPr>
              <a:lstStyle/>
              <a:p>
                <a:endParaRPr lang="en-US"/>
              </a:p>
            </p:txBody>
          </p:sp>
        </p:grpSp>
        <p:grpSp>
          <p:nvGrpSpPr>
            <p:cNvPr id="77" name="Group 171"/>
            <p:cNvGrpSpPr>
              <a:grpSpLocks/>
            </p:cNvGrpSpPr>
            <p:nvPr/>
          </p:nvGrpSpPr>
          <p:grpSpPr bwMode="auto">
            <a:xfrm>
              <a:off x="2260" y="1110"/>
              <a:ext cx="355" cy="472"/>
              <a:chOff x="2260" y="1110"/>
              <a:chExt cx="355" cy="472"/>
            </a:xfrm>
          </p:grpSpPr>
          <p:sp>
            <p:nvSpPr>
              <p:cNvPr id="83" name="Line 99"/>
              <p:cNvSpPr>
                <a:spLocks noChangeShapeType="1"/>
              </p:cNvSpPr>
              <p:nvPr/>
            </p:nvSpPr>
            <p:spPr bwMode="auto">
              <a:xfrm>
                <a:off x="2260" y="1110"/>
                <a:ext cx="185" cy="298"/>
              </a:xfrm>
              <a:prstGeom prst="line">
                <a:avLst/>
              </a:prstGeom>
              <a:noFill/>
              <a:ln w="0">
                <a:solidFill>
                  <a:srgbClr val="99CCFF"/>
                </a:solidFill>
                <a:round/>
                <a:headEnd/>
                <a:tailEnd/>
              </a:ln>
            </p:spPr>
            <p:txBody>
              <a:bodyPr wrap="none" anchor="ctr"/>
              <a:lstStyle/>
              <a:p>
                <a:endParaRPr lang="en-US"/>
              </a:p>
            </p:txBody>
          </p:sp>
          <p:sp>
            <p:nvSpPr>
              <p:cNvPr id="84" name="Oval 100"/>
              <p:cNvSpPr>
                <a:spLocks noChangeArrowheads="1"/>
              </p:cNvSpPr>
              <p:nvPr/>
            </p:nvSpPr>
            <p:spPr bwMode="auto">
              <a:xfrm>
                <a:off x="2267" y="1385"/>
                <a:ext cx="44" cy="45"/>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lstStyle/>
              <a:p>
                <a:endParaRPr lang="en-US"/>
              </a:p>
            </p:txBody>
          </p:sp>
          <p:sp>
            <p:nvSpPr>
              <p:cNvPr id="85" name="Oval 101"/>
              <p:cNvSpPr>
                <a:spLocks noChangeArrowheads="1"/>
              </p:cNvSpPr>
              <p:nvPr/>
            </p:nvSpPr>
            <p:spPr bwMode="auto">
              <a:xfrm>
                <a:off x="2571" y="1385"/>
                <a:ext cx="44" cy="45"/>
              </a:xfrm>
              <a:prstGeom prst="ellipse">
                <a:avLst/>
              </a:prstGeom>
              <a:gradFill rotWithShape="1">
                <a:gsLst>
                  <a:gs pos="0">
                    <a:srgbClr val="FF6600"/>
                  </a:gs>
                  <a:gs pos="100000">
                    <a:srgbClr val="762F00"/>
                  </a:gs>
                </a:gsLst>
                <a:path path="shape">
                  <a:fillToRect l="50000" t="50000" r="50000" b="50000"/>
                </a:path>
              </a:gradFill>
              <a:ln w="0">
                <a:solidFill>
                  <a:srgbClr val="000000"/>
                </a:solidFill>
                <a:round/>
                <a:headEnd/>
                <a:tailEnd/>
              </a:ln>
            </p:spPr>
            <p:txBody>
              <a:bodyPr wrap="none" anchor="ctr"/>
              <a:lstStyle/>
              <a:p>
                <a:endParaRPr lang="en-US"/>
              </a:p>
            </p:txBody>
          </p:sp>
          <p:sp>
            <p:nvSpPr>
              <p:cNvPr id="86" name="Line 102"/>
              <p:cNvSpPr>
                <a:spLocks noChangeShapeType="1"/>
              </p:cNvSpPr>
              <p:nvPr/>
            </p:nvSpPr>
            <p:spPr bwMode="auto">
              <a:xfrm flipH="1" flipV="1">
                <a:off x="2445" y="1408"/>
                <a:ext cx="126" cy="0"/>
              </a:xfrm>
              <a:prstGeom prst="line">
                <a:avLst/>
              </a:prstGeom>
              <a:noFill/>
              <a:ln w="0">
                <a:solidFill>
                  <a:srgbClr val="FF6600"/>
                </a:solidFill>
                <a:round/>
                <a:headEnd/>
                <a:tailEnd type="triangle" w="med" len="med"/>
              </a:ln>
            </p:spPr>
            <p:txBody>
              <a:bodyPr wrap="none" anchor="ctr"/>
              <a:lstStyle/>
              <a:p>
                <a:endParaRPr lang="en-US"/>
              </a:p>
            </p:txBody>
          </p:sp>
          <p:sp>
            <p:nvSpPr>
              <p:cNvPr id="87" name="Line 103"/>
              <p:cNvSpPr>
                <a:spLocks noChangeShapeType="1"/>
              </p:cNvSpPr>
              <p:nvPr/>
            </p:nvSpPr>
            <p:spPr bwMode="auto">
              <a:xfrm>
                <a:off x="2311" y="1408"/>
                <a:ext cx="134" cy="0"/>
              </a:xfrm>
              <a:prstGeom prst="line">
                <a:avLst/>
              </a:prstGeom>
              <a:noFill/>
              <a:ln w="0">
                <a:solidFill>
                  <a:srgbClr val="009999"/>
                </a:solidFill>
                <a:round/>
                <a:headEnd/>
                <a:tailEnd type="triangle" w="med" len="med"/>
              </a:ln>
            </p:spPr>
            <p:txBody>
              <a:bodyPr wrap="none" anchor="ctr"/>
              <a:lstStyle/>
              <a:p>
                <a:endParaRPr lang="en-US"/>
              </a:p>
            </p:txBody>
          </p:sp>
          <p:sp>
            <p:nvSpPr>
              <p:cNvPr id="88" name="Line 104"/>
              <p:cNvSpPr>
                <a:spLocks noChangeShapeType="1"/>
              </p:cNvSpPr>
              <p:nvPr/>
            </p:nvSpPr>
            <p:spPr bwMode="auto">
              <a:xfrm>
                <a:off x="2260" y="1215"/>
                <a:ext cx="185" cy="193"/>
              </a:xfrm>
              <a:prstGeom prst="line">
                <a:avLst/>
              </a:prstGeom>
              <a:noFill/>
              <a:ln w="0">
                <a:solidFill>
                  <a:srgbClr val="FF6600"/>
                </a:solidFill>
                <a:round/>
                <a:headEnd/>
                <a:tailEnd/>
              </a:ln>
            </p:spPr>
            <p:txBody>
              <a:bodyPr wrap="none" anchor="ctr"/>
              <a:lstStyle/>
              <a:p>
                <a:endParaRPr lang="en-US"/>
              </a:p>
            </p:txBody>
          </p:sp>
          <p:sp>
            <p:nvSpPr>
              <p:cNvPr id="89" name="Line 105"/>
              <p:cNvSpPr>
                <a:spLocks noChangeShapeType="1"/>
              </p:cNvSpPr>
              <p:nvPr/>
            </p:nvSpPr>
            <p:spPr bwMode="auto">
              <a:xfrm>
                <a:off x="2379" y="1178"/>
                <a:ext cx="66" cy="230"/>
              </a:xfrm>
              <a:prstGeom prst="line">
                <a:avLst/>
              </a:prstGeom>
              <a:noFill/>
              <a:ln w="0">
                <a:solidFill>
                  <a:srgbClr val="00FF00"/>
                </a:solidFill>
                <a:round/>
                <a:headEnd/>
                <a:tailEnd/>
              </a:ln>
            </p:spPr>
            <p:txBody>
              <a:bodyPr wrap="none" anchor="ctr"/>
              <a:lstStyle/>
              <a:p>
                <a:endParaRPr lang="en-US"/>
              </a:p>
            </p:txBody>
          </p:sp>
          <p:sp>
            <p:nvSpPr>
              <p:cNvPr id="90" name="Line 106"/>
              <p:cNvSpPr>
                <a:spLocks noChangeShapeType="1"/>
              </p:cNvSpPr>
              <p:nvPr/>
            </p:nvSpPr>
            <p:spPr bwMode="auto">
              <a:xfrm flipH="1">
                <a:off x="2379" y="1408"/>
                <a:ext cx="66" cy="111"/>
              </a:xfrm>
              <a:prstGeom prst="line">
                <a:avLst/>
              </a:prstGeom>
              <a:noFill/>
              <a:ln w="0">
                <a:solidFill>
                  <a:srgbClr val="0000FF"/>
                </a:solidFill>
                <a:round/>
                <a:headEnd/>
                <a:tailEnd/>
              </a:ln>
            </p:spPr>
            <p:txBody>
              <a:bodyPr wrap="none" anchor="ctr"/>
              <a:lstStyle/>
              <a:p>
                <a:endParaRPr lang="en-US"/>
              </a:p>
            </p:txBody>
          </p:sp>
          <p:sp>
            <p:nvSpPr>
              <p:cNvPr id="91" name="Line 107"/>
              <p:cNvSpPr>
                <a:spLocks noChangeShapeType="1"/>
              </p:cNvSpPr>
              <p:nvPr/>
            </p:nvSpPr>
            <p:spPr bwMode="auto">
              <a:xfrm>
                <a:off x="2445" y="1408"/>
                <a:ext cx="80" cy="174"/>
              </a:xfrm>
              <a:prstGeom prst="line">
                <a:avLst/>
              </a:prstGeom>
              <a:noFill/>
              <a:ln w="0">
                <a:solidFill>
                  <a:srgbClr val="FF00FF"/>
                </a:solidFill>
                <a:round/>
                <a:headEnd/>
                <a:tailEnd/>
              </a:ln>
            </p:spPr>
            <p:txBody>
              <a:bodyPr wrap="none" anchor="ctr"/>
              <a:lstStyle/>
              <a:p>
                <a:endParaRPr lang="en-US"/>
              </a:p>
            </p:txBody>
          </p:sp>
          <p:sp>
            <p:nvSpPr>
              <p:cNvPr id="92" name="Line 108"/>
              <p:cNvSpPr>
                <a:spLocks noChangeShapeType="1"/>
              </p:cNvSpPr>
              <p:nvPr/>
            </p:nvSpPr>
            <p:spPr bwMode="auto">
              <a:xfrm>
                <a:off x="2445" y="1408"/>
                <a:ext cx="80" cy="77"/>
              </a:xfrm>
              <a:prstGeom prst="line">
                <a:avLst/>
              </a:prstGeom>
              <a:noFill/>
              <a:ln w="0">
                <a:solidFill>
                  <a:srgbClr val="FF0000"/>
                </a:solidFill>
                <a:round/>
                <a:headEnd/>
                <a:tailEnd/>
              </a:ln>
            </p:spPr>
            <p:txBody>
              <a:bodyPr wrap="none" anchor="ctr"/>
              <a:lstStyle/>
              <a:p>
                <a:endParaRPr lang="en-US"/>
              </a:p>
            </p:txBody>
          </p:sp>
        </p:grpSp>
        <p:grpSp>
          <p:nvGrpSpPr>
            <p:cNvPr id="78" name="Group 162"/>
            <p:cNvGrpSpPr>
              <a:grpSpLocks/>
            </p:cNvGrpSpPr>
            <p:nvPr/>
          </p:nvGrpSpPr>
          <p:grpSpPr bwMode="auto">
            <a:xfrm>
              <a:off x="1895" y="572"/>
              <a:ext cx="1181" cy="306"/>
              <a:chOff x="1895" y="572"/>
              <a:chExt cx="1181" cy="306"/>
            </a:xfrm>
          </p:grpSpPr>
          <p:grpSp>
            <p:nvGrpSpPr>
              <p:cNvPr id="79" name="Group 94"/>
              <p:cNvGrpSpPr>
                <a:grpSpLocks/>
              </p:cNvGrpSpPr>
              <p:nvPr/>
            </p:nvGrpSpPr>
            <p:grpSpPr bwMode="auto">
              <a:xfrm>
                <a:off x="2310" y="770"/>
                <a:ext cx="220" cy="108"/>
                <a:chOff x="2737" y="1615"/>
                <a:chExt cx="281" cy="133"/>
              </a:xfrm>
            </p:grpSpPr>
            <p:sp>
              <p:nvSpPr>
                <p:cNvPr id="81" name="Rectangle 95"/>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82" name="Line 96"/>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sp>
            <p:nvSpPr>
              <p:cNvPr id="80" name="Text Box 161"/>
              <p:cNvSpPr txBox="1">
                <a:spLocks noChangeArrowheads="1"/>
              </p:cNvSpPr>
              <p:nvPr/>
            </p:nvSpPr>
            <p:spPr bwMode="auto">
              <a:xfrm>
                <a:off x="1895" y="572"/>
                <a:ext cx="1181" cy="194"/>
              </a:xfrm>
              <a:prstGeom prst="rect">
                <a:avLst/>
              </a:prstGeom>
              <a:noFill/>
              <a:ln w="9525">
                <a:noFill/>
                <a:miter lim="800000"/>
                <a:headEnd/>
                <a:tailEnd/>
              </a:ln>
            </p:spPr>
            <p:txBody>
              <a:bodyPr wrap="square">
                <a:spAutoFit/>
              </a:bodyPr>
              <a:lstStyle/>
              <a:p>
                <a:pPr algn="ctr">
                  <a:spcBef>
                    <a:spcPct val="50000"/>
                  </a:spcBef>
                </a:pPr>
                <a:r>
                  <a:rPr lang="en-US" sz="1400" dirty="0">
                    <a:solidFill>
                      <a:schemeClr val="bg1"/>
                    </a:solidFill>
                    <a:latin typeface="Arial" pitchFamily="34" charset="0"/>
                  </a:rPr>
                  <a:t>accelerating cavities</a:t>
                </a: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ppt_x"/>
                                          </p:val>
                                        </p:tav>
                                        <p:tav tm="100000">
                                          <p:val>
                                            <p:strVal val="#ppt_x"/>
                                          </p:val>
                                        </p:tav>
                                      </p:tavLst>
                                    </p:anim>
                                    <p:anim calcmode="lin" valueType="num">
                                      <p:cBhvr additive="base">
                                        <p:cTn id="8" dur="500" fill="hold"/>
                                        <p:tgtEl>
                                          <p:spTgt spid="6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pic>
        <p:nvPicPr>
          <p:cNvPr id="10" name="Picture 3" descr="power-vs-energy"/>
          <p:cNvPicPr>
            <a:picLocks noChangeAspect="1" noChangeArrowheads="1"/>
          </p:cNvPicPr>
          <p:nvPr/>
        </p:nvPicPr>
        <p:blipFill>
          <a:blip r:embed="rId3" cstate="print"/>
          <a:srcRect/>
          <a:stretch>
            <a:fillRect/>
          </a:stretch>
        </p:blipFill>
        <p:spPr bwMode="auto">
          <a:xfrm>
            <a:off x="457200" y="1143000"/>
            <a:ext cx="8077200" cy="5320079"/>
          </a:xfrm>
          <a:prstGeom prst="rect">
            <a:avLst/>
          </a:prstGeom>
          <a:noFill/>
          <a:ln w="9525">
            <a:noFill/>
            <a:miter lim="800000"/>
            <a:headEnd/>
            <a:tailEnd/>
          </a:ln>
        </p:spPr>
      </p:pic>
      <p:sp>
        <p:nvSpPr>
          <p:cNvPr id="2" name="TextBox 1"/>
          <p:cNvSpPr txBox="1"/>
          <p:nvPr/>
        </p:nvSpPr>
        <p:spPr>
          <a:xfrm>
            <a:off x="990600" y="228600"/>
            <a:ext cx="8077200" cy="769441"/>
          </a:xfrm>
          <a:prstGeom prst="rect">
            <a:avLst/>
          </a:prstGeom>
          <a:noFill/>
        </p:spPr>
        <p:txBody>
          <a:bodyPr wrap="square" rtlCol="0">
            <a:spAutoFit/>
          </a:bodyPr>
          <a:lstStyle/>
          <a:p>
            <a:pPr marL="342900" lvl="0" indent="-342900">
              <a:lnSpc>
                <a:spcPct val="90000"/>
              </a:lnSpc>
              <a:spcBef>
                <a:spcPct val="20000"/>
              </a:spcBef>
              <a:buClr>
                <a:srgbClr val="262AFF"/>
              </a:buClr>
              <a:buSzPct val="120000"/>
              <a:defRPr/>
            </a:pPr>
            <a:r>
              <a:rPr kumimoji="1" lang="en-US" sz="2200" kern="0" dirty="0" smtClean="0">
                <a:solidFill>
                  <a:srgbClr val="FFFF00"/>
                </a:solidFill>
                <a:sym typeface="Symbol" pitchFamily="18" charset="2"/>
              </a:rPr>
              <a:t>LHC beam energy: </a:t>
            </a:r>
            <a:r>
              <a:rPr kumimoji="1" lang="en-US" sz="2200" b="1" i="1" kern="0" dirty="0" err="1" smtClean="0">
                <a:solidFill>
                  <a:srgbClr val="FFFF00"/>
                </a:solidFill>
                <a:sym typeface="Symbol" pitchFamily="18" charset="2"/>
              </a:rPr>
              <a:t>E</a:t>
            </a:r>
            <a:r>
              <a:rPr kumimoji="1" lang="en-US" sz="2200" b="1" i="1" kern="0" baseline="-25000" dirty="0" err="1" smtClean="0">
                <a:solidFill>
                  <a:srgbClr val="FFFF00"/>
                </a:solidFill>
                <a:sym typeface="Symbol" pitchFamily="18" charset="2"/>
              </a:rPr>
              <a:t>TeV</a:t>
            </a:r>
            <a:r>
              <a:rPr kumimoji="1" lang="en-US" sz="2200" b="1" i="1" kern="0" dirty="0" smtClean="0">
                <a:solidFill>
                  <a:srgbClr val="FFFF00"/>
                </a:solidFill>
                <a:sym typeface="Symbol" pitchFamily="18" charset="2"/>
              </a:rPr>
              <a:t> </a:t>
            </a:r>
            <a:r>
              <a:rPr kumimoji="1" lang="en-US" sz="2200" b="1" i="1" kern="0" dirty="0">
                <a:solidFill>
                  <a:srgbClr val="FFFF00"/>
                </a:solidFill>
                <a:sym typeface="Symbol" pitchFamily="18" charset="2"/>
              </a:rPr>
              <a:t> </a:t>
            </a:r>
            <a:r>
              <a:rPr kumimoji="1" lang="en-US" sz="2200" b="1" i="1" kern="0" dirty="0" smtClean="0">
                <a:solidFill>
                  <a:srgbClr val="FFFF00"/>
                </a:solidFill>
                <a:sym typeface="Symbol" pitchFamily="18" charset="2"/>
              </a:rPr>
              <a:t>0.3 </a:t>
            </a:r>
            <a:r>
              <a:rPr kumimoji="1" lang="en-US" sz="2200" b="1" i="1" kern="0" dirty="0">
                <a:solidFill>
                  <a:srgbClr val="FFFF00"/>
                </a:solidFill>
                <a:sym typeface="Symbol" pitchFamily="18" charset="2"/>
              </a:rPr>
              <a:t>B</a:t>
            </a:r>
            <a:r>
              <a:rPr kumimoji="1" lang="en-US" sz="2200" b="1" i="1" kern="0" baseline="-25000" dirty="0">
                <a:solidFill>
                  <a:srgbClr val="FFFF00"/>
                </a:solidFill>
                <a:sym typeface="Symbol" pitchFamily="18" charset="2"/>
              </a:rPr>
              <a:t>T</a:t>
            </a:r>
            <a:r>
              <a:rPr kumimoji="1" lang="en-US" sz="2200" b="1" i="1" kern="0" dirty="0">
                <a:solidFill>
                  <a:srgbClr val="FFFF00"/>
                </a:solidFill>
                <a:sym typeface="Symbol" pitchFamily="18" charset="2"/>
              </a:rPr>
              <a:t> </a:t>
            </a:r>
            <a:r>
              <a:rPr kumimoji="1" lang="en-US" sz="2200" b="1" i="1" kern="0" dirty="0" err="1" smtClean="0">
                <a:solidFill>
                  <a:srgbClr val="FFFF00"/>
                </a:solidFill>
                <a:sym typeface="Symbol" pitchFamily="18" charset="2"/>
              </a:rPr>
              <a:t>R</a:t>
            </a:r>
            <a:r>
              <a:rPr kumimoji="1" lang="en-US" sz="2200" b="1" i="1" kern="0" baseline="-25000" dirty="0" err="1" smtClean="0">
                <a:solidFill>
                  <a:srgbClr val="FFFF00"/>
                </a:solidFill>
                <a:sym typeface="Symbol" pitchFamily="18" charset="2"/>
              </a:rPr>
              <a:t>km</a:t>
            </a:r>
            <a:r>
              <a:rPr kumimoji="1" lang="en-US" sz="2200" b="1" i="1" kern="0" dirty="0">
                <a:solidFill>
                  <a:srgbClr val="FFFF00"/>
                </a:solidFill>
                <a:sym typeface="Symbol" pitchFamily="18" charset="2"/>
              </a:rPr>
              <a:t> </a:t>
            </a:r>
            <a:r>
              <a:rPr kumimoji="1" lang="en-US" sz="2200" kern="0" dirty="0" smtClean="0">
                <a:solidFill>
                  <a:srgbClr val="FFFF00"/>
                </a:solidFill>
                <a:sym typeface="Symbol" pitchFamily="18" charset="2"/>
              </a:rPr>
              <a:t>=7 </a:t>
            </a:r>
            <a:r>
              <a:rPr kumimoji="1" lang="en-US" sz="2200" kern="0" dirty="0" err="1" smtClean="0">
                <a:solidFill>
                  <a:srgbClr val="FFFF00"/>
                </a:solidFill>
                <a:sym typeface="Symbol" pitchFamily="18" charset="2"/>
              </a:rPr>
              <a:t>TeV</a:t>
            </a:r>
            <a:endParaRPr kumimoji="1" lang="en-US" sz="2200" kern="0" dirty="0" smtClean="0">
              <a:solidFill>
                <a:srgbClr val="FFFF00"/>
              </a:solidFill>
              <a:sym typeface="Symbol" pitchFamily="18" charset="2"/>
            </a:endParaRPr>
          </a:p>
          <a:p>
            <a:pPr marL="342900" lvl="0" indent="-342900">
              <a:lnSpc>
                <a:spcPct val="90000"/>
              </a:lnSpc>
              <a:spcBef>
                <a:spcPct val="20000"/>
              </a:spcBef>
              <a:buClr>
                <a:srgbClr val="262AFF"/>
              </a:buClr>
              <a:buSzPct val="120000"/>
              <a:defRPr/>
            </a:pPr>
            <a:r>
              <a:rPr kumimoji="1" lang="en-US" sz="2200" kern="0" dirty="0" smtClean="0">
                <a:solidFill>
                  <a:srgbClr val="FFFF00"/>
                </a:solidFill>
                <a:sym typeface="Symbol" pitchFamily="18" charset="2"/>
              </a:rPr>
              <a:t>LHC beam power=2808x1.15∙10</a:t>
            </a:r>
            <a:r>
              <a:rPr kumimoji="1" lang="en-US" sz="2200" kern="0" baseline="30000" dirty="0" smtClean="0">
                <a:solidFill>
                  <a:srgbClr val="FFFF00"/>
                </a:solidFill>
                <a:sym typeface="Symbol" pitchFamily="18" charset="2"/>
              </a:rPr>
              <a:t>11</a:t>
            </a:r>
            <a:r>
              <a:rPr kumimoji="1" lang="en-US" sz="2200" kern="0" dirty="0" smtClean="0">
                <a:solidFill>
                  <a:srgbClr val="FFFF00"/>
                </a:solidFill>
                <a:sym typeface="Symbol" pitchFamily="18" charset="2"/>
              </a:rPr>
              <a:t>x7∙10</a:t>
            </a:r>
            <a:r>
              <a:rPr kumimoji="1" lang="en-US" sz="2200" kern="0" baseline="30000" dirty="0" smtClean="0">
                <a:solidFill>
                  <a:srgbClr val="FFFF00"/>
                </a:solidFill>
                <a:sym typeface="Symbol" pitchFamily="18" charset="2"/>
              </a:rPr>
              <a:t>12</a:t>
            </a:r>
            <a:r>
              <a:rPr kumimoji="1" lang="en-US" sz="2200" kern="0" dirty="0" smtClean="0">
                <a:solidFill>
                  <a:srgbClr val="FFFF00"/>
                </a:solidFill>
                <a:sym typeface="Symbol" pitchFamily="18" charset="2"/>
              </a:rPr>
              <a:t>x1.6∙10</a:t>
            </a:r>
            <a:r>
              <a:rPr kumimoji="1" lang="en-US" sz="2200" kern="0" baseline="30000" dirty="0" smtClean="0">
                <a:solidFill>
                  <a:srgbClr val="FFFF00"/>
                </a:solidFill>
                <a:sym typeface="Symbol" pitchFamily="18" charset="2"/>
              </a:rPr>
              <a:t>-19</a:t>
            </a:r>
            <a:r>
              <a:rPr kumimoji="1" lang="en-US" sz="2200" kern="0" dirty="0" smtClean="0">
                <a:solidFill>
                  <a:srgbClr val="FFFF00"/>
                </a:solidFill>
                <a:sym typeface="Symbol" pitchFamily="18" charset="2"/>
              </a:rPr>
              <a:t>=360 MJ</a:t>
            </a:r>
            <a:endParaRPr lang="en-GB" sz="2200" dirty="0">
              <a:solidFill>
                <a:srgbClr val="FFFF00"/>
              </a:solidFill>
            </a:endParaRPr>
          </a:p>
        </p:txBody>
      </p:sp>
    </p:spTree>
    <p:extLst>
      <p:ext uri="{BB962C8B-B14F-4D97-AF65-F5344CB8AC3E}">
        <p14:creationId xmlns:p14="http://schemas.microsoft.com/office/powerpoint/2010/main" val="89051482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70958"/>
          </a:xfrm>
          <a:prstGeom prst="rect">
            <a:avLst/>
          </a:prstGeom>
          <a:effectLst>
            <a:innerShdw blurRad="38100" dist="50800" dir="2700000">
              <a:prstClr val="black"/>
            </a:innerShdw>
          </a:effectLst>
        </p:spPr>
      </p:pic>
      <p:pic>
        <p:nvPicPr>
          <p:cNvPr id="7" name="Picture 6" descr="cern_logo_1.png"/>
          <p:cNvPicPr>
            <a:picLocks noChangeAspect="1"/>
          </p:cNvPicPr>
          <p:nvPr/>
        </p:nvPicPr>
        <p:blipFill>
          <a:blip r:embed="rId4">
            <a:lum bright="100000" contrast="-100000"/>
          </a:blip>
          <a:stretch>
            <a:fillRect/>
          </a:stretch>
        </p:blipFill>
        <p:spPr>
          <a:xfrm>
            <a:off x="101600" y="127000"/>
            <a:ext cx="1019176" cy="1002190"/>
          </a:xfrm>
          <a:prstGeom prst="rect">
            <a:avLst/>
          </a:prstGeom>
          <a:effectLst>
            <a:outerShdw blurRad="38100" dist="38100" dir="2700000" algn="tl" rotWithShape="0">
              <a:prstClr val="black"/>
            </a:outerShdw>
          </a:effectLst>
        </p:spPr>
      </p:pic>
      <p:sp>
        <p:nvSpPr>
          <p:cNvPr id="6" name="Text Box 3"/>
          <p:cNvSpPr txBox="1">
            <a:spLocks noChangeArrowheads="1"/>
          </p:cNvSpPr>
          <p:nvPr/>
        </p:nvSpPr>
        <p:spPr bwMode="auto">
          <a:xfrm>
            <a:off x="1447800" y="1600200"/>
            <a:ext cx="6477000" cy="3185487"/>
          </a:xfrm>
          <a:prstGeom prst="rect">
            <a:avLst/>
          </a:prstGeom>
          <a:solidFill>
            <a:schemeClr val="accent1">
              <a:alpha val="52000"/>
            </a:schemeClr>
          </a:solid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eaLnBrk="1" hangingPunct="1">
              <a:defRPr/>
            </a:pPr>
            <a:r>
              <a:rPr lang="en-GB" sz="4800" b="1" dirty="0" smtClean="0">
                <a:solidFill>
                  <a:srgbClr val="0516BB"/>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Intro CERN and LHC</a:t>
            </a:r>
          </a:p>
          <a:p>
            <a:pPr eaLnBrk="1" hangingPunct="1">
              <a:spcBef>
                <a:spcPts val="1800"/>
              </a:spcBef>
              <a:defRPr/>
            </a:pPr>
            <a:r>
              <a:rPr lang="en-GB" sz="3600" b="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The accelerator</a:t>
            </a:r>
          </a:p>
          <a:p>
            <a:pPr eaLnBrk="1" hangingPunct="1">
              <a:spcBef>
                <a:spcPts val="1800"/>
              </a:spcBef>
              <a:defRPr/>
            </a:pPr>
            <a:r>
              <a:rPr lang="en-GB" sz="3600" b="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The detectors</a:t>
            </a:r>
          </a:p>
          <a:p>
            <a:pPr eaLnBrk="1" hangingPunct="1">
              <a:spcBef>
                <a:spcPts val="1800"/>
              </a:spcBef>
              <a:defRPr/>
            </a:pPr>
            <a:r>
              <a:rPr lang="en-GB" sz="3600" b="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Operation</a:t>
            </a:r>
            <a:endParaRPr lang="en-GB" sz="3600" b="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8703502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5374" name="Rectangle 2"/>
          <p:cNvSpPr>
            <a:spLocks noGrp="1" noChangeArrowheads="1"/>
          </p:cNvSpPr>
          <p:nvPr>
            <p:ph type="title"/>
          </p:nvPr>
        </p:nvSpPr>
        <p:spPr>
          <a:xfrm>
            <a:off x="985838" y="304800"/>
            <a:ext cx="8158162" cy="650875"/>
          </a:xfrm>
        </p:spPr>
        <p:txBody>
          <a:bodyPr anchor="ctr"/>
          <a:lstStyle/>
          <a:p>
            <a:r>
              <a:rPr lang="en-US" dirty="0" smtClean="0">
                <a:solidFill>
                  <a:srgbClr val="FFFF00"/>
                </a:solidFill>
              </a:rPr>
              <a:t>CERN’s accelerator complex, 40 km tunnels</a:t>
            </a:r>
          </a:p>
        </p:txBody>
      </p:sp>
      <p:pic>
        <p:nvPicPr>
          <p:cNvPr id="10" name="Picture 2"/>
          <p:cNvPicPr>
            <a:picLocks noChangeAspect="1" noChangeArrowheads="1"/>
          </p:cNvPicPr>
          <p:nvPr/>
        </p:nvPicPr>
        <p:blipFill>
          <a:blip r:embed="rId3" cstate="print"/>
          <a:srcRect t="6114"/>
          <a:stretch>
            <a:fillRect/>
          </a:stretch>
        </p:blipFill>
        <p:spPr bwMode="auto">
          <a:xfrm>
            <a:off x="457200" y="1020763"/>
            <a:ext cx="8407400" cy="5507037"/>
          </a:xfrm>
          <a:prstGeom prst="rect">
            <a:avLst/>
          </a:prstGeom>
          <a:noFill/>
          <a:ln w="9525">
            <a:noFill/>
            <a:miter lim="800000"/>
            <a:headEnd/>
            <a:tailEnd/>
          </a:ln>
        </p:spPr>
      </p:pic>
      <p:sp>
        <p:nvSpPr>
          <p:cNvPr id="11" name="Oval 4"/>
          <p:cNvSpPr>
            <a:spLocks noChangeArrowheads="1"/>
          </p:cNvSpPr>
          <p:nvPr/>
        </p:nvSpPr>
        <p:spPr bwMode="auto">
          <a:xfrm>
            <a:off x="3265488" y="4506913"/>
            <a:ext cx="730250" cy="228600"/>
          </a:xfrm>
          <a:prstGeom prst="ellipse">
            <a:avLst/>
          </a:prstGeom>
          <a:noFill/>
          <a:ln w="28575">
            <a:solidFill>
              <a:srgbClr val="FF0000"/>
            </a:solidFill>
            <a:round/>
            <a:headEnd/>
            <a:tailEnd/>
          </a:ln>
        </p:spPr>
        <p:txBody>
          <a:bodyPr wrap="none" anchor="ctr"/>
          <a:lstStyle/>
          <a:p>
            <a:endParaRPr lang="en-US"/>
          </a:p>
        </p:txBody>
      </p:sp>
      <p:sp>
        <p:nvSpPr>
          <p:cNvPr id="12" name="Line 5"/>
          <p:cNvSpPr>
            <a:spLocks noChangeShapeType="1"/>
          </p:cNvSpPr>
          <p:nvPr/>
        </p:nvSpPr>
        <p:spPr bwMode="auto">
          <a:xfrm rot="74069" flipV="1">
            <a:off x="3035300" y="4735513"/>
            <a:ext cx="576263" cy="231775"/>
          </a:xfrm>
          <a:prstGeom prst="line">
            <a:avLst/>
          </a:prstGeom>
          <a:noFill/>
          <a:ln w="28575">
            <a:solidFill>
              <a:srgbClr val="FF0000"/>
            </a:solidFill>
            <a:round/>
            <a:headEnd/>
            <a:tailEnd/>
          </a:ln>
        </p:spPr>
        <p:txBody>
          <a:bodyPr/>
          <a:lstStyle/>
          <a:p>
            <a:endParaRPr lang="en-GB"/>
          </a:p>
        </p:txBody>
      </p:sp>
      <p:sp>
        <p:nvSpPr>
          <p:cNvPr id="13" name="Oval 6"/>
          <p:cNvSpPr>
            <a:spLocks noChangeArrowheads="1"/>
          </p:cNvSpPr>
          <p:nvPr/>
        </p:nvSpPr>
        <p:spPr bwMode="auto">
          <a:xfrm>
            <a:off x="3343275" y="4657725"/>
            <a:ext cx="1881188" cy="576263"/>
          </a:xfrm>
          <a:prstGeom prst="ellipse">
            <a:avLst/>
          </a:prstGeom>
          <a:noFill/>
          <a:ln w="28575">
            <a:solidFill>
              <a:srgbClr val="FF0000"/>
            </a:solidFill>
            <a:round/>
            <a:headEnd/>
            <a:tailEnd/>
          </a:ln>
        </p:spPr>
        <p:txBody>
          <a:bodyPr wrap="none" anchor="ctr"/>
          <a:lstStyle/>
          <a:p>
            <a:endParaRPr lang="en-US"/>
          </a:p>
        </p:txBody>
      </p:sp>
      <p:sp>
        <p:nvSpPr>
          <p:cNvPr id="14" name="Freeform 7"/>
          <p:cNvSpPr>
            <a:spLocks/>
          </p:cNvSpPr>
          <p:nvPr/>
        </p:nvSpPr>
        <p:spPr bwMode="auto">
          <a:xfrm>
            <a:off x="2830513" y="3160713"/>
            <a:ext cx="512762" cy="1727200"/>
          </a:xfrm>
          <a:custGeom>
            <a:avLst/>
            <a:gdLst>
              <a:gd name="T0" fmla="*/ 2147483647 w 323"/>
              <a:gd name="T1" fmla="*/ 2147483647 h 1088"/>
              <a:gd name="T2" fmla="*/ 2147483647 w 323"/>
              <a:gd name="T3" fmla="*/ 2147483647 h 1088"/>
              <a:gd name="T4" fmla="*/ 2147483647 w 323"/>
              <a:gd name="T5" fmla="*/ 2147483647 h 1088"/>
              <a:gd name="T6" fmla="*/ 2147483647 w 323"/>
              <a:gd name="T7" fmla="*/ 2147483647 h 1088"/>
              <a:gd name="T8" fmla="*/ 2147483647 w 323"/>
              <a:gd name="T9" fmla="*/ 2147483647 h 1088"/>
              <a:gd name="T10" fmla="*/ 2147483647 w 323"/>
              <a:gd name="T11" fmla="*/ 2147483647 h 1088"/>
              <a:gd name="T12" fmla="*/ 2147483647 w 323"/>
              <a:gd name="T13" fmla="*/ 0 h 1088"/>
              <a:gd name="T14" fmla="*/ 0 60000 65536"/>
              <a:gd name="T15" fmla="*/ 0 60000 65536"/>
              <a:gd name="T16" fmla="*/ 0 60000 65536"/>
              <a:gd name="T17" fmla="*/ 0 60000 65536"/>
              <a:gd name="T18" fmla="*/ 0 60000 65536"/>
              <a:gd name="T19" fmla="*/ 0 60000 65536"/>
              <a:gd name="T20" fmla="*/ 0 60000 65536"/>
              <a:gd name="T21" fmla="*/ 0 w 323"/>
              <a:gd name="T22" fmla="*/ 0 h 1088"/>
              <a:gd name="T23" fmla="*/ 323 w 323"/>
              <a:gd name="T24" fmla="*/ 1088 h 10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3" h="1088">
                <a:moveTo>
                  <a:pt x="323" y="1088"/>
                </a:moveTo>
                <a:cubicBezTo>
                  <a:pt x="287" y="1059"/>
                  <a:pt x="152" y="950"/>
                  <a:pt x="104" y="914"/>
                </a:cubicBezTo>
                <a:cubicBezTo>
                  <a:pt x="56" y="878"/>
                  <a:pt x="48" y="891"/>
                  <a:pt x="33" y="871"/>
                </a:cubicBezTo>
                <a:cubicBezTo>
                  <a:pt x="18" y="851"/>
                  <a:pt x="16" y="821"/>
                  <a:pt x="12" y="797"/>
                </a:cubicBezTo>
                <a:cubicBezTo>
                  <a:pt x="8" y="773"/>
                  <a:pt x="0" y="803"/>
                  <a:pt x="8" y="725"/>
                </a:cubicBezTo>
                <a:cubicBezTo>
                  <a:pt x="16" y="647"/>
                  <a:pt x="34" y="451"/>
                  <a:pt x="62" y="330"/>
                </a:cubicBezTo>
                <a:cubicBezTo>
                  <a:pt x="90" y="209"/>
                  <a:pt x="154" y="69"/>
                  <a:pt x="178" y="0"/>
                </a:cubicBezTo>
              </a:path>
            </a:pathLst>
          </a:custGeom>
          <a:noFill/>
          <a:ln w="28575">
            <a:solidFill>
              <a:srgbClr val="FF0000"/>
            </a:solidFill>
            <a:round/>
            <a:headEnd/>
            <a:tailEnd/>
          </a:ln>
        </p:spPr>
        <p:txBody>
          <a:bodyPr/>
          <a:lstStyle/>
          <a:p>
            <a:endParaRPr lang="en-US"/>
          </a:p>
        </p:txBody>
      </p:sp>
      <p:sp>
        <p:nvSpPr>
          <p:cNvPr id="15" name="Oval 8"/>
          <p:cNvSpPr>
            <a:spLocks noChangeArrowheads="1"/>
          </p:cNvSpPr>
          <p:nvPr/>
        </p:nvSpPr>
        <p:spPr bwMode="auto">
          <a:xfrm>
            <a:off x="3113088" y="2698750"/>
            <a:ext cx="3724275" cy="1076325"/>
          </a:xfrm>
          <a:prstGeom prst="ellipse">
            <a:avLst/>
          </a:prstGeom>
          <a:noFill/>
          <a:ln w="28575">
            <a:solidFill>
              <a:srgbClr val="FF0000"/>
            </a:solidFill>
            <a:round/>
            <a:headEnd/>
            <a:tailEnd/>
          </a:ln>
        </p:spPr>
        <p:txBody>
          <a:bodyPr wrap="none" anchor="ctr"/>
          <a:lstStyle/>
          <a:p>
            <a:endParaRPr lang="en-US"/>
          </a:p>
        </p:txBody>
      </p:sp>
      <p:sp>
        <p:nvSpPr>
          <p:cNvPr id="16" name="Freeform 9"/>
          <p:cNvSpPr>
            <a:spLocks/>
          </p:cNvSpPr>
          <p:nvPr/>
        </p:nvSpPr>
        <p:spPr bwMode="auto">
          <a:xfrm>
            <a:off x="1143000" y="2451100"/>
            <a:ext cx="3187700" cy="1587500"/>
          </a:xfrm>
          <a:custGeom>
            <a:avLst/>
            <a:gdLst>
              <a:gd name="T0" fmla="*/ 2147483647 w 2008"/>
              <a:gd name="T1" fmla="*/ 2147483647 h 1000"/>
              <a:gd name="T2" fmla="*/ 2147483647 w 2008"/>
              <a:gd name="T3" fmla="*/ 2147483647 h 1000"/>
              <a:gd name="T4" fmla="*/ 2147483647 w 2008"/>
              <a:gd name="T5" fmla="*/ 2147483647 h 1000"/>
              <a:gd name="T6" fmla="*/ 2147483647 w 2008"/>
              <a:gd name="T7" fmla="*/ 2147483647 h 1000"/>
              <a:gd name="T8" fmla="*/ 2147483647 w 2008"/>
              <a:gd name="T9" fmla="*/ 2147483647 h 1000"/>
              <a:gd name="T10" fmla="*/ 2147483647 w 2008"/>
              <a:gd name="T11" fmla="*/ 2147483647 h 1000"/>
              <a:gd name="T12" fmla="*/ 2147483647 w 2008"/>
              <a:gd name="T13" fmla="*/ 2147483647 h 1000"/>
              <a:gd name="T14" fmla="*/ 0 w 2008"/>
              <a:gd name="T15" fmla="*/ 0 h 1000"/>
              <a:gd name="T16" fmla="*/ 0 60000 65536"/>
              <a:gd name="T17" fmla="*/ 0 60000 65536"/>
              <a:gd name="T18" fmla="*/ 0 60000 65536"/>
              <a:gd name="T19" fmla="*/ 0 60000 65536"/>
              <a:gd name="T20" fmla="*/ 0 60000 65536"/>
              <a:gd name="T21" fmla="*/ 0 60000 65536"/>
              <a:gd name="T22" fmla="*/ 0 60000 65536"/>
              <a:gd name="T23" fmla="*/ 0 60000 65536"/>
              <a:gd name="T24" fmla="*/ 0 w 2008"/>
              <a:gd name="T25" fmla="*/ 0 h 1000"/>
              <a:gd name="T26" fmla="*/ 2008 w 2008"/>
              <a:gd name="T27" fmla="*/ 1000 h 10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08" h="1000">
                <a:moveTo>
                  <a:pt x="2008" y="799"/>
                </a:moveTo>
                <a:cubicBezTo>
                  <a:pt x="1880" y="807"/>
                  <a:pt x="1407" y="825"/>
                  <a:pt x="1242" y="849"/>
                </a:cubicBezTo>
                <a:cubicBezTo>
                  <a:pt x="1077" y="873"/>
                  <a:pt x="1102" y="920"/>
                  <a:pt x="1016" y="944"/>
                </a:cubicBezTo>
                <a:cubicBezTo>
                  <a:pt x="930" y="968"/>
                  <a:pt x="834" y="1000"/>
                  <a:pt x="725" y="992"/>
                </a:cubicBezTo>
                <a:cubicBezTo>
                  <a:pt x="616" y="984"/>
                  <a:pt x="460" y="959"/>
                  <a:pt x="363" y="895"/>
                </a:cubicBezTo>
                <a:cubicBezTo>
                  <a:pt x="266" y="831"/>
                  <a:pt x="197" y="710"/>
                  <a:pt x="145" y="605"/>
                </a:cubicBezTo>
                <a:cubicBezTo>
                  <a:pt x="93" y="500"/>
                  <a:pt x="72" y="367"/>
                  <a:pt x="48" y="266"/>
                </a:cubicBezTo>
                <a:cubicBezTo>
                  <a:pt x="24" y="165"/>
                  <a:pt x="12" y="82"/>
                  <a:pt x="0" y="0"/>
                </a:cubicBezTo>
              </a:path>
            </a:pathLst>
          </a:custGeom>
          <a:noFill/>
          <a:ln w="28575">
            <a:solidFill>
              <a:srgbClr val="FF0000"/>
            </a:solidFill>
            <a:round/>
            <a:headEnd/>
            <a:tailEnd/>
          </a:ln>
        </p:spPr>
        <p:txBody>
          <a:bodyPr/>
          <a:lstStyle/>
          <a:p>
            <a:endParaRPr lang="en-US"/>
          </a:p>
        </p:txBody>
      </p:sp>
      <p:sp>
        <p:nvSpPr>
          <p:cNvPr id="17" name="Freeform 10"/>
          <p:cNvSpPr>
            <a:spLocks/>
          </p:cNvSpPr>
          <p:nvPr/>
        </p:nvSpPr>
        <p:spPr bwMode="auto">
          <a:xfrm>
            <a:off x="6415088" y="2865438"/>
            <a:ext cx="1228725" cy="188912"/>
          </a:xfrm>
          <a:custGeom>
            <a:avLst/>
            <a:gdLst>
              <a:gd name="T0" fmla="*/ 0 w 774"/>
              <a:gd name="T1" fmla="*/ 0 h 119"/>
              <a:gd name="T2" fmla="*/ 2147483647 w 774"/>
              <a:gd name="T3" fmla="*/ 2147483647 h 119"/>
              <a:gd name="T4" fmla="*/ 2147483647 w 774"/>
              <a:gd name="T5" fmla="*/ 2147483647 h 119"/>
              <a:gd name="T6" fmla="*/ 2147483647 w 774"/>
              <a:gd name="T7" fmla="*/ 2147483647 h 119"/>
              <a:gd name="T8" fmla="*/ 0 60000 65536"/>
              <a:gd name="T9" fmla="*/ 0 60000 65536"/>
              <a:gd name="T10" fmla="*/ 0 60000 65536"/>
              <a:gd name="T11" fmla="*/ 0 60000 65536"/>
              <a:gd name="T12" fmla="*/ 0 w 774"/>
              <a:gd name="T13" fmla="*/ 0 h 119"/>
              <a:gd name="T14" fmla="*/ 774 w 774"/>
              <a:gd name="T15" fmla="*/ 119 h 119"/>
            </a:gdLst>
            <a:ahLst/>
            <a:cxnLst>
              <a:cxn ang="T8">
                <a:pos x="T0" y="T1"/>
              </a:cxn>
              <a:cxn ang="T9">
                <a:pos x="T2" y="T3"/>
              </a:cxn>
              <a:cxn ang="T10">
                <a:pos x="T4" y="T5"/>
              </a:cxn>
              <a:cxn ang="T11">
                <a:pos x="T6" y="T7"/>
              </a:cxn>
            </a:cxnLst>
            <a:rect l="T12" t="T13" r="T14" b="T15"/>
            <a:pathLst>
              <a:path w="774" h="119">
                <a:moveTo>
                  <a:pt x="0" y="0"/>
                </a:moveTo>
                <a:cubicBezTo>
                  <a:pt x="125" y="40"/>
                  <a:pt x="252" y="78"/>
                  <a:pt x="339" y="97"/>
                </a:cubicBezTo>
                <a:cubicBezTo>
                  <a:pt x="426" y="116"/>
                  <a:pt x="453" y="119"/>
                  <a:pt x="525" y="115"/>
                </a:cubicBezTo>
                <a:cubicBezTo>
                  <a:pt x="597" y="111"/>
                  <a:pt x="722" y="82"/>
                  <a:pt x="774" y="73"/>
                </a:cubicBezTo>
              </a:path>
            </a:pathLst>
          </a:custGeom>
          <a:noFill/>
          <a:ln w="28575">
            <a:solidFill>
              <a:srgbClr val="FF0000"/>
            </a:solidFill>
            <a:round/>
            <a:headEnd/>
            <a:tailEnd/>
          </a:ln>
        </p:spPr>
        <p:txBody>
          <a:bodyPr/>
          <a:lstStyle/>
          <a:p>
            <a:endParaRPr lang="en-US"/>
          </a:p>
        </p:txBody>
      </p:sp>
      <p:sp>
        <p:nvSpPr>
          <p:cNvPr id="18" name="Oval 11"/>
          <p:cNvSpPr>
            <a:spLocks noChangeArrowheads="1"/>
          </p:cNvSpPr>
          <p:nvPr/>
        </p:nvSpPr>
        <p:spPr bwMode="auto">
          <a:xfrm>
            <a:off x="1116013" y="1395413"/>
            <a:ext cx="6911975" cy="2149475"/>
          </a:xfrm>
          <a:prstGeom prst="ellipse">
            <a:avLst/>
          </a:prstGeom>
          <a:noFill/>
          <a:ln w="28575">
            <a:solidFill>
              <a:srgbClr val="FF0000"/>
            </a:solidFill>
            <a:round/>
            <a:headEnd/>
            <a:tailEnd/>
          </a:ln>
        </p:spPr>
        <p:txBody>
          <a:bodyPr wrap="none" anchor="ctr"/>
          <a:lstStyle/>
          <a:p>
            <a:endParaRPr lang="en-US"/>
          </a:p>
        </p:txBody>
      </p:sp>
      <p:sp>
        <p:nvSpPr>
          <p:cNvPr id="19" name="Text Box 12"/>
          <p:cNvSpPr txBox="1">
            <a:spLocks noChangeArrowheads="1"/>
          </p:cNvSpPr>
          <p:nvPr/>
        </p:nvSpPr>
        <p:spPr bwMode="auto">
          <a:xfrm>
            <a:off x="5302250" y="4781550"/>
            <a:ext cx="831850" cy="336550"/>
          </a:xfrm>
          <a:prstGeom prst="rect">
            <a:avLst/>
          </a:prstGeom>
          <a:noFill/>
          <a:ln w="9525">
            <a:noFill/>
            <a:miter lim="800000"/>
            <a:headEnd/>
            <a:tailEnd/>
          </a:ln>
        </p:spPr>
        <p:txBody>
          <a:bodyPr wrap="none">
            <a:spAutoFit/>
          </a:bodyPr>
          <a:lstStyle/>
          <a:p>
            <a:r>
              <a:rPr lang="en-GB" sz="1600">
                <a:solidFill>
                  <a:srgbClr val="FF0000"/>
                </a:solidFill>
              </a:rPr>
              <a:t>(1959)</a:t>
            </a:r>
          </a:p>
        </p:txBody>
      </p:sp>
      <p:sp>
        <p:nvSpPr>
          <p:cNvPr id="22" name="Text Box 41"/>
          <p:cNvSpPr txBox="1">
            <a:spLocks noChangeArrowheads="1"/>
          </p:cNvSpPr>
          <p:nvPr/>
        </p:nvSpPr>
        <p:spPr bwMode="auto">
          <a:xfrm>
            <a:off x="5861050" y="971550"/>
            <a:ext cx="2967038" cy="304800"/>
          </a:xfrm>
          <a:prstGeom prst="rect">
            <a:avLst/>
          </a:prstGeom>
          <a:noFill/>
          <a:ln w="9525">
            <a:noFill/>
            <a:miter lim="800000"/>
            <a:headEnd/>
            <a:tailEnd/>
          </a:ln>
        </p:spPr>
        <p:txBody>
          <a:bodyPr wrap="none">
            <a:spAutoFit/>
          </a:bodyPr>
          <a:lstStyle/>
          <a:p>
            <a:r>
              <a:rPr lang="en-GB" sz="1400"/>
              <a:t>Biggest ring = 27 km circumference</a:t>
            </a:r>
          </a:p>
        </p:txBody>
      </p:sp>
      <p:sp>
        <p:nvSpPr>
          <p:cNvPr id="24" name="TextBox 23"/>
          <p:cNvSpPr txBox="1"/>
          <p:nvPr/>
        </p:nvSpPr>
        <p:spPr>
          <a:xfrm>
            <a:off x="2133600" y="1143000"/>
            <a:ext cx="1368003" cy="276999"/>
          </a:xfrm>
          <a:prstGeom prst="rect">
            <a:avLst/>
          </a:prstGeom>
          <a:solidFill>
            <a:srgbClr val="FFFF00"/>
          </a:solidFill>
        </p:spPr>
        <p:txBody>
          <a:bodyPr wrap="none" rtlCol="0">
            <a:spAutoFit/>
          </a:bodyPr>
          <a:lstStyle/>
          <a:p>
            <a:r>
              <a:rPr lang="en-US" sz="1200" dirty="0" smtClean="0"/>
              <a:t>450 </a:t>
            </a:r>
            <a:r>
              <a:rPr lang="en-US" sz="1200" dirty="0" err="1" smtClean="0"/>
              <a:t>GeV</a:t>
            </a:r>
            <a:r>
              <a:rPr lang="en-US" sz="1200" dirty="0" smtClean="0"/>
              <a:t> to 7 </a:t>
            </a:r>
            <a:r>
              <a:rPr lang="en-US" sz="1200" dirty="0" err="1" smtClean="0"/>
              <a:t>TeV</a:t>
            </a:r>
            <a:endParaRPr lang="en-US" sz="1200" dirty="0"/>
          </a:p>
        </p:txBody>
      </p:sp>
      <p:sp>
        <p:nvSpPr>
          <p:cNvPr id="26" name="TextBox 25"/>
          <p:cNvSpPr txBox="1"/>
          <p:nvPr/>
        </p:nvSpPr>
        <p:spPr>
          <a:xfrm>
            <a:off x="4114800" y="5029200"/>
            <a:ext cx="1443024" cy="276999"/>
          </a:xfrm>
          <a:prstGeom prst="rect">
            <a:avLst/>
          </a:prstGeom>
          <a:solidFill>
            <a:srgbClr val="FFFF00"/>
          </a:solidFill>
        </p:spPr>
        <p:txBody>
          <a:bodyPr wrap="none" rtlCol="0">
            <a:spAutoFit/>
          </a:bodyPr>
          <a:lstStyle/>
          <a:p>
            <a:r>
              <a:rPr lang="en-US" sz="1200" dirty="0" smtClean="0"/>
              <a:t>1.4 </a:t>
            </a:r>
            <a:r>
              <a:rPr lang="en-US" sz="1200" dirty="0" err="1" smtClean="0"/>
              <a:t>GeV</a:t>
            </a:r>
            <a:r>
              <a:rPr lang="en-US" sz="1200" dirty="0" smtClean="0"/>
              <a:t> to 26 </a:t>
            </a:r>
            <a:r>
              <a:rPr lang="en-US" sz="1200" dirty="0" err="1" smtClean="0"/>
              <a:t>GeV</a:t>
            </a:r>
            <a:endParaRPr lang="en-US" sz="1200" dirty="0"/>
          </a:p>
        </p:txBody>
      </p:sp>
      <p:sp>
        <p:nvSpPr>
          <p:cNvPr id="28" name="TextBox 27"/>
          <p:cNvSpPr txBox="1"/>
          <p:nvPr/>
        </p:nvSpPr>
        <p:spPr>
          <a:xfrm>
            <a:off x="3352800" y="4038600"/>
            <a:ext cx="1459054" cy="276999"/>
          </a:xfrm>
          <a:prstGeom prst="rect">
            <a:avLst/>
          </a:prstGeom>
          <a:solidFill>
            <a:srgbClr val="FFFF00"/>
          </a:solidFill>
        </p:spPr>
        <p:txBody>
          <a:bodyPr wrap="none" rtlCol="0">
            <a:spAutoFit/>
          </a:bodyPr>
          <a:lstStyle/>
          <a:p>
            <a:r>
              <a:rPr lang="en-US" sz="1200" dirty="0" smtClean="0"/>
              <a:t>50 </a:t>
            </a:r>
            <a:r>
              <a:rPr lang="en-US" sz="1200" dirty="0" err="1" smtClean="0"/>
              <a:t>MeV</a:t>
            </a:r>
            <a:r>
              <a:rPr lang="en-US" sz="1200" dirty="0" smtClean="0"/>
              <a:t> to 1.4 </a:t>
            </a:r>
            <a:r>
              <a:rPr lang="en-US" sz="1200" dirty="0" err="1" smtClean="0"/>
              <a:t>GeV</a:t>
            </a:r>
            <a:endParaRPr lang="en-US" sz="1200" dirty="0"/>
          </a:p>
        </p:txBody>
      </p:sp>
      <p:sp>
        <p:nvSpPr>
          <p:cNvPr id="29" name="TextBox 28"/>
          <p:cNvSpPr txBox="1"/>
          <p:nvPr/>
        </p:nvSpPr>
        <p:spPr>
          <a:xfrm>
            <a:off x="2133600" y="4648200"/>
            <a:ext cx="691215" cy="276999"/>
          </a:xfrm>
          <a:prstGeom prst="rect">
            <a:avLst/>
          </a:prstGeom>
          <a:solidFill>
            <a:srgbClr val="FFFF00"/>
          </a:solidFill>
        </p:spPr>
        <p:txBody>
          <a:bodyPr wrap="none" rtlCol="0">
            <a:spAutoFit/>
          </a:bodyPr>
          <a:lstStyle/>
          <a:p>
            <a:r>
              <a:rPr lang="en-US" sz="1200" dirty="0" smtClean="0"/>
              <a:t>50 </a:t>
            </a:r>
            <a:r>
              <a:rPr lang="en-US" sz="1200" dirty="0" err="1" smtClean="0"/>
              <a:t>MeV</a:t>
            </a:r>
            <a:endParaRPr lang="en-US" sz="1200" dirty="0"/>
          </a:p>
        </p:txBody>
      </p:sp>
      <p:sp>
        <p:nvSpPr>
          <p:cNvPr id="30" name="TextBox 29"/>
          <p:cNvSpPr txBox="1"/>
          <p:nvPr/>
        </p:nvSpPr>
        <p:spPr>
          <a:xfrm>
            <a:off x="3048000" y="2514600"/>
            <a:ext cx="1479892" cy="276999"/>
          </a:xfrm>
          <a:prstGeom prst="rect">
            <a:avLst/>
          </a:prstGeom>
          <a:solidFill>
            <a:srgbClr val="FFFF00"/>
          </a:solidFill>
        </p:spPr>
        <p:txBody>
          <a:bodyPr wrap="none" rtlCol="0">
            <a:spAutoFit/>
          </a:bodyPr>
          <a:lstStyle/>
          <a:p>
            <a:r>
              <a:rPr lang="en-US" sz="1200" dirty="0" smtClean="0"/>
              <a:t>26 </a:t>
            </a:r>
            <a:r>
              <a:rPr lang="en-US" sz="1200" dirty="0" err="1" smtClean="0"/>
              <a:t>GeV</a:t>
            </a:r>
            <a:r>
              <a:rPr lang="en-US" sz="1200" dirty="0" smtClean="0"/>
              <a:t> to 450 </a:t>
            </a:r>
            <a:r>
              <a:rPr lang="en-US" sz="1200" dirty="0" err="1" smtClean="0"/>
              <a:t>GeV</a:t>
            </a:r>
            <a:endParaRPr lang="en-US" sz="1200" dirty="0"/>
          </a:p>
        </p:txBody>
      </p:sp>
    </p:spTree>
    <p:extLst>
      <p:ext uri="{BB962C8B-B14F-4D97-AF65-F5344CB8AC3E}">
        <p14:creationId xmlns:p14="http://schemas.microsoft.com/office/powerpoint/2010/main" val="25421117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16"/>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2"/>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1"/>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13"/>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14"/>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5373" name="Slide Number Placeholder 14"/>
          <p:cNvSpPr>
            <a:spLocks noGrp="1"/>
          </p:cNvSpPr>
          <p:nvPr>
            <p:ph type="sldNum" sz="quarter" idx="10"/>
          </p:nvPr>
        </p:nvSpPr>
        <p:spPr>
          <a:noFill/>
        </p:spPr>
        <p:txBody>
          <a:bodyPr/>
          <a:lstStyle/>
          <a:p>
            <a:fld id="{A09801B0-D7B5-46BD-A1A2-E6A8C3965DF0}" type="slidenum">
              <a:rPr lang="en-US" smtClean="0"/>
              <a:pPr/>
              <a:t>21</a:t>
            </a:fld>
            <a:endParaRPr lang="en-US" dirty="0" smtClean="0"/>
          </a:p>
        </p:txBody>
      </p:sp>
      <p:pic>
        <p:nvPicPr>
          <p:cNvPr id="65538" name="Picture 2" descr="C:\Users\averweij\Downloads\0108001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52400"/>
            <a:ext cx="6423082" cy="6553200"/>
          </a:xfrm>
          <a:prstGeom prst="rect">
            <a:avLst/>
          </a:prstGeom>
          <a:noFill/>
          <a:extLst>
            <a:ext uri="{909E8E84-426E-40DD-AFC4-6F175D3DCCD1}">
              <a14:hiddenFill xmlns:a14="http://schemas.microsoft.com/office/drawing/2010/main">
                <a:solidFill>
                  <a:srgbClr val="FFFFFF"/>
                </a:solidFill>
              </a14:hiddenFill>
            </a:ext>
          </a:extLst>
        </p:spPr>
      </p:pic>
      <p:sp>
        <p:nvSpPr>
          <p:cNvPr id="2" name="Rounded Rectangle 1"/>
          <p:cNvSpPr/>
          <p:nvPr/>
        </p:nvSpPr>
        <p:spPr bwMode="auto">
          <a:xfrm>
            <a:off x="914400" y="4648200"/>
            <a:ext cx="1295400" cy="45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ahoma" pitchFamily="34" charset="0"/>
              </a:rPr>
              <a:t>Injection</a:t>
            </a:r>
          </a:p>
        </p:txBody>
      </p:sp>
      <p:sp>
        <p:nvSpPr>
          <p:cNvPr id="7" name="Rounded Rectangle 6"/>
          <p:cNvSpPr/>
          <p:nvPr/>
        </p:nvSpPr>
        <p:spPr bwMode="auto">
          <a:xfrm>
            <a:off x="7162800" y="1676400"/>
            <a:ext cx="1066800" cy="45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ahoma" pitchFamily="34" charset="0"/>
              </a:rPr>
              <a:t>Dump</a:t>
            </a:r>
          </a:p>
        </p:txBody>
      </p:sp>
      <p:sp>
        <p:nvSpPr>
          <p:cNvPr id="8" name="Rounded Rectangle 7"/>
          <p:cNvSpPr/>
          <p:nvPr/>
        </p:nvSpPr>
        <p:spPr bwMode="auto">
          <a:xfrm>
            <a:off x="1540531" y="685800"/>
            <a:ext cx="1643338" cy="45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ahoma" pitchFamily="34" charset="0"/>
              </a:rPr>
              <a:t>Acceleration</a:t>
            </a:r>
          </a:p>
        </p:txBody>
      </p:sp>
      <p:sp>
        <p:nvSpPr>
          <p:cNvPr id="9" name="Rounded Rectangle 8"/>
          <p:cNvSpPr/>
          <p:nvPr/>
        </p:nvSpPr>
        <p:spPr bwMode="auto">
          <a:xfrm>
            <a:off x="543161" y="2667000"/>
            <a:ext cx="1295400" cy="45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ahoma" pitchFamily="34" charset="0"/>
              </a:rPr>
              <a:t>Cleaning</a:t>
            </a:r>
          </a:p>
        </p:txBody>
      </p:sp>
      <p:sp>
        <p:nvSpPr>
          <p:cNvPr id="10" name="Rounded Rectangle 9"/>
          <p:cNvSpPr/>
          <p:nvPr/>
        </p:nvSpPr>
        <p:spPr bwMode="auto">
          <a:xfrm>
            <a:off x="6400800" y="5526074"/>
            <a:ext cx="1295400" cy="45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ahoma" pitchFamily="34" charset="0"/>
              </a:rPr>
              <a:t>Injection</a:t>
            </a:r>
          </a:p>
        </p:txBody>
      </p:sp>
      <p:sp>
        <p:nvSpPr>
          <p:cNvPr id="11" name="Rounded Rectangle 10"/>
          <p:cNvSpPr/>
          <p:nvPr/>
        </p:nvSpPr>
        <p:spPr bwMode="auto">
          <a:xfrm>
            <a:off x="7467600" y="3733800"/>
            <a:ext cx="1295400" cy="45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ahoma" pitchFamily="34" charset="0"/>
              </a:rPr>
              <a:t>Cleaning</a:t>
            </a:r>
          </a:p>
        </p:txBody>
      </p:sp>
      <p:sp>
        <p:nvSpPr>
          <p:cNvPr id="12" name="Rounded Rectangle 11"/>
          <p:cNvSpPr/>
          <p:nvPr/>
        </p:nvSpPr>
        <p:spPr bwMode="auto">
          <a:xfrm>
            <a:off x="3803508" y="5526074"/>
            <a:ext cx="838200" cy="45720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ahoma" pitchFamily="34" charset="0"/>
              </a:rPr>
              <a:t>Atlas</a:t>
            </a:r>
            <a:endParaRPr kumimoji="0" lang="en-GB" sz="2000" b="0" i="0" u="none" strike="noStrike" cap="none" normalizeH="0" baseline="0" dirty="0" smtClean="0">
              <a:ln>
                <a:noFill/>
              </a:ln>
              <a:solidFill>
                <a:schemeClr val="tx1"/>
              </a:solidFill>
              <a:effectLst/>
              <a:latin typeface="Tahoma" pitchFamily="34" charset="0"/>
            </a:endParaRPr>
          </a:p>
        </p:txBody>
      </p:sp>
      <p:sp>
        <p:nvSpPr>
          <p:cNvPr id="13" name="Rounded Rectangle 12"/>
          <p:cNvSpPr/>
          <p:nvPr/>
        </p:nvSpPr>
        <p:spPr bwMode="auto">
          <a:xfrm>
            <a:off x="2387390" y="4343400"/>
            <a:ext cx="838200" cy="45720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ahoma" pitchFamily="34" charset="0"/>
              </a:rPr>
              <a:t>Alice</a:t>
            </a:r>
            <a:endParaRPr kumimoji="0" lang="en-GB" sz="2000" b="0" i="0" u="none" strike="noStrike" cap="none" normalizeH="0" baseline="0" dirty="0" smtClean="0">
              <a:ln>
                <a:noFill/>
              </a:ln>
              <a:solidFill>
                <a:schemeClr val="tx1"/>
              </a:solidFill>
              <a:effectLst/>
              <a:latin typeface="Tahoma" pitchFamily="34" charset="0"/>
            </a:endParaRPr>
          </a:p>
        </p:txBody>
      </p:sp>
      <p:sp>
        <p:nvSpPr>
          <p:cNvPr id="14" name="Rounded Rectangle 13"/>
          <p:cNvSpPr/>
          <p:nvPr/>
        </p:nvSpPr>
        <p:spPr bwMode="auto">
          <a:xfrm>
            <a:off x="5562600" y="5029200"/>
            <a:ext cx="838200" cy="45720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err="1" smtClean="0">
                <a:ln>
                  <a:noFill/>
                </a:ln>
                <a:solidFill>
                  <a:schemeClr val="tx1"/>
                </a:solidFill>
                <a:effectLst/>
                <a:latin typeface="Tahoma" pitchFamily="34" charset="0"/>
              </a:rPr>
              <a:t>LHCb</a:t>
            </a:r>
            <a:endParaRPr kumimoji="0" lang="en-GB" sz="2000" b="0" i="0" u="none" strike="noStrike" cap="none" normalizeH="0" baseline="0" dirty="0" smtClean="0">
              <a:ln>
                <a:noFill/>
              </a:ln>
              <a:solidFill>
                <a:schemeClr val="tx1"/>
              </a:solidFill>
              <a:effectLst/>
              <a:latin typeface="Tahoma" pitchFamily="34" charset="0"/>
            </a:endParaRPr>
          </a:p>
        </p:txBody>
      </p:sp>
      <p:sp>
        <p:nvSpPr>
          <p:cNvPr id="15" name="Rounded Rectangle 14"/>
          <p:cNvSpPr/>
          <p:nvPr/>
        </p:nvSpPr>
        <p:spPr bwMode="auto">
          <a:xfrm>
            <a:off x="4876800" y="990600"/>
            <a:ext cx="838200" cy="45720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ahoma" pitchFamily="34" charset="0"/>
              </a:rPr>
              <a:t>CMS</a:t>
            </a:r>
            <a:endParaRPr kumimoji="0" lang="en-GB" sz="2000" b="0" i="0" u="none" strike="noStrike" cap="none" normalizeH="0" baseline="0" dirty="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221027215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pic>
        <p:nvPicPr>
          <p:cNvPr id="17410" name="Picture 2" descr="LHC Layout"/>
          <p:cNvPicPr>
            <a:picLocks noChangeAspect="1" noChangeArrowheads="1"/>
          </p:cNvPicPr>
          <p:nvPr/>
        </p:nvPicPr>
        <p:blipFill>
          <a:blip r:embed="rId3" cstate="print">
            <a:lum bright="-6000" contrast="36000"/>
          </a:blip>
          <a:srcRect/>
          <a:stretch>
            <a:fillRect/>
          </a:stretch>
        </p:blipFill>
        <p:spPr bwMode="auto">
          <a:xfrm>
            <a:off x="1828800" y="1981200"/>
            <a:ext cx="3606800" cy="3989388"/>
          </a:xfrm>
          <a:prstGeom prst="rect">
            <a:avLst/>
          </a:prstGeom>
          <a:noFill/>
          <a:ln w="9525">
            <a:noFill/>
            <a:miter lim="800000"/>
            <a:headEnd/>
            <a:tailEnd/>
          </a:ln>
        </p:spPr>
      </p:pic>
      <p:sp>
        <p:nvSpPr>
          <p:cNvPr id="17411" name="Rectangle 3"/>
          <p:cNvSpPr>
            <a:spLocks noGrp="1" noChangeArrowheads="1"/>
          </p:cNvSpPr>
          <p:nvPr>
            <p:ph type="title"/>
          </p:nvPr>
        </p:nvSpPr>
        <p:spPr>
          <a:xfrm>
            <a:off x="1066800" y="152400"/>
            <a:ext cx="7924800" cy="838200"/>
          </a:xfrm>
        </p:spPr>
        <p:txBody>
          <a:bodyPr/>
          <a:lstStyle/>
          <a:p>
            <a:r>
              <a:rPr lang="en-US" sz="2400" dirty="0" smtClean="0">
                <a:solidFill>
                  <a:srgbClr val="FFFF00"/>
                </a:solidFill>
              </a:rPr>
              <a:t>E=0.3*B*R  → we need a field B which is as strong </a:t>
            </a:r>
            <a:r>
              <a:rPr lang="en-US" sz="2400" dirty="0">
                <a:solidFill>
                  <a:srgbClr val="FFFF00"/>
                </a:solidFill>
              </a:rPr>
              <a:t>as possible </a:t>
            </a:r>
            <a:r>
              <a:rPr lang="en-US" sz="2400" dirty="0" smtClean="0">
                <a:solidFill>
                  <a:srgbClr val="FFFF00"/>
                </a:solidFill>
              </a:rPr>
              <a:t>→ </a:t>
            </a:r>
            <a:r>
              <a:rPr lang="en-US" sz="2400" dirty="0">
                <a:solidFill>
                  <a:srgbClr val="FFFF00"/>
                </a:solidFill>
              </a:rPr>
              <a:t>s</a:t>
            </a:r>
            <a:r>
              <a:rPr lang="en-US" sz="2400" dirty="0" smtClean="0">
                <a:solidFill>
                  <a:srgbClr val="FFFF00"/>
                </a:solidFill>
              </a:rPr>
              <a:t>uperconducting magnets</a:t>
            </a:r>
          </a:p>
        </p:txBody>
      </p:sp>
      <p:sp>
        <p:nvSpPr>
          <p:cNvPr id="17413" name="AutoShape 5"/>
          <p:cNvSpPr>
            <a:spLocks noChangeArrowheads="1"/>
          </p:cNvSpPr>
          <p:nvPr/>
        </p:nvSpPr>
        <p:spPr bwMode="auto">
          <a:xfrm>
            <a:off x="5689600" y="2044700"/>
            <a:ext cx="2590800" cy="685800"/>
          </a:xfrm>
          <a:prstGeom prst="wedgeRoundRectCallout">
            <a:avLst>
              <a:gd name="adj1" fmla="val -90380"/>
              <a:gd name="adj2" fmla="val 130093"/>
              <a:gd name="adj3" fmla="val 16667"/>
            </a:avLst>
          </a:prstGeom>
          <a:solidFill>
            <a:srgbClr val="FFFF99"/>
          </a:solidFill>
          <a:ln w="9525">
            <a:solidFill>
              <a:schemeClr val="tx1"/>
            </a:solidFill>
            <a:miter lim="800000"/>
            <a:headEnd/>
            <a:tailEnd/>
          </a:ln>
        </p:spPr>
        <p:txBody>
          <a:bodyPr/>
          <a:lstStyle/>
          <a:p>
            <a:pPr algn="ctr"/>
            <a:r>
              <a:rPr lang="en-US" sz="1600" b="1">
                <a:solidFill>
                  <a:srgbClr val="FF0000"/>
                </a:solidFill>
              </a:rPr>
              <a:t>1232 dipoles magnets for bending</a:t>
            </a:r>
          </a:p>
        </p:txBody>
      </p:sp>
      <p:sp>
        <p:nvSpPr>
          <p:cNvPr id="17415" name="AutoShape 7"/>
          <p:cNvSpPr>
            <a:spLocks noChangeArrowheads="1"/>
          </p:cNvSpPr>
          <p:nvPr/>
        </p:nvSpPr>
        <p:spPr bwMode="auto">
          <a:xfrm>
            <a:off x="5549900" y="3136900"/>
            <a:ext cx="2713038" cy="685800"/>
          </a:xfrm>
          <a:prstGeom prst="wedgeRoundRectCallout">
            <a:avLst>
              <a:gd name="adj1" fmla="val -76153"/>
              <a:gd name="adj2" fmla="val 25231"/>
              <a:gd name="adj3" fmla="val 16667"/>
            </a:avLst>
          </a:prstGeom>
          <a:solidFill>
            <a:srgbClr val="FFFF99"/>
          </a:solidFill>
          <a:ln w="9525">
            <a:solidFill>
              <a:schemeClr val="tx1"/>
            </a:solidFill>
            <a:miter lim="800000"/>
            <a:headEnd/>
            <a:tailEnd/>
          </a:ln>
        </p:spPr>
        <p:txBody>
          <a:bodyPr/>
          <a:lstStyle/>
          <a:p>
            <a:pPr algn="ctr"/>
            <a:r>
              <a:rPr lang="en-US" sz="1600" b="1">
                <a:solidFill>
                  <a:srgbClr val="FF0000"/>
                </a:solidFill>
              </a:rPr>
              <a:t>386 quadrupole magnets for focusing</a:t>
            </a:r>
            <a:endParaRPr lang="en-US" b="1">
              <a:solidFill>
                <a:srgbClr val="FF0000"/>
              </a:solidFill>
              <a:latin typeface="Times New Roman" pitchFamily="18" charset="0"/>
            </a:endParaRPr>
          </a:p>
        </p:txBody>
      </p:sp>
      <p:sp>
        <p:nvSpPr>
          <p:cNvPr id="17417" name="AutoShape 9"/>
          <p:cNvSpPr>
            <a:spLocks noChangeArrowheads="1"/>
          </p:cNvSpPr>
          <p:nvPr/>
        </p:nvSpPr>
        <p:spPr bwMode="auto">
          <a:xfrm>
            <a:off x="5651500" y="4191000"/>
            <a:ext cx="2590800" cy="609600"/>
          </a:xfrm>
          <a:prstGeom prst="wedgeRoundRectCallout">
            <a:avLst>
              <a:gd name="adj1" fmla="val -83148"/>
              <a:gd name="adj2" fmla="val -30000"/>
              <a:gd name="adj3" fmla="val 16667"/>
            </a:avLst>
          </a:prstGeom>
          <a:solidFill>
            <a:srgbClr val="FFFF99"/>
          </a:solidFill>
          <a:ln w="9525">
            <a:solidFill>
              <a:schemeClr val="tx1"/>
            </a:solidFill>
            <a:miter lim="800000"/>
            <a:headEnd/>
            <a:tailEnd/>
          </a:ln>
        </p:spPr>
        <p:txBody>
          <a:bodyPr/>
          <a:lstStyle/>
          <a:p>
            <a:pPr algn="ctr"/>
            <a:r>
              <a:rPr lang="en-US" sz="1600" b="1">
                <a:solidFill>
                  <a:srgbClr val="FF0000"/>
                </a:solidFill>
              </a:rPr>
              <a:t>~7000 Correction magnets</a:t>
            </a:r>
            <a:endParaRPr lang="en-US">
              <a:latin typeface="Times New Roman" pitchFamily="18" charset="0"/>
            </a:endParaRPr>
          </a:p>
        </p:txBody>
      </p:sp>
      <p:sp>
        <p:nvSpPr>
          <p:cNvPr id="17418" name="AutoShape 10"/>
          <p:cNvSpPr>
            <a:spLocks noChangeArrowheads="1"/>
          </p:cNvSpPr>
          <p:nvPr/>
        </p:nvSpPr>
        <p:spPr bwMode="auto">
          <a:xfrm>
            <a:off x="5626100" y="5308600"/>
            <a:ext cx="2590800" cy="609600"/>
          </a:xfrm>
          <a:prstGeom prst="wedgeRoundRectCallout">
            <a:avLst>
              <a:gd name="adj1" fmla="val -123991"/>
              <a:gd name="adj2" fmla="val -71616"/>
              <a:gd name="adj3" fmla="val 16667"/>
            </a:avLst>
          </a:prstGeom>
          <a:solidFill>
            <a:srgbClr val="FFFF99"/>
          </a:solidFill>
          <a:ln w="9525">
            <a:solidFill>
              <a:schemeClr val="tx1"/>
            </a:solidFill>
            <a:miter lim="800000"/>
            <a:headEnd/>
            <a:tailEnd/>
          </a:ln>
        </p:spPr>
        <p:txBody>
          <a:bodyPr/>
          <a:lstStyle/>
          <a:p>
            <a:pPr algn="ctr"/>
            <a:r>
              <a:rPr lang="en-US" sz="1600" b="1">
                <a:solidFill>
                  <a:srgbClr val="FF0000"/>
                </a:solidFill>
              </a:rPr>
              <a:t>Insertion and Final Focusing magnets</a:t>
            </a:r>
          </a:p>
        </p:txBody>
      </p:sp>
      <p:sp>
        <p:nvSpPr>
          <p:cNvPr id="3" name="TextBox 2"/>
          <p:cNvSpPr txBox="1"/>
          <p:nvPr/>
        </p:nvSpPr>
        <p:spPr>
          <a:xfrm>
            <a:off x="283779" y="1143000"/>
            <a:ext cx="8479221" cy="830997"/>
          </a:xfrm>
          <a:prstGeom prst="rect">
            <a:avLst/>
          </a:prstGeom>
          <a:noFill/>
        </p:spPr>
        <p:txBody>
          <a:bodyPr wrap="square" rtlCol="0">
            <a:spAutoFit/>
          </a:bodyPr>
          <a:lstStyle/>
          <a:p>
            <a:r>
              <a:rPr lang="en-GB" dirty="0" err="1" smtClean="0">
                <a:solidFill>
                  <a:schemeClr val="bg1"/>
                </a:solidFill>
              </a:rPr>
              <a:t>Superconducivity</a:t>
            </a:r>
            <a:r>
              <a:rPr lang="en-GB" dirty="0" smtClean="0">
                <a:solidFill>
                  <a:schemeClr val="bg1"/>
                </a:solidFill>
              </a:rPr>
              <a:t>: no resistance </a:t>
            </a:r>
            <a:r>
              <a:rPr lang="en-US" dirty="0" smtClean="0">
                <a:solidFill>
                  <a:schemeClr val="bg1"/>
                </a:solidFill>
              </a:rPr>
              <a:t>→ large currents in small conductors </a:t>
            </a:r>
            <a:r>
              <a:rPr lang="en-US" dirty="0">
                <a:solidFill>
                  <a:schemeClr val="bg1"/>
                </a:solidFill>
              </a:rPr>
              <a:t>→ </a:t>
            </a:r>
            <a:r>
              <a:rPr lang="en-US" dirty="0" smtClean="0">
                <a:solidFill>
                  <a:schemeClr val="bg1"/>
                </a:solidFill>
              </a:rPr>
              <a:t>high fields.</a:t>
            </a:r>
            <a:endParaRPr lang="en-GB" dirty="0">
              <a:solidFill>
                <a:schemeClr val="bg1"/>
              </a:solidFill>
            </a:endParaRPr>
          </a:p>
        </p:txBody>
      </p:sp>
      <p:sp>
        <p:nvSpPr>
          <p:cNvPr id="14" name="TextBox 13"/>
          <p:cNvSpPr txBox="1"/>
          <p:nvPr/>
        </p:nvSpPr>
        <p:spPr>
          <a:xfrm>
            <a:off x="664779" y="6237495"/>
            <a:ext cx="8479221" cy="461665"/>
          </a:xfrm>
          <a:prstGeom prst="rect">
            <a:avLst/>
          </a:prstGeom>
          <a:noFill/>
        </p:spPr>
        <p:txBody>
          <a:bodyPr wrap="square" rtlCol="0">
            <a:spAutoFit/>
          </a:bodyPr>
          <a:lstStyle/>
          <a:p>
            <a:r>
              <a:rPr lang="en-GB" dirty="0" smtClean="0">
                <a:solidFill>
                  <a:schemeClr val="bg1"/>
                </a:solidFill>
              </a:rPr>
              <a:t>… but we need very low temperatures (a few K, -270 °C)</a:t>
            </a:r>
            <a:r>
              <a:rPr lang="en-US" dirty="0" smtClean="0">
                <a:solidFill>
                  <a:schemeClr val="bg1"/>
                </a:solidFill>
              </a:rPr>
              <a:t>.</a:t>
            </a:r>
            <a:endParaRPr lang="en-GB"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p:cTn id="7" dur="500" fill="hold"/>
                                        <p:tgtEl>
                                          <p:spTgt spid="17410"/>
                                        </p:tgtEl>
                                        <p:attrNameLst>
                                          <p:attrName>ppt_w</p:attrName>
                                        </p:attrNameLst>
                                      </p:cBhvr>
                                      <p:tavLst>
                                        <p:tav tm="0">
                                          <p:val>
                                            <p:fltVal val="0"/>
                                          </p:val>
                                        </p:tav>
                                        <p:tav tm="100000">
                                          <p:val>
                                            <p:strVal val="#ppt_w"/>
                                          </p:val>
                                        </p:tav>
                                      </p:tavLst>
                                    </p:anim>
                                    <p:anim calcmode="lin" valueType="num">
                                      <p:cBhvr>
                                        <p:cTn id="8" dur="500" fill="hold"/>
                                        <p:tgtEl>
                                          <p:spTgt spid="17410"/>
                                        </p:tgtEl>
                                        <p:attrNameLst>
                                          <p:attrName>ppt_h</p:attrName>
                                        </p:attrNameLst>
                                      </p:cBhvr>
                                      <p:tavLst>
                                        <p:tav tm="0">
                                          <p:val>
                                            <p:fltVal val="0"/>
                                          </p:val>
                                        </p:tav>
                                        <p:tav tm="100000">
                                          <p:val>
                                            <p:strVal val="#ppt_h"/>
                                          </p:val>
                                        </p:tav>
                                      </p:tavLst>
                                    </p:anim>
                                    <p:animEffect transition="in" filter="fade">
                                      <p:cBhvr>
                                        <p:cTn id="9" dur="500"/>
                                        <p:tgtEl>
                                          <p:spTgt spid="174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413"/>
                                        </p:tgtEl>
                                        <p:attrNameLst>
                                          <p:attrName>style.visibility</p:attrName>
                                        </p:attrNameLst>
                                      </p:cBhvr>
                                      <p:to>
                                        <p:strVal val="visible"/>
                                      </p:to>
                                    </p:set>
                                    <p:anim calcmode="lin" valueType="num">
                                      <p:cBhvr>
                                        <p:cTn id="12" dur="500" fill="hold"/>
                                        <p:tgtEl>
                                          <p:spTgt spid="17413"/>
                                        </p:tgtEl>
                                        <p:attrNameLst>
                                          <p:attrName>ppt_w</p:attrName>
                                        </p:attrNameLst>
                                      </p:cBhvr>
                                      <p:tavLst>
                                        <p:tav tm="0">
                                          <p:val>
                                            <p:fltVal val="0"/>
                                          </p:val>
                                        </p:tav>
                                        <p:tav tm="100000">
                                          <p:val>
                                            <p:strVal val="#ppt_w"/>
                                          </p:val>
                                        </p:tav>
                                      </p:tavLst>
                                    </p:anim>
                                    <p:anim calcmode="lin" valueType="num">
                                      <p:cBhvr>
                                        <p:cTn id="13" dur="500" fill="hold"/>
                                        <p:tgtEl>
                                          <p:spTgt spid="17413"/>
                                        </p:tgtEl>
                                        <p:attrNameLst>
                                          <p:attrName>ppt_h</p:attrName>
                                        </p:attrNameLst>
                                      </p:cBhvr>
                                      <p:tavLst>
                                        <p:tav tm="0">
                                          <p:val>
                                            <p:fltVal val="0"/>
                                          </p:val>
                                        </p:tav>
                                        <p:tav tm="100000">
                                          <p:val>
                                            <p:strVal val="#ppt_h"/>
                                          </p:val>
                                        </p:tav>
                                      </p:tavLst>
                                    </p:anim>
                                    <p:animEffect transition="in" filter="fade">
                                      <p:cBhvr>
                                        <p:cTn id="14" dur="500"/>
                                        <p:tgtEl>
                                          <p:spTgt spid="174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7415"/>
                                        </p:tgtEl>
                                        <p:attrNameLst>
                                          <p:attrName>style.visibility</p:attrName>
                                        </p:attrNameLst>
                                      </p:cBhvr>
                                      <p:to>
                                        <p:strVal val="visible"/>
                                      </p:to>
                                    </p:set>
                                    <p:anim calcmode="lin" valueType="num">
                                      <p:cBhvr>
                                        <p:cTn id="17" dur="500" fill="hold"/>
                                        <p:tgtEl>
                                          <p:spTgt spid="17415"/>
                                        </p:tgtEl>
                                        <p:attrNameLst>
                                          <p:attrName>ppt_w</p:attrName>
                                        </p:attrNameLst>
                                      </p:cBhvr>
                                      <p:tavLst>
                                        <p:tav tm="0">
                                          <p:val>
                                            <p:fltVal val="0"/>
                                          </p:val>
                                        </p:tav>
                                        <p:tav tm="100000">
                                          <p:val>
                                            <p:strVal val="#ppt_w"/>
                                          </p:val>
                                        </p:tav>
                                      </p:tavLst>
                                    </p:anim>
                                    <p:anim calcmode="lin" valueType="num">
                                      <p:cBhvr>
                                        <p:cTn id="18" dur="500" fill="hold"/>
                                        <p:tgtEl>
                                          <p:spTgt spid="17415"/>
                                        </p:tgtEl>
                                        <p:attrNameLst>
                                          <p:attrName>ppt_h</p:attrName>
                                        </p:attrNameLst>
                                      </p:cBhvr>
                                      <p:tavLst>
                                        <p:tav tm="0">
                                          <p:val>
                                            <p:fltVal val="0"/>
                                          </p:val>
                                        </p:tav>
                                        <p:tav tm="100000">
                                          <p:val>
                                            <p:strVal val="#ppt_h"/>
                                          </p:val>
                                        </p:tav>
                                      </p:tavLst>
                                    </p:anim>
                                    <p:animEffect transition="in" filter="fade">
                                      <p:cBhvr>
                                        <p:cTn id="19" dur="500"/>
                                        <p:tgtEl>
                                          <p:spTgt spid="1741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7417"/>
                                        </p:tgtEl>
                                        <p:attrNameLst>
                                          <p:attrName>style.visibility</p:attrName>
                                        </p:attrNameLst>
                                      </p:cBhvr>
                                      <p:to>
                                        <p:strVal val="visible"/>
                                      </p:to>
                                    </p:set>
                                    <p:anim calcmode="lin" valueType="num">
                                      <p:cBhvr>
                                        <p:cTn id="22" dur="500" fill="hold"/>
                                        <p:tgtEl>
                                          <p:spTgt spid="17417"/>
                                        </p:tgtEl>
                                        <p:attrNameLst>
                                          <p:attrName>ppt_w</p:attrName>
                                        </p:attrNameLst>
                                      </p:cBhvr>
                                      <p:tavLst>
                                        <p:tav tm="0">
                                          <p:val>
                                            <p:fltVal val="0"/>
                                          </p:val>
                                        </p:tav>
                                        <p:tav tm="100000">
                                          <p:val>
                                            <p:strVal val="#ppt_w"/>
                                          </p:val>
                                        </p:tav>
                                      </p:tavLst>
                                    </p:anim>
                                    <p:anim calcmode="lin" valueType="num">
                                      <p:cBhvr>
                                        <p:cTn id="23" dur="500" fill="hold"/>
                                        <p:tgtEl>
                                          <p:spTgt spid="17417"/>
                                        </p:tgtEl>
                                        <p:attrNameLst>
                                          <p:attrName>ppt_h</p:attrName>
                                        </p:attrNameLst>
                                      </p:cBhvr>
                                      <p:tavLst>
                                        <p:tav tm="0">
                                          <p:val>
                                            <p:fltVal val="0"/>
                                          </p:val>
                                        </p:tav>
                                        <p:tav tm="100000">
                                          <p:val>
                                            <p:strVal val="#ppt_h"/>
                                          </p:val>
                                        </p:tav>
                                      </p:tavLst>
                                    </p:anim>
                                    <p:animEffect transition="in" filter="fade">
                                      <p:cBhvr>
                                        <p:cTn id="24" dur="500"/>
                                        <p:tgtEl>
                                          <p:spTgt spid="1741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7418"/>
                                        </p:tgtEl>
                                        <p:attrNameLst>
                                          <p:attrName>style.visibility</p:attrName>
                                        </p:attrNameLst>
                                      </p:cBhvr>
                                      <p:to>
                                        <p:strVal val="visible"/>
                                      </p:to>
                                    </p:set>
                                    <p:anim calcmode="lin" valueType="num">
                                      <p:cBhvr>
                                        <p:cTn id="27" dur="500" fill="hold"/>
                                        <p:tgtEl>
                                          <p:spTgt spid="17418"/>
                                        </p:tgtEl>
                                        <p:attrNameLst>
                                          <p:attrName>ppt_w</p:attrName>
                                        </p:attrNameLst>
                                      </p:cBhvr>
                                      <p:tavLst>
                                        <p:tav tm="0">
                                          <p:val>
                                            <p:fltVal val="0"/>
                                          </p:val>
                                        </p:tav>
                                        <p:tav tm="100000">
                                          <p:val>
                                            <p:strVal val="#ppt_w"/>
                                          </p:val>
                                        </p:tav>
                                      </p:tavLst>
                                    </p:anim>
                                    <p:anim calcmode="lin" valueType="num">
                                      <p:cBhvr>
                                        <p:cTn id="28" dur="500" fill="hold"/>
                                        <p:tgtEl>
                                          <p:spTgt spid="17418"/>
                                        </p:tgtEl>
                                        <p:attrNameLst>
                                          <p:attrName>ppt_h</p:attrName>
                                        </p:attrNameLst>
                                      </p:cBhvr>
                                      <p:tavLst>
                                        <p:tav tm="0">
                                          <p:val>
                                            <p:fltVal val="0"/>
                                          </p:val>
                                        </p:tav>
                                        <p:tav tm="100000">
                                          <p:val>
                                            <p:strVal val="#ppt_h"/>
                                          </p:val>
                                        </p:tav>
                                      </p:tavLst>
                                    </p:anim>
                                    <p:animEffect transition="in" filter="fade">
                                      <p:cBhvr>
                                        <p:cTn id="29" dur="500"/>
                                        <p:tgtEl>
                                          <p:spTgt spid="17418"/>
                                        </p:tgtEl>
                                      </p:cBhvr>
                                    </p:animEffect>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80">
                                          <p:stCondLst>
                                            <p:cond delay="0"/>
                                          </p:stCondLst>
                                        </p:cTn>
                                        <p:tgtEl>
                                          <p:spTgt spid="14"/>
                                        </p:tgtEl>
                                      </p:cBhvr>
                                    </p:animEffect>
                                    <p:anim calcmode="lin" valueType="num">
                                      <p:cBhvr>
                                        <p:cTn id="35"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40" dur="26">
                                          <p:stCondLst>
                                            <p:cond delay="650"/>
                                          </p:stCondLst>
                                        </p:cTn>
                                        <p:tgtEl>
                                          <p:spTgt spid="14"/>
                                        </p:tgtEl>
                                      </p:cBhvr>
                                      <p:to x="100000" y="60000"/>
                                    </p:animScale>
                                    <p:animScale>
                                      <p:cBhvr>
                                        <p:cTn id="41" dur="166" decel="50000">
                                          <p:stCondLst>
                                            <p:cond delay="676"/>
                                          </p:stCondLst>
                                        </p:cTn>
                                        <p:tgtEl>
                                          <p:spTgt spid="14"/>
                                        </p:tgtEl>
                                      </p:cBhvr>
                                      <p:to x="100000" y="100000"/>
                                    </p:animScale>
                                    <p:animScale>
                                      <p:cBhvr>
                                        <p:cTn id="42" dur="26">
                                          <p:stCondLst>
                                            <p:cond delay="1312"/>
                                          </p:stCondLst>
                                        </p:cTn>
                                        <p:tgtEl>
                                          <p:spTgt spid="14"/>
                                        </p:tgtEl>
                                      </p:cBhvr>
                                      <p:to x="100000" y="80000"/>
                                    </p:animScale>
                                    <p:animScale>
                                      <p:cBhvr>
                                        <p:cTn id="43" dur="166" decel="50000">
                                          <p:stCondLst>
                                            <p:cond delay="1338"/>
                                          </p:stCondLst>
                                        </p:cTn>
                                        <p:tgtEl>
                                          <p:spTgt spid="14"/>
                                        </p:tgtEl>
                                      </p:cBhvr>
                                      <p:to x="100000" y="100000"/>
                                    </p:animScale>
                                    <p:animScale>
                                      <p:cBhvr>
                                        <p:cTn id="44" dur="26">
                                          <p:stCondLst>
                                            <p:cond delay="1642"/>
                                          </p:stCondLst>
                                        </p:cTn>
                                        <p:tgtEl>
                                          <p:spTgt spid="14"/>
                                        </p:tgtEl>
                                      </p:cBhvr>
                                      <p:to x="100000" y="90000"/>
                                    </p:animScale>
                                    <p:animScale>
                                      <p:cBhvr>
                                        <p:cTn id="45" dur="166" decel="50000">
                                          <p:stCondLst>
                                            <p:cond delay="1668"/>
                                          </p:stCondLst>
                                        </p:cTn>
                                        <p:tgtEl>
                                          <p:spTgt spid="14"/>
                                        </p:tgtEl>
                                      </p:cBhvr>
                                      <p:to x="100000" y="100000"/>
                                    </p:animScale>
                                    <p:animScale>
                                      <p:cBhvr>
                                        <p:cTn id="46" dur="26">
                                          <p:stCondLst>
                                            <p:cond delay="1808"/>
                                          </p:stCondLst>
                                        </p:cTn>
                                        <p:tgtEl>
                                          <p:spTgt spid="14"/>
                                        </p:tgtEl>
                                      </p:cBhvr>
                                      <p:to x="100000" y="95000"/>
                                    </p:animScale>
                                    <p:animScale>
                                      <p:cBhvr>
                                        <p:cTn id="47"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animBg="1"/>
      <p:bldP spid="17415" grpId="0" animBg="1"/>
      <p:bldP spid="17417" grpId="0" animBg="1"/>
      <p:bldP spid="17418" grpId="0" animBg="1"/>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4" cstate="print"/>
          <a:srcRect/>
          <a:stretch>
            <a:fillRect/>
          </a:stretch>
        </p:blipFill>
        <p:spPr bwMode="auto">
          <a:xfrm>
            <a:off x="228600" y="1066800"/>
            <a:ext cx="8674101" cy="2908300"/>
          </a:xfrm>
          <a:prstGeom prst="rect">
            <a:avLst/>
          </a:prstGeom>
          <a:noFill/>
          <a:ln w="9525">
            <a:noFill/>
            <a:miter lim="800000"/>
            <a:headEnd/>
            <a:tailEnd/>
          </a:ln>
        </p:spPr>
      </p:pic>
      <p:sp>
        <p:nvSpPr>
          <p:cNvPr id="17419" name="Slide Number Placeholder 3"/>
          <p:cNvSpPr>
            <a:spLocks noGrp="1"/>
          </p:cNvSpPr>
          <p:nvPr>
            <p:ph type="sldNum" sz="quarter" idx="10"/>
          </p:nvPr>
        </p:nvSpPr>
        <p:spPr>
          <a:noFill/>
        </p:spPr>
        <p:txBody>
          <a:bodyPr/>
          <a:lstStyle/>
          <a:p>
            <a:fld id="{8A04634C-FF4E-4206-BD4D-A54215A48060}" type="slidenum">
              <a:rPr lang="en-US" smtClean="0"/>
              <a:pPr/>
              <a:t>23</a:t>
            </a:fld>
            <a:endParaRPr lang="en-US" sz="1400" i="0" smtClean="0">
              <a:solidFill>
                <a:schemeClr val="bg2"/>
              </a:solidFill>
            </a:endParaRPr>
          </a:p>
        </p:txBody>
      </p:sp>
      <p:sp>
        <p:nvSpPr>
          <p:cNvPr id="15" name="Content Placeholder 2"/>
          <p:cNvSpPr txBox="1">
            <a:spLocks/>
          </p:cNvSpPr>
          <p:nvPr/>
        </p:nvSpPr>
        <p:spPr bwMode="auto">
          <a:xfrm>
            <a:off x="994322" y="76200"/>
            <a:ext cx="8229600" cy="838200"/>
          </a:xfrm>
          <a:prstGeom prst="rect">
            <a:avLst/>
          </a:prstGeom>
          <a:noFill/>
          <a:ln w="9525">
            <a:noFill/>
            <a:miter lim="800000"/>
            <a:headEnd/>
            <a:tailEnd/>
          </a:ln>
        </p:spPr>
        <p:txBody>
          <a:bodyPr lIns="92075" tIns="46038" rIns="92075" bIns="46038"/>
          <a:lstStyle/>
          <a:p>
            <a:pPr>
              <a:lnSpc>
                <a:spcPct val="90000"/>
              </a:lnSpc>
              <a:spcBef>
                <a:spcPct val="30000"/>
              </a:spcBef>
              <a:buClr>
                <a:schemeClr val="hlink"/>
              </a:buClr>
              <a:buSzPct val="70000"/>
            </a:pPr>
            <a:r>
              <a:rPr lang="en-US" sz="3200" b="1" i="1" dirty="0" err="1" smtClean="0">
                <a:solidFill>
                  <a:srgbClr val="FFFF00"/>
                </a:solidFill>
                <a:latin typeface="Arial" pitchFamily="34" charset="0"/>
                <a:cs typeface="Arial" pitchFamily="34" charset="0"/>
              </a:rPr>
              <a:t>Nb</a:t>
            </a:r>
            <a:r>
              <a:rPr lang="en-US" sz="3200" b="1" i="1" dirty="0" smtClean="0">
                <a:solidFill>
                  <a:srgbClr val="FFFF00"/>
                </a:solidFill>
                <a:latin typeface="Arial" pitchFamily="34" charset="0"/>
                <a:cs typeface="Arial" pitchFamily="34" charset="0"/>
              </a:rPr>
              <a:t>-Ti superconductors </a:t>
            </a:r>
          </a:p>
          <a:p>
            <a:pPr>
              <a:lnSpc>
                <a:spcPct val="90000"/>
              </a:lnSpc>
              <a:spcBef>
                <a:spcPct val="30000"/>
              </a:spcBef>
              <a:buClr>
                <a:schemeClr val="hlink"/>
              </a:buClr>
              <a:buSzPct val="70000"/>
            </a:pPr>
            <a:r>
              <a:rPr lang="en-US" b="1" i="1" dirty="0" smtClean="0">
                <a:solidFill>
                  <a:srgbClr val="FFFF00"/>
                </a:solidFill>
                <a:latin typeface="Arial" pitchFamily="34" charset="0"/>
                <a:cs typeface="Arial" pitchFamily="34" charset="0"/>
              </a:rPr>
              <a:t>            (for LHC we used &gt;250’000 km of SC wire)</a:t>
            </a:r>
            <a:endParaRPr lang="en-US" b="1" i="1" dirty="0">
              <a:solidFill>
                <a:srgbClr val="FFFF00"/>
              </a:solidFill>
              <a:latin typeface="Arial" pitchFamily="34" charset="0"/>
              <a:cs typeface="Arial" pitchFamily="34" charset="0"/>
            </a:endParaRPr>
          </a:p>
        </p:txBody>
      </p:sp>
      <p:graphicFrame>
        <p:nvGraphicFramePr>
          <p:cNvPr id="7" name="Object 2"/>
          <p:cNvGraphicFramePr>
            <a:graphicFrameLocks noChangeAspect="1"/>
          </p:cNvGraphicFramePr>
          <p:nvPr>
            <p:extLst>
              <p:ext uri="{D42A27DB-BD31-4B8C-83A1-F6EECF244321}">
                <p14:modId xmlns:p14="http://schemas.microsoft.com/office/powerpoint/2010/main" val="866251809"/>
              </p:ext>
            </p:extLst>
          </p:nvPr>
        </p:nvGraphicFramePr>
        <p:xfrm>
          <a:off x="3879850" y="3740306"/>
          <a:ext cx="4152900" cy="3038954"/>
        </p:xfrm>
        <a:graphic>
          <a:graphicData uri="http://schemas.openxmlformats.org/presentationml/2006/ole">
            <mc:AlternateContent xmlns:mc="http://schemas.openxmlformats.org/markup-compatibility/2006">
              <mc:Choice xmlns:v="urn:schemas-microsoft-com:vml" Requires="v">
                <p:oleObj spid="_x0000_s63556" name="Photo Editor Photo" r:id="rId5" imgW="5047619" imgH="3696216" progId="">
                  <p:embed/>
                </p:oleObj>
              </mc:Choice>
              <mc:Fallback>
                <p:oleObj name="Photo Editor Photo" r:id="rId5" imgW="5047619" imgH="3696216" progId="">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79850" y="3740306"/>
                        <a:ext cx="4152900" cy="3038954"/>
                      </a:xfrm>
                      <a:prstGeom prst="rect">
                        <a:avLst/>
                      </a:prstGeom>
                      <a:noFill/>
                      <a:ln>
                        <a:noFill/>
                      </a:ln>
                      <a:effectLst/>
                      <a:extLst/>
                    </p:spPr>
                  </p:pic>
                </p:oleObj>
              </mc:Fallback>
            </mc:AlternateContent>
          </a:graphicData>
        </a:graphic>
      </p:graphicFrame>
      <p:pic>
        <p:nvPicPr>
          <p:cNvPr id="9" name="Picture 8" descr="fil_doublestack_50x.tif"/>
          <p:cNvPicPr>
            <a:picLocks noChangeAspect="1"/>
          </p:cNvPicPr>
          <p:nvPr/>
        </p:nvPicPr>
        <p:blipFill>
          <a:blip r:embed="rId7" cstate="print"/>
          <a:srcRect l="19500" t="12000" r="22500" b="14000"/>
          <a:stretch>
            <a:fillRect/>
          </a:stretch>
        </p:blipFill>
        <p:spPr>
          <a:xfrm>
            <a:off x="508000" y="4089400"/>
            <a:ext cx="2540000" cy="2537460"/>
          </a:xfrm>
          <a:prstGeom prst="rect">
            <a:avLst/>
          </a:prstGeom>
        </p:spPr>
      </p:pic>
      <p:sp>
        <p:nvSpPr>
          <p:cNvPr id="8" name="Line 5"/>
          <p:cNvSpPr>
            <a:spLocks noChangeShapeType="1"/>
          </p:cNvSpPr>
          <p:nvPr/>
        </p:nvSpPr>
        <p:spPr bwMode="auto">
          <a:xfrm flipH="1">
            <a:off x="1905000" y="3200400"/>
            <a:ext cx="609600" cy="1016000"/>
          </a:xfrm>
          <a:prstGeom prst="line">
            <a:avLst/>
          </a:prstGeom>
          <a:noFill/>
          <a:ln w="38100">
            <a:solidFill>
              <a:srgbClr val="FF0000"/>
            </a:solidFill>
            <a:round/>
            <a:headEnd/>
            <a:tailEnd type="triangle" w="med" len="med"/>
          </a:ln>
          <a:effectLst>
            <a:prstShdw prst="shdw17" dist="17961" dir="2700000">
              <a:schemeClr val="bg1">
                <a:gamma/>
                <a:shade val="60000"/>
                <a:invGamma/>
                <a:alpha val="74998"/>
              </a:schemeClr>
            </a:prstShdw>
          </a:effectLst>
        </p:spPr>
        <p:txBody>
          <a:bodyPr/>
          <a:lstStyle/>
          <a:p>
            <a:pPr>
              <a:defRPr/>
            </a:pPr>
            <a:endParaRPr lang="en-US">
              <a:latin typeface="Arial" charset="0"/>
              <a:ea typeface="+mn-ea"/>
            </a:endParaRPr>
          </a:p>
        </p:txBody>
      </p:sp>
      <p:sp>
        <p:nvSpPr>
          <p:cNvPr id="10" name="Line 5"/>
          <p:cNvSpPr>
            <a:spLocks noChangeShapeType="1"/>
          </p:cNvSpPr>
          <p:nvPr/>
        </p:nvSpPr>
        <p:spPr bwMode="auto">
          <a:xfrm>
            <a:off x="2730500" y="5003800"/>
            <a:ext cx="2146300" cy="101600"/>
          </a:xfrm>
          <a:prstGeom prst="line">
            <a:avLst/>
          </a:prstGeom>
          <a:noFill/>
          <a:ln w="38100">
            <a:solidFill>
              <a:srgbClr val="FF0000"/>
            </a:solidFill>
            <a:round/>
            <a:headEnd/>
            <a:tailEnd type="triangle" w="med" len="med"/>
          </a:ln>
          <a:effectLst>
            <a:prstShdw prst="shdw17" dist="17961" dir="2700000">
              <a:schemeClr val="bg1">
                <a:gamma/>
                <a:shade val="60000"/>
                <a:invGamma/>
                <a:alpha val="74998"/>
              </a:schemeClr>
            </a:prstShdw>
          </a:effectLst>
        </p:spPr>
        <p:txBody>
          <a:bodyPr/>
          <a:lstStyle/>
          <a:p>
            <a:pPr>
              <a:defRPr/>
            </a:pPr>
            <a:endParaRPr lang="en-US">
              <a:latin typeface="Arial" charset="0"/>
              <a:ea typeface="+mn-ea"/>
            </a:endParaRPr>
          </a:p>
        </p:txBody>
      </p:sp>
      <p:sp>
        <p:nvSpPr>
          <p:cNvPr id="11" name="Oval 10"/>
          <p:cNvSpPr/>
          <p:nvPr/>
        </p:nvSpPr>
        <p:spPr bwMode="auto">
          <a:xfrm>
            <a:off x="2247900" y="4724400"/>
            <a:ext cx="457200" cy="457200"/>
          </a:xfrm>
          <a:prstGeom prst="ellipse">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
        <p:nvSpPr>
          <p:cNvPr id="13" name="Content Placeholder 2"/>
          <p:cNvSpPr txBox="1">
            <a:spLocks/>
          </p:cNvSpPr>
          <p:nvPr/>
        </p:nvSpPr>
        <p:spPr bwMode="auto">
          <a:xfrm>
            <a:off x="4000500" y="2933700"/>
            <a:ext cx="4660900" cy="698500"/>
          </a:xfrm>
          <a:prstGeom prst="rect">
            <a:avLst/>
          </a:prstGeom>
          <a:noFill/>
          <a:ln w="9525">
            <a:noFill/>
            <a:miter lim="800000"/>
            <a:headEnd/>
            <a:tailEnd/>
          </a:ln>
        </p:spPr>
        <p:txBody>
          <a:bodyPr lIns="92075" tIns="46038" rIns="92075" bIns="46038"/>
          <a:lstStyle/>
          <a:p>
            <a:pPr>
              <a:lnSpc>
                <a:spcPct val="90000"/>
              </a:lnSpc>
              <a:spcBef>
                <a:spcPct val="30000"/>
              </a:spcBef>
              <a:buClr>
                <a:schemeClr val="hlink"/>
              </a:buClr>
              <a:buSzPct val="70000"/>
            </a:pPr>
            <a:r>
              <a:rPr lang="en-US" sz="2000" i="1" dirty="0" smtClean="0"/>
              <a:t>6 </a:t>
            </a:r>
            <a:r>
              <a:rPr lang="en-US" sz="2000" i="1" dirty="0" smtClean="0">
                <a:latin typeface="Symbol" pitchFamily="18" charset="2"/>
              </a:rPr>
              <a:t>m</a:t>
            </a:r>
            <a:r>
              <a:rPr lang="en-US" sz="2000" i="1" dirty="0" smtClean="0"/>
              <a:t>m filaments, 15 mm wide cable for 15 m long magnets running at 12 kA…. </a:t>
            </a:r>
            <a:endParaRPr lang="en-US" sz="2000" i="1"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7419" name="Slide Number Placeholder 3"/>
          <p:cNvSpPr>
            <a:spLocks noGrp="1"/>
          </p:cNvSpPr>
          <p:nvPr>
            <p:ph type="sldNum" sz="quarter" idx="10"/>
          </p:nvPr>
        </p:nvSpPr>
        <p:spPr>
          <a:noFill/>
        </p:spPr>
        <p:txBody>
          <a:bodyPr/>
          <a:lstStyle/>
          <a:p>
            <a:fld id="{8A04634C-FF4E-4206-BD4D-A54215A48060}" type="slidenum">
              <a:rPr lang="en-US" smtClean="0"/>
              <a:pPr/>
              <a:t>24</a:t>
            </a:fld>
            <a:endParaRPr lang="en-US" sz="1400" i="0" smtClean="0">
              <a:solidFill>
                <a:schemeClr val="bg2"/>
              </a:solidFill>
            </a:endParaRPr>
          </a:p>
        </p:txBody>
      </p:sp>
      <p:pic>
        <p:nvPicPr>
          <p:cNvPr id="13" name="Content Placeholder 6" descr="LHCCoils97"/>
          <p:cNvPicPr>
            <a:picLocks noGrp="1" noChangeAspect="1" noChangeArrowheads="1"/>
          </p:cNvPicPr>
          <p:nvPr>
            <p:ph idx="1"/>
          </p:nvPr>
        </p:nvPicPr>
        <p:blipFill>
          <a:blip r:embed="rId3" cstate="print"/>
          <a:srcRect/>
          <a:stretch>
            <a:fillRect/>
          </a:stretch>
        </p:blipFill>
        <p:spPr>
          <a:xfrm>
            <a:off x="228600" y="1045294"/>
            <a:ext cx="8826500" cy="5658785"/>
          </a:xfrm>
        </p:spPr>
      </p:pic>
      <p:sp>
        <p:nvSpPr>
          <p:cNvPr id="15" name="Content Placeholder 2"/>
          <p:cNvSpPr txBox="1">
            <a:spLocks/>
          </p:cNvSpPr>
          <p:nvPr/>
        </p:nvSpPr>
        <p:spPr bwMode="auto">
          <a:xfrm>
            <a:off x="4724400" y="5816600"/>
            <a:ext cx="4343400" cy="838200"/>
          </a:xfrm>
          <a:prstGeom prst="rect">
            <a:avLst/>
          </a:prstGeom>
          <a:noFill/>
          <a:ln w="9525">
            <a:noFill/>
            <a:miter lim="800000"/>
            <a:headEnd/>
            <a:tailEnd/>
          </a:ln>
        </p:spPr>
        <p:txBody>
          <a:bodyPr lIns="92075" tIns="46038" rIns="92075" bIns="46038"/>
          <a:lstStyle/>
          <a:p>
            <a:pPr>
              <a:lnSpc>
                <a:spcPct val="90000"/>
              </a:lnSpc>
              <a:spcBef>
                <a:spcPct val="30000"/>
              </a:spcBef>
              <a:buClr>
                <a:schemeClr val="hlink"/>
              </a:buClr>
              <a:buSzPct val="70000"/>
            </a:pPr>
            <a:r>
              <a:rPr lang="en-US" sz="2000" i="1" dirty="0" smtClean="0">
                <a:solidFill>
                  <a:schemeClr val="bg1"/>
                </a:solidFill>
              </a:rPr>
              <a:t>Superconducting Twin </a:t>
            </a:r>
            <a:r>
              <a:rPr lang="en-US" sz="2000" i="1" dirty="0">
                <a:solidFill>
                  <a:schemeClr val="bg1"/>
                </a:solidFill>
              </a:rPr>
              <a:t>aperture </a:t>
            </a:r>
            <a:r>
              <a:rPr lang="en-US" sz="2000" i="1" dirty="0" smtClean="0">
                <a:solidFill>
                  <a:schemeClr val="bg1"/>
                </a:solidFill>
              </a:rPr>
              <a:t>dipole magnets </a:t>
            </a:r>
            <a:r>
              <a:rPr lang="en-US" sz="2000" i="1" dirty="0">
                <a:solidFill>
                  <a:schemeClr val="bg1"/>
                </a:solidFill>
              </a:rPr>
              <a:t>to </a:t>
            </a:r>
            <a:r>
              <a:rPr lang="en-US" sz="2000" i="1" dirty="0" smtClean="0">
                <a:solidFill>
                  <a:schemeClr val="bg1"/>
                </a:solidFill>
              </a:rPr>
              <a:t>guide </a:t>
            </a:r>
            <a:r>
              <a:rPr lang="en-US" sz="2000" i="1" dirty="0">
                <a:solidFill>
                  <a:schemeClr val="bg1"/>
                </a:solidFill>
              </a:rPr>
              <a:t>two proton beams in opposite directions </a:t>
            </a:r>
          </a:p>
        </p:txBody>
      </p:sp>
      <p:sp>
        <p:nvSpPr>
          <p:cNvPr id="6" name="Content Placeholder 2"/>
          <p:cNvSpPr txBox="1">
            <a:spLocks/>
          </p:cNvSpPr>
          <p:nvPr/>
        </p:nvSpPr>
        <p:spPr bwMode="auto">
          <a:xfrm>
            <a:off x="1295400" y="304800"/>
            <a:ext cx="7848600" cy="533400"/>
          </a:xfrm>
          <a:prstGeom prst="rect">
            <a:avLst/>
          </a:prstGeom>
          <a:noFill/>
          <a:ln w="9525">
            <a:noFill/>
            <a:miter lim="800000"/>
            <a:headEnd/>
            <a:tailEnd/>
          </a:ln>
        </p:spPr>
        <p:txBody>
          <a:bodyPr lIns="92075" tIns="46038" rIns="92075" bIns="46038"/>
          <a:lstStyle/>
          <a:p>
            <a:pPr>
              <a:lnSpc>
                <a:spcPct val="90000"/>
              </a:lnSpc>
              <a:spcBef>
                <a:spcPct val="30000"/>
              </a:spcBef>
              <a:buClr>
                <a:schemeClr val="hlink"/>
              </a:buClr>
              <a:buSzPct val="70000"/>
            </a:pPr>
            <a:r>
              <a:rPr lang="en-US" sz="3200" b="1" i="1" dirty="0" smtClean="0">
                <a:solidFill>
                  <a:srgbClr val="FFFF00"/>
                </a:solidFill>
                <a:latin typeface="+mj-lt"/>
              </a:rPr>
              <a:t>What the beam physicists want</a:t>
            </a:r>
            <a:endParaRPr lang="en-US" sz="3200" b="1" i="1" dirty="0">
              <a:solidFill>
                <a:srgbClr val="FFFF00"/>
              </a:solidFill>
              <a:latin typeface="+mj-lt"/>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7419" name="Slide Number Placeholder 3"/>
          <p:cNvSpPr>
            <a:spLocks noGrp="1"/>
          </p:cNvSpPr>
          <p:nvPr>
            <p:ph type="sldNum" sz="quarter" idx="10"/>
          </p:nvPr>
        </p:nvSpPr>
        <p:spPr>
          <a:noFill/>
        </p:spPr>
        <p:txBody>
          <a:bodyPr/>
          <a:lstStyle/>
          <a:p>
            <a:fld id="{8A04634C-FF4E-4206-BD4D-A54215A48060}" type="slidenum">
              <a:rPr lang="en-US" smtClean="0"/>
              <a:pPr/>
              <a:t>25</a:t>
            </a:fld>
            <a:endParaRPr lang="en-US" sz="1400" i="0" smtClean="0">
              <a:solidFill>
                <a:schemeClr val="bg2"/>
              </a:solidFill>
            </a:endParaRPr>
          </a:p>
        </p:txBody>
      </p:sp>
      <p:sp>
        <p:nvSpPr>
          <p:cNvPr id="6" name="Content Placeholder 2"/>
          <p:cNvSpPr txBox="1">
            <a:spLocks/>
          </p:cNvSpPr>
          <p:nvPr/>
        </p:nvSpPr>
        <p:spPr bwMode="auto">
          <a:xfrm>
            <a:off x="1371600" y="304800"/>
            <a:ext cx="7772400" cy="533400"/>
          </a:xfrm>
          <a:prstGeom prst="rect">
            <a:avLst/>
          </a:prstGeom>
          <a:noFill/>
          <a:ln w="9525">
            <a:noFill/>
            <a:miter lim="800000"/>
            <a:headEnd/>
            <a:tailEnd/>
          </a:ln>
        </p:spPr>
        <p:txBody>
          <a:bodyPr lIns="92075" tIns="46038" rIns="92075" bIns="46038"/>
          <a:lstStyle/>
          <a:p>
            <a:pPr>
              <a:lnSpc>
                <a:spcPct val="90000"/>
              </a:lnSpc>
              <a:spcBef>
                <a:spcPct val="30000"/>
              </a:spcBef>
              <a:buClr>
                <a:schemeClr val="hlink"/>
              </a:buClr>
              <a:buSzPct val="70000"/>
            </a:pPr>
            <a:r>
              <a:rPr lang="en-US" sz="3200" b="1" i="1" dirty="0" smtClean="0">
                <a:solidFill>
                  <a:srgbClr val="FFFF00"/>
                </a:solidFill>
                <a:latin typeface="+mj-lt"/>
              </a:rPr>
              <a:t>What the engineers design</a:t>
            </a:r>
            <a:endParaRPr lang="en-US" sz="3200" b="1" i="1" dirty="0">
              <a:solidFill>
                <a:srgbClr val="FFFF00"/>
              </a:solidFill>
              <a:latin typeface="+mj-lt"/>
            </a:endParaRPr>
          </a:p>
        </p:txBody>
      </p:sp>
      <p:pic>
        <p:nvPicPr>
          <p:cNvPr id="7" name="Picture 2" descr="DipoleA4"/>
          <p:cNvPicPr>
            <a:picLocks noChangeAspect="1" noChangeArrowheads="1"/>
          </p:cNvPicPr>
          <p:nvPr/>
        </p:nvPicPr>
        <p:blipFill>
          <a:blip r:embed="rId3" cstate="print"/>
          <a:srcRect/>
          <a:stretch>
            <a:fillRect/>
          </a:stretch>
        </p:blipFill>
        <p:spPr bwMode="auto">
          <a:xfrm>
            <a:off x="76200" y="990600"/>
            <a:ext cx="7572538" cy="5660998"/>
          </a:xfrm>
          <a:prstGeom prst="rect">
            <a:avLst/>
          </a:prstGeom>
          <a:noFill/>
          <a:ln w="9525">
            <a:noFill/>
            <a:miter lim="800000"/>
            <a:headEnd/>
            <a:tailEnd/>
          </a:ln>
        </p:spPr>
      </p:pic>
      <p:pic>
        <p:nvPicPr>
          <p:cNvPr id="5" name="Picture 4" descr="CryodipXsect_he107v2001.jpg                                    000006A2Data                           B940A4F7:"/>
          <p:cNvPicPr>
            <a:picLocks noChangeAspect="1" noChangeArrowheads="1"/>
          </p:cNvPicPr>
          <p:nvPr/>
        </p:nvPicPr>
        <p:blipFill>
          <a:blip r:embed="rId4" cstate="print"/>
          <a:srcRect l="13192" r="4613"/>
          <a:stretch>
            <a:fillRect/>
          </a:stretch>
        </p:blipFill>
        <p:spPr bwMode="auto">
          <a:xfrm>
            <a:off x="4412811" y="914401"/>
            <a:ext cx="4807389" cy="4419600"/>
          </a:xfrm>
          <a:prstGeom prst="rect">
            <a:avLst/>
          </a:prstGeom>
          <a:noFill/>
          <a:ln w="9525">
            <a:noFill/>
            <a:miter lim="800000"/>
            <a:headEnd/>
            <a:tailEnd/>
          </a:ln>
        </p:spPr>
      </p:pic>
    </p:spTree>
    <p:extLst>
      <p:ext uri="{BB962C8B-B14F-4D97-AF65-F5344CB8AC3E}">
        <p14:creationId xmlns:p14="http://schemas.microsoft.com/office/powerpoint/2010/main" val="6602878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990600" y="304800"/>
            <a:ext cx="7315200" cy="584200"/>
          </a:xfrm>
          <a:prstGeom prst="rect">
            <a:avLst/>
          </a:prstGeom>
          <a:noFill/>
          <a:ln w="9525">
            <a:noFill/>
            <a:miter lim="800000"/>
            <a:headEnd/>
            <a:tailEnd/>
          </a:ln>
        </p:spPr>
        <p:txBody>
          <a:bodyPr>
            <a:spAutoFit/>
          </a:bodyPr>
          <a:lstStyle/>
          <a:p>
            <a:r>
              <a:rPr lang="fr-CH" sz="3200" b="1" i="1" dirty="0" err="1" smtClean="0">
                <a:solidFill>
                  <a:srgbClr val="FFFF00"/>
                </a:solidFill>
                <a:latin typeface="Arial" pitchFamily="34" charset="0"/>
                <a:cs typeface="Arial" pitchFamily="34" charset="0"/>
              </a:rPr>
              <a:t>Build</a:t>
            </a:r>
            <a:r>
              <a:rPr lang="fr-CH" sz="3200" b="1" i="1" dirty="0" smtClean="0">
                <a:solidFill>
                  <a:srgbClr val="FFFF00"/>
                </a:solidFill>
                <a:latin typeface="Arial" pitchFamily="34" charset="0"/>
                <a:cs typeface="Arial" pitchFamily="34" charset="0"/>
              </a:rPr>
              <a:t>, assemble </a:t>
            </a:r>
            <a:r>
              <a:rPr lang="fr-CH" sz="3200" b="1" i="1" dirty="0">
                <a:solidFill>
                  <a:srgbClr val="FFFF00"/>
                </a:solidFill>
                <a:latin typeface="Arial" pitchFamily="34" charset="0"/>
                <a:cs typeface="Arial" pitchFamily="34" charset="0"/>
              </a:rPr>
              <a:t>and test </a:t>
            </a:r>
            <a:r>
              <a:rPr lang="fr-CH" sz="3200" b="1" i="1" dirty="0" err="1">
                <a:solidFill>
                  <a:srgbClr val="FFFF00"/>
                </a:solidFill>
                <a:latin typeface="Arial" pitchFamily="34" charset="0"/>
                <a:cs typeface="Arial" pitchFamily="34" charset="0"/>
              </a:rPr>
              <a:t>at</a:t>
            </a:r>
            <a:r>
              <a:rPr lang="fr-CH" sz="3200" b="1" i="1" dirty="0">
                <a:solidFill>
                  <a:srgbClr val="FFFF00"/>
                </a:solidFill>
                <a:latin typeface="Arial" pitchFamily="34" charset="0"/>
                <a:cs typeface="Arial" pitchFamily="34" charset="0"/>
              </a:rPr>
              <a:t> CERN</a:t>
            </a:r>
            <a:endParaRPr lang="en-GB" sz="3200" b="1" i="1" dirty="0">
              <a:solidFill>
                <a:srgbClr val="FFFF00"/>
              </a:solidFill>
              <a:latin typeface="Arial" pitchFamily="34" charset="0"/>
              <a:cs typeface="Arial" pitchFamily="34" charset="0"/>
            </a:endParaRPr>
          </a:p>
        </p:txBody>
      </p:sp>
      <p:pic>
        <p:nvPicPr>
          <p:cNvPr id="18435" name="Picture 3" descr="0609040_07-A4-at-144-dpi"/>
          <p:cNvPicPr>
            <a:picLocks noChangeAspect="1" noChangeArrowheads="1"/>
          </p:cNvPicPr>
          <p:nvPr/>
        </p:nvPicPr>
        <p:blipFill>
          <a:blip r:embed="rId3" cstate="print"/>
          <a:srcRect/>
          <a:stretch>
            <a:fillRect/>
          </a:stretch>
        </p:blipFill>
        <p:spPr bwMode="auto">
          <a:xfrm>
            <a:off x="190500" y="992188"/>
            <a:ext cx="8763000" cy="5624512"/>
          </a:xfrm>
          <a:prstGeom prst="rect">
            <a:avLst/>
          </a:prstGeom>
          <a:noFill/>
          <a:ln w="9525">
            <a:noFill/>
            <a:miter lim="800000"/>
            <a:headEnd/>
            <a:tailEnd/>
          </a:ln>
        </p:spPr>
      </p:pic>
      <p:sp>
        <p:nvSpPr>
          <p:cNvPr id="18436" name="Slide Number Placeholder 3"/>
          <p:cNvSpPr>
            <a:spLocks noGrp="1"/>
          </p:cNvSpPr>
          <p:nvPr>
            <p:ph type="sldNum" sz="quarter" idx="10"/>
          </p:nvPr>
        </p:nvSpPr>
        <p:spPr>
          <a:noFill/>
        </p:spPr>
        <p:txBody>
          <a:bodyPr/>
          <a:lstStyle/>
          <a:p>
            <a:fld id="{CC936E6F-8E04-4C80-ABDC-F68935829487}" type="slidenum">
              <a:rPr lang="en-US" smtClean="0"/>
              <a:pPr/>
              <a:t>26</a:t>
            </a:fld>
            <a:endParaRPr lang="en-US" sz="1400" i="0" smtClean="0">
              <a:solidFill>
                <a:schemeClr val="bg2"/>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MagnetDescent"/>
          <p:cNvPicPr>
            <a:picLocks noChangeAspect="1" noChangeArrowheads="1"/>
          </p:cNvPicPr>
          <p:nvPr/>
        </p:nvPicPr>
        <p:blipFill>
          <a:blip r:embed="rId3" cstate="print"/>
          <a:srcRect/>
          <a:stretch>
            <a:fillRect/>
          </a:stretch>
        </p:blipFill>
        <p:spPr bwMode="auto">
          <a:xfrm>
            <a:off x="0" y="0"/>
            <a:ext cx="9144000" cy="6870700"/>
          </a:xfrm>
          <a:prstGeom prst="rect">
            <a:avLst/>
          </a:prstGeom>
          <a:noFill/>
          <a:ln w="9525">
            <a:noFill/>
            <a:miter lim="800000"/>
            <a:headEnd/>
            <a:tailEnd/>
          </a:ln>
        </p:spPr>
      </p:pic>
      <p:pic>
        <p:nvPicPr>
          <p:cNvPr id="75781" name="Picture 5" descr="MagnetTransport"/>
          <p:cNvPicPr>
            <a:picLocks noChangeAspect="1" noChangeArrowheads="1"/>
          </p:cNvPicPr>
          <p:nvPr/>
        </p:nvPicPr>
        <p:blipFill>
          <a:blip r:embed="rId4" cstate="print"/>
          <a:srcRect/>
          <a:stretch>
            <a:fillRect/>
          </a:stretch>
        </p:blipFill>
        <p:spPr bwMode="auto">
          <a:xfrm>
            <a:off x="0" y="0"/>
            <a:ext cx="9144000" cy="6926263"/>
          </a:xfrm>
          <a:prstGeom prst="rect">
            <a:avLst/>
          </a:prstGeom>
          <a:noFill/>
          <a:ln w="9525">
            <a:noFill/>
            <a:miter lim="800000"/>
            <a:headEnd/>
            <a:tailEnd/>
          </a:ln>
        </p:spPr>
      </p:pic>
      <p:pic>
        <p:nvPicPr>
          <p:cNvPr id="75783" name="Picture 7" descr="Magnet installation"/>
          <p:cNvPicPr>
            <a:picLocks noChangeAspect="1" noChangeArrowheads="1"/>
          </p:cNvPicPr>
          <p:nvPr/>
        </p:nvPicPr>
        <p:blipFill>
          <a:blip r:embed="rId5" cstate="print"/>
          <a:srcRect/>
          <a:stretch>
            <a:fillRect/>
          </a:stretch>
        </p:blipFill>
        <p:spPr bwMode="auto">
          <a:xfrm>
            <a:off x="0" y="0"/>
            <a:ext cx="9144000" cy="6918325"/>
          </a:xfrm>
          <a:prstGeom prst="rect">
            <a:avLst/>
          </a:prstGeom>
          <a:noFill/>
          <a:ln w="9525">
            <a:noFill/>
            <a:miter lim="800000"/>
            <a:headEnd/>
            <a:tailEnd/>
          </a:ln>
        </p:spPr>
      </p:pic>
      <p:pic>
        <p:nvPicPr>
          <p:cNvPr id="75784" name="Picture 8" descr="MagnetInstalled"/>
          <p:cNvPicPr>
            <a:picLocks noChangeAspect="1" noChangeArrowheads="1"/>
          </p:cNvPicPr>
          <p:nvPr/>
        </p:nvPicPr>
        <p:blipFill>
          <a:blip r:embed="rId6" cstate="print"/>
          <a:srcRect/>
          <a:stretch>
            <a:fillRect/>
          </a:stretch>
        </p:blipFill>
        <p:spPr bwMode="auto">
          <a:xfrm>
            <a:off x="0" y="0"/>
            <a:ext cx="9144000" cy="6969125"/>
          </a:xfrm>
          <a:prstGeom prst="rect">
            <a:avLst/>
          </a:prstGeom>
          <a:noFill/>
          <a:ln w="9525">
            <a:noFill/>
            <a:miter lim="800000"/>
            <a:headEnd/>
            <a:tailEnd/>
          </a:ln>
        </p:spPr>
      </p:pic>
      <p:pic>
        <p:nvPicPr>
          <p:cNvPr id="75785" name="Picture 9" descr="MagnetWelded"/>
          <p:cNvPicPr>
            <a:picLocks noChangeAspect="1" noChangeArrowheads="1"/>
          </p:cNvPicPr>
          <p:nvPr/>
        </p:nvPicPr>
        <p:blipFill>
          <a:blip r:embed="rId7" cstate="print"/>
          <a:srcRect/>
          <a:stretch>
            <a:fillRect/>
          </a:stretch>
        </p:blipFill>
        <p:spPr bwMode="auto">
          <a:xfrm>
            <a:off x="-36513" y="0"/>
            <a:ext cx="9144001" cy="6956425"/>
          </a:xfrm>
          <a:prstGeom prst="rect">
            <a:avLst/>
          </a:prstGeom>
          <a:noFill/>
          <a:ln w="9525">
            <a:noFill/>
            <a:miter lim="800000"/>
            <a:headEnd/>
            <a:tailEnd/>
          </a:ln>
        </p:spPr>
      </p:pic>
      <p:pic>
        <p:nvPicPr>
          <p:cNvPr id="75786" name="Picture 10" descr="Magnets"/>
          <p:cNvPicPr>
            <a:picLocks noChangeAspect="1" noChangeArrowheads="1"/>
          </p:cNvPicPr>
          <p:nvPr/>
        </p:nvPicPr>
        <p:blipFill>
          <a:blip r:embed="rId8" cstate="print"/>
          <a:srcRect/>
          <a:stretch>
            <a:fillRect/>
          </a:stretch>
        </p:blipFill>
        <p:spPr bwMode="auto">
          <a:xfrm>
            <a:off x="-36513" y="0"/>
            <a:ext cx="9180513" cy="6962775"/>
          </a:xfrm>
          <a:prstGeom prst="rect">
            <a:avLst/>
          </a:prstGeom>
          <a:noFill/>
          <a:ln w="9525">
            <a:noFill/>
            <a:miter lim="800000"/>
            <a:headEnd/>
            <a:tailEnd/>
          </a:ln>
        </p:spPr>
      </p:pic>
      <p:sp>
        <p:nvSpPr>
          <p:cNvPr id="22536" name="Text Box 6"/>
          <p:cNvSpPr txBox="1">
            <a:spLocks noChangeArrowheads="1"/>
          </p:cNvSpPr>
          <p:nvPr/>
        </p:nvSpPr>
        <p:spPr bwMode="auto">
          <a:xfrm>
            <a:off x="152400" y="152400"/>
            <a:ext cx="5029200" cy="584775"/>
          </a:xfrm>
          <a:prstGeom prst="rect">
            <a:avLst/>
          </a:prstGeom>
          <a:solidFill>
            <a:schemeClr val="bg1">
              <a:lumMod val="65000"/>
            </a:schemeClr>
          </a:solidFill>
          <a:ln w="9525">
            <a:noFill/>
            <a:miter lim="800000"/>
            <a:headEnd/>
            <a:tailEnd/>
          </a:ln>
        </p:spPr>
        <p:txBody>
          <a:bodyPr wrap="square">
            <a:spAutoFit/>
          </a:bodyPr>
          <a:lstStyle/>
          <a:p>
            <a:pPr>
              <a:spcBef>
                <a:spcPct val="50000"/>
              </a:spcBef>
              <a:defRPr/>
            </a:pPr>
            <a:r>
              <a:rPr lang="en-GB" sz="3200" b="1" i="1" dirty="0" smtClean="0">
                <a:solidFill>
                  <a:srgbClr val="FFFF00"/>
                </a:solidFill>
                <a:latin typeface="+mj-lt"/>
              </a:rPr>
              <a:t>Installation in the tunnel</a:t>
            </a:r>
            <a:endParaRPr lang="en-GB" sz="3200" b="1" i="1" dirty="0">
              <a:solidFill>
                <a:srgbClr val="FFFF00"/>
              </a:solidFill>
              <a:latin typeface="+mj-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5781"/>
                                        </p:tgtEl>
                                        <p:attrNameLst>
                                          <p:attrName>style.visibility</p:attrName>
                                        </p:attrNameLst>
                                      </p:cBhvr>
                                      <p:to>
                                        <p:strVal val="visible"/>
                                      </p:to>
                                    </p:set>
                                    <p:animEffect transition="in" filter="fade">
                                      <p:cBhvr>
                                        <p:cTn id="7" dur="1000"/>
                                        <p:tgtEl>
                                          <p:spTgt spid="7578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5783"/>
                                        </p:tgtEl>
                                        <p:attrNameLst>
                                          <p:attrName>style.visibility</p:attrName>
                                        </p:attrNameLst>
                                      </p:cBhvr>
                                      <p:to>
                                        <p:strVal val="visible"/>
                                      </p:to>
                                    </p:set>
                                    <p:animEffect transition="in" filter="fade">
                                      <p:cBhvr>
                                        <p:cTn id="12" dur="1000"/>
                                        <p:tgtEl>
                                          <p:spTgt spid="7578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5784"/>
                                        </p:tgtEl>
                                        <p:attrNameLst>
                                          <p:attrName>style.visibility</p:attrName>
                                        </p:attrNameLst>
                                      </p:cBhvr>
                                      <p:to>
                                        <p:strVal val="visible"/>
                                      </p:to>
                                    </p:set>
                                    <p:animEffect transition="in" filter="fade">
                                      <p:cBhvr>
                                        <p:cTn id="17" dur="1000"/>
                                        <p:tgtEl>
                                          <p:spTgt spid="7578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5785"/>
                                        </p:tgtEl>
                                        <p:attrNameLst>
                                          <p:attrName>style.visibility</p:attrName>
                                        </p:attrNameLst>
                                      </p:cBhvr>
                                      <p:to>
                                        <p:strVal val="visible"/>
                                      </p:to>
                                    </p:set>
                                    <p:animEffect transition="in" filter="fade">
                                      <p:cBhvr>
                                        <p:cTn id="22" dur="1000"/>
                                        <p:tgtEl>
                                          <p:spTgt spid="7578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5786"/>
                                        </p:tgtEl>
                                        <p:attrNameLst>
                                          <p:attrName>style.visibility</p:attrName>
                                        </p:attrNameLst>
                                      </p:cBhvr>
                                      <p:to>
                                        <p:strVal val="visible"/>
                                      </p:to>
                                    </p:set>
                                    <p:animEffect transition="in" filter="fade">
                                      <p:cBhvr>
                                        <p:cTn id="27" dur="1000"/>
                                        <p:tgtEl>
                                          <p:spTgt spid="75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06" name="Content Placeholder 2"/>
          <p:cNvSpPr>
            <a:spLocks noGrp="1"/>
          </p:cNvSpPr>
          <p:nvPr>
            <p:ph idx="1"/>
          </p:nvPr>
        </p:nvSpPr>
        <p:spPr>
          <a:xfrm>
            <a:off x="179388" y="914400"/>
            <a:ext cx="8785225" cy="5683250"/>
          </a:xfrm>
        </p:spPr>
        <p:txBody>
          <a:bodyPr/>
          <a:lstStyle/>
          <a:p>
            <a:pPr marL="0" indent="0">
              <a:buNone/>
            </a:pPr>
            <a:r>
              <a:rPr lang="en-US" dirty="0" smtClean="0">
                <a:solidFill>
                  <a:srgbClr val="FFFF00"/>
                </a:solidFill>
              </a:rPr>
              <a:t>Magnetic field for bending</a:t>
            </a:r>
          </a:p>
          <a:p>
            <a:pPr lvl="1"/>
            <a:r>
              <a:rPr lang="en-US" dirty="0" smtClean="0">
                <a:solidFill>
                  <a:schemeClr val="accent3"/>
                </a:solidFill>
              </a:rPr>
              <a:t>The force exerted by a magnet field is perpendicular to the magnetic field and the direction of motion of the particle.</a:t>
            </a:r>
          </a:p>
          <a:p>
            <a:pPr lvl="1">
              <a:buNone/>
            </a:pPr>
            <a:endParaRPr lang="en-US" dirty="0" smtClean="0">
              <a:solidFill>
                <a:schemeClr val="accent3"/>
              </a:solidFill>
            </a:endParaRPr>
          </a:p>
          <a:p>
            <a:pPr lvl="1">
              <a:buNone/>
            </a:pPr>
            <a:endParaRPr lang="en-US" dirty="0">
              <a:solidFill>
                <a:schemeClr val="accent3"/>
              </a:solidFill>
            </a:endParaRPr>
          </a:p>
          <a:p>
            <a:pPr lvl="1">
              <a:buNone/>
            </a:pPr>
            <a:endParaRPr lang="en-US" dirty="0" smtClean="0">
              <a:solidFill>
                <a:schemeClr val="accent3"/>
              </a:solidFill>
            </a:endParaRPr>
          </a:p>
          <a:p>
            <a:pPr lvl="1">
              <a:buNone/>
            </a:pPr>
            <a:endParaRPr lang="en-US" dirty="0" smtClean="0">
              <a:solidFill>
                <a:schemeClr val="accent3"/>
              </a:solidFill>
            </a:endParaRPr>
          </a:p>
          <a:p>
            <a:endParaRPr lang="en-US" dirty="0" smtClean="0">
              <a:solidFill>
                <a:schemeClr val="accent3"/>
              </a:solidFill>
            </a:endParaRPr>
          </a:p>
          <a:p>
            <a:pPr marL="0" indent="0">
              <a:buNone/>
            </a:pPr>
            <a:r>
              <a:rPr lang="en-US" dirty="0">
                <a:solidFill>
                  <a:srgbClr val="FFFF00"/>
                </a:solidFill>
              </a:rPr>
              <a:t>E</a:t>
            </a:r>
            <a:r>
              <a:rPr lang="en-US" dirty="0" smtClean="0">
                <a:solidFill>
                  <a:srgbClr val="FFFF00"/>
                </a:solidFill>
              </a:rPr>
              <a:t>lectric field for acceleration</a:t>
            </a:r>
          </a:p>
          <a:p>
            <a:pPr>
              <a:buNone/>
            </a:pPr>
            <a:endParaRPr lang="en-US" dirty="0" smtClean="0">
              <a:solidFill>
                <a:schemeClr val="accent3"/>
              </a:solidFill>
            </a:endParaRPr>
          </a:p>
          <a:p>
            <a:pPr lvl="1"/>
            <a:r>
              <a:rPr lang="en-US" dirty="0" smtClean="0">
                <a:solidFill>
                  <a:schemeClr val="accent3"/>
                </a:solidFill>
              </a:rPr>
              <a:t>One electron volt (</a:t>
            </a:r>
            <a:r>
              <a:rPr lang="en-US" dirty="0" err="1" smtClean="0">
                <a:solidFill>
                  <a:schemeClr val="accent3"/>
                </a:solidFill>
              </a:rPr>
              <a:t>eV</a:t>
            </a:r>
            <a:r>
              <a:rPr lang="en-US" dirty="0" smtClean="0">
                <a:solidFill>
                  <a:schemeClr val="accent3"/>
                </a:solidFill>
              </a:rPr>
              <a:t>) is the energy a proton gains when traversing a potential difference of one volt.</a:t>
            </a:r>
          </a:p>
          <a:p>
            <a:pPr lvl="1"/>
            <a:r>
              <a:rPr lang="en-US" dirty="0" smtClean="0">
                <a:solidFill>
                  <a:schemeClr val="accent3"/>
                </a:solidFill>
              </a:rPr>
              <a:t>For 7 </a:t>
            </a:r>
            <a:r>
              <a:rPr lang="en-US" dirty="0" err="1" smtClean="0">
                <a:solidFill>
                  <a:schemeClr val="accent3"/>
                </a:solidFill>
              </a:rPr>
              <a:t>Tera</a:t>
            </a:r>
            <a:r>
              <a:rPr lang="en-US" dirty="0" smtClean="0">
                <a:solidFill>
                  <a:schemeClr val="accent3"/>
                </a:solidFill>
              </a:rPr>
              <a:t> </a:t>
            </a:r>
            <a:r>
              <a:rPr lang="en-US" dirty="0" err="1" smtClean="0">
                <a:solidFill>
                  <a:schemeClr val="accent3"/>
                </a:solidFill>
              </a:rPr>
              <a:t>eV</a:t>
            </a:r>
            <a:r>
              <a:rPr lang="en-US" dirty="0" smtClean="0">
                <a:solidFill>
                  <a:schemeClr val="accent3"/>
                </a:solidFill>
              </a:rPr>
              <a:t> </a:t>
            </a:r>
            <a:r>
              <a:rPr lang="en-US" sz="1600" dirty="0" smtClean="0">
                <a:solidFill>
                  <a:schemeClr val="accent3"/>
                </a:solidFill>
              </a:rPr>
              <a:t>(</a:t>
            </a:r>
            <a:r>
              <a:rPr lang="en-US" sz="1600" dirty="0" err="1" smtClean="0">
                <a:solidFill>
                  <a:schemeClr val="accent3"/>
                </a:solidFill>
              </a:rPr>
              <a:t>TeV</a:t>
            </a:r>
            <a:r>
              <a:rPr lang="en-US" sz="1600" dirty="0" smtClean="0">
                <a:solidFill>
                  <a:schemeClr val="accent3"/>
                </a:solidFill>
              </a:rPr>
              <a:t>)</a:t>
            </a:r>
            <a:r>
              <a:rPr lang="en-US" dirty="0" smtClean="0">
                <a:solidFill>
                  <a:schemeClr val="accent3"/>
                </a:solidFill>
              </a:rPr>
              <a:t> a particle has to traverse 7</a:t>
            </a:r>
            <a:r>
              <a:rPr lang="en-US" sz="1200" dirty="0" smtClean="0">
                <a:solidFill>
                  <a:schemeClr val="accent3"/>
                </a:solidFill>
                <a:ea typeface="+mn-ea"/>
                <a:cs typeface="+mn-cs"/>
              </a:rPr>
              <a:t> </a:t>
            </a:r>
            <a:r>
              <a:rPr lang="en-US" dirty="0" smtClean="0">
                <a:solidFill>
                  <a:schemeClr val="accent3"/>
                </a:solidFill>
              </a:rPr>
              <a:t>000</a:t>
            </a:r>
            <a:r>
              <a:rPr lang="en-US" sz="1200" dirty="0" smtClean="0">
                <a:solidFill>
                  <a:schemeClr val="accent3"/>
                </a:solidFill>
              </a:rPr>
              <a:t> </a:t>
            </a:r>
            <a:r>
              <a:rPr lang="en-US" dirty="0" smtClean="0">
                <a:solidFill>
                  <a:schemeClr val="accent3"/>
                </a:solidFill>
              </a:rPr>
              <a:t>000</a:t>
            </a:r>
            <a:r>
              <a:rPr lang="en-US" sz="1200" dirty="0" smtClean="0">
                <a:solidFill>
                  <a:schemeClr val="accent3"/>
                </a:solidFill>
              </a:rPr>
              <a:t> </a:t>
            </a:r>
            <a:r>
              <a:rPr lang="en-US" dirty="0" smtClean="0">
                <a:solidFill>
                  <a:schemeClr val="accent3"/>
                </a:solidFill>
              </a:rPr>
              <a:t>000</a:t>
            </a:r>
            <a:r>
              <a:rPr lang="en-US" sz="1200" dirty="0" smtClean="0">
                <a:solidFill>
                  <a:schemeClr val="accent3"/>
                </a:solidFill>
                <a:ea typeface="+mn-ea"/>
                <a:cs typeface="+mn-cs"/>
              </a:rPr>
              <a:t> </a:t>
            </a:r>
            <a:r>
              <a:rPr lang="en-US" dirty="0" smtClean="0">
                <a:solidFill>
                  <a:schemeClr val="accent3"/>
                </a:solidFill>
              </a:rPr>
              <a:t>000 Volts</a:t>
            </a:r>
            <a:br>
              <a:rPr lang="en-US" dirty="0" smtClean="0">
                <a:solidFill>
                  <a:schemeClr val="accent3"/>
                </a:solidFill>
              </a:rPr>
            </a:br>
            <a:r>
              <a:rPr lang="en-US" dirty="0" smtClean="0">
                <a:solidFill>
                  <a:schemeClr val="accent3"/>
                </a:solidFill>
              </a:rPr>
              <a:t>… technically not achievable with a static electric field</a:t>
            </a:r>
          </a:p>
        </p:txBody>
      </p:sp>
      <p:cxnSp>
        <p:nvCxnSpPr>
          <p:cNvPr id="107" name="Straight Arrow Connector 106"/>
          <p:cNvCxnSpPr/>
          <p:nvPr/>
        </p:nvCxnSpPr>
        <p:spPr bwMode="auto">
          <a:xfrm flipV="1">
            <a:off x="6172200" y="2286000"/>
            <a:ext cx="1981200" cy="762000"/>
          </a:xfrm>
          <a:prstGeom prst="straightConnector1">
            <a:avLst/>
          </a:prstGeom>
          <a:solidFill>
            <a:schemeClr val="accent1"/>
          </a:solidFill>
          <a:ln w="9525" cap="flat" cmpd="sng" algn="ctr">
            <a:solidFill>
              <a:srgbClr val="FFFF00"/>
            </a:solidFill>
            <a:prstDash val="solid"/>
            <a:round/>
            <a:headEnd type="none" w="med" len="med"/>
            <a:tailEnd type="arrow"/>
          </a:ln>
          <a:effectLst/>
        </p:spPr>
      </p:cxnSp>
      <p:cxnSp>
        <p:nvCxnSpPr>
          <p:cNvPr id="108" name="Straight Arrow Connector 107"/>
          <p:cNvCxnSpPr/>
          <p:nvPr/>
        </p:nvCxnSpPr>
        <p:spPr bwMode="auto">
          <a:xfrm rot="5400000">
            <a:off x="6858794" y="2666206"/>
            <a:ext cx="914400" cy="1588"/>
          </a:xfrm>
          <a:prstGeom prst="straightConnector1">
            <a:avLst/>
          </a:prstGeom>
          <a:solidFill>
            <a:schemeClr val="accent1"/>
          </a:solidFill>
          <a:ln w="28575" cap="flat" cmpd="sng" algn="ctr">
            <a:solidFill>
              <a:schemeClr val="accent5">
                <a:lumMod val="25000"/>
              </a:schemeClr>
            </a:solidFill>
            <a:prstDash val="solid"/>
            <a:round/>
            <a:headEnd type="stealth" w="med" len="med"/>
            <a:tailEnd type="none"/>
          </a:ln>
          <a:effectLst/>
        </p:spPr>
      </p:cxnSp>
      <p:cxnSp>
        <p:nvCxnSpPr>
          <p:cNvPr id="109" name="Straight Arrow Connector 108"/>
          <p:cNvCxnSpPr/>
          <p:nvPr/>
        </p:nvCxnSpPr>
        <p:spPr bwMode="auto">
          <a:xfrm rot="10800000">
            <a:off x="6934200" y="2303418"/>
            <a:ext cx="381000" cy="304800"/>
          </a:xfrm>
          <a:prstGeom prst="straightConnector1">
            <a:avLst/>
          </a:prstGeom>
          <a:solidFill>
            <a:schemeClr val="accent1"/>
          </a:solidFill>
          <a:ln w="28575" cap="flat" cmpd="sng" algn="ctr">
            <a:solidFill>
              <a:srgbClr val="C00000"/>
            </a:solidFill>
            <a:prstDash val="solid"/>
            <a:round/>
            <a:headEnd type="none" w="med" len="med"/>
            <a:tailEnd type="arrow"/>
          </a:ln>
          <a:effectLst/>
        </p:spPr>
      </p:cxnSp>
      <p:cxnSp>
        <p:nvCxnSpPr>
          <p:cNvPr id="110" name="Straight Arrow Connector 109"/>
          <p:cNvCxnSpPr/>
          <p:nvPr/>
        </p:nvCxnSpPr>
        <p:spPr bwMode="auto">
          <a:xfrm flipV="1">
            <a:off x="4648200" y="3877596"/>
            <a:ext cx="381000" cy="76200"/>
          </a:xfrm>
          <a:prstGeom prst="straightConnector1">
            <a:avLst/>
          </a:prstGeom>
          <a:solidFill>
            <a:schemeClr val="accent1"/>
          </a:solidFill>
          <a:ln w="9525" cap="flat" cmpd="sng" algn="ctr">
            <a:solidFill>
              <a:srgbClr val="FFFF00"/>
            </a:solidFill>
            <a:prstDash val="solid"/>
            <a:round/>
            <a:headEnd type="none" w="med" len="med"/>
            <a:tailEnd type="arrow"/>
          </a:ln>
          <a:effectLst/>
        </p:spPr>
      </p:cxnSp>
      <p:cxnSp>
        <p:nvCxnSpPr>
          <p:cNvPr id="111" name="Straight Connector 110"/>
          <p:cNvCxnSpPr/>
          <p:nvPr/>
        </p:nvCxnSpPr>
        <p:spPr bwMode="auto">
          <a:xfrm rot="5400000">
            <a:off x="3733800" y="3886200"/>
            <a:ext cx="1219200" cy="0"/>
          </a:xfrm>
          <a:prstGeom prst="line">
            <a:avLst/>
          </a:prstGeom>
          <a:solidFill>
            <a:schemeClr val="accent1"/>
          </a:solidFill>
          <a:ln w="19050" cap="flat" cmpd="sng" algn="ctr">
            <a:solidFill>
              <a:srgbClr val="C00000"/>
            </a:solidFill>
            <a:prstDash val="solid"/>
            <a:round/>
            <a:headEnd type="none" w="med" len="med"/>
            <a:tailEnd type="none" w="med" len="med"/>
          </a:ln>
          <a:effectLst/>
        </p:spPr>
      </p:cxnSp>
      <p:cxnSp>
        <p:nvCxnSpPr>
          <p:cNvPr id="112" name="Straight Connector 111"/>
          <p:cNvCxnSpPr/>
          <p:nvPr/>
        </p:nvCxnSpPr>
        <p:spPr bwMode="auto">
          <a:xfrm rot="5400000">
            <a:off x="5029200" y="3886200"/>
            <a:ext cx="121920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113" name="Straight Arrow Connector 112"/>
          <p:cNvCxnSpPr/>
          <p:nvPr/>
        </p:nvCxnSpPr>
        <p:spPr bwMode="auto">
          <a:xfrm>
            <a:off x="5105400" y="3862848"/>
            <a:ext cx="228600" cy="1588"/>
          </a:xfrm>
          <a:prstGeom prst="straightConnector1">
            <a:avLst/>
          </a:prstGeom>
          <a:solidFill>
            <a:schemeClr val="accent1"/>
          </a:solidFill>
          <a:ln w="28575" cap="flat" cmpd="sng" algn="ctr">
            <a:solidFill>
              <a:srgbClr val="C00000"/>
            </a:solidFill>
            <a:prstDash val="solid"/>
            <a:round/>
            <a:headEnd type="none" w="med" len="med"/>
            <a:tailEnd type="arrow"/>
          </a:ln>
          <a:effectLst/>
        </p:spPr>
      </p:cxnSp>
      <p:grpSp>
        <p:nvGrpSpPr>
          <p:cNvPr id="114" name="Group 113"/>
          <p:cNvGrpSpPr/>
          <p:nvPr/>
        </p:nvGrpSpPr>
        <p:grpSpPr>
          <a:xfrm>
            <a:off x="4383437" y="3301785"/>
            <a:ext cx="103322" cy="1168830"/>
            <a:chOff x="-1676400" y="4901985"/>
            <a:chExt cx="103322" cy="1168830"/>
          </a:xfrm>
        </p:grpSpPr>
        <p:grpSp>
          <p:nvGrpSpPr>
            <p:cNvPr id="115" name="Group 114"/>
            <p:cNvGrpSpPr/>
            <p:nvPr/>
          </p:nvGrpSpPr>
          <p:grpSpPr>
            <a:xfrm>
              <a:off x="-1676400" y="4901985"/>
              <a:ext cx="103322" cy="103322"/>
              <a:chOff x="3475704" y="5105400"/>
              <a:chExt cx="304800" cy="304800"/>
            </a:xfrm>
          </p:grpSpPr>
          <p:cxnSp>
            <p:nvCxnSpPr>
              <p:cNvPr id="134" name="Straight Connector 133"/>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35" name="Straight Connector 134"/>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16" name="Group 115"/>
            <p:cNvGrpSpPr/>
            <p:nvPr/>
          </p:nvGrpSpPr>
          <p:grpSpPr>
            <a:xfrm>
              <a:off x="-1676400" y="5079569"/>
              <a:ext cx="103322" cy="103322"/>
              <a:chOff x="3475704" y="5105400"/>
              <a:chExt cx="304800" cy="304800"/>
            </a:xfrm>
          </p:grpSpPr>
          <p:cxnSp>
            <p:nvCxnSpPr>
              <p:cNvPr id="132" name="Straight Connector 131"/>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33" name="Straight Connector 132"/>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17" name="Group 116"/>
            <p:cNvGrpSpPr/>
            <p:nvPr/>
          </p:nvGrpSpPr>
          <p:grpSpPr>
            <a:xfrm>
              <a:off x="-1676400" y="5257154"/>
              <a:ext cx="103322" cy="103322"/>
              <a:chOff x="3475704" y="5105400"/>
              <a:chExt cx="304800" cy="304800"/>
            </a:xfrm>
          </p:grpSpPr>
          <p:cxnSp>
            <p:nvCxnSpPr>
              <p:cNvPr id="130" name="Straight Connector 129"/>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31" name="Straight Connector 130"/>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18" name="Group 117"/>
            <p:cNvGrpSpPr/>
            <p:nvPr/>
          </p:nvGrpSpPr>
          <p:grpSpPr>
            <a:xfrm>
              <a:off x="-1676400" y="5434739"/>
              <a:ext cx="103322" cy="103322"/>
              <a:chOff x="3475704" y="5105400"/>
              <a:chExt cx="304800" cy="304800"/>
            </a:xfrm>
          </p:grpSpPr>
          <p:cxnSp>
            <p:nvCxnSpPr>
              <p:cNvPr id="128" name="Straight Connector 127"/>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29" name="Straight Connector 128"/>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19" name="Group 118"/>
            <p:cNvGrpSpPr/>
            <p:nvPr/>
          </p:nvGrpSpPr>
          <p:grpSpPr>
            <a:xfrm>
              <a:off x="-1676400" y="5612324"/>
              <a:ext cx="103322" cy="103322"/>
              <a:chOff x="3475704" y="5105400"/>
              <a:chExt cx="304800" cy="304800"/>
            </a:xfrm>
          </p:grpSpPr>
          <p:cxnSp>
            <p:nvCxnSpPr>
              <p:cNvPr id="126" name="Straight Connector 125"/>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27" name="Straight Connector 126"/>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20" name="Group 119"/>
            <p:cNvGrpSpPr/>
            <p:nvPr/>
          </p:nvGrpSpPr>
          <p:grpSpPr>
            <a:xfrm>
              <a:off x="-1676400" y="5789908"/>
              <a:ext cx="103322" cy="103322"/>
              <a:chOff x="3475704" y="5105400"/>
              <a:chExt cx="304800" cy="304800"/>
            </a:xfrm>
          </p:grpSpPr>
          <p:cxnSp>
            <p:nvCxnSpPr>
              <p:cNvPr id="124" name="Straight Connector 123"/>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25" name="Straight Connector 124"/>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nvGrpSpPr>
            <p:cNvPr id="121" name="Group 120"/>
            <p:cNvGrpSpPr/>
            <p:nvPr/>
          </p:nvGrpSpPr>
          <p:grpSpPr>
            <a:xfrm>
              <a:off x="-1676400" y="5967493"/>
              <a:ext cx="103322" cy="103322"/>
              <a:chOff x="3475704" y="5105400"/>
              <a:chExt cx="304800" cy="304800"/>
            </a:xfrm>
          </p:grpSpPr>
          <p:cxnSp>
            <p:nvCxnSpPr>
              <p:cNvPr id="122" name="Straight Connector 121"/>
              <p:cNvCxnSpPr/>
              <p:nvPr/>
            </p:nvCxnSpPr>
            <p:spPr bwMode="auto">
              <a:xfrm>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123" name="Straight Connector 122"/>
              <p:cNvCxnSpPr/>
              <p:nvPr/>
            </p:nvCxnSpPr>
            <p:spPr bwMode="auto">
              <a:xfrm rot="5400000">
                <a:off x="3475704" y="5257800"/>
                <a:ext cx="30480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grpSp>
      </p:grpSp>
      <p:grpSp>
        <p:nvGrpSpPr>
          <p:cNvPr id="136" name="Group 135"/>
          <p:cNvGrpSpPr/>
          <p:nvPr/>
        </p:nvGrpSpPr>
        <p:grpSpPr>
          <a:xfrm>
            <a:off x="5486400" y="3353446"/>
            <a:ext cx="103322" cy="1065508"/>
            <a:chOff x="-1133959" y="4953646"/>
            <a:chExt cx="103322" cy="1065508"/>
          </a:xfrm>
        </p:grpSpPr>
        <p:cxnSp>
          <p:nvCxnSpPr>
            <p:cNvPr id="137" name="Straight Connector 136"/>
            <p:cNvCxnSpPr/>
            <p:nvPr/>
          </p:nvCxnSpPr>
          <p:spPr bwMode="auto">
            <a:xfrm>
              <a:off x="-1133959" y="4953646"/>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38" name="Straight Connector 137"/>
            <p:cNvCxnSpPr/>
            <p:nvPr/>
          </p:nvCxnSpPr>
          <p:spPr bwMode="auto">
            <a:xfrm>
              <a:off x="-1133959" y="5131231"/>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39" name="Straight Connector 138"/>
            <p:cNvCxnSpPr/>
            <p:nvPr/>
          </p:nvCxnSpPr>
          <p:spPr bwMode="auto">
            <a:xfrm>
              <a:off x="-1133959" y="5308815"/>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0" name="Straight Connector 139"/>
            <p:cNvCxnSpPr/>
            <p:nvPr/>
          </p:nvCxnSpPr>
          <p:spPr bwMode="auto">
            <a:xfrm>
              <a:off x="-1133959" y="5486400"/>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1" name="Straight Connector 140"/>
            <p:cNvCxnSpPr/>
            <p:nvPr/>
          </p:nvCxnSpPr>
          <p:spPr bwMode="auto">
            <a:xfrm>
              <a:off x="-1133959" y="5663985"/>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2" name="Straight Connector 141"/>
            <p:cNvCxnSpPr/>
            <p:nvPr/>
          </p:nvCxnSpPr>
          <p:spPr bwMode="auto">
            <a:xfrm>
              <a:off x="-1133959" y="5841570"/>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3" name="Straight Connector 142"/>
            <p:cNvCxnSpPr/>
            <p:nvPr/>
          </p:nvCxnSpPr>
          <p:spPr bwMode="auto">
            <a:xfrm>
              <a:off x="-1133959" y="6019154"/>
              <a:ext cx="103322"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grpSp>
      <p:grpSp>
        <p:nvGrpSpPr>
          <p:cNvPr id="144" name="Group 143"/>
          <p:cNvGrpSpPr/>
          <p:nvPr/>
        </p:nvGrpSpPr>
        <p:grpSpPr>
          <a:xfrm>
            <a:off x="4648200" y="3848100"/>
            <a:ext cx="76200" cy="76200"/>
            <a:chOff x="-914400" y="2895600"/>
            <a:chExt cx="76200" cy="76200"/>
          </a:xfrm>
        </p:grpSpPr>
        <p:cxnSp>
          <p:nvCxnSpPr>
            <p:cNvPr id="145" name="Straight Connector 144"/>
            <p:cNvCxnSpPr/>
            <p:nvPr/>
          </p:nvCxnSpPr>
          <p:spPr bwMode="auto">
            <a:xfrm>
              <a:off x="-914400" y="2933700"/>
              <a:ext cx="76200" cy="0"/>
            </a:xfrm>
            <a:prstGeom prst="line">
              <a:avLst/>
            </a:prstGeom>
            <a:solidFill>
              <a:schemeClr val="accent1"/>
            </a:solidFill>
            <a:ln w="28575" cap="flat" cmpd="sng" algn="ctr">
              <a:solidFill>
                <a:srgbClr val="C00000"/>
              </a:solidFill>
              <a:prstDash val="solid"/>
              <a:round/>
              <a:headEnd type="none" w="med" len="med"/>
              <a:tailEnd type="none" w="med" len="med"/>
            </a:ln>
            <a:effectLst/>
          </p:spPr>
        </p:cxnSp>
        <p:cxnSp>
          <p:nvCxnSpPr>
            <p:cNvPr id="146" name="Straight Connector 145"/>
            <p:cNvCxnSpPr/>
            <p:nvPr/>
          </p:nvCxnSpPr>
          <p:spPr bwMode="auto">
            <a:xfrm rot="5400000">
              <a:off x="-914400" y="2933700"/>
              <a:ext cx="76200" cy="0"/>
            </a:xfrm>
            <a:prstGeom prst="line">
              <a:avLst/>
            </a:prstGeom>
            <a:solidFill>
              <a:schemeClr val="accent1"/>
            </a:solidFill>
            <a:ln w="28575" cap="flat" cmpd="sng" algn="ctr">
              <a:solidFill>
                <a:srgbClr val="C00000"/>
              </a:solidFill>
              <a:prstDash val="solid"/>
              <a:round/>
              <a:headEnd type="none" w="med" len="med"/>
              <a:tailEnd type="none" w="med" len="med"/>
            </a:ln>
            <a:effectLst/>
          </p:spPr>
        </p:cxnSp>
      </p:grpSp>
      <p:cxnSp>
        <p:nvCxnSpPr>
          <p:cNvPr id="147" name="Straight Arrow Connector 146"/>
          <p:cNvCxnSpPr/>
          <p:nvPr/>
        </p:nvCxnSpPr>
        <p:spPr bwMode="auto">
          <a:xfrm flipV="1">
            <a:off x="4648200" y="3886200"/>
            <a:ext cx="685800" cy="76200"/>
          </a:xfrm>
          <a:prstGeom prst="straightConnector1">
            <a:avLst/>
          </a:prstGeom>
          <a:solidFill>
            <a:schemeClr val="accent1"/>
          </a:solidFill>
          <a:ln w="9525" cap="flat" cmpd="sng" algn="ctr">
            <a:solidFill>
              <a:srgbClr val="FFFF00"/>
            </a:solidFill>
            <a:prstDash val="solid"/>
            <a:round/>
            <a:headEnd type="none" w="med" len="med"/>
            <a:tailEnd type="arrow"/>
          </a:ln>
          <a:effectLst/>
        </p:spPr>
      </p:cxnSp>
      <p:sp>
        <p:nvSpPr>
          <p:cNvPr id="149" name="TextBox 148"/>
          <p:cNvSpPr txBox="1"/>
          <p:nvPr/>
        </p:nvSpPr>
        <p:spPr>
          <a:xfrm>
            <a:off x="7313019" y="2083527"/>
            <a:ext cx="304800" cy="307777"/>
          </a:xfrm>
          <a:prstGeom prst="rect">
            <a:avLst/>
          </a:prstGeom>
          <a:noFill/>
        </p:spPr>
        <p:txBody>
          <a:bodyPr wrap="square" rtlCol="0">
            <a:spAutoFit/>
          </a:bodyPr>
          <a:lstStyle/>
          <a:p>
            <a:r>
              <a:rPr lang="en-US" sz="1400" b="1" dirty="0" smtClean="0">
                <a:solidFill>
                  <a:schemeClr val="accent3"/>
                </a:solidFill>
              </a:rPr>
              <a:t>B</a:t>
            </a:r>
            <a:endParaRPr lang="en-US" sz="1400" b="1" dirty="0">
              <a:solidFill>
                <a:schemeClr val="accent3"/>
              </a:solidFill>
            </a:endParaRPr>
          </a:p>
        </p:txBody>
      </p:sp>
      <p:sp>
        <p:nvSpPr>
          <p:cNvPr id="150" name="TextBox 149"/>
          <p:cNvSpPr txBox="1"/>
          <p:nvPr/>
        </p:nvSpPr>
        <p:spPr>
          <a:xfrm>
            <a:off x="8077200" y="1981200"/>
            <a:ext cx="381000" cy="461665"/>
          </a:xfrm>
          <a:prstGeom prst="rect">
            <a:avLst/>
          </a:prstGeom>
          <a:noFill/>
        </p:spPr>
        <p:txBody>
          <a:bodyPr wrap="square" rtlCol="0">
            <a:spAutoFit/>
          </a:bodyPr>
          <a:lstStyle/>
          <a:p>
            <a:r>
              <a:rPr lang="en-US" b="1" dirty="0" smtClean="0">
                <a:solidFill>
                  <a:schemeClr val="accent3"/>
                </a:solidFill>
                <a:latin typeface="Monotype Corsiva" pitchFamily="66" charset="0"/>
              </a:rPr>
              <a:t>v</a:t>
            </a:r>
            <a:endParaRPr lang="en-US" b="1" dirty="0">
              <a:solidFill>
                <a:schemeClr val="accent3"/>
              </a:solidFill>
              <a:latin typeface="Monotype Corsiva" pitchFamily="66" charset="0"/>
            </a:endParaRPr>
          </a:p>
        </p:txBody>
      </p:sp>
      <p:sp>
        <p:nvSpPr>
          <p:cNvPr id="151" name="TextBox 150"/>
          <p:cNvSpPr txBox="1"/>
          <p:nvPr/>
        </p:nvSpPr>
        <p:spPr>
          <a:xfrm>
            <a:off x="6597320" y="2221832"/>
            <a:ext cx="457200" cy="400110"/>
          </a:xfrm>
          <a:prstGeom prst="rect">
            <a:avLst/>
          </a:prstGeom>
          <a:noFill/>
        </p:spPr>
        <p:txBody>
          <a:bodyPr wrap="square" rtlCol="0">
            <a:spAutoFit/>
          </a:bodyPr>
          <a:lstStyle/>
          <a:p>
            <a:r>
              <a:rPr lang="en-US" sz="2000" b="1" dirty="0" smtClean="0">
                <a:solidFill>
                  <a:schemeClr val="accent3"/>
                </a:solidFill>
                <a:latin typeface="Monotype Corsiva" pitchFamily="66" charset="0"/>
              </a:rPr>
              <a:t>F</a:t>
            </a:r>
            <a:r>
              <a:rPr lang="en-US" sz="1600" b="1" baseline="-25000" dirty="0" smtClean="0">
                <a:solidFill>
                  <a:schemeClr val="accent3"/>
                </a:solidFill>
                <a:latin typeface="+mn-lt"/>
              </a:rPr>
              <a:t>B</a:t>
            </a:r>
            <a:endParaRPr lang="en-US" sz="2000" b="1" baseline="-25000" dirty="0">
              <a:solidFill>
                <a:schemeClr val="accent3"/>
              </a:solidFill>
              <a:latin typeface="+mn-lt"/>
            </a:endParaRPr>
          </a:p>
        </p:txBody>
      </p:sp>
      <p:sp>
        <p:nvSpPr>
          <p:cNvPr id="152" name="Freeform 151"/>
          <p:cNvSpPr/>
          <p:nvPr/>
        </p:nvSpPr>
        <p:spPr bwMode="auto">
          <a:xfrm>
            <a:off x="6180909" y="2203269"/>
            <a:ext cx="1706880" cy="836022"/>
          </a:xfrm>
          <a:custGeom>
            <a:avLst/>
            <a:gdLst>
              <a:gd name="connsiteX0" fmla="*/ 0 w 1706880"/>
              <a:gd name="connsiteY0" fmla="*/ 836022 h 836022"/>
              <a:gd name="connsiteX1" fmla="*/ 1132114 w 1706880"/>
              <a:gd name="connsiteY1" fmla="*/ 409302 h 836022"/>
              <a:gd name="connsiteX2" fmla="*/ 1706880 w 1706880"/>
              <a:gd name="connsiteY2" fmla="*/ 0 h 836022"/>
              <a:gd name="connsiteX3" fmla="*/ 1706880 w 1706880"/>
              <a:gd name="connsiteY3" fmla="*/ 0 h 836022"/>
            </a:gdLst>
            <a:ahLst/>
            <a:cxnLst>
              <a:cxn ang="0">
                <a:pos x="connsiteX0" y="connsiteY0"/>
              </a:cxn>
              <a:cxn ang="0">
                <a:pos x="connsiteX1" y="connsiteY1"/>
              </a:cxn>
              <a:cxn ang="0">
                <a:pos x="connsiteX2" y="connsiteY2"/>
              </a:cxn>
              <a:cxn ang="0">
                <a:pos x="connsiteX3" y="connsiteY3"/>
              </a:cxn>
            </a:cxnLst>
            <a:rect l="l" t="t" r="r" b="b"/>
            <a:pathLst>
              <a:path w="1706880" h="836022">
                <a:moveTo>
                  <a:pt x="0" y="836022"/>
                </a:moveTo>
                <a:lnTo>
                  <a:pt x="1132114" y="409302"/>
                </a:lnTo>
                <a:lnTo>
                  <a:pt x="1706880" y="0"/>
                </a:lnTo>
                <a:lnTo>
                  <a:pt x="1706880" y="0"/>
                </a:lnTo>
              </a:path>
            </a:pathLst>
          </a:custGeom>
          <a:noFill/>
          <a:ln w="9525" cap="flat" cmpd="sng" algn="ctr">
            <a:solidFill>
              <a:srgbClr val="FFFF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accent3"/>
              </a:solidFill>
              <a:effectLst/>
              <a:latin typeface="Tahoma" pitchFamily="34" charset="0"/>
            </a:endParaRPr>
          </a:p>
        </p:txBody>
      </p:sp>
      <p:sp>
        <p:nvSpPr>
          <p:cNvPr id="153" name="TextBox 152"/>
          <p:cNvSpPr txBox="1"/>
          <p:nvPr/>
        </p:nvSpPr>
        <p:spPr>
          <a:xfrm>
            <a:off x="4953000" y="3489160"/>
            <a:ext cx="533400" cy="400110"/>
          </a:xfrm>
          <a:prstGeom prst="rect">
            <a:avLst/>
          </a:prstGeom>
          <a:noFill/>
        </p:spPr>
        <p:txBody>
          <a:bodyPr wrap="square" rtlCol="0">
            <a:spAutoFit/>
          </a:bodyPr>
          <a:lstStyle/>
          <a:p>
            <a:r>
              <a:rPr lang="en-US" sz="2000" b="1" dirty="0" smtClean="0">
                <a:solidFill>
                  <a:schemeClr val="accent3"/>
                </a:solidFill>
                <a:latin typeface="Monotype Corsiva" pitchFamily="66" charset="0"/>
              </a:rPr>
              <a:t>F</a:t>
            </a:r>
            <a:r>
              <a:rPr lang="en-US" sz="1600" b="1" baseline="-25000" dirty="0" smtClean="0">
                <a:solidFill>
                  <a:schemeClr val="accent3"/>
                </a:solidFill>
                <a:latin typeface="+mn-lt"/>
              </a:rPr>
              <a:t>E</a:t>
            </a:r>
            <a:endParaRPr lang="en-US" sz="1600" b="1" baseline="-25000" dirty="0">
              <a:solidFill>
                <a:schemeClr val="accent3"/>
              </a:solidFill>
              <a:latin typeface="+mn-lt"/>
            </a:endParaRPr>
          </a:p>
        </p:txBody>
      </p:sp>
      <p:sp>
        <p:nvSpPr>
          <p:cNvPr id="49" name="Content Placeholder 2"/>
          <p:cNvSpPr txBox="1">
            <a:spLocks/>
          </p:cNvSpPr>
          <p:nvPr/>
        </p:nvSpPr>
        <p:spPr bwMode="auto">
          <a:xfrm>
            <a:off x="4038600" y="328613"/>
            <a:ext cx="5257800" cy="533400"/>
          </a:xfrm>
          <a:prstGeom prst="rect">
            <a:avLst/>
          </a:prstGeom>
          <a:noFill/>
          <a:ln w="9525">
            <a:noFill/>
            <a:miter lim="800000"/>
            <a:headEnd/>
            <a:tailEnd/>
          </a:ln>
        </p:spPr>
        <p:txBody>
          <a:bodyPr lIns="92075" tIns="46038" rIns="92075" bIns="46038"/>
          <a:lstStyle/>
          <a:p>
            <a:pPr>
              <a:lnSpc>
                <a:spcPct val="90000"/>
              </a:lnSpc>
              <a:spcBef>
                <a:spcPct val="30000"/>
              </a:spcBef>
              <a:buClr>
                <a:schemeClr val="hlink"/>
              </a:buClr>
              <a:buSzPct val="70000"/>
            </a:pPr>
            <a:r>
              <a:rPr lang="en-US" sz="3200" i="1" dirty="0" smtClean="0">
                <a:solidFill>
                  <a:srgbClr val="FFFF00"/>
                </a:solidFill>
                <a:latin typeface="+mj-lt"/>
              </a:rPr>
              <a:t>Gaining momentum</a:t>
            </a:r>
            <a:endParaRPr lang="en-US" sz="3200" i="1" dirty="0">
              <a:solidFill>
                <a:srgbClr val="FFFF00"/>
              </a:solidFill>
              <a:latin typeface="+mj-lt"/>
            </a:endParaRPr>
          </a:p>
        </p:txBody>
      </p:sp>
    </p:spTree>
    <p:extLst>
      <p:ext uri="{BB962C8B-B14F-4D97-AF65-F5344CB8AC3E}">
        <p14:creationId xmlns:p14="http://schemas.microsoft.com/office/powerpoint/2010/main" val="36555144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33795" name="Slide Number Placeholder 6"/>
          <p:cNvSpPr>
            <a:spLocks noGrp="1"/>
          </p:cNvSpPr>
          <p:nvPr>
            <p:ph type="sldNum" sz="quarter" idx="10"/>
          </p:nvPr>
        </p:nvSpPr>
        <p:spPr>
          <a:noFill/>
        </p:spPr>
        <p:txBody>
          <a:bodyPr/>
          <a:lstStyle/>
          <a:p>
            <a:fld id="{B700C656-1078-4981-8592-F210C814DE34}" type="slidenum">
              <a:rPr lang="en-US" smtClean="0"/>
              <a:pPr/>
              <a:t>29</a:t>
            </a:fld>
            <a:endParaRPr lang="en-US" smtClean="0"/>
          </a:p>
        </p:txBody>
      </p:sp>
      <p:sp>
        <p:nvSpPr>
          <p:cNvPr id="7" name="Content Placeholder 2"/>
          <p:cNvSpPr txBox="1">
            <a:spLocks/>
          </p:cNvSpPr>
          <p:nvPr/>
        </p:nvSpPr>
        <p:spPr bwMode="auto">
          <a:xfrm>
            <a:off x="927100" y="328613"/>
            <a:ext cx="8369300" cy="533400"/>
          </a:xfrm>
          <a:prstGeom prst="rect">
            <a:avLst/>
          </a:prstGeom>
          <a:noFill/>
          <a:ln w="9525">
            <a:noFill/>
            <a:miter lim="800000"/>
            <a:headEnd/>
            <a:tailEnd/>
          </a:ln>
        </p:spPr>
        <p:txBody>
          <a:bodyPr lIns="92075" tIns="46038" rIns="92075" bIns="46038"/>
          <a:lstStyle/>
          <a:p>
            <a:pPr>
              <a:lnSpc>
                <a:spcPct val="90000"/>
              </a:lnSpc>
              <a:spcBef>
                <a:spcPct val="30000"/>
              </a:spcBef>
              <a:buClr>
                <a:schemeClr val="hlink"/>
              </a:buClr>
              <a:buSzPct val="70000"/>
            </a:pPr>
            <a:r>
              <a:rPr lang="en-US" sz="3200" i="1" dirty="0" smtClean="0">
                <a:solidFill>
                  <a:srgbClr val="FFFF00"/>
                </a:solidFill>
                <a:latin typeface="+mj-lt"/>
              </a:rPr>
              <a:t>Accelerate in Superconducting Cavities</a:t>
            </a:r>
            <a:endParaRPr lang="en-US" sz="3200" i="1" dirty="0">
              <a:solidFill>
                <a:srgbClr val="FFFF00"/>
              </a:solidFill>
              <a:latin typeface="+mj-lt"/>
            </a:endParaRPr>
          </a:p>
        </p:txBody>
      </p:sp>
      <p:pic>
        <p:nvPicPr>
          <p:cNvPr id="9" name="Picture 3"/>
          <p:cNvPicPr>
            <a:picLocks noChangeAspect="1" noChangeArrowheads="1"/>
          </p:cNvPicPr>
          <p:nvPr/>
        </p:nvPicPr>
        <p:blipFill>
          <a:blip r:embed="rId3" cstate="print"/>
          <a:srcRect r="901"/>
          <a:stretch>
            <a:fillRect/>
          </a:stretch>
        </p:blipFill>
        <p:spPr bwMode="auto">
          <a:xfrm flipH="1">
            <a:off x="381000" y="914400"/>
            <a:ext cx="8382000" cy="5746206"/>
          </a:xfrm>
          <a:prstGeom prst="rect">
            <a:avLst/>
          </a:prstGeom>
          <a:noFill/>
          <a:ln w="9525">
            <a:noFill/>
            <a:miter lim="800000"/>
            <a:headEnd/>
            <a:tailEnd/>
          </a:ln>
        </p:spPr>
      </p:pic>
      <p:grpSp>
        <p:nvGrpSpPr>
          <p:cNvPr id="10" name="Group 9"/>
          <p:cNvGrpSpPr/>
          <p:nvPr/>
        </p:nvGrpSpPr>
        <p:grpSpPr>
          <a:xfrm>
            <a:off x="3429000" y="1066800"/>
            <a:ext cx="5192920" cy="2869915"/>
            <a:chOff x="762001" y="2209800"/>
            <a:chExt cx="4537086" cy="1981200"/>
          </a:xfrm>
        </p:grpSpPr>
        <p:pic>
          <p:nvPicPr>
            <p:cNvPr id="11" name="Picture 4"/>
            <p:cNvPicPr>
              <a:picLocks noChangeAspect="1" noChangeArrowheads="1"/>
            </p:cNvPicPr>
            <p:nvPr/>
          </p:nvPicPr>
          <p:blipFill>
            <a:blip r:embed="rId4" cstate="print"/>
            <a:srcRect/>
            <a:stretch>
              <a:fillRect/>
            </a:stretch>
          </p:blipFill>
          <p:spPr bwMode="auto">
            <a:xfrm>
              <a:off x="762001" y="2209800"/>
              <a:ext cx="4537086" cy="1981200"/>
            </a:xfrm>
            <a:prstGeom prst="rect">
              <a:avLst/>
            </a:prstGeom>
            <a:noFill/>
            <a:ln w="9525">
              <a:noFill/>
              <a:miter lim="800000"/>
              <a:headEnd/>
              <a:tailEnd/>
            </a:ln>
          </p:spPr>
        </p:pic>
        <p:sp>
          <p:nvSpPr>
            <p:cNvPr id="12" name="TextBox 11"/>
            <p:cNvSpPr txBox="1"/>
            <p:nvPr/>
          </p:nvSpPr>
          <p:spPr>
            <a:xfrm>
              <a:off x="2534850" y="3332445"/>
              <a:ext cx="152400" cy="215444"/>
            </a:xfrm>
            <a:prstGeom prst="rect">
              <a:avLst/>
            </a:prstGeom>
            <a:noFill/>
          </p:spPr>
          <p:txBody>
            <a:bodyPr wrap="square" lIns="0" tIns="0" rIns="0" bIns="0" rtlCol="0">
              <a:spAutoFit/>
            </a:bodyPr>
            <a:lstStyle/>
            <a:p>
              <a:r>
                <a:rPr lang="en-US" sz="1400" dirty="0" smtClean="0">
                  <a:solidFill>
                    <a:srgbClr val="FF0000"/>
                  </a:solidFill>
                </a:rPr>
                <a:t>+</a:t>
              </a:r>
              <a:endParaRPr lang="en-US" sz="1400" dirty="0">
                <a:solidFill>
                  <a:srgbClr val="FF0000"/>
                </a:solidFill>
              </a:endParaRPr>
            </a:p>
          </p:txBody>
        </p:sp>
        <p:sp>
          <p:nvSpPr>
            <p:cNvPr id="13" name="TextBox 12"/>
            <p:cNvSpPr txBox="1"/>
            <p:nvPr/>
          </p:nvSpPr>
          <p:spPr>
            <a:xfrm>
              <a:off x="2377690" y="3257492"/>
              <a:ext cx="152400" cy="215444"/>
            </a:xfrm>
            <a:prstGeom prst="rect">
              <a:avLst/>
            </a:prstGeom>
            <a:noFill/>
          </p:spPr>
          <p:txBody>
            <a:bodyPr wrap="square" lIns="0" tIns="0" rIns="0" bIns="0" rtlCol="0">
              <a:spAutoFit/>
            </a:bodyPr>
            <a:lstStyle/>
            <a:p>
              <a:r>
                <a:rPr lang="en-US" sz="1400" dirty="0" smtClean="0">
                  <a:solidFill>
                    <a:srgbClr val="FF0000"/>
                  </a:solidFill>
                </a:rPr>
                <a:t>+</a:t>
              </a:r>
              <a:endParaRPr lang="en-US" sz="1400" dirty="0">
                <a:solidFill>
                  <a:srgbClr val="FF0000"/>
                </a:solidFill>
              </a:endParaRPr>
            </a:p>
          </p:txBody>
        </p:sp>
        <p:sp>
          <p:nvSpPr>
            <p:cNvPr id="14" name="TextBox 13"/>
            <p:cNvSpPr txBox="1"/>
            <p:nvPr/>
          </p:nvSpPr>
          <p:spPr>
            <a:xfrm>
              <a:off x="2458659" y="3299115"/>
              <a:ext cx="152400" cy="215444"/>
            </a:xfrm>
            <a:prstGeom prst="rect">
              <a:avLst/>
            </a:prstGeom>
            <a:noFill/>
          </p:spPr>
          <p:txBody>
            <a:bodyPr wrap="square" lIns="0" tIns="0" rIns="0" bIns="0" rtlCol="0">
              <a:spAutoFit/>
            </a:bodyPr>
            <a:lstStyle/>
            <a:p>
              <a:r>
                <a:rPr lang="en-US" sz="1400" dirty="0" smtClean="0">
                  <a:solidFill>
                    <a:srgbClr val="FF0000"/>
                  </a:solidFill>
                </a:rPr>
                <a:t>+</a:t>
              </a:r>
              <a:endParaRPr lang="en-US" sz="1400" dirty="0">
                <a:solidFill>
                  <a:srgbClr val="FF0000"/>
                </a:solidFill>
              </a:endParaRPr>
            </a:p>
          </p:txBody>
        </p:sp>
        <p:sp>
          <p:nvSpPr>
            <p:cNvPr id="15" name="TextBox 14"/>
            <p:cNvSpPr txBox="1"/>
            <p:nvPr/>
          </p:nvSpPr>
          <p:spPr>
            <a:xfrm>
              <a:off x="2966034" y="3521600"/>
              <a:ext cx="76200" cy="215444"/>
            </a:xfrm>
            <a:prstGeom prst="rect">
              <a:avLst/>
            </a:prstGeom>
            <a:noFill/>
          </p:spPr>
          <p:txBody>
            <a:bodyPr wrap="square" lIns="0" tIns="0" rIns="0" bIns="0" rtlCol="0">
              <a:spAutoFit/>
            </a:bodyPr>
            <a:lstStyle/>
            <a:p>
              <a:r>
                <a:rPr lang="en-US" sz="1400" dirty="0" smtClean="0">
                  <a:solidFill>
                    <a:srgbClr val="66FF33"/>
                  </a:solidFill>
                </a:rPr>
                <a:t>-</a:t>
              </a:r>
              <a:endParaRPr lang="en-US" sz="1400" dirty="0">
                <a:solidFill>
                  <a:srgbClr val="66FF33"/>
                </a:solidFill>
              </a:endParaRPr>
            </a:p>
          </p:txBody>
        </p:sp>
        <p:sp>
          <p:nvSpPr>
            <p:cNvPr id="16" name="TextBox 15"/>
            <p:cNvSpPr txBox="1"/>
            <p:nvPr/>
          </p:nvSpPr>
          <p:spPr>
            <a:xfrm>
              <a:off x="2882690" y="3604943"/>
              <a:ext cx="92875" cy="215444"/>
            </a:xfrm>
            <a:prstGeom prst="rect">
              <a:avLst/>
            </a:prstGeom>
            <a:noFill/>
          </p:spPr>
          <p:txBody>
            <a:bodyPr wrap="square" lIns="0" tIns="0" rIns="0" bIns="0" rtlCol="0">
              <a:spAutoFit/>
            </a:bodyPr>
            <a:lstStyle/>
            <a:p>
              <a:r>
                <a:rPr lang="en-US" sz="1400" dirty="0" smtClean="0">
                  <a:solidFill>
                    <a:srgbClr val="66FF33"/>
                  </a:solidFill>
                </a:rPr>
                <a:t>-</a:t>
              </a:r>
              <a:endParaRPr lang="en-US" sz="1400" dirty="0">
                <a:solidFill>
                  <a:srgbClr val="66FF33"/>
                </a:solidFill>
              </a:endParaRPr>
            </a:p>
          </p:txBody>
        </p:sp>
        <p:sp>
          <p:nvSpPr>
            <p:cNvPr id="17" name="TextBox 16"/>
            <p:cNvSpPr txBox="1"/>
            <p:nvPr/>
          </p:nvSpPr>
          <p:spPr>
            <a:xfrm>
              <a:off x="2925558" y="3559694"/>
              <a:ext cx="85724" cy="215444"/>
            </a:xfrm>
            <a:prstGeom prst="rect">
              <a:avLst/>
            </a:prstGeom>
            <a:noFill/>
          </p:spPr>
          <p:txBody>
            <a:bodyPr wrap="square" lIns="0" tIns="0" rIns="0" bIns="0" rtlCol="0">
              <a:spAutoFit/>
            </a:bodyPr>
            <a:lstStyle/>
            <a:p>
              <a:r>
                <a:rPr lang="en-US" sz="1400" dirty="0" smtClean="0">
                  <a:solidFill>
                    <a:srgbClr val="66FF33"/>
                  </a:solidFill>
                </a:rPr>
                <a:t>-</a:t>
              </a:r>
              <a:endParaRPr lang="en-US" sz="1400" dirty="0">
                <a:solidFill>
                  <a:srgbClr val="66FF33"/>
                </a:solidFill>
              </a:endParaRPr>
            </a:p>
          </p:txBody>
        </p:sp>
      </p:grpSp>
      <p:grpSp>
        <p:nvGrpSpPr>
          <p:cNvPr id="18" name="Group 17"/>
          <p:cNvGrpSpPr/>
          <p:nvPr/>
        </p:nvGrpSpPr>
        <p:grpSpPr>
          <a:xfrm>
            <a:off x="5638800" y="2895600"/>
            <a:ext cx="161173" cy="123111"/>
            <a:chOff x="5638800" y="2895600"/>
            <a:chExt cx="161173" cy="123111"/>
          </a:xfrm>
        </p:grpSpPr>
        <p:sp>
          <p:nvSpPr>
            <p:cNvPr id="19" name="TextBox 18"/>
            <p:cNvSpPr txBox="1"/>
            <p:nvPr/>
          </p:nvSpPr>
          <p:spPr>
            <a:xfrm>
              <a:off x="5638800" y="2895600"/>
              <a:ext cx="152400" cy="123111"/>
            </a:xfrm>
            <a:prstGeom prst="rect">
              <a:avLst/>
            </a:prstGeom>
            <a:noFill/>
          </p:spPr>
          <p:txBody>
            <a:bodyPr wrap="square" lIns="0" tIns="0" rIns="0" bIns="0" rtlCol="0">
              <a:spAutoFit/>
            </a:bodyPr>
            <a:lstStyle/>
            <a:p>
              <a:r>
                <a:rPr lang="en-US" sz="800" b="1" dirty="0" smtClean="0">
                  <a:solidFill>
                    <a:srgbClr val="FF0000"/>
                  </a:solidFill>
                </a:rPr>
                <a:t>•</a:t>
              </a:r>
              <a:endParaRPr lang="en-US" sz="800" b="1" dirty="0">
                <a:solidFill>
                  <a:srgbClr val="FF0000"/>
                </a:solidFill>
              </a:endParaRPr>
            </a:p>
          </p:txBody>
        </p:sp>
        <p:cxnSp>
          <p:nvCxnSpPr>
            <p:cNvPr id="20" name="Straight Arrow Connector 19"/>
            <p:cNvCxnSpPr/>
            <p:nvPr/>
          </p:nvCxnSpPr>
          <p:spPr bwMode="auto">
            <a:xfrm>
              <a:off x="5716630" y="2962276"/>
              <a:ext cx="83343" cy="1588"/>
            </a:xfrm>
            <a:prstGeom prst="straightConnector1">
              <a:avLst/>
            </a:prstGeom>
            <a:solidFill>
              <a:schemeClr val="accent1"/>
            </a:solidFill>
            <a:ln w="9525" cap="flat" cmpd="sng" algn="ctr">
              <a:solidFill>
                <a:schemeClr val="tx1"/>
              </a:solidFill>
              <a:prstDash val="solid"/>
              <a:round/>
              <a:headEnd type="none" w="med" len="med"/>
              <a:tailEnd type="stealth" w="sm" len="sm"/>
            </a:ln>
            <a:effectLst/>
          </p:spPr>
        </p:cxnSp>
      </p:grpSp>
      <p:sp>
        <p:nvSpPr>
          <p:cNvPr id="21" name="TextBox 20"/>
          <p:cNvSpPr txBox="1"/>
          <p:nvPr/>
        </p:nvSpPr>
        <p:spPr>
          <a:xfrm>
            <a:off x="533400" y="5628526"/>
            <a:ext cx="4547583" cy="1015663"/>
          </a:xfrm>
          <a:prstGeom prst="rect">
            <a:avLst/>
          </a:prstGeom>
          <a:solidFill>
            <a:srgbClr val="085899"/>
          </a:solidFill>
        </p:spPr>
        <p:txBody>
          <a:bodyPr wrap="square" rtlCol="0">
            <a:spAutoFit/>
          </a:bodyPr>
          <a:lstStyle/>
          <a:p>
            <a:r>
              <a:rPr lang="en-US" sz="2000" dirty="0" smtClean="0">
                <a:solidFill>
                  <a:schemeClr val="bg1"/>
                </a:solidFill>
              </a:rPr>
              <a:t>Like a water wave propels a surfer,</a:t>
            </a:r>
            <a:br>
              <a:rPr lang="en-US" sz="2000" dirty="0" smtClean="0">
                <a:solidFill>
                  <a:schemeClr val="bg1"/>
                </a:solidFill>
              </a:rPr>
            </a:br>
            <a:r>
              <a:rPr lang="en-US" sz="2000" dirty="0" smtClean="0">
                <a:solidFill>
                  <a:schemeClr val="bg1"/>
                </a:solidFill>
              </a:rPr>
              <a:t>an electromagnetic wave accelerates particles</a:t>
            </a:r>
            <a:endParaRPr lang="en-US" sz="2000" dirty="0">
              <a:solidFill>
                <a:schemeClr val="bg1"/>
              </a:solidFill>
            </a:endParaRPr>
          </a:p>
        </p:txBody>
      </p:sp>
    </p:spTree>
    <p:extLst>
      <p:ext uri="{BB962C8B-B14F-4D97-AF65-F5344CB8AC3E}">
        <p14:creationId xmlns:p14="http://schemas.microsoft.com/office/powerpoint/2010/main" val="273277961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2130425" y="215900"/>
            <a:ext cx="6705600" cy="685800"/>
          </a:xfrm>
          <a:effectLst>
            <a:outerShdw blurRad="63500" dist="38099" dir="2700000" algn="ctr" rotWithShape="0">
              <a:schemeClr val="tx1">
                <a:alpha val="74997"/>
              </a:schemeClr>
            </a:outerShdw>
          </a:effectLst>
        </p:spPr>
        <p:txBody>
          <a:bodyPr anchor="ctr"/>
          <a:lstStyle/>
          <a:p>
            <a:pPr eaLnBrk="1" hangingPunct="1">
              <a:defRPr/>
            </a:pPr>
            <a:r>
              <a:rPr lang="en-GB" sz="3600" dirty="0">
                <a:solidFill>
                  <a:srgbClr val="FFFF00"/>
                </a:solidFill>
                <a:effectLst>
                  <a:outerShdw blurRad="38100" dist="38100" dir="2700000">
                    <a:srgbClr val="000000"/>
                  </a:outerShdw>
                </a:effectLst>
                <a:ea typeface="+mj-ea"/>
                <a:cs typeface="+mj-cs"/>
              </a:rPr>
              <a:t>The Mission of CERN</a:t>
            </a:r>
          </a:p>
        </p:txBody>
      </p:sp>
      <p:sp>
        <p:nvSpPr>
          <p:cNvPr id="37892" name="Rectangle 1028"/>
          <p:cNvSpPr>
            <a:spLocks noGrp="1" noChangeArrowheads="1"/>
          </p:cNvSpPr>
          <p:nvPr>
            <p:ph type="body" idx="4294967295"/>
          </p:nvPr>
        </p:nvSpPr>
        <p:spPr>
          <a:xfrm>
            <a:off x="381000" y="1676400"/>
            <a:ext cx="5486400" cy="5181600"/>
          </a:xfrm>
        </p:spPr>
        <p:txBody>
          <a:bodyPr/>
          <a:lstStyle/>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Push</a:t>
            </a:r>
            <a:r>
              <a:rPr lang="en-GB" sz="2400" dirty="0" smtClean="0">
                <a:solidFill>
                  <a:srgbClr val="FCF933"/>
                </a:solidFill>
                <a:effectLst>
                  <a:outerShdw blurRad="50800" dist="38100" dir="2700000" algn="tl" rotWithShape="0">
                    <a:srgbClr val="000000"/>
                  </a:outerShdw>
                </a:effectLst>
                <a:ea typeface="+mn-ea"/>
                <a:cs typeface="+mn-cs"/>
              </a:rPr>
              <a:t> forward</a:t>
            </a:r>
            <a:r>
              <a:rPr lang="en-GB" sz="2400" dirty="0" smtClean="0">
                <a:solidFill>
                  <a:srgbClr val="FFFFFF"/>
                </a:solidFill>
                <a:effectLst>
                  <a:outerShdw blurRad="50800" dist="38100" dir="2700000" algn="tl" rotWithShape="0">
                    <a:srgbClr val="000000"/>
                  </a:outerShdw>
                </a:effectLst>
                <a:ea typeface="+mn-ea"/>
                <a:cs typeface="+mn-cs"/>
              </a:rPr>
              <a:t> </a:t>
            </a:r>
            <a:r>
              <a:rPr lang="en-GB" sz="2400" dirty="0">
                <a:solidFill>
                  <a:srgbClr val="FFFFFF"/>
                </a:solidFill>
                <a:effectLst>
                  <a:outerShdw blurRad="50800" dist="38100" dir="2700000" algn="tl" rotWithShape="0">
                    <a:srgbClr val="000000"/>
                  </a:outerShdw>
                </a:effectLst>
                <a:ea typeface="+mn-ea"/>
                <a:cs typeface="+mn-cs"/>
              </a:rPr>
              <a:t>the frontiers of knowledge</a:t>
            </a:r>
          </a:p>
          <a:p>
            <a:pPr eaLnBrk="1" hangingPunct="1">
              <a:lnSpc>
                <a:spcPct val="90000"/>
              </a:lnSpc>
              <a:buClrTx/>
              <a:buFont typeface="Wingdings" pitchFamily="-112" charset="2"/>
              <a:buNone/>
              <a:defRPr/>
            </a:pPr>
            <a:r>
              <a:rPr lang="en-GB" sz="2400" dirty="0">
                <a:solidFill>
                  <a:srgbClr val="FFFFFF"/>
                </a:solidFill>
                <a:effectLst>
                  <a:outerShdw blurRad="50800" dist="38100" dir="2700000" algn="tl" rotWithShape="0">
                    <a:srgbClr val="000000"/>
                  </a:outerShdw>
                </a:effectLst>
                <a:ea typeface="+mn-ea"/>
                <a:cs typeface="+mn-cs"/>
              </a:rPr>
              <a:t>	</a:t>
            </a:r>
            <a:endParaRPr lang="en-GB" sz="16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Develop</a:t>
            </a:r>
            <a:r>
              <a:rPr lang="en-GB" sz="2400" dirty="0">
                <a:solidFill>
                  <a:srgbClr val="FFFFFF"/>
                </a:solidFill>
                <a:effectLst>
                  <a:outerShdw blurRad="50800" dist="38100" dir="2700000" algn="tl" rotWithShape="0">
                    <a:srgbClr val="000000"/>
                  </a:outerShdw>
                </a:effectLst>
                <a:ea typeface="+mn-ea"/>
                <a:cs typeface="+mn-cs"/>
              </a:rPr>
              <a:t> new technologies for accelerators and detectors</a:t>
            </a:r>
          </a:p>
          <a:p>
            <a:pPr eaLnBrk="1" hangingPunct="1">
              <a:lnSpc>
                <a:spcPct val="90000"/>
              </a:lnSpc>
              <a:buClrTx/>
              <a:buFont typeface="Wingdings" pitchFamily="-112" charset="2"/>
              <a:buNone/>
              <a:defRPr/>
            </a:pPr>
            <a:r>
              <a:rPr lang="en-GB" sz="2400" dirty="0">
                <a:solidFill>
                  <a:srgbClr val="FFFFFF"/>
                </a:solidFill>
                <a:effectLst>
                  <a:outerShdw blurRad="50800" dist="38100" dir="2700000" algn="tl" rotWithShape="0">
                    <a:srgbClr val="000000"/>
                  </a:outerShdw>
                </a:effectLst>
                <a:ea typeface="+mn-ea"/>
                <a:cs typeface="+mn-cs"/>
              </a:rPr>
              <a:t>	</a:t>
            </a:r>
            <a:endParaRPr lang="en-GB" sz="2400" dirty="0" smtClean="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smtClean="0">
                <a:solidFill>
                  <a:srgbClr val="FCF933"/>
                </a:solidFill>
                <a:effectLst>
                  <a:outerShdw blurRad="50800" dist="38100" dir="2700000" algn="tl" rotWithShape="0">
                    <a:srgbClr val="000000"/>
                  </a:outerShdw>
                </a:effectLst>
                <a:ea typeface="+mn-ea"/>
                <a:cs typeface="+mn-cs"/>
              </a:rPr>
              <a:t>Train</a:t>
            </a:r>
            <a:r>
              <a:rPr lang="en-GB" sz="2400" dirty="0" smtClean="0">
                <a:solidFill>
                  <a:srgbClr val="FFFFFF"/>
                </a:solidFill>
                <a:effectLst>
                  <a:outerShdw blurRad="50800" dist="38100" dir="2700000" algn="tl" rotWithShape="0">
                    <a:srgbClr val="000000"/>
                  </a:outerShdw>
                </a:effectLst>
                <a:ea typeface="+mn-ea"/>
                <a:cs typeface="+mn-cs"/>
              </a:rPr>
              <a:t> </a:t>
            </a:r>
            <a:r>
              <a:rPr lang="en-GB" sz="2400" dirty="0">
                <a:solidFill>
                  <a:srgbClr val="FFFFFF"/>
                </a:solidFill>
                <a:effectLst>
                  <a:outerShdw blurRad="50800" dist="38100" dir="2700000" algn="tl" rotWithShape="0">
                    <a:srgbClr val="000000"/>
                  </a:outerShdw>
                </a:effectLst>
                <a:ea typeface="+mn-ea"/>
                <a:cs typeface="+mn-cs"/>
              </a:rPr>
              <a:t>scientists and engineers of </a:t>
            </a:r>
            <a:r>
              <a:rPr lang="en-GB" sz="2400" dirty="0" smtClean="0">
                <a:solidFill>
                  <a:srgbClr val="FFFFFF"/>
                </a:solidFill>
                <a:effectLst>
                  <a:outerShdw blurRad="50800" dist="38100" dir="2700000" algn="tl" rotWithShape="0">
                    <a:srgbClr val="000000"/>
                  </a:outerShdw>
                </a:effectLst>
                <a:ea typeface="+mn-ea"/>
                <a:cs typeface="+mn-cs"/>
              </a:rPr>
              <a:t>tomorrow (many programs/schools for students, fellows, teachers, …)</a:t>
            </a:r>
            <a:endParaRPr lang="en-GB" sz="24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defRPr/>
            </a:pPr>
            <a:endParaRPr lang="en-GB" sz="24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Unite</a:t>
            </a:r>
            <a:r>
              <a:rPr lang="en-GB" sz="2400" dirty="0">
                <a:solidFill>
                  <a:srgbClr val="FFFFFF"/>
                </a:solidFill>
                <a:effectLst>
                  <a:outerShdw blurRad="50800" dist="38100" dir="2700000" algn="tl" rotWithShape="0">
                    <a:srgbClr val="000000"/>
                  </a:outerShdw>
                </a:effectLst>
                <a:ea typeface="+mn-ea"/>
                <a:cs typeface="+mn-cs"/>
              </a:rPr>
              <a:t> people from different countries and cultures</a:t>
            </a:r>
            <a:endParaRPr lang="en-GB" sz="2000" dirty="0">
              <a:solidFill>
                <a:srgbClr val="FFFFFF"/>
              </a:solidFill>
              <a:effectLst>
                <a:outerShdw blurRad="50800" dist="38100" dir="2700000" algn="tl" rotWithShape="0">
                  <a:srgbClr val="000000"/>
                </a:outerShdw>
              </a:effectLst>
              <a:ea typeface="+mn-ea"/>
              <a:cs typeface="+mn-cs"/>
            </a:endParaRPr>
          </a:p>
        </p:txBody>
      </p:sp>
      <p:pic>
        <p:nvPicPr>
          <p:cNvPr id="37894" name="Picture 1030" descr="einstein-1"/>
          <p:cNvPicPr>
            <a:picLocks noChangeAspect="1" noChangeArrowheads="1"/>
          </p:cNvPicPr>
          <p:nvPr/>
        </p:nvPicPr>
        <p:blipFill>
          <a:blip r:embed="rId3"/>
          <a:srcRect/>
          <a:stretch>
            <a:fillRect/>
          </a:stretch>
        </p:blipFill>
        <p:spPr bwMode="auto">
          <a:xfrm>
            <a:off x="7618413" y="990600"/>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6" name="Picture 1032" descr="PET_Alzheimer"/>
          <p:cNvPicPr>
            <a:picLocks noChangeAspect="1" noChangeArrowheads="1"/>
          </p:cNvPicPr>
          <p:nvPr/>
        </p:nvPicPr>
        <p:blipFill>
          <a:blip r:embed="rId4"/>
          <a:srcRect/>
          <a:stretch>
            <a:fillRect/>
          </a:stretch>
        </p:blipFill>
        <p:spPr bwMode="auto">
          <a:xfrm>
            <a:off x="7159625" y="2838450"/>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7" name="Picture 1033" descr="Grid_globe_V1"/>
          <p:cNvPicPr>
            <a:picLocks noChangeAspect="1" noChangeArrowheads="1"/>
          </p:cNvPicPr>
          <p:nvPr/>
        </p:nvPicPr>
        <p:blipFill>
          <a:blip r:embed="rId5"/>
          <a:srcRect/>
          <a:stretch>
            <a:fillRect/>
          </a:stretch>
        </p:blipFill>
        <p:spPr bwMode="auto">
          <a:xfrm>
            <a:off x="5483225" y="2819400"/>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8" name="Picture 1034" descr="Picture 1"/>
          <p:cNvPicPr>
            <a:picLocks noChangeAspect="1" noChangeArrowheads="1"/>
          </p:cNvPicPr>
          <p:nvPr/>
        </p:nvPicPr>
        <p:blipFill>
          <a:blip r:embed="rId6"/>
          <a:srcRect/>
          <a:stretch>
            <a:fillRect/>
          </a:stretch>
        </p:blipFill>
        <p:spPr bwMode="auto">
          <a:xfrm>
            <a:off x="5867400" y="4425950"/>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3" name="Picture 1039" descr="Picture 1"/>
          <p:cNvPicPr>
            <a:picLocks noChangeAspect="1" noChangeArrowheads="1"/>
          </p:cNvPicPr>
          <p:nvPr/>
        </p:nvPicPr>
        <p:blipFill>
          <a:blip r:embed="rId7"/>
          <a:srcRect/>
          <a:stretch>
            <a:fillRect/>
          </a:stretch>
        </p:blipFill>
        <p:spPr bwMode="auto">
          <a:xfrm>
            <a:off x="6553200" y="5638800"/>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4" name="Picture 1040" descr="Picture 3"/>
          <p:cNvPicPr>
            <a:picLocks noChangeAspect="1" noChangeArrowheads="1"/>
          </p:cNvPicPr>
          <p:nvPr/>
        </p:nvPicPr>
        <p:blipFill>
          <a:blip r:embed="rId8"/>
          <a:srcRect/>
          <a:stretch>
            <a:fillRect/>
          </a:stretch>
        </p:blipFill>
        <p:spPr bwMode="auto">
          <a:xfrm>
            <a:off x="7423150" y="4427538"/>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5" name="Picture 1041" descr="Picture 2"/>
          <p:cNvPicPr>
            <a:picLocks noChangeAspect="1" noChangeArrowheads="1"/>
          </p:cNvPicPr>
          <p:nvPr/>
        </p:nvPicPr>
        <p:blipFill>
          <a:blip r:embed="rId9"/>
          <a:srcRect/>
          <a:stretch>
            <a:fillRect/>
          </a:stretch>
        </p:blipFill>
        <p:spPr bwMode="auto">
          <a:xfrm>
            <a:off x="6248400" y="1219200"/>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2" name="Group 15"/>
          <p:cNvGrpSpPr/>
          <p:nvPr/>
        </p:nvGrpSpPr>
        <p:grpSpPr>
          <a:xfrm>
            <a:off x="0" y="0"/>
            <a:ext cx="1714500" cy="1304925"/>
            <a:chOff x="0" y="0"/>
            <a:chExt cx="1714500" cy="1304925"/>
          </a:xfrm>
        </p:grpSpPr>
        <p:sp>
          <p:nvSpPr>
            <p:cNvPr id="16389"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pic>
          <p:nvPicPr>
            <p:cNvPr id="16399" name="Picture 13" descr="Picture 2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spTree>
    <p:extLst>
      <p:ext uri="{BB962C8B-B14F-4D97-AF65-F5344CB8AC3E}">
        <p14:creationId xmlns:p14="http://schemas.microsoft.com/office/powerpoint/2010/main" val="3978193326"/>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pic>
        <p:nvPicPr>
          <p:cNvPr id="33796" name="Picture 7" descr="0712013_05-A4-at-144-dpi.jpg"/>
          <p:cNvPicPr>
            <a:picLocks noChangeAspect="1"/>
          </p:cNvPicPr>
          <p:nvPr/>
        </p:nvPicPr>
        <p:blipFill>
          <a:blip r:embed="rId3" cstate="print">
            <a:lum bright="14000" contrast="2000"/>
          </a:blip>
          <a:srcRect t="5557" b="3032"/>
          <a:stretch>
            <a:fillRect/>
          </a:stretch>
        </p:blipFill>
        <p:spPr bwMode="auto">
          <a:xfrm>
            <a:off x="254000" y="1192213"/>
            <a:ext cx="8759825" cy="5399087"/>
          </a:xfrm>
          <a:prstGeom prst="rect">
            <a:avLst/>
          </a:prstGeom>
          <a:noFill/>
          <a:ln w="9525">
            <a:noFill/>
            <a:miter lim="800000"/>
            <a:headEnd/>
            <a:tailEnd/>
          </a:ln>
        </p:spPr>
      </p:pic>
      <p:sp>
        <p:nvSpPr>
          <p:cNvPr id="33794" name="Rectangle 4"/>
          <p:cNvSpPr>
            <a:spLocks noGrp="1" noChangeArrowheads="1"/>
          </p:cNvSpPr>
          <p:nvPr>
            <p:ph type="title"/>
          </p:nvPr>
        </p:nvSpPr>
        <p:spPr>
          <a:xfrm>
            <a:off x="127000" y="1028700"/>
            <a:ext cx="5029200" cy="385763"/>
          </a:xfrm>
          <a:solidFill>
            <a:schemeClr val="accent2">
              <a:lumMod val="60000"/>
              <a:lumOff val="40000"/>
            </a:schemeClr>
          </a:solidFill>
          <a:ln>
            <a:solidFill>
              <a:schemeClr val="bg1"/>
            </a:solidFill>
          </a:ln>
        </p:spPr>
        <p:txBody>
          <a:bodyPr/>
          <a:lstStyle/>
          <a:p>
            <a:r>
              <a:rPr lang="en-GB" sz="2000" b="0" i="0" dirty="0" smtClean="0">
                <a:solidFill>
                  <a:schemeClr val="tx1"/>
                </a:solidFill>
                <a:ea typeface="ＭＳ Ｐゴシック" pitchFamily="34" charset="-128"/>
              </a:rPr>
              <a:t>Niobium cladded Radio Frequency cavities</a:t>
            </a:r>
          </a:p>
        </p:txBody>
      </p:sp>
      <p:sp>
        <p:nvSpPr>
          <p:cNvPr id="33795" name="Slide Number Placeholder 6"/>
          <p:cNvSpPr>
            <a:spLocks noGrp="1"/>
          </p:cNvSpPr>
          <p:nvPr>
            <p:ph type="sldNum" sz="quarter" idx="10"/>
          </p:nvPr>
        </p:nvSpPr>
        <p:spPr>
          <a:noFill/>
        </p:spPr>
        <p:txBody>
          <a:bodyPr/>
          <a:lstStyle/>
          <a:p>
            <a:fld id="{B700C656-1078-4981-8592-F210C814DE34}" type="slidenum">
              <a:rPr lang="en-US" smtClean="0"/>
              <a:pPr/>
              <a:t>30</a:t>
            </a:fld>
            <a:endParaRPr lang="en-US" smtClean="0"/>
          </a:p>
        </p:txBody>
      </p:sp>
      <p:pic>
        <p:nvPicPr>
          <p:cNvPr id="33797" name="Picture 8" descr="9107011-A4-at-144-dpi.jpg"/>
          <p:cNvPicPr>
            <a:picLocks noChangeAspect="1"/>
          </p:cNvPicPr>
          <p:nvPr/>
        </p:nvPicPr>
        <p:blipFill>
          <a:blip r:embed="rId4" cstate="print"/>
          <a:srcRect/>
          <a:stretch>
            <a:fillRect/>
          </a:stretch>
        </p:blipFill>
        <p:spPr bwMode="auto">
          <a:xfrm>
            <a:off x="5638800" y="4891088"/>
            <a:ext cx="3355975" cy="1687512"/>
          </a:xfrm>
          <a:prstGeom prst="rect">
            <a:avLst/>
          </a:prstGeom>
          <a:noFill/>
          <a:ln w="9525">
            <a:noFill/>
            <a:miter lim="800000"/>
            <a:headEnd/>
            <a:tailEnd/>
          </a:ln>
        </p:spPr>
      </p:pic>
      <p:sp>
        <p:nvSpPr>
          <p:cNvPr id="6" name="TextBox 5"/>
          <p:cNvSpPr txBox="1"/>
          <p:nvPr/>
        </p:nvSpPr>
        <p:spPr>
          <a:xfrm>
            <a:off x="6413500" y="4419600"/>
            <a:ext cx="2590800" cy="46196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n-GB" dirty="0"/>
              <a:t>8 x 2 MV, 5 MV/m</a:t>
            </a:r>
          </a:p>
        </p:txBody>
      </p:sp>
      <p:sp>
        <p:nvSpPr>
          <p:cNvPr id="7" name="Content Placeholder 2"/>
          <p:cNvSpPr txBox="1">
            <a:spLocks/>
          </p:cNvSpPr>
          <p:nvPr/>
        </p:nvSpPr>
        <p:spPr bwMode="auto">
          <a:xfrm>
            <a:off x="927100" y="328613"/>
            <a:ext cx="8369300" cy="533400"/>
          </a:xfrm>
          <a:prstGeom prst="rect">
            <a:avLst/>
          </a:prstGeom>
          <a:noFill/>
          <a:ln w="9525">
            <a:noFill/>
            <a:miter lim="800000"/>
            <a:headEnd/>
            <a:tailEnd/>
          </a:ln>
        </p:spPr>
        <p:txBody>
          <a:bodyPr lIns="92075" tIns="46038" rIns="92075" bIns="46038"/>
          <a:lstStyle/>
          <a:p>
            <a:pPr>
              <a:lnSpc>
                <a:spcPct val="90000"/>
              </a:lnSpc>
              <a:spcBef>
                <a:spcPct val="30000"/>
              </a:spcBef>
              <a:buClr>
                <a:schemeClr val="hlink"/>
              </a:buClr>
              <a:buSzPct val="70000"/>
            </a:pPr>
            <a:r>
              <a:rPr lang="en-US" sz="3200" i="1" dirty="0" smtClean="0">
                <a:solidFill>
                  <a:srgbClr val="FFFF00"/>
                </a:solidFill>
                <a:latin typeface="+mj-lt"/>
              </a:rPr>
              <a:t>Accelerate in Superconducting Cavities</a:t>
            </a:r>
            <a:endParaRPr lang="en-US" sz="3200" i="1" dirty="0">
              <a:solidFill>
                <a:srgbClr val="FFFF00"/>
              </a:solidFill>
              <a:latin typeface="+mj-lt"/>
            </a:endParaRPr>
          </a:p>
        </p:txBody>
      </p:sp>
    </p:spTree>
    <p:extLst>
      <p:ext uri="{BB962C8B-B14F-4D97-AF65-F5344CB8AC3E}">
        <p14:creationId xmlns:p14="http://schemas.microsoft.com/office/powerpoint/2010/main" val="151243618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0" y="-12958"/>
            <a:ext cx="9161277" cy="6870958"/>
          </a:xfrm>
          <a:prstGeom prst="rect">
            <a:avLst/>
          </a:prstGeom>
        </p:spPr>
      </p:pic>
      <p:grpSp>
        <p:nvGrpSpPr>
          <p:cNvPr id="2" name="Group 69"/>
          <p:cNvGrpSpPr>
            <a:grpSpLocks/>
          </p:cNvGrpSpPr>
          <p:nvPr/>
        </p:nvGrpSpPr>
        <p:grpSpPr bwMode="auto">
          <a:xfrm>
            <a:off x="0" y="1339850"/>
            <a:ext cx="2667000" cy="2774950"/>
            <a:chOff x="288" y="860"/>
            <a:chExt cx="1680" cy="1748"/>
          </a:xfrm>
        </p:grpSpPr>
        <p:sp>
          <p:nvSpPr>
            <p:cNvPr id="15" name="Line 70"/>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16" name="Line 71"/>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17" name="Oval 72"/>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pic>
          <p:nvPicPr>
            <p:cNvPr id="18" name="Picture 73" descr="bul-pho-2007-079"/>
            <p:cNvPicPr>
              <a:picLocks noChangeAspect="1" noChangeArrowheads="1"/>
            </p:cNvPicPr>
            <p:nvPr/>
          </p:nvPicPr>
          <p:blipFill>
            <a:blip r:embed="rId4"/>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19" name="Text Box 74"/>
            <p:cNvSpPr txBox="1">
              <a:spLocks noChangeArrowheads="1"/>
            </p:cNvSpPr>
            <p:nvPr/>
          </p:nvSpPr>
          <p:spPr bwMode="auto">
            <a:xfrm>
              <a:off x="416" y="860"/>
              <a:ext cx="401" cy="212"/>
            </a:xfrm>
            <a:prstGeom prst="rect">
              <a:avLst/>
            </a:prstGeom>
            <a:solidFill>
              <a:schemeClr val="accent3"/>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a:defRPr/>
              </a:pPr>
              <a:r>
                <a:rPr lang="de-CH" sz="1600" dirty="0" smtClean="0">
                  <a:solidFill>
                    <a:srgbClr val="0516BB"/>
                  </a:solidFill>
                  <a:effectLst>
                    <a:outerShdw blurRad="38100" dist="38100" dir="2700000" algn="tl" rotWithShape="0">
                      <a:prstClr val="black"/>
                    </a:outerShdw>
                  </a:effectLst>
                  <a:latin typeface="Helvetica"/>
                  <a:ea typeface="ＭＳ Ｐゴシック" pitchFamily="-111" charset="-128"/>
                  <a:cs typeface="ＭＳ Ｐゴシック" pitchFamily="-111" charset="-128"/>
                </a:rPr>
                <a:t>CMS</a:t>
              </a:r>
              <a:endParaRPr lang="de-CH" sz="2000" dirty="0">
                <a:solidFill>
                  <a:srgbClr val="0516BB"/>
                </a:solidFill>
                <a:effectLst>
                  <a:outerShdw blurRad="38100" dist="38100" dir="2700000" algn="tl" rotWithShape="0">
                    <a:prstClr val="black"/>
                  </a:outerShdw>
                </a:effectLst>
                <a:latin typeface="Helvetica"/>
                <a:ea typeface="ＭＳ Ｐゴシック" pitchFamily="-111" charset="-128"/>
                <a:cs typeface="ＭＳ Ｐゴシック" pitchFamily="-111" charset="-128"/>
              </a:endParaRPr>
            </a:p>
          </p:txBody>
        </p:sp>
      </p:grpSp>
      <p:grpSp>
        <p:nvGrpSpPr>
          <p:cNvPr id="3" name="Group 75"/>
          <p:cNvGrpSpPr>
            <a:grpSpLocks/>
          </p:cNvGrpSpPr>
          <p:nvPr/>
        </p:nvGrpSpPr>
        <p:grpSpPr bwMode="auto">
          <a:xfrm>
            <a:off x="7035800" y="3733800"/>
            <a:ext cx="1955800" cy="2168526"/>
            <a:chOff x="304" y="2344"/>
            <a:chExt cx="1232" cy="1366"/>
          </a:xfrm>
        </p:grpSpPr>
        <p:sp>
          <p:nvSpPr>
            <p:cNvPr id="21" name="Oval 76"/>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22" name="Line 77"/>
            <p:cNvSpPr>
              <a:spLocks noChangeShapeType="1"/>
            </p:cNvSpPr>
            <p:nvPr/>
          </p:nvSpPr>
          <p:spPr bwMode="auto">
            <a:xfrm flipV="1">
              <a:off x="336" y="2392"/>
              <a:ext cx="792" cy="192"/>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23" name="Line 78"/>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pic>
          <p:nvPicPr>
            <p:cNvPr id="24" name="Picture 79" descr="Picture 2"/>
            <p:cNvPicPr>
              <a:picLocks noChangeAspect="1" noChangeArrowheads="1"/>
            </p:cNvPicPr>
            <p:nvPr/>
          </p:nvPicPr>
          <p:blipFill>
            <a:blip r:embed="rId5"/>
            <a:srcRect/>
            <a:stretch>
              <a:fillRect/>
            </a:stretch>
          </p:blipFill>
          <p:spPr bwMode="auto">
            <a:xfrm>
              <a:off x="304" y="2584"/>
              <a:ext cx="1232" cy="913"/>
            </a:xfrm>
            <a:prstGeom prst="rect">
              <a:avLst/>
            </a:prstGeom>
            <a:noFill/>
            <a:ln w="9525">
              <a:noFill/>
              <a:miter lim="800000"/>
              <a:headEnd/>
              <a:tailEnd/>
            </a:ln>
            <a:effectLst>
              <a:outerShdw blurRad="38100" dist="38100" dir="2700000" algn="tl" rotWithShape="0">
                <a:prstClr val="black"/>
              </a:outerShdw>
            </a:effectLst>
          </p:spPr>
        </p:pic>
        <p:sp>
          <p:nvSpPr>
            <p:cNvPr id="25" name="Text Box 80"/>
            <p:cNvSpPr txBox="1">
              <a:spLocks noChangeArrowheads="1"/>
            </p:cNvSpPr>
            <p:nvPr/>
          </p:nvSpPr>
          <p:spPr bwMode="auto">
            <a:xfrm>
              <a:off x="384" y="3497"/>
              <a:ext cx="490" cy="213"/>
            </a:xfrm>
            <a:prstGeom prst="rect">
              <a:avLst/>
            </a:prstGeom>
            <a:solidFill>
              <a:schemeClr val="accent1"/>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r>
                <a:rPr lang="de-CH" sz="1600" dirty="0">
                  <a:solidFill>
                    <a:srgbClr val="0516BB"/>
                  </a:solidFill>
                  <a:effectLst>
                    <a:outerShdw blurRad="38100" dist="38100" dir="2700000" algn="tl" rotWithShape="0">
                      <a:prstClr val="black"/>
                    </a:outerShdw>
                  </a:effectLst>
                  <a:latin typeface="Helvetica"/>
                  <a:ea typeface="ＭＳ Ｐゴシック" charset="-128"/>
                </a:rPr>
                <a:t>ALICE</a:t>
              </a:r>
              <a:endParaRPr lang="de-CH" sz="2000" dirty="0">
                <a:solidFill>
                  <a:srgbClr val="0516BB"/>
                </a:solidFill>
                <a:effectLst>
                  <a:outerShdw blurRad="38100" dist="38100" dir="2700000" algn="tl" rotWithShape="0">
                    <a:prstClr val="black"/>
                  </a:outerShdw>
                </a:effectLst>
                <a:latin typeface="Helvetica"/>
                <a:ea typeface="ＭＳ Ｐゴシック" charset="-128"/>
              </a:endParaRPr>
            </a:p>
          </p:txBody>
        </p:sp>
      </p:grpSp>
      <p:grpSp>
        <p:nvGrpSpPr>
          <p:cNvPr id="4" name="Group 81"/>
          <p:cNvGrpSpPr>
            <a:grpSpLocks/>
          </p:cNvGrpSpPr>
          <p:nvPr/>
        </p:nvGrpSpPr>
        <p:grpSpPr bwMode="auto">
          <a:xfrm>
            <a:off x="3886200" y="425450"/>
            <a:ext cx="2171700" cy="2314575"/>
            <a:chOff x="4224" y="872"/>
            <a:chExt cx="1368" cy="1458"/>
          </a:xfrm>
        </p:grpSpPr>
        <p:grpSp>
          <p:nvGrpSpPr>
            <p:cNvPr id="5" name="Group 82"/>
            <p:cNvGrpSpPr>
              <a:grpSpLocks/>
            </p:cNvGrpSpPr>
            <p:nvPr/>
          </p:nvGrpSpPr>
          <p:grpSpPr bwMode="auto">
            <a:xfrm>
              <a:off x="4224" y="1104"/>
              <a:ext cx="1364" cy="1226"/>
              <a:chOff x="4224" y="1104"/>
              <a:chExt cx="1364" cy="1226"/>
            </a:xfrm>
          </p:grpSpPr>
          <p:sp>
            <p:nvSpPr>
              <p:cNvPr id="30" name="Oval 83"/>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1" name="Line 84"/>
              <p:cNvSpPr>
                <a:spLocks noChangeShapeType="1"/>
              </p:cNvSpPr>
              <p:nvPr/>
            </p:nvSpPr>
            <p:spPr bwMode="auto">
              <a:xfrm>
                <a:off x="4272" y="1968"/>
                <a:ext cx="743" cy="344"/>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2" name="Line 85"/>
              <p:cNvSpPr>
                <a:spLocks noChangeShapeType="1"/>
              </p:cNvSpPr>
              <p:nvPr/>
            </p:nvSpPr>
            <p:spPr bwMode="auto">
              <a:xfrm flipH="1">
                <a:off x="5015" y="1968"/>
                <a:ext cx="553" cy="344"/>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pic>
            <p:nvPicPr>
              <p:cNvPr id="33" name="Picture 86" descr="Picture 3"/>
              <p:cNvPicPr>
                <a:picLocks noChangeAspect="1" noChangeArrowheads="1"/>
              </p:cNvPicPr>
              <p:nvPr/>
            </p:nvPicPr>
            <p:blipFill>
              <a:blip r:embed="rId6"/>
              <a:srcRect/>
              <a:stretch>
                <a:fillRect/>
              </a:stretch>
            </p:blipFill>
            <p:spPr bwMode="auto">
              <a:xfrm>
                <a:off x="4224" y="1104"/>
                <a:ext cx="1364" cy="867"/>
              </a:xfrm>
              <a:prstGeom prst="rect">
                <a:avLst/>
              </a:prstGeom>
              <a:noFill/>
              <a:ln w="9525">
                <a:noFill/>
                <a:miter lim="800000"/>
                <a:headEnd/>
                <a:tailEnd/>
              </a:ln>
              <a:effectLst>
                <a:outerShdw blurRad="50800" dist="38100" dir="2700000">
                  <a:srgbClr val="000000"/>
                </a:outerShdw>
              </a:effectLst>
            </p:spPr>
          </p:pic>
        </p:grpSp>
        <p:sp>
          <p:nvSpPr>
            <p:cNvPr id="28" name="Rectangle 87"/>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w="9525">
              <a:noFill/>
              <a:miter lim="800000"/>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29" name="Text Box 88"/>
            <p:cNvSpPr txBox="1">
              <a:spLocks noChangeArrowheads="1"/>
            </p:cNvSpPr>
            <p:nvPr/>
          </p:nvSpPr>
          <p:spPr bwMode="auto">
            <a:xfrm>
              <a:off x="4245" y="872"/>
              <a:ext cx="454" cy="212"/>
            </a:xfrm>
            <a:prstGeom prst="rect">
              <a:avLst/>
            </a:prstGeom>
            <a:solidFill>
              <a:schemeClr val="accent1"/>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a:defRPr/>
              </a:pPr>
              <a:r>
                <a:rPr lang="de-CH" sz="1600" dirty="0" err="1">
                  <a:solidFill>
                    <a:srgbClr val="0516BB"/>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rPr>
                <a:t>LHCb</a:t>
              </a:r>
              <a:endParaRPr lang="de-CH" sz="2000" dirty="0">
                <a:solidFill>
                  <a:srgbClr val="0516BB"/>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endParaRPr>
            </a:p>
          </p:txBody>
        </p:sp>
      </p:grpSp>
      <p:grpSp>
        <p:nvGrpSpPr>
          <p:cNvPr id="7" name="Group 89"/>
          <p:cNvGrpSpPr>
            <a:grpSpLocks/>
          </p:cNvGrpSpPr>
          <p:nvPr/>
        </p:nvGrpSpPr>
        <p:grpSpPr bwMode="auto">
          <a:xfrm>
            <a:off x="6477001" y="423862"/>
            <a:ext cx="2667002" cy="2624138"/>
            <a:chOff x="3408" y="1899"/>
            <a:chExt cx="1680" cy="1653"/>
          </a:xfrm>
        </p:grpSpPr>
        <p:grpSp>
          <p:nvGrpSpPr>
            <p:cNvPr id="11" name="Group 90"/>
            <p:cNvGrpSpPr>
              <a:grpSpLocks/>
            </p:cNvGrpSpPr>
            <p:nvPr/>
          </p:nvGrpSpPr>
          <p:grpSpPr bwMode="auto">
            <a:xfrm>
              <a:off x="3408" y="2112"/>
              <a:ext cx="1680" cy="1440"/>
              <a:chOff x="3408" y="2112"/>
              <a:chExt cx="1680" cy="1440"/>
            </a:xfrm>
          </p:grpSpPr>
          <p:sp>
            <p:nvSpPr>
              <p:cNvPr id="38" name="Oval 91"/>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39" name="Line 92"/>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sp>
            <p:nvSpPr>
              <p:cNvPr id="40" name="Line 93"/>
              <p:cNvSpPr>
                <a:spLocks noChangeShapeType="1"/>
              </p:cNvSpPr>
              <p:nvPr/>
            </p:nvSpPr>
            <p:spPr bwMode="auto">
              <a:xfrm flipV="1">
                <a:off x="3696" y="3168"/>
                <a:ext cx="1392" cy="336"/>
              </a:xfrm>
              <a:prstGeom prst="line">
                <a:avLst/>
              </a:prstGeom>
              <a:noFill/>
              <a:ln w="38100">
                <a:solidFill>
                  <a:schemeClr val="bg1"/>
                </a:solidFill>
                <a:prstDash val="sysDot"/>
                <a:round/>
                <a:headEnd/>
                <a:tailEnd/>
              </a:ln>
            </p:spPr>
            <p:txBody>
              <a:bodyPr wrap="none" anchor="ctr">
                <a:prstTxWarp prst="textNoShape">
                  <a:avLst/>
                </a:prstTxWarp>
              </a:bodyPr>
              <a:lstStyle/>
              <a:p>
                <a:pPr eaLnBrk="1" hangingPunct="1"/>
                <a:endParaRPr lang="en-US" dirty="0">
                  <a:solidFill>
                    <a:srgbClr val="000000"/>
                  </a:solidFill>
                  <a:latin typeface="Arial" charset="0"/>
                  <a:ea typeface="ＭＳ Ｐゴシック" charset="-128"/>
                </a:endParaRPr>
              </a:p>
            </p:txBody>
          </p:sp>
          <p:pic>
            <p:nvPicPr>
              <p:cNvPr id="41" name="Picture 94" descr="0511013_01"/>
              <p:cNvPicPr>
                <a:picLocks noChangeAspect="1" noChangeArrowheads="1"/>
              </p:cNvPicPr>
              <p:nvPr/>
            </p:nvPicPr>
            <p:blipFill>
              <a:blip r:embed="rId7"/>
              <a:srcRect/>
              <a:stretch>
                <a:fillRect/>
              </a:stretch>
            </p:blipFill>
            <p:spPr bwMode="auto">
              <a:xfrm>
                <a:off x="3408" y="2112"/>
                <a:ext cx="1632" cy="1063"/>
              </a:xfrm>
              <a:prstGeom prst="rect">
                <a:avLst/>
              </a:prstGeom>
              <a:noFill/>
              <a:ln w="9525">
                <a:noFill/>
                <a:miter lim="800000"/>
                <a:headEnd/>
                <a:tailEnd/>
              </a:ln>
              <a:effectLst>
                <a:outerShdw blurRad="38100" dist="38100" dir="2700000" algn="tl" rotWithShape="0">
                  <a:prstClr val="black"/>
                </a:outerShdw>
              </a:effectLst>
            </p:spPr>
          </p:pic>
        </p:grpSp>
        <p:sp>
          <p:nvSpPr>
            <p:cNvPr id="37" name="Text Box 96"/>
            <p:cNvSpPr txBox="1">
              <a:spLocks noChangeArrowheads="1"/>
            </p:cNvSpPr>
            <p:nvPr/>
          </p:nvSpPr>
          <p:spPr bwMode="auto">
            <a:xfrm>
              <a:off x="3456" y="1899"/>
              <a:ext cx="516" cy="213"/>
            </a:xfrm>
            <a:prstGeom prst="rect">
              <a:avLst/>
            </a:prstGeom>
            <a:solidFill>
              <a:schemeClr val="accent1"/>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r>
                <a:rPr lang="de-CH" sz="1600" dirty="0">
                  <a:solidFill>
                    <a:srgbClr val="0516BB"/>
                  </a:solidFill>
                  <a:effectLst>
                    <a:outerShdw blurRad="38100" dist="38100" dir="2700000" algn="tl" rotWithShape="0">
                      <a:prstClr val="black"/>
                    </a:outerShdw>
                  </a:effectLst>
                  <a:latin typeface="Helvetica"/>
                  <a:ea typeface="ＭＳ Ｐゴシック" charset="-128"/>
                </a:rPr>
                <a:t>ATLAS</a:t>
              </a:r>
            </a:p>
          </p:txBody>
        </p:sp>
      </p:grpSp>
      <p:pic>
        <p:nvPicPr>
          <p:cNvPr id="35" name="Picture 34" descr="cern_logo_1.png"/>
          <p:cNvPicPr>
            <a:picLocks noChangeAspect="1"/>
          </p:cNvPicPr>
          <p:nvPr/>
        </p:nvPicPr>
        <p:blipFill>
          <a:blip r:embed="rId8"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
        <p:nvSpPr>
          <p:cNvPr id="42" name="Text Box 3"/>
          <p:cNvSpPr txBox="1">
            <a:spLocks noChangeArrowheads="1"/>
          </p:cNvSpPr>
          <p:nvPr/>
        </p:nvSpPr>
        <p:spPr bwMode="auto">
          <a:xfrm>
            <a:off x="1112727" y="3896923"/>
            <a:ext cx="4955249" cy="2631490"/>
          </a:xfrm>
          <a:prstGeom prst="rect">
            <a:avLst/>
          </a:prstGeom>
          <a:solidFill>
            <a:schemeClr val="accent3">
              <a:alpha val="52000"/>
            </a:schemeClr>
          </a:solid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eaLnBrk="1" hangingPunct="1">
              <a:defRPr/>
            </a:pPr>
            <a:r>
              <a:rPr lang="en-GB" b="1" dirty="0" smtClean="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Intro CERN and LHC</a:t>
            </a:r>
          </a:p>
          <a:p>
            <a:pPr eaLnBrk="1" hangingPunct="1">
              <a:spcBef>
                <a:spcPts val="1800"/>
              </a:spcBef>
              <a:defRPr/>
            </a:pPr>
            <a:r>
              <a:rPr lang="en-GB" b="1" dirty="0" smtClean="0">
                <a:solidFill>
                  <a:schemeClr val="accent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The accelerator</a:t>
            </a:r>
          </a:p>
          <a:p>
            <a:pPr eaLnBrk="1" hangingPunct="1">
              <a:spcBef>
                <a:spcPts val="1800"/>
              </a:spcBef>
              <a:defRPr/>
            </a:pPr>
            <a:r>
              <a:rPr lang="en-GB" sz="4800" b="1" dirty="0" smtClean="0">
                <a:solidFill>
                  <a:srgbClr val="0516BB"/>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The detectors</a:t>
            </a:r>
          </a:p>
          <a:p>
            <a:pPr eaLnBrk="1" hangingPunct="1">
              <a:spcBef>
                <a:spcPts val="1800"/>
              </a:spcBef>
              <a:defRPr/>
            </a:pPr>
            <a:r>
              <a:rPr lang="en-GB" b="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Operation</a:t>
            </a:r>
            <a:endParaRPr lang="en-GB" b="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202740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
                                          </p:val>
                                        </p:tav>
                                        <p:tav tm="100000">
                                          <p:val>
                                            <p:strVal val="#ppt_x"/>
                                          </p:val>
                                        </p:tav>
                                      </p:tavLst>
                                    </p:anim>
                                    <p:anim calcmode="lin" valueType="num">
                                      <p:cBhvr>
                                        <p:cTn id="8" dur="1000" fill="hold"/>
                                        <p:tgtEl>
                                          <p:spTgt spid="7"/>
                                        </p:tgtEl>
                                        <p:attrNameLst>
                                          <p:attrName>ppt_y</p:attrName>
                                        </p:attrNameLst>
                                      </p:cBhvr>
                                      <p:tavLst>
                                        <p:tav tm="0">
                                          <p:val>
                                            <p:strVal val="#ppt_y+#ppt_h/2"/>
                                          </p:val>
                                        </p:tav>
                                        <p:tav tm="100000">
                                          <p:val>
                                            <p:strVal val="#ppt_y"/>
                                          </p:val>
                                        </p:tav>
                                      </p:tavLst>
                                    </p:anim>
                                    <p:anim calcmode="lin" valueType="num">
                                      <p:cBhvr>
                                        <p:cTn id="9" dur="1000" fill="hold"/>
                                        <p:tgtEl>
                                          <p:spTgt spid="7"/>
                                        </p:tgtEl>
                                        <p:attrNameLst>
                                          <p:attrName>ppt_w</p:attrName>
                                        </p:attrNameLst>
                                      </p:cBhvr>
                                      <p:tavLst>
                                        <p:tav tm="0">
                                          <p:val>
                                            <p:strVal val="#ppt_w"/>
                                          </p:val>
                                        </p:tav>
                                        <p:tav tm="100000">
                                          <p:val>
                                            <p:strVal val="#ppt_w"/>
                                          </p:val>
                                        </p:tav>
                                      </p:tavLst>
                                    </p:anim>
                                    <p:anim calcmode="lin" valueType="num">
                                      <p:cBhvr>
                                        <p:cTn id="10" dur="1000" fill="hold"/>
                                        <p:tgtEl>
                                          <p:spTgt spid="7"/>
                                        </p:tgtEl>
                                        <p:attrNameLst>
                                          <p:attrName>ppt_h</p:attrName>
                                        </p:attrNameLst>
                                      </p:cBhvr>
                                      <p:tavLst>
                                        <p:tav tm="0">
                                          <p:val>
                                            <p:fltVal val="0"/>
                                          </p:val>
                                        </p:tav>
                                        <p:tav tm="100000">
                                          <p:val>
                                            <p:strVal val="#ppt_h"/>
                                          </p:val>
                                        </p:tav>
                                      </p:tavLst>
                                    </p:anim>
                                  </p:childTnLst>
                                </p:cTn>
                              </p:par>
                            </p:childTnLst>
                          </p:cTn>
                        </p:par>
                        <p:par>
                          <p:cTn id="11" fill="hold">
                            <p:stCondLst>
                              <p:cond delay="1000"/>
                            </p:stCondLst>
                            <p:childTnLst>
                              <p:par>
                                <p:cTn id="12" presetID="17" presetClass="entr" presetSubtype="4"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ppt_h/2"/>
                                          </p:val>
                                        </p:tav>
                                        <p:tav tm="100000">
                                          <p:val>
                                            <p:strVal val="#ppt_y"/>
                                          </p:val>
                                        </p:tav>
                                      </p:tavLst>
                                    </p:anim>
                                    <p:anim calcmode="lin" valueType="num">
                                      <p:cBhvr>
                                        <p:cTn id="16" dur="1000" fill="hold"/>
                                        <p:tgtEl>
                                          <p:spTgt spid="2"/>
                                        </p:tgtEl>
                                        <p:attrNameLst>
                                          <p:attrName>ppt_w</p:attrName>
                                        </p:attrNameLst>
                                      </p:cBhvr>
                                      <p:tavLst>
                                        <p:tav tm="0">
                                          <p:val>
                                            <p:strVal val="#ppt_w"/>
                                          </p:val>
                                        </p:tav>
                                        <p:tav tm="100000">
                                          <p:val>
                                            <p:strVal val="#ppt_w"/>
                                          </p:val>
                                        </p:tav>
                                      </p:tavLst>
                                    </p:anim>
                                    <p:anim calcmode="lin" valueType="num">
                                      <p:cBhvr>
                                        <p:cTn id="17" dur="1000" fill="hold"/>
                                        <p:tgtEl>
                                          <p:spTgt spid="2"/>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17" presetClass="entr" presetSubtype="4"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ppt_h/2"/>
                                          </p:val>
                                        </p:tav>
                                        <p:tav tm="100000">
                                          <p:val>
                                            <p:strVal val="#ppt_y"/>
                                          </p:val>
                                        </p:tav>
                                      </p:tavLst>
                                    </p:anim>
                                    <p:anim calcmode="lin" valueType="num">
                                      <p:cBhvr>
                                        <p:cTn id="23" dur="1000" fill="hold"/>
                                        <p:tgtEl>
                                          <p:spTgt spid="4"/>
                                        </p:tgtEl>
                                        <p:attrNameLst>
                                          <p:attrName>ppt_w</p:attrName>
                                        </p:attrNameLst>
                                      </p:cBhvr>
                                      <p:tavLst>
                                        <p:tav tm="0">
                                          <p:val>
                                            <p:strVal val="#ppt_w"/>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childTnLst>
                                </p:cTn>
                              </p:par>
                            </p:childTnLst>
                          </p:cTn>
                        </p:par>
                        <p:par>
                          <p:cTn id="25" fill="hold">
                            <p:stCondLst>
                              <p:cond delay="3000"/>
                            </p:stCondLst>
                            <p:childTnLst>
                              <p:par>
                                <p:cTn id="26" presetID="17" presetClass="entr" presetSubtype="1"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ppt_h/2"/>
                                          </p:val>
                                        </p:tav>
                                        <p:tav tm="100000">
                                          <p:val>
                                            <p:strVal val="#ppt_y"/>
                                          </p:val>
                                        </p:tav>
                                      </p:tavLst>
                                    </p:anim>
                                    <p:anim calcmode="lin" valueType="num">
                                      <p:cBhvr>
                                        <p:cTn id="30" dur="1000" fill="hold"/>
                                        <p:tgtEl>
                                          <p:spTgt spid="3"/>
                                        </p:tgtEl>
                                        <p:attrNameLst>
                                          <p:attrName>ppt_w</p:attrName>
                                        </p:attrNameLst>
                                      </p:cBhvr>
                                      <p:tavLst>
                                        <p:tav tm="0">
                                          <p:val>
                                            <p:strVal val="#ppt_w"/>
                                          </p:val>
                                        </p:tav>
                                        <p:tav tm="100000">
                                          <p:val>
                                            <p:strVal val="#ppt_w"/>
                                          </p:val>
                                        </p:tav>
                                      </p:tavLst>
                                    </p:anim>
                                    <p:anim calcmode="lin" valueType="num">
                                      <p:cBhvr>
                                        <p:cTn id="31" dur="1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6386" name="Slide Number Placeholder 14"/>
          <p:cNvSpPr>
            <a:spLocks noGrp="1"/>
          </p:cNvSpPr>
          <p:nvPr>
            <p:ph type="sldNum" sz="quarter" idx="10"/>
          </p:nvPr>
        </p:nvSpPr>
        <p:spPr>
          <a:noFill/>
        </p:spPr>
        <p:txBody>
          <a:bodyPr/>
          <a:lstStyle/>
          <a:p>
            <a:fld id="{B92D6D8E-FF78-40DB-82B0-F25EE6319427}" type="slidenum">
              <a:rPr lang="en-US" smtClean="0"/>
              <a:pPr/>
              <a:t>32</a:t>
            </a:fld>
            <a:endParaRPr lang="en-US" smtClean="0"/>
          </a:p>
        </p:txBody>
      </p:sp>
      <p:sp>
        <p:nvSpPr>
          <p:cNvPr id="16388" name="Rectangle 2"/>
          <p:cNvSpPr>
            <a:spLocks noGrp="1" noChangeArrowheads="1"/>
          </p:cNvSpPr>
          <p:nvPr>
            <p:ph type="title"/>
          </p:nvPr>
        </p:nvSpPr>
        <p:spPr>
          <a:xfrm>
            <a:off x="2209800" y="228600"/>
            <a:ext cx="6400800" cy="533400"/>
          </a:xfrm>
        </p:spPr>
        <p:txBody>
          <a:bodyPr/>
          <a:lstStyle/>
          <a:p>
            <a:r>
              <a:rPr lang="en-US" sz="3200" dirty="0" smtClean="0">
                <a:solidFill>
                  <a:srgbClr val="FFFF00"/>
                </a:solidFill>
              </a:rPr>
              <a:t>Main objectives of the LHC</a:t>
            </a:r>
          </a:p>
        </p:txBody>
      </p:sp>
      <p:sp>
        <p:nvSpPr>
          <p:cNvPr id="7" name="Content Placeholder 2"/>
          <p:cNvSpPr>
            <a:spLocks noGrp="1"/>
          </p:cNvSpPr>
          <p:nvPr>
            <p:ph idx="1"/>
          </p:nvPr>
        </p:nvSpPr>
        <p:spPr>
          <a:xfrm>
            <a:off x="152400" y="990600"/>
            <a:ext cx="8915400" cy="5791200"/>
          </a:xfrm>
        </p:spPr>
        <p:txBody>
          <a:bodyPr/>
          <a:lstStyle/>
          <a:p>
            <a:pPr>
              <a:buNone/>
            </a:pPr>
            <a:r>
              <a:rPr lang="en-US" sz="2400" b="1" dirty="0" smtClean="0">
                <a:solidFill>
                  <a:srgbClr val="FFFF00"/>
                </a:solidFill>
              </a:rPr>
              <a:t>Find answer to these questions:</a:t>
            </a:r>
            <a:endParaRPr lang="en-US" sz="1600" b="1" dirty="0" smtClean="0">
              <a:solidFill>
                <a:srgbClr val="FFFF00"/>
              </a:solidFill>
            </a:endParaRPr>
          </a:p>
          <a:p>
            <a:pPr>
              <a:spcBef>
                <a:spcPts val="1800"/>
              </a:spcBef>
            </a:pPr>
            <a:r>
              <a:rPr lang="en-US" dirty="0" smtClean="0">
                <a:solidFill>
                  <a:srgbClr val="FFFF00"/>
                </a:solidFill>
              </a:rPr>
              <a:t>Why do particles of the standard model have a mass ?</a:t>
            </a:r>
          </a:p>
          <a:p>
            <a:pPr marL="339725" lvl="1" indent="0">
              <a:buNone/>
            </a:pPr>
            <a:r>
              <a:rPr lang="en-US" dirty="0" smtClean="0">
                <a:solidFill>
                  <a:schemeClr val="bg1"/>
                </a:solidFill>
              </a:rPr>
              <a:t>Is the Higgs field the generator of particle masses </a:t>
            </a:r>
            <a:br>
              <a:rPr lang="en-US" dirty="0" smtClean="0">
                <a:solidFill>
                  <a:schemeClr val="bg1"/>
                </a:solidFill>
              </a:rPr>
            </a:br>
            <a:r>
              <a:rPr lang="en-US" strike="sngStrike" dirty="0" smtClean="0">
                <a:solidFill>
                  <a:schemeClr val="bg1"/>
                </a:solidFill>
              </a:rPr>
              <a:t>To be </a:t>
            </a:r>
            <a:r>
              <a:rPr lang="en-US" dirty="0" smtClean="0">
                <a:solidFill>
                  <a:schemeClr val="bg1"/>
                </a:solidFill>
              </a:rPr>
              <a:t>confirmed by the discovery of the Higgs particle</a:t>
            </a:r>
          </a:p>
          <a:p>
            <a:pPr>
              <a:spcBef>
                <a:spcPts val="1800"/>
              </a:spcBef>
            </a:pPr>
            <a:r>
              <a:rPr lang="en-US" dirty="0" smtClean="0">
                <a:solidFill>
                  <a:srgbClr val="FFFF00"/>
                </a:solidFill>
              </a:rPr>
              <a:t>What happened during the first 10 µs of the big bang?</a:t>
            </a:r>
          </a:p>
          <a:p>
            <a:pPr marL="339725" lvl="1" indent="0">
              <a:buNone/>
            </a:pPr>
            <a:r>
              <a:rPr lang="en-US" dirty="0" smtClean="0">
                <a:solidFill>
                  <a:schemeClr val="bg1"/>
                </a:solidFill>
              </a:rPr>
              <a:t>The universe consisted of a quark gluon plasma</a:t>
            </a:r>
            <a:br>
              <a:rPr lang="en-US" dirty="0" smtClean="0">
                <a:solidFill>
                  <a:schemeClr val="bg1"/>
                </a:solidFill>
              </a:rPr>
            </a:br>
            <a:r>
              <a:rPr lang="en-US" dirty="0" smtClean="0">
                <a:solidFill>
                  <a:schemeClr val="bg1"/>
                </a:solidFill>
              </a:rPr>
              <a:t>Recreate the quark-gluon plasma state with </a:t>
            </a:r>
            <a:r>
              <a:rPr lang="en-US" dirty="0" err="1" smtClean="0">
                <a:solidFill>
                  <a:schemeClr val="bg1"/>
                </a:solidFill>
              </a:rPr>
              <a:t>Pb</a:t>
            </a:r>
            <a:r>
              <a:rPr lang="en-US" dirty="0" err="1">
                <a:solidFill>
                  <a:schemeClr val="bg1"/>
                </a:solidFill>
              </a:rPr>
              <a:t>-</a:t>
            </a:r>
            <a:r>
              <a:rPr lang="en-US" dirty="0" err="1" smtClean="0">
                <a:solidFill>
                  <a:schemeClr val="bg1"/>
                </a:solidFill>
              </a:rPr>
              <a:t>Pb</a:t>
            </a:r>
            <a:r>
              <a:rPr lang="en-US" dirty="0" smtClean="0">
                <a:solidFill>
                  <a:schemeClr val="bg1"/>
                </a:solidFill>
              </a:rPr>
              <a:t> collisions</a:t>
            </a:r>
          </a:p>
          <a:p>
            <a:pPr>
              <a:spcBef>
                <a:spcPts val="1800"/>
              </a:spcBef>
            </a:pPr>
            <a:r>
              <a:rPr lang="en-US" dirty="0" smtClean="0">
                <a:solidFill>
                  <a:srgbClr val="FFFF00"/>
                </a:solidFill>
              </a:rPr>
              <a:t>Where has all the antimatter gone?</a:t>
            </a:r>
          </a:p>
          <a:p>
            <a:pPr marL="339725" lvl="1" indent="0">
              <a:buNone/>
            </a:pPr>
            <a:r>
              <a:rPr lang="en-US" dirty="0" smtClean="0">
                <a:solidFill>
                  <a:schemeClr val="bg1"/>
                </a:solidFill>
              </a:rPr>
              <a:t>The universe consist of matter only, something has broken</a:t>
            </a:r>
          </a:p>
          <a:p>
            <a:pPr marL="339725" lvl="1" indent="0">
              <a:buNone/>
            </a:pPr>
            <a:r>
              <a:rPr lang="en-US" dirty="0" smtClean="0">
                <a:solidFill>
                  <a:schemeClr val="bg1"/>
                </a:solidFill>
              </a:rPr>
              <a:t>the matter antimatter symmetry</a:t>
            </a:r>
          </a:p>
          <a:p>
            <a:pPr>
              <a:spcBef>
                <a:spcPts val="1800"/>
              </a:spcBef>
            </a:pPr>
            <a:r>
              <a:rPr lang="en-US" dirty="0" smtClean="0">
                <a:solidFill>
                  <a:srgbClr val="FFFF00"/>
                </a:solidFill>
              </a:rPr>
              <a:t>Is there any exotic physics out there?</a:t>
            </a:r>
            <a:endParaRPr lang="en-US" dirty="0" smtClean="0">
              <a:solidFill>
                <a:schemeClr val="bg1"/>
              </a:solidFill>
            </a:endParaRPr>
          </a:p>
          <a:p>
            <a:pPr marL="574675" lvl="1" indent="-234950"/>
            <a:r>
              <a:rPr lang="en-US" dirty="0" smtClean="0">
                <a:solidFill>
                  <a:schemeClr val="bg1"/>
                </a:solidFill>
              </a:rPr>
              <a:t>E.g. Super symmetry, µ black holes, </a:t>
            </a:r>
          </a:p>
          <a:p>
            <a:pPr marL="339725" lvl="1" indent="0">
              <a:buNone/>
            </a:pPr>
            <a:r>
              <a:rPr lang="en-US" dirty="0">
                <a:solidFill>
                  <a:schemeClr val="bg1"/>
                </a:solidFill>
              </a:rPr>
              <a:t> </a:t>
            </a:r>
            <a:r>
              <a:rPr lang="en-US" dirty="0" smtClean="0">
                <a:solidFill>
                  <a:schemeClr val="bg1"/>
                </a:solidFill>
              </a:rPr>
              <a:t>          dark matter, new dimensions</a:t>
            </a:r>
          </a:p>
        </p:txBody>
      </p:sp>
      <p:pic>
        <p:nvPicPr>
          <p:cNvPr id="8" name="Picture 1" descr="C:\Jonker local\Dutch Visits\darkMatterPie-590.jpg"/>
          <p:cNvPicPr>
            <a:picLocks noChangeAspect="1" noChangeArrowheads="1"/>
          </p:cNvPicPr>
          <p:nvPr/>
        </p:nvPicPr>
        <p:blipFill>
          <a:blip r:embed="rId2" cstate="print">
            <a:clrChange>
              <a:clrFrom>
                <a:srgbClr val="919072"/>
              </a:clrFrom>
              <a:clrTo>
                <a:srgbClr val="919072">
                  <a:alpha val="0"/>
                </a:srgbClr>
              </a:clrTo>
            </a:clrChange>
          </a:blip>
          <a:srcRect l="13531" t="8370" b="17621"/>
          <a:stretch>
            <a:fillRect/>
          </a:stretch>
        </p:blipFill>
        <p:spPr bwMode="auto">
          <a:xfrm>
            <a:off x="6005287" y="5105400"/>
            <a:ext cx="3672114" cy="1752600"/>
          </a:xfrm>
          <a:prstGeom prst="rect">
            <a:avLst/>
          </a:prstGeom>
          <a:noFill/>
        </p:spPr>
      </p:pic>
      <p:sp>
        <p:nvSpPr>
          <p:cNvPr id="3" name="Oval 2"/>
          <p:cNvSpPr/>
          <p:nvPr/>
        </p:nvSpPr>
        <p:spPr bwMode="auto">
          <a:xfrm>
            <a:off x="6781800" y="1905000"/>
            <a:ext cx="2209800" cy="8382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ahoma" pitchFamily="34" charset="0"/>
              </a:rPr>
              <a:t>Atlas,CMS</a:t>
            </a:r>
            <a:endParaRPr kumimoji="0" lang="en-GB" sz="2400" b="0" i="0" u="none" strike="noStrike" cap="none" normalizeH="0" baseline="0" dirty="0" smtClean="0">
              <a:ln>
                <a:noFill/>
              </a:ln>
              <a:solidFill>
                <a:schemeClr val="tx1"/>
              </a:solidFill>
              <a:effectLst/>
              <a:latin typeface="Tahoma" pitchFamily="34" charset="0"/>
            </a:endParaRPr>
          </a:p>
        </p:txBody>
      </p:sp>
      <p:sp>
        <p:nvSpPr>
          <p:cNvPr id="10" name="Oval 9"/>
          <p:cNvSpPr/>
          <p:nvPr/>
        </p:nvSpPr>
        <p:spPr bwMode="auto">
          <a:xfrm>
            <a:off x="7429815" y="4191000"/>
            <a:ext cx="1447800" cy="8382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ahoma" pitchFamily="34" charset="0"/>
              </a:rPr>
              <a:t>LHCb</a:t>
            </a:r>
            <a:endParaRPr kumimoji="0" lang="en-GB" sz="2400" b="0" i="0" u="none" strike="noStrike" cap="none" normalizeH="0" baseline="0" dirty="0" smtClean="0">
              <a:ln>
                <a:noFill/>
              </a:ln>
              <a:solidFill>
                <a:schemeClr val="tx1"/>
              </a:solidFill>
              <a:effectLst/>
              <a:latin typeface="Tahoma" pitchFamily="34" charset="0"/>
            </a:endParaRPr>
          </a:p>
        </p:txBody>
      </p:sp>
      <p:sp>
        <p:nvSpPr>
          <p:cNvPr id="11" name="Oval 10"/>
          <p:cNvSpPr/>
          <p:nvPr/>
        </p:nvSpPr>
        <p:spPr bwMode="auto">
          <a:xfrm>
            <a:off x="7429815" y="3048000"/>
            <a:ext cx="1676400" cy="8382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ahoma" pitchFamily="34" charset="0"/>
              </a:rPr>
              <a:t>ALICE</a:t>
            </a:r>
          </a:p>
        </p:txBody>
      </p:sp>
      <p:sp>
        <p:nvSpPr>
          <p:cNvPr id="12" name="Oval 11"/>
          <p:cNvSpPr/>
          <p:nvPr/>
        </p:nvSpPr>
        <p:spPr bwMode="auto">
          <a:xfrm>
            <a:off x="5029200" y="5867400"/>
            <a:ext cx="914400" cy="57464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ahoma" pitchFamily="34" charset="0"/>
              </a:rPr>
              <a:t>All</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p:spPr>
        <p:txBody>
          <a:bodyPr/>
          <a:lstStyle/>
          <a:p>
            <a:fld id="{C8BC8588-49FD-4589-8DBB-78EBCFDAE659}" type="slidenum">
              <a:rPr lang="en-US" smtClean="0"/>
              <a:pPr/>
              <a:t>33</a:t>
            </a:fld>
            <a:endParaRPr lang="en-US" sz="1400" i="0" smtClean="0">
              <a:solidFill>
                <a:schemeClr val="bg2"/>
              </a:solidFill>
            </a:endParaRPr>
          </a:p>
        </p:txBody>
      </p:sp>
      <p:sp>
        <p:nvSpPr>
          <p:cNvPr id="24579" name="Rectangle 5"/>
          <p:cNvSpPr>
            <a:spLocks noChangeArrowheads="1"/>
          </p:cNvSpPr>
          <p:nvPr/>
        </p:nvSpPr>
        <p:spPr bwMode="auto">
          <a:xfrm>
            <a:off x="144463" y="990600"/>
            <a:ext cx="8839200" cy="4876800"/>
          </a:xfrm>
          <a:prstGeom prst="rect">
            <a:avLst/>
          </a:prstGeom>
          <a:solidFill>
            <a:schemeClr val="bg1"/>
          </a:solidFill>
          <a:ln w="9525">
            <a:noFill/>
            <a:miter lim="800000"/>
            <a:headEnd/>
            <a:tailEnd/>
          </a:ln>
        </p:spPr>
        <p:txBody>
          <a:bodyPr anchor="ctr"/>
          <a:lstStyle/>
          <a:p>
            <a:pPr algn="ctr" eaLnBrk="1" hangingPunct="1"/>
            <a:r>
              <a:rPr lang="en-GB" sz="1500" i="1">
                <a:solidFill>
                  <a:srgbClr val="0516BB"/>
                </a:solidFill>
                <a:latin typeface="Arial" pitchFamily="34" charset="0"/>
                <a:ea typeface="MS PGothic" pitchFamily="34" charset="-128"/>
                <a:cs typeface="Times New Roman" pitchFamily="18" charset="0"/>
              </a:rPr>
              <a:t>Albany, Alberta, NIKHEF Amsterdam, Ankara, LAPP Annecy, Argonne NL, Arizona, UT Arlington, Athens, NTU Athens, Baku, FAE Barcelona, Belgrade, Bergen, Berkeley LBL and UC, HU Berlin, Bern, Birmingham, UAN Bogota, Bologna, Bonn, Boston, Brandeis, Bratislava/SAS Kosice, Brookhaven NL, Buenos Aires, Bucharest, Cambridge, Carleton, Casablanca/Rabat, CERN, Chinese Cluster, Chicago, Chile, Clermont-Ferrand, Columbia, NBI Copenhagen, Cosenza, AGH UST Cracow, IFJ PAN Cracow, DESY, Dortmund, TU Dresden, JINR Dubna, Duke, Frascati, Freiburg, Geneva, Genoa, Giessen, Glasgow, </a:t>
            </a:r>
            <a:r>
              <a:rPr lang="en-US" sz="1500" i="1">
                <a:solidFill>
                  <a:srgbClr val="0516BB"/>
                </a:solidFill>
                <a:latin typeface="Arial" pitchFamily="34" charset="0"/>
                <a:ea typeface="MS PGothic" pitchFamily="34" charset="-128"/>
                <a:cs typeface="Times New Roman" pitchFamily="18" charset="0"/>
              </a:rPr>
              <a:t>Göttingen,</a:t>
            </a:r>
            <a:r>
              <a:rPr lang="en-GB" sz="1500" i="1">
                <a:solidFill>
                  <a:srgbClr val="0516BB"/>
                </a:solidFill>
                <a:latin typeface="Arial" pitchFamily="34" charset="0"/>
                <a:ea typeface="MS PGothic" pitchFamily="34" charset="-128"/>
                <a:cs typeface="Times New Roman" pitchFamily="18" charset="0"/>
              </a:rPr>
              <a:t> LPSC Grenoble, Technion Haifa, Hampton, Harvard, Heidelberg, Hiroshima, Hiroshima IT, Indiana, Innsbruck, Iowa SU, Irvine UC, Istanbul Bogazici, KEK, Kobe, Kyoto, Kyoto UE, Lancaster, UN La Plata, Lecce, Lisbon LIP, Liverpool, Ljubljana, QMW London, RHBNC London, UC London, Lund, UA Madrid, Mainz, Manchester, Mannheim, CPPM Marseille, Massachusetts, MIT, Melbourne, Michigan, Michigan SU, Milano, Minsk NAS, Minsk NCPHEP, Montreal, McGill Montreal, FIAN Moscow, ITEP Moscow, MEPhI Moscow, MSU Moscow, Munich LMU, MPI Munich, Nagasaki IAS, Nagoya, Naples, New Mexico, New York, Nijmegen,  BINP Novosibirsk, Ohio SU, Okayama, Oklahoma, Oklahoma SU, Oregon, LAL Orsay, Osaka, Oslo, Oxford, Paris VI and VII, Pavia, Pennsylvania, Pisa, Pittsburgh, CAS Prague, CU Prague, TU Prague, IHEP Protvino, Regina, Ritsumeikan, UFRJ Rio de Janeiro, Rome I, Rome II, Rome III, Rutherford Appleton Laboratory, DAPNIA Saclay, Santa Cruz UC, Sheffield, Shinshu, Siegen, Simon Fraser Burnaby, SLAC, Southern Methodist Dallas, NPI Petersburg, Stockholm, KTH Stockholm, Stony Brook, Sydney, AS Taipei, Tbilisi, Tel Aviv, Thessaloniki, Tokyo ICEPP, Tokyo MU, Toronto, TRIUMF, Tsukuba, Tufts, Udine/ICTP, Uppsala, Urbana UI, Valencia, UBC Vancouver, Victoria, Washington, Weizmann Rehovot, FH Wiener Neustadt, Wisconsin, Wuppertal, Yale, Yerevan</a:t>
            </a:r>
            <a:endParaRPr lang="en-US" sz="1500" i="1">
              <a:solidFill>
                <a:srgbClr val="0516BB"/>
              </a:solidFill>
              <a:latin typeface="Arial" pitchFamily="34" charset="0"/>
              <a:ea typeface="MS PGothic" pitchFamily="34" charset="-128"/>
              <a:cs typeface="Times New Roman" pitchFamily="18" charset="0"/>
            </a:endParaRPr>
          </a:p>
        </p:txBody>
      </p:sp>
      <p:sp>
        <p:nvSpPr>
          <p:cNvPr id="24580" name="Rectangle 2"/>
          <p:cNvSpPr>
            <a:spLocks noGrp="1" noChangeArrowheads="1"/>
          </p:cNvSpPr>
          <p:nvPr>
            <p:ph type="title"/>
          </p:nvPr>
        </p:nvSpPr>
        <p:spPr>
          <a:xfrm>
            <a:off x="2392363" y="304800"/>
            <a:ext cx="4343400" cy="457200"/>
          </a:xfrm>
        </p:spPr>
        <p:txBody>
          <a:bodyPr/>
          <a:lstStyle/>
          <a:p>
            <a:r>
              <a:rPr lang="en-US" sz="3200" dirty="0" smtClean="0">
                <a:solidFill>
                  <a:srgbClr val="FFFF00"/>
                </a:solidFill>
                <a:cs typeface="Times New Roman" pitchFamily="18" charset="0"/>
              </a:rPr>
              <a:t>Detectors: Atlas</a:t>
            </a:r>
            <a:endParaRPr lang="en-US" sz="3200" b="0" dirty="0" smtClean="0">
              <a:solidFill>
                <a:srgbClr val="FFFF00"/>
              </a:solidFill>
              <a:cs typeface="Times New Roman" pitchFamily="18" charset="0"/>
            </a:endParaRPr>
          </a:p>
        </p:txBody>
      </p:sp>
      <p:sp>
        <p:nvSpPr>
          <p:cNvPr id="24581" name="Rectangle 3"/>
          <p:cNvSpPr>
            <a:spLocks noGrp="1" noChangeArrowheads="1"/>
          </p:cNvSpPr>
          <p:nvPr>
            <p:ph type="body" idx="1"/>
          </p:nvPr>
        </p:nvSpPr>
        <p:spPr>
          <a:xfrm>
            <a:off x="152346" y="6172200"/>
            <a:ext cx="8689975" cy="381000"/>
          </a:xfrm>
          <a:noFill/>
        </p:spPr>
        <p:txBody>
          <a:bodyPr/>
          <a:lstStyle/>
          <a:p>
            <a:pPr marL="0" indent="0" algn="ctr">
              <a:lnSpc>
                <a:spcPct val="80000"/>
              </a:lnSpc>
              <a:buNone/>
            </a:pPr>
            <a:r>
              <a:rPr lang="en-US" sz="2000" b="1" dirty="0" smtClean="0">
                <a:solidFill>
                  <a:srgbClr val="FFFF00"/>
                </a:solidFill>
                <a:cs typeface="Arial" pitchFamily="34" charset="0"/>
              </a:rPr>
              <a:t>~ </a:t>
            </a:r>
            <a:r>
              <a:rPr lang="en-GB" sz="2000" b="1" dirty="0" smtClean="0">
                <a:solidFill>
                  <a:srgbClr val="FFFF00"/>
                </a:solidFill>
              </a:rPr>
              <a:t>176 institutions from 38 countries,  </a:t>
            </a:r>
            <a:r>
              <a:rPr lang="en-US" sz="2000" b="1" dirty="0" smtClean="0">
                <a:solidFill>
                  <a:srgbClr val="FFFF00"/>
                </a:solidFill>
                <a:cs typeface="Arial" pitchFamily="34" charset="0"/>
              </a:rPr>
              <a:t>~</a:t>
            </a:r>
            <a:r>
              <a:rPr lang="en-GB" sz="2000" b="1" dirty="0" smtClean="0">
                <a:solidFill>
                  <a:srgbClr val="FFFF00"/>
                </a:solidFill>
              </a:rPr>
              <a:t>3000 scientist, </a:t>
            </a:r>
            <a:endParaRPr lang="en-US" sz="2000" b="1" dirty="0" smtClean="0">
              <a:solidFill>
                <a:srgbClr val="FFFF00"/>
              </a:solidFill>
            </a:endParaRPr>
          </a:p>
        </p:txBody>
      </p:sp>
      <p:pic>
        <p:nvPicPr>
          <p:cNvPr id="24582" name="Picture 7" descr="CarteMuette"/>
          <p:cNvPicPr>
            <a:picLocks noChangeAspect="1" noChangeArrowheads="1"/>
          </p:cNvPicPr>
          <p:nvPr/>
        </p:nvPicPr>
        <p:blipFill>
          <a:blip r:embed="rId2" cstate="print"/>
          <a:srcRect/>
          <a:stretch>
            <a:fillRect/>
          </a:stretch>
        </p:blipFill>
        <p:spPr bwMode="auto">
          <a:xfrm>
            <a:off x="1828800" y="1447800"/>
            <a:ext cx="5684838" cy="3962400"/>
          </a:xfrm>
          <a:prstGeom prst="rect">
            <a:avLst/>
          </a:prstGeom>
          <a:noFill/>
          <a:ln w="9525">
            <a:noFill/>
            <a:miter lim="800000"/>
            <a:headEnd/>
            <a:tailEnd/>
          </a:ln>
        </p:spPr>
      </p:pic>
    </p:spTree>
    <p:extLst>
      <p:ext uri="{BB962C8B-B14F-4D97-AF65-F5344CB8AC3E}">
        <p14:creationId xmlns:p14="http://schemas.microsoft.com/office/powerpoint/2010/main" val="2724295346"/>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2" descr="atlas_underground_joao_small"/>
          <p:cNvPicPr>
            <a:picLocks noChangeAspect="1" noChangeArrowheads="1"/>
          </p:cNvPicPr>
          <p:nvPr/>
        </p:nvPicPr>
        <p:blipFill>
          <a:blip r:embed="rId3" cstate="print"/>
          <a:srcRect/>
          <a:stretch>
            <a:fillRect/>
          </a:stretch>
        </p:blipFill>
        <p:spPr bwMode="auto">
          <a:xfrm>
            <a:off x="152400" y="990600"/>
            <a:ext cx="5943600" cy="4457700"/>
          </a:xfrm>
          <a:prstGeom prst="rect">
            <a:avLst/>
          </a:prstGeom>
          <a:noFill/>
          <a:ln w="9525">
            <a:noFill/>
            <a:miter lim="800000"/>
            <a:headEnd/>
            <a:tailEnd/>
          </a:ln>
        </p:spPr>
      </p:pic>
      <p:sp>
        <p:nvSpPr>
          <p:cNvPr id="23556" name="Text Box 5"/>
          <p:cNvSpPr txBox="1">
            <a:spLocks noChangeArrowheads="1"/>
          </p:cNvSpPr>
          <p:nvPr/>
        </p:nvSpPr>
        <p:spPr bwMode="auto">
          <a:xfrm>
            <a:off x="152400" y="5562600"/>
            <a:ext cx="2820003" cy="1015663"/>
          </a:xfrm>
          <a:prstGeom prst="rect">
            <a:avLst/>
          </a:prstGeom>
          <a:noFill/>
          <a:ln w="9525">
            <a:noFill/>
            <a:miter lim="800000"/>
            <a:headEnd/>
            <a:tailEnd/>
          </a:ln>
        </p:spPr>
        <p:txBody>
          <a:bodyPr wrap="none">
            <a:spAutoFit/>
          </a:bodyPr>
          <a:lstStyle/>
          <a:p>
            <a:pPr eaLnBrk="1" hangingPunct="1"/>
            <a:r>
              <a:rPr lang="en-US" sz="2000" dirty="0">
                <a:solidFill>
                  <a:srgbClr val="FFFFFF"/>
                </a:solidFill>
                <a:latin typeface="Arial" pitchFamily="34" charset="0"/>
                <a:ea typeface="ＭＳ Ｐゴシック" charset="-128"/>
              </a:rPr>
              <a:t>Cavern length = 55 m</a:t>
            </a:r>
          </a:p>
          <a:p>
            <a:pPr eaLnBrk="1" hangingPunct="1"/>
            <a:r>
              <a:rPr lang="en-US" sz="2000" dirty="0">
                <a:solidFill>
                  <a:srgbClr val="FFFFFF"/>
                </a:solidFill>
                <a:latin typeface="Arial" pitchFamily="34" charset="0"/>
                <a:ea typeface="ＭＳ Ｐゴシック" charset="-128"/>
              </a:rPr>
              <a:t>             width	= 32 m</a:t>
            </a:r>
          </a:p>
          <a:p>
            <a:pPr eaLnBrk="1" hangingPunct="1"/>
            <a:r>
              <a:rPr lang="en-US" sz="2000" dirty="0">
                <a:solidFill>
                  <a:srgbClr val="FFFFFF"/>
                </a:solidFill>
                <a:latin typeface="Arial" pitchFamily="34" charset="0"/>
                <a:ea typeface="ＭＳ Ｐゴシック" charset="-128"/>
              </a:rPr>
              <a:t>             height	= 35 m</a:t>
            </a:r>
          </a:p>
        </p:txBody>
      </p:sp>
      <p:sp>
        <p:nvSpPr>
          <p:cNvPr id="23557" name="Rectangle 7"/>
          <p:cNvSpPr>
            <a:spLocks noChangeArrowheads="1"/>
          </p:cNvSpPr>
          <p:nvPr/>
        </p:nvSpPr>
        <p:spPr bwMode="auto">
          <a:xfrm>
            <a:off x="990600" y="304800"/>
            <a:ext cx="7467600" cy="533400"/>
          </a:xfrm>
          <a:prstGeom prst="rect">
            <a:avLst/>
          </a:prstGeom>
          <a:noFill/>
          <a:ln w="9525">
            <a:noFill/>
            <a:miter lim="800000"/>
            <a:headEnd/>
            <a:tailEnd/>
          </a:ln>
        </p:spPr>
        <p:txBody>
          <a:bodyPr anchor="b"/>
          <a:lstStyle/>
          <a:p>
            <a:pPr eaLnBrk="1" hangingPunct="1"/>
            <a:r>
              <a:rPr kumimoji="1" lang="en-US" sz="3200" i="1" dirty="0">
                <a:solidFill>
                  <a:srgbClr val="FFFF00"/>
                </a:solidFill>
                <a:latin typeface="Arial" pitchFamily="34" charset="0"/>
                <a:ea typeface="ＭＳ Ｐゴシック" charset="-128"/>
              </a:rPr>
              <a:t>ATLAS on surface and underground</a:t>
            </a:r>
          </a:p>
        </p:txBody>
      </p:sp>
      <p:sp>
        <p:nvSpPr>
          <p:cNvPr id="23558" name="Rectangle 8"/>
          <p:cNvSpPr>
            <a:spLocks noChangeArrowheads="1"/>
          </p:cNvSpPr>
          <p:nvPr/>
        </p:nvSpPr>
        <p:spPr bwMode="auto">
          <a:xfrm>
            <a:off x="5784850" y="1036638"/>
            <a:ext cx="3352800" cy="2209800"/>
          </a:xfrm>
          <a:prstGeom prst="rect">
            <a:avLst/>
          </a:prstGeom>
          <a:noFill/>
          <a:ln w="9525">
            <a:noFill/>
            <a:miter lim="800000"/>
            <a:headEnd/>
            <a:tailEnd/>
          </a:ln>
        </p:spPr>
        <p:txBody>
          <a:bodyPr/>
          <a:lstStyle/>
          <a:p>
            <a:pPr marL="568325" lvl="1" indent="-279400" eaLnBrk="1" hangingPunct="1">
              <a:spcBef>
                <a:spcPct val="20000"/>
              </a:spcBef>
              <a:buClr>
                <a:srgbClr val="262AFF"/>
              </a:buClr>
              <a:buSzPct val="120000"/>
              <a:buFont typeface="Wingdings" pitchFamily="2" charset="2"/>
              <a:buChar char="§"/>
            </a:pPr>
            <a:r>
              <a:rPr kumimoji="1" lang="en-US" sz="2000" dirty="0">
                <a:solidFill>
                  <a:srgbClr val="FFFFFF"/>
                </a:solidFill>
                <a:latin typeface="Arial" pitchFamily="34" charset="0"/>
                <a:ea typeface="ＭＳ Ｐゴシック" charset="-128"/>
              </a:rPr>
              <a:t>Underground cavern  at - 90 m</a:t>
            </a:r>
          </a:p>
          <a:p>
            <a:pPr marL="568325" lvl="1" indent="-279400" eaLnBrk="1" hangingPunct="1">
              <a:spcBef>
                <a:spcPct val="20000"/>
              </a:spcBef>
              <a:buClr>
                <a:srgbClr val="262AFF"/>
              </a:buClr>
              <a:buSzPct val="120000"/>
              <a:buFont typeface="Wingdings" pitchFamily="2" charset="2"/>
              <a:buNone/>
            </a:pPr>
            <a:endParaRPr kumimoji="1" lang="en-US" sz="500" dirty="0">
              <a:solidFill>
                <a:srgbClr val="FFFFFF"/>
              </a:solidFill>
              <a:latin typeface="Arial" pitchFamily="34" charset="0"/>
              <a:ea typeface="ＭＳ Ｐゴシック" charset="-128"/>
            </a:endParaRPr>
          </a:p>
          <a:p>
            <a:pPr marL="568325" lvl="1" indent="-279400" eaLnBrk="1" hangingPunct="1">
              <a:spcBef>
                <a:spcPct val="20000"/>
              </a:spcBef>
              <a:buClr>
                <a:srgbClr val="262AFF"/>
              </a:buClr>
              <a:buSzPct val="120000"/>
              <a:buFont typeface="Wingdings" pitchFamily="2" charset="2"/>
              <a:buChar char="§"/>
            </a:pPr>
            <a:r>
              <a:rPr kumimoji="1" lang="en-US" sz="2000" dirty="0">
                <a:solidFill>
                  <a:srgbClr val="FFFFFF"/>
                </a:solidFill>
                <a:latin typeface="Arial" pitchFamily="34" charset="0"/>
                <a:ea typeface="ＭＳ Ｐゴシック" charset="-128"/>
              </a:rPr>
              <a:t>2 shafts give access  to a  50,000 m</a:t>
            </a:r>
            <a:r>
              <a:rPr kumimoji="1" lang="en-US" sz="2000" baseline="30000" dirty="0">
                <a:solidFill>
                  <a:srgbClr val="FFFFFF"/>
                </a:solidFill>
                <a:latin typeface="Arial" pitchFamily="34" charset="0"/>
                <a:ea typeface="ＭＳ Ｐゴシック" charset="-128"/>
              </a:rPr>
              <a:t>3</a:t>
            </a:r>
            <a:r>
              <a:rPr kumimoji="1" lang="en-US" sz="2000" dirty="0">
                <a:solidFill>
                  <a:srgbClr val="FFFFFF"/>
                </a:solidFill>
                <a:latin typeface="Arial" pitchFamily="34" charset="0"/>
                <a:ea typeface="ＭＳ Ｐゴシック" charset="-128"/>
              </a:rPr>
              <a:t> </a:t>
            </a:r>
          </a:p>
          <a:p>
            <a:pPr marL="568325" lvl="1" indent="-279400" eaLnBrk="1" hangingPunct="1">
              <a:spcBef>
                <a:spcPct val="20000"/>
              </a:spcBef>
              <a:buClr>
                <a:srgbClr val="262AFF"/>
              </a:buClr>
              <a:buSzPct val="120000"/>
              <a:buFont typeface="Wingdings" pitchFamily="2" charset="2"/>
              <a:buNone/>
            </a:pPr>
            <a:r>
              <a:rPr kumimoji="1" lang="en-US" sz="2000" dirty="0">
                <a:solidFill>
                  <a:srgbClr val="FFFFFF"/>
                </a:solidFill>
                <a:latin typeface="Arial" pitchFamily="34" charset="0"/>
                <a:ea typeface="ＭＳ Ｐゴシック" charset="-128"/>
              </a:rPr>
              <a:t>	cavern for the detector</a:t>
            </a:r>
          </a:p>
        </p:txBody>
      </p:sp>
      <p:pic>
        <p:nvPicPr>
          <p:cNvPr id="23559" name="Picture 9" descr="Topviewn"/>
          <p:cNvPicPr>
            <a:picLocks noChangeAspect="1" noChangeArrowheads="1"/>
          </p:cNvPicPr>
          <p:nvPr/>
        </p:nvPicPr>
        <p:blipFill>
          <a:blip r:embed="rId4" cstate="print"/>
          <a:srcRect/>
          <a:stretch>
            <a:fillRect/>
          </a:stretch>
        </p:blipFill>
        <p:spPr bwMode="auto">
          <a:xfrm>
            <a:off x="3959225" y="3429000"/>
            <a:ext cx="5032375" cy="3219450"/>
          </a:xfrm>
          <a:prstGeom prst="rect">
            <a:avLst/>
          </a:prstGeom>
          <a:noFill/>
          <a:ln w="9525">
            <a:noFill/>
            <a:miter lim="800000"/>
            <a:headEnd/>
            <a:tailEnd/>
          </a:ln>
        </p:spPr>
      </p:pic>
      <p:pic>
        <p:nvPicPr>
          <p:cNvPr id="9" name="Picture 9"/>
          <p:cNvPicPr>
            <a:picLocks noChangeAspect="1"/>
          </p:cNvPicPr>
          <p:nvPr/>
        </p:nvPicPr>
        <p:blipFill>
          <a:blip r:embed="rId5" cstate="print"/>
          <a:srcRect/>
          <a:stretch>
            <a:fillRect/>
          </a:stretch>
        </p:blipFill>
        <p:spPr bwMode="auto">
          <a:xfrm>
            <a:off x="152400" y="127000"/>
            <a:ext cx="711200" cy="711200"/>
          </a:xfrm>
          <a:prstGeom prst="rect">
            <a:avLst/>
          </a:prstGeom>
          <a:noFill/>
          <a:ln w="9525">
            <a:noFill/>
            <a:miter lim="800000"/>
            <a:headEnd/>
            <a:tailEnd/>
          </a:ln>
          <a:effectLst>
            <a:outerShdw blurRad="63500" dist="38099" dir="2700000" algn="ctr" rotWithShape="0">
              <a:srgbClr val="000000">
                <a:alpha val="74998"/>
              </a:srgbClr>
            </a:outerShdw>
          </a:effectLst>
        </p:spPr>
      </p:pic>
    </p:spTree>
    <p:extLst>
      <p:ext uri="{BB962C8B-B14F-4D97-AF65-F5344CB8AC3E}">
        <p14:creationId xmlns:p14="http://schemas.microsoft.com/office/powerpoint/2010/main" val="11268390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09827" y="355600"/>
            <a:ext cx="5349743" cy="533400"/>
          </a:xfrm>
        </p:spPr>
        <p:txBody>
          <a:bodyPr/>
          <a:lstStyle/>
          <a:p>
            <a:r>
              <a:rPr lang="en-GB" sz="3600" b="1" i="1" dirty="0" smtClean="0">
                <a:solidFill>
                  <a:srgbClr val="FFFF00"/>
                </a:solidFill>
              </a:rPr>
              <a:t>ATLAS in Amsterdam </a:t>
            </a:r>
            <a:endParaRPr lang="en-GB" sz="3600" b="1" i="1" dirty="0">
              <a:solidFill>
                <a:srgbClr val="FFFF00"/>
              </a:solidFill>
            </a:endParaRPr>
          </a:p>
        </p:txBody>
      </p:sp>
      <p:pic>
        <p:nvPicPr>
          <p:cNvPr id="4" name="Picture 2"/>
          <p:cNvPicPr>
            <a:picLocks noChangeAspect="1" noChangeArrowheads="1"/>
          </p:cNvPicPr>
          <p:nvPr/>
        </p:nvPicPr>
        <p:blipFill>
          <a:blip r:embed="rId2" cstate="print"/>
          <a:srcRect/>
          <a:stretch>
            <a:fillRect/>
          </a:stretch>
        </p:blipFill>
        <p:spPr bwMode="auto">
          <a:xfrm>
            <a:off x="-38100" y="1016000"/>
            <a:ext cx="9245599" cy="5842000"/>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srcRect/>
          <a:stretch>
            <a:fillRect/>
          </a:stretch>
        </p:blipFill>
        <p:spPr bwMode="auto">
          <a:xfrm rot="21345466">
            <a:off x="1463271" y="3421044"/>
            <a:ext cx="5918491" cy="3484402"/>
          </a:xfrm>
          <a:prstGeom prst="rect">
            <a:avLst/>
          </a:prstGeom>
          <a:noFill/>
          <a:ln w="76200">
            <a:noFill/>
            <a:miter lim="800000"/>
            <a:headEnd/>
            <a:tailEnd/>
          </a:ln>
          <a:effectLst/>
        </p:spPr>
      </p:pic>
      <p:grpSp>
        <p:nvGrpSpPr>
          <p:cNvPr id="6" name="Group 4"/>
          <p:cNvGrpSpPr>
            <a:grpSpLocks/>
          </p:cNvGrpSpPr>
          <p:nvPr/>
        </p:nvGrpSpPr>
        <p:grpSpPr bwMode="auto">
          <a:xfrm>
            <a:off x="6019800" y="1066800"/>
            <a:ext cx="2900330" cy="1295400"/>
            <a:chOff x="3936" y="672"/>
            <a:chExt cx="1728" cy="768"/>
          </a:xfrm>
        </p:grpSpPr>
        <p:sp>
          <p:nvSpPr>
            <p:cNvPr id="7" name="Rectangle 5"/>
            <p:cNvSpPr>
              <a:spLocks noChangeArrowheads="1"/>
            </p:cNvSpPr>
            <p:nvPr/>
          </p:nvSpPr>
          <p:spPr bwMode="auto">
            <a:xfrm>
              <a:off x="5088" y="1245"/>
              <a:ext cx="576" cy="195"/>
            </a:xfrm>
            <a:prstGeom prst="rect">
              <a:avLst/>
            </a:prstGeom>
            <a:gradFill rotWithShape="0">
              <a:gsLst>
                <a:gs pos="0">
                  <a:schemeClr val="accent2"/>
                </a:gs>
                <a:gs pos="100000">
                  <a:srgbClr val="FF6600"/>
                </a:gs>
              </a:gsLst>
              <a:lin ang="5400000" scaled="1"/>
            </a:gradFill>
            <a:ln w="19050">
              <a:noFill/>
              <a:miter lim="800000"/>
              <a:headEnd/>
              <a:tailEnd/>
            </a:ln>
            <a:effectLst/>
          </p:spPr>
          <p:txBody>
            <a:bodyPr/>
            <a:lstStyle/>
            <a:p>
              <a:pPr eaLnBrk="1" hangingPunct="1">
                <a:spcBef>
                  <a:spcPct val="20000"/>
                </a:spcBef>
              </a:pPr>
              <a:r>
                <a:rPr lang="en-US" sz="1200">
                  <a:solidFill>
                    <a:srgbClr val="000000"/>
                  </a:solidFill>
                  <a:latin typeface="Verdana" pitchFamily="34" charset="0"/>
                  <a:ea typeface="ＭＳ Ｐゴシック" charset="-128"/>
                </a:rPr>
                <a:t>10</a:t>
              </a:r>
              <a:r>
                <a:rPr lang="en-US" sz="1200" baseline="30000">
                  <a:solidFill>
                    <a:srgbClr val="000000"/>
                  </a:solidFill>
                  <a:latin typeface="Verdana" pitchFamily="34" charset="0"/>
                  <a:ea typeface="ＭＳ Ｐゴシック" charset="-128"/>
                </a:rPr>
                <a:t>8</a:t>
              </a:r>
              <a:endParaRPr lang="nl-NL" sz="1200" baseline="30000">
                <a:solidFill>
                  <a:srgbClr val="000000"/>
                </a:solidFill>
                <a:latin typeface="Verdana" pitchFamily="34" charset="0"/>
                <a:ea typeface="ＭＳ Ｐゴシック" charset="-128"/>
              </a:endParaRPr>
            </a:p>
          </p:txBody>
        </p:sp>
        <p:sp>
          <p:nvSpPr>
            <p:cNvPr id="8" name="Rectangle 6"/>
            <p:cNvSpPr>
              <a:spLocks noChangeArrowheads="1"/>
            </p:cNvSpPr>
            <p:nvPr/>
          </p:nvSpPr>
          <p:spPr bwMode="auto">
            <a:xfrm>
              <a:off x="3936" y="1245"/>
              <a:ext cx="1152" cy="195"/>
            </a:xfrm>
            <a:prstGeom prst="rect">
              <a:avLst/>
            </a:prstGeom>
            <a:gradFill rotWithShape="0">
              <a:gsLst>
                <a:gs pos="0">
                  <a:schemeClr val="accent2"/>
                </a:gs>
                <a:gs pos="100000">
                  <a:srgbClr val="FF6600"/>
                </a:gs>
              </a:gsLst>
              <a:lin ang="5400000" scaled="1"/>
            </a:gradFill>
            <a:ln w="19050">
              <a:noFill/>
              <a:miter lim="800000"/>
              <a:headEnd/>
              <a:tailEnd/>
            </a:ln>
            <a:effectLst/>
          </p:spPr>
          <p:txBody>
            <a:bodyPr/>
            <a:lstStyle/>
            <a:p>
              <a:pPr eaLnBrk="1" hangingPunct="1">
                <a:spcBef>
                  <a:spcPct val="20000"/>
                </a:spcBef>
              </a:pPr>
              <a:r>
                <a:rPr lang="en-US" sz="1200" dirty="0" smtClean="0">
                  <a:solidFill>
                    <a:srgbClr val="000000"/>
                  </a:solidFill>
                  <a:latin typeface="Verdana" pitchFamily="34" charset="0"/>
                  <a:ea typeface="ＭＳ Ｐゴシック" charset="-128"/>
                </a:rPr>
                <a:t>Electronic channels</a:t>
              </a:r>
              <a:endParaRPr lang="nl-NL" sz="1200" dirty="0">
                <a:solidFill>
                  <a:srgbClr val="000000"/>
                </a:solidFill>
                <a:latin typeface="Verdana" pitchFamily="34" charset="0"/>
                <a:ea typeface="ＭＳ Ｐゴシック" charset="-128"/>
              </a:endParaRPr>
            </a:p>
          </p:txBody>
        </p:sp>
        <p:sp>
          <p:nvSpPr>
            <p:cNvPr id="9" name="Rectangle 7"/>
            <p:cNvSpPr>
              <a:spLocks noChangeArrowheads="1"/>
            </p:cNvSpPr>
            <p:nvPr/>
          </p:nvSpPr>
          <p:spPr bwMode="auto">
            <a:xfrm>
              <a:off x="5088" y="1054"/>
              <a:ext cx="576" cy="191"/>
            </a:xfrm>
            <a:prstGeom prst="rect">
              <a:avLst/>
            </a:prstGeom>
            <a:gradFill rotWithShape="0">
              <a:gsLst>
                <a:gs pos="0">
                  <a:schemeClr val="accent2"/>
                </a:gs>
                <a:gs pos="100000">
                  <a:srgbClr val="FF6600"/>
                </a:gs>
              </a:gsLst>
              <a:lin ang="5400000" scaled="1"/>
            </a:gradFill>
            <a:ln w="19050">
              <a:noFill/>
              <a:miter lim="800000"/>
              <a:headEnd/>
              <a:tailEnd/>
            </a:ln>
            <a:effectLst/>
          </p:spPr>
          <p:txBody>
            <a:bodyPr/>
            <a:lstStyle/>
            <a:p>
              <a:pPr eaLnBrk="1" hangingPunct="1">
                <a:spcBef>
                  <a:spcPct val="20000"/>
                </a:spcBef>
              </a:pPr>
              <a:r>
                <a:rPr lang="en-US" sz="1200">
                  <a:solidFill>
                    <a:srgbClr val="000000"/>
                  </a:solidFill>
                  <a:latin typeface="Verdana" pitchFamily="34" charset="0"/>
                  <a:ea typeface="ＭＳ Ｐゴシック" charset="-128"/>
                </a:rPr>
                <a:t>~7000 t</a:t>
              </a:r>
              <a:endParaRPr lang="nl-NL" sz="1200">
                <a:solidFill>
                  <a:srgbClr val="000000"/>
                </a:solidFill>
                <a:latin typeface="Verdana" pitchFamily="34" charset="0"/>
                <a:ea typeface="ＭＳ Ｐゴシック" charset="-128"/>
              </a:endParaRPr>
            </a:p>
          </p:txBody>
        </p:sp>
        <p:sp>
          <p:nvSpPr>
            <p:cNvPr id="10" name="Rectangle 8"/>
            <p:cNvSpPr>
              <a:spLocks noChangeArrowheads="1"/>
            </p:cNvSpPr>
            <p:nvPr/>
          </p:nvSpPr>
          <p:spPr bwMode="auto">
            <a:xfrm>
              <a:off x="3936" y="1054"/>
              <a:ext cx="1152" cy="191"/>
            </a:xfrm>
            <a:prstGeom prst="rect">
              <a:avLst/>
            </a:prstGeom>
            <a:gradFill rotWithShape="0">
              <a:gsLst>
                <a:gs pos="0">
                  <a:schemeClr val="accent2"/>
                </a:gs>
                <a:gs pos="100000">
                  <a:srgbClr val="FF6600"/>
                </a:gs>
              </a:gsLst>
              <a:lin ang="5400000" scaled="1"/>
            </a:gradFill>
            <a:ln w="19050">
              <a:noFill/>
              <a:miter lim="800000"/>
              <a:headEnd/>
              <a:tailEnd/>
            </a:ln>
            <a:effectLst/>
          </p:spPr>
          <p:txBody>
            <a:bodyPr/>
            <a:lstStyle/>
            <a:p>
              <a:pPr eaLnBrk="1" hangingPunct="1">
                <a:spcBef>
                  <a:spcPct val="20000"/>
                </a:spcBef>
              </a:pPr>
              <a:r>
                <a:rPr lang="en-US" sz="1200" dirty="0" smtClean="0">
                  <a:solidFill>
                    <a:srgbClr val="000000"/>
                  </a:solidFill>
                  <a:latin typeface="Verdana" pitchFamily="34" charset="0"/>
                  <a:ea typeface="ＭＳ Ｐゴシック" charset="-128"/>
                </a:rPr>
                <a:t>Weight</a:t>
              </a:r>
              <a:endParaRPr lang="nl-NL" sz="1200" dirty="0">
                <a:solidFill>
                  <a:srgbClr val="000000"/>
                </a:solidFill>
                <a:latin typeface="Verdana" pitchFamily="34" charset="0"/>
                <a:ea typeface="ＭＳ Ｐゴシック" charset="-128"/>
              </a:endParaRPr>
            </a:p>
          </p:txBody>
        </p:sp>
        <p:sp>
          <p:nvSpPr>
            <p:cNvPr id="11" name="Rectangle 9"/>
            <p:cNvSpPr>
              <a:spLocks noChangeArrowheads="1"/>
            </p:cNvSpPr>
            <p:nvPr/>
          </p:nvSpPr>
          <p:spPr bwMode="auto">
            <a:xfrm>
              <a:off x="5088" y="863"/>
              <a:ext cx="576" cy="191"/>
            </a:xfrm>
            <a:prstGeom prst="rect">
              <a:avLst/>
            </a:prstGeom>
            <a:gradFill rotWithShape="0">
              <a:gsLst>
                <a:gs pos="0">
                  <a:schemeClr val="accent2"/>
                </a:gs>
                <a:gs pos="100000">
                  <a:srgbClr val="FF6600"/>
                </a:gs>
              </a:gsLst>
              <a:lin ang="5400000" scaled="1"/>
            </a:gradFill>
            <a:ln w="19050">
              <a:noFill/>
              <a:miter lim="800000"/>
              <a:headEnd/>
              <a:tailEnd/>
            </a:ln>
            <a:effectLst/>
          </p:spPr>
          <p:txBody>
            <a:bodyPr/>
            <a:lstStyle/>
            <a:p>
              <a:pPr eaLnBrk="1" hangingPunct="1">
                <a:spcBef>
                  <a:spcPct val="20000"/>
                </a:spcBef>
              </a:pPr>
              <a:r>
                <a:rPr lang="en-US" sz="1200">
                  <a:solidFill>
                    <a:srgbClr val="000000"/>
                  </a:solidFill>
                  <a:latin typeface="Verdana" pitchFamily="34" charset="0"/>
                  <a:ea typeface="ＭＳ Ｐゴシック" charset="-128"/>
                </a:rPr>
                <a:t>22 m</a:t>
              </a:r>
              <a:endParaRPr lang="nl-NL" sz="1200">
                <a:solidFill>
                  <a:srgbClr val="000000"/>
                </a:solidFill>
                <a:latin typeface="Verdana" pitchFamily="34" charset="0"/>
                <a:ea typeface="ＭＳ Ｐゴシック" charset="-128"/>
              </a:endParaRPr>
            </a:p>
          </p:txBody>
        </p:sp>
        <p:sp>
          <p:nvSpPr>
            <p:cNvPr id="12" name="Rectangle 10"/>
            <p:cNvSpPr>
              <a:spLocks noChangeArrowheads="1"/>
            </p:cNvSpPr>
            <p:nvPr/>
          </p:nvSpPr>
          <p:spPr bwMode="auto">
            <a:xfrm>
              <a:off x="3936" y="863"/>
              <a:ext cx="1152" cy="191"/>
            </a:xfrm>
            <a:prstGeom prst="rect">
              <a:avLst/>
            </a:prstGeom>
            <a:gradFill rotWithShape="0">
              <a:gsLst>
                <a:gs pos="0">
                  <a:schemeClr val="accent2"/>
                </a:gs>
                <a:gs pos="100000">
                  <a:srgbClr val="FF6600"/>
                </a:gs>
              </a:gsLst>
              <a:lin ang="5400000" scaled="1"/>
            </a:gradFill>
            <a:ln w="19050">
              <a:noFill/>
              <a:miter lim="800000"/>
              <a:headEnd/>
              <a:tailEnd/>
            </a:ln>
            <a:effectLst/>
          </p:spPr>
          <p:txBody>
            <a:bodyPr/>
            <a:lstStyle/>
            <a:p>
              <a:pPr eaLnBrk="1" hangingPunct="1">
                <a:spcBef>
                  <a:spcPct val="20000"/>
                </a:spcBef>
              </a:pPr>
              <a:r>
                <a:rPr lang="en-US" sz="1200">
                  <a:solidFill>
                    <a:srgbClr val="000000"/>
                  </a:solidFill>
                  <a:latin typeface="Verdana" pitchFamily="34" charset="0"/>
                  <a:ea typeface="ＭＳ Ｐゴシック" charset="-128"/>
                </a:rPr>
                <a:t>Diameter</a:t>
              </a:r>
              <a:endParaRPr lang="nl-NL" sz="1200">
                <a:solidFill>
                  <a:srgbClr val="000000"/>
                </a:solidFill>
                <a:latin typeface="Verdana" pitchFamily="34" charset="0"/>
                <a:ea typeface="ＭＳ Ｐゴシック" charset="-128"/>
              </a:endParaRPr>
            </a:p>
          </p:txBody>
        </p:sp>
        <p:sp>
          <p:nvSpPr>
            <p:cNvPr id="13" name="Rectangle 11"/>
            <p:cNvSpPr>
              <a:spLocks noChangeArrowheads="1"/>
            </p:cNvSpPr>
            <p:nvPr/>
          </p:nvSpPr>
          <p:spPr bwMode="auto">
            <a:xfrm>
              <a:off x="5088" y="672"/>
              <a:ext cx="576" cy="191"/>
            </a:xfrm>
            <a:prstGeom prst="rect">
              <a:avLst/>
            </a:prstGeom>
            <a:gradFill rotWithShape="0">
              <a:gsLst>
                <a:gs pos="0">
                  <a:schemeClr val="accent2"/>
                </a:gs>
                <a:gs pos="100000">
                  <a:srgbClr val="FF6600"/>
                </a:gs>
              </a:gsLst>
              <a:lin ang="5400000" scaled="1"/>
            </a:gradFill>
            <a:ln w="19050">
              <a:noFill/>
              <a:miter lim="800000"/>
              <a:headEnd/>
              <a:tailEnd/>
            </a:ln>
            <a:effectLst/>
          </p:spPr>
          <p:txBody>
            <a:bodyPr/>
            <a:lstStyle/>
            <a:p>
              <a:pPr eaLnBrk="1" hangingPunct="1">
                <a:spcBef>
                  <a:spcPct val="20000"/>
                </a:spcBef>
              </a:pPr>
              <a:r>
                <a:rPr lang="en-US" sz="1200">
                  <a:solidFill>
                    <a:srgbClr val="000000"/>
                  </a:solidFill>
                  <a:latin typeface="Verdana" pitchFamily="34" charset="0"/>
                  <a:ea typeface="ＭＳ Ｐゴシック" charset="-128"/>
                </a:rPr>
                <a:t>44 m</a:t>
              </a:r>
              <a:endParaRPr lang="nl-NL" sz="1200">
                <a:solidFill>
                  <a:srgbClr val="000000"/>
                </a:solidFill>
                <a:latin typeface="Verdana" pitchFamily="34" charset="0"/>
                <a:ea typeface="ＭＳ Ｐゴシック" charset="-128"/>
              </a:endParaRPr>
            </a:p>
          </p:txBody>
        </p:sp>
        <p:sp>
          <p:nvSpPr>
            <p:cNvPr id="14" name="Rectangle 12"/>
            <p:cNvSpPr>
              <a:spLocks noChangeArrowheads="1"/>
            </p:cNvSpPr>
            <p:nvPr/>
          </p:nvSpPr>
          <p:spPr bwMode="auto">
            <a:xfrm>
              <a:off x="3936" y="672"/>
              <a:ext cx="1152" cy="191"/>
            </a:xfrm>
            <a:prstGeom prst="rect">
              <a:avLst/>
            </a:prstGeom>
            <a:gradFill rotWithShape="0">
              <a:gsLst>
                <a:gs pos="0">
                  <a:schemeClr val="accent2"/>
                </a:gs>
                <a:gs pos="100000">
                  <a:srgbClr val="FF6600"/>
                </a:gs>
              </a:gsLst>
              <a:lin ang="5400000" scaled="1"/>
            </a:gradFill>
            <a:ln w="19050">
              <a:noFill/>
              <a:miter lim="800000"/>
              <a:headEnd/>
              <a:tailEnd/>
            </a:ln>
            <a:effectLst/>
          </p:spPr>
          <p:txBody>
            <a:bodyPr/>
            <a:lstStyle/>
            <a:p>
              <a:pPr eaLnBrk="1" hangingPunct="1">
                <a:spcBef>
                  <a:spcPct val="20000"/>
                </a:spcBef>
              </a:pPr>
              <a:r>
                <a:rPr lang="en-US" sz="1200" dirty="0" smtClean="0">
                  <a:solidFill>
                    <a:srgbClr val="000000"/>
                  </a:solidFill>
                  <a:latin typeface="Verdana" pitchFamily="34" charset="0"/>
                  <a:ea typeface="ＭＳ Ｐゴシック" charset="-128"/>
                </a:rPr>
                <a:t>Length</a:t>
              </a:r>
              <a:endParaRPr lang="nl-NL" sz="1200" dirty="0">
                <a:solidFill>
                  <a:srgbClr val="000000"/>
                </a:solidFill>
                <a:latin typeface="Verdana" pitchFamily="34" charset="0"/>
                <a:ea typeface="ＭＳ Ｐゴシック" charset="-128"/>
              </a:endParaRPr>
            </a:p>
          </p:txBody>
        </p:sp>
        <p:sp>
          <p:nvSpPr>
            <p:cNvPr id="15" name="Line 13"/>
            <p:cNvSpPr>
              <a:spLocks noChangeShapeType="1"/>
            </p:cNvSpPr>
            <p:nvPr/>
          </p:nvSpPr>
          <p:spPr bwMode="auto">
            <a:xfrm>
              <a:off x="3936" y="672"/>
              <a:ext cx="1728" cy="0"/>
            </a:xfrm>
            <a:prstGeom prst="line">
              <a:avLst/>
            </a:prstGeom>
            <a:noFill/>
            <a:ln w="28575" cap="sq">
              <a:solidFill>
                <a:schemeClr val="tx1"/>
              </a:solidFill>
              <a:round/>
              <a:headEnd/>
              <a:tailEnd/>
            </a:ln>
            <a:effectLst/>
          </p:spPr>
          <p:txBody>
            <a:bodyPr anchor="b"/>
            <a:lstStyle/>
            <a:p>
              <a:pPr eaLnBrk="1" hangingPunct="1"/>
              <a:endParaRPr lang="en-GB">
                <a:solidFill>
                  <a:srgbClr val="000000"/>
                </a:solidFill>
                <a:latin typeface="Arial" charset="0"/>
                <a:ea typeface="ＭＳ Ｐゴシック" charset="-128"/>
              </a:endParaRPr>
            </a:p>
          </p:txBody>
        </p:sp>
        <p:sp>
          <p:nvSpPr>
            <p:cNvPr id="16" name="Line 14"/>
            <p:cNvSpPr>
              <a:spLocks noChangeShapeType="1"/>
            </p:cNvSpPr>
            <p:nvPr/>
          </p:nvSpPr>
          <p:spPr bwMode="auto">
            <a:xfrm>
              <a:off x="3936" y="863"/>
              <a:ext cx="1728" cy="0"/>
            </a:xfrm>
            <a:prstGeom prst="line">
              <a:avLst/>
            </a:prstGeom>
            <a:noFill/>
            <a:ln w="12700">
              <a:solidFill>
                <a:schemeClr val="tx1"/>
              </a:solidFill>
              <a:round/>
              <a:headEnd/>
              <a:tailEnd/>
            </a:ln>
            <a:effectLst/>
          </p:spPr>
          <p:txBody>
            <a:bodyPr anchor="b"/>
            <a:lstStyle/>
            <a:p>
              <a:pPr eaLnBrk="1" hangingPunct="1"/>
              <a:endParaRPr lang="en-GB">
                <a:solidFill>
                  <a:srgbClr val="000000"/>
                </a:solidFill>
                <a:latin typeface="Arial" charset="0"/>
                <a:ea typeface="ＭＳ Ｐゴシック" charset="-128"/>
              </a:endParaRPr>
            </a:p>
          </p:txBody>
        </p:sp>
        <p:sp>
          <p:nvSpPr>
            <p:cNvPr id="17" name="Line 15"/>
            <p:cNvSpPr>
              <a:spLocks noChangeShapeType="1"/>
            </p:cNvSpPr>
            <p:nvPr/>
          </p:nvSpPr>
          <p:spPr bwMode="auto">
            <a:xfrm>
              <a:off x="3936" y="1054"/>
              <a:ext cx="1728" cy="0"/>
            </a:xfrm>
            <a:prstGeom prst="line">
              <a:avLst/>
            </a:prstGeom>
            <a:noFill/>
            <a:ln w="12700">
              <a:solidFill>
                <a:schemeClr val="tx1"/>
              </a:solidFill>
              <a:round/>
              <a:headEnd/>
              <a:tailEnd/>
            </a:ln>
            <a:effectLst/>
          </p:spPr>
          <p:txBody>
            <a:bodyPr anchor="b"/>
            <a:lstStyle/>
            <a:p>
              <a:pPr eaLnBrk="1" hangingPunct="1"/>
              <a:endParaRPr lang="en-GB">
                <a:solidFill>
                  <a:srgbClr val="000000"/>
                </a:solidFill>
                <a:latin typeface="Arial" charset="0"/>
                <a:ea typeface="ＭＳ Ｐゴシック" charset="-128"/>
              </a:endParaRPr>
            </a:p>
          </p:txBody>
        </p:sp>
        <p:sp>
          <p:nvSpPr>
            <p:cNvPr id="18" name="Line 16"/>
            <p:cNvSpPr>
              <a:spLocks noChangeShapeType="1"/>
            </p:cNvSpPr>
            <p:nvPr/>
          </p:nvSpPr>
          <p:spPr bwMode="auto">
            <a:xfrm>
              <a:off x="3936" y="1245"/>
              <a:ext cx="1728" cy="0"/>
            </a:xfrm>
            <a:prstGeom prst="line">
              <a:avLst/>
            </a:prstGeom>
            <a:noFill/>
            <a:ln w="12700">
              <a:solidFill>
                <a:schemeClr val="tx1"/>
              </a:solidFill>
              <a:round/>
              <a:headEnd/>
              <a:tailEnd/>
            </a:ln>
            <a:effectLst/>
          </p:spPr>
          <p:txBody>
            <a:bodyPr anchor="b"/>
            <a:lstStyle/>
            <a:p>
              <a:pPr eaLnBrk="1" hangingPunct="1"/>
              <a:endParaRPr lang="en-GB">
                <a:solidFill>
                  <a:srgbClr val="000000"/>
                </a:solidFill>
                <a:latin typeface="Arial" charset="0"/>
                <a:ea typeface="ＭＳ Ｐゴシック" charset="-128"/>
              </a:endParaRPr>
            </a:p>
          </p:txBody>
        </p:sp>
        <p:sp>
          <p:nvSpPr>
            <p:cNvPr id="19" name="Line 17"/>
            <p:cNvSpPr>
              <a:spLocks noChangeShapeType="1"/>
            </p:cNvSpPr>
            <p:nvPr/>
          </p:nvSpPr>
          <p:spPr bwMode="auto">
            <a:xfrm>
              <a:off x="3936" y="1440"/>
              <a:ext cx="1728" cy="0"/>
            </a:xfrm>
            <a:prstGeom prst="line">
              <a:avLst/>
            </a:prstGeom>
            <a:noFill/>
            <a:ln w="28575" cap="sq">
              <a:solidFill>
                <a:schemeClr val="tx1"/>
              </a:solidFill>
              <a:round/>
              <a:headEnd/>
              <a:tailEnd/>
            </a:ln>
            <a:effectLst/>
          </p:spPr>
          <p:txBody>
            <a:bodyPr anchor="b"/>
            <a:lstStyle/>
            <a:p>
              <a:pPr eaLnBrk="1" hangingPunct="1"/>
              <a:endParaRPr lang="en-GB">
                <a:solidFill>
                  <a:srgbClr val="000000"/>
                </a:solidFill>
                <a:latin typeface="Arial" charset="0"/>
                <a:ea typeface="ＭＳ Ｐゴシック" charset="-128"/>
              </a:endParaRPr>
            </a:p>
          </p:txBody>
        </p:sp>
        <p:sp>
          <p:nvSpPr>
            <p:cNvPr id="20" name="Line 18"/>
            <p:cNvSpPr>
              <a:spLocks noChangeShapeType="1"/>
            </p:cNvSpPr>
            <p:nvPr/>
          </p:nvSpPr>
          <p:spPr bwMode="auto">
            <a:xfrm>
              <a:off x="3936" y="672"/>
              <a:ext cx="0" cy="768"/>
            </a:xfrm>
            <a:prstGeom prst="line">
              <a:avLst/>
            </a:prstGeom>
            <a:noFill/>
            <a:ln w="28575" cap="sq">
              <a:solidFill>
                <a:schemeClr val="tx1"/>
              </a:solidFill>
              <a:round/>
              <a:headEnd/>
              <a:tailEnd/>
            </a:ln>
            <a:effectLst/>
          </p:spPr>
          <p:txBody>
            <a:bodyPr anchor="b"/>
            <a:lstStyle/>
            <a:p>
              <a:pPr eaLnBrk="1" hangingPunct="1"/>
              <a:endParaRPr lang="en-GB">
                <a:solidFill>
                  <a:srgbClr val="000000"/>
                </a:solidFill>
                <a:latin typeface="Arial" charset="0"/>
                <a:ea typeface="ＭＳ Ｐゴシック" charset="-128"/>
              </a:endParaRPr>
            </a:p>
          </p:txBody>
        </p:sp>
        <p:sp>
          <p:nvSpPr>
            <p:cNvPr id="21" name="Line 19"/>
            <p:cNvSpPr>
              <a:spLocks noChangeShapeType="1"/>
            </p:cNvSpPr>
            <p:nvPr/>
          </p:nvSpPr>
          <p:spPr bwMode="auto">
            <a:xfrm>
              <a:off x="5088" y="672"/>
              <a:ext cx="0" cy="768"/>
            </a:xfrm>
            <a:prstGeom prst="line">
              <a:avLst/>
            </a:prstGeom>
            <a:noFill/>
            <a:ln w="12700">
              <a:solidFill>
                <a:schemeClr val="tx1"/>
              </a:solidFill>
              <a:round/>
              <a:headEnd/>
              <a:tailEnd/>
            </a:ln>
            <a:effectLst/>
          </p:spPr>
          <p:txBody>
            <a:bodyPr anchor="b"/>
            <a:lstStyle/>
            <a:p>
              <a:pPr eaLnBrk="1" hangingPunct="1"/>
              <a:endParaRPr lang="en-GB">
                <a:solidFill>
                  <a:srgbClr val="000000"/>
                </a:solidFill>
                <a:latin typeface="Arial" charset="0"/>
                <a:ea typeface="ＭＳ Ｐゴシック" charset="-128"/>
              </a:endParaRPr>
            </a:p>
          </p:txBody>
        </p:sp>
        <p:sp>
          <p:nvSpPr>
            <p:cNvPr id="22" name="Line 20"/>
            <p:cNvSpPr>
              <a:spLocks noChangeShapeType="1"/>
            </p:cNvSpPr>
            <p:nvPr/>
          </p:nvSpPr>
          <p:spPr bwMode="auto">
            <a:xfrm>
              <a:off x="5664" y="672"/>
              <a:ext cx="0" cy="768"/>
            </a:xfrm>
            <a:prstGeom prst="line">
              <a:avLst/>
            </a:prstGeom>
            <a:noFill/>
            <a:ln w="28575" cap="sq">
              <a:solidFill>
                <a:schemeClr val="tx1"/>
              </a:solidFill>
              <a:round/>
              <a:headEnd/>
              <a:tailEnd/>
            </a:ln>
            <a:effectLst/>
          </p:spPr>
          <p:txBody>
            <a:bodyPr anchor="b"/>
            <a:lstStyle/>
            <a:p>
              <a:pPr eaLnBrk="1" hangingPunct="1"/>
              <a:endParaRPr lang="en-GB">
                <a:solidFill>
                  <a:srgbClr val="000000"/>
                </a:solidFill>
                <a:latin typeface="Arial" charset="0"/>
                <a:ea typeface="ＭＳ Ｐゴシック" charset="-128"/>
              </a:endParaRPr>
            </a:p>
          </p:txBody>
        </p:sp>
      </p:grpSp>
      <p:pic>
        <p:nvPicPr>
          <p:cNvPr id="24" name="Picture 9"/>
          <p:cNvPicPr>
            <a:picLocks noChangeAspect="1"/>
          </p:cNvPicPr>
          <p:nvPr/>
        </p:nvPicPr>
        <p:blipFill>
          <a:blip r:embed="rId4" cstate="print"/>
          <a:srcRect/>
          <a:stretch>
            <a:fillRect/>
          </a:stretch>
        </p:blipFill>
        <p:spPr bwMode="auto">
          <a:xfrm>
            <a:off x="152400" y="76200"/>
            <a:ext cx="762000" cy="762000"/>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3" name="TextBox 2"/>
          <p:cNvSpPr txBox="1"/>
          <p:nvPr/>
        </p:nvSpPr>
        <p:spPr>
          <a:xfrm>
            <a:off x="228601" y="1480293"/>
            <a:ext cx="2743200" cy="830997"/>
          </a:xfrm>
          <a:prstGeom prst="rect">
            <a:avLst/>
          </a:prstGeom>
          <a:noFill/>
        </p:spPr>
        <p:txBody>
          <a:bodyPr wrap="square" rtlCol="0">
            <a:spAutoFit/>
          </a:bodyPr>
          <a:lstStyle/>
          <a:p>
            <a:r>
              <a:rPr lang="en-GB" dirty="0" smtClean="0">
                <a:solidFill>
                  <a:schemeClr val="bg1"/>
                </a:solidFill>
              </a:rPr>
              <a:t>The largest SC magnet ever built</a:t>
            </a:r>
            <a:endParaRPr lang="en-GB" dirty="0">
              <a:solidFill>
                <a:schemeClr val="bg1"/>
              </a:solidFill>
            </a:endParaRPr>
          </a:p>
        </p:txBody>
      </p:sp>
    </p:spTree>
    <p:extLst>
      <p:ext uri="{BB962C8B-B14F-4D97-AF65-F5344CB8AC3E}">
        <p14:creationId xmlns:p14="http://schemas.microsoft.com/office/powerpoint/2010/main" val="3660703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par>
                          <p:cTn id="7" fill="hold">
                            <p:stCondLst>
                              <p:cond delay="500"/>
                            </p:stCondLst>
                            <p:childTnLst>
                              <p:par>
                                <p:cTn id="8" presetID="23" presetClass="entr" presetSubtype="16"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2500" fill="hold"/>
                                        <p:tgtEl>
                                          <p:spTgt spid="5"/>
                                        </p:tgtEl>
                                        <p:attrNameLst>
                                          <p:attrName>ppt_w</p:attrName>
                                        </p:attrNameLst>
                                      </p:cBhvr>
                                      <p:tavLst>
                                        <p:tav tm="0">
                                          <p:val>
                                            <p:fltVal val="0"/>
                                          </p:val>
                                        </p:tav>
                                        <p:tav tm="100000">
                                          <p:val>
                                            <p:strVal val="#ppt_w"/>
                                          </p:val>
                                        </p:tav>
                                      </p:tavLst>
                                    </p:anim>
                                    <p:anim calcmode="lin" valueType="num">
                                      <p:cBhvr>
                                        <p:cTn id="11" dur="2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2530" name="Slide Number Placeholder 3"/>
          <p:cNvSpPr>
            <a:spLocks noGrp="1"/>
          </p:cNvSpPr>
          <p:nvPr>
            <p:ph type="sldNum" sz="quarter" idx="10"/>
          </p:nvPr>
        </p:nvSpPr>
        <p:spPr>
          <a:noFill/>
        </p:spPr>
        <p:txBody>
          <a:bodyPr/>
          <a:lstStyle/>
          <a:p>
            <a:fld id="{6D851549-EAC7-4699-B6B6-CFF84B8B6686}" type="slidenum">
              <a:rPr lang="en-US" smtClean="0"/>
              <a:pPr/>
              <a:t>36</a:t>
            </a:fld>
            <a:endParaRPr lang="en-US" sz="1400" i="0" smtClean="0">
              <a:solidFill>
                <a:schemeClr val="bg2"/>
              </a:solidFill>
            </a:endParaRPr>
          </a:p>
        </p:txBody>
      </p:sp>
      <p:sp>
        <p:nvSpPr>
          <p:cNvPr id="22533" name="Rectangle 2"/>
          <p:cNvSpPr>
            <a:spLocks noGrp="1" noChangeArrowheads="1"/>
          </p:cNvSpPr>
          <p:nvPr>
            <p:ph type="title"/>
          </p:nvPr>
        </p:nvSpPr>
        <p:spPr>
          <a:xfrm>
            <a:off x="990600" y="346075"/>
            <a:ext cx="7924800" cy="533400"/>
          </a:xfrm>
        </p:spPr>
        <p:txBody>
          <a:bodyPr/>
          <a:lstStyle/>
          <a:p>
            <a:r>
              <a:rPr lang="en-US" sz="3200" dirty="0" smtClean="0">
                <a:solidFill>
                  <a:srgbClr val="FFFF00"/>
                </a:solidFill>
              </a:rPr>
              <a:t>ATLAS Experiment: particles detection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268" y="914400"/>
            <a:ext cx="8628655" cy="4648200"/>
          </a:xfrm>
          <a:prstGeom prst="rect">
            <a:avLst/>
          </a:prstGeom>
        </p:spPr>
      </p:pic>
      <p:sp>
        <p:nvSpPr>
          <p:cNvPr id="10" name="Rectangle 3"/>
          <p:cNvSpPr txBox="1">
            <a:spLocks noChangeArrowheads="1"/>
          </p:cNvSpPr>
          <p:nvPr/>
        </p:nvSpPr>
        <p:spPr bwMode="auto">
          <a:xfrm>
            <a:off x="152400" y="5611383"/>
            <a:ext cx="8915400" cy="101801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262AFF"/>
              </a:buClr>
              <a:buSzPct val="120000"/>
              <a:buFont typeface="Wingdings" pitchFamily="2" charset="2"/>
              <a:buChar char="§"/>
              <a:defRPr kumimoji="1" sz="2200">
                <a:solidFill>
                  <a:schemeClr val="tx1"/>
                </a:solidFill>
                <a:latin typeface="+mn-lt"/>
                <a:ea typeface="+mn-ea"/>
                <a:cs typeface="+mn-cs"/>
              </a:defRPr>
            </a:lvl1pPr>
            <a:lvl2pPr marL="742950" indent="-28575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2pPr>
            <a:lvl3pPr marL="11430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3pPr>
            <a:lvl4pPr marL="16002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4pPr>
            <a:lvl5pPr marL="20574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5pPr>
            <a:lvl6pPr marL="25146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6pPr>
            <a:lvl7pPr marL="29718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7pPr>
            <a:lvl8pPr marL="34290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8pPr>
            <a:lvl9pPr marL="38862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9pPr>
          </a:lstStyle>
          <a:p>
            <a:pPr marL="0" indent="0">
              <a:buFont typeface="Wingdings" pitchFamily="2" charset="2"/>
              <a:buNone/>
            </a:pPr>
            <a:r>
              <a:rPr lang="en-US" sz="2000" kern="0" dirty="0" smtClean="0">
                <a:solidFill>
                  <a:schemeClr val="bg1"/>
                </a:solidFill>
              </a:rPr>
              <a:t>Charge identification and momentum measurement require curved trajectories of collision products, thus magnetic field. </a:t>
            </a:r>
            <a:r>
              <a:rPr lang="en-US" sz="2000" b="1" kern="0" dirty="0" smtClean="0">
                <a:solidFill>
                  <a:srgbClr val="FFFF00"/>
                </a:solidFill>
              </a:rPr>
              <a:t>Superconducting</a:t>
            </a:r>
            <a:r>
              <a:rPr lang="en-US" sz="2000" kern="0" dirty="0" smtClean="0">
                <a:solidFill>
                  <a:schemeClr val="bg1"/>
                </a:solidFill>
              </a:rPr>
              <a:t> Solenoid for inner trackers, </a:t>
            </a:r>
            <a:r>
              <a:rPr lang="en-US" sz="2000" b="1" kern="0" dirty="0" smtClean="0">
                <a:solidFill>
                  <a:srgbClr val="FFFF00"/>
                </a:solidFill>
              </a:rPr>
              <a:t>Superconducting</a:t>
            </a:r>
            <a:r>
              <a:rPr lang="en-US" sz="2000" kern="0" dirty="0" smtClean="0">
                <a:solidFill>
                  <a:schemeClr val="bg1"/>
                </a:solidFill>
              </a:rPr>
              <a:t> </a:t>
            </a:r>
            <a:r>
              <a:rPr lang="en-US" sz="2000" kern="0" dirty="0" err="1" smtClean="0">
                <a:solidFill>
                  <a:schemeClr val="bg1"/>
                </a:solidFill>
              </a:rPr>
              <a:t>Toroids</a:t>
            </a:r>
            <a:r>
              <a:rPr lang="en-US" sz="2000" kern="0" dirty="0" smtClean="0">
                <a:solidFill>
                  <a:schemeClr val="bg1"/>
                </a:solidFill>
              </a:rPr>
              <a:t> for outer </a:t>
            </a:r>
            <a:r>
              <a:rPr lang="en-US" sz="2000" kern="0" dirty="0" err="1" smtClean="0">
                <a:solidFill>
                  <a:schemeClr val="bg1"/>
                </a:solidFill>
              </a:rPr>
              <a:t>muon</a:t>
            </a:r>
            <a:r>
              <a:rPr lang="en-US" sz="2000" kern="0" dirty="0" smtClean="0">
                <a:solidFill>
                  <a:schemeClr val="bg1"/>
                </a:solidFill>
              </a:rPr>
              <a:t> tracing.</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ATLAS3"/>
          <p:cNvPicPr>
            <a:picLocks noChangeAspect="1" noChangeArrowheads="1"/>
          </p:cNvPicPr>
          <p:nvPr/>
        </p:nvPicPr>
        <p:blipFill>
          <a:blip r:embed="rId3" cstate="print"/>
          <a:srcRect/>
          <a:stretch>
            <a:fillRect/>
          </a:stretch>
        </p:blipFill>
        <p:spPr bwMode="auto">
          <a:xfrm>
            <a:off x="0" y="0"/>
            <a:ext cx="9178925" cy="6902450"/>
          </a:xfrm>
          <a:prstGeom prst="rect">
            <a:avLst/>
          </a:prstGeom>
          <a:noFill/>
          <a:ln w="9525">
            <a:noFill/>
            <a:miter lim="800000"/>
            <a:headEnd/>
            <a:tailEnd/>
          </a:ln>
        </p:spPr>
      </p:pic>
      <p:sp>
        <p:nvSpPr>
          <p:cNvPr id="24579" name="Rectangle 3"/>
          <p:cNvSpPr>
            <a:spLocks noGrp="1" noChangeArrowheads="1"/>
          </p:cNvSpPr>
          <p:nvPr>
            <p:ph type="title"/>
          </p:nvPr>
        </p:nvSpPr>
        <p:spPr>
          <a:xfrm>
            <a:off x="5715000" y="6381750"/>
            <a:ext cx="3200400" cy="476250"/>
          </a:xfrm>
          <a:solidFill>
            <a:schemeClr val="accent2">
              <a:lumMod val="40000"/>
              <a:lumOff val="60000"/>
            </a:schemeClr>
          </a:solidFill>
        </p:spPr>
        <p:txBody>
          <a:bodyPr anchor="ctr"/>
          <a:lstStyle/>
          <a:p>
            <a:pPr eaLnBrk="1" hangingPunct="1">
              <a:defRPr/>
            </a:pPr>
            <a:r>
              <a:rPr lang="en-US" sz="2400" dirty="0" smtClean="0"/>
              <a:t>ATLAS Cavern 2003</a:t>
            </a:r>
            <a:endParaRPr lang="en-GB" sz="2400" dirty="0" smtClean="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ATLAScavern"/>
          <p:cNvPicPr>
            <a:picLocks noChangeAspect="1" noChangeArrowheads="1"/>
          </p:cNvPicPr>
          <p:nvPr/>
        </p:nvPicPr>
        <p:blipFill>
          <a:blip r:embed="rId3" cstate="print"/>
          <a:srcRect/>
          <a:stretch>
            <a:fillRect/>
          </a:stretch>
        </p:blipFill>
        <p:spPr bwMode="auto">
          <a:xfrm>
            <a:off x="0" y="0"/>
            <a:ext cx="9153525" cy="6878638"/>
          </a:xfrm>
          <a:prstGeom prst="rect">
            <a:avLst/>
          </a:prstGeom>
          <a:noFill/>
          <a:ln w="9525">
            <a:noFill/>
            <a:miter lim="800000"/>
            <a:headEnd/>
            <a:tailEnd/>
          </a:ln>
        </p:spPr>
      </p:pic>
      <p:sp>
        <p:nvSpPr>
          <p:cNvPr id="25603" name="Rectangle 6"/>
          <p:cNvSpPr>
            <a:spLocks noChangeArrowheads="1"/>
          </p:cNvSpPr>
          <p:nvPr/>
        </p:nvSpPr>
        <p:spPr bwMode="auto">
          <a:xfrm>
            <a:off x="5562600" y="6381750"/>
            <a:ext cx="3429000" cy="476250"/>
          </a:xfrm>
          <a:prstGeom prst="rect">
            <a:avLst/>
          </a:prstGeom>
          <a:solidFill>
            <a:schemeClr val="accent2">
              <a:lumMod val="40000"/>
              <a:lumOff val="60000"/>
            </a:schemeClr>
          </a:solidFill>
          <a:ln w="9525">
            <a:noFill/>
            <a:miter lim="800000"/>
            <a:headEnd/>
            <a:tailEnd/>
          </a:ln>
        </p:spPr>
        <p:txBody>
          <a:bodyPr anchor="ctr"/>
          <a:lstStyle/>
          <a:p>
            <a:pPr algn="ctr" eaLnBrk="1" hangingPunct="1">
              <a:defRPr/>
            </a:pPr>
            <a:r>
              <a:rPr lang="en-US" b="1" i="1" dirty="0">
                <a:solidFill>
                  <a:srgbClr val="FF0000"/>
                </a:solidFill>
                <a:latin typeface="+mj-lt"/>
              </a:rPr>
              <a:t>ATLAS Cavern 2004</a:t>
            </a:r>
            <a:endParaRPr lang="en-GB" b="1" i="1" dirty="0">
              <a:solidFill>
                <a:srgbClr val="FF0000"/>
              </a:solidFill>
              <a:latin typeface="+mj-lt"/>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ATLAS cavern9"/>
          <p:cNvPicPr>
            <a:picLocks noChangeAspect="1" noChangeArrowheads="1"/>
          </p:cNvPicPr>
          <p:nvPr/>
        </p:nvPicPr>
        <p:blipFill>
          <a:blip r:embed="rId3" cstate="print"/>
          <a:srcRect l="1611" r="1639"/>
          <a:stretch>
            <a:fillRect/>
          </a:stretch>
        </p:blipFill>
        <p:spPr bwMode="auto">
          <a:xfrm>
            <a:off x="0" y="0"/>
            <a:ext cx="9144000" cy="6877050"/>
          </a:xfrm>
          <a:prstGeom prst="rect">
            <a:avLst/>
          </a:prstGeom>
          <a:noFill/>
          <a:ln w="9525">
            <a:noFill/>
            <a:miter lim="800000"/>
            <a:headEnd/>
            <a:tailEnd/>
          </a:ln>
        </p:spPr>
      </p:pic>
      <p:sp>
        <p:nvSpPr>
          <p:cNvPr id="4" name="Rectangle 6"/>
          <p:cNvSpPr>
            <a:spLocks noChangeArrowheads="1"/>
          </p:cNvSpPr>
          <p:nvPr/>
        </p:nvSpPr>
        <p:spPr bwMode="auto">
          <a:xfrm>
            <a:off x="4953000" y="6381750"/>
            <a:ext cx="4038600" cy="476250"/>
          </a:xfrm>
          <a:prstGeom prst="rect">
            <a:avLst/>
          </a:prstGeom>
          <a:solidFill>
            <a:schemeClr val="accent2">
              <a:lumMod val="40000"/>
              <a:lumOff val="60000"/>
            </a:schemeClr>
          </a:solidFill>
          <a:ln w="9525">
            <a:noFill/>
            <a:miter lim="800000"/>
            <a:headEnd/>
            <a:tailEnd/>
          </a:ln>
        </p:spPr>
        <p:txBody>
          <a:bodyPr anchor="ctr"/>
          <a:lstStyle/>
          <a:p>
            <a:pPr algn="ctr" eaLnBrk="1" hangingPunct="1">
              <a:defRPr/>
            </a:pPr>
            <a:r>
              <a:rPr lang="en-US" b="1" i="1" dirty="0">
                <a:solidFill>
                  <a:srgbClr val="FF0000"/>
                </a:solidFill>
                <a:latin typeface="+mn-lt"/>
              </a:rPr>
              <a:t>ATLAS Cavern Nov 2005</a:t>
            </a:r>
            <a:endParaRPr lang="en-GB" b="1" i="1" dirty="0">
              <a:solidFill>
                <a:srgbClr val="FF0000"/>
              </a:solidFill>
              <a:latin typeface="+mn-l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Slide Number Placeholder 1"/>
          <p:cNvSpPr txBox="1">
            <a:spLocks noGrp="1"/>
          </p:cNvSpPr>
          <p:nvPr/>
        </p:nvSpPr>
        <p:spPr bwMode="auto">
          <a:xfrm>
            <a:off x="7010400" y="6492875"/>
            <a:ext cx="2133600" cy="365125"/>
          </a:xfrm>
          <a:prstGeom prst="rect">
            <a:avLst/>
          </a:prstGeom>
          <a:noFill/>
          <a:ln w="9525">
            <a:noFill/>
            <a:miter lim="800000"/>
            <a:headEnd/>
            <a:tailEnd/>
          </a:ln>
        </p:spPr>
        <p:txBody>
          <a:bodyPr anchor="ctr">
            <a:prstTxWarp prst="textNoShape">
              <a:avLst/>
            </a:prstTxWarp>
          </a:bodyPr>
          <a:lstStyle/>
          <a:p>
            <a:pPr algn="r" eaLnBrk="1" hangingPunct="1"/>
            <a:fld id="{CE1A9C4C-1871-3348-B7D6-ACA2480456CB}" type="slidenum">
              <a:rPr lang="en-US" sz="1200" b="1">
                <a:solidFill>
                  <a:srgbClr val="898989"/>
                </a:solidFill>
                <a:latin typeface="Arial" charset="0"/>
                <a:ea typeface="ＭＳ Ｐゴシック" charset="-128"/>
              </a:rPr>
              <a:pPr algn="r" eaLnBrk="1" hangingPunct="1"/>
              <a:t>4</a:t>
            </a:fld>
            <a:endParaRPr lang="en-US" sz="1200" b="1" dirty="0">
              <a:solidFill>
                <a:srgbClr val="898989"/>
              </a:solidFill>
              <a:latin typeface="Arial" charset="0"/>
              <a:ea typeface="ＭＳ Ｐゴシック" charset="-128"/>
            </a:endParaRPr>
          </a:p>
        </p:txBody>
      </p:sp>
      <p:pic>
        <p:nvPicPr>
          <p:cNvPr id="24581" name="Picture 2" descr="flags"/>
          <p:cNvPicPr>
            <a:picLocks noChangeAspect="1" noChangeArrowheads="1"/>
          </p:cNvPicPr>
          <p:nvPr/>
        </p:nvPicPr>
        <p:blipFill>
          <a:blip r:embed="rId4">
            <a:lum bright="-2000" contrast="-2000"/>
          </a:blip>
          <a:srcRect t="1666"/>
          <a:stretch>
            <a:fillRect/>
          </a:stretch>
        </p:blipFill>
        <p:spPr bwMode="auto">
          <a:xfrm>
            <a:off x="-76200" y="0"/>
            <a:ext cx="9372600" cy="6885384"/>
          </a:xfrm>
          <a:prstGeom prst="rect">
            <a:avLst/>
          </a:prstGeom>
          <a:noFill/>
          <a:ln w="9525">
            <a:noFill/>
            <a:miter lim="800000"/>
            <a:headEnd/>
            <a:tailEnd/>
          </a:ln>
        </p:spPr>
      </p:pic>
      <p:sp>
        <p:nvSpPr>
          <p:cNvPr id="4" name="Rectangle 3"/>
          <p:cNvSpPr txBox="1">
            <a:spLocks noChangeArrowheads="1"/>
          </p:cNvSpPr>
          <p:nvPr/>
        </p:nvSpPr>
        <p:spPr bwMode="auto">
          <a:xfrm>
            <a:off x="76200" y="0"/>
            <a:ext cx="9067800" cy="838200"/>
          </a:xfrm>
          <a:prstGeom prst="rect">
            <a:avLst/>
          </a:prstGeom>
          <a:noFill/>
          <a:ln w="9525">
            <a:noFill/>
            <a:miter lim="800000"/>
            <a:headEnd/>
            <a:tailEnd/>
          </a:ln>
          <a:effectLst/>
        </p:spPr>
        <p:txBody>
          <a:bodyPr anchor="ctr">
            <a:prstTxWarp prst="textNoShape">
              <a:avLst/>
            </a:prstTxWarp>
          </a:bodyPr>
          <a:lstStyle/>
          <a:p>
            <a:pPr eaLnBrk="1" hangingPunct="1">
              <a:defRPr/>
            </a:pPr>
            <a:r>
              <a:rPr lang="en-GB" sz="3600" dirty="0">
                <a:solidFill>
                  <a:srgbClr val="FFFF00"/>
                </a:solidFill>
                <a:effectLst>
                  <a:outerShdw blurRad="38100" dist="38100" dir="2700000">
                    <a:srgbClr val="000000"/>
                  </a:outerShdw>
                </a:effectLst>
                <a:latin typeface="Arial" charset="0"/>
                <a:ea typeface="ＭＳ Ｐゴシック" charset="-128"/>
              </a:rPr>
              <a:t>CERN</a:t>
            </a:r>
            <a:r>
              <a:rPr lang="en-GB" sz="3600" dirty="0" smtClean="0">
                <a:solidFill>
                  <a:srgbClr val="FFFF00"/>
                </a:solidFill>
                <a:effectLst>
                  <a:outerShdw blurRad="38100" dist="38100" dir="2700000">
                    <a:srgbClr val="000000"/>
                  </a:outerShdw>
                </a:effectLst>
                <a:latin typeface="Arial" charset="0"/>
                <a:ea typeface="ＭＳ Ｐゴシック" charset="-128"/>
              </a:rPr>
              <a:t> was founded 1954: </a:t>
            </a:r>
            <a:r>
              <a:rPr lang="en-GB" sz="2800" dirty="0" smtClean="0">
                <a:solidFill>
                  <a:srgbClr val="FFFF00"/>
                </a:solidFill>
                <a:effectLst>
                  <a:outerShdw blurRad="38100" dist="38100" dir="2700000">
                    <a:srgbClr val="000000"/>
                  </a:outerShdw>
                </a:effectLst>
                <a:latin typeface="Arial" charset="0"/>
                <a:ea typeface="ＭＳ Ｐゴシック" charset="-128"/>
              </a:rPr>
              <a:t>12 European States</a:t>
            </a:r>
          </a:p>
          <a:p>
            <a:pPr eaLnBrk="1" hangingPunct="1">
              <a:defRPr/>
            </a:pPr>
            <a:endParaRPr lang="en-GB" sz="1000" dirty="0" smtClean="0">
              <a:solidFill>
                <a:srgbClr val="FFFF00"/>
              </a:solidFill>
              <a:effectLst>
                <a:outerShdw blurRad="38100" dist="38100" dir="2700000">
                  <a:srgbClr val="000000"/>
                </a:outerShdw>
              </a:effectLst>
              <a:latin typeface="Arial" charset="0"/>
              <a:ea typeface="ＭＳ Ｐゴシック" charset="-128"/>
            </a:endParaRPr>
          </a:p>
        </p:txBody>
      </p:sp>
      <p:sp>
        <p:nvSpPr>
          <p:cNvPr id="8" name="Rectangle 5"/>
          <p:cNvSpPr txBox="1">
            <a:spLocks noChangeArrowheads="1"/>
          </p:cNvSpPr>
          <p:nvPr/>
        </p:nvSpPr>
        <p:spPr bwMode="auto">
          <a:xfrm>
            <a:off x="1828800" y="4220254"/>
            <a:ext cx="7315200" cy="2485346"/>
          </a:xfrm>
          <a:prstGeom prst="rect">
            <a:avLst/>
          </a:prstGeom>
          <a:gradFill rotWithShape="1">
            <a:gsLst>
              <a:gs pos="0">
                <a:srgbClr val="235D81">
                  <a:alpha val="70000"/>
                </a:srgb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85725" eaLnBrk="1" hangingPunct="1">
              <a:lnSpc>
                <a:spcPct val="90000"/>
              </a:lnSpc>
              <a:spcBef>
                <a:spcPct val="20000"/>
              </a:spcBef>
              <a:buSzPct val="65000"/>
              <a:defRPr/>
            </a:pPr>
            <a:r>
              <a:rPr lang="en-GB" sz="1600" dirty="0" smtClean="0">
                <a:solidFill>
                  <a:srgbClr val="FFFF00"/>
                </a:solidFill>
                <a:effectLst>
                  <a:outerShdw blurRad="38100" dist="38100" dir="2700000" algn="tl">
                    <a:srgbClr val="000000">
                      <a:alpha val="43137"/>
                    </a:srgbClr>
                  </a:outerShdw>
                </a:effectLst>
                <a:latin typeface="Arial" charset="0"/>
                <a:ea typeface="ＭＳ Ｐゴシック" charset="-128"/>
              </a:rPr>
              <a:t>Member </a:t>
            </a:r>
            <a:r>
              <a:rPr lang="en-GB" sz="1600" dirty="0">
                <a:solidFill>
                  <a:srgbClr val="FFFF00"/>
                </a:solidFill>
                <a:effectLst>
                  <a:outerShdw blurRad="38100" dist="38100" dir="2700000" algn="tl">
                    <a:srgbClr val="000000">
                      <a:alpha val="43137"/>
                    </a:srgbClr>
                  </a:outerShdw>
                </a:effectLst>
                <a:latin typeface="Arial" charset="0"/>
                <a:ea typeface="ＭＳ Ｐゴシック" charset="-128"/>
              </a:rPr>
              <a:t>States:</a:t>
            </a:r>
            <a:r>
              <a:rPr lang="en-GB" sz="1600" dirty="0">
                <a:solidFill>
                  <a:srgbClr val="000000"/>
                </a:solidFill>
                <a:effectLst>
                  <a:outerShdw blurRad="38100" dist="38100" dir="2700000" algn="tl">
                    <a:srgbClr val="000000">
                      <a:alpha val="43137"/>
                    </a:srgbClr>
                  </a:outerShdw>
                </a:effectLst>
                <a:latin typeface="Arial" charset="0"/>
                <a:ea typeface="ＭＳ Ｐゴシック" charset="-128"/>
              </a:rPr>
              <a:t>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Austria, Belgium, Bulgaria,</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the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Czech Republic, Denmark, Finland, France, Germany, Greece, Hungary, Italy,</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the Netherlands</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 Norway, Poland, Portugal, Slovakia, Spain, Sweden, Switzerland and</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a:t>
            </a:r>
            <a:b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b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the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United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Kingdom </a:t>
            </a:r>
          </a:p>
          <a:p>
            <a:pPr marL="85725" eaLnBrk="1" hangingPunct="1">
              <a:lnSpc>
                <a:spcPct val="90000"/>
              </a:lnSpc>
              <a:spcBef>
                <a:spcPct val="20000"/>
              </a:spcBef>
              <a:buSzPct val="65000"/>
              <a:defRPr/>
            </a:pPr>
            <a:r>
              <a:rPr lang="en-GB" sz="1600" dirty="0" smtClean="0">
                <a:solidFill>
                  <a:srgbClr val="FFFF00"/>
                </a:solidFill>
                <a:effectLst>
                  <a:outerShdw blurRad="38100" dist="38100" dir="2700000" algn="tl">
                    <a:srgbClr val="000000">
                      <a:alpha val="43137"/>
                    </a:srgbClr>
                  </a:outerShdw>
                </a:effectLst>
                <a:latin typeface="Arial" charset="0"/>
                <a:ea typeface="ＭＳ Ｐゴシック" charset="-128"/>
              </a:rPr>
              <a:t>Candidate for Accession: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Romania</a:t>
            </a:r>
          </a:p>
          <a:p>
            <a:pPr marL="85725" eaLnBrk="1" hangingPunct="1">
              <a:lnSpc>
                <a:spcPct val="90000"/>
              </a:lnSpc>
              <a:spcBef>
                <a:spcPct val="20000"/>
              </a:spcBef>
              <a:buSzPct val="65000"/>
              <a:defRPr/>
            </a:pPr>
            <a:r>
              <a:rPr lang="en-US" sz="1600" dirty="0" smtClean="0">
                <a:solidFill>
                  <a:srgbClr val="FFFF00"/>
                </a:solidFill>
                <a:effectLst>
                  <a:outerShdw blurRad="38100" dist="38100" dir="2700000" algn="tl">
                    <a:srgbClr val="000000">
                      <a:alpha val="43137"/>
                    </a:srgbClr>
                  </a:outerShdw>
                </a:effectLst>
                <a:latin typeface="Arial" charset="0"/>
                <a:ea typeface="ＭＳ Ｐゴシック" charset="-128"/>
              </a:rPr>
              <a:t>Associate Members in Pre-Stage to Membership: </a:t>
            </a:r>
            <a:r>
              <a:rPr lang="en-US" sz="1600" dirty="0" smtClean="0">
                <a:solidFill>
                  <a:srgbClr val="FFFFFF"/>
                </a:solidFill>
                <a:effectLst>
                  <a:outerShdw blurRad="38100" dist="38100" dir="2700000" algn="tl">
                    <a:srgbClr val="000000">
                      <a:alpha val="43137"/>
                    </a:srgbClr>
                  </a:outerShdw>
                </a:effectLst>
                <a:latin typeface="Arial" charset="0"/>
                <a:ea typeface="ＭＳ Ｐゴシック" charset="-128"/>
              </a:rPr>
              <a:t>Israel,</a:t>
            </a:r>
            <a:r>
              <a:rPr lang="en-US" sz="1600" dirty="0" smtClean="0">
                <a:solidFill>
                  <a:srgbClr val="EAEAEA"/>
                </a:solidFill>
                <a:effectLst>
                  <a:outerShdw blurRad="38100" dist="38100" dir="2700000" algn="tl">
                    <a:srgbClr val="000000">
                      <a:alpha val="43137"/>
                    </a:srgbClr>
                  </a:outerShdw>
                </a:effectLst>
                <a:latin typeface="Arial" charset="0"/>
                <a:ea typeface="ＭＳ Ｐゴシック" charset="-128"/>
              </a:rPr>
              <a:t> Serbia</a:t>
            </a:r>
          </a:p>
          <a:p>
            <a:pPr marL="85725" eaLnBrk="1" hangingPunct="1">
              <a:lnSpc>
                <a:spcPct val="90000"/>
              </a:lnSpc>
              <a:spcBef>
                <a:spcPct val="20000"/>
              </a:spcBef>
              <a:buSzPct val="65000"/>
              <a:defRPr/>
            </a:pPr>
            <a:r>
              <a:rPr lang="en-US" sz="1600" dirty="0" smtClean="0">
                <a:solidFill>
                  <a:srgbClr val="FFFF00"/>
                </a:solidFill>
                <a:effectLst>
                  <a:outerShdw blurRad="38100" dist="38100" dir="2700000" algn="tl">
                    <a:srgbClr val="000000">
                      <a:alpha val="43137"/>
                    </a:srgbClr>
                  </a:outerShdw>
                </a:effectLst>
                <a:latin typeface="Arial" charset="0"/>
                <a:ea typeface="ＭＳ Ｐゴシック" charset="-128"/>
              </a:rPr>
              <a:t>Applicant States for Membership or Associate Membership:</a:t>
            </a:r>
            <a:br>
              <a:rPr lang="en-US" sz="1600" dirty="0" smtClean="0">
                <a:solidFill>
                  <a:srgbClr val="FFFF00"/>
                </a:solidFill>
                <a:effectLst>
                  <a:outerShdw blurRad="38100" dist="38100" dir="2700000" algn="tl">
                    <a:srgbClr val="000000">
                      <a:alpha val="43137"/>
                    </a:srgbClr>
                  </a:outerShdw>
                </a:effectLst>
                <a:latin typeface="Arial" charset="0"/>
                <a:ea typeface="ＭＳ Ｐゴシック" charset="-128"/>
              </a:rPr>
            </a:br>
            <a:r>
              <a:rPr lang="en-US" sz="1600" dirty="0" smtClean="0">
                <a:solidFill>
                  <a:srgbClr val="FFFFFF"/>
                </a:solidFill>
                <a:effectLst>
                  <a:outerShdw blurRad="38100" dist="38100" dir="2700000" algn="tl">
                    <a:srgbClr val="000000">
                      <a:alpha val="43137"/>
                    </a:srgbClr>
                  </a:outerShdw>
                </a:effectLst>
                <a:latin typeface="Arial" charset="0"/>
                <a:ea typeface="ＭＳ Ｐゴシック" charset="-128"/>
              </a:rPr>
              <a:t>Brazil, Cyprus (awaiting ratification), Russia, Slovenia, Turkey, Ukraine </a:t>
            </a:r>
            <a:endPar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endParaRPr>
          </a:p>
          <a:p>
            <a:pPr marL="85725" eaLnBrk="1" hangingPunct="1">
              <a:lnSpc>
                <a:spcPct val="90000"/>
              </a:lnSpc>
              <a:spcBef>
                <a:spcPct val="20000"/>
              </a:spcBef>
              <a:buSzPct val="65000"/>
              <a:defRPr/>
            </a:pPr>
            <a:r>
              <a:rPr lang="en-GB" sz="1600" dirty="0" smtClean="0">
                <a:solidFill>
                  <a:srgbClr val="FFFF00"/>
                </a:solidFill>
                <a:effectLst>
                  <a:outerShdw blurRad="38100" dist="38100" dir="2700000" algn="tl">
                    <a:srgbClr val="000000">
                      <a:alpha val="43137"/>
                    </a:srgbClr>
                  </a:outerShdw>
                </a:effectLst>
                <a:latin typeface="Arial" charset="0"/>
                <a:ea typeface="ＭＳ Ｐゴシック" charset="-128"/>
              </a:rPr>
              <a:t>Observers </a:t>
            </a:r>
            <a:r>
              <a:rPr lang="en-GB" sz="1600" dirty="0">
                <a:solidFill>
                  <a:srgbClr val="FFFF00"/>
                </a:solidFill>
                <a:effectLst>
                  <a:outerShdw blurRad="38100" dist="38100" dir="2700000" algn="tl">
                    <a:srgbClr val="000000">
                      <a:alpha val="43137"/>
                    </a:srgbClr>
                  </a:outerShdw>
                </a:effectLst>
                <a:latin typeface="Arial" charset="0"/>
                <a:ea typeface="ＭＳ Ｐゴシック" charset="-128"/>
              </a:rPr>
              <a:t>to Council:</a:t>
            </a:r>
            <a:r>
              <a:rPr lang="en-GB" sz="1600" dirty="0">
                <a:solidFill>
                  <a:srgbClr val="000000"/>
                </a:solidFill>
                <a:effectLst>
                  <a:outerShdw blurRad="38100" dist="38100" dir="2700000" algn="tl">
                    <a:srgbClr val="000000">
                      <a:alpha val="43137"/>
                    </a:srgbClr>
                  </a:outerShdw>
                </a:effectLst>
                <a:latin typeface="Arial" charset="0"/>
                <a:ea typeface="ＭＳ Ｐゴシック" charset="-128"/>
              </a:rPr>
              <a:t>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India</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Japan</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Russia</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Turkey, United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States of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America</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European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Commission and</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UNESCO </a:t>
            </a:r>
            <a:endParaRPr lang="en-GB" sz="1600" dirty="0">
              <a:solidFill>
                <a:srgbClr val="FFFFFF"/>
              </a:solidFill>
              <a:effectLst>
                <a:outerShdw blurRad="38100" dist="38100" dir="2700000" algn="tl">
                  <a:srgbClr val="000000">
                    <a:alpha val="43137"/>
                  </a:srgbClr>
                </a:outerShdw>
              </a:effectLst>
              <a:latin typeface="Arial" charset="0"/>
              <a:ea typeface="ＭＳ Ｐゴシック" charset="-128"/>
            </a:endParaRPr>
          </a:p>
        </p:txBody>
      </p:sp>
      <p:sp>
        <p:nvSpPr>
          <p:cNvPr id="9" name="Rectangle 4"/>
          <p:cNvSpPr txBox="1">
            <a:spLocks noChangeArrowheads="1"/>
          </p:cNvSpPr>
          <p:nvPr/>
        </p:nvSpPr>
        <p:spPr bwMode="auto">
          <a:xfrm>
            <a:off x="5334000" y="2362200"/>
            <a:ext cx="3810000" cy="1727448"/>
          </a:xfrm>
          <a:prstGeom prst="rect">
            <a:avLst/>
          </a:prstGeom>
          <a:gradFill rotWithShape="1">
            <a:gsLst>
              <a:gs pos="0">
                <a:schemeClr val="accent2">
                  <a:alpha val="70000"/>
                </a:scheme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171450" indent="-171450" eaLnBrk="1" hangingPunct="1">
              <a:lnSpc>
                <a:spcPct val="80000"/>
              </a:lnSpc>
              <a:spcBef>
                <a:spcPct val="20000"/>
              </a:spcBef>
              <a:buSzPct val="65000"/>
              <a:defRPr/>
            </a:pPr>
            <a:r>
              <a:rPr lang="en-GB" sz="2000" dirty="0" smtClean="0">
                <a:solidFill>
                  <a:srgbClr val="EAEAEA"/>
                </a:solidFill>
                <a:effectLst>
                  <a:outerShdw blurRad="50800" dist="38100" dir="2700000">
                    <a:srgbClr val="000000"/>
                  </a:outerShdw>
                </a:effectLst>
                <a:latin typeface="Arial" charset="0"/>
                <a:ea typeface="ＭＳ Ｐゴシック" charset="-128"/>
              </a:rPr>
              <a:t>  ~ 2300 </a:t>
            </a:r>
            <a:r>
              <a:rPr lang="en-GB" sz="2000" dirty="0">
                <a:solidFill>
                  <a:srgbClr val="EAEAEA"/>
                </a:solidFill>
                <a:effectLst>
                  <a:outerShdw blurRad="50800" dist="38100" dir="2700000">
                    <a:srgbClr val="000000"/>
                  </a:outerShdw>
                </a:effectLst>
                <a:latin typeface="Arial" charset="0"/>
                <a:ea typeface="ＭＳ Ｐゴシック" charset="-128"/>
              </a:rPr>
              <a:t>staff</a:t>
            </a:r>
            <a:endParaRPr lang="en-GB" sz="2000" dirty="0" smtClean="0">
              <a:solidFill>
                <a:srgbClr val="EAEAEA"/>
              </a:solidFill>
              <a:effectLst>
                <a:outerShdw blurRad="50800" dist="38100" dir="2700000">
                  <a:srgbClr val="000000"/>
                </a:outerShdw>
              </a:effectLst>
              <a:latin typeface="Arial" charset="0"/>
              <a:ea typeface="ＭＳ Ｐゴシック" charset="-128"/>
            </a:endParaRPr>
          </a:p>
          <a:p>
            <a:pPr marL="171450" indent="-171450" eaLnBrk="1" hangingPunct="1">
              <a:lnSpc>
                <a:spcPct val="80000"/>
              </a:lnSpc>
              <a:spcBef>
                <a:spcPct val="20000"/>
              </a:spcBef>
              <a:buSzPct val="65000"/>
              <a:defRPr/>
            </a:pPr>
            <a:r>
              <a:rPr lang="en-GB" sz="2000" dirty="0" smtClean="0">
                <a:solidFill>
                  <a:srgbClr val="EAEAEA"/>
                </a:solidFill>
                <a:effectLst>
                  <a:outerShdw blurRad="50800" dist="38100" dir="2700000">
                    <a:srgbClr val="000000"/>
                  </a:outerShdw>
                </a:effectLst>
                <a:latin typeface="Arial" charset="0"/>
                <a:ea typeface="ＭＳ Ｐゴシック" charset="-128"/>
              </a:rPr>
              <a:t>  ~ 1000 </a:t>
            </a:r>
            <a:r>
              <a:rPr lang="en-GB" sz="2000" dirty="0">
                <a:solidFill>
                  <a:srgbClr val="EAEAEA"/>
                </a:solidFill>
                <a:effectLst>
                  <a:outerShdw blurRad="50800" dist="38100" dir="2700000">
                    <a:srgbClr val="000000"/>
                  </a:outerShdw>
                </a:effectLst>
                <a:latin typeface="Arial" charset="0"/>
                <a:ea typeface="ＭＳ Ｐゴシック" charset="-128"/>
              </a:rPr>
              <a:t>other paid personnel</a:t>
            </a:r>
            <a:endParaRPr lang="en-GB" sz="2000" dirty="0" smtClean="0">
              <a:solidFill>
                <a:srgbClr val="EAEAEA"/>
              </a:solidFill>
              <a:effectLst>
                <a:outerShdw blurRad="50800" dist="38100" dir="2700000">
                  <a:srgbClr val="000000"/>
                </a:outerShdw>
              </a:effectLst>
              <a:latin typeface="Arial" charset="0"/>
              <a:ea typeface="ＭＳ Ｐゴシック" charset="-128"/>
            </a:endParaRPr>
          </a:p>
          <a:p>
            <a:pPr marL="171450" indent="-171450" eaLnBrk="1" hangingPunct="1">
              <a:lnSpc>
                <a:spcPct val="80000"/>
              </a:lnSpc>
              <a:spcBef>
                <a:spcPct val="20000"/>
              </a:spcBef>
              <a:buSzPct val="65000"/>
              <a:defRPr/>
            </a:pPr>
            <a:r>
              <a:rPr lang="en-GB" sz="2000" dirty="0" smtClean="0">
                <a:solidFill>
                  <a:srgbClr val="EAEAEA"/>
                </a:solidFill>
                <a:effectLst>
                  <a:outerShdw blurRad="50800" dist="38100" dir="2700000">
                    <a:srgbClr val="000000"/>
                  </a:outerShdw>
                </a:effectLst>
                <a:latin typeface="Arial" charset="0"/>
                <a:ea typeface="ＭＳ Ｐゴシック" charset="-128"/>
              </a:rPr>
              <a:t>  &gt; 11000 </a:t>
            </a:r>
            <a:r>
              <a:rPr lang="en-GB" sz="2000" dirty="0">
                <a:solidFill>
                  <a:srgbClr val="EAEAEA"/>
                </a:solidFill>
                <a:effectLst>
                  <a:outerShdw blurRad="50800" dist="38100" dir="2700000">
                    <a:srgbClr val="000000"/>
                  </a:outerShdw>
                </a:effectLst>
                <a:latin typeface="Arial" charset="0"/>
                <a:ea typeface="ＭＳ Ｐゴシック" charset="-128"/>
              </a:rPr>
              <a:t>users</a:t>
            </a:r>
            <a:endParaRPr lang="en-GB" sz="2000" dirty="0" smtClean="0">
              <a:solidFill>
                <a:srgbClr val="EAEAEA"/>
              </a:solidFill>
              <a:effectLst>
                <a:outerShdw blurRad="50800" dist="38100" dir="2700000">
                  <a:srgbClr val="000000"/>
                </a:outerShdw>
              </a:effectLst>
              <a:latin typeface="Arial" charset="0"/>
              <a:ea typeface="ＭＳ Ｐゴシック" charset="-128"/>
            </a:endParaRPr>
          </a:p>
          <a:p>
            <a:pPr marL="171450" indent="-171450" eaLnBrk="1" hangingPunct="1">
              <a:spcBef>
                <a:spcPct val="20000"/>
              </a:spcBef>
              <a:buSzPct val="65000"/>
              <a:defRPr/>
            </a:pPr>
            <a:r>
              <a:rPr lang="en-GB" sz="2000" dirty="0" smtClean="0">
                <a:solidFill>
                  <a:srgbClr val="EAEAEA"/>
                </a:solidFill>
                <a:effectLst>
                  <a:outerShdw blurRad="50800" dist="38100" dir="2700000">
                    <a:srgbClr val="000000"/>
                  </a:outerShdw>
                </a:effectLst>
                <a:latin typeface="Arial" charset="0"/>
                <a:ea typeface="ＭＳ Ｐゴシック" charset="-128"/>
              </a:rPr>
              <a:t>  Budget </a:t>
            </a:r>
            <a:r>
              <a:rPr lang="en-GB" sz="2000" dirty="0">
                <a:solidFill>
                  <a:srgbClr val="EAEAEA"/>
                </a:solidFill>
                <a:effectLst>
                  <a:outerShdw blurRad="50800" dist="38100" dir="2700000">
                    <a:srgbClr val="000000"/>
                  </a:outerShdw>
                </a:effectLst>
                <a:latin typeface="Arial" charset="0"/>
                <a:ea typeface="ＭＳ Ｐゴシック" charset="-128"/>
              </a:rPr>
              <a:t>(</a:t>
            </a:r>
            <a:r>
              <a:rPr lang="en-GB" sz="2000" dirty="0" smtClean="0">
                <a:solidFill>
                  <a:srgbClr val="EAEAEA"/>
                </a:solidFill>
                <a:effectLst>
                  <a:outerShdw blurRad="50800" dist="38100" dir="2700000">
                    <a:srgbClr val="000000"/>
                  </a:outerShdw>
                </a:effectLst>
                <a:latin typeface="Arial" charset="0"/>
                <a:ea typeface="ＭＳ Ｐゴシック" charset="-128"/>
              </a:rPr>
              <a:t>2013) ~1000 MCHF</a:t>
            </a:r>
          </a:p>
          <a:p>
            <a:pPr marL="171450" indent="-171450" eaLnBrk="1" hangingPunct="1">
              <a:spcBef>
                <a:spcPct val="20000"/>
              </a:spcBef>
              <a:buSzPct val="65000"/>
              <a:defRPr/>
            </a:pPr>
            <a:r>
              <a:rPr lang="en-GB" sz="2000" dirty="0">
                <a:solidFill>
                  <a:srgbClr val="EAEAEA"/>
                </a:solidFill>
                <a:effectLst>
                  <a:outerShdw blurRad="50800" dist="38100" dir="2700000">
                    <a:srgbClr val="000000"/>
                  </a:outerShdw>
                </a:effectLst>
                <a:latin typeface="Arial" charset="0"/>
                <a:ea typeface="ＭＳ Ｐゴシック" charset="-128"/>
              </a:rPr>
              <a:t>NL contribution ~4.5% (37M€)</a:t>
            </a:r>
          </a:p>
          <a:p>
            <a:pPr marL="171450" indent="-171450" eaLnBrk="1" hangingPunct="1">
              <a:spcBef>
                <a:spcPct val="20000"/>
              </a:spcBef>
              <a:buSzPct val="65000"/>
              <a:defRPr/>
            </a:pPr>
            <a:endParaRPr lang="en-GB" sz="2000" dirty="0">
              <a:solidFill>
                <a:srgbClr val="EAEAEA"/>
              </a:solidFill>
              <a:effectLst>
                <a:outerShdw blurRad="50800" dist="38100" dir="2700000">
                  <a:srgbClr val="000000"/>
                </a:outerShdw>
              </a:effectLst>
              <a:latin typeface="Arial" charset="0"/>
              <a:ea typeface="ＭＳ Ｐゴシック" charset="-128"/>
            </a:endParaRPr>
          </a:p>
        </p:txBody>
      </p:sp>
      <p:pic>
        <p:nvPicPr>
          <p:cNvPr id="11" name="Picture 10" descr="cern_logo_1.png"/>
          <p:cNvPicPr>
            <a:picLocks noChangeAspect="1"/>
          </p:cNvPicPr>
          <p:nvPr/>
        </p:nvPicPr>
        <p:blipFill>
          <a:blip r:embed="rId5" cstate="print">
            <a:lum bright="100000" contrast="-100000"/>
            <a:extLst>
              <a:ext uri="{28A0092B-C50C-407E-A947-70E740481C1C}">
                <a14:useLocalDpi xmlns:a14="http://schemas.microsoft.com/office/drawing/2010/main"/>
              </a:ext>
            </a:extLst>
          </a:blip>
          <a:stretch>
            <a:fillRect/>
          </a:stretch>
        </p:blipFill>
        <p:spPr>
          <a:xfrm>
            <a:off x="45682" y="6285594"/>
            <a:ext cx="493870" cy="485638"/>
          </a:xfrm>
          <a:prstGeom prst="rect">
            <a:avLst/>
          </a:prstGeom>
        </p:spPr>
      </p:pic>
      <p:graphicFrame>
        <p:nvGraphicFramePr>
          <p:cNvPr id="2" name="Object 1"/>
          <p:cNvGraphicFramePr>
            <a:graphicFrameLocks noChangeAspect="1"/>
          </p:cNvGraphicFramePr>
          <p:nvPr>
            <p:extLst>
              <p:ext uri="{D42A27DB-BD31-4B8C-83A1-F6EECF244321}">
                <p14:modId xmlns:p14="http://schemas.microsoft.com/office/powerpoint/2010/main" val="714929068"/>
              </p:ext>
            </p:extLst>
          </p:nvPr>
        </p:nvGraphicFramePr>
        <p:xfrm>
          <a:off x="152400" y="838200"/>
          <a:ext cx="4657725" cy="3305175"/>
        </p:xfrm>
        <a:graphic>
          <a:graphicData uri="http://schemas.openxmlformats.org/presentationml/2006/ole">
            <mc:AlternateContent xmlns:mc="http://schemas.openxmlformats.org/markup-compatibility/2006">
              <mc:Choice xmlns:v="urn:schemas-microsoft-com:vml" Requires="v">
                <p:oleObj spid="_x0000_s64542" name="Bitmap Image" r:id="rId6" imgW="6935168" imgH="4552381" progId="PBrush">
                  <p:embed/>
                </p:oleObj>
              </mc:Choice>
              <mc:Fallback>
                <p:oleObj name="Bitmap Image" r:id="rId6" imgW="6935168" imgH="4552381" progId="PBrush">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838200"/>
                        <a:ext cx="4657725" cy="330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TextBox 2"/>
          <p:cNvSpPr txBox="1"/>
          <p:nvPr/>
        </p:nvSpPr>
        <p:spPr>
          <a:xfrm>
            <a:off x="152400" y="878176"/>
            <a:ext cx="2813655" cy="369332"/>
          </a:xfrm>
          <a:prstGeom prst="rect">
            <a:avLst/>
          </a:prstGeom>
          <a:noFill/>
        </p:spPr>
        <p:txBody>
          <a:bodyPr wrap="none" rtlCol="0">
            <a:spAutoFit/>
          </a:bodyPr>
          <a:lstStyle/>
          <a:p>
            <a:r>
              <a:rPr lang="en-GB" sz="1800" dirty="0">
                <a:solidFill>
                  <a:srgbClr val="FFFF00"/>
                </a:solidFill>
                <a:effectLst>
                  <a:outerShdw blurRad="38100" dist="38100" dir="2700000">
                    <a:srgbClr val="000000"/>
                  </a:outerShdw>
                </a:effectLst>
                <a:latin typeface="Arial" charset="0"/>
                <a:ea typeface="ＭＳ Ｐゴシック" charset="-128"/>
              </a:rPr>
              <a:t>Today: 20 Member </a:t>
            </a:r>
            <a:r>
              <a:rPr lang="en-GB" sz="1800" dirty="0" smtClean="0">
                <a:solidFill>
                  <a:srgbClr val="FFFF00"/>
                </a:solidFill>
                <a:effectLst>
                  <a:outerShdw blurRad="38100" dist="38100" dir="2700000">
                    <a:srgbClr val="000000"/>
                  </a:outerShdw>
                </a:effectLst>
                <a:latin typeface="Arial" charset="0"/>
                <a:ea typeface="ＭＳ Ｐゴシック" charset="-128"/>
              </a:rPr>
              <a:t>States</a:t>
            </a:r>
            <a:endParaRPr lang="en-GB" sz="1800" dirty="0">
              <a:solidFill>
                <a:srgbClr val="003366"/>
              </a:solidFill>
              <a:effectLst>
                <a:outerShdw blurRad="38100" dist="38100" dir="2700000">
                  <a:srgbClr val="000000"/>
                </a:outerShdw>
              </a:effectLst>
              <a:latin typeface="Arial" charset="0"/>
              <a:ea typeface="ＭＳ Ｐゴシック" charset="-128"/>
            </a:endParaRPr>
          </a:p>
        </p:txBody>
      </p:sp>
    </p:spTree>
    <p:extLst>
      <p:ext uri="{BB962C8B-B14F-4D97-AF65-F5344CB8AC3E}">
        <p14:creationId xmlns:p14="http://schemas.microsoft.com/office/powerpoint/2010/main" val="579675589"/>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8130" name="Slide Number Placeholder 4"/>
          <p:cNvSpPr>
            <a:spLocks noGrp="1"/>
          </p:cNvSpPr>
          <p:nvPr>
            <p:ph type="sldNum" sz="quarter" idx="10"/>
          </p:nvPr>
        </p:nvSpPr>
        <p:spPr>
          <a:noFill/>
        </p:spPr>
        <p:txBody>
          <a:bodyPr/>
          <a:lstStyle/>
          <a:p>
            <a:fld id="{48C19867-0147-467F-924C-2A72A5D43215}" type="slidenum">
              <a:rPr lang="en-US" smtClean="0"/>
              <a:pPr/>
              <a:t>40</a:t>
            </a:fld>
            <a:endParaRPr lang="en-US" sz="1400" i="0" smtClean="0">
              <a:solidFill>
                <a:schemeClr val="bg2"/>
              </a:solidFill>
            </a:endParaRPr>
          </a:p>
        </p:txBody>
      </p:sp>
      <p:pic>
        <p:nvPicPr>
          <p:cNvPr id="48131" name="Picture 2" descr="CERN 0611016_08"/>
          <p:cNvPicPr>
            <a:picLocks noChangeAspect="1" noChangeArrowheads="1"/>
          </p:cNvPicPr>
          <p:nvPr/>
        </p:nvPicPr>
        <p:blipFill>
          <a:blip r:embed="rId2" cstate="print"/>
          <a:srcRect/>
          <a:stretch>
            <a:fillRect/>
          </a:stretch>
        </p:blipFill>
        <p:spPr bwMode="auto">
          <a:xfrm>
            <a:off x="187325" y="955675"/>
            <a:ext cx="8728075" cy="5635625"/>
          </a:xfrm>
          <a:prstGeom prst="rect">
            <a:avLst/>
          </a:prstGeom>
          <a:solidFill>
            <a:srgbClr val="DDDDDD"/>
          </a:solidFill>
          <a:ln w="9525">
            <a:solidFill>
              <a:schemeClr val="tx1"/>
            </a:solidFill>
            <a:miter lim="800000"/>
            <a:headEnd/>
            <a:tailEnd/>
          </a:ln>
        </p:spPr>
      </p:pic>
      <p:pic>
        <p:nvPicPr>
          <p:cNvPr id="48132" name="Picture 5" descr="ATLAS"/>
          <p:cNvPicPr>
            <a:picLocks noChangeAspect="1" noChangeArrowheads="1"/>
          </p:cNvPicPr>
          <p:nvPr/>
        </p:nvPicPr>
        <p:blipFill>
          <a:blip r:embed="rId3" cstate="print"/>
          <a:srcRect l="3017" t="10518" b="7011"/>
          <a:stretch>
            <a:fillRect/>
          </a:stretch>
        </p:blipFill>
        <p:spPr bwMode="auto">
          <a:xfrm>
            <a:off x="3505200" y="990600"/>
            <a:ext cx="1887538" cy="1247775"/>
          </a:xfrm>
          <a:prstGeom prst="rect">
            <a:avLst/>
          </a:prstGeom>
          <a:noFill/>
          <a:ln w="9525">
            <a:noFill/>
            <a:miter lim="800000"/>
            <a:headEnd/>
            <a:tailEnd/>
          </a:ln>
        </p:spPr>
      </p:pic>
      <p:sp>
        <p:nvSpPr>
          <p:cNvPr id="48133" name="Rectangle 3"/>
          <p:cNvSpPr>
            <a:spLocks noGrp="1" noChangeArrowheads="1"/>
          </p:cNvSpPr>
          <p:nvPr>
            <p:ph type="title"/>
          </p:nvPr>
        </p:nvSpPr>
        <p:spPr/>
        <p:txBody>
          <a:bodyPr/>
          <a:lstStyle/>
          <a:p>
            <a:r>
              <a:rPr lang="en-US" dirty="0" smtClean="0">
                <a:solidFill>
                  <a:srgbClr val="FFFF00"/>
                </a:solidFill>
              </a:rPr>
              <a:t>End-Cap Toroids integration in 2007</a:t>
            </a:r>
          </a:p>
        </p:txBody>
      </p:sp>
      <p:sp>
        <p:nvSpPr>
          <p:cNvPr id="48134" name="Rectangle 4"/>
          <p:cNvSpPr>
            <a:spLocks noGrp="1" noChangeArrowheads="1"/>
          </p:cNvSpPr>
          <p:nvPr>
            <p:ph type="body" sz="half" idx="1"/>
          </p:nvPr>
        </p:nvSpPr>
        <p:spPr>
          <a:xfrm>
            <a:off x="3429000" y="5791200"/>
            <a:ext cx="2438400" cy="788988"/>
          </a:xfrm>
          <a:solidFill>
            <a:srgbClr val="DDDDDD"/>
          </a:solidFill>
        </p:spPr>
        <p:txBody>
          <a:bodyPr/>
          <a:lstStyle/>
          <a:p>
            <a:pPr>
              <a:lnSpc>
                <a:spcPct val="80000"/>
              </a:lnSpc>
              <a:buFont typeface="Wingdings" pitchFamily="2" charset="2"/>
              <a:buNone/>
            </a:pPr>
            <a:r>
              <a:rPr lang="en-US" sz="1800" smtClean="0">
                <a:solidFill>
                  <a:srgbClr val="FF0000"/>
                </a:solidFill>
              </a:rPr>
              <a:t>2 x 8 coils</a:t>
            </a:r>
            <a:r>
              <a:rPr lang="en-US" sz="1800" smtClean="0"/>
              <a:t> 4 x 4.5 m</a:t>
            </a:r>
            <a:r>
              <a:rPr lang="en-US" sz="1800" baseline="30000" smtClean="0"/>
              <a:t>2</a:t>
            </a:r>
          </a:p>
          <a:p>
            <a:pPr>
              <a:lnSpc>
                <a:spcPct val="80000"/>
              </a:lnSpc>
              <a:buFont typeface="Wingdings" pitchFamily="2" charset="2"/>
              <a:buNone/>
            </a:pPr>
            <a:r>
              <a:rPr lang="en-US" sz="1800" smtClean="0">
                <a:solidFill>
                  <a:srgbClr val="FF0000"/>
                </a:solidFill>
              </a:rPr>
              <a:t>20 kA, 4.1 T, 250 MJ</a:t>
            </a:r>
            <a:endParaRPr lang="en-US" sz="1800" smtClean="0"/>
          </a:p>
          <a:p>
            <a:pPr>
              <a:lnSpc>
                <a:spcPct val="80000"/>
              </a:lnSpc>
              <a:buFont typeface="Wingdings" pitchFamily="2" charset="2"/>
              <a:buNone/>
            </a:pPr>
            <a:r>
              <a:rPr lang="en-US" sz="1800" smtClean="0"/>
              <a:t>140 t cold mass</a:t>
            </a:r>
          </a:p>
        </p:txBody>
      </p:sp>
      <p:sp>
        <p:nvSpPr>
          <p:cNvPr id="7" name="TextBox 6"/>
          <p:cNvSpPr txBox="1"/>
          <p:nvPr/>
        </p:nvSpPr>
        <p:spPr>
          <a:xfrm>
            <a:off x="88900" y="6307138"/>
            <a:ext cx="3276600" cy="461962"/>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n-GB" dirty="0"/>
              <a:t>P</a:t>
            </a:r>
            <a:r>
              <a:rPr lang="en-GB" dirty="0" smtClean="0"/>
              <a:t>artly </a:t>
            </a:r>
            <a:r>
              <a:rPr lang="en-GB" dirty="0"/>
              <a:t>made in Holland</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8130" name="Slide Number Placeholder 4"/>
          <p:cNvSpPr>
            <a:spLocks noGrp="1"/>
          </p:cNvSpPr>
          <p:nvPr>
            <p:ph type="sldNum" sz="quarter" idx="10"/>
          </p:nvPr>
        </p:nvSpPr>
        <p:spPr>
          <a:noFill/>
        </p:spPr>
        <p:txBody>
          <a:bodyPr/>
          <a:lstStyle/>
          <a:p>
            <a:fld id="{48C19867-0147-467F-924C-2A72A5D43215}" type="slidenum">
              <a:rPr lang="en-US" smtClean="0"/>
              <a:pPr/>
              <a:t>41</a:t>
            </a:fld>
            <a:endParaRPr lang="en-US" sz="1400" i="0" smtClean="0">
              <a:solidFill>
                <a:schemeClr val="bg2"/>
              </a:solidFill>
            </a:endParaRPr>
          </a:p>
        </p:txBody>
      </p:sp>
      <p:sp>
        <p:nvSpPr>
          <p:cNvPr id="48133" name="Rectangle 3"/>
          <p:cNvSpPr>
            <a:spLocks noGrp="1" noChangeArrowheads="1"/>
          </p:cNvSpPr>
          <p:nvPr>
            <p:ph type="title"/>
          </p:nvPr>
        </p:nvSpPr>
        <p:spPr>
          <a:xfrm>
            <a:off x="1295400" y="228600"/>
            <a:ext cx="7104063" cy="533400"/>
          </a:xfrm>
        </p:spPr>
        <p:txBody>
          <a:bodyPr/>
          <a:lstStyle/>
          <a:p>
            <a:r>
              <a:rPr lang="en-US" dirty="0" smtClean="0">
                <a:solidFill>
                  <a:srgbClr val="FFFF00"/>
                </a:solidFill>
              </a:rPr>
              <a:t>Installing the beam-pipe (July 2008)</a:t>
            </a:r>
          </a:p>
        </p:txBody>
      </p:sp>
      <p:pic>
        <p:nvPicPr>
          <p:cNvPr id="9" name="Picture 5" descr="ATLAS Jul08"/>
          <p:cNvPicPr>
            <a:picLocks noChangeAspect="1" noChangeArrowheads="1"/>
          </p:cNvPicPr>
          <p:nvPr/>
        </p:nvPicPr>
        <p:blipFill>
          <a:blip r:embed="rId2" cstate="print"/>
          <a:srcRect/>
          <a:stretch>
            <a:fillRect/>
          </a:stretch>
        </p:blipFill>
        <p:spPr bwMode="auto">
          <a:xfrm>
            <a:off x="228600" y="914400"/>
            <a:ext cx="8763000" cy="5829919"/>
          </a:xfrm>
          <a:prstGeom prst="rect">
            <a:avLst/>
          </a:prstGeom>
          <a:noFill/>
          <a:ln w="9525">
            <a:noFill/>
            <a:miter lim="800000"/>
            <a:headEnd/>
            <a:tailEnd/>
          </a:ln>
        </p:spPr>
      </p:pic>
    </p:spTree>
    <p:extLst>
      <p:ext uri="{BB962C8B-B14F-4D97-AF65-F5344CB8AC3E}">
        <p14:creationId xmlns:p14="http://schemas.microsoft.com/office/powerpoint/2010/main" val="1028349898"/>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ADC861E3-7C15-45A0-99E6-89B555B5D036}" type="slidenum">
              <a:rPr lang="en-US" smtClean="0"/>
              <a:pPr>
                <a:defRPr/>
              </a:pPr>
              <a:t>42</a:t>
            </a:fld>
            <a:endParaRPr lang="en-US" sz="1400" i="0">
              <a:solidFill>
                <a:schemeClr val="bg2"/>
              </a:solidFill>
            </a:endParaRPr>
          </a:p>
        </p:txBody>
      </p:sp>
      <p:pic>
        <p:nvPicPr>
          <p:cNvPr id="7" name="Picture 6"/>
          <p:cNvPicPr>
            <a:picLocks noChangeAspect="1"/>
          </p:cNvPicPr>
          <p:nvPr/>
        </p:nvPicPr>
        <p:blipFill>
          <a:blip r:embed="rId2"/>
          <a:stretch>
            <a:fillRect/>
          </a:stretch>
        </p:blipFill>
        <p:spPr>
          <a:xfrm>
            <a:off x="2971800" y="2895600"/>
            <a:ext cx="6184900" cy="4071726"/>
          </a:xfrm>
          <a:prstGeom prst="rect">
            <a:avLst/>
          </a:prstGeom>
        </p:spPr>
      </p:pic>
      <p:sp>
        <p:nvSpPr>
          <p:cNvPr id="11" name="Text Box 3"/>
          <p:cNvSpPr txBox="1">
            <a:spLocks noChangeArrowheads="1"/>
          </p:cNvSpPr>
          <p:nvPr/>
        </p:nvSpPr>
        <p:spPr bwMode="auto">
          <a:xfrm>
            <a:off x="1295400" y="152400"/>
            <a:ext cx="4955249" cy="2631490"/>
          </a:xfrm>
          <a:prstGeom prst="rect">
            <a:avLst/>
          </a:prstGeom>
          <a:solidFill>
            <a:schemeClr val="accent3">
              <a:alpha val="52000"/>
            </a:schemeClr>
          </a:solid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eaLnBrk="1" hangingPunct="1">
              <a:defRPr/>
            </a:pPr>
            <a:r>
              <a:rPr lang="en-GB" b="1" dirty="0" smtClean="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Intro CERN and LHC</a:t>
            </a:r>
          </a:p>
          <a:p>
            <a:pPr eaLnBrk="1" hangingPunct="1">
              <a:spcBef>
                <a:spcPts val="1800"/>
              </a:spcBef>
              <a:defRPr/>
            </a:pPr>
            <a:r>
              <a:rPr lang="en-GB" b="1" dirty="0" smtClean="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The accelerator</a:t>
            </a:r>
          </a:p>
          <a:p>
            <a:pPr eaLnBrk="1" hangingPunct="1">
              <a:spcBef>
                <a:spcPts val="1800"/>
              </a:spcBef>
              <a:defRPr/>
            </a:pPr>
            <a:r>
              <a:rPr lang="en-GB" b="1" dirty="0" smtClean="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The detectors</a:t>
            </a:r>
          </a:p>
          <a:p>
            <a:pPr eaLnBrk="1" hangingPunct="1">
              <a:spcBef>
                <a:spcPts val="1800"/>
              </a:spcBef>
              <a:defRPr/>
            </a:pPr>
            <a:r>
              <a:rPr lang="en-GB" sz="4800" b="1" dirty="0" smtClean="0">
                <a:solidFill>
                  <a:srgbClr val="0516BB"/>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Operation</a:t>
            </a:r>
            <a:endParaRPr lang="en-GB" sz="4800" b="1" dirty="0">
              <a:solidFill>
                <a:srgbClr val="0516BB"/>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76400" y="346075"/>
            <a:ext cx="6418263" cy="533400"/>
          </a:xfrm>
        </p:spPr>
        <p:txBody>
          <a:bodyPr/>
          <a:lstStyle/>
          <a:p>
            <a:r>
              <a:rPr lang="en-US" dirty="0" smtClean="0">
                <a:solidFill>
                  <a:srgbClr val="FFFF00"/>
                </a:solidFill>
              </a:rPr>
              <a:t>Switching everything on….</a:t>
            </a:r>
            <a:endParaRPr lang="en-US" dirty="0">
              <a:solidFill>
                <a:srgbClr val="FFFF00"/>
              </a:solidFill>
            </a:endParaRPr>
          </a:p>
        </p:txBody>
      </p:sp>
      <p:sp>
        <p:nvSpPr>
          <p:cNvPr id="4" name="Slide Number Placeholder 3"/>
          <p:cNvSpPr>
            <a:spLocks noGrp="1"/>
          </p:cNvSpPr>
          <p:nvPr>
            <p:ph type="sldNum" sz="quarter" idx="10"/>
          </p:nvPr>
        </p:nvSpPr>
        <p:spPr/>
        <p:txBody>
          <a:bodyPr/>
          <a:lstStyle/>
          <a:p>
            <a:pPr>
              <a:defRPr/>
            </a:pPr>
            <a:fld id="{ADC861E3-7C15-45A0-99E6-89B555B5D036}" type="slidenum">
              <a:rPr lang="en-US" smtClean="0"/>
              <a:pPr>
                <a:defRPr/>
              </a:pPr>
              <a:t>43</a:t>
            </a:fld>
            <a:endParaRPr lang="en-US" sz="1400" i="0">
              <a:solidFill>
                <a:schemeClr val="bg2"/>
              </a:solidFill>
            </a:endParaRPr>
          </a:p>
        </p:txBody>
      </p:sp>
      <p:sp>
        <p:nvSpPr>
          <p:cNvPr id="8" name="Rectangle 3"/>
          <p:cNvSpPr txBox="1">
            <a:spLocks noChangeArrowheads="1"/>
          </p:cNvSpPr>
          <p:nvPr/>
        </p:nvSpPr>
        <p:spPr>
          <a:xfrm>
            <a:off x="304800" y="1219200"/>
            <a:ext cx="3657600" cy="3657600"/>
          </a:xfrm>
          <a:prstGeom prst="rect">
            <a:avLst/>
          </a:prstGeom>
        </p:spPr>
        <p:txBody>
          <a:bodyPr/>
          <a:lstStyle/>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b="0" i="0" u="none" strike="noStrike" kern="0" cap="none" spc="0" normalizeH="0" baseline="0" noProof="0" dirty="0" smtClean="0">
                <a:ln>
                  <a:noFill/>
                </a:ln>
                <a:solidFill>
                  <a:schemeClr val="bg1">
                    <a:lumMod val="95000"/>
                  </a:schemeClr>
                </a:solidFill>
                <a:effectLst/>
                <a:uLnTx/>
                <a:uFillTx/>
                <a:latin typeface="+mn-lt"/>
              </a:rPr>
              <a:t>Cryogenics</a:t>
            </a:r>
          </a:p>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b="0" i="0" u="none" strike="noStrike" kern="0" cap="none" spc="0" normalizeH="0" baseline="0" noProof="0" dirty="0" smtClean="0">
                <a:ln>
                  <a:noFill/>
                </a:ln>
                <a:solidFill>
                  <a:schemeClr val="bg1">
                    <a:lumMod val="95000"/>
                  </a:schemeClr>
                </a:solidFill>
                <a:effectLst/>
                <a:uLnTx/>
                <a:uFillTx/>
                <a:latin typeface="+mn-lt"/>
              </a:rPr>
              <a:t>Magnets</a:t>
            </a:r>
          </a:p>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kern="0" dirty="0" smtClean="0">
                <a:solidFill>
                  <a:schemeClr val="bg1">
                    <a:lumMod val="95000"/>
                  </a:schemeClr>
                </a:solidFill>
                <a:latin typeface="+mn-lt"/>
              </a:rPr>
              <a:t>Powering</a:t>
            </a:r>
            <a:endParaRPr kumimoji="1" lang="en-US" b="0" i="0" u="none" strike="noStrike" kern="0" cap="none" spc="0" normalizeH="0" baseline="0" noProof="0" dirty="0" smtClean="0">
              <a:ln>
                <a:noFill/>
              </a:ln>
              <a:solidFill>
                <a:schemeClr val="bg1">
                  <a:lumMod val="95000"/>
                </a:schemeClr>
              </a:solidFill>
              <a:effectLst/>
              <a:uLnTx/>
              <a:uFillTx/>
              <a:latin typeface="+mn-lt"/>
            </a:endParaRPr>
          </a:p>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kern="0" dirty="0" smtClean="0">
                <a:solidFill>
                  <a:schemeClr val="bg1">
                    <a:lumMod val="95000"/>
                  </a:schemeClr>
                </a:solidFill>
                <a:latin typeface="+mn-lt"/>
              </a:rPr>
              <a:t>Vacuum</a:t>
            </a:r>
          </a:p>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b="0" i="0" u="none" strike="noStrike" kern="0" cap="none" spc="0" normalizeH="0" baseline="0" noProof="0" dirty="0" smtClean="0">
                <a:ln>
                  <a:noFill/>
                </a:ln>
                <a:solidFill>
                  <a:schemeClr val="bg1">
                    <a:lumMod val="95000"/>
                  </a:schemeClr>
                </a:solidFill>
                <a:effectLst/>
                <a:uLnTx/>
                <a:uFillTx/>
                <a:latin typeface="+mn-lt"/>
              </a:rPr>
              <a:t>RF cavities</a:t>
            </a:r>
          </a:p>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kern="0" dirty="0" smtClean="0">
                <a:solidFill>
                  <a:schemeClr val="bg1">
                    <a:lumMod val="95000"/>
                  </a:schemeClr>
                </a:solidFill>
                <a:latin typeface="+mn-lt"/>
              </a:rPr>
              <a:t>Pre-accelerators</a:t>
            </a:r>
            <a:endParaRPr kumimoji="1" lang="en-US" b="0" i="0" u="none" strike="noStrike" kern="0" cap="none" spc="0" normalizeH="0" baseline="0" noProof="0" dirty="0" smtClean="0">
              <a:ln>
                <a:noFill/>
              </a:ln>
              <a:solidFill>
                <a:schemeClr val="bg1">
                  <a:lumMod val="95000"/>
                </a:schemeClr>
              </a:solidFill>
              <a:effectLst/>
              <a:uLnTx/>
              <a:uFillTx/>
              <a:latin typeface="+mn-lt"/>
            </a:endParaRPr>
          </a:p>
        </p:txBody>
      </p:sp>
      <p:sp>
        <p:nvSpPr>
          <p:cNvPr id="9" name="Rectangle 3"/>
          <p:cNvSpPr txBox="1">
            <a:spLocks noChangeArrowheads="1"/>
          </p:cNvSpPr>
          <p:nvPr/>
        </p:nvSpPr>
        <p:spPr>
          <a:xfrm>
            <a:off x="4191000" y="1219200"/>
            <a:ext cx="4343400" cy="3657600"/>
          </a:xfrm>
          <a:prstGeom prst="rect">
            <a:avLst/>
          </a:prstGeom>
        </p:spPr>
        <p:txBody>
          <a:bodyPr/>
          <a:lstStyle/>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b="0" i="0" u="none" strike="noStrike" kern="0" cap="none" spc="0" normalizeH="0" baseline="0" noProof="0" dirty="0" smtClean="0">
                <a:ln>
                  <a:noFill/>
                </a:ln>
                <a:solidFill>
                  <a:schemeClr val="bg1">
                    <a:lumMod val="95000"/>
                  </a:schemeClr>
                </a:solidFill>
                <a:effectLst/>
                <a:uLnTx/>
                <a:uFillTx/>
                <a:latin typeface="+mn-lt"/>
              </a:rPr>
              <a:t>Beam control / diagnostics</a:t>
            </a:r>
          </a:p>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b="0" i="0" u="none" strike="noStrike" kern="0" cap="none" spc="0" normalizeH="0" baseline="0" noProof="0" dirty="0" smtClean="0">
                <a:ln>
                  <a:noFill/>
                </a:ln>
                <a:solidFill>
                  <a:schemeClr val="bg1">
                    <a:lumMod val="95000"/>
                  </a:schemeClr>
                </a:solidFill>
                <a:effectLst/>
                <a:uLnTx/>
                <a:uFillTx/>
                <a:latin typeface="+mn-lt"/>
              </a:rPr>
              <a:t>Beam dump</a:t>
            </a:r>
          </a:p>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b="0" i="0" u="none" strike="noStrike" kern="0" cap="none" spc="0" normalizeH="0" baseline="0" noProof="0" dirty="0" smtClean="0">
                <a:ln>
                  <a:noFill/>
                </a:ln>
                <a:solidFill>
                  <a:schemeClr val="bg1">
                    <a:lumMod val="95000"/>
                  </a:schemeClr>
                </a:solidFill>
                <a:effectLst/>
                <a:uLnTx/>
                <a:uFillTx/>
                <a:latin typeface="+mn-lt"/>
              </a:rPr>
              <a:t>Detectors</a:t>
            </a:r>
          </a:p>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b="0" i="0" u="none" strike="noStrike" kern="0" cap="none" spc="0" normalizeH="0" baseline="0" noProof="0" dirty="0" smtClean="0">
                <a:ln>
                  <a:noFill/>
                </a:ln>
                <a:solidFill>
                  <a:schemeClr val="bg1">
                    <a:lumMod val="95000"/>
                  </a:schemeClr>
                </a:solidFill>
                <a:effectLst/>
                <a:uLnTx/>
                <a:uFillTx/>
                <a:latin typeface="+mn-lt"/>
              </a:rPr>
              <a:t>Transfer lines</a:t>
            </a:r>
          </a:p>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kern="0" dirty="0" smtClean="0">
                <a:solidFill>
                  <a:schemeClr val="bg1">
                    <a:lumMod val="95000"/>
                  </a:schemeClr>
                </a:solidFill>
                <a:latin typeface="+mn-lt"/>
              </a:rPr>
              <a:t>Data taking and analysis</a:t>
            </a:r>
            <a:endParaRPr kumimoji="1" lang="en-US" b="0" i="0" u="none" strike="noStrike" kern="0" cap="none" spc="0" normalizeH="0" baseline="0" noProof="0" dirty="0" smtClean="0">
              <a:ln>
                <a:noFill/>
              </a:ln>
              <a:solidFill>
                <a:schemeClr val="bg1">
                  <a:lumMod val="95000"/>
                </a:schemeClr>
              </a:solidFill>
              <a:effectLst/>
              <a:uLnTx/>
              <a:uFillTx/>
              <a:latin typeface="+mn-lt"/>
            </a:endParaRPr>
          </a:p>
          <a:p>
            <a:pPr marL="742950" marR="0" lvl="1" indent="-285750" algn="l" defTabSz="914400" rtl="0" eaLnBrk="0" fontAlgn="base" latinLnBrk="0" hangingPunct="0">
              <a:lnSpc>
                <a:spcPct val="100000"/>
              </a:lnSpc>
              <a:spcBef>
                <a:spcPct val="20000"/>
              </a:spcBef>
              <a:spcAft>
                <a:spcPts val="1800"/>
              </a:spcAft>
              <a:buClr>
                <a:srgbClr val="262AFF"/>
              </a:buClr>
              <a:buSzPct val="120000"/>
              <a:buFont typeface="Arial" pitchFamily="34" charset="0"/>
              <a:buChar char="•"/>
              <a:tabLst/>
              <a:defRPr/>
            </a:pPr>
            <a:r>
              <a:rPr kumimoji="1" lang="en-US" b="0" i="0" u="none" strike="noStrike" kern="0" cap="none" spc="0" normalizeH="0" baseline="0" noProof="0" dirty="0" smtClean="0">
                <a:ln>
                  <a:noFill/>
                </a:ln>
                <a:solidFill>
                  <a:schemeClr val="bg1">
                    <a:lumMod val="95000"/>
                  </a:schemeClr>
                </a:solidFill>
                <a:effectLst/>
                <a:uLnTx/>
                <a:uFillTx/>
                <a:latin typeface="+mn-lt"/>
              </a:rPr>
              <a:t>And much </a:t>
            </a:r>
            <a:r>
              <a:rPr kumimoji="1" lang="en-US" b="0" i="0" u="none" strike="noStrike" kern="0" cap="none" spc="0" normalizeH="0" baseline="0" noProof="0" dirty="0" err="1" smtClean="0">
                <a:ln>
                  <a:noFill/>
                </a:ln>
                <a:solidFill>
                  <a:schemeClr val="bg1">
                    <a:lumMod val="95000"/>
                  </a:schemeClr>
                </a:solidFill>
                <a:effectLst/>
                <a:uLnTx/>
                <a:uFillTx/>
                <a:latin typeface="+mn-lt"/>
              </a:rPr>
              <a:t>much</a:t>
            </a:r>
            <a:r>
              <a:rPr kumimoji="1" lang="en-US" b="0" i="0" u="none" strike="noStrike" kern="0" cap="none" spc="0" normalizeH="0" baseline="0" noProof="0" dirty="0" smtClean="0">
                <a:ln>
                  <a:noFill/>
                </a:ln>
                <a:solidFill>
                  <a:schemeClr val="bg1">
                    <a:lumMod val="95000"/>
                  </a:schemeClr>
                </a:solidFill>
                <a:effectLst/>
                <a:uLnTx/>
                <a:uFillTx/>
                <a:latin typeface="+mn-lt"/>
              </a:rPr>
              <a:t> more …..</a:t>
            </a:r>
          </a:p>
        </p:txBody>
      </p:sp>
      <p:sp>
        <p:nvSpPr>
          <p:cNvPr id="10" name="Title 1"/>
          <p:cNvSpPr txBox="1">
            <a:spLocks/>
          </p:cNvSpPr>
          <p:nvPr/>
        </p:nvSpPr>
        <p:spPr bwMode="auto">
          <a:xfrm>
            <a:off x="2209800" y="6017172"/>
            <a:ext cx="6553201" cy="533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kumimoji="1" sz="2800" b="1" i="1">
                <a:solidFill>
                  <a:srgbClr val="FF0000"/>
                </a:solidFill>
                <a:latin typeface="+mj-lt"/>
                <a:ea typeface="+mj-ea"/>
                <a:cs typeface="+mj-cs"/>
              </a:defRPr>
            </a:lvl1pPr>
            <a:lvl2pPr algn="l" rtl="0" eaLnBrk="0" fontAlgn="base" hangingPunct="0">
              <a:spcBef>
                <a:spcPct val="0"/>
              </a:spcBef>
              <a:spcAft>
                <a:spcPct val="0"/>
              </a:spcAft>
              <a:defRPr kumimoji="1" sz="2800" b="1" i="1">
                <a:solidFill>
                  <a:srgbClr val="FF0000"/>
                </a:solidFill>
                <a:latin typeface="Arial" charset="0"/>
              </a:defRPr>
            </a:lvl2pPr>
            <a:lvl3pPr algn="l" rtl="0" eaLnBrk="0" fontAlgn="base" hangingPunct="0">
              <a:spcBef>
                <a:spcPct val="0"/>
              </a:spcBef>
              <a:spcAft>
                <a:spcPct val="0"/>
              </a:spcAft>
              <a:defRPr kumimoji="1" sz="2800" b="1" i="1">
                <a:solidFill>
                  <a:srgbClr val="FF0000"/>
                </a:solidFill>
                <a:latin typeface="Arial" charset="0"/>
              </a:defRPr>
            </a:lvl3pPr>
            <a:lvl4pPr algn="l" rtl="0" eaLnBrk="0" fontAlgn="base" hangingPunct="0">
              <a:spcBef>
                <a:spcPct val="0"/>
              </a:spcBef>
              <a:spcAft>
                <a:spcPct val="0"/>
              </a:spcAft>
              <a:defRPr kumimoji="1" sz="2800" b="1" i="1">
                <a:solidFill>
                  <a:srgbClr val="FF0000"/>
                </a:solidFill>
                <a:latin typeface="Arial" charset="0"/>
              </a:defRPr>
            </a:lvl4pPr>
            <a:lvl5pPr algn="l" rtl="0" eaLnBrk="0" fontAlgn="base" hangingPunct="0">
              <a:spcBef>
                <a:spcPct val="0"/>
              </a:spcBef>
              <a:spcAft>
                <a:spcPct val="0"/>
              </a:spcAft>
              <a:defRPr kumimoji="1" sz="2800" b="1" i="1">
                <a:solidFill>
                  <a:srgbClr val="FF0000"/>
                </a:solidFill>
                <a:latin typeface="Arial" charset="0"/>
              </a:defRPr>
            </a:lvl5pPr>
            <a:lvl6pPr marL="457200" algn="l" rtl="0" eaLnBrk="0" fontAlgn="base" hangingPunct="0">
              <a:spcBef>
                <a:spcPct val="0"/>
              </a:spcBef>
              <a:spcAft>
                <a:spcPct val="0"/>
              </a:spcAft>
              <a:defRPr kumimoji="1" sz="2800" b="1" i="1">
                <a:solidFill>
                  <a:srgbClr val="FF0000"/>
                </a:solidFill>
                <a:latin typeface="Arial" charset="0"/>
              </a:defRPr>
            </a:lvl6pPr>
            <a:lvl7pPr marL="914400" algn="l" rtl="0" eaLnBrk="0" fontAlgn="base" hangingPunct="0">
              <a:spcBef>
                <a:spcPct val="0"/>
              </a:spcBef>
              <a:spcAft>
                <a:spcPct val="0"/>
              </a:spcAft>
              <a:defRPr kumimoji="1" sz="2800" b="1" i="1">
                <a:solidFill>
                  <a:srgbClr val="FF0000"/>
                </a:solidFill>
                <a:latin typeface="Arial" charset="0"/>
              </a:defRPr>
            </a:lvl7pPr>
            <a:lvl8pPr marL="1371600" algn="l" rtl="0" eaLnBrk="0" fontAlgn="base" hangingPunct="0">
              <a:spcBef>
                <a:spcPct val="0"/>
              </a:spcBef>
              <a:spcAft>
                <a:spcPct val="0"/>
              </a:spcAft>
              <a:defRPr kumimoji="1" sz="2800" b="1" i="1">
                <a:solidFill>
                  <a:srgbClr val="FF0000"/>
                </a:solidFill>
                <a:latin typeface="Arial" charset="0"/>
              </a:defRPr>
            </a:lvl8pPr>
            <a:lvl9pPr marL="1828800" algn="l" rtl="0" eaLnBrk="0" fontAlgn="base" hangingPunct="0">
              <a:spcBef>
                <a:spcPct val="0"/>
              </a:spcBef>
              <a:spcAft>
                <a:spcPct val="0"/>
              </a:spcAft>
              <a:defRPr kumimoji="1" sz="2800" b="1" i="1">
                <a:solidFill>
                  <a:srgbClr val="FF0000"/>
                </a:solidFill>
                <a:latin typeface="Arial" charset="0"/>
              </a:defRPr>
            </a:lvl9pPr>
          </a:lstStyle>
          <a:p>
            <a:r>
              <a:rPr lang="en-US" kern="0" dirty="0" smtClean="0">
                <a:solidFill>
                  <a:srgbClr val="FFFF00"/>
                </a:solidFill>
              </a:rPr>
              <a:t>…and making it all work as it should</a:t>
            </a:r>
            <a:endParaRPr lang="en-US" kern="0" dirty="0">
              <a:solidFill>
                <a:srgbClr val="FFFF00"/>
              </a:solidFill>
            </a:endParaRPr>
          </a:p>
        </p:txBody>
      </p:sp>
    </p:spTree>
    <p:extLst>
      <p:ext uri="{BB962C8B-B14F-4D97-AF65-F5344CB8AC3E}">
        <p14:creationId xmlns:p14="http://schemas.microsoft.com/office/powerpoint/2010/main" val="1612067651"/>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1506" name="Title 1"/>
          <p:cNvSpPr>
            <a:spLocks noGrp="1"/>
          </p:cNvSpPr>
          <p:nvPr>
            <p:ph type="title"/>
          </p:nvPr>
        </p:nvSpPr>
        <p:spPr>
          <a:xfrm>
            <a:off x="1371600" y="228600"/>
            <a:ext cx="7543800" cy="533400"/>
          </a:xfrm>
        </p:spPr>
        <p:txBody>
          <a:bodyPr/>
          <a:lstStyle/>
          <a:p>
            <a:r>
              <a:rPr lang="en-US" sz="3200" dirty="0" smtClean="0">
                <a:solidFill>
                  <a:srgbClr val="FFFF00"/>
                </a:solidFill>
                <a:ea typeface="MS PGothic" pitchFamily="34" charset="-128"/>
              </a:rPr>
              <a:t>The 7 stages of the LHC </a:t>
            </a:r>
            <a:r>
              <a:rPr lang="en-US" sz="1600" dirty="0" smtClean="0">
                <a:solidFill>
                  <a:srgbClr val="FFFF00"/>
                </a:solidFill>
                <a:ea typeface="MS PGothic" pitchFamily="34" charset="-128"/>
              </a:rPr>
              <a:t>for 7 </a:t>
            </a:r>
            <a:r>
              <a:rPr lang="en-US" sz="1600" dirty="0" err="1" smtClean="0">
                <a:solidFill>
                  <a:srgbClr val="FFFF00"/>
                </a:solidFill>
                <a:ea typeface="MS PGothic" pitchFamily="34" charset="-128"/>
              </a:rPr>
              <a:t>TeV</a:t>
            </a:r>
            <a:r>
              <a:rPr lang="en-US" sz="1600" dirty="0" smtClean="0">
                <a:solidFill>
                  <a:srgbClr val="FFFF00"/>
                </a:solidFill>
                <a:ea typeface="MS PGothic" pitchFamily="34" charset="-128"/>
              </a:rPr>
              <a:t> beam energy</a:t>
            </a:r>
          </a:p>
        </p:txBody>
      </p:sp>
      <p:sp>
        <p:nvSpPr>
          <p:cNvPr id="21507" name="Slide Number Placeholder 3"/>
          <p:cNvSpPr>
            <a:spLocks noGrp="1"/>
          </p:cNvSpPr>
          <p:nvPr>
            <p:ph type="sldNum" sz="quarter" idx="10"/>
          </p:nvPr>
        </p:nvSpPr>
        <p:spPr>
          <a:noFill/>
        </p:spPr>
        <p:txBody>
          <a:bodyPr/>
          <a:lstStyle/>
          <a:p>
            <a:fld id="{978AA0B4-91AB-4F47-BED2-EFA7C4574091}" type="slidenum">
              <a:rPr lang="en-US" smtClean="0"/>
              <a:pPr/>
              <a:t>44</a:t>
            </a:fld>
            <a:endParaRPr lang="en-US" dirty="0" smtClean="0"/>
          </a:p>
        </p:txBody>
      </p:sp>
      <p:pic>
        <p:nvPicPr>
          <p:cNvPr id="21508" name="Picture 7" descr="ch3-p7.pdf"/>
          <p:cNvPicPr>
            <a:picLocks noChangeAspect="1"/>
          </p:cNvPicPr>
          <p:nvPr/>
        </p:nvPicPr>
        <p:blipFill>
          <a:blip r:embed="rId2" cstate="print"/>
          <a:srcRect l="16673" t="35349" r="16673" b="12625"/>
          <a:stretch>
            <a:fillRect/>
          </a:stretch>
        </p:blipFill>
        <p:spPr bwMode="auto">
          <a:xfrm>
            <a:off x="6170535" y="3581400"/>
            <a:ext cx="2897265" cy="3200400"/>
          </a:xfrm>
          <a:prstGeom prst="rect">
            <a:avLst/>
          </a:prstGeom>
          <a:solidFill>
            <a:schemeClr val="bg1">
              <a:lumMod val="95000"/>
            </a:schemeClr>
          </a:solidFill>
          <a:ln w="9525">
            <a:noFill/>
            <a:miter lim="800000"/>
            <a:headEnd/>
            <a:tailEnd/>
          </a:ln>
        </p:spPr>
      </p:pic>
      <p:sp>
        <p:nvSpPr>
          <p:cNvPr id="9" name="Content Placeholder 7"/>
          <p:cNvSpPr>
            <a:spLocks noGrp="1"/>
          </p:cNvSpPr>
          <p:nvPr>
            <p:ph idx="1"/>
          </p:nvPr>
        </p:nvSpPr>
        <p:spPr>
          <a:xfrm>
            <a:off x="787400" y="838200"/>
            <a:ext cx="8204200" cy="2489200"/>
          </a:xfrm>
        </p:spPr>
        <p:txBody>
          <a:bodyPr/>
          <a:lstStyle/>
          <a:p>
            <a:r>
              <a:rPr lang="en-GB" sz="2000" dirty="0" smtClean="0">
                <a:solidFill>
                  <a:srgbClr val="FFFF00"/>
                </a:solidFill>
              </a:rPr>
              <a:t>Prepare</a:t>
            </a:r>
            <a:r>
              <a:rPr lang="en-GB" sz="2000" dirty="0" smtClean="0">
                <a:solidFill>
                  <a:schemeClr val="bg1"/>
                </a:solidFill>
              </a:rPr>
              <a:t> all hardware so that the machine is in a safe, well-known, reproducible state.</a:t>
            </a:r>
            <a:endParaRPr lang="en-GB" sz="2000" dirty="0">
              <a:solidFill>
                <a:schemeClr val="bg1"/>
              </a:solidFill>
            </a:endParaRPr>
          </a:p>
          <a:p>
            <a:r>
              <a:rPr lang="en-GB" sz="2000" dirty="0" smtClean="0">
                <a:solidFill>
                  <a:srgbClr val="FFFF00"/>
                </a:solidFill>
              </a:rPr>
              <a:t>Inject</a:t>
            </a:r>
            <a:r>
              <a:rPr lang="en-GB" sz="2000" dirty="0" smtClean="0">
                <a:solidFill>
                  <a:schemeClr val="bg1"/>
                </a:solidFill>
              </a:rPr>
              <a:t> two beams from SPS at 0.45 TeV. Each beam consists of 2808 bunches of about 10</a:t>
            </a:r>
            <a:r>
              <a:rPr lang="en-GB" sz="2000" baseline="30000" dirty="0" smtClean="0">
                <a:solidFill>
                  <a:schemeClr val="bg1"/>
                </a:solidFill>
              </a:rPr>
              <a:t>11</a:t>
            </a:r>
            <a:r>
              <a:rPr lang="en-GB" sz="2000" dirty="0" smtClean="0">
                <a:solidFill>
                  <a:schemeClr val="bg1"/>
                </a:solidFill>
              </a:rPr>
              <a:t> protons running at the speed of light.</a:t>
            </a:r>
          </a:p>
          <a:p>
            <a:r>
              <a:rPr lang="en-GB" sz="2000" dirty="0" smtClean="0">
                <a:solidFill>
                  <a:srgbClr val="FFFF00"/>
                </a:solidFill>
              </a:rPr>
              <a:t>Accelerate</a:t>
            </a:r>
            <a:r>
              <a:rPr lang="en-GB" sz="2000" dirty="0" smtClean="0">
                <a:solidFill>
                  <a:schemeClr val="bg1"/>
                </a:solidFill>
              </a:rPr>
              <a:t> the beams up to 7 TeV with 16 MV RF power. During the acceleration the bending field has to be increased from 0.5 T to 8.4 T, and the quadrupole field has to be increased to keep the beam focussed. The beam is now about 1 mm diameter.</a:t>
            </a:r>
          </a:p>
        </p:txBody>
      </p:sp>
      <p:sp>
        <p:nvSpPr>
          <p:cNvPr id="10" name="Content Placeholder 7"/>
          <p:cNvSpPr txBox="1">
            <a:spLocks/>
          </p:cNvSpPr>
          <p:nvPr/>
        </p:nvSpPr>
        <p:spPr bwMode="auto">
          <a:xfrm>
            <a:off x="762000" y="3505200"/>
            <a:ext cx="52578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262AFF"/>
              </a:buClr>
              <a:buSzPct val="120000"/>
              <a:buFont typeface="Wingdings" pitchFamily="2" charset="2"/>
              <a:buChar char="§"/>
              <a:tabLst/>
              <a:defRPr/>
            </a:pPr>
            <a:r>
              <a:rPr kumimoji="1" lang="en-GB" sz="2000" b="0" i="0" u="none" strike="noStrike" kern="0" cap="none" spc="0" normalizeH="0" baseline="0" noProof="0" dirty="0" smtClean="0">
                <a:ln>
                  <a:noFill/>
                </a:ln>
                <a:solidFill>
                  <a:srgbClr val="FFFF00"/>
                </a:solidFill>
                <a:effectLst/>
                <a:uLnTx/>
                <a:uFillTx/>
                <a:latin typeface="+mn-lt"/>
                <a:ea typeface="+mn-ea"/>
                <a:cs typeface="+mn-cs"/>
              </a:rPr>
              <a:t>Squeeze</a:t>
            </a:r>
            <a:r>
              <a:rPr kumimoji="1" lang="en-GB" sz="2000" b="0" i="0" u="none" strike="noStrike" kern="0" cap="none" spc="0" normalizeH="0" baseline="0" noProof="0" dirty="0" smtClean="0">
                <a:ln>
                  <a:noFill/>
                </a:ln>
                <a:solidFill>
                  <a:schemeClr val="bg1"/>
                </a:solidFill>
                <a:effectLst/>
                <a:uLnTx/>
                <a:uFillTx/>
                <a:latin typeface="+mn-lt"/>
                <a:ea typeface="+mn-ea"/>
                <a:cs typeface="+mn-cs"/>
              </a:rPr>
              <a:t> down to 16 µm in front of the four detectors for maximum collision rate. Target: 600 million collisions/s</a:t>
            </a:r>
          </a:p>
          <a:p>
            <a:pPr marL="342900" marR="0" lvl="0" indent="-342900" algn="l" defTabSz="914400" rtl="0" eaLnBrk="0" fontAlgn="base" latinLnBrk="0" hangingPunct="0">
              <a:lnSpc>
                <a:spcPct val="100000"/>
              </a:lnSpc>
              <a:spcBef>
                <a:spcPct val="20000"/>
              </a:spcBef>
              <a:spcAft>
                <a:spcPct val="0"/>
              </a:spcAft>
              <a:buClr>
                <a:srgbClr val="262AFF"/>
              </a:buClr>
              <a:buSzPct val="120000"/>
              <a:buFont typeface="Wingdings" pitchFamily="2" charset="2"/>
              <a:buChar char="§"/>
              <a:tabLst/>
              <a:defRPr/>
            </a:pPr>
            <a:r>
              <a:rPr kumimoji="1" lang="en-GB" sz="2000" b="0" i="0" u="none" strike="noStrike" kern="0" cap="none" spc="0" normalizeH="0" baseline="0" noProof="0" dirty="0" smtClean="0">
                <a:ln>
                  <a:noFill/>
                </a:ln>
                <a:solidFill>
                  <a:srgbClr val="FFFF00"/>
                </a:solidFill>
                <a:effectLst/>
                <a:uLnTx/>
                <a:uFillTx/>
                <a:latin typeface="+mn-lt"/>
                <a:ea typeface="+mn-ea"/>
                <a:cs typeface="+mn-cs"/>
              </a:rPr>
              <a:t>Collide</a:t>
            </a:r>
            <a:r>
              <a:rPr kumimoji="1" lang="en-GB" sz="2000" b="0" i="0" u="none" strike="noStrike" kern="0" cap="none" spc="0" normalizeH="0" baseline="0" noProof="0" dirty="0" smtClean="0">
                <a:ln>
                  <a:noFill/>
                </a:ln>
                <a:solidFill>
                  <a:schemeClr val="bg1"/>
                </a:solidFill>
                <a:effectLst/>
                <a:uLnTx/>
                <a:uFillTx/>
                <a:latin typeface="+mn-lt"/>
                <a:ea typeface="+mn-ea"/>
                <a:cs typeface="+mn-cs"/>
              </a:rPr>
              <a:t> the circulating beams </a:t>
            </a:r>
          </a:p>
          <a:p>
            <a:pPr marL="342900" marR="0" lvl="0" indent="-342900" algn="l" defTabSz="914400" rtl="0" eaLnBrk="0" fontAlgn="base" latinLnBrk="0" hangingPunct="0">
              <a:lnSpc>
                <a:spcPct val="100000"/>
              </a:lnSpc>
              <a:spcBef>
                <a:spcPct val="20000"/>
              </a:spcBef>
              <a:spcAft>
                <a:spcPct val="0"/>
              </a:spcAft>
              <a:buClr>
                <a:srgbClr val="262AFF"/>
              </a:buClr>
              <a:buSzPct val="120000"/>
              <a:buFont typeface="Wingdings" pitchFamily="2" charset="2"/>
              <a:buChar char="§"/>
              <a:tabLst/>
              <a:defRPr/>
            </a:pPr>
            <a:r>
              <a:rPr kumimoji="1" lang="en-GB" sz="2000" kern="0" dirty="0" smtClean="0">
                <a:solidFill>
                  <a:srgbClr val="FFFF00"/>
                </a:solidFill>
                <a:latin typeface="+mn-lt"/>
              </a:rPr>
              <a:t>Physics/stable beams</a:t>
            </a:r>
            <a:r>
              <a:rPr kumimoji="1" lang="en-GB" sz="2000" b="0" i="0" u="none" strike="noStrike" kern="0" cap="none" spc="0" normalizeH="0" baseline="0" noProof="0" dirty="0" smtClean="0">
                <a:ln>
                  <a:noFill/>
                </a:ln>
                <a:solidFill>
                  <a:schemeClr val="bg1"/>
                </a:solidFill>
                <a:effectLst/>
                <a:uLnTx/>
                <a:uFillTx/>
                <a:latin typeface="+mn-lt"/>
                <a:ea typeface="+mn-ea"/>
                <a:cs typeface="+mn-cs"/>
              </a:rPr>
              <a:t>. The number of protons and hence luminosity goes down.</a:t>
            </a:r>
          </a:p>
          <a:p>
            <a:pPr marL="342900" marR="0" lvl="0" indent="-342900" algn="l" defTabSz="914400" rtl="0" eaLnBrk="0" fontAlgn="base" latinLnBrk="0" hangingPunct="0">
              <a:lnSpc>
                <a:spcPct val="100000"/>
              </a:lnSpc>
              <a:spcBef>
                <a:spcPct val="20000"/>
              </a:spcBef>
              <a:spcAft>
                <a:spcPct val="0"/>
              </a:spcAft>
              <a:buClr>
                <a:srgbClr val="262AFF"/>
              </a:buClr>
              <a:buSzPct val="120000"/>
              <a:buFont typeface="Wingdings" pitchFamily="2" charset="2"/>
              <a:buChar char="§"/>
              <a:tabLst/>
              <a:defRPr/>
            </a:pPr>
            <a:r>
              <a:rPr kumimoji="1" lang="en-GB" sz="2000" b="0" i="0" u="none" strike="noStrike" kern="0" cap="none" spc="0" normalizeH="0" baseline="0" noProof="0" dirty="0" smtClean="0">
                <a:ln>
                  <a:noFill/>
                </a:ln>
                <a:solidFill>
                  <a:srgbClr val="FFFF00"/>
                </a:solidFill>
                <a:effectLst/>
                <a:uLnTx/>
                <a:uFillTx/>
                <a:latin typeface="+mn-lt"/>
                <a:ea typeface="+mn-ea"/>
                <a:cs typeface="+mn-cs"/>
              </a:rPr>
              <a:t>Dump</a:t>
            </a:r>
            <a:r>
              <a:rPr kumimoji="1" lang="en-GB" sz="2000" b="0" i="0" u="none" strike="noStrike" kern="0" cap="none" spc="0" normalizeH="0" baseline="0" noProof="0" dirty="0" smtClean="0">
                <a:ln>
                  <a:noFill/>
                </a:ln>
                <a:solidFill>
                  <a:schemeClr val="bg1"/>
                </a:solidFill>
                <a:effectLst/>
                <a:uLnTx/>
                <a:uFillTx/>
                <a:latin typeface="+mn-lt"/>
                <a:ea typeface="+mn-ea"/>
                <a:cs typeface="+mn-cs"/>
              </a:rPr>
              <a:t> the beam in case of a problem or if the luminosity becomes too small.</a:t>
            </a:r>
          </a:p>
        </p:txBody>
      </p:sp>
      <p:sp>
        <p:nvSpPr>
          <p:cNvPr id="11" name="Curved Down Arrow 10"/>
          <p:cNvSpPr/>
          <p:nvPr/>
        </p:nvSpPr>
        <p:spPr bwMode="auto">
          <a:xfrm rot="16200000">
            <a:off x="-1943100" y="3467100"/>
            <a:ext cx="4953000" cy="457200"/>
          </a:xfrm>
          <a:prstGeom prst="curved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1506" name="Title 1"/>
          <p:cNvSpPr>
            <a:spLocks noGrp="1"/>
          </p:cNvSpPr>
          <p:nvPr>
            <p:ph type="title"/>
          </p:nvPr>
        </p:nvSpPr>
        <p:spPr>
          <a:xfrm>
            <a:off x="1905000" y="228600"/>
            <a:ext cx="6189663" cy="533400"/>
          </a:xfrm>
        </p:spPr>
        <p:txBody>
          <a:bodyPr/>
          <a:lstStyle/>
          <a:p>
            <a:r>
              <a:rPr lang="en-US" sz="3200" dirty="0" smtClean="0">
                <a:solidFill>
                  <a:srgbClr val="FFFF00"/>
                </a:solidFill>
                <a:ea typeface="MS PGothic" pitchFamily="34" charset="-128"/>
              </a:rPr>
              <a:t>The 6 stages of the LHC</a:t>
            </a:r>
          </a:p>
        </p:txBody>
      </p:sp>
      <p:sp>
        <p:nvSpPr>
          <p:cNvPr id="21507" name="Slide Number Placeholder 3"/>
          <p:cNvSpPr>
            <a:spLocks noGrp="1"/>
          </p:cNvSpPr>
          <p:nvPr>
            <p:ph type="sldNum" sz="quarter" idx="10"/>
          </p:nvPr>
        </p:nvSpPr>
        <p:spPr>
          <a:noFill/>
        </p:spPr>
        <p:txBody>
          <a:bodyPr/>
          <a:lstStyle/>
          <a:p>
            <a:fld id="{978AA0B4-91AB-4F47-BED2-EFA7C4574091}" type="slidenum">
              <a:rPr lang="en-US" smtClean="0"/>
              <a:pPr/>
              <a:t>45</a:t>
            </a:fld>
            <a:endParaRPr lang="en-US" dirty="0" smtClean="0"/>
          </a:p>
        </p:txBody>
      </p:sp>
      <p:pic>
        <p:nvPicPr>
          <p:cNvPr id="12" name="Picture 11"/>
          <p:cNvPicPr>
            <a:picLocks noChangeAspect="1"/>
          </p:cNvPicPr>
          <p:nvPr/>
        </p:nvPicPr>
        <p:blipFill>
          <a:blip r:embed="rId2" cstate="print"/>
          <a:stretch>
            <a:fillRect/>
          </a:stretch>
        </p:blipFill>
        <p:spPr>
          <a:xfrm>
            <a:off x="0" y="914400"/>
            <a:ext cx="9144000" cy="5121953"/>
          </a:xfrm>
          <a:prstGeom prst="rect">
            <a:avLst/>
          </a:prstGeom>
        </p:spPr>
      </p:pic>
      <p:grpSp>
        <p:nvGrpSpPr>
          <p:cNvPr id="13" name="Group 12"/>
          <p:cNvGrpSpPr/>
          <p:nvPr/>
        </p:nvGrpSpPr>
        <p:grpSpPr>
          <a:xfrm>
            <a:off x="538018" y="1386989"/>
            <a:ext cx="1443182" cy="518011"/>
            <a:chOff x="533400" y="1386989"/>
            <a:chExt cx="1219200" cy="518011"/>
          </a:xfrm>
        </p:grpSpPr>
        <p:sp>
          <p:nvSpPr>
            <p:cNvPr id="14" name="Down Arrow 13"/>
            <p:cNvSpPr/>
            <p:nvPr/>
          </p:nvSpPr>
          <p:spPr>
            <a:xfrm>
              <a:off x="1066800" y="1752600"/>
              <a:ext cx="152400" cy="1524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533400" y="1386989"/>
              <a:ext cx="1219200" cy="338554"/>
            </a:xfrm>
            <a:prstGeom prst="rect">
              <a:avLst/>
            </a:prstGeom>
            <a:solidFill>
              <a:schemeClr val="bg1"/>
            </a:solidFill>
            <a:ln>
              <a:solidFill>
                <a:schemeClr val="accent1"/>
              </a:solidFill>
            </a:ln>
          </p:spPr>
          <p:txBody>
            <a:bodyPr wrap="square" rtlCol="0" anchor="ctr" anchorCtr="0">
              <a:spAutoFit/>
            </a:bodyPr>
            <a:lstStyle/>
            <a:p>
              <a:pPr algn="ctr"/>
              <a:r>
                <a:rPr lang="en-US" sz="1600" dirty="0" smtClean="0">
                  <a:solidFill>
                    <a:schemeClr val="tx2"/>
                  </a:solidFill>
                </a:rPr>
                <a:t>Beam dump</a:t>
              </a:r>
              <a:endParaRPr lang="en-US" sz="1600" dirty="0">
                <a:solidFill>
                  <a:schemeClr val="tx2"/>
                </a:solidFill>
              </a:endParaRPr>
            </a:p>
          </p:txBody>
        </p:sp>
      </p:grpSp>
      <p:sp>
        <p:nvSpPr>
          <p:cNvPr id="16" name="TextBox 15"/>
          <p:cNvSpPr txBox="1"/>
          <p:nvPr/>
        </p:nvSpPr>
        <p:spPr>
          <a:xfrm>
            <a:off x="1071418" y="3429000"/>
            <a:ext cx="2205182" cy="338554"/>
          </a:xfrm>
          <a:prstGeom prst="rect">
            <a:avLst/>
          </a:prstGeom>
          <a:solidFill>
            <a:schemeClr val="bg1"/>
          </a:solidFill>
          <a:ln>
            <a:solidFill>
              <a:schemeClr val="accent1"/>
            </a:solidFill>
          </a:ln>
        </p:spPr>
        <p:txBody>
          <a:bodyPr wrap="square" rtlCol="0" anchor="ctr" anchorCtr="0">
            <a:spAutoFit/>
          </a:bodyPr>
          <a:lstStyle/>
          <a:p>
            <a:pPr algn="ctr"/>
            <a:r>
              <a:rPr lang="en-US" sz="1600" dirty="0" smtClean="0">
                <a:solidFill>
                  <a:schemeClr val="tx2"/>
                </a:solidFill>
              </a:rPr>
              <a:t>Ramp down/precycle</a:t>
            </a:r>
          </a:p>
        </p:txBody>
      </p:sp>
      <p:cxnSp>
        <p:nvCxnSpPr>
          <p:cNvPr id="17" name="Straight Arrow Connector 16"/>
          <p:cNvCxnSpPr/>
          <p:nvPr/>
        </p:nvCxnSpPr>
        <p:spPr>
          <a:xfrm>
            <a:off x="3662218" y="4648200"/>
            <a:ext cx="0" cy="3048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814618" y="4648200"/>
            <a:ext cx="0" cy="3048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967018" y="4648200"/>
            <a:ext cx="0" cy="3048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4119418" y="4648200"/>
            <a:ext cx="0" cy="3048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4271818" y="4648200"/>
            <a:ext cx="0" cy="3048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4424218" y="4648200"/>
            <a:ext cx="0" cy="3048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433618" y="4191000"/>
            <a:ext cx="1219200" cy="338554"/>
          </a:xfrm>
          <a:prstGeom prst="rect">
            <a:avLst/>
          </a:prstGeom>
          <a:solidFill>
            <a:schemeClr val="bg1"/>
          </a:solidFill>
          <a:ln>
            <a:solidFill>
              <a:schemeClr val="accent1"/>
            </a:solidFill>
          </a:ln>
        </p:spPr>
        <p:txBody>
          <a:bodyPr wrap="square" rtlCol="0" anchor="ctr" anchorCtr="0">
            <a:spAutoFit/>
          </a:bodyPr>
          <a:lstStyle/>
          <a:p>
            <a:pPr algn="ctr"/>
            <a:r>
              <a:rPr lang="en-US" sz="1600" dirty="0" smtClean="0">
                <a:solidFill>
                  <a:schemeClr val="tx2"/>
                </a:solidFill>
              </a:rPr>
              <a:t>Injection</a:t>
            </a:r>
            <a:endParaRPr lang="en-US" sz="1600" dirty="0">
              <a:solidFill>
                <a:schemeClr val="tx2"/>
              </a:solidFill>
            </a:endParaRPr>
          </a:p>
        </p:txBody>
      </p:sp>
      <p:sp>
        <p:nvSpPr>
          <p:cNvPr id="24" name="TextBox 23"/>
          <p:cNvSpPr txBox="1"/>
          <p:nvPr/>
        </p:nvSpPr>
        <p:spPr>
          <a:xfrm>
            <a:off x="4881418" y="3124200"/>
            <a:ext cx="762000" cy="338554"/>
          </a:xfrm>
          <a:prstGeom prst="rect">
            <a:avLst/>
          </a:prstGeom>
          <a:solidFill>
            <a:schemeClr val="bg1"/>
          </a:solidFill>
          <a:ln>
            <a:solidFill>
              <a:schemeClr val="accent1"/>
            </a:solidFill>
          </a:ln>
        </p:spPr>
        <p:txBody>
          <a:bodyPr wrap="square" rtlCol="0" anchor="ctr" anchorCtr="0">
            <a:spAutoFit/>
          </a:bodyPr>
          <a:lstStyle/>
          <a:p>
            <a:pPr algn="ctr"/>
            <a:r>
              <a:rPr lang="en-US" sz="1600" dirty="0" smtClean="0">
                <a:solidFill>
                  <a:schemeClr val="tx2"/>
                </a:solidFill>
              </a:rPr>
              <a:t>Ramp</a:t>
            </a:r>
            <a:endParaRPr lang="en-US" sz="1600" dirty="0">
              <a:solidFill>
                <a:schemeClr val="tx2"/>
              </a:solidFill>
            </a:endParaRPr>
          </a:p>
        </p:txBody>
      </p:sp>
      <p:sp>
        <p:nvSpPr>
          <p:cNvPr id="25" name="TextBox 24"/>
          <p:cNvSpPr txBox="1"/>
          <p:nvPr/>
        </p:nvSpPr>
        <p:spPr>
          <a:xfrm>
            <a:off x="5795818" y="1524000"/>
            <a:ext cx="990600" cy="338554"/>
          </a:xfrm>
          <a:prstGeom prst="rect">
            <a:avLst/>
          </a:prstGeom>
          <a:solidFill>
            <a:schemeClr val="bg1"/>
          </a:solidFill>
          <a:ln>
            <a:solidFill>
              <a:schemeClr val="accent1"/>
            </a:solidFill>
          </a:ln>
        </p:spPr>
        <p:txBody>
          <a:bodyPr wrap="square" rtlCol="0" anchor="ctr" anchorCtr="0">
            <a:spAutoFit/>
          </a:bodyPr>
          <a:lstStyle/>
          <a:p>
            <a:pPr algn="ctr"/>
            <a:r>
              <a:rPr lang="en-US" sz="1600" dirty="0" smtClean="0">
                <a:solidFill>
                  <a:schemeClr val="tx2"/>
                </a:solidFill>
              </a:rPr>
              <a:t>Squeeze</a:t>
            </a:r>
            <a:endParaRPr lang="en-US" sz="1600" dirty="0">
              <a:solidFill>
                <a:schemeClr val="tx2"/>
              </a:solidFill>
            </a:endParaRPr>
          </a:p>
        </p:txBody>
      </p:sp>
      <p:sp>
        <p:nvSpPr>
          <p:cNvPr id="26" name="Up Arrow 25"/>
          <p:cNvSpPr/>
          <p:nvPr/>
        </p:nvSpPr>
        <p:spPr>
          <a:xfrm>
            <a:off x="6710218" y="1981200"/>
            <a:ext cx="152400" cy="3048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6329218" y="2286000"/>
            <a:ext cx="990600" cy="338554"/>
          </a:xfrm>
          <a:prstGeom prst="rect">
            <a:avLst/>
          </a:prstGeom>
          <a:solidFill>
            <a:schemeClr val="bg1"/>
          </a:solidFill>
          <a:ln>
            <a:solidFill>
              <a:schemeClr val="accent1"/>
            </a:solidFill>
          </a:ln>
        </p:spPr>
        <p:txBody>
          <a:bodyPr wrap="square" rtlCol="0" anchor="ctr" anchorCtr="0">
            <a:spAutoFit/>
          </a:bodyPr>
          <a:lstStyle/>
          <a:p>
            <a:pPr algn="ctr"/>
            <a:r>
              <a:rPr lang="en-US" sz="1600" dirty="0" smtClean="0">
                <a:solidFill>
                  <a:schemeClr val="tx2"/>
                </a:solidFill>
              </a:rPr>
              <a:t>Collide</a:t>
            </a:r>
            <a:endParaRPr lang="en-US" sz="1600" dirty="0">
              <a:solidFill>
                <a:schemeClr val="tx2"/>
              </a:solidFill>
            </a:endParaRPr>
          </a:p>
        </p:txBody>
      </p:sp>
      <p:cxnSp>
        <p:nvCxnSpPr>
          <p:cNvPr id="28" name="Straight Arrow Connector 27"/>
          <p:cNvCxnSpPr/>
          <p:nvPr/>
        </p:nvCxnSpPr>
        <p:spPr>
          <a:xfrm>
            <a:off x="6862618" y="1981200"/>
            <a:ext cx="1828800" cy="0"/>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7167418" y="1524000"/>
            <a:ext cx="1595582" cy="338554"/>
          </a:xfrm>
          <a:prstGeom prst="rect">
            <a:avLst/>
          </a:prstGeom>
          <a:solidFill>
            <a:schemeClr val="bg1"/>
          </a:solidFill>
          <a:ln>
            <a:solidFill>
              <a:schemeClr val="accent1"/>
            </a:solidFill>
          </a:ln>
        </p:spPr>
        <p:txBody>
          <a:bodyPr wrap="square" rtlCol="0" anchor="ctr" anchorCtr="0">
            <a:spAutoFit/>
          </a:bodyPr>
          <a:lstStyle/>
          <a:p>
            <a:pPr algn="ctr"/>
            <a:r>
              <a:rPr lang="en-US" sz="1600" dirty="0" smtClean="0">
                <a:solidFill>
                  <a:schemeClr val="tx2"/>
                </a:solidFill>
              </a:rPr>
              <a:t>Stable beams</a:t>
            </a:r>
            <a:endParaRPr lang="en-US" sz="1600" dirty="0">
              <a:solidFill>
                <a:schemeClr val="tx2"/>
              </a:solidFill>
            </a:endParaRPr>
          </a:p>
        </p:txBody>
      </p:sp>
      <p:graphicFrame>
        <p:nvGraphicFramePr>
          <p:cNvPr id="30" name="Table 29"/>
          <p:cNvGraphicFramePr>
            <a:graphicFrameLocks noGrp="1"/>
          </p:cNvGraphicFramePr>
          <p:nvPr>
            <p:extLst>
              <p:ext uri="{D42A27DB-BD31-4B8C-83A1-F6EECF244321}">
                <p14:modId xmlns:p14="http://schemas.microsoft.com/office/powerpoint/2010/main" val="3078400235"/>
              </p:ext>
            </p:extLst>
          </p:nvPr>
        </p:nvGraphicFramePr>
        <p:xfrm>
          <a:off x="6024418" y="2895600"/>
          <a:ext cx="2514601" cy="2255520"/>
        </p:xfrm>
        <a:graphic>
          <a:graphicData uri="http://schemas.openxmlformats.org/drawingml/2006/table">
            <a:tbl>
              <a:tblPr bandRow="1">
                <a:tableStyleId>{5C22544A-7EE6-4342-B048-85BDC9FD1C3A}</a:tableStyleId>
              </a:tblPr>
              <a:tblGrid>
                <a:gridCol w="1295401"/>
                <a:gridCol w="1219200"/>
              </a:tblGrid>
              <a:tr h="266700">
                <a:tc>
                  <a:txBody>
                    <a:bodyPr/>
                    <a:lstStyle/>
                    <a:p>
                      <a:r>
                        <a:rPr lang="en-US" sz="1600" dirty="0" smtClean="0"/>
                        <a:t>Ramp</a:t>
                      </a:r>
                      <a:r>
                        <a:rPr lang="en-US" sz="1600" baseline="0" dirty="0" smtClean="0"/>
                        <a:t> down</a:t>
                      </a:r>
                      <a:endParaRPr lang="en-US" sz="1600" dirty="0"/>
                    </a:p>
                  </a:txBody>
                  <a:tcPr/>
                </a:tc>
                <a:tc>
                  <a:txBody>
                    <a:bodyPr/>
                    <a:lstStyle/>
                    <a:p>
                      <a:pPr algn="ctr"/>
                      <a:r>
                        <a:rPr lang="en-US" sz="1600" dirty="0" smtClean="0"/>
                        <a:t>35 </a:t>
                      </a:r>
                      <a:r>
                        <a:rPr lang="en-US" sz="1600" dirty="0" err="1" smtClean="0"/>
                        <a:t>mins</a:t>
                      </a:r>
                      <a:endParaRPr lang="en-US" sz="1600" dirty="0"/>
                    </a:p>
                  </a:txBody>
                  <a:tcPr/>
                </a:tc>
              </a:tr>
              <a:tr h="266700">
                <a:tc>
                  <a:txBody>
                    <a:bodyPr/>
                    <a:lstStyle/>
                    <a:p>
                      <a:r>
                        <a:rPr lang="en-US" sz="1600" dirty="0" smtClean="0"/>
                        <a:t>Injection</a:t>
                      </a:r>
                      <a:endParaRPr lang="en-US" sz="1600" dirty="0"/>
                    </a:p>
                  </a:txBody>
                  <a:tcPr/>
                </a:tc>
                <a:tc>
                  <a:txBody>
                    <a:bodyPr/>
                    <a:lstStyle/>
                    <a:p>
                      <a:pPr algn="ctr"/>
                      <a:r>
                        <a:rPr lang="en-US" sz="1600" dirty="0" smtClean="0"/>
                        <a:t>~30 </a:t>
                      </a:r>
                      <a:r>
                        <a:rPr lang="en-US" sz="1600" dirty="0" err="1" smtClean="0"/>
                        <a:t>mins</a:t>
                      </a:r>
                      <a:endParaRPr lang="en-US" sz="1600" dirty="0"/>
                    </a:p>
                  </a:txBody>
                  <a:tcPr/>
                </a:tc>
              </a:tr>
              <a:tr h="266700">
                <a:tc>
                  <a:txBody>
                    <a:bodyPr/>
                    <a:lstStyle/>
                    <a:p>
                      <a:r>
                        <a:rPr lang="en-US" sz="1600" dirty="0" smtClean="0"/>
                        <a:t>Ramp</a:t>
                      </a:r>
                      <a:endParaRPr lang="en-US" sz="1600" dirty="0"/>
                    </a:p>
                  </a:txBody>
                  <a:tcPr/>
                </a:tc>
                <a:tc>
                  <a:txBody>
                    <a:bodyPr/>
                    <a:lstStyle/>
                    <a:p>
                      <a:pPr algn="ctr"/>
                      <a:r>
                        <a:rPr lang="en-US" sz="1600" dirty="0" smtClean="0"/>
                        <a:t>17 </a:t>
                      </a:r>
                      <a:r>
                        <a:rPr lang="en-US" sz="1600" dirty="0" err="1" smtClean="0"/>
                        <a:t>mins</a:t>
                      </a:r>
                      <a:endParaRPr lang="en-US" sz="1600" dirty="0"/>
                    </a:p>
                  </a:txBody>
                  <a:tcPr/>
                </a:tc>
              </a:tr>
              <a:tr h="266700">
                <a:tc>
                  <a:txBody>
                    <a:bodyPr/>
                    <a:lstStyle/>
                    <a:p>
                      <a:r>
                        <a:rPr lang="en-US" sz="1600" dirty="0" smtClean="0"/>
                        <a:t>Squeeze</a:t>
                      </a:r>
                      <a:endParaRPr lang="en-US" sz="1600" dirty="0"/>
                    </a:p>
                  </a:txBody>
                  <a:tcPr/>
                </a:tc>
                <a:tc>
                  <a:txBody>
                    <a:bodyPr/>
                    <a:lstStyle/>
                    <a:p>
                      <a:pPr algn="ctr"/>
                      <a:r>
                        <a:rPr lang="en-US" sz="1600" dirty="0" smtClean="0"/>
                        <a:t>8 </a:t>
                      </a:r>
                      <a:r>
                        <a:rPr lang="en-US" sz="1600" dirty="0" err="1" smtClean="0"/>
                        <a:t>mins</a:t>
                      </a:r>
                      <a:endParaRPr lang="en-US" sz="1600" dirty="0"/>
                    </a:p>
                  </a:txBody>
                  <a:tcPr/>
                </a:tc>
              </a:tr>
              <a:tr h="266700">
                <a:tc>
                  <a:txBody>
                    <a:bodyPr/>
                    <a:lstStyle/>
                    <a:p>
                      <a:r>
                        <a:rPr lang="en-US" sz="1600" dirty="0" smtClean="0"/>
                        <a:t>Collide</a:t>
                      </a:r>
                      <a:endParaRPr lang="en-US" sz="1600" dirty="0"/>
                    </a:p>
                  </a:txBody>
                  <a:tcPr/>
                </a:tc>
                <a:tc>
                  <a:txBody>
                    <a:bodyPr/>
                    <a:lstStyle/>
                    <a:p>
                      <a:pPr algn="ctr"/>
                      <a:r>
                        <a:rPr lang="en-US" sz="1600" dirty="0" smtClean="0"/>
                        <a:t>1 </a:t>
                      </a:r>
                      <a:r>
                        <a:rPr lang="en-US" sz="1600" dirty="0" err="1" smtClean="0"/>
                        <a:t>mins</a:t>
                      </a:r>
                      <a:endParaRPr lang="en-US" sz="1600" dirty="0"/>
                    </a:p>
                  </a:txBody>
                  <a:tcPr/>
                </a:tc>
              </a:tr>
              <a:tr h="266700">
                <a:tc>
                  <a:txBody>
                    <a:bodyPr/>
                    <a:lstStyle/>
                    <a:p>
                      <a:r>
                        <a:rPr lang="en-US" sz="1600" dirty="0" smtClean="0"/>
                        <a:t>Stable beams</a:t>
                      </a:r>
                      <a:endParaRPr lang="en-US" sz="1600" dirty="0"/>
                    </a:p>
                  </a:txBody>
                  <a:tcPr/>
                </a:tc>
                <a:tc>
                  <a:txBody>
                    <a:bodyPr/>
                    <a:lstStyle/>
                    <a:p>
                      <a:pPr algn="ctr"/>
                      <a:r>
                        <a:rPr lang="en-US" sz="1600" dirty="0" smtClean="0"/>
                        <a:t>0 –</a:t>
                      </a:r>
                      <a:r>
                        <a:rPr lang="en-US" sz="1600" baseline="0" dirty="0" smtClean="0"/>
                        <a:t> 30 hours</a:t>
                      </a:r>
                      <a:endParaRPr lang="en-US" sz="1600" dirty="0"/>
                    </a:p>
                  </a:txBody>
                  <a:tcPr/>
                </a:tc>
              </a:tr>
            </a:tbl>
          </a:graphicData>
        </a:graphic>
      </p:graphicFrame>
      <p:sp>
        <p:nvSpPr>
          <p:cNvPr id="31" name="TextBox 30"/>
          <p:cNvSpPr txBox="1"/>
          <p:nvPr/>
        </p:nvSpPr>
        <p:spPr>
          <a:xfrm>
            <a:off x="2286000" y="4681954"/>
            <a:ext cx="1219200" cy="338554"/>
          </a:xfrm>
          <a:prstGeom prst="rect">
            <a:avLst/>
          </a:prstGeom>
          <a:solidFill>
            <a:schemeClr val="bg1"/>
          </a:solidFill>
          <a:ln>
            <a:solidFill>
              <a:schemeClr val="accent1"/>
            </a:solidFill>
          </a:ln>
        </p:spPr>
        <p:txBody>
          <a:bodyPr wrap="square" rtlCol="0" anchor="ctr" anchorCtr="0">
            <a:spAutoFit/>
          </a:bodyPr>
          <a:lstStyle/>
          <a:p>
            <a:pPr algn="ctr"/>
            <a:r>
              <a:rPr lang="en-US" sz="1600" dirty="0" smtClean="0">
                <a:solidFill>
                  <a:schemeClr val="tx2"/>
                </a:solidFill>
              </a:rPr>
              <a:t>Preparation</a:t>
            </a:r>
            <a:endParaRPr lang="en-US" sz="1600" dirty="0">
              <a:solidFill>
                <a:schemeClr val="tx2"/>
              </a:solidFill>
            </a:endParaRPr>
          </a:p>
        </p:txBody>
      </p:sp>
    </p:spTree>
    <p:extLst>
      <p:ext uri="{BB962C8B-B14F-4D97-AF65-F5344CB8AC3E}">
        <p14:creationId xmlns:p14="http://schemas.microsoft.com/office/powerpoint/2010/main" val="1100413534"/>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76400" y="346074"/>
            <a:ext cx="6418263" cy="1025525"/>
          </a:xfrm>
        </p:spPr>
        <p:txBody>
          <a:bodyPr/>
          <a:lstStyle/>
          <a:p>
            <a:r>
              <a:rPr lang="en-US" dirty="0" smtClean="0">
                <a:solidFill>
                  <a:srgbClr val="FFFF00"/>
                </a:solidFill>
              </a:rPr>
              <a:t>Circulating beams in 2008 !!</a:t>
            </a:r>
            <a:br>
              <a:rPr lang="en-US" dirty="0" smtClean="0">
                <a:solidFill>
                  <a:srgbClr val="FFFF00"/>
                </a:solidFill>
              </a:rPr>
            </a:br>
            <a:r>
              <a:rPr lang="en-US" dirty="0" smtClean="0">
                <a:solidFill>
                  <a:srgbClr val="FFFF00"/>
                </a:solidFill>
              </a:rPr>
              <a:t>11000 turns/s with a few mm error</a:t>
            </a:r>
            <a:endParaRPr lang="en-US" dirty="0">
              <a:solidFill>
                <a:srgbClr val="FFFF00"/>
              </a:solidFill>
            </a:endParaRPr>
          </a:p>
        </p:txBody>
      </p:sp>
      <p:sp>
        <p:nvSpPr>
          <p:cNvPr id="4" name="Slide Number Placeholder 3"/>
          <p:cNvSpPr>
            <a:spLocks noGrp="1"/>
          </p:cNvSpPr>
          <p:nvPr>
            <p:ph type="sldNum" sz="quarter" idx="10"/>
          </p:nvPr>
        </p:nvSpPr>
        <p:spPr/>
        <p:txBody>
          <a:bodyPr/>
          <a:lstStyle/>
          <a:p>
            <a:pPr>
              <a:defRPr/>
            </a:pPr>
            <a:fld id="{ADC861E3-7C15-45A0-99E6-89B555B5D036}" type="slidenum">
              <a:rPr lang="en-US" smtClean="0"/>
              <a:pPr>
                <a:defRPr/>
              </a:pPr>
              <a:t>46</a:t>
            </a:fld>
            <a:endParaRPr lang="en-US" sz="1400" i="0">
              <a:solidFill>
                <a:schemeClr val="bg2"/>
              </a:solidFill>
            </a:endParaRPr>
          </a:p>
        </p:txBody>
      </p:sp>
      <p:pic>
        <p:nvPicPr>
          <p:cNvPr id="7" name="Picture 6"/>
          <p:cNvPicPr>
            <a:picLocks noChangeAspect="1"/>
          </p:cNvPicPr>
          <p:nvPr/>
        </p:nvPicPr>
        <p:blipFill>
          <a:blip r:embed="rId2" cstate="print"/>
          <a:srcRect/>
          <a:stretch>
            <a:fillRect/>
          </a:stretch>
        </p:blipFill>
        <p:spPr bwMode="auto">
          <a:xfrm>
            <a:off x="76200" y="1905000"/>
            <a:ext cx="9010624" cy="3604780"/>
          </a:xfrm>
          <a:prstGeom prst="rect">
            <a:avLst/>
          </a:prstGeom>
          <a:noFill/>
          <a:ln w="9525">
            <a:noFill/>
            <a:miter lim="800000"/>
            <a:headEnd/>
            <a:tailEnd/>
          </a:ln>
        </p:spPr>
      </p:pic>
    </p:spTree>
    <p:extLst>
      <p:ext uri="{BB962C8B-B14F-4D97-AF65-F5344CB8AC3E}">
        <p14:creationId xmlns:p14="http://schemas.microsoft.com/office/powerpoint/2010/main" val="2157213746"/>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5644193" y="152400"/>
            <a:ext cx="3348037" cy="5365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sz="3200" b="1" i="1" u="none" strike="noStrike" kern="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j-lt"/>
                <a:ea typeface="+mj-ea"/>
                <a:cs typeface="+mj-cs"/>
              </a:rPr>
              <a:t>Beam dump</a:t>
            </a:r>
          </a:p>
        </p:txBody>
      </p:sp>
      <p:pic>
        <p:nvPicPr>
          <p:cNvPr id="66566" name="Picture 6" descr="swept be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4726" y="3896906"/>
            <a:ext cx="3583781" cy="2667000"/>
          </a:xfrm>
          <a:prstGeom prst="rect">
            <a:avLst/>
          </a:prstGeom>
          <a:noFill/>
          <a:extLst>
            <a:ext uri="{909E8E84-426E-40DD-AFC4-6F175D3DCCD1}">
              <a14:hiddenFill xmlns:a14="http://schemas.microsoft.com/office/drawing/2010/main">
                <a:solidFill>
                  <a:srgbClr val="FFFFFF"/>
                </a:solidFill>
              </a14:hiddenFill>
            </a:ext>
          </a:extLst>
        </p:spPr>
      </p:pic>
      <p:pic>
        <p:nvPicPr>
          <p:cNvPr id="66562" name="Picture 2" descr="LHC beam dump overvi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590924"/>
            <a:ext cx="5110415" cy="2962276"/>
          </a:xfrm>
          <a:prstGeom prst="rect">
            <a:avLst/>
          </a:prstGeom>
          <a:noFill/>
          <a:extLst>
            <a:ext uri="{909E8E84-426E-40DD-AFC4-6F175D3DCCD1}">
              <a14:hiddenFill xmlns:a14="http://schemas.microsoft.com/office/drawing/2010/main">
                <a:solidFill>
                  <a:srgbClr val="FFFFFF"/>
                </a:solidFill>
              </a14:hiddenFill>
            </a:ext>
          </a:extLst>
        </p:spPr>
      </p:pic>
      <p:sp>
        <p:nvSpPr>
          <p:cNvPr id="106" name="Title 1"/>
          <p:cNvSpPr txBox="1">
            <a:spLocks/>
          </p:cNvSpPr>
          <p:nvPr/>
        </p:nvSpPr>
        <p:spPr bwMode="auto">
          <a:xfrm>
            <a:off x="304800" y="1066800"/>
            <a:ext cx="8686800" cy="2286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kumimoji="1" sz="2800" b="1" i="1">
                <a:solidFill>
                  <a:srgbClr val="FF0000"/>
                </a:solidFill>
                <a:latin typeface="+mj-lt"/>
                <a:ea typeface="+mj-ea"/>
                <a:cs typeface="+mj-cs"/>
              </a:defRPr>
            </a:lvl1pPr>
            <a:lvl2pPr algn="l" rtl="0" eaLnBrk="0" fontAlgn="base" hangingPunct="0">
              <a:spcBef>
                <a:spcPct val="0"/>
              </a:spcBef>
              <a:spcAft>
                <a:spcPct val="0"/>
              </a:spcAft>
              <a:defRPr kumimoji="1" sz="2800" b="1" i="1">
                <a:solidFill>
                  <a:srgbClr val="FF0000"/>
                </a:solidFill>
                <a:latin typeface="Arial" charset="0"/>
              </a:defRPr>
            </a:lvl2pPr>
            <a:lvl3pPr algn="l" rtl="0" eaLnBrk="0" fontAlgn="base" hangingPunct="0">
              <a:spcBef>
                <a:spcPct val="0"/>
              </a:spcBef>
              <a:spcAft>
                <a:spcPct val="0"/>
              </a:spcAft>
              <a:defRPr kumimoji="1" sz="2800" b="1" i="1">
                <a:solidFill>
                  <a:srgbClr val="FF0000"/>
                </a:solidFill>
                <a:latin typeface="Arial" charset="0"/>
              </a:defRPr>
            </a:lvl3pPr>
            <a:lvl4pPr algn="l" rtl="0" eaLnBrk="0" fontAlgn="base" hangingPunct="0">
              <a:spcBef>
                <a:spcPct val="0"/>
              </a:spcBef>
              <a:spcAft>
                <a:spcPct val="0"/>
              </a:spcAft>
              <a:defRPr kumimoji="1" sz="2800" b="1" i="1">
                <a:solidFill>
                  <a:srgbClr val="FF0000"/>
                </a:solidFill>
                <a:latin typeface="Arial" charset="0"/>
              </a:defRPr>
            </a:lvl4pPr>
            <a:lvl5pPr algn="l" rtl="0" eaLnBrk="0" fontAlgn="base" hangingPunct="0">
              <a:spcBef>
                <a:spcPct val="0"/>
              </a:spcBef>
              <a:spcAft>
                <a:spcPct val="0"/>
              </a:spcAft>
              <a:defRPr kumimoji="1" sz="2800" b="1" i="1">
                <a:solidFill>
                  <a:srgbClr val="FF0000"/>
                </a:solidFill>
                <a:latin typeface="Arial" charset="0"/>
              </a:defRPr>
            </a:lvl5pPr>
            <a:lvl6pPr marL="457200" algn="l" rtl="0" eaLnBrk="0" fontAlgn="base" hangingPunct="0">
              <a:spcBef>
                <a:spcPct val="0"/>
              </a:spcBef>
              <a:spcAft>
                <a:spcPct val="0"/>
              </a:spcAft>
              <a:defRPr kumimoji="1" sz="2800" b="1" i="1">
                <a:solidFill>
                  <a:srgbClr val="FF0000"/>
                </a:solidFill>
                <a:latin typeface="Arial" charset="0"/>
              </a:defRPr>
            </a:lvl6pPr>
            <a:lvl7pPr marL="914400" algn="l" rtl="0" eaLnBrk="0" fontAlgn="base" hangingPunct="0">
              <a:spcBef>
                <a:spcPct val="0"/>
              </a:spcBef>
              <a:spcAft>
                <a:spcPct val="0"/>
              </a:spcAft>
              <a:defRPr kumimoji="1" sz="2800" b="1" i="1">
                <a:solidFill>
                  <a:srgbClr val="FF0000"/>
                </a:solidFill>
                <a:latin typeface="Arial" charset="0"/>
              </a:defRPr>
            </a:lvl7pPr>
            <a:lvl8pPr marL="1371600" algn="l" rtl="0" eaLnBrk="0" fontAlgn="base" hangingPunct="0">
              <a:spcBef>
                <a:spcPct val="0"/>
              </a:spcBef>
              <a:spcAft>
                <a:spcPct val="0"/>
              </a:spcAft>
              <a:defRPr kumimoji="1" sz="2800" b="1" i="1">
                <a:solidFill>
                  <a:srgbClr val="FF0000"/>
                </a:solidFill>
                <a:latin typeface="Arial" charset="0"/>
              </a:defRPr>
            </a:lvl8pPr>
            <a:lvl9pPr marL="1828800" algn="l" rtl="0" eaLnBrk="0" fontAlgn="base" hangingPunct="0">
              <a:spcBef>
                <a:spcPct val="0"/>
              </a:spcBef>
              <a:spcAft>
                <a:spcPct val="0"/>
              </a:spcAft>
              <a:defRPr kumimoji="1" sz="2800" b="1" i="1">
                <a:solidFill>
                  <a:srgbClr val="FF0000"/>
                </a:solidFill>
                <a:latin typeface="Arial" charset="0"/>
              </a:defRPr>
            </a:lvl9pPr>
          </a:lstStyle>
          <a:p>
            <a:r>
              <a:rPr lang="en-US" sz="2000" b="0" i="0" kern="0" dirty="0" smtClean="0">
                <a:solidFill>
                  <a:srgbClr val="FFFF00"/>
                </a:solidFill>
              </a:rPr>
              <a:t>350 MJ per beam with beam sigma of about 0.3 mm requires:</a:t>
            </a:r>
          </a:p>
          <a:p>
            <a:pPr marL="457200" indent="-457200">
              <a:spcBef>
                <a:spcPts val="600"/>
              </a:spcBef>
              <a:buAutoNum type="arabicParenR"/>
            </a:pPr>
            <a:r>
              <a:rPr lang="en-US" sz="2000" b="0" i="0" kern="0" dirty="0" smtClean="0">
                <a:solidFill>
                  <a:srgbClr val="FFFF00"/>
                </a:solidFill>
              </a:rPr>
              <a:t>extraction (kicker magnets MKD and MSD acting in &lt;3 </a:t>
            </a:r>
            <a:r>
              <a:rPr lang="en-US" sz="2000" b="0" i="0" kern="0" dirty="0" err="1" smtClean="0">
                <a:solidFill>
                  <a:srgbClr val="FFFF00"/>
                </a:solidFill>
                <a:latin typeface="Symbol" pitchFamily="18" charset="2"/>
              </a:rPr>
              <a:t>m</a:t>
            </a:r>
            <a:r>
              <a:rPr lang="en-US" sz="2000" b="0" i="0" kern="0" dirty="0" err="1" smtClean="0">
                <a:solidFill>
                  <a:srgbClr val="FFFF00"/>
                </a:solidFill>
              </a:rPr>
              <a:t>s</a:t>
            </a:r>
            <a:r>
              <a:rPr lang="en-US" sz="2000" b="0" i="0" kern="0" dirty="0" smtClean="0">
                <a:solidFill>
                  <a:srgbClr val="FFFF00"/>
                </a:solidFill>
              </a:rPr>
              <a:t>) </a:t>
            </a:r>
          </a:p>
          <a:p>
            <a:pPr marL="457200" indent="-457200">
              <a:spcBef>
                <a:spcPts val="600"/>
              </a:spcBef>
              <a:buAutoNum type="arabicParenR"/>
            </a:pPr>
            <a:r>
              <a:rPr lang="en-US" sz="2000" b="0" i="0" kern="0" dirty="0" smtClean="0">
                <a:solidFill>
                  <a:srgbClr val="FFFF00"/>
                </a:solidFill>
              </a:rPr>
              <a:t>dilution (kicker magnets MKB), </a:t>
            </a:r>
          </a:p>
          <a:p>
            <a:pPr marL="457200" indent="-457200">
              <a:spcBef>
                <a:spcPts val="600"/>
              </a:spcBef>
              <a:buAutoNum type="arabicParenR"/>
            </a:pPr>
            <a:r>
              <a:rPr lang="en-US" sz="2000" b="0" i="0" kern="0" dirty="0">
                <a:solidFill>
                  <a:srgbClr val="FFFF00"/>
                </a:solidFill>
              </a:rPr>
              <a:t>a</a:t>
            </a:r>
            <a:r>
              <a:rPr lang="en-US" sz="2000" b="0" i="0" kern="0" dirty="0" smtClean="0">
                <a:solidFill>
                  <a:srgbClr val="FFFF00"/>
                </a:solidFill>
              </a:rPr>
              <a:t>bsorption (7 m long carbon cylinder with 750 tons of iron and concrete shielding)</a:t>
            </a:r>
          </a:p>
          <a:p>
            <a:pPr marL="457200" indent="-457200">
              <a:spcBef>
                <a:spcPts val="600"/>
              </a:spcBef>
              <a:buAutoNum type="arabicParenR"/>
            </a:pPr>
            <a:r>
              <a:rPr lang="en-US" sz="2000" b="0" i="0" kern="0" dirty="0" smtClean="0">
                <a:solidFill>
                  <a:srgbClr val="FFFF00"/>
                </a:solidFill>
              </a:rPr>
              <a:t>Protection (TCDS and TCDQ in case of asynchronous beam dump)</a:t>
            </a:r>
            <a:endParaRPr lang="en-US" sz="2000" b="0" i="0" kern="0" dirty="0">
              <a:solidFill>
                <a:srgbClr val="FFFF00"/>
              </a:solidFill>
            </a:endParaRPr>
          </a:p>
        </p:txBody>
      </p:sp>
    </p:spTree>
    <p:extLst>
      <p:ext uri="{BB962C8B-B14F-4D97-AF65-F5344CB8AC3E}">
        <p14:creationId xmlns:p14="http://schemas.microsoft.com/office/powerpoint/2010/main" val="3195721150"/>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ADC861E3-7C15-45A0-99E6-89B555B5D036}" type="slidenum">
              <a:rPr lang="en-US" smtClean="0"/>
              <a:pPr>
                <a:defRPr/>
              </a:pPr>
              <a:t>48</a:t>
            </a:fld>
            <a:endParaRPr lang="en-US" sz="1400" i="0" dirty="0">
              <a:solidFill>
                <a:schemeClr val="bg2"/>
              </a:solidFill>
            </a:endParaRPr>
          </a:p>
        </p:txBody>
      </p:sp>
      <p:pic>
        <p:nvPicPr>
          <p:cNvPr id="5" name="Picture 2" descr="\\cern.ch\dfs\Users\t\tenkate\Desktop\SOFT\FirstBeam L1CaloStream 10Sep08.jpg"/>
          <p:cNvPicPr>
            <a:picLocks noChangeAspect="1" noChangeArrowheads="1"/>
          </p:cNvPicPr>
          <p:nvPr/>
        </p:nvPicPr>
        <p:blipFill>
          <a:blip r:embed="rId2" cstate="print"/>
          <a:srcRect r="33175"/>
          <a:stretch>
            <a:fillRect/>
          </a:stretch>
        </p:blipFill>
        <p:spPr bwMode="auto">
          <a:xfrm>
            <a:off x="201059" y="1008034"/>
            <a:ext cx="4684581" cy="51843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itle 1"/>
          <p:cNvSpPr txBox="1">
            <a:spLocks/>
          </p:cNvSpPr>
          <p:nvPr/>
        </p:nvSpPr>
        <p:spPr bwMode="auto">
          <a:xfrm>
            <a:off x="1066800" y="228600"/>
            <a:ext cx="7924800" cy="533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kumimoji="1" sz="2800" b="1" i="1">
                <a:solidFill>
                  <a:srgbClr val="FF0000"/>
                </a:solidFill>
                <a:latin typeface="+mj-lt"/>
                <a:ea typeface="+mj-ea"/>
                <a:cs typeface="+mj-cs"/>
              </a:defRPr>
            </a:lvl1pPr>
            <a:lvl2pPr algn="l" rtl="0" eaLnBrk="0" fontAlgn="base" hangingPunct="0">
              <a:spcBef>
                <a:spcPct val="0"/>
              </a:spcBef>
              <a:spcAft>
                <a:spcPct val="0"/>
              </a:spcAft>
              <a:defRPr kumimoji="1" sz="2800" b="1" i="1">
                <a:solidFill>
                  <a:srgbClr val="FF0000"/>
                </a:solidFill>
                <a:latin typeface="Arial" charset="0"/>
              </a:defRPr>
            </a:lvl2pPr>
            <a:lvl3pPr algn="l" rtl="0" eaLnBrk="0" fontAlgn="base" hangingPunct="0">
              <a:spcBef>
                <a:spcPct val="0"/>
              </a:spcBef>
              <a:spcAft>
                <a:spcPct val="0"/>
              </a:spcAft>
              <a:defRPr kumimoji="1" sz="2800" b="1" i="1">
                <a:solidFill>
                  <a:srgbClr val="FF0000"/>
                </a:solidFill>
                <a:latin typeface="Arial" charset="0"/>
              </a:defRPr>
            </a:lvl3pPr>
            <a:lvl4pPr algn="l" rtl="0" eaLnBrk="0" fontAlgn="base" hangingPunct="0">
              <a:spcBef>
                <a:spcPct val="0"/>
              </a:spcBef>
              <a:spcAft>
                <a:spcPct val="0"/>
              </a:spcAft>
              <a:defRPr kumimoji="1" sz="2800" b="1" i="1">
                <a:solidFill>
                  <a:srgbClr val="FF0000"/>
                </a:solidFill>
                <a:latin typeface="Arial" charset="0"/>
              </a:defRPr>
            </a:lvl4pPr>
            <a:lvl5pPr algn="l" rtl="0" eaLnBrk="0" fontAlgn="base" hangingPunct="0">
              <a:spcBef>
                <a:spcPct val="0"/>
              </a:spcBef>
              <a:spcAft>
                <a:spcPct val="0"/>
              </a:spcAft>
              <a:defRPr kumimoji="1" sz="2800" b="1" i="1">
                <a:solidFill>
                  <a:srgbClr val="FF0000"/>
                </a:solidFill>
                <a:latin typeface="Arial" charset="0"/>
              </a:defRPr>
            </a:lvl5pPr>
            <a:lvl6pPr marL="457200" algn="l" rtl="0" eaLnBrk="0" fontAlgn="base" hangingPunct="0">
              <a:spcBef>
                <a:spcPct val="0"/>
              </a:spcBef>
              <a:spcAft>
                <a:spcPct val="0"/>
              </a:spcAft>
              <a:defRPr kumimoji="1" sz="2800" b="1" i="1">
                <a:solidFill>
                  <a:srgbClr val="FF0000"/>
                </a:solidFill>
                <a:latin typeface="Arial" charset="0"/>
              </a:defRPr>
            </a:lvl6pPr>
            <a:lvl7pPr marL="914400" algn="l" rtl="0" eaLnBrk="0" fontAlgn="base" hangingPunct="0">
              <a:spcBef>
                <a:spcPct val="0"/>
              </a:spcBef>
              <a:spcAft>
                <a:spcPct val="0"/>
              </a:spcAft>
              <a:defRPr kumimoji="1" sz="2800" b="1" i="1">
                <a:solidFill>
                  <a:srgbClr val="FF0000"/>
                </a:solidFill>
                <a:latin typeface="Arial" charset="0"/>
              </a:defRPr>
            </a:lvl7pPr>
            <a:lvl8pPr marL="1371600" algn="l" rtl="0" eaLnBrk="0" fontAlgn="base" hangingPunct="0">
              <a:spcBef>
                <a:spcPct val="0"/>
              </a:spcBef>
              <a:spcAft>
                <a:spcPct val="0"/>
              </a:spcAft>
              <a:defRPr kumimoji="1" sz="2800" b="1" i="1">
                <a:solidFill>
                  <a:srgbClr val="FF0000"/>
                </a:solidFill>
                <a:latin typeface="Arial" charset="0"/>
              </a:defRPr>
            </a:lvl8pPr>
            <a:lvl9pPr marL="1828800" algn="l" rtl="0" eaLnBrk="0" fontAlgn="base" hangingPunct="0">
              <a:spcBef>
                <a:spcPct val="0"/>
              </a:spcBef>
              <a:spcAft>
                <a:spcPct val="0"/>
              </a:spcAft>
              <a:defRPr kumimoji="1" sz="2800" b="1" i="1">
                <a:solidFill>
                  <a:srgbClr val="FF0000"/>
                </a:solidFill>
                <a:latin typeface="Arial" charset="0"/>
              </a:defRPr>
            </a:lvl9pPr>
          </a:lstStyle>
          <a:p>
            <a:r>
              <a:rPr lang="en-GB" sz="3200" kern="0" dirty="0" smtClean="0">
                <a:solidFill>
                  <a:srgbClr val="FFFF00"/>
                </a:solidFill>
              </a:rPr>
              <a:t>First beam events on 10 Sep 2008 10:19</a:t>
            </a:r>
          </a:p>
        </p:txBody>
      </p:sp>
      <p:sp>
        <p:nvSpPr>
          <p:cNvPr id="8" name="Content Placeholder 2"/>
          <p:cNvSpPr>
            <a:spLocks noGrp="1"/>
          </p:cNvSpPr>
          <p:nvPr>
            <p:ph idx="1"/>
          </p:nvPr>
        </p:nvSpPr>
        <p:spPr>
          <a:xfrm>
            <a:off x="1752600" y="6324600"/>
            <a:ext cx="5791200" cy="349250"/>
          </a:xfrm>
        </p:spPr>
        <p:txBody>
          <a:bodyPr/>
          <a:lstStyle/>
          <a:p>
            <a:pPr>
              <a:buFont typeface="Wingdings" pitchFamily="2" charset="2"/>
              <a:buNone/>
            </a:pPr>
            <a:r>
              <a:rPr lang="en-GB" dirty="0" smtClean="0">
                <a:solidFill>
                  <a:schemeClr val="bg1"/>
                </a:solidFill>
              </a:rPr>
              <a:t>An exciting day....2 beams for a few hours.</a:t>
            </a:r>
          </a:p>
        </p:txBody>
      </p:sp>
      <p:pic>
        <p:nvPicPr>
          <p:cNvPr id="9" name="Picture 3" descr="\\cern.ch\dfs\Users\t\tenkate\Desktop\SOFT\0809002_10-A5-at-72-dpi.jpg"/>
          <p:cNvPicPr>
            <a:picLocks noChangeAspect="1" noChangeArrowheads="1"/>
          </p:cNvPicPr>
          <p:nvPr/>
        </p:nvPicPr>
        <p:blipFill>
          <a:blip r:embed="rId3" cstate="print"/>
          <a:srcRect l="2020" t="12920" r="2020" b="1520"/>
          <a:stretch>
            <a:fillRect/>
          </a:stretch>
        </p:blipFill>
        <p:spPr bwMode="auto">
          <a:xfrm>
            <a:off x="5029200" y="3733800"/>
            <a:ext cx="3965575" cy="2492375"/>
          </a:xfrm>
          <a:prstGeom prst="rect">
            <a:avLst/>
          </a:prstGeom>
          <a:noFill/>
          <a:ln w="9525">
            <a:noFill/>
            <a:miter lim="800000"/>
            <a:headEnd/>
            <a:tailEnd/>
          </a:ln>
        </p:spPr>
      </p:pic>
      <p:pic>
        <p:nvPicPr>
          <p:cNvPr id="10" name="Picture 3" descr="0809003_31-A4-at-144-dpi.jpg"/>
          <p:cNvPicPr>
            <a:picLocks noChangeAspect="1"/>
          </p:cNvPicPr>
          <p:nvPr/>
        </p:nvPicPr>
        <p:blipFill>
          <a:blip r:embed="rId4" cstate="print"/>
          <a:srcRect/>
          <a:stretch>
            <a:fillRect/>
          </a:stretch>
        </p:blipFill>
        <p:spPr bwMode="auto">
          <a:xfrm>
            <a:off x="5029200" y="990600"/>
            <a:ext cx="4006761" cy="2667000"/>
          </a:xfrm>
          <a:prstGeom prst="rect">
            <a:avLst/>
          </a:prstGeom>
          <a:noFill/>
          <a:ln w="9525">
            <a:noFill/>
            <a:miter lim="800000"/>
            <a:headEnd/>
            <a:tailEnd/>
          </a:ln>
        </p:spPr>
      </p:pic>
    </p:spTree>
    <p:extLst>
      <p:ext uri="{BB962C8B-B14F-4D97-AF65-F5344CB8AC3E}">
        <p14:creationId xmlns:p14="http://schemas.microsoft.com/office/powerpoint/2010/main" val="3422292892"/>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Higgs events</a:t>
            </a:r>
            <a:endParaRPr lang="en-US" dirty="0">
              <a:solidFill>
                <a:srgbClr val="FFFF00"/>
              </a:solidFill>
            </a:endParaRPr>
          </a:p>
        </p:txBody>
      </p:sp>
      <p:sp>
        <p:nvSpPr>
          <p:cNvPr id="4" name="Slide Number Placeholder 3"/>
          <p:cNvSpPr>
            <a:spLocks noGrp="1"/>
          </p:cNvSpPr>
          <p:nvPr>
            <p:ph type="sldNum" sz="quarter" idx="10"/>
          </p:nvPr>
        </p:nvSpPr>
        <p:spPr/>
        <p:txBody>
          <a:bodyPr/>
          <a:lstStyle/>
          <a:p>
            <a:pPr>
              <a:defRPr/>
            </a:pPr>
            <a:fld id="{ADC861E3-7C15-45A0-99E6-89B555B5D036}" type="slidenum">
              <a:rPr lang="en-US" smtClean="0"/>
              <a:pPr>
                <a:defRPr/>
              </a:pPr>
              <a:t>49</a:t>
            </a:fld>
            <a:endParaRPr lang="en-US" sz="1400" i="0">
              <a:solidFill>
                <a:schemeClr val="bg2"/>
              </a:solidFill>
            </a:endParaRPr>
          </a:p>
        </p:txBody>
      </p:sp>
      <p:pic>
        <p:nvPicPr>
          <p:cNvPr id="5" name="Picture 4" descr="4m.png"/>
          <p:cNvPicPr preferRelativeResize="0">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536" y="1027460"/>
            <a:ext cx="8507164" cy="5582827"/>
          </a:xfrm>
          <a:prstGeom prst="rect">
            <a:avLst/>
          </a:prstGeom>
          <a:ln w="38100" cmpd="sng">
            <a:noFill/>
          </a:ln>
        </p:spPr>
      </p:pic>
      <p:sp>
        <p:nvSpPr>
          <p:cNvPr id="6" name="TextBox 5"/>
          <p:cNvSpPr txBox="1"/>
          <p:nvPr/>
        </p:nvSpPr>
        <p:spPr>
          <a:xfrm>
            <a:off x="4660900" y="952500"/>
            <a:ext cx="4248472" cy="369332"/>
          </a:xfrm>
          <a:prstGeom prst="rect">
            <a:avLst/>
          </a:prstGeom>
          <a:solidFill>
            <a:srgbClr val="FFFFCC"/>
          </a:solidFill>
          <a:ln>
            <a:solidFill>
              <a:schemeClr val="tx1"/>
            </a:solidFill>
          </a:ln>
        </p:spPr>
        <p:txBody>
          <a:bodyPr wrap="square" rtlCol="0">
            <a:spAutoFit/>
          </a:bodyPr>
          <a:lstStyle/>
          <a:p>
            <a:r>
              <a:rPr lang="en-US" sz="1800" dirty="0" smtClean="0">
                <a:effectLst/>
              </a:rPr>
              <a:t>4</a:t>
            </a:r>
            <a:r>
              <a:rPr lang="en-US" sz="1800" dirty="0" smtClean="0">
                <a:effectLst/>
                <a:latin typeface="Lucida Grande"/>
                <a:ea typeface="Lucida Grande"/>
                <a:cs typeface="Lucida Grande"/>
              </a:rPr>
              <a:t>μ</a:t>
            </a:r>
            <a:r>
              <a:rPr lang="en-US" sz="1800" dirty="0" smtClean="0">
                <a:effectLst/>
              </a:rPr>
              <a:t> </a:t>
            </a:r>
            <a:r>
              <a:rPr lang="en-US" sz="1800" dirty="0">
                <a:effectLst/>
              </a:rPr>
              <a:t>candidate </a:t>
            </a:r>
            <a:r>
              <a:rPr lang="en-US" sz="1800" dirty="0" smtClean="0">
                <a:effectLst/>
              </a:rPr>
              <a:t>with </a:t>
            </a:r>
            <a:r>
              <a:rPr lang="en-US" sz="1800" dirty="0">
                <a:effectLst/>
              </a:rPr>
              <a:t>m</a:t>
            </a:r>
            <a:r>
              <a:rPr lang="en-US" sz="1800" baseline="-25000" dirty="0">
                <a:effectLst/>
              </a:rPr>
              <a:t>4</a:t>
            </a:r>
            <a:r>
              <a:rPr lang="en-US" sz="1800" baseline="-25000" dirty="0">
                <a:effectLst/>
                <a:latin typeface="Lucida Grande"/>
                <a:ea typeface="Lucida Grande"/>
                <a:cs typeface="Lucida Grande"/>
              </a:rPr>
              <a:t>μ</a:t>
            </a:r>
            <a:r>
              <a:rPr lang="en-US" sz="1800" dirty="0">
                <a:effectLst/>
              </a:rPr>
              <a:t>= 124.6 </a:t>
            </a:r>
            <a:r>
              <a:rPr lang="en-US" sz="1800" dirty="0" err="1" smtClean="0">
                <a:effectLst/>
              </a:rPr>
              <a:t>GeV</a:t>
            </a:r>
            <a:endParaRPr lang="en-US" sz="1800" dirty="0" smtClean="0">
              <a:effectLst/>
            </a:endParaRPr>
          </a:p>
        </p:txBody>
      </p:sp>
      <p:sp>
        <p:nvSpPr>
          <p:cNvPr id="7" name="Text Box 4"/>
          <p:cNvSpPr txBox="1">
            <a:spLocks noChangeArrowheads="1"/>
          </p:cNvSpPr>
          <p:nvPr/>
        </p:nvSpPr>
        <p:spPr bwMode="auto">
          <a:xfrm>
            <a:off x="5245100" y="342900"/>
            <a:ext cx="3681316" cy="461665"/>
          </a:xfrm>
          <a:prstGeom prst="rect">
            <a:avLst/>
          </a:prstGeom>
          <a:solidFill>
            <a:srgbClr val="FFFF00"/>
          </a:solidFill>
          <a:ln w="9525">
            <a:solidFill>
              <a:schemeClr val="tx1"/>
            </a:solidFill>
            <a:miter lim="800000"/>
            <a:headEnd/>
            <a:tailEnd/>
          </a:ln>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r>
              <a:rPr lang="en-US" sz="2400" dirty="0" smtClean="0">
                <a:effectLst/>
              </a:rPr>
              <a:t>H </a:t>
            </a:r>
            <a:r>
              <a:rPr lang="en-US" sz="2400" dirty="0" smtClean="0">
                <a:effectLst/>
                <a:sym typeface="Wingdings"/>
              </a:rPr>
              <a:t> </a:t>
            </a:r>
            <a:r>
              <a:rPr lang="en-US" sz="2400" dirty="0" smtClean="0">
                <a:effectLst/>
                <a:latin typeface="Lucida Grande"/>
                <a:ea typeface="Lucida Grande"/>
                <a:cs typeface="Lucida Grande"/>
                <a:sym typeface="Wingdings"/>
              </a:rPr>
              <a:t>ZZ</a:t>
            </a:r>
            <a:r>
              <a:rPr lang="en-US" sz="2400" baseline="30000" dirty="0" smtClean="0">
                <a:effectLst/>
                <a:latin typeface="Lucida Grande"/>
                <a:ea typeface="Lucida Grande"/>
                <a:cs typeface="Lucida Grande"/>
                <a:sym typeface="Wingdings"/>
              </a:rPr>
              <a:t>(*) </a:t>
            </a:r>
            <a:r>
              <a:rPr lang="en-US" sz="2400" dirty="0" smtClean="0">
                <a:effectLst/>
                <a:latin typeface="Lucida Grande"/>
                <a:ea typeface="Lucida Grande"/>
                <a:cs typeface="Lucida Grande"/>
                <a:sym typeface="Wingdings"/>
              </a:rPr>
              <a:t> 4l </a:t>
            </a:r>
            <a:r>
              <a:rPr lang="en-US" dirty="0" smtClean="0">
                <a:effectLst/>
                <a:latin typeface="Comic Sans MS"/>
                <a:ea typeface="Lucida Grande"/>
                <a:cs typeface="Lucida Grande"/>
                <a:sym typeface="Wingdings"/>
              </a:rPr>
              <a:t>(4e, </a:t>
            </a:r>
            <a:r>
              <a:rPr lang="en-US" dirty="0">
                <a:effectLst/>
                <a:latin typeface="Comic Sans MS"/>
                <a:ea typeface="Lucida Grande"/>
                <a:cs typeface="Lucida Grande"/>
                <a:sym typeface="Wingdings"/>
              </a:rPr>
              <a:t>4</a:t>
            </a:r>
            <a:r>
              <a:rPr lang="en-US" dirty="0" smtClean="0">
                <a:effectLst/>
                <a:latin typeface="Comic Sans MS"/>
                <a:ea typeface="Lucida Grande"/>
                <a:cs typeface="Lucida Grande"/>
                <a:sym typeface="Wingdings"/>
              </a:rPr>
              <a:t>μ, 2e2μ) </a:t>
            </a:r>
            <a:endParaRPr lang="en-US" dirty="0">
              <a:effectLst/>
              <a:latin typeface="Comic Sans MS"/>
            </a:endParaRPr>
          </a:p>
        </p:txBody>
      </p:sp>
    </p:spTree>
    <p:extLst>
      <p:ext uri="{BB962C8B-B14F-4D97-AF65-F5344CB8AC3E}">
        <p14:creationId xmlns:p14="http://schemas.microsoft.com/office/powerpoint/2010/main" val="45706317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5373" name="Slide Number Placeholder 14"/>
          <p:cNvSpPr>
            <a:spLocks noGrp="1"/>
          </p:cNvSpPr>
          <p:nvPr>
            <p:ph type="sldNum" sz="quarter" idx="10"/>
          </p:nvPr>
        </p:nvSpPr>
        <p:spPr>
          <a:noFill/>
        </p:spPr>
        <p:txBody>
          <a:bodyPr/>
          <a:lstStyle/>
          <a:p>
            <a:fld id="{A09801B0-D7B5-46BD-A1A2-E6A8C3965DF0}" type="slidenum">
              <a:rPr lang="en-US" smtClean="0"/>
              <a:pPr/>
              <a:t>5</a:t>
            </a:fld>
            <a:endParaRPr lang="en-US" dirty="0" smtClean="0"/>
          </a:p>
        </p:txBody>
      </p:sp>
      <p:sp>
        <p:nvSpPr>
          <p:cNvPr id="12" name="TextBox 11"/>
          <p:cNvSpPr txBox="1"/>
          <p:nvPr/>
        </p:nvSpPr>
        <p:spPr>
          <a:xfrm>
            <a:off x="977395" y="152400"/>
            <a:ext cx="8166605" cy="584775"/>
          </a:xfrm>
          <a:prstGeom prst="rect">
            <a:avLst/>
          </a:prstGeom>
          <a:noFill/>
        </p:spPr>
        <p:txBody>
          <a:bodyPr wrap="square" rtlCol="0">
            <a:spAutoFit/>
          </a:bodyPr>
          <a:lstStyle/>
          <a:p>
            <a:pPr eaLnBrk="1" hangingPunct="1"/>
            <a:r>
              <a:rPr lang="en-GB" sz="3200" b="1" i="1" dirty="0" smtClean="0">
                <a:solidFill>
                  <a:srgbClr val="FFFF00"/>
                </a:solidFill>
                <a:effectLst>
                  <a:outerShdw blurRad="38100" dist="38100" dir="2700000">
                    <a:srgbClr val="000000"/>
                  </a:outerShdw>
                </a:effectLst>
                <a:latin typeface="Arial" pitchFamily="34" charset="0"/>
                <a:ea typeface="ＭＳ Ｐゴシック" charset="-128"/>
                <a:cs typeface="Arial" pitchFamily="34" charset="0"/>
              </a:rPr>
              <a:t>Science is getting more-and-more global</a:t>
            </a:r>
            <a:endParaRPr lang="en-GB" sz="2800" b="1" i="1" dirty="0">
              <a:solidFill>
                <a:srgbClr val="FFFF00"/>
              </a:solidFill>
              <a:effectLst>
                <a:outerShdw blurRad="38100" dist="38100" dir="2700000">
                  <a:srgbClr val="000000"/>
                </a:outerShdw>
              </a:effectLst>
              <a:latin typeface="Arial" pitchFamily="34" charset="0"/>
              <a:ea typeface="ＭＳ Ｐゴシック" charset="-128"/>
              <a:cs typeface="Arial" pitchFamily="34" charset="0"/>
            </a:endParaRPr>
          </a:p>
        </p:txBody>
      </p:sp>
      <p:pic>
        <p:nvPicPr>
          <p:cNvPr id="13" name="Picture 12" descr="World_users_by_Inst_2013a.jpg"/>
          <p:cNvPicPr>
            <a:picLocks noChangeAspect="1"/>
          </p:cNvPicPr>
          <p:nvPr/>
        </p:nvPicPr>
        <p:blipFill>
          <a:blip r:embed="rId3"/>
          <a:srcRect r="997" b="9015"/>
          <a:stretch>
            <a:fillRect/>
          </a:stretch>
        </p:blipFill>
        <p:spPr>
          <a:xfrm>
            <a:off x="609600" y="991626"/>
            <a:ext cx="8162413" cy="5637774"/>
          </a:xfrm>
          <a:prstGeom prst="rect">
            <a:avLst/>
          </a:prstGeom>
        </p:spPr>
      </p:pic>
      <p:sp>
        <p:nvSpPr>
          <p:cNvPr id="14" name="TextBox 13"/>
          <p:cNvSpPr txBox="1"/>
          <p:nvPr/>
        </p:nvSpPr>
        <p:spPr>
          <a:xfrm>
            <a:off x="5038213" y="3731627"/>
            <a:ext cx="3429000" cy="1323439"/>
          </a:xfrm>
          <a:prstGeom prst="rect">
            <a:avLst/>
          </a:prstGeom>
          <a:solidFill>
            <a:srgbClr val="0070C0"/>
          </a:solidFill>
        </p:spPr>
        <p:txBody>
          <a:bodyPr wrap="square" rtlCol="0">
            <a:spAutoFit/>
          </a:bodyPr>
          <a:lstStyle/>
          <a:p>
            <a:r>
              <a:rPr lang="en-GB" sz="2000" dirty="0" smtClean="0">
                <a:solidFill>
                  <a:srgbClr val="FFFF00"/>
                </a:solidFill>
              </a:rPr>
              <a:t>Netherlands: </a:t>
            </a:r>
          </a:p>
          <a:p>
            <a:r>
              <a:rPr lang="en-GB" sz="2000" dirty="0" smtClean="0">
                <a:solidFill>
                  <a:srgbClr val="FFFF00"/>
                </a:solidFill>
              </a:rPr>
              <a:t>about 180 users, 70 staff and a few tens of fellows, PhD, and </a:t>
            </a:r>
            <a:r>
              <a:rPr lang="en-GB" sz="2000" dirty="0" err="1" smtClean="0">
                <a:solidFill>
                  <a:srgbClr val="FFFF00"/>
                </a:solidFill>
              </a:rPr>
              <a:t>techn</a:t>
            </a:r>
            <a:r>
              <a:rPr lang="en-GB" sz="2000" dirty="0" smtClean="0">
                <a:solidFill>
                  <a:srgbClr val="FFFF00"/>
                </a:solidFill>
              </a:rPr>
              <a:t>. students</a:t>
            </a:r>
          </a:p>
        </p:txBody>
      </p:sp>
      <p:cxnSp>
        <p:nvCxnSpPr>
          <p:cNvPr id="15" name="Straight Arrow Connector 14"/>
          <p:cNvCxnSpPr/>
          <p:nvPr/>
        </p:nvCxnSpPr>
        <p:spPr bwMode="auto">
          <a:xfrm flipH="1" flipV="1">
            <a:off x="4581013" y="2664827"/>
            <a:ext cx="533400" cy="1066800"/>
          </a:xfrm>
          <a:prstGeom prst="straightConnector1">
            <a:avLst/>
          </a:prstGeom>
          <a:solidFill>
            <a:schemeClr val="accent1"/>
          </a:solidFill>
          <a:ln w="41275" cap="flat" cmpd="sng" algn="ctr">
            <a:solidFill>
              <a:srgbClr val="FFFF00"/>
            </a:solidFill>
            <a:prstDash val="solid"/>
            <a:round/>
            <a:headEnd type="none" w="med" len="med"/>
            <a:tailEnd type="arrow"/>
          </a:ln>
          <a:effectLst/>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02741" y="2492896"/>
            <a:ext cx="2177771" cy="101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44624"/>
            <a:ext cx="2529904"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1086" y="4272845"/>
            <a:ext cx="3039426" cy="812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5658" y="3284984"/>
            <a:ext cx="2113275" cy="1810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84601" y="5059867"/>
            <a:ext cx="2195911" cy="1825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fb6297c8-cfdd-42bc-b99b-00ccc838857c" descr="2575F5F0-7559-4D7B-98AF-EA3FD8470E4C@cer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13921" y="1484784"/>
            <a:ext cx="2156978" cy="1039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860032" y="1772816"/>
            <a:ext cx="2186710" cy="1913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7505" y="1653902"/>
            <a:ext cx="1209086" cy="1601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705600" y="44624"/>
            <a:ext cx="2474912" cy="1429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856f5ceb-f12d-4417-972e-62ccc204fb6d" descr="BFF01878-1701-4378-BCFA-C7CFEF138328@cern"/>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55776" y="5085184"/>
            <a:ext cx="2842114" cy="1757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38012" y="1737681"/>
            <a:ext cx="1709262" cy="1503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8" name="Picture 1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267744" y="3645025"/>
            <a:ext cx="2170057" cy="1440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9" name="Picture 15"/>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169012" y="2060848"/>
            <a:ext cx="1696770"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448746" y="5157192"/>
            <a:ext cx="1499518"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da623c6d-8581-4815-99f1-495d0a737c0f" descr="EE01D826-F84A-4536-82CD-433663F38EC1@cern"/>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372200" y="3573015"/>
            <a:ext cx="2771776" cy="69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3" name="bb79b92f-215b-4938-b9b1-853aed7a41c9" descr="52DCDE73-BDDB-4F4A-9E59-87079706FBB2@cern"/>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352084" y="3717032"/>
            <a:ext cx="2008628"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5" name="0e791818-9322-4f7f-8afd-940a3b3d7964" descr="69B77C66-E5EC-4B77-8BE3-24FA19535981@cern"/>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9014" y="5182882"/>
            <a:ext cx="2514620" cy="1675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424460" y="328464"/>
            <a:ext cx="4320480" cy="1077218"/>
          </a:xfrm>
          <a:prstGeom prst="rect">
            <a:avLst/>
          </a:prstGeom>
          <a:noFill/>
          <a:effectLst>
            <a:outerShdw blurRad="38100" dist="38100" dir="2700000" algn="tl" rotWithShape="0">
              <a:prstClr val="black"/>
            </a:outerShdw>
          </a:effectLst>
        </p:spPr>
        <p:txBody>
          <a:bodyPr wrap="square" rtlCol="0">
            <a:spAutoFit/>
          </a:bodyPr>
          <a:lstStyle/>
          <a:p>
            <a:pPr algn="ctr" eaLnBrk="1" hangingPunct="1"/>
            <a:r>
              <a:rPr lang="fr-CH" sz="3600" dirty="0" smtClean="0">
                <a:solidFill>
                  <a:srgbClr val="FFFF00"/>
                </a:solidFill>
                <a:effectLst>
                  <a:outerShdw blurRad="50800" dist="38100" dir="2700000" algn="tl" rotWithShape="0">
                    <a:srgbClr val="000000"/>
                  </a:outerShdw>
                </a:effectLst>
                <a:latin typeface="Arial" charset="0"/>
                <a:ea typeface="ＭＳ Ｐゴシック" charset="-128"/>
              </a:rPr>
              <a:t>July 4, 2012</a:t>
            </a:r>
          </a:p>
          <a:p>
            <a:pPr algn="ctr" eaLnBrk="1" hangingPunct="1"/>
            <a:r>
              <a:rPr lang="fr-CH" sz="2800" dirty="0" err="1" smtClean="0">
                <a:solidFill>
                  <a:srgbClr val="FFFF00"/>
                </a:solidFill>
                <a:effectLst>
                  <a:outerShdw blurRad="50800" dist="38100" dir="2700000" algn="tl" rotWithShape="0">
                    <a:srgbClr val="000000"/>
                  </a:outerShdw>
                </a:effectLst>
                <a:latin typeface="Arial" charset="0"/>
                <a:ea typeface="ＭＳ Ｐゴシック" charset="-128"/>
              </a:rPr>
              <a:t>Higgs</a:t>
            </a:r>
            <a:r>
              <a:rPr lang="fr-CH" sz="2800" dirty="0" err="1">
                <a:solidFill>
                  <a:srgbClr val="FFFF00"/>
                </a:solidFill>
                <a:effectLst>
                  <a:outerShdw blurRad="50800" dist="38100" dir="2700000" algn="tl" rotWithShape="0">
                    <a:srgbClr val="000000"/>
                  </a:outerShdw>
                </a:effectLst>
                <a:latin typeface="Arial" charset="0"/>
                <a:ea typeface="ＭＳ Ｐゴシック" charset="-128"/>
              </a:rPr>
              <a:t>-</a:t>
            </a:r>
            <a:r>
              <a:rPr lang="fr-CH" sz="2800" dirty="0" err="1" smtClean="0">
                <a:solidFill>
                  <a:srgbClr val="FFFF00"/>
                </a:solidFill>
                <a:effectLst>
                  <a:outerShdw blurRad="50800" dist="38100" dir="2700000" algn="tl" rotWithShape="0">
                    <a:srgbClr val="000000"/>
                  </a:outerShdw>
                </a:effectLst>
                <a:latin typeface="Arial" charset="0"/>
                <a:ea typeface="ＭＳ Ｐゴシック" charset="-128"/>
              </a:rPr>
              <a:t>like</a:t>
            </a:r>
            <a:r>
              <a:rPr lang="fr-CH" sz="2800" dirty="0" smtClean="0">
                <a:solidFill>
                  <a:srgbClr val="FFFF00"/>
                </a:solidFill>
                <a:effectLst>
                  <a:outerShdw blurRad="50800" dist="38100" dir="2700000" algn="tl" rotWithShape="0">
                    <a:srgbClr val="000000"/>
                  </a:outerShdw>
                </a:effectLst>
                <a:latin typeface="Arial" charset="0"/>
                <a:ea typeface="ＭＳ Ｐゴシック" charset="-128"/>
              </a:rPr>
              <a:t> </a:t>
            </a:r>
            <a:r>
              <a:rPr lang="fr-CH" sz="2800" dirty="0" err="1" smtClean="0">
                <a:solidFill>
                  <a:srgbClr val="FFFF00"/>
                </a:solidFill>
                <a:effectLst>
                  <a:outerShdw blurRad="50800" dist="38100" dir="2700000" algn="tl" rotWithShape="0">
                    <a:srgbClr val="000000"/>
                  </a:outerShdw>
                </a:effectLst>
                <a:latin typeface="Arial" charset="0"/>
                <a:ea typeface="ＭＳ Ｐゴシック" charset="-128"/>
              </a:rPr>
              <a:t>particle</a:t>
            </a:r>
            <a:r>
              <a:rPr lang="fr-CH" sz="2800" dirty="0" smtClean="0">
                <a:solidFill>
                  <a:srgbClr val="FFFF00"/>
                </a:solidFill>
                <a:effectLst>
                  <a:outerShdw blurRad="50800" dist="38100" dir="2700000" algn="tl" rotWithShape="0">
                    <a:srgbClr val="000000"/>
                  </a:outerShdw>
                </a:effectLst>
                <a:latin typeface="Arial" charset="0"/>
                <a:ea typeface="ＭＳ Ｐゴシック" charset="-128"/>
              </a:rPr>
              <a:t> </a:t>
            </a:r>
            <a:r>
              <a:rPr lang="fr-CH" sz="2800" dirty="0" err="1" smtClean="0">
                <a:solidFill>
                  <a:srgbClr val="FFFF00"/>
                </a:solidFill>
                <a:effectLst>
                  <a:outerShdw blurRad="50800" dist="38100" dir="2700000" algn="tl" rotWithShape="0">
                    <a:srgbClr val="000000"/>
                  </a:outerShdw>
                </a:effectLst>
                <a:latin typeface="Arial" charset="0"/>
                <a:ea typeface="ＭＳ Ｐゴシック" charset="-128"/>
              </a:rPr>
              <a:t>found</a:t>
            </a:r>
            <a:endParaRPr lang="en-GB" sz="2800" dirty="0">
              <a:solidFill>
                <a:srgbClr val="FFFF00"/>
              </a:solidFill>
              <a:effectLst>
                <a:outerShdw blurRad="50800" dist="38100" dir="2700000" algn="tl" rotWithShape="0">
                  <a:srgbClr val="000000"/>
                </a:outerShdw>
              </a:effectLst>
              <a:latin typeface="Arial" charset="0"/>
              <a:ea typeface="ＭＳ Ｐゴシック" charset="-128"/>
            </a:endParaRPr>
          </a:p>
        </p:txBody>
      </p:sp>
      <p:pic>
        <p:nvPicPr>
          <p:cNvPr id="2" name="Picture 2"/>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2485416" y="1686818"/>
            <a:ext cx="2374541" cy="1970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847980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ADC861E3-7C15-45A0-99E6-89B555B5D036}" type="slidenum">
              <a:rPr lang="en-US" smtClean="0"/>
              <a:pPr>
                <a:defRPr/>
              </a:pPr>
              <a:t>51</a:t>
            </a:fld>
            <a:endParaRPr lang="en-US" sz="1400" i="0">
              <a:solidFill>
                <a:schemeClr val="bg2"/>
              </a:solidFill>
            </a:endParaRPr>
          </a:p>
        </p:txBody>
      </p:sp>
      <p:pic>
        <p:nvPicPr>
          <p:cNvPr id="3" name="Picture 2" descr="cern_world_grid.jpg"/>
          <p:cNvPicPr>
            <a:picLocks noChangeAspect="1"/>
          </p:cNvPicPr>
          <p:nvPr/>
        </p:nvPicPr>
        <p:blipFill>
          <a:blip r:embed="rId2" cstate="print"/>
          <a:stretch>
            <a:fillRect/>
          </a:stretch>
        </p:blipFill>
        <p:spPr>
          <a:xfrm>
            <a:off x="1066800" y="152399"/>
            <a:ext cx="4876800" cy="4077871"/>
          </a:xfrm>
          <a:prstGeom prst="rect">
            <a:avLst/>
          </a:prstGeom>
        </p:spPr>
      </p:pic>
      <p:sp>
        <p:nvSpPr>
          <p:cNvPr id="5" name="Text Box 392"/>
          <p:cNvSpPr txBox="1">
            <a:spLocks noChangeArrowheads="1"/>
          </p:cNvSpPr>
          <p:nvPr/>
        </p:nvSpPr>
        <p:spPr bwMode="auto">
          <a:xfrm>
            <a:off x="228600" y="4343400"/>
            <a:ext cx="6477000" cy="2123658"/>
          </a:xfrm>
          <a:prstGeom prst="rect">
            <a:avLst/>
          </a:prstGeom>
          <a:solidFill>
            <a:srgbClr val="1604B2"/>
          </a:solidFill>
          <a:ln w="9525">
            <a:noFill/>
            <a:miter lim="800000"/>
            <a:headEnd/>
            <a:tailEnd/>
          </a:ln>
        </p:spPr>
        <p:txBody>
          <a:bodyPr wrap="square">
            <a:spAutoFit/>
          </a:bodyPr>
          <a:lstStyle/>
          <a:p>
            <a:pPr marL="381000" indent="-381000" eaLnBrk="1" hangingPunct="1">
              <a:spcAft>
                <a:spcPct val="30000"/>
              </a:spcAft>
              <a:buClr>
                <a:srgbClr val="FFFF00"/>
              </a:buClr>
              <a:buFont typeface="Wingdings" pitchFamily="2" charset="2"/>
              <a:buChar char="ü"/>
            </a:pPr>
            <a:r>
              <a:rPr lang="en-GB" sz="2000" dirty="0" smtClean="0">
                <a:solidFill>
                  <a:srgbClr val="FFFF00"/>
                </a:solidFill>
                <a:sym typeface="Wingdings" pitchFamily="2" charset="2"/>
              </a:rPr>
              <a:t>LHC </a:t>
            </a:r>
            <a:r>
              <a:rPr lang="en-GB" sz="2000" dirty="0">
                <a:solidFill>
                  <a:srgbClr val="FFFF00"/>
                </a:solidFill>
                <a:sym typeface="Wingdings" pitchFamily="2" charset="2"/>
              </a:rPr>
              <a:t>experiments will produce </a:t>
            </a:r>
            <a:r>
              <a:rPr lang="en-GB" sz="2000" b="1" dirty="0">
                <a:solidFill>
                  <a:srgbClr val="FFFF00"/>
                </a:solidFill>
                <a:sym typeface="Wingdings" pitchFamily="2" charset="2"/>
              </a:rPr>
              <a:t>10-15 million </a:t>
            </a:r>
            <a:r>
              <a:rPr lang="en-GB" sz="2000" b="1" dirty="0" smtClean="0">
                <a:solidFill>
                  <a:srgbClr val="FFFF00"/>
                </a:solidFill>
                <a:sym typeface="Wingdings" pitchFamily="2" charset="2"/>
              </a:rPr>
              <a:t>GB</a:t>
            </a:r>
            <a:r>
              <a:rPr lang="en-GB" sz="2000" dirty="0" smtClean="0">
                <a:solidFill>
                  <a:srgbClr val="FFFF00"/>
                </a:solidFill>
                <a:sym typeface="Wingdings" pitchFamily="2" charset="2"/>
              </a:rPr>
              <a:t> </a:t>
            </a:r>
            <a:r>
              <a:rPr lang="en-GB" sz="2000" dirty="0">
                <a:solidFill>
                  <a:srgbClr val="FFFF00"/>
                </a:solidFill>
                <a:sym typeface="Wingdings" pitchFamily="2" charset="2"/>
              </a:rPr>
              <a:t>of data each year (</a:t>
            </a:r>
            <a:r>
              <a:rPr lang="en-GB" sz="2000" dirty="0">
                <a:solidFill>
                  <a:srgbClr val="FFFF00"/>
                </a:solidFill>
              </a:rPr>
              <a:t>about 20 million CDs!) </a:t>
            </a:r>
            <a:endParaRPr lang="en-GB" sz="2000" dirty="0" smtClean="0">
              <a:solidFill>
                <a:srgbClr val="FFFF00"/>
              </a:solidFill>
            </a:endParaRPr>
          </a:p>
          <a:p>
            <a:pPr marL="381000" indent="-381000" eaLnBrk="1" hangingPunct="1">
              <a:spcAft>
                <a:spcPct val="30000"/>
              </a:spcAft>
              <a:buClr>
                <a:srgbClr val="FFFF00"/>
              </a:buClr>
              <a:buFont typeface="Times"/>
              <a:buChar char="•"/>
            </a:pPr>
            <a:endParaRPr lang="en-GB" sz="2000" dirty="0">
              <a:solidFill>
                <a:srgbClr val="FFFF00"/>
              </a:solidFill>
            </a:endParaRPr>
          </a:p>
          <a:p>
            <a:pPr marL="381000" indent="-381000" eaLnBrk="1" hangingPunct="1">
              <a:spcAft>
                <a:spcPct val="30000"/>
              </a:spcAft>
              <a:buClr>
                <a:srgbClr val="FFFF00"/>
              </a:buClr>
              <a:buFont typeface="Wingdings" pitchFamily="2" charset="2"/>
              <a:buChar char="ü"/>
            </a:pPr>
            <a:r>
              <a:rPr lang="en-GB" sz="2000" dirty="0">
                <a:solidFill>
                  <a:srgbClr val="FFFF00"/>
                </a:solidFill>
              </a:rPr>
              <a:t>LHC data analysis requires a computing power equivalent to </a:t>
            </a:r>
            <a:r>
              <a:rPr lang="en-GB" sz="2000" b="1" dirty="0">
                <a:solidFill>
                  <a:srgbClr val="FFFF00"/>
                </a:solidFill>
              </a:rPr>
              <a:t>~100,000 of today's fastest PC processors</a:t>
            </a:r>
            <a:r>
              <a:rPr lang="en-GB" sz="2000" dirty="0" smtClean="0">
                <a:solidFill>
                  <a:srgbClr val="FFFF00"/>
                </a:solidFill>
              </a:rPr>
              <a:t>.</a:t>
            </a:r>
            <a:endParaRPr lang="en-GB" sz="2000" dirty="0">
              <a:solidFill>
                <a:srgbClr val="FFFF00"/>
              </a:solidFill>
            </a:endParaRPr>
          </a:p>
        </p:txBody>
      </p:sp>
      <p:grpSp>
        <p:nvGrpSpPr>
          <p:cNvPr id="6" name="Group 5"/>
          <p:cNvGrpSpPr>
            <a:grpSpLocks/>
          </p:cNvGrpSpPr>
          <p:nvPr/>
        </p:nvGrpSpPr>
        <p:grpSpPr bwMode="auto">
          <a:xfrm>
            <a:off x="6705600" y="0"/>
            <a:ext cx="2114550" cy="6857999"/>
            <a:chOff x="4252" y="0"/>
            <a:chExt cx="1508" cy="4320"/>
          </a:xfrm>
        </p:grpSpPr>
        <p:pic>
          <p:nvPicPr>
            <p:cNvPr id="7" name="Picture 6" descr="cdpile"/>
            <p:cNvPicPr>
              <a:picLocks noChangeAspect="1" noChangeArrowheads="1"/>
            </p:cNvPicPr>
            <p:nvPr/>
          </p:nvPicPr>
          <p:blipFill>
            <a:blip r:embed="rId3" cstate="print"/>
            <a:srcRect/>
            <a:stretch>
              <a:fillRect/>
            </a:stretch>
          </p:blipFill>
          <p:spPr bwMode="auto">
            <a:xfrm>
              <a:off x="4252" y="0"/>
              <a:ext cx="1508" cy="4320"/>
            </a:xfrm>
            <a:prstGeom prst="rect">
              <a:avLst/>
            </a:prstGeom>
            <a:noFill/>
            <a:ln w="9525">
              <a:noFill/>
              <a:miter lim="800000"/>
              <a:headEnd/>
              <a:tailEnd/>
            </a:ln>
          </p:spPr>
        </p:pic>
        <p:sp>
          <p:nvSpPr>
            <p:cNvPr id="8" name="Text Box 7"/>
            <p:cNvSpPr txBox="1">
              <a:spLocks noChangeArrowheads="1"/>
            </p:cNvSpPr>
            <p:nvPr/>
          </p:nvSpPr>
          <p:spPr bwMode="auto">
            <a:xfrm>
              <a:off x="4382" y="1942"/>
              <a:ext cx="611" cy="288"/>
            </a:xfrm>
            <a:prstGeom prst="rect">
              <a:avLst/>
            </a:prstGeom>
            <a:noFill/>
            <a:ln w="9525">
              <a:noFill/>
              <a:miter lim="800000"/>
              <a:headEnd/>
              <a:tailEnd/>
            </a:ln>
          </p:spPr>
          <p:txBody>
            <a:bodyPr wrap="none">
              <a:spAutoFit/>
            </a:bodyPr>
            <a:lstStyle/>
            <a:p>
              <a:pPr algn="ctr" eaLnBrk="1" hangingPunct="1"/>
              <a:r>
                <a:rPr lang="en-US" sz="1200" b="1" i="1" dirty="0">
                  <a:latin typeface="Helvetica"/>
                </a:rPr>
                <a:t>Concorde</a:t>
              </a:r>
            </a:p>
            <a:p>
              <a:pPr algn="ctr" eaLnBrk="1" hangingPunct="1"/>
              <a:r>
                <a:rPr lang="en-US" sz="1200" b="1" i="1" dirty="0">
                  <a:latin typeface="Helvetica"/>
                </a:rPr>
                <a:t>(15 Km)</a:t>
              </a:r>
            </a:p>
          </p:txBody>
        </p:sp>
        <p:sp>
          <p:nvSpPr>
            <p:cNvPr id="9" name="Line 8"/>
            <p:cNvSpPr>
              <a:spLocks noChangeShapeType="1"/>
            </p:cNvSpPr>
            <p:nvPr/>
          </p:nvSpPr>
          <p:spPr bwMode="auto">
            <a:xfrm flipV="1">
              <a:off x="4656" y="1776"/>
              <a:ext cx="48" cy="192"/>
            </a:xfrm>
            <a:prstGeom prst="line">
              <a:avLst/>
            </a:prstGeom>
            <a:noFill/>
            <a:ln w="9525">
              <a:solidFill>
                <a:schemeClr val="tx1"/>
              </a:solidFill>
              <a:round/>
              <a:headEnd/>
              <a:tailEnd type="triangle" w="med" len="med"/>
            </a:ln>
          </p:spPr>
          <p:txBody>
            <a:bodyPr/>
            <a:lstStyle/>
            <a:p>
              <a:endParaRPr lang="en-GB"/>
            </a:p>
          </p:txBody>
        </p:sp>
        <p:sp>
          <p:nvSpPr>
            <p:cNvPr id="10" name="Text Box 9"/>
            <p:cNvSpPr txBox="1">
              <a:spLocks noChangeArrowheads="1"/>
            </p:cNvSpPr>
            <p:nvPr/>
          </p:nvSpPr>
          <p:spPr bwMode="auto">
            <a:xfrm>
              <a:off x="4800" y="2"/>
              <a:ext cx="509" cy="288"/>
            </a:xfrm>
            <a:prstGeom prst="rect">
              <a:avLst/>
            </a:prstGeom>
            <a:noFill/>
            <a:ln w="9525">
              <a:noFill/>
              <a:miter lim="800000"/>
              <a:headEnd/>
              <a:tailEnd/>
            </a:ln>
          </p:spPr>
          <p:txBody>
            <a:bodyPr wrap="none">
              <a:spAutoFit/>
            </a:bodyPr>
            <a:lstStyle/>
            <a:p>
              <a:pPr eaLnBrk="1" hangingPunct="1"/>
              <a:r>
                <a:rPr lang="en-US" sz="1200" b="1" i="1" dirty="0">
                  <a:latin typeface="Helvetica"/>
                </a:rPr>
                <a:t>Balloon</a:t>
              </a:r>
            </a:p>
            <a:p>
              <a:pPr eaLnBrk="1" hangingPunct="1"/>
              <a:r>
                <a:rPr lang="en-US" sz="1200" b="1" i="1" dirty="0">
                  <a:latin typeface="Helvetica"/>
                </a:rPr>
                <a:t>(30 Km)</a:t>
              </a:r>
            </a:p>
          </p:txBody>
        </p:sp>
        <p:sp>
          <p:nvSpPr>
            <p:cNvPr id="11" name="Line 10"/>
            <p:cNvSpPr>
              <a:spLocks noChangeShapeType="1"/>
            </p:cNvSpPr>
            <p:nvPr/>
          </p:nvSpPr>
          <p:spPr bwMode="auto">
            <a:xfrm flipH="1">
              <a:off x="4608" y="144"/>
              <a:ext cx="192" cy="144"/>
            </a:xfrm>
            <a:prstGeom prst="line">
              <a:avLst/>
            </a:prstGeom>
            <a:noFill/>
            <a:ln w="9525">
              <a:solidFill>
                <a:schemeClr val="tx1"/>
              </a:solidFill>
              <a:round/>
              <a:headEnd/>
              <a:tailEnd type="triangle" w="med" len="med"/>
            </a:ln>
          </p:spPr>
          <p:txBody>
            <a:bodyPr/>
            <a:lstStyle/>
            <a:p>
              <a:endParaRPr lang="en-GB"/>
            </a:p>
          </p:txBody>
        </p:sp>
        <p:sp>
          <p:nvSpPr>
            <p:cNvPr id="12" name="Text Box 11"/>
            <p:cNvSpPr txBox="1">
              <a:spLocks noChangeArrowheads="1"/>
            </p:cNvSpPr>
            <p:nvPr/>
          </p:nvSpPr>
          <p:spPr bwMode="auto">
            <a:xfrm>
              <a:off x="4750" y="530"/>
              <a:ext cx="945" cy="403"/>
            </a:xfrm>
            <a:prstGeom prst="rect">
              <a:avLst/>
            </a:prstGeom>
            <a:noFill/>
            <a:ln w="9525">
              <a:noFill/>
              <a:miter lim="800000"/>
              <a:headEnd/>
              <a:tailEnd/>
            </a:ln>
          </p:spPr>
          <p:txBody>
            <a:bodyPr wrap="none">
              <a:spAutoFit/>
            </a:bodyPr>
            <a:lstStyle/>
            <a:p>
              <a:pPr eaLnBrk="1" hangingPunct="1"/>
              <a:r>
                <a:rPr lang="en-US" sz="1200" b="1" i="1" dirty="0">
                  <a:solidFill>
                    <a:srgbClr val="003399"/>
                  </a:solidFill>
                  <a:latin typeface="Helvetica"/>
                </a:rPr>
                <a:t>CD stack with</a:t>
              </a:r>
            </a:p>
            <a:p>
              <a:pPr eaLnBrk="1" hangingPunct="1"/>
              <a:r>
                <a:rPr lang="en-US" sz="1200" b="1" i="1" dirty="0">
                  <a:solidFill>
                    <a:srgbClr val="003399"/>
                  </a:solidFill>
                  <a:latin typeface="Helvetica"/>
                </a:rPr>
                <a:t>1 year LHC data!</a:t>
              </a:r>
            </a:p>
            <a:p>
              <a:pPr eaLnBrk="1" hangingPunct="1"/>
              <a:r>
                <a:rPr lang="en-US" sz="1200" b="1" i="1" dirty="0">
                  <a:solidFill>
                    <a:srgbClr val="003399"/>
                  </a:solidFill>
                  <a:latin typeface="Helvetica"/>
                </a:rPr>
                <a:t>(~ 20 Km)</a:t>
              </a:r>
            </a:p>
          </p:txBody>
        </p:sp>
        <p:sp>
          <p:nvSpPr>
            <p:cNvPr id="13" name="Line 12"/>
            <p:cNvSpPr>
              <a:spLocks noChangeShapeType="1"/>
            </p:cNvSpPr>
            <p:nvPr/>
          </p:nvSpPr>
          <p:spPr bwMode="auto">
            <a:xfrm>
              <a:off x="5040" y="912"/>
              <a:ext cx="192" cy="192"/>
            </a:xfrm>
            <a:prstGeom prst="line">
              <a:avLst/>
            </a:prstGeom>
            <a:noFill/>
            <a:ln w="9525">
              <a:solidFill>
                <a:srgbClr val="003399"/>
              </a:solidFill>
              <a:round/>
              <a:headEnd/>
              <a:tailEnd type="triangle" w="med" len="med"/>
            </a:ln>
          </p:spPr>
          <p:txBody>
            <a:bodyPr/>
            <a:lstStyle/>
            <a:p>
              <a:endParaRPr lang="en-GB"/>
            </a:p>
          </p:txBody>
        </p:sp>
        <p:sp>
          <p:nvSpPr>
            <p:cNvPr id="14" name="Text Box 13"/>
            <p:cNvSpPr txBox="1">
              <a:spLocks noChangeArrowheads="1"/>
            </p:cNvSpPr>
            <p:nvPr/>
          </p:nvSpPr>
          <p:spPr bwMode="auto">
            <a:xfrm>
              <a:off x="4416" y="3122"/>
              <a:ext cx="620" cy="291"/>
            </a:xfrm>
            <a:prstGeom prst="rect">
              <a:avLst/>
            </a:prstGeom>
            <a:noFill/>
            <a:ln w="9525">
              <a:noFill/>
              <a:miter lim="800000"/>
              <a:headEnd/>
              <a:tailEnd/>
            </a:ln>
          </p:spPr>
          <p:txBody>
            <a:bodyPr wrap="none">
              <a:spAutoFit/>
            </a:bodyPr>
            <a:lstStyle/>
            <a:p>
              <a:pPr eaLnBrk="1" hangingPunct="1"/>
              <a:r>
                <a:rPr lang="en-US" sz="1200" b="1" i="1" dirty="0">
                  <a:latin typeface="Helvetica"/>
                </a:rPr>
                <a:t>Mt. Blanc</a:t>
              </a:r>
            </a:p>
            <a:p>
              <a:pPr eaLnBrk="1" hangingPunct="1"/>
              <a:r>
                <a:rPr lang="en-US" sz="1200" b="1" i="1" dirty="0">
                  <a:latin typeface="Helvetica"/>
                </a:rPr>
                <a:t>(4.8 Km)</a:t>
              </a:r>
            </a:p>
          </p:txBody>
        </p:sp>
        <p:sp>
          <p:nvSpPr>
            <p:cNvPr id="15" name="Line 14"/>
            <p:cNvSpPr>
              <a:spLocks noChangeShapeType="1"/>
            </p:cNvSpPr>
            <p:nvPr/>
          </p:nvSpPr>
          <p:spPr bwMode="auto">
            <a:xfrm>
              <a:off x="4992" y="3360"/>
              <a:ext cx="144" cy="96"/>
            </a:xfrm>
            <a:prstGeom prst="line">
              <a:avLst/>
            </a:prstGeom>
            <a:noFill/>
            <a:ln w="9525">
              <a:solidFill>
                <a:schemeClr val="tx1"/>
              </a:solidFill>
              <a:round/>
              <a:headEnd/>
              <a:tailEnd type="triangle" w="med" len="med"/>
            </a:ln>
          </p:spPr>
          <p:txBody>
            <a:bodyPr/>
            <a:lstStyle/>
            <a:p>
              <a:endParaRPr lang="en-GB"/>
            </a:p>
          </p:txBody>
        </p:sp>
      </p:grpSp>
    </p:spTree>
    <p:extLst>
      <p:ext uri="{BB962C8B-B14F-4D97-AF65-F5344CB8AC3E}">
        <p14:creationId xmlns:p14="http://schemas.microsoft.com/office/powerpoint/2010/main" val="2046005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002060"/>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ADC861E3-7C15-45A0-99E6-89B555B5D036}" type="slidenum">
              <a:rPr lang="en-US" smtClean="0"/>
              <a:pPr>
                <a:defRPr/>
              </a:pPr>
              <a:t>52</a:t>
            </a:fld>
            <a:endParaRPr lang="en-US" sz="1400" i="0">
              <a:solidFill>
                <a:schemeClr val="bg2"/>
              </a:solidFill>
            </a:endParaRPr>
          </a:p>
        </p:txBody>
      </p:sp>
      <p:sp>
        <p:nvSpPr>
          <p:cNvPr id="9" name="Rectangle 3"/>
          <p:cNvSpPr txBox="1">
            <a:spLocks noChangeArrowheads="1"/>
          </p:cNvSpPr>
          <p:nvPr/>
        </p:nvSpPr>
        <p:spPr bwMode="auto">
          <a:xfrm>
            <a:off x="152400" y="1066800"/>
            <a:ext cx="8915400" cy="5029200"/>
          </a:xfrm>
          <a:prstGeom prst="rect">
            <a:avLst/>
          </a:prstGeom>
          <a:solidFill>
            <a:srgbClr val="FFFF00">
              <a:alpha val="71000"/>
            </a:srgbClr>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262AFF"/>
              </a:buClr>
              <a:buSzPct val="120000"/>
              <a:buFont typeface="Wingdings" pitchFamily="2" charset="2"/>
              <a:buChar char="§"/>
              <a:defRPr kumimoji="1" sz="2200">
                <a:solidFill>
                  <a:schemeClr val="tx1"/>
                </a:solidFill>
                <a:latin typeface="+mn-lt"/>
                <a:ea typeface="+mn-ea"/>
                <a:cs typeface="+mn-cs"/>
              </a:defRPr>
            </a:lvl1pPr>
            <a:lvl2pPr marL="742950" indent="-28575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2pPr>
            <a:lvl3pPr marL="11430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3pPr>
            <a:lvl4pPr marL="16002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4pPr>
            <a:lvl5pPr marL="20574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5pPr>
            <a:lvl6pPr marL="25146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6pPr>
            <a:lvl7pPr marL="29718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7pPr>
            <a:lvl8pPr marL="34290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8pPr>
            <a:lvl9pPr marL="3886200" indent="-228600" algn="l" rtl="0" eaLnBrk="0" fontAlgn="base" hangingPunct="0">
              <a:spcBef>
                <a:spcPct val="20000"/>
              </a:spcBef>
              <a:spcAft>
                <a:spcPct val="0"/>
              </a:spcAft>
              <a:buClr>
                <a:srgbClr val="262AFF"/>
              </a:buClr>
              <a:buSzPct val="120000"/>
              <a:buFont typeface="Wingdings" pitchFamily="2" charset="2"/>
              <a:buChar char="§"/>
              <a:defRPr kumimoji="1" sz="2000">
                <a:solidFill>
                  <a:schemeClr val="tx1"/>
                </a:solidFill>
                <a:latin typeface="+mn-lt"/>
              </a:defRPr>
            </a:lvl9pPr>
          </a:lstStyle>
          <a:p>
            <a:pPr marL="1619250" indent="-1619250">
              <a:lnSpc>
                <a:spcPct val="108000"/>
              </a:lnSpc>
              <a:spcBef>
                <a:spcPts val="600"/>
              </a:spcBef>
              <a:buClr>
                <a:schemeClr val="hlink"/>
              </a:buClr>
              <a:buSzPct val="70000"/>
              <a:buFont typeface="Wingdings" charset="2"/>
              <a:buNone/>
              <a:defRPr/>
            </a:pPr>
            <a:r>
              <a:rPr lang="en-GB" sz="1800" kern="0" dirty="0" smtClean="0">
                <a:solidFill>
                  <a:srgbClr val="000000"/>
                </a:solidFill>
                <a:ea typeface="ＭＳ Ｐゴシック" charset="-128"/>
                <a:cs typeface="ＭＳ Ｐゴシック" charset="-128"/>
              </a:rPr>
              <a:t>10 Sept 2008:	Beam commissioning started</a:t>
            </a:r>
          </a:p>
          <a:p>
            <a:pPr marL="1619250" indent="-1619250">
              <a:lnSpc>
                <a:spcPct val="108000"/>
              </a:lnSpc>
              <a:spcBef>
                <a:spcPts val="600"/>
              </a:spcBef>
              <a:buClr>
                <a:schemeClr val="hlink"/>
              </a:buClr>
              <a:buSzPct val="70000"/>
              <a:buFont typeface="Wingdings" charset="2"/>
              <a:buNone/>
              <a:defRPr/>
            </a:pPr>
            <a:r>
              <a:rPr lang="en-GB" sz="1800" kern="0" dirty="0" smtClean="0">
                <a:solidFill>
                  <a:srgbClr val="000000"/>
                </a:solidFill>
                <a:ea typeface="ＭＳ Ｐゴシック" charset="-128"/>
                <a:cs typeface="ＭＳ Ｐゴシック" charset="-128"/>
              </a:rPr>
              <a:t>19 Sept 2008:	</a:t>
            </a:r>
            <a:r>
              <a:rPr lang="en-GB" sz="1800" kern="0" dirty="0" smtClean="0">
                <a:solidFill>
                  <a:srgbClr val="FF0000"/>
                </a:solidFill>
                <a:ea typeface="ＭＳ Ｐゴシック" charset="-128"/>
                <a:cs typeface="ＭＳ Ｐゴシック" charset="-128"/>
              </a:rPr>
              <a:t>Accident</a:t>
            </a:r>
            <a:r>
              <a:rPr lang="en-GB" sz="1800" kern="0" dirty="0" smtClean="0">
                <a:solidFill>
                  <a:srgbClr val="000000"/>
                </a:solidFill>
                <a:ea typeface="ＭＳ Ｐゴシック" charset="-128"/>
                <a:cs typeface="ＭＳ Ｐゴシック" charset="-128"/>
              </a:rPr>
              <a:t> (burn-through of a 13 kA connection causing large damage due to arcing and He overpressure</a:t>
            </a:r>
          </a:p>
          <a:p>
            <a:pPr marL="1619250" indent="-1619250">
              <a:lnSpc>
                <a:spcPct val="108000"/>
              </a:lnSpc>
              <a:spcBef>
                <a:spcPts val="600"/>
              </a:spcBef>
              <a:buClr>
                <a:schemeClr val="hlink"/>
              </a:buClr>
              <a:buSzPct val="70000"/>
              <a:buFont typeface="Wingdings" charset="2"/>
              <a:buNone/>
              <a:defRPr/>
            </a:pPr>
            <a:r>
              <a:rPr lang="en-GB" sz="1800" kern="0" dirty="0" smtClean="0">
                <a:solidFill>
                  <a:srgbClr val="000000"/>
                </a:solidFill>
                <a:ea typeface="ＭＳ Ｐゴシック" charset="-128"/>
                <a:cs typeface="ＭＳ Ｐゴシック" charset="-128"/>
              </a:rPr>
              <a:t>Oct 08- Nov 09:	Repair and implement improved protection</a:t>
            </a:r>
          </a:p>
          <a:p>
            <a:pPr marL="1619250" indent="-1619250">
              <a:lnSpc>
                <a:spcPct val="108000"/>
              </a:lnSpc>
              <a:spcBef>
                <a:spcPts val="600"/>
              </a:spcBef>
              <a:buFont typeface="Wingdings" pitchFamily="2" charset="2"/>
              <a:buNone/>
            </a:pPr>
            <a:r>
              <a:rPr lang="en-US" sz="1800" kern="0" dirty="0" smtClean="0"/>
              <a:t>Nov-Dec 2009:	Collisions at 2x0.45 </a:t>
            </a:r>
            <a:r>
              <a:rPr lang="en-US" sz="1800" kern="0" dirty="0" err="1" smtClean="0"/>
              <a:t>TeV</a:t>
            </a:r>
            <a:r>
              <a:rPr lang="en-US" sz="1800" kern="0" dirty="0" smtClean="0"/>
              <a:t> and 2x1.2 </a:t>
            </a:r>
            <a:r>
              <a:rPr lang="en-US" sz="1800" kern="0" dirty="0" err="1" smtClean="0"/>
              <a:t>TeV</a:t>
            </a:r>
            <a:endParaRPr lang="en-US" sz="1800" kern="0" dirty="0" smtClean="0"/>
          </a:p>
          <a:p>
            <a:pPr marL="1619250" indent="-1619250">
              <a:lnSpc>
                <a:spcPct val="108000"/>
              </a:lnSpc>
              <a:spcBef>
                <a:spcPts val="600"/>
              </a:spcBef>
              <a:buClr>
                <a:schemeClr val="hlink"/>
              </a:buClr>
              <a:buSzPct val="70000"/>
              <a:buFont typeface="Wingdings" charset="2"/>
              <a:buNone/>
              <a:defRPr/>
            </a:pPr>
            <a:r>
              <a:rPr lang="en-GB" sz="1800" kern="0" dirty="0" smtClean="0">
                <a:solidFill>
                  <a:srgbClr val="000000"/>
                </a:solidFill>
                <a:ea typeface="ＭＳ Ｐゴシック" charset="-128"/>
                <a:cs typeface="ＭＳ Ｐゴシック" charset="-128"/>
              </a:rPr>
              <a:t>2010 	Collisions at 2x 3.5 </a:t>
            </a:r>
            <a:r>
              <a:rPr lang="en-GB" sz="1800" kern="0" dirty="0" err="1" smtClean="0">
                <a:solidFill>
                  <a:srgbClr val="000000"/>
                </a:solidFill>
                <a:ea typeface="ＭＳ Ｐゴシック" charset="-128"/>
                <a:cs typeface="ＭＳ Ｐゴシック" charset="-128"/>
              </a:rPr>
              <a:t>TeV</a:t>
            </a:r>
            <a:r>
              <a:rPr lang="en-GB" sz="1800" kern="0" dirty="0" smtClean="0">
                <a:solidFill>
                  <a:srgbClr val="000000"/>
                </a:solidFill>
                <a:ea typeface="ＭＳ Ｐゴシック" charset="-128"/>
                <a:cs typeface="ＭＳ Ｐゴシック" charset="-128"/>
              </a:rPr>
              <a:t>, collision intensity increased by 10</a:t>
            </a:r>
            <a:r>
              <a:rPr lang="en-GB" sz="1800" kern="0" baseline="30000" dirty="0" smtClean="0">
                <a:solidFill>
                  <a:srgbClr val="000000"/>
                </a:solidFill>
                <a:ea typeface="ＭＳ Ｐゴシック" charset="-128"/>
                <a:cs typeface="ＭＳ Ｐゴシック" charset="-128"/>
              </a:rPr>
              <a:t>5</a:t>
            </a:r>
            <a:endParaRPr lang="en-GB" sz="1800" kern="0" dirty="0" smtClean="0">
              <a:solidFill>
                <a:srgbClr val="000000"/>
              </a:solidFill>
              <a:ea typeface="ＭＳ Ｐゴシック" charset="-128"/>
              <a:cs typeface="ＭＳ Ｐゴシック" charset="-128"/>
            </a:endParaRPr>
          </a:p>
          <a:p>
            <a:pPr marL="1619250" indent="-1619250">
              <a:lnSpc>
                <a:spcPct val="108000"/>
              </a:lnSpc>
              <a:spcBef>
                <a:spcPts val="600"/>
              </a:spcBef>
              <a:buClr>
                <a:schemeClr val="hlink"/>
              </a:buClr>
              <a:buSzPct val="70000"/>
              <a:buFont typeface="Wingdings" charset="2"/>
              <a:buNone/>
              <a:defRPr/>
            </a:pPr>
            <a:r>
              <a:rPr lang="en-GB" sz="1800" kern="0" dirty="0" smtClean="0">
                <a:solidFill>
                  <a:srgbClr val="000000"/>
                </a:solidFill>
                <a:ea typeface="ＭＳ Ｐゴシック" charset="-128"/>
                <a:cs typeface="ＭＳ Ｐゴシック" charset="-128"/>
              </a:rPr>
              <a:t>         	First collisions between </a:t>
            </a:r>
            <a:r>
              <a:rPr lang="en-GB" sz="1800" kern="0" dirty="0" err="1" smtClean="0">
                <a:solidFill>
                  <a:srgbClr val="000000"/>
                </a:solidFill>
                <a:ea typeface="ＭＳ Ｐゴシック" charset="-128"/>
                <a:cs typeface="ＭＳ Ｐゴシック" charset="-128"/>
              </a:rPr>
              <a:t>Pb</a:t>
            </a:r>
            <a:r>
              <a:rPr lang="en-GB" sz="1800" kern="0" dirty="0" smtClean="0">
                <a:solidFill>
                  <a:srgbClr val="000000"/>
                </a:solidFill>
                <a:ea typeface="ＭＳ Ｐゴシック" charset="-128"/>
                <a:cs typeface="ＭＳ Ｐゴシック" charset="-128"/>
              </a:rPr>
              <a:t> </a:t>
            </a:r>
            <a:r>
              <a:rPr lang="en-GB" sz="1800" kern="0" dirty="0" err="1" smtClean="0">
                <a:solidFill>
                  <a:srgbClr val="000000"/>
                </a:solidFill>
                <a:ea typeface="ＭＳ Ｐゴシック" charset="-128"/>
                <a:cs typeface="ＭＳ Ｐゴシック" charset="-128"/>
              </a:rPr>
              <a:t>Pb</a:t>
            </a:r>
            <a:r>
              <a:rPr lang="en-GB" sz="1800" kern="0" dirty="0" smtClean="0">
                <a:solidFill>
                  <a:srgbClr val="000000"/>
                </a:solidFill>
                <a:ea typeface="ＭＳ Ｐゴシック" charset="-128"/>
                <a:cs typeface="ＭＳ Ｐゴシック" charset="-128"/>
              </a:rPr>
              <a:t>.</a:t>
            </a:r>
          </a:p>
          <a:p>
            <a:pPr marL="1619250" indent="-1619250">
              <a:lnSpc>
                <a:spcPct val="108000"/>
              </a:lnSpc>
              <a:spcBef>
                <a:spcPts val="600"/>
              </a:spcBef>
              <a:buClr>
                <a:schemeClr val="hlink"/>
              </a:buClr>
              <a:buSzPct val="70000"/>
              <a:buFont typeface="Wingdings" pitchFamily="2" charset="2"/>
              <a:buNone/>
              <a:defRPr/>
            </a:pPr>
            <a:r>
              <a:rPr lang="en-GB" sz="1800" kern="0" dirty="0" smtClean="0">
                <a:ea typeface="ＭＳ Ｐゴシック" charset="-128"/>
                <a:cs typeface="ＭＳ Ｐゴシック" charset="-128"/>
              </a:rPr>
              <a:t>2011:	Take data at 2x3.5 </a:t>
            </a:r>
            <a:r>
              <a:rPr lang="en-GB" sz="1800" kern="0" dirty="0" err="1" smtClean="0">
                <a:ea typeface="ＭＳ Ｐゴシック" charset="-128"/>
                <a:cs typeface="ＭＳ Ｐゴシック" charset="-128"/>
              </a:rPr>
              <a:t>TeV</a:t>
            </a:r>
            <a:r>
              <a:rPr lang="en-GB" sz="1800" kern="0" dirty="0" smtClean="0">
                <a:ea typeface="ＭＳ Ｐゴシック" charset="-128"/>
                <a:cs typeface="ＭＳ Ｐゴシック" charset="-128"/>
              </a:rPr>
              <a:t>, increase intensity</a:t>
            </a:r>
          </a:p>
          <a:p>
            <a:pPr marL="1619250" indent="-1619250">
              <a:lnSpc>
                <a:spcPct val="108000"/>
              </a:lnSpc>
              <a:spcBef>
                <a:spcPts val="600"/>
              </a:spcBef>
              <a:buClr>
                <a:schemeClr val="hlink"/>
              </a:buClr>
              <a:buSzPct val="70000"/>
              <a:buFont typeface="Wingdings" pitchFamily="2" charset="2"/>
              <a:buNone/>
              <a:defRPr/>
            </a:pPr>
            <a:r>
              <a:rPr lang="en-GB" sz="1800" kern="0" dirty="0" smtClean="0">
                <a:ea typeface="ＭＳ Ｐゴシック" charset="-128"/>
                <a:cs typeface="ＭＳ Ｐゴシック" charset="-128"/>
              </a:rPr>
              <a:t>2012:	Take data at 2x4 </a:t>
            </a:r>
            <a:r>
              <a:rPr lang="en-GB" sz="1800" kern="0" dirty="0" err="1" smtClean="0">
                <a:ea typeface="ＭＳ Ｐゴシック" charset="-128"/>
                <a:cs typeface="ＭＳ Ｐゴシック" charset="-128"/>
              </a:rPr>
              <a:t>TeV</a:t>
            </a:r>
            <a:r>
              <a:rPr lang="en-GB" sz="1800" kern="0" dirty="0" smtClean="0">
                <a:ea typeface="ＭＳ Ｐゴシック" charset="-128"/>
                <a:cs typeface="ＭＳ Ｐゴシック" charset="-128"/>
              </a:rPr>
              <a:t>, </a:t>
            </a:r>
            <a:r>
              <a:rPr lang="en-GB" sz="1800" kern="0" dirty="0" smtClean="0">
                <a:solidFill>
                  <a:srgbClr val="FF0000"/>
                </a:solidFill>
                <a:ea typeface="ＭＳ Ｐゴシック" charset="-128"/>
                <a:cs typeface="ＭＳ Ｐゴシック" charset="-128"/>
              </a:rPr>
              <a:t>Higgs discovered</a:t>
            </a:r>
            <a:r>
              <a:rPr lang="en-GB" sz="1800" kern="0" dirty="0" smtClean="0">
                <a:ea typeface="ＭＳ Ｐゴシック" charset="-128"/>
                <a:cs typeface="ＭＳ Ｐゴシック" charset="-128"/>
              </a:rPr>
              <a:t>, study Higgs properties</a:t>
            </a:r>
          </a:p>
          <a:p>
            <a:pPr marL="1619250" indent="-1619250">
              <a:lnSpc>
                <a:spcPct val="108000"/>
              </a:lnSpc>
              <a:spcBef>
                <a:spcPts val="600"/>
              </a:spcBef>
              <a:buClr>
                <a:schemeClr val="hlink"/>
              </a:buClr>
              <a:buSzPct val="70000"/>
              <a:buFont typeface="Wingdings" pitchFamily="2" charset="2"/>
              <a:buNone/>
              <a:defRPr/>
            </a:pPr>
            <a:r>
              <a:rPr lang="en-GB" sz="1800" kern="0" dirty="0" smtClean="0">
                <a:solidFill>
                  <a:srgbClr val="000000"/>
                </a:solidFill>
                <a:ea typeface="ＭＳ Ｐゴシック" charset="-128"/>
                <a:cs typeface="ＭＳ Ｐゴシック" charset="-128"/>
              </a:rPr>
              <a:t>2013-2014:	Consolidation and reinforcement 13 kA magnet connections</a:t>
            </a:r>
          </a:p>
          <a:p>
            <a:pPr marL="1619250" indent="-1619250">
              <a:lnSpc>
                <a:spcPct val="108000"/>
              </a:lnSpc>
              <a:spcBef>
                <a:spcPts val="600"/>
              </a:spcBef>
              <a:buClr>
                <a:schemeClr val="hlink"/>
              </a:buClr>
              <a:buSzPct val="70000"/>
              <a:buFont typeface="Wingdings" pitchFamily="2" charset="2"/>
              <a:buNone/>
              <a:defRPr/>
            </a:pPr>
            <a:r>
              <a:rPr lang="en-GB" sz="1800" kern="0" dirty="0">
                <a:solidFill>
                  <a:srgbClr val="000000"/>
                </a:solidFill>
                <a:ea typeface="ＭＳ Ｐゴシック" charset="-128"/>
                <a:cs typeface="ＭＳ Ｐゴシック" charset="-128"/>
              </a:rPr>
              <a:t>	</a:t>
            </a:r>
            <a:r>
              <a:rPr lang="en-GB" sz="1800" kern="0" dirty="0" smtClean="0">
                <a:solidFill>
                  <a:srgbClr val="000000"/>
                </a:solidFill>
                <a:ea typeface="ＭＳ Ｐゴシック" charset="-128"/>
                <a:cs typeface="ＭＳ Ｐゴシック" charset="-128"/>
              </a:rPr>
              <a:t>Machine and beam commissioning</a:t>
            </a:r>
          </a:p>
          <a:p>
            <a:pPr marL="1619250" indent="-1619250">
              <a:lnSpc>
                <a:spcPct val="108000"/>
              </a:lnSpc>
              <a:spcBef>
                <a:spcPts val="600"/>
              </a:spcBef>
              <a:buClr>
                <a:schemeClr val="hlink"/>
              </a:buClr>
              <a:buSzPct val="70000"/>
              <a:buFont typeface="Wingdings" charset="2"/>
              <a:buNone/>
              <a:defRPr/>
            </a:pPr>
            <a:r>
              <a:rPr lang="en-GB" sz="1800" kern="0" dirty="0" smtClean="0">
                <a:solidFill>
                  <a:srgbClr val="000000"/>
                </a:solidFill>
                <a:ea typeface="ＭＳ Ｐゴシック" charset="-128"/>
                <a:cs typeface="ＭＳ Ｐゴシック" charset="-128"/>
              </a:rPr>
              <a:t>2015-2030?:	Collisions at 2x7 </a:t>
            </a:r>
            <a:r>
              <a:rPr lang="en-GB" sz="1800" kern="0" dirty="0" err="1" smtClean="0">
                <a:solidFill>
                  <a:srgbClr val="000000"/>
                </a:solidFill>
                <a:ea typeface="ＭＳ Ｐゴシック" charset="-128"/>
                <a:cs typeface="ＭＳ Ｐゴシック" charset="-128"/>
              </a:rPr>
              <a:t>TeV</a:t>
            </a:r>
            <a:endParaRPr lang="en-GB" sz="1800" kern="0" dirty="0" smtClean="0">
              <a:solidFill>
                <a:srgbClr val="000000"/>
              </a:solidFill>
              <a:ea typeface="ＭＳ Ｐゴシック" charset="-128"/>
              <a:cs typeface="ＭＳ Ｐゴシック" charset="-128"/>
            </a:endParaRPr>
          </a:p>
          <a:p>
            <a:pPr marL="1619250" indent="-1619250">
              <a:lnSpc>
                <a:spcPct val="108000"/>
              </a:lnSpc>
              <a:spcBef>
                <a:spcPts val="600"/>
              </a:spcBef>
              <a:buClr>
                <a:schemeClr val="hlink"/>
              </a:buClr>
              <a:buSzPct val="70000"/>
              <a:buFont typeface="Wingdings" charset="2"/>
              <a:buNone/>
              <a:defRPr/>
            </a:pPr>
            <a:r>
              <a:rPr lang="en-GB" sz="1800" kern="0" dirty="0" smtClean="0">
                <a:solidFill>
                  <a:srgbClr val="000000"/>
                </a:solidFill>
                <a:ea typeface="ＭＳ Ｐゴシック" charset="-128"/>
                <a:cs typeface="ＭＳ Ｐゴシック" charset="-128"/>
              </a:rPr>
              <a:t>	+ Various intensity upgrades.</a:t>
            </a:r>
          </a:p>
        </p:txBody>
      </p:sp>
      <p:sp>
        <p:nvSpPr>
          <p:cNvPr id="10" name="Freeform 9"/>
          <p:cNvSpPr/>
          <p:nvPr/>
        </p:nvSpPr>
        <p:spPr bwMode="auto">
          <a:xfrm>
            <a:off x="1099700" y="1752600"/>
            <a:ext cx="652900" cy="2819400"/>
          </a:xfrm>
          <a:custGeom>
            <a:avLst/>
            <a:gdLst>
              <a:gd name="connsiteX0" fmla="*/ 765240 w 765240"/>
              <a:gd name="connsiteY0" fmla="*/ 0 h 3270738"/>
              <a:gd name="connsiteX1" fmla="*/ 3240 w 765240"/>
              <a:gd name="connsiteY1" fmla="*/ 1277815 h 3270738"/>
              <a:gd name="connsiteX2" fmla="*/ 542501 w 765240"/>
              <a:gd name="connsiteY2" fmla="*/ 3270738 h 3270738"/>
              <a:gd name="connsiteX0" fmla="*/ 469707 w 540045"/>
              <a:gd name="connsiteY0" fmla="*/ 0 h 3247292"/>
              <a:gd name="connsiteX1" fmla="*/ 784 w 540045"/>
              <a:gd name="connsiteY1" fmla="*/ 1254369 h 3247292"/>
              <a:gd name="connsiteX2" fmla="*/ 540045 w 540045"/>
              <a:gd name="connsiteY2" fmla="*/ 3247292 h 3247292"/>
              <a:gd name="connsiteX0" fmla="*/ 621689 w 692027"/>
              <a:gd name="connsiteY0" fmla="*/ 0 h 3247292"/>
              <a:gd name="connsiteX1" fmla="*/ 366 w 692027"/>
              <a:gd name="connsiteY1" fmla="*/ 1758461 h 3247292"/>
              <a:gd name="connsiteX2" fmla="*/ 692027 w 692027"/>
              <a:gd name="connsiteY2" fmla="*/ 3247292 h 3247292"/>
              <a:gd name="connsiteX0" fmla="*/ 656818 w 727156"/>
              <a:gd name="connsiteY0" fmla="*/ 0 h 3247292"/>
              <a:gd name="connsiteX1" fmla="*/ 326 w 727156"/>
              <a:gd name="connsiteY1" fmla="*/ 1594338 h 3247292"/>
              <a:gd name="connsiteX2" fmla="*/ 727156 w 727156"/>
              <a:gd name="connsiteY2" fmla="*/ 3247292 h 3247292"/>
              <a:gd name="connsiteX0" fmla="*/ 656818 w 727156"/>
              <a:gd name="connsiteY0" fmla="*/ 0 h 3247292"/>
              <a:gd name="connsiteX1" fmla="*/ 326 w 727156"/>
              <a:gd name="connsiteY1" fmla="*/ 1594338 h 3247292"/>
              <a:gd name="connsiteX2" fmla="*/ 727156 w 727156"/>
              <a:gd name="connsiteY2" fmla="*/ 3247292 h 3247292"/>
            </a:gdLst>
            <a:ahLst/>
            <a:cxnLst>
              <a:cxn ang="0">
                <a:pos x="connsiteX0" y="connsiteY0"/>
              </a:cxn>
              <a:cxn ang="0">
                <a:pos x="connsiteX1" y="connsiteY1"/>
              </a:cxn>
              <a:cxn ang="0">
                <a:pos x="connsiteX2" y="connsiteY2"/>
              </a:cxn>
            </a:cxnLst>
            <a:rect l="l" t="t" r="r" b="b"/>
            <a:pathLst>
              <a:path w="727156" h="3247292">
                <a:moveTo>
                  <a:pt x="656818" y="0"/>
                </a:moveTo>
                <a:cubicBezTo>
                  <a:pt x="294379" y="366346"/>
                  <a:pt x="-11397" y="1053123"/>
                  <a:pt x="326" y="1594338"/>
                </a:cubicBezTo>
                <a:cubicBezTo>
                  <a:pt x="12049" y="2135553"/>
                  <a:pt x="204503" y="2640623"/>
                  <a:pt x="727156" y="3247292"/>
                </a:cubicBezTo>
              </a:path>
            </a:pathLst>
          </a:custGeom>
          <a:ln w="38100">
            <a:headEnd type="none" w="med" len="med"/>
            <a:tailEnd type="arrow" w="med" len="me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ahoma" pitchFamily="34" charset="0"/>
            </a:endParaRPr>
          </a:p>
        </p:txBody>
      </p:sp>
      <p:sp>
        <p:nvSpPr>
          <p:cNvPr id="11" name="Title 1"/>
          <p:cNvSpPr>
            <a:spLocks noGrp="1"/>
          </p:cNvSpPr>
          <p:nvPr>
            <p:ph type="title"/>
          </p:nvPr>
        </p:nvSpPr>
        <p:spPr>
          <a:xfrm>
            <a:off x="5410200" y="228600"/>
            <a:ext cx="2684463" cy="533400"/>
          </a:xfrm>
        </p:spPr>
        <p:txBody>
          <a:bodyPr/>
          <a:lstStyle/>
          <a:p>
            <a:r>
              <a:rPr lang="en-US" sz="3200" dirty="0" smtClean="0">
                <a:solidFill>
                  <a:srgbClr val="FFFF00"/>
                </a:solidFill>
                <a:ea typeface="MS PGothic" pitchFamily="34" charset="-128"/>
              </a:rPr>
              <a:t>Planning</a:t>
            </a:r>
          </a:p>
        </p:txBody>
      </p:sp>
    </p:spTree>
    <p:extLst>
      <p:ext uri="{BB962C8B-B14F-4D97-AF65-F5344CB8AC3E}">
        <p14:creationId xmlns:p14="http://schemas.microsoft.com/office/powerpoint/2010/main" val="1531999216"/>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4"/>
          <p:cNvSpPr>
            <a:spLocks noGrp="1"/>
          </p:cNvSpPr>
          <p:nvPr>
            <p:ph type="sldNum" sz="quarter" idx="4294967295"/>
          </p:nvPr>
        </p:nvSpPr>
        <p:spPr>
          <a:xfrm>
            <a:off x="684213" y="6308725"/>
            <a:ext cx="1066800" cy="228600"/>
          </a:xfrm>
          <a:prstGeom prst="rect">
            <a:avLst/>
          </a:prstGeom>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50000"/>
              </a:spcBef>
              <a:spcAft>
                <a:spcPct val="0"/>
              </a:spcAft>
              <a:defRPr>
                <a:solidFill>
                  <a:schemeClr val="tx1"/>
                </a:solidFill>
                <a:latin typeface="Arial" charset="0"/>
              </a:defRPr>
            </a:lvl6pPr>
            <a:lvl7pPr marL="2971800" indent="-228600" algn="ctr" eaLnBrk="0" fontAlgn="base" hangingPunct="0">
              <a:spcBef>
                <a:spcPct val="50000"/>
              </a:spcBef>
              <a:spcAft>
                <a:spcPct val="0"/>
              </a:spcAft>
              <a:defRPr>
                <a:solidFill>
                  <a:schemeClr val="tx1"/>
                </a:solidFill>
                <a:latin typeface="Arial" charset="0"/>
              </a:defRPr>
            </a:lvl7pPr>
            <a:lvl8pPr marL="3429000" indent="-228600" algn="ctr" eaLnBrk="0" fontAlgn="base" hangingPunct="0">
              <a:spcBef>
                <a:spcPct val="50000"/>
              </a:spcBef>
              <a:spcAft>
                <a:spcPct val="0"/>
              </a:spcAft>
              <a:defRPr>
                <a:solidFill>
                  <a:schemeClr val="tx1"/>
                </a:solidFill>
                <a:latin typeface="Arial" charset="0"/>
              </a:defRPr>
            </a:lvl8pPr>
            <a:lvl9pPr marL="3886200" indent="-228600" algn="ctr" eaLnBrk="0" fontAlgn="base" hangingPunct="0">
              <a:spcBef>
                <a:spcPct val="50000"/>
              </a:spcBef>
              <a:spcAft>
                <a:spcPct val="0"/>
              </a:spcAft>
              <a:defRPr>
                <a:solidFill>
                  <a:schemeClr val="tx1"/>
                </a:solidFill>
                <a:latin typeface="Arial" charset="0"/>
              </a:defRPr>
            </a:lvl9pPr>
          </a:lstStyle>
          <a:p>
            <a:pPr eaLnBrk="1" hangingPunct="1"/>
            <a:fld id="{BF75E2FE-A631-4236-AF7E-96654216068D}" type="slidenum">
              <a:rPr lang="en-US" smtClean="0">
                <a:solidFill>
                  <a:schemeClr val="accent2"/>
                </a:solidFill>
              </a:rPr>
              <a:pPr eaLnBrk="1" hangingPunct="1"/>
              <a:t>53</a:t>
            </a:fld>
            <a:endParaRPr lang="en-US" dirty="0" smtClean="0">
              <a:solidFill>
                <a:schemeClr val="accent2"/>
              </a:solidFill>
            </a:endParaRPr>
          </a:p>
        </p:txBody>
      </p:sp>
      <p:pic>
        <p:nvPicPr>
          <p:cNvPr id="6147" name="Picture 5" descr="LHC-ATLAS"/>
          <p:cNvPicPr>
            <a:picLocks noChangeAspect="1" noChangeArrowheads="1"/>
          </p:cNvPicPr>
          <p:nvPr/>
        </p:nvPicPr>
        <p:blipFill rotWithShape="1">
          <a:blip r:embed="rId2">
            <a:extLst>
              <a:ext uri="{28A0092B-C50C-407E-A947-70E740481C1C}">
                <a14:useLocalDpi xmlns:a14="http://schemas.microsoft.com/office/drawing/2010/main" val="0"/>
              </a:ext>
            </a:extLst>
          </a:blip>
          <a:srcRect b="5759"/>
          <a:stretch/>
        </p:blipFill>
        <p:spPr bwMode="auto">
          <a:xfrm>
            <a:off x="-36513" y="-6350"/>
            <a:ext cx="9193213" cy="68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334000" y="4953000"/>
            <a:ext cx="3657600" cy="1701800"/>
          </a:xfrm>
        </p:spPr>
        <p:txBody>
          <a:bodyPr/>
          <a:lstStyle/>
          <a:p>
            <a:pPr algn="r"/>
            <a:r>
              <a:rPr lang="en-US" sz="4800" dirty="0" err="1" smtClean="0">
                <a:solidFill>
                  <a:schemeClr val="accent1"/>
                </a:solidFill>
                <a:latin typeface="Arial" pitchFamily="34" charset="0"/>
                <a:cs typeface="Arial" pitchFamily="34" charset="0"/>
              </a:rPr>
              <a:t>Veel</a:t>
            </a:r>
            <a:r>
              <a:rPr lang="en-US" sz="4800" dirty="0" smtClean="0">
                <a:solidFill>
                  <a:schemeClr val="accent1"/>
                </a:solidFill>
                <a:latin typeface="Arial" pitchFamily="34" charset="0"/>
                <a:cs typeface="Arial" pitchFamily="34" charset="0"/>
              </a:rPr>
              <a:t> </a:t>
            </a:r>
            <a:r>
              <a:rPr lang="en-US" sz="4800" dirty="0" err="1" smtClean="0">
                <a:solidFill>
                  <a:schemeClr val="accent1"/>
                </a:solidFill>
                <a:latin typeface="Arial" pitchFamily="34" charset="0"/>
                <a:cs typeface="Arial" pitchFamily="34" charset="0"/>
              </a:rPr>
              <a:t>plezier</a:t>
            </a:r>
            <a:r>
              <a:rPr lang="en-US" sz="4800" dirty="0" smtClean="0">
                <a:solidFill>
                  <a:schemeClr val="accent1"/>
                </a:solidFill>
                <a:latin typeface="Arial" pitchFamily="34" charset="0"/>
                <a:cs typeface="Arial" pitchFamily="34" charset="0"/>
              </a:rPr>
              <a:t> </a:t>
            </a:r>
            <a:r>
              <a:rPr lang="en-US" sz="4800" dirty="0" err="1" smtClean="0">
                <a:solidFill>
                  <a:schemeClr val="accent1"/>
                </a:solidFill>
                <a:latin typeface="Arial" pitchFamily="34" charset="0"/>
                <a:cs typeface="Arial" pitchFamily="34" charset="0"/>
              </a:rPr>
              <a:t>vandaag</a:t>
            </a:r>
            <a:r>
              <a:rPr lang="en-US" sz="4800" dirty="0" smtClean="0">
                <a:solidFill>
                  <a:schemeClr val="accent1"/>
                </a:solidFill>
                <a:latin typeface="Arial" pitchFamily="34" charset="0"/>
                <a:cs typeface="Arial" pitchFamily="34" charset="0"/>
              </a:rPr>
              <a:t>!</a:t>
            </a:r>
            <a:endParaRPr lang="en-US" sz="4800" dirty="0">
              <a:solidFill>
                <a:schemeClr val="accent1"/>
              </a:solidFill>
              <a:latin typeface="Arial" pitchFamily="34" charset="0"/>
              <a:cs typeface="Arial"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381000"/>
            <a:ext cx="5135014" cy="1714473"/>
          </a:xfrm>
          <a:prstGeom prst="rect">
            <a:avLst/>
          </a:prstGeom>
        </p:spPr>
      </p:pic>
    </p:spTree>
    <p:extLst>
      <p:ext uri="{BB962C8B-B14F-4D97-AF65-F5344CB8AC3E}">
        <p14:creationId xmlns:p14="http://schemas.microsoft.com/office/powerpoint/2010/main" val="10893967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1219200" y="0"/>
            <a:ext cx="6858000" cy="684312"/>
          </a:xfrm>
        </p:spPr>
        <p:txBody>
          <a:bodyPr/>
          <a:lstStyle/>
          <a:p>
            <a:pPr algn="ctr" eaLnBrk="1" hangingPunct="1"/>
            <a:r>
              <a:rPr lang="en-GB" sz="3200" b="1" i="1" dirty="0">
                <a:solidFill>
                  <a:srgbClr val="FFFF00"/>
                </a:solidFill>
                <a:effectLst>
                  <a:outerShdw blurRad="38100" dist="38100" dir="2700000">
                    <a:srgbClr val="000000"/>
                  </a:outerShdw>
                </a:effectLst>
                <a:ea typeface="ＭＳ Ｐゴシック" pitchFamily="32" charset="-128"/>
                <a:cs typeface="ＭＳ Ｐゴシック" pitchFamily="32" charset="-128"/>
              </a:rPr>
              <a:t>The Netherlands and CERN</a:t>
            </a:r>
          </a:p>
        </p:txBody>
      </p:sp>
      <p:pic>
        <p:nvPicPr>
          <p:cNvPr id="65540" name="Picture 4" descr="NETH0001"/>
          <p:cNvPicPr>
            <a:picLocks noChangeAspect="1" noChangeArrowheads="1"/>
          </p:cNvPicPr>
          <p:nvPr/>
        </p:nvPicPr>
        <p:blipFill>
          <a:blip r:embed="rId2"/>
          <a:srcRect/>
          <a:stretch>
            <a:fillRect/>
          </a:stretch>
        </p:blipFill>
        <p:spPr bwMode="auto">
          <a:xfrm>
            <a:off x="152400" y="152400"/>
            <a:ext cx="1066800" cy="714375"/>
          </a:xfrm>
          <a:prstGeom prst="rect">
            <a:avLst/>
          </a:prstGeom>
          <a:noFill/>
          <a:effectLst>
            <a:outerShdw blurRad="63500" dist="38099" dir="2700000" algn="ctr" rotWithShape="0">
              <a:srgbClr val="000000">
                <a:alpha val="74998"/>
              </a:srgbClr>
            </a:outerShdw>
          </a:effectLst>
        </p:spPr>
      </p:pic>
      <p:sp>
        <p:nvSpPr>
          <p:cNvPr id="29702" name="Rectangle 7"/>
          <p:cNvSpPr>
            <a:spLocks noChangeArrowheads="1"/>
          </p:cNvSpPr>
          <p:nvPr/>
        </p:nvSpPr>
        <p:spPr bwMode="auto">
          <a:xfrm>
            <a:off x="152400" y="685800"/>
            <a:ext cx="8839200" cy="677108"/>
          </a:xfrm>
          <a:prstGeom prst="rect">
            <a:avLst/>
          </a:prstGeom>
          <a:noFill/>
          <a:ln w="9525">
            <a:noFill/>
            <a:miter lim="800000"/>
            <a:headEnd/>
            <a:tailEnd/>
          </a:ln>
        </p:spPr>
        <p:txBody>
          <a:bodyPr>
            <a:prstTxWarp prst="textNoShape">
              <a:avLst/>
            </a:prstTxWarp>
            <a:spAutoFit/>
          </a:bodyPr>
          <a:lstStyle/>
          <a:p>
            <a:pPr algn="ctr" eaLnBrk="1" hangingPunct="1"/>
            <a:r>
              <a:rPr lang="en-GB" sz="2000" dirty="0">
                <a:solidFill>
                  <a:srgbClr val="EAEAEA"/>
                </a:solidFill>
                <a:effectLst>
                  <a:outerShdw blurRad="38100" dist="38100" dir="2700000">
                    <a:srgbClr val="000000"/>
                  </a:outerShdw>
                </a:effectLst>
                <a:latin typeface="Arial" charset="0"/>
                <a:ea typeface="ＭＳ Ｐゴシック" charset="-128"/>
              </a:rPr>
              <a:t>The Netherlands is a </a:t>
            </a:r>
            <a:r>
              <a:rPr lang="en-GB" sz="2000" dirty="0">
                <a:solidFill>
                  <a:srgbClr val="FFFF00"/>
                </a:solidFill>
                <a:effectLst>
                  <a:outerShdw blurRad="38100" dist="38100" dir="2700000">
                    <a:srgbClr val="000000"/>
                  </a:outerShdw>
                </a:effectLst>
                <a:latin typeface="Arial" charset="0"/>
                <a:ea typeface="ＭＳ Ｐゴシック" charset="-128"/>
              </a:rPr>
              <a:t>founding member </a:t>
            </a:r>
            <a:r>
              <a:rPr lang="en-GB" sz="2000" dirty="0">
                <a:solidFill>
                  <a:srgbClr val="EAEAEA"/>
                </a:solidFill>
                <a:effectLst>
                  <a:outerShdw blurRad="38100" dist="38100" dir="2700000">
                    <a:srgbClr val="000000"/>
                  </a:outerShdw>
                </a:effectLst>
                <a:latin typeface="Arial" charset="0"/>
                <a:ea typeface="ＭＳ Ｐゴシック" charset="-128"/>
              </a:rPr>
              <a:t>of CERN</a:t>
            </a:r>
          </a:p>
          <a:p>
            <a:pPr algn="ctr" eaLnBrk="1" hangingPunct="1"/>
            <a:r>
              <a:rPr lang="en-GB" sz="1800" dirty="0">
                <a:solidFill>
                  <a:srgbClr val="EAEAEA"/>
                </a:solidFill>
                <a:effectLst>
                  <a:outerShdw blurRad="38100" dist="38100" dir="2700000">
                    <a:srgbClr val="000000"/>
                  </a:outerShdw>
                </a:effectLst>
                <a:latin typeface="Arial" charset="0"/>
                <a:ea typeface="ＭＳ Ｐゴシック" charset="-128"/>
              </a:rPr>
              <a:t>Cornelis Jan Bakker: 2</a:t>
            </a:r>
            <a:r>
              <a:rPr lang="en-GB" sz="1800" baseline="30000" dirty="0">
                <a:solidFill>
                  <a:srgbClr val="EAEAEA"/>
                </a:solidFill>
                <a:effectLst>
                  <a:outerShdw blurRad="38100" dist="38100" dir="2700000">
                    <a:srgbClr val="000000"/>
                  </a:outerShdw>
                </a:effectLst>
                <a:latin typeface="Arial" charset="0"/>
                <a:ea typeface="ＭＳ Ｐゴシック" charset="-128"/>
              </a:rPr>
              <a:t>nd</a:t>
            </a:r>
            <a:r>
              <a:rPr lang="en-GB" sz="1800" dirty="0">
                <a:solidFill>
                  <a:srgbClr val="EAEAEA"/>
                </a:solidFill>
                <a:effectLst>
                  <a:outerShdw blurRad="38100" dist="38100" dir="2700000">
                    <a:srgbClr val="000000"/>
                  </a:outerShdw>
                </a:effectLst>
                <a:latin typeface="Arial" charset="0"/>
                <a:ea typeface="ＭＳ Ｐゴシック" charset="-128"/>
              </a:rPr>
              <a:t> Director General of CERN (1955-1960</a:t>
            </a:r>
            <a:r>
              <a:rPr lang="en-GB" sz="1800" dirty="0" smtClean="0">
                <a:solidFill>
                  <a:srgbClr val="EAEAEA"/>
                </a:solidFill>
                <a:effectLst>
                  <a:outerShdw blurRad="38100" dist="38100" dir="2700000">
                    <a:srgbClr val="000000"/>
                  </a:outerShdw>
                </a:effectLst>
                <a:latin typeface="Arial" charset="0"/>
                <a:ea typeface="ＭＳ Ｐゴシック" charset="-128"/>
              </a:rPr>
              <a:t>)</a:t>
            </a:r>
            <a:endParaRPr lang="en-GB" sz="1800" dirty="0">
              <a:solidFill>
                <a:srgbClr val="EAEAEA"/>
              </a:solidFill>
              <a:effectLst>
                <a:outerShdw blurRad="38100" dist="38100" dir="2700000">
                  <a:srgbClr val="000000"/>
                </a:outerShdw>
              </a:effectLst>
              <a:latin typeface="Arial" charset="0"/>
              <a:ea typeface="ＭＳ Ｐゴシック" charset="-128"/>
            </a:endParaRPr>
          </a:p>
        </p:txBody>
      </p:sp>
      <p:grpSp>
        <p:nvGrpSpPr>
          <p:cNvPr id="2" name="Group 8"/>
          <p:cNvGrpSpPr>
            <a:grpSpLocks/>
          </p:cNvGrpSpPr>
          <p:nvPr/>
        </p:nvGrpSpPr>
        <p:grpSpPr bwMode="auto">
          <a:xfrm>
            <a:off x="228600" y="2362337"/>
            <a:ext cx="8839202" cy="1980863"/>
            <a:chOff x="144" y="1488"/>
            <a:chExt cx="5568" cy="1250"/>
          </a:xfrm>
        </p:grpSpPr>
        <p:sp>
          <p:nvSpPr>
            <p:cNvPr id="65545" name="Rectangle 9"/>
            <p:cNvSpPr>
              <a:spLocks noChangeArrowheads="1"/>
            </p:cNvSpPr>
            <p:nvPr/>
          </p:nvSpPr>
          <p:spPr bwMode="auto">
            <a:xfrm>
              <a:off x="156" y="1613"/>
              <a:ext cx="2557" cy="404"/>
            </a:xfrm>
            <a:prstGeom prst="rect">
              <a:avLst/>
            </a:prstGeom>
            <a:noFill/>
            <a:ln w="9525">
              <a:noFill/>
              <a:miter lim="800000"/>
              <a:headEnd/>
              <a:tailEnd/>
            </a:ln>
          </p:spPr>
          <p:txBody>
            <a:bodyPr wrap="none">
              <a:prstTxWarp prst="textNoShape">
                <a:avLst/>
              </a:prstTxWarp>
              <a:spAutoFit/>
            </a:bodyPr>
            <a:lstStyle/>
            <a:p>
              <a:pPr eaLnBrk="1" hangingPunct="1"/>
              <a:r>
                <a:rPr lang="en-GB" sz="1800" dirty="0">
                  <a:solidFill>
                    <a:srgbClr val="FFFF00"/>
                  </a:solidFill>
                  <a:effectLst>
                    <a:outerShdw blurRad="38100" dist="38100" dir="2700000" algn="tl">
                      <a:srgbClr val="000000"/>
                    </a:outerShdw>
                  </a:effectLst>
                  <a:latin typeface="Arial" charset="0"/>
                  <a:ea typeface="ＭＳ Ｐゴシック" charset="-128"/>
                </a:rPr>
                <a:t>Nobel Prizes in Physics:</a:t>
              </a:r>
              <a:endParaRPr lang="en-GB" sz="1800" dirty="0">
                <a:solidFill>
                  <a:srgbClr val="FFFF00"/>
                </a:solidFill>
                <a:effectLst>
                  <a:outerShdw blurRad="38100" dist="38100" dir="2700000" algn="tl">
                    <a:srgbClr val="FFFFFF"/>
                  </a:outerShdw>
                </a:effectLst>
                <a:latin typeface="Arial" charset="0"/>
                <a:ea typeface="ＭＳ Ｐゴシック" charset="-128"/>
              </a:endParaRPr>
            </a:p>
            <a:p>
              <a:pPr eaLnBrk="1" hangingPunct="1"/>
              <a:r>
                <a:rPr lang="en-GB" sz="1800" dirty="0">
                  <a:solidFill>
                    <a:srgbClr val="EAEAEA"/>
                  </a:solidFill>
                  <a:effectLst>
                    <a:outerShdw blurRad="38100" dist="38100" dir="2700000" algn="tl">
                      <a:srgbClr val="000000"/>
                    </a:outerShdw>
                  </a:effectLst>
                  <a:latin typeface="Arial" charset="0"/>
                  <a:ea typeface="ＭＳ Ｐゴシック" charset="-128"/>
                </a:rPr>
                <a:t>related to advance of Particle Physics:</a:t>
              </a:r>
            </a:p>
          </p:txBody>
        </p:sp>
        <p:sp>
          <p:nvSpPr>
            <p:cNvPr id="65546" name="Rectangle 10"/>
            <p:cNvSpPr>
              <a:spLocks noChangeArrowheads="1"/>
            </p:cNvSpPr>
            <p:nvPr/>
          </p:nvSpPr>
          <p:spPr bwMode="auto">
            <a:xfrm>
              <a:off x="144" y="1996"/>
              <a:ext cx="4512" cy="742"/>
            </a:xfrm>
            <a:prstGeom prst="rect">
              <a:avLst/>
            </a:prstGeom>
            <a:noFill/>
            <a:ln w="9525">
              <a:noFill/>
              <a:miter lim="800000"/>
              <a:headEnd/>
              <a:tailEnd/>
            </a:ln>
          </p:spPr>
          <p:txBody>
            <a:bodyPr>
              <a:prstTxWarp prst="textNoShape">
                <a:avLst/>
              </a:prstTxWarp>
              <a:spAutoFit/>
            </a:bodyPr>
            <a:lstStyle/>
            <a:p>
              <a:pPr eaLnBrk="1" hangingPunct="1">
                <a:lnSpc>
                  <a:spcPct val="110000"/>
                </a:lnSpc>
              </a:pPr>
              <a:r>
                <a:rPr lang="en-GB" sz="1600" dirty="0" smtClean="0">
                  <a:solidFill>
                    <a:srgbClr val="EAEAEA"/>
                  </a:solidFill>
                  <a:effectLst>
                    <a:outerShdw blurRad="38100" dist="38100" dir="2700000">
                      <a:srgbClr val="000000"/>
                    </a:outerShdw>
                  </a:effectLst>
                  <a:latin typeface="Arial" charset="0"/>
                  <a:ea typeface="ＭＳ Ｐゴシック" charset="-128"/>
                </a:rPr>
                <a:t>1902: P. Zeeman and H. Lorenz: Zeeman effect</a:t>
              </a:r>
            </a:p>
            <a:p>
              <a:pPr eaLnBrk="1" hangingPunct="1">
                <a:lnSpc>
                  <a:spcPct val="110000"/>
                </a:lnSpc>
              </a:pPr>
              <a:r>
                <a:rPr lang="en-GB" sz="1600" dirty="0" smtClean="0">
                  <a:solidFill>
                    <a:srgbClr val="EAEAEA"/>
                  </a:solidFill>
                  <a:effectLst>
                    <a:outerShdw blurRad="38100" dist="38100" dir="2700000">
                      <a:srgbClr val="000000"/>
                    </a:outerShdw>
                  </a:effectLst>
                  <a:latin typeface="Arial" charset="0"/>
                  <a:ea typeface="ＭＳ Ｐゴシック" charset="-128"/>
                </a:rPr>
                <a:t>1913</a:t>
              </a:r>
              <a:r>
                <a:rPr lang="en-GB" sz="1600" dirty="0">
                  <a:solidFill>
                    <a:srgbClr val="EAEAEA"/>
                  </a:solidFill>
                  <a:effectLst>
                    <a:outerShdw blurRad="38100" dist="38100" dir="2700000">
                      <a:srgbClr val="000000"/>
                    </a:outerShdw>
                  </a:effectLst>
                  <a:latin typeface="Arial" charset="0"/>
                  <a:ea typeface="ＭＳ Ｐゴシック" charset="-128"/>
                </a:rPr>
                <a:t>: H. Kamerlingh </a:t>
              </a:r>
              <a:r>
                <a:rPr lang="en-GB" sz="1600" dirty="0" smtClean="0">
                  <a:solidFill>
                    <a:srgbClr val="EAEAEA"/>
                  </a:solidFill>
                  <a:effectLst>
                    <a:outerShdw blurRad="38100" dist="38100" dir="2700000">
                      <a:srgbClr val="000000"/>
                    </a:outerShdw>
                  </a:effectLst>
                  <a:latin typeface="Arial" charset="0"/>
                  <a:ea typeface="ＭＳ Ｐゴシック" charset="-128"/>
                </a:rPr>
                <a:t>Onnes: </a:t>
              </a:r>
              <a:r>
                <a:rPr lang="en-GB" sz="1600" dirty="0">
                  <a:solidFill>
                    <a:srgbClr val="EAEAEA"/>
                  </a:solidFill>
                  <a:effectLst>
                    <a:outerShdw blurRad="38100" dist="38100" dir="2700000">
                      <a:srgbClr val="000000"/>
                    </a:outerShdw>
                  </a:effectLst>
                  <a:latin typeface="Arial" charset="0"/>
                  <a:ea typeface="ＭＳ Ｐゴシック" charset="-128"/>
                </a:rPr>
                <a:t>Superconductivity</a:t>
              </a:r>
            </a:p>
            <a:p>
              <a:pPr eaLnBrk="1" hangingPunct="1">
                <a:lnSpc>
                  <a:spcPct val="110000"/>
                </a:lnSpc>
              </a:pPr>
              <a:r>
                <a:rPr lang="en-GB" sz="1600" dirty="0">
                  <a:solidFill>
                    <a:srgbClr val="EAEAEA"/>
                  </a:solidFill>
                  <a:effectLst>
                    <a:outerShdw blurRad="38100" dist="38100" dir="2700000">
                      <a:srgbClr val="000000"/>
                    </a:outerShdw>
                  </a:effectLst>
                  <a:latin typeface="Arial" charset="0"/>
                  <a:ea typeface="ＭＳ Ｐゴシック" charset="-128"/>
                </a:rPr>
                <a:t>1984: S. van der </a:t>
              </a:r>
              <a:r>
                <a:rPr lang="en-GB" sz="1600" dirty="0" smtClean="0">
                  <a:solidFill>
                    <a:srgbClr val="EAEAEA"/>
                  </a:solidFill>
                  <a:effectLst>
                    <a:outerShdw blurRad="38100" dist="38100" dir="2700000">
                      <a:srgbClr val="000000"/>
                    </a:outerShdw>
                  </a:effectLst>
                  <a:latin typeface="Arial" charset="0"/>
                  <a:ea typeface="ＭＳ Ｐゴシック" charset="-128"/>
                </a:rPr>
                <a:t>Meer: </a:t>
              </a:r>
              <a:r>
                <a:rPr lang="en-GB" sz="1600" dirty="0">
                  <a:solidFill>
                    <a:srgbClr val="EAEAEA"/>
                  </a:solidFill>
                  <a:effectLst>
                    <a:outerShdw blurRad="38100" dist="38100" dir="2700000">
                      <a:srgbClr val="000000"/>
                    </a:outerShdw>
                  </a:effectLst>
                  <a:latin typeface="Arial" charset="0"/>
                  <a:ea typeface="ＭＳ Ｐゴシック" charset="-128"/>
                </a:rPr>
                <a:t>Accelerator physics (at CERN) </a:t>
              </a:r>
            </a:p>
            <a:p>
              <a:pPr eaLnBrk="1" hangingPunct="1">
                <a:lnSpc>
                  <a:spcPct val="110000"/>
                </a:lnSpc>
              </a:pPr>
              <a:r>
                <a:rPr lang="en-GB" sz="1600" dirty="0">
                  <a:solidFill>
                    <a:srgbClr val="EAEAEA"/>
                  </a:solidFill>
                  <a:effectLst>
                    <a:outerShdw blurRad="38100" dist="38100" dir="2700000">
                      <a:srgbClr val="000000"/>
                    </a:outerShdw>
                  </a:effectLst>
                  <a:latin typeface="Arial" charset="0"/>
                  <a:ea typeface="ＭＳ Ｐゴシック" charset="-128"/>
                </a:rPr>
                <a:t>1999: M. Veltman and G. ’t Hooft: theory of electroweak interactions</a:t>
              </a:r>
            </a:p>
          </p:txBody>
        </p:sp>
        <p:pic>
          <p:nvPicPr>
            <p:cNvPr id="65547" name="Picture 11" descr="Kamerlingh_portret"/>
            <p:cNvPicPr>
              <a:picLocks noChangeAspect="1" noChangeArrowheads="1"/>
            </p:cNvPicPr>
            <p:nvPr/>
          </p:nvPicPr>
          <p:blipFill>
            <a:blip r:embed="rId3"/>
            <a:srcRect/>
            <a:stretch>
              <a:fillRect/>
            </a:stretch>
          </p:blipFill>
          <p:spPr bwMode="auto">
            <a:xfrm>
              <a:off x="3360" y="1488"/>
              <a:ext cx="504" cy="641"/>
            </a:xfrm>
            <a:prstGeom prst="rect">
              <a:avLst/>
            </a:prstGeom>
            <a:noFill/>
            <a:effectLst>
              <a:outerShdw blurRad="63500" dist="38099" dir="2700000" algn="ctr" rotWithShape="0">
                <a:srgbClr val="000000">
                  <a:alpha val="74998"/>
                </a:srgbClr>
              </a:outerShdw>
            </a:effectLst>
          </p:spPr>
        </p:pic>
        <p:pic>
          <p:nvPicPr>
            <p:cNvPr id="65548" name="Picture 12" descr="meer"/>
            <p:cNvPicPr>
              <a:picLocks noChangeAspect="1" noChangeArrowheads="1"/>
            </p:cNvPicPr>
            <p:nvPr/>
          </p:nvPicPr>
          <p:blipFill rotWithShape="1">
            <a:blip r:embed="rId4"/>
            <a:srcRect t="6652" b="2820"/>
            <a:stretch/>
          </p:blipFill>
          <p:spPr bwMode="auto">
            <a:xfrm>
              <a:off x="3984" y="1680"/>
              <a:ext cx="515" cy="659"/>
            </a:xfrm>
            <a:prstGeom prst="rect">
              <a:avLst/>
            </a:prstGeom>
            <a:noFill/>
            <a:effectLst>
              <a:outerShdw blurRad="63500" dist="38099" dir="2700000" algn="ctr" rotWithShape="0">
                <a:srgbClr val="000000">
                  <a:alpha val="74998"/>
                </a:srgbClr>
              </a:outerShdw>
            </a:effectLst>
          </p:spPr>
        </p:pic>
        <p:pic>
          <p:nvPicPr>
            <p:cNvPr id="65549" name="Picture 13" descr="thooft"/>
            <p:cNvPicPr>
              <a:picLocks noChangeAspect="1" noChangeArrowheads="1"/>
            </p:cNvPicPr>
            <p:nvPr/>
          </p:nvPicPr>
          <p:blipFill>
            <a:blip r:embed="rId5"/>
            <a:srcRect/>
            <a:stretch>
              <a:fillRect/>
            </a:stretch>
          </p:blipFill>
          <p:spPr bwMode="auto">
            <a:xfrm>
              <a:off x="5199" y="1922"/>
              <a:ext cx="513" cy="720"/>
            </a:xfrm>
            <a:prstGeom prst="rect">
              <a:avLst/>
            </a:prstGeom>
            <a:noFill/>
            <a:effectLst>
              <a:outerShdw blurRad="63500" dist="38099" dir="2700000" algn="ctr" rotWithShape="0">
                <a:srgbClr val="000000">
                  <a:alpha val="74998"/>
                </a:srgbClr>
              </a:outerShdw>
            </a:effectLst>
          </p:spPr>
        </p:pic>
        <p:pic>
          <p:nvPicPr>
            <p:cNvPr id="65550" name="Picture 14" descr="veltman"/>
            <p:cNvPicPr>
              <a:picLocks noChangeAspect="1" noChangeArrowheads="1"/>
            </p:cNvPicPr>
            <p:nvPr/>
          </p:nvPicPr>
          <p:blipFill>
            <a:blip r:embed="rId6"/>
            <a:srcRect/>
            <a:stretch>
              <a:fillRect/>
            </a:stretch>
          </p:blipFill>
          <p:spPr bwMode="auto">
            <a:xfrm>
              <a:off x="4680" y="1936"/>
              <a:ext cx="504" cy="706"/>
            </a:xfrm>
            <a:prstGeom prst="rect">
              <a:avLst/>
            </a:prstGeom>
            <a:noFill/>
            <a:effectLst>
              <a:outerShdw blurRad="63500" dist="38099" dir="2700000" algn="ctr" rotWithShape="0">
                <a:srgbClr val="000000">
                  <a:alpha val="74998"/>
                </a:srgbClr>
              </a:outerShdw>
            </a:effectLst>
          </p:spPr>
        </p:pic>
      </p:grpSp>
      <p:grpSp>
        <p:nvGrpSpPr>
          <p:cNvPr id="3" name="Group 15"/>
          <p:cNvGrpSpPr>
            <a:grpSpLocks/>
          </p:cNvGrpSpPr>
          <p:nvPr/>
        </p:nvGrpSpPr>
        <p:grpSpPr bwMode="auto">
          <a:xfrm>
            <a:off x="4786313" y="4352925"/>
            <a:ext cx="4194176" cy="2428875"/>
            <a:chOff x="3015" y="2821"/>
            <a:chExt cx="2642" cy="1530"/>
          </a:xfrm>
        </p:grpSpPr>
        <p:pic>
          <p:nvPicPr>
            <p:cNvPr id="65552" name="Picture 16" descr="Picture 1"/>
            <p:cNvPicPr>
              <a:picLocks noChangeAspect="1" noChangeArrowheads="1"/>
            </p:cNvPicPr>
            <p:nvPr/>
          </p:nvPicPr>
          <p:blipFill>
            <a:blip r:embed="rId7"/>
            <a:srcRect/>
            <a:stretch>
              <a:fillRect/>
            </a:stretch>
          </p:blipFill>
          <p:spPr bwMode="auto">
            <a:xfrm>
              <a:off x="4633" y="2821"/>
              <a:ext cx="1024" cy="1488"/>
            </a:xfrm>
            <a:prstGeom prst="rect">
              <a:avLst/>
            </a:prstGeom>
            <a:noFill/>
            <a:effectLst>
              <a:outerShdw blurRad="63500" dist="38099" dir="2700000" algn="ctr" rotWithShape="0">
                <a:srgbClr val="000000">
                  <a:alpha val="74998"/>
                </a:srgbClr>
              </a:outerShdw>
            </a:effectLst>
          </p:spPr>
        </p:pic>
        <p:sp>
          <p:nvSpPr>
            <p:cNvPr id="65553" name="Rectangle 17"/>
            <p:cNvSpPr>
              <a:spLocks noChangeArrowheads="1"/>
            </p:cNvSpPr>
            <p:nvPr/>
          </p:nvSpPr>
          <p:spPr bwMode="auto">
            <a:xfrm>
              <a:off x="3015" y="3983"/>
              <a:ext cx="1599" cy="368"/>
            </a:xfrm>
            <a:prstGeom prst="rect">
              <a:avLst/>
            </a:prstGeom>
            <a:noFill/>
            <a:ln w="9525">
              <a:noFill/>
              <a:miter lim="800000"/>
              <a:headEnd/>
              <a:tailEnd/>
            </a:ln>
          </p:spPr>
          <p:txBody>
            <a:bodyPr wrap="square">
              <a:prstTxWarp prst="textNoShape">
                <a:avLst/>
              </a:prstTxWarp>
              <a:spAutoFit/>
            </a:bodyPr>
            <a:lstStyle/>
            <a:p>
              <a:pPr algn="r" eaLnBrk="1" hangingPunct="1"/>
              <a:r>
                <a:rPr lang="en-GB" sz="1600" dirty="0">
                  <a:solidFill>
                    <a:srgbClr val="EAEAEA"/>
                  </a:solidFill>
                  <a:effectLst>
                    <a:outerShdw blurRad="38100" dist="38100" dir="2700000">
                      <a:srgbClr val="000000"/>
                    </a:outerShdw>
                  </a:effectLst>
                  <a:latin typeface="Arial" charset="0"/>
                  <a:ea typeface="ＭＳ Ｐゴシック" charset="-128"/>
                </a:rPr>
                <a:t>Media coverage in NL from NIKHEF home page</a:t>
              </a:r>
            </a:p>
          </p:txBody>
        </p:sp>
      </p:grpSp>
      <p:grpSp>
        <p:nvGrpSpPr>
          <p:cNvPr id="4" name="Group 25"/>
          <p:cNvGrpSpPr>
            <a:grpSpLocks/>
          </p:cNvGrpSpPr>
          <p:nvPr/>
        </p:nvGrpSpPr>
        <p:grpSpPr bwMode="auto">
          <a:xfrm>
            <a:off x="31750" y="4637087"/>
            <a:ext cx="6750052" cy="2144713"/>
            <a:chOff x="308" y="2809"/>
            <a:chExt cx="4252" cy="1351"/>
          </a:xfrm>
        </p:grpSpPr>
        <p:grpSp>
          <p:nvGrpSpPr>
            <p:cNvPr id="5" name="Group 19"/>
            <p:cNvGrpSpPr>
              <a:grpSpLocks/>
            </p:cNvGrpSpPr>
            <p:nvPr/>
          </p:nvGrpSpPr>
          <p:grpSpPr bwMode="auto">
            <a:xfrm>
              <a:off x="308" y="2880"/>
              <a:ext cx="2524" cy="1280"/>
              <a:chOff x="217" y="2944"/>
              <a:chExt cx="2622" cy="1512"/>
            </a:xfrm>
          </p:grpSpPr>
          <p:pic>
            <p:nvPicPr>
              <p:cNvPr id="65556" name="Picture 20" descr="Picture 2"/>
              <p:cNvPicPr>
                <a:picLocks noChangeAspect="1" noChangeArrowheads="1"/>
              </p:cNvPicPr>
              <p:nvPr/>
            </p:nvPicPr>
            <p:blipFill>
              <a:blip r:embed="rId8"/>
              <a:srcRect/>
              <a:stretch>
                <a:fillRect/>
              </a:stretch>
            </p:blipFill>
            <p:spPr bwMode="auto">
              <a:xfrm>
                <a:off x="217" y="2944"/>
                <a:ext cx="2622" cy="1512"/>
              </a:xfrm>
              <a:prstGeom prst="rect">
                <a:avLst/>
              </a:prstGeom>
              <a:noFill/>
              <a:effectLst>
                <a:outerShdw blurRad="63500" dist="38099" dir="2700000" algn="ctr" rotWithShape="0">
                  <a:srgbClr val="000000">
                    <a:alpha val="74998"/>
                  </a:srgbClr>
                </a:outerShdw>
              </a:effectLst>
            </p:spPr>
          </p:pic>
          <p:sp>
            <p:nvSpPr>
              <p:cNvPr id="29710" name="Rectangle 21"/>
              <p:cNvSpPr>
                <a:spLocks noChangeArrowheads="1"/>
              </p:cNvSpPr>
              <p:nvPr/>
            </p:nvSpPr>
            <p:spPr bwMode="auto">
              <a:xfrm>
                <a:off x="217" y="3803"/>
                <a:ext cx="528" cy="481"/>
              </a:xfrm>
              <a:prstGeom prst="rect">
                <a:avLst/>
              </a:prstGeom>
              <a:noFill/>
              <a:ln w="9525">
                <a:noFill/>
                <a:miter lim="800000"/>
                <a:headEnd/>
                <a:tailEnd/>
              </a:ln>
            </p:spPr>
            <p:txBody>
              <a:bodyPr>
                <a:prstTxWarp prst="textNoShape">
                  <a:avLst/>
                </a:prstTxWarp>
                <a:spAutoFit/>
              </a:bodyPr>
              <a:lstStyle/>
              <a:p>
                <a:pPr algn="ctr" eaLnBrk="1" hangingPunct="1"/>
                <a:r>
                  <a:rPr lang="en-GB" sz="1200" dirty="0">
                    <a:solidFill>
                      <a:srgbClr val="EAEAEA"/>
                    </a:solidFill>
                    <a:effectLst>
                      <a:outerShdw blurRad="38100" dist="38100" dir="2700000">
                        <a:srgbClr val="000000"/>
                      </a:outerShdw>
                    </a:effectLst>
                    <a:latin typeface="Arial" charset="0"/>
                    <a:ea typeface="ＭＳ Ｐゴシック" charset="-128"/>
                  </a:rPr>
                  <a:t>F. Linde</a:t>
                </a:r>
              </a:p>
              <a:p>
                <a:pPr algn="ctr" eaLnBrk="1" hangingPunct="1"/>
                <a:r>
                  <a:rPr lang="en-GB" sz="1200" dirty="0">
                    <a:solidFill>
                      <a:srgbClr val="EAEAEA"/>
                    </a:solidFill>
                    <a:effectLst>
                      <a:outerShdw blurRad="38100" dist="38100" dir="2700000">
                        <a:srgbClr val="000000"/>
                      </a:outerShdw>
                    </a:effectLst>
                    <a:latin typeface="Arial" charset="0"/>
                    <a:ea typeface="ＭＳ Ｐゴシック" charset="-128"/>
                  </a:rPr>
                  <a:t>Director NIKHEF</a:t>
                </a:r>
                <a:endParaRPr lang="en-GB" dirty="0">
                  <a:solidFill>
                    <a:srgbClr val="000000"/>
                  </a:solidFill>
                  <a:effectLst>
                    <a:outerShdw blurRad="38100" dist="38100" dir="2700000">
                      <a:srgbClr val="000000"/>
                    </a:outerShdw>
                  </a:effectLst>
                  <a:latin typeface="Arial" charset="0"/>
                  <a:ea typeface="ＭＳ Ｐゴシック" charset="-128"/>
                </a:endParaRPr>
              </a:p>
            </p:txBody>
          </p:sp>
          <p:sp>
            <p:nvSpPr>
              <p:cNvPr id="29711" name="Rectangle 22"/>
              <p:cNvSpPr>
                <a:spLocks noChangeArrowheads="1"/>
              </p:cNvSpPr>
              <p:nvPr/>
            </p:nvSpPr>
            <p:spPr bwMode="auto">
              <a:xfrm>
                <a:off x="630" y="3804"/>
                <a:ext cx="863" cy="481"/>
              </a:xfrm>
              <a:prstGeom prst="rect">
                <a:avLst/>
              </a:prstGeom>
              <a:noFill/>
              <a:ln w="9525">
                <a:noFill/>
                <a:miter lim="800000"/>
                <a:headEnd/>
                <a:tailEnd/>
              </a:ln>
            </p:spPr>
            <p:txBody>
              <a:bodyPr>
                <a:prstTxWarp prst="textNoShape">
                  <a:avLst/>
                </a:prstTxWarp>
                <a:spAutoFit/>
              </a:bodyPr>
              <a:lstStyle/>
              <a:p>
                <a:pPr algn="ctr" eaLnBrk="1" hangingPunct="1"/>
                <a:r>
                  <a:rPr lang="en-GB" sz="1200" dirty="0">
                    <a:solidFill>
                      <a:srgbClr val="EAEAEA"/>
                    </a:solidFill>
                    <a:effectLst>
                      <a:outerShdw blurRad="38100" dist="38100" dir="2700000">
                        <a:srgbClr val="000000"/>
                      </a:outerShdw>
                    </a:effectLst>
                    <a:latin typeface="Arial" charset="0"/>
                    <a:ea typeface="ＭＳ Ｐゴシック" charset="-128"/>
                  </a:rPr>
                  <a:t>J. Engelen</a:t>
                </a:r>
              </a:p>
              <a:p>
                <a:pPr algn="ctr" eaLnBrk="1" hangingPunct="1"/>
                <a:r>
                  <a:rPr lang="en-GB" sz="1200" dirty="0">
                    <a:solidFill>
                      <a:srgbClr val="EAEAEA"/>
                    </a:solidFill>
                    <a:effectLst>
                      <a:outerShdw blurRad="38100" dist="38100" dir="2700000">
                        <a:srgbClr val="000000"/>
                      </a:outerShdw>
                    </a:effectLst>
                    <a:latin typeface="Arial" charset="0"/>
                    <a:ea typeface="ＭＳ Ｐゴシック" charset="-128"/>
                  </a:rPr>
                  <a:t>CSO, CERN</a:t>
                </a:r>
              </a:p>
              <a:p>
                <a:pPr algn="ctr" eaLnBrk="1" hangingPunct="1"/>
                <a:r>
                  <a:rPr lang="en-GB" sz="1200" dirty="0">
                    <a:solidFill>
                      <a:srgbClr val="EAEAEA"/>
                    </a:solidFill>
                    <a:effectLst>
                      <a:outerShdw blurRad="38100" dist="38100" dir="2700000">
                        <a:srgbClr val="000000"/>
                      </a:outerShdw>
                    </a:effectLst>
                    <a:latin typeface="Arial" charset="0"/>
                    <a:ea typeface="ＭＳ Ｐゴシック" charset="-128"/>
                  </a:rPr>
                  <a:t>2004 - 2008</a:t>
                </a:r>
                <a:endParaRPr lang="en-GB" dirty="0">
                  <a:solidFill>
                    <a:srgbClr val="000000"/>
                  </a:solidFill>
                  <a:effectLst>
                    <a:outerShdw blurRad="38100" dist="38100" dir="2700000">
                      <a:srgbClr val="000000"/>
                    </a:outerShdw>
                  </a:effectLst>
                  <a:latin typeface="Arial" charset="0"/>
                  <a:ea typeface="ＭＳ Ｐゴシック" charset="-128"/>
                </a:endParaRPr>
              </a:p>
            </p:txBody>
          </p:sp>
          <p:sp>
            <p:nvSpPr>
              <p:cNvPr id="29712" name="Rectangle 23"/>
              <p:cNvSpPr>
                <a:spLocks noChangeArrowheads="1"/>
              </p:cNvSpPr>
              <p:nvPr/>
            </p:nvSpPr>
            <p:spPr bwMode="auto">
              <a:xfrm>
                <a:off x="1590" y="3880"/>
                <a:ext cx="864" cy="344"/>
              </a:xfrm>
              <a:prstGeom prst="rect">
                <a:avLst/>
              </a:prstGeom>
              <a:noFill/>
              <a:ln w="9525">
                <a:noFill/>
                <a:miter lim="800000"/>
                <a:headEnd/>
                <a:tailEnd/>
              </a:ln>
            </p:spPr>
            <p:txBody>
              <a:bodyPr>
                <a:prstTxWarp prst="textNoShape">
                  <a:avLst/>
                </a:prstTxWarp>
                <a:spAutoFit/>
              </a:bodyPr>
              <a:lstStyle/>
              <a:p>
                <a:pPr algn="ctr" eaLnBrk="1" hangingPunct="1"/>
                <a:r>
                  <a:rPr lang="en-GB" sz="1200" dirty="0">
                    <a:solidFill>
                      <a:srgbClr val="EAEAEA"/>
                    </a:solidFill>
                    <a:effectLst>
                      <a:outerShdw blurRad="38100" dist="38100" dir="2700000">
                        <a:srgbClr val="000000"/>
                      </a:outerShdw>
                    </a:effectLst>
                    <a:latin typeface="Arial" charset="0"/>
                    <a:ea typeface="ＭＳ Ｐゴシック" charset="-128"/>
                  </a:rPr>
                  <a:t>H. </a:t>
                </a:r>
                <a:r>
                  <a:rPr lang="en-GB" sz="1200" dirty="0" smtClean="0">
                    <a:solidFill>
                      <a:srgbClr val="EAEAEA"/>
                    </a:solidFill>
                    <a:effectLst>
                      <a:outerShdw blurRad="38100" dist="38100" dir="2700000">
                        <a:srgbClr val="000000"/>
                      </a:outerShdw>
                    </a:effectLst>
                    <a:latin typeface="Arial" charset="0"/>
                    <a:ea typeface="ＭＳ Ｐゴシック" charset="-128"/>
                  </a:rPr>
                  <a:t>ten </a:t>
                </a:r>
                <a:r>
                  <a:rPr lang="en-GB" sz="1200" dirty="0">
                    <a:solidFill>
                      <a:srgbClr val="EAEAEA"/>
                    </a:solidFill>
                    <a:effectLst>
                      <a:outerShdw blurRad="38100" dist="38100" dir="2700000">
                        <a:srgbClr val="000000"/>
                      </a:outerShdw>
                    </a:effectLst>
                    <a:latin typeface="Arial" charset="0"/>
                    <a:ea typeface="ＭＳ Ｐゴシック" charset="-128"/>
                  </a:rPr>
                  <a:t>Kate</a:t>
                </a:r>
              </a:p>
              <a:p>
                <a:pPr algn="ctr" eaLnBrk="1" hangingPunct="1"/>
                <a:r>
                  <a:rPr lang="en-GB" sz="1200" dirty="0">
                    <a:solidFill>
                      <a:srgbClr val="EAEAEA"/>
                    </a:solidFill>
                    <a:effectLst>
                      <a:outerShdw blurRad="38100" dist="38100" dir="2700000">
                        <a:srgbClr val="000000"/>
                      </a:outerShdw>
                    </a:effectLst>
                    <a:latin typeface="Arial" charset="0"/>
                    <a:ea typeface="ＭＳ Ｐゴシック" charset="-128"/>
                  </a:rPr>
                  <a:t>ATLAS</a:t>
                </a:r>
                <a:endParaRPr lang="en-GB" dirty="0">
                  <a:solidFill>
                    <a:srgbClr val="000000"/>
                  </a:solidFill>
                  <a:effectLst>
                    <a:outerShdw blurRad="38100" dist="38100" dir="2700000">
                      <a:srgbClr val="000000"/>
                    </a:outerShdw>
                  </a:effectLst>
                  <a:latin typeface="Arial" charset="0"/>
                  <a:ea typeface="ＭＳ Ｐゴシック" charset="-128"/>
                </a:endParaRPr>
              </a:p>
            </p:txBody>
          </p:sp>
        </p:grpSp>
        <p:sp>
          <p:nvSpPr>
            <p:cNvPr id="29708" name="Rectangle 24"/>
            <p:cNvSpPr>
              <a:spLocks noChangeArrowheads="1"/>
            </p:cNvSpPr>
            <p:nvPr/>
          </p:nvSpPr>
          <p:spPr bwMode="auto">
            <a:xfrm>
              <a:off x="2911" y="2809"/>
              <a:ext cx="1649" cy="679"/>
            </a:xfrm>
            <a:prstGeom prst="rect">
              <a:avLst/>
            </a:prstGeom>
            <a:noFill/>
            <a:ln w="9525">
              <a:noFill/>
              <a:miter lim="800000"/>
              <a:headEnd/>
              <a:tailEnd/>
            </a:ln>
          </p:spPr>
          <p:txBody>
            <a:bodyPr wrap="square" anchor="t">
              <a:prstTxWarp prst="textNoShape">
                <a:avLst/>
              </a:prstTxWarp>
              <a:spAutoFit/>
            </a:bodyPr>
            <a:lstStyle/>
            <a:p>
              <a:pPr eaLnBrk="1" hangingPunct="1">
                <a:spcAft>
                  <a:spcPts val="0"/>
                </a:spcAft>
              </a:pPr>
              <a:r>
                <a:rPr lang="en-GB" sz="1600" dirty="0" smtClean="0">
                  <a:solidFill>
                    <a:srgbClr val="EAEAEA"/>
                  </a:solidFill>
                  <a:effectLst>
                    <a:outerShdw blurRad="38100" dist="38100" dir="2700000">
                      <a:srgbClr val="000000"/>
                    </a:outerShdw>
                  </a:effectLst>
                  <a:latin typeface="Arial" charset="0"/>
                  <a:ea typeface="ＭＳ Ｐゴシック" charset="-128"/>
                </a:rPr>
                <a:t>2005: CERN </a:t>
              </a:r>
              <a:r>
                <a:rPr lang="en-GB" sz="1600" dirty="0">
                  <a:solidFill>
                    <a:srgbClr val="EAEAEA"/>
                  </a:solidFill>
                  <a:effectLst>
                    <a:outerShdw blurRad="38100" dist="38100" dir="2700000">
                      <a:srgbClr val="000000"/>
                    </a:outerShdw>
                  </a:effectLst>
                  <a:latin typeface="Arial" charset="0"/>
                  <a:ea typeface="ＭＳ Ｐゴシック" charset="-128"/>
                </a:rPr>
                <a:t>Visit of </a:t>
              </a:r>
              <a:endParaRPr lang="en-GB" sz="1600" dirty="0" smtClean="0">
                <a:solidFill>
                  <a:srgbClr val="EAEAEA"/>
                </a:solidFill>
                <a:effectLst>
                  <a:outerShdw blurRad="38100" dist="38100" dir="2700000">
                    <a:srgbClr val="000000"/>
                  </a:outerShdw>
                </a:effectLst>
                <a:latin typeface="Arial" charset="0"/>
                <a:ea typeface="ＭＳ Ｐゴシック" charset="-128"/>
              </a:endParaRPr>
            </a:p>
            <a:p>
              <a:pPr eaLnBrk="1" hangingPunct="1">
                <a:spcAft>
                  <a:spcPts val="0"/>
                </a:spcAft>
              </a:pPr>
              <a:r>
                <a:rPr lang="en-GB" sz="1600" dirty="0" smtClean="0">
                  <a:solidFill>
                    <a:srgbClr val="EAEAEA"/>
                  </a:solidFill>
                  <a:effectLst>
                    <a:outerShdw blurRad="38100" dist="38100" dir="2700000">
                      <a:srgbClr val="000000"/>
                    </a:outerShdw>
                  </a:effectLst>
                  <a:latin typeface="Arial" charset="0"/>
                  <a:ea typeface="ＭＳ Ｐゴシック" charset="-128"/>
                </a:rPr>
                <a:t>Maria </a:t>
              </a:r>
              <a:r>
                <a:rPr lang="en-GB" sz="1600" dirty="0">
                  <a:solidFill>
                    <a:srgbClr val="EAEAEA"/>
                  </a:solidFill>
                  <a:effectLst>
                    <a:outerShdw blurRad="38100" dist="38100" dir="2700000">
                      <a:srgbClr val="000000"/>
                    </a:outerShdw>
                  </a:effectLst>
                  <a:latin typeface="Arial" charset="0"/>
                  <a:ea typeface="ＭＳ Ｐゴシック" charset="-128"/>
                </a:rPr>
                <a:t>van der Hoeven (Minister for Education, Culture </a:t>
              </a:r>
              <a:r>
                <a:rPr lang="en-GB" sz="1600" dirty="0" smtClean="0">
                  <a:solidFill>
                    <a:srgbClr val="EAEAEA"/>
                  </a:solidFill>
                  <a:effectLst>
                    <a:outerShdw blurRad="38100" dist="38100" dir="2700000">
                      <a:srgbClr val="000000"/>
                    </a:outerShdw>
                  </a:effectLst>
                  <a:latin typeface="Arial" charset="0"/>
                  <a:ea typeface="ＭＳ Ｐゴシック" charset="-128"/>
                </a:rPr>
                <a:t>and Science</a:t>
              </a:r>
              <a:r>
                <a:rPr lang="en-GB" sz="1200" dirty="0" smtClean="0">
                  <a:solidFill>
                    <a:srgbClr val="EAEAEA"/>
                  </a:solidFill>
                  <a:effectLst>
                    <a:outerShdw blurRad="38100" dist="38100" dir="2700000">
                      <a:srgbClr val="000000"/>
                    </a:outerShdw>
                  </a:effectLst>
                  <a:latin typeface="Arial" charset="0"/>
                  <a:ea typeface="ＭＳ Ｐゴシック" charset="-128"/>
                </a:rPr>
                <a:t>)</a:t>
              </a:r>
              <a:endParaRPr lang="en-GB" sz="1600" dirty="0">
                <a:solidFill>
                  <a:srgbClr val="EAEAEA"/>
                </a:solidFill>
                <a:effectLst>
                  <a:outerShdw blurRad="38100" dist="38100" dir="2700000">
                    <a:srgbClr val="000000"/>
                  </a:outerShdw>
                </a:effectLst>
                <a:latin typeface="Arial" charset="0"/>
                <a:ea typeface="ＭＳ Ｐゴシック" charset="-128"/>
              </a:endParaRPr>
            </a:p>
          </p:txBody>
        </p:sp>
      </p:grpSp>
      <p:pic>
        <p:nvPicPr>
          <p:cNvPr id="23" name="Picture 22" descr="cern_logo_1.png"/>
          <p:cNvPicPr>
            <a:picLocks noChangeAspect="1"/>
          </p:cNvPicPr>
          <p:nvPr/>
        </p:nvPicPr>
        <p:blipFill>
          <a:blip r:embed="rId9">
            <a:lum bright="100000" contrast="-100000"/>
          </a:blip>
          <a:stretch>
            <a:fillRect/>
          </a:stretch>
        </p:blipFill>
        <p:spPr>
          <a:xfrm>
            <a:off x="8220075" y="139700"/>
            <a:ext cx="685800" cy="674370"/>
          </a:xfrm>
          <a:prstGeom prst="rect">
            <a:avLst/>
          </a:prstGeom>
        </p:spPr>
      </p:pic>
      <p:sp>
        <p:nvSpPr>
          <p:cNvPr id="24" name="Rectangle 7"/>
          <p:cNvSpPr>
            <a:spLocks noChangeArrowheads="1"/>
          </p:cNvSpPr>
          <p:nvPr/>
        </p:nvSpPr>
        <p:spPr bwMode="auto">
          <a:xfrm>
            <a:off x="228600" y="1515070"/>
            <a:ext cx="6991350" cy="923330"/>
          </a:xfrm>
          <a:prstGeom prst="rect">
            <a:avLst/>
          </a:prstGeom>
          <a:noFill/>
          <a:ln w="9525">
            <a:noFill/>
            <a:miter lim="800000"/>
            <a:headEnd/>
            <a:tailEnd/>
          </a:ln>
        </p:spPr>
        <p:txBody>
          <a:bodyPr wrap="square">
            <a:prstTxWarp prst="textNoShape">
              <a:avLst/>
            </a:prstTxWarp>
            <a:spAutoFit/>
          </a:bodyPr>
          <a:lstStyle/>
          <a:p>
            <a:pPr eaLnBrk="1" hangingPunct="1"/>
            <a:r>
              <a:rPr lang="en-GB" sz="1800" dirty="0" smtClean="0">
                <a:solidFill>
                  <a:srgbClr val="EAEAEA"/>
                </a:solidFill>
                <a:effectLst>
                  <a:outerShdw blurRad="38100" dist="38100" dir="2700000">
                    <a:srgbClr val="000000"/>
                  </a:outerShdw>
                </a:effectLst>
                <a:latin typeface="Arial" charset="0"/>
                <a:ea typeface="ＭＳ Ｐゴシック" charset="-128"/>
              </a:rPr>
              <a:t>Dutch </a:t>
            </a:r>
            <a:r>
              <a:rPr lang="en-GB" sz="1800" dirty="0">
                <a:solidFill>
                  <a:srgbClr val="EAEAEA"/>
                </a:solidFill>
                <a:effectLst>
                  <a:outerShdw blurRad="38100" dist="38100" dir="2700000">
                    <a:srgbClr val="000000"/>
                  </a:outerShdw>
                </a:effectLst>
                <a:latin typeface="Arial" charset="0"/>
                <a:ea typeface="ＭＳ Ｐゴシック" charset="-128"/>
              </a:rPr>
              <a:t>scientists have made very important contributions to the advance of Particle Physics in general and have maintained a strong involvement in CERN</a:t>
            </a:r>
            <a:endParaRPr lang="en-GB" sz="2000" dirty="0">
              <a:solidFill>
                <a:srgbClr val="EAEAEA"/>
              </a:solidFill>
              <a:effectLst>
                <a:outerShdw blurRad="38100" dist="38100" dir="2700000">
                  <a:srgbClr val="000000"/>
                </a:outerShdw>
              </a:effectLst>
              <a:latin typeface="Arial" charset="0"/>
              <a:ea typeface="ＭＳ Ｐゴシック" charset="-128"/>
            </a:endParaRPr>
          </a:p>
        </p:txBody>
      </p:sp>
      <p:pic>
        <p:nvPicPr>
          <p:cNvPr id="25" name="Picture 4" descr="http://upload.wikimedia.org/wikipedia/commons/3/33/Hendrik_Antoon_Lorentz.jpg"/>
          <p:cNvPicPr>
            <a:picLocks noChangeAspect="1" noChangeArrowheads="1"/>
          </p:cNvPicPr>
          <p:nvPr/>
        </p:nvPicPr>
        <p:blipFill>
          <a:blip r:embed="rId10" cstate="print"/>
          <a:srcRect l="30794" t="14389" r="29206" b="48278"/>
          <a:stretch>
            <a:fillRect/>
          </a:stretch>
        </p:blipFill>
        <p:spPr bwMode="auto">
          <a:xfrm>
            <a:off x="8305800" y="1803400"/>
            <a:ext cx="762000" cy="1016000"/>
          </a:xfrm>
          <a:prstGeom prst="rect">
            <a:avLst/>
          </a:prstGeom>
          <a:noFill/>
        </p:spPr>
      </p:pic>
      <p:pic>
        <p:nvPicPr>
          <p:cNvPr id="26" name="Picture 2" descr="http://www.erisi.com/kuantum/KUANTUMCULAR/Pieter_Zeeman/Pieter_Zeeman.jpg"/>
          <p:cNvPicPr>
            <a:picLocks noChangeAspect="1" noChangeArrowheads="1"/>
          </p:cNvPicPr>
          <p:nvPr/>
        </p:nvPicPr>
        <p:blipFill>
          <a:blip r:embed="rId11" cstate="print"/>
          <a:srcRect l="13917" t="3413" r="7968" b="22302"/>
          <a:stretch>
            <a:fillRect/>
          </a:stretch>
        </p:blipFill>
        <p:spPr bwMode="auto">
          <a:xfrm>
            <a:off x="7391400" y="1794641"/>
            <a:ext cx="762000" cy="1024759"/>
          </a:xfrm>
          <a:prstGeom prst="rect">
            <a:avLst/>
          </a:prstGeom>
          <a:noFill/>
        </p:spPr>
      </p:pic>
    </p:spTree>
    <p:extLst>
      <p:ext uri="{BB962C8B-B14F-4D97-AF65-F5344CB8AC3E}">
        <p14:creationId xmlns:p14="http://schemas.microsoft.com/office/powerpoint/2010/main" val="1548523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1219200" y="152400"/>
            <a:ext cx="6858000" cy="684312"/>
          </a:xfrm>
        </p:spPr>
        <p:txBody>
          <a:bodyPr/>
          <a:lstStyle/>
          <a:p>
            <a:pPr algn="ctr" eaLnBrk="1" hangingPunct="1"/>
            <a:r>
              <a:rPr lang="en-GB" sz="3200" b="1" i="1" dirty="0">
                <a:solidFill>
                  <a:srgbClr val="FFFF00"/>
                </a:solidFill>
                <a:effectLst>
                  <a:outerShdw blurRad="38100" dist="38100" dir="2700000">
                    <a:srgbClr val="000000"/>
                  </a:outerShdw>
                </a:effectLst>
                <a:latin typeface="Arial" pitchFamily="34" charset="0"/>
                <a:ea typeface="ＭＳ Ｐゴシック" pitchFamily="32" charset="-128"/>
                <a:cs typeface="Arial" pitchFamily="34" charset="0"/>
              </a:rPr>
              <a:t>The Netherlands and CERN</a:t>
            </a:r>
          </a:p>
        </p:txBody>
      </p:sp>
      <p:pic>
        <p:nvPicPr>
          <p:cNvPr id="66563" name="Picture 3" descr="NETH0001"/>
          <p:cNvPicPr>
            <a:picLocks noChangeAspect="1" noChangeArrowheads="1"/>
          </p:cNvPicPr>
          <p:nvPr/>
        </p:nvPicPr>
        <p:blipFill>
          <a:blip r:embed="rId2"/>
          <a:srcRect/>
          <a:stretch>
            <a:fillRect/>
          </a:stretch>
        </p:blipFill>
        <p:spPr bwMode="auto">
          <a:xfrm>
            <a:off x="152400" y="152400"/>
            <a:ext cx="1066800" cy="714375"/>
          </a:xfrm>
          <a:prstGeom prst="rect">
            <a:avLst/>
          </a:prstGeom>
          <a:noFill/>
          <a:effectLst>
            <a:outerShdw blurRad="63500" dist="38099" dir="2700000" algn="ctr" rotWithShape="0">
              <a:srgbClr val="000000">
                <a:alpha val="74998"/>
              </a:srgbClr>
            </a:outerShdw>
          </a:effectLst>
        </p:spPr>
      </p:pic>
      <p:sp>
        <p:nvSpPr>
          <p:cNvPr id="30726" name="Rectangle 23"/>
          <p:cNvSpPr>
            <a:spLocks noChangeArrowheads="1"/>
          </p:cNvSpPr>
          <p:nvPr/>
        </p:nvSpPr>
        <p:spPr bwMode="auto">
          <a:xfrm>
            <a:off x="319848" y="965167"/>
            <a:ext cx="8527602" cy="830997"/>
          </a:xfrm>
          <a:prstGeom prst="rect">
            <a:avLst/>
          </a:prstGeom>
          <a:noFill/>
          <a:ln w="9525">
            <a:noFill/>
            <a:miter lim="800000"/>
            <a:headEnd/>
            <a:tailEnd/>
          </a:ln>
        </p:spPr>
        <p:txBody>
          <a:bodyPr wrap="square">
            <a:prstTxWarp prst="textNoShape">
              <a:avLst/>
            </a:prstTxWarp>
            <a:spAutoFit/>
          </a:bodyPr>
          <a:lstStyle/>
          <a:p>
            <a:pPr algn="ctr" eaLnBrk="1" hangingPunct="1"/>
            <a:r>
              <a:rPr lang="en-GB" dirty="0">
                <a:solidFill>
                  <a:schemeClr val="accent1"/>
                </a:solidFill>
                <a:effectLst>
                  <a:outerShdw blurRad="63500" dist="38100" dir="2700000">
                    <a:srgbClr val="000000"/>
                  </a:outerShdw>
                </a:effectLst>
                <a:latin typeface="Arial" charset="0"/>
                <a:ea typeface="ＭＳ Ｐゴシック" charset="-128"/>
              </a:rPr>
              <a:t>Strong involvement in the LHC </a:t>
            </a:r>
            <a:r>
              <a:rPr lang="en-GB" dirty="0" smtClean="0">
                <a:solidFill>
                  <a:schemeClr val="accent1"/>
                </a:solidFill>
                <a:effectLst>
                  <a:outerShdw blurRad="63500" dist="38100" dir="2700000">
                    <a:srgbClr val="000000"/>
                  </a:outerShdw>
                </a:effectLst>
                <a:latin typeface="Arial" charset="0"/>
                <a:ea typeface="ＭＳ Ｐゴシック" charset="-128"/>
              </a:rPr>
              <a:t>Experiments</a:t>
            </a:r>
            <a:endParaRPr lang="en-GB" dirty="0">
              <a:solidFill>
                <a:schemeClr val="accent1"/>
              </a:solidFill>
              <a:effectLst>
                <a:outerShdw blurRad="63500" dist="38100" dir="2700000">
                  <a:srgbClr val="000000"/>
                </a:outerShdw>
              </a:effectLst>
              <a:latin typeface="Arial" charset="0"/>
              <a:ea typeface="ＭＳ Ｐゴシック" charset="-128"/>
            </a:endParaRPr>
          </a:p>
          <a:p>
            <a:pPr algn="ctr" eaLnBrk="1" hangingPunct="1"/>
            <a:r>
              <a:rPr lang="en-GB" dirty="0">
                <a:solidFill>
                  <a:schemeClr val="accent1"/>
                </a:solidFill>
                <a:effectLst>
                  <a:outerShdw blurRad="63500" dist="38100" dir="2700000">
                    <a:srgbClr val="000000"/>
                  </a:outerShdw>
                </a:effectLst>
                <a:latin typeface="Arial" charset="0"/>
                <a:ea typeface="ＭＳ Ｐゴシック" charset="-128"/>
              </a:rPr>
              <a:t>ATLAS, </a:t>
            </a:r>
            <a:r>
              <a:rPr lang="en-GB" dirty="0" err="1" smtClean="0">
                <a:solidFill>
                  <a:schemeClr val="accent1"/>
                </a:solidFill>
                <a:effectLst>
                  <a:outerShdw blurRad="63500" dist="38100" dir="2700000">
                    <a:srgbClr val="000000"/>
                  </a:outerShdw>
                </a:effectLst>
                <a:latin typeface="Arial" charset="0"/>
                <a:ea typeface="ＭＳ Ｐゴシック" charset="-128"/>
              </a:rPr>
              <a:t>LHCb</a:t>
            </a:r>
            <a:r>
              <a:rPr lang="en-GB" dirty="0" smtClean="0">
                <a:solidFill>
                  <a:schemeClr val="accent1"/>
                </a:solidFill>
                <a:effectLst>
                  <a:outerShdw blurRad="63500" dist="38100" dir="2700000">
                    <a:srgbClr val="000000"/>
                  </a:outerShdw>
                </a:effectLst>
                <a:latin typeface="Arial" charset="0"/>
                <a:ea typeface="ＭＳ Ｐゴシック" charset="-128"/>
              </a:rPr>
              <a:t> </a:t>
            </a:r>
            <a:r>
              <a:rPr lang="en-GB" dirty="0">
                <a:solidFill>
                  <a:schemeClr val="accent1"/>
                </a:solidFill>
                <a:effectLst>
                  <a:outerShdw blurRad="63500" dist="38100" dir="2700000">
                    <a:srgbClr val="000000"/>
                  </a:outerShdw>
                </a:effectLst>
                <a:latin typeface="Arial" charset="0"/>
                <a:ea typeface="ＭＳ Ｐゴシック" charset="-128"/>
              </a:rPr>
              <a:t>&amp;</a:t>
            </a:r>
            <a:r>
              <a:rPr lang="en-GB" dirty="0" smtClean="0">
                <a:solidFill>
                  <a:schemeClr val="accent1"/>
                </a:solidFill>
                <a:effectLst>
                  <a:outerShdw blurRad="63500" dist="38100" dir="2700000">
                    <a:srgbClr val="000000"/>
                  </a:outerShdw>
                </a:effectLst>
                <a:latin typeface="Arial" charset="0"/>
                <a:ea typeface="ＭＳ Ｐゴシック" charset="-128"/>
              </a:rPr>
              <a:t> </a:t>
            </a:r>
            <a:r>
              <a:rPr lang="en-GB" dirty="0">
                <a:solidFill>
                  <a:schemeClr val="accent1"/>
                </a:solidFill>
                <a:effectLst>
                  <a:outerShdw blurRad="63500" dist="38100" dir="2700000">
                    <a:srgbClr val="000000"/>
                  </a:outerShdw>
                </a:effectLst>
                <a:latin typeface="Arial" charset="0"/>
                <a:ea typeface="ＭＳ Ｐゴシック" charset="-128"/>
              </a:rPr>
              <a:t>ALICE</a:t>
            </a:r>
            <a:endParaRPr lang="en-GB" sz="2000" dirty="0">
              <a:solidFill>
                <a:schemeClr val="accent1"/>
              </a:solidFill>
              <a:effectLst>
                <a:outerShdw blurRad="63500" dist="38100" dir="2700000">
                  <a:srgbClr val="000000"/>
                </a:outerShdw>
              </a:effectLst>
              <a:latin typeface="Arial" charset="0"/>
              <a:ea typeface="ＭＳ Ｐゴシック" charset="-128"/>
            </a:endParaRPr>
          </a:p>
        </p:txBody>
      </p:sp>
      <p:sp>
        <p:nvSpPr>
          <p:cNvPr id="66584" name="Rectangle 24"/>
          <p:cNvSpPr>
            <a:spLocks noChangeArrowheads="1"/>
          </p:cNvSpPr>
          <p:nvPr/>
        </p:nvSpPr>
        <p:spPr bwMode="auto">
          <a:xfrm>
            <a:off x="4081891" y="4220672"/>
            <a:ext cx="4785884" cy="1323439"/>
          </a:xfrm>
          <a:prstGeom prst="rect">
            <a:avLst/>
          </a:prstGeom>
          <a:noFill/>
          <a:ln w="9525">
            <a:noFill/>
            <a:miter lim="800000"/>
            <a:headEnd/>
            <a:tailEnd/>
          </a:ln>
        </p:spPr>
        <p:txBody>
          <a:bodyPr wrap="square">
            <a:prstTxWarp prst="textNoShape">
              <a:avLst/>
            </a:prstTxWarp>
            <a:spAutoFit/>
          </a:bodyPr>
          <a:lstStyle/>
          <a:p>
            <a:pPr eaLnBrk="1" hangingPunct="1"/>
            <a:r>
              <a:rPr lang="en-GB" sz="1800" dirty="0" smtClean="0">
                <a:solidFill>
                  <a:srgbClr val="EAEAEA"/>
                </a:solidFill>
                <a:effectLst>
                  <a:outerShdw blurRad="38100" dist="38100" dir="2700000" algn="tl">
                    <a:srgbClr val="000000"/>
                  </a:outerShdw>
                </a:effectLst>
                <a:latin typeface="Arial" charset="0"/>
                <a:ea typeface="ＭＳ Ｐゴシック" charset="-128"/>
              </a:rPr>
              <a:t>University of Twente contributes at CERN to Superconducting Magnet Technology.</a:t>
            </a:r>
          </a:p>
          <a:p>
            <a:pPr eaLnBrk="1" hangingPunct="1"/>
            <a:endParaRPr lang="en-GB" sz="800" dirty="0" smtClean="0">
              <a:solidFill>
                <a:srgbClr val="EAEAEA"/>
              </a:solidFill>
              <a:effectLst>
                <a:outerShdw blurRad="38100" dist="38100" dir="2700000" algn="tl">
                  <a:srgbClr val="000000"/>
                </a:outerShdw>
              </a:effectLst>
              <a:latin typeface="Arial" charset="0"/>
              <a:ea typeface="ＭＳ Ｐゴシック" charset="-128"/>
            </a:endParaRPr>
          </a:p>
          <a:p>
            <a:pPr eaLnBrk="1" hangingPunct="1"/>
            <a:r>
              <a:rPr lang="en-US" sz="1800" dirty="0" smtClean="0">
                <a:solidFill>
                  <a:srgbClr val="FFFF00"/>
                </a:solidFill>
                <a:effectLst>
                  <a:outerShdw blurRad="38100" dist="38100" dir="2700000" algn="tl">
                    <a:srgbClr val="000000"/>
                  </a:outerShdw>
                </a:effectLst>
                <a:latin typeface="Arial" charset="0"/>
                <a:ea typeface="ＭＳ Ｐゴシック" charset="-128"/>
              </a:rPr>
              <a:t>GRID computing: </a:t>
            </a:r>
            <a:r>
              <a:rPr lang="en-GB" sz="1800" dirty="0" smtClean="0">
                <a:solidFill>
                  <a:srgbClr val="EAEAEA"/>
                </a:solidFill>
                <a:effectLst>
                  <a:outerShdw blurRad="38100" dist="38100" dir="2700000">
                    <a:srgbClr val="000000"/>
                  </a:outerShdw>
                </a:effectLst>
                <a:latin typeface="Arial" charset="0"/>
                <a:ea typeface="ＭＳ Ｐゴシック" charset="-128"/>
              </a:rPr>
              <a:t>Amsterdam as </a:t>
            </a:r>
          </a:p>
          <a:p>
            <a:pPr eaLnBrk="1" hangingPunct="1"/>
            <a:r>
              <a:rPr lang="en-GB" sz="1800" dirty="0" smtClean="0">
                <a:solidFill>
                  <a:srgbClr val="EAEAEA"/>
                </a:solidFill>
                <a:effectLst>
                  <a:outerShdw blurRad="38100" dist="38100" dir="2700000">
                    <a:srgbClr val="000000"/>
                  </a:outerShdw>
                </a:effectLst>
                <a:latin typeface="Arial" charset="0"/>
                <a:ea typeface="ＭＳ Ｐゴシック" charset="-128"/>
              </a:rPr>
              <a:t>centre-of-excellence (via NWO BIG-GRID)</a:t>
            </a:r>
            <a:r>
              <a:rPr lang="en-GB" sz="1800" dirty="0" smtClean="0">
                <a:solidFill>
                  <a:srgbClr val="EAEAEA"/>
                </a:solidFill>
                <a:effectLst>
                  <a:outerShdw blurRad="38100" dist="38100" dir="2700000" algn="tl">
                    <a:srgbClr val="000000"/>
                  </a:outerShdw>
                </a:effectLst>
                <a:latin typeface="Arial" charset="0"/>
                <a:ea typeface="ＭＳ Ｐゴシック" charset="-128"/>
              </a:rPr>
              <a:t>.</a:t>
            </a:r>
          </a:p>
        </p:txBody>
      </p:sp>
      <p:sp>
        <p:nvSpPr>
          <p:cNvPr id="30728" name="TextBox 3"/>
          <p:cNvSpPr txBox="1">
            <a:spLocks noChangeArrowheads="1"/>
          </p:cNvSpPr>
          <p:nvPr/>
        </p:nvSpPr>
        <p:spPr bwMode="auto">
          <a:xfrm>
            <a:off x="319847" y="1941188"/>
            <a:ext cx="4513365" cy="1754326"/>
          </a:xfrm>
          <a:prstGeom prst="rect">
            <a:avLst/>
          </a:prstGeom>
          <a:noFill/>
          <a:ln w="9525">
            <a:noFill/>
            <a:miter lim="800000"/>
            <a:headEnd/>
            <a:tailEnd/>
          </a:ln>
        </p:spPr>
        <p:txBody>
          <a:bodyPr wrap="square">
            <a:prstTxWarp prst="textNoShape">
              <a:avLst/>
            </a:prstTxWarp>
            <a:spAutoFit/>
          </a:bodyPr>
          <a:lstStyle/>
          <a:p>
            <a:pPr eaLnBrk="1" hangingPunct="1"/>
            <a:r>
              <a:rPr lang="en-US" sz="1800" dirty="0">
                <a:solidFill>
                  <a:srgbClr val="EAEAEA"/>
                </a:solidFill>
                <a:effectLst>
                  <a:outerShdw blurRad="38100" dist="38100" dir="2700000">
                    <a:srgbClr val="000000"/>
                  </a:outerShdw>
                </a:effectLst>
                <a:latin typeface="Arial" charset="0"/>
                <a:ea typeface="ＭＳ Ｐゴシック" charset="-128"/>
              </a:rPr>
              <a:t>Particle physics in the Netherlands is coordinated by </a:t>
            </a:r>
            <a:r>
              <a:rPr lang="en-US" sz="1800" dirty="0">
                <a:solidFill>
                  <a:srgbClr val="FFFF00"/>
                </a:solidFill>
                <a:effectLst>
                  <a:outerShdw blurRad="38100" dist="38100" dir="2700000">
                    <a:srgbClr val="000000"/>
                  </a:outerShdw>
                </a:effectLst>
                <a:latin typeface="Arial" charset="0"/>
                <a:ea typeface="ＭＳ Ｐゴシック" charset="-128"/>
              </a:rPr>
              <a:t>NIKHEF</a:t>
            </a:r>
            <a:r>
              <a:rPr lang="en-US" sz="1800" dirty="0">
                <a:solidFill>
                  <a:srgbClr val="DDDDDD"/>
                </a:solidFill>
                <a:effectLst>
                  <a:outerShdw blurRad="38100" dist="38100" dir="2700000">
                    <a:srgbClr val="000000"/>
                  </a:outerShdw>
                </a:effectLst>
                <a:latin typeface="Arial" charset="0"/>
                <a:ea typeface="ＭＳ Ｐゴシック" charset="-128"/>
              </a:rPr>
              <a:t>, </a:t>
            </a:r>
            <a:r>
              <a:rPr lang="en-US" sz="1800" dirty="0">
                <a:solidFill>
                  <a:srgbClr val="EAEAEA"/>
                </a:solidFill>
                <a:effectLst>
                  <a:outerShdw blurRad="38100" dist="38100" dir="2700000">
                    <a:srgbClr val="000000"/>
                  </a:outerShdw>
                </a:effectLst>
                <a:latin typeface="Arial" charset="0"/>
                <a:ea typeface="ＭＳ Ｐゴシック" charset="-128"/>
              </a:rPr>
              <a:t>a joint venture between </a:t>
            </a:r>
            <a:r>
              <a:rPr lang="en-US" sz="1800" dirty="0" smtClean="0">
                <a:solidFill>
                  <a:srgbClr val="FFFF00"/>
                </a:solidFill>
                <a:effectLst>
                  <a:outerShdw blurRad="38100" dist="38100" dir="2700000">
                    <a:srgbClr val="000000"/>
                  </a:outerShdw>
                </a:effectLst>
                <a:latin typeface="Arial" charset="0"/>
                <a:ea typeface="ＭＳ Ｐゴシック" charset="-128"/>
              </a:rPr>
              <a:t>FOM </a:t>
            </a:r>
            <a:r>
              <a:rPr lang="en-US" sz="1800" dirty="0">
                <a:solidFill>
                  <a:srgbClr val="EAEAEA"/>
                </a:solidFill>
                <a:effectLst>
                  <a:outerShdw blurRad="38100" dist="38100" dir="2700000">
                    <a:srgbClr val="000000"/>
                  </a:outerShdw>
                </a:effectLst>
                <a:latin typeface="Arial" charset="0"/>
                <a:ea typeface="ＭＳ Ｐゴシック" charset="-128"/>
              </a:rPr>
              <a:t>and </a:t>
            </a:r>
            <a:r>
              <a:rPr lang="en-US" sz="1800" dirty="0" smtClean="0">
                <a:solidFill>
                  <a:srgbClr val="FFFF00"/>
                </a:solidFill>
                <a:effectLst>
                  <a:outerShdw blurRad="38100" dist="38100" dir="2700000">
                    <a:srgbClr val="000000"/>
                  </a:outerShdw>
                </a:effectLst>
                <a:latin typeface="Arial" charset="0"/>
                <a:ea typeface="ＭＳ Ｐゴシック" charset="-128"/>
              </a:rPr>
              <a:t>4 Universities</a:t>
            </a:r>
            <a:r>
              <a:rPr lang="en-US" sz="1800" dirty="0">
                <a:solidFill>
                  <a:srgbClr val="DDDDDD"/>
                </a:solidFill>
                <a:effectLst>
                  <a:outerShdw blurRad="38100" dist="38100" dir="2700000">
                    <a:srgbClr val="000000"/>
                  </a:outerShdw>
                </a:effectLst>
                <a:latin typeface="Arial" charset="0"/>
                <a:ea typeface="ＭＳ Ｐゴシック" charset="-128"/>
              </a:rPr>
              <a:t>:</a:t>
            </a:r>
            <a:r>
              <a:rPr lang="en-US" sz="1800" dirty="0">
                <a:solidFill>
                  <a:srgbClr val="003366"/>
                </a:solidFill>
                <a:effectLst>
                  <a:outerShdw blurRad="38100" dist="38100" dir="2700000">
                    <a:srgbClr val="000000"/>
                  </a:outerShdw>
                </a:effectLst>
                <a:latin typeface="Arial" charset="0"/>
                <a:ea typeface="ＭＳ Ｐゴシック" charset="-128"/>
              </a:rPr>
              <a:t> </a:t>
            </a:r>
            <a:endParaRPr lang="en-US" sz="1800" dirty="0" smtClean="0">
              <a:solidFill>
                <a:srgbClr val="003366"/>
              </a:solidFill>
              <a:effectLst>
                <a:outerShdw blurRad="38100" dist="38100" dir="2700000">
                  <a:srgbClr val="000000"/>
                </a:outerShdw>
              </a:effectLst>
              <a:latin typeface="Arial" charset="0"/>
              <a:ea typeface="ＭＳ Ｐゴシック" charset="-128"/>
            </a:endParaRPr>
          </a:p>
          <a:p>
            <a:pPr eaLnBrk="1" hangingPunct="1"/>
            <a:r>
              <a:rPr lang="en-US" sz="1800" dirty="0" smtClean="0">
                <a:solidFill>
                  <a:srgbClr val="EAEAEA"/>
                </a:solidFill>
                <a:effectLst>
                  <a:outerShdw blurRad="38100" dist="38100" dir="2700000">
                    <a:srgbClr val="000000"/>
                  </a:outerShdw>
                </a:effectLst>
                <a:latin typeface="Arial" charset="0"/>
                <a:ea typeface="ＭＳ Ｐゴシック" charset="-128"/>
              </a:rPr>
              <a:t>Radboud </a:t>
            </a:r>
            <a:r>
              <a:rPr lang="en-US" sz="1800" dirty="0">
                <a:solidFill>
                  <a:srgbClr val="EAEAEA"/>
                </a:solidFill>
                <a:effectLst>
                  <a:outerShdw blurRad="38100" dist="38100" dir="2700000">
                    <a:srgbClr val="000000"/>
                  </a:outerShdw>
                </a:effectLst>
                <a:latin typeface="Arial" charset="0"/>
                <a:ea typeface="ＭＳ Ｐゴシック" charset="-128"/>
              </a:rPr>
              <a:t>University Nijmegen, Utrecht University, University of </a:t>
            </a:r>
            <a:r>
              <a:rPr lang="en-US" sz="1800" dirty="0" smtClean="0">
                <a:solidFill>
                  <a:srgbClr val="EAEAEA"/>
                </a:solidFill>
                <a:effectLst>
                  <a:outerShdw blurRad="38100" dist="38100" dir="2700000">
                    <a:srgbClr val="000000"/>
                  </a:outerShdw>
                </a:effectLst>
                <a:latin typeface="Arial" charset="0"/>
                <a:ea typeface="ＭＳ Ｐゴシック" charset="-128"/>
              </a:rPr>
              <a:t>Amsterdam</a:t>
            </a:r>
          </a:p>
          <a:p>
            <a:pPr eaLnBrk="1" hangingPunct="1"/>
            <a:r>
              <a:rPr lang="en-US" sz="1800" dirty="0" smtClean="0">
                <a:solidFill>
                  <a:srgbClr val="EAEAEA"/>
                </a:solidFill>
                <a:effectLst>
                  <a:outerShdw blurRad="38100" dist="38100" dir="2700000">
                    <a:srgbClr val="000000"/>
                  </a:outerShdw>
                </a:effectLst>
                <a:latin typeface="Arial" charset="0"/>
                <a:ea typeface="ＭＳ Ｐゴシック" charset="-128"/>
              </a:rPr>
              <a:t>and </a:t>
            </a:r>
            <a:r>
              <a:rPr lang="en-US" sz="1800" dirty="0">
                <a:solidFill>
                  <a:srgbClr val="EAEAEA"/>
                </a:solidFill>
                <a:effectLst>
                  <a:outerShdw blurRad="38100" dist="38100" dir="2700000">
                    <a:srgbClr val="000000"/>
                  </a:outerShdw>
                </a:effectLst>
                <a:latin typeface="Arial" charset="0"/>
                <a:ea typeface="ＭＳ Ｐゴシック" charset="-128"/>
              </a:rPr>
              <a:t>Vrije </a:t>
            </a:r>
            <a:r>
              <a:rPr lang="en-US" sz="1800" dirty="0" smtClean="0">
                <a:solidFill>
                  <a:srgbClr val="EAEAEA"/>
                </a:solidFill>
                <a:effectLst>
                  <a:outerShdw blurRad="38100" dist="38100" dir="2700000">
                    <a:srgbClr val="000000"/>
                  </a:outerShdw>
                </a:effectLst>
                <a:latin typeface="Arial" charset="0"/>
                <a:ea typeface="ＭＳ Ｐゴシック" charset="-128"/>
              </a:rPr>
              <a:t>Universiteit </a:t>
            </a:r>
            <a:r>
              <a:rPr lang="en-US" sz="1800" dirty="0">
                <a:solidFill>
                  <a:srgbClr val="EAEAEA"/>
                </a:solidFill>
                <a:effectLst>
                  <a:outerShdw blurRad="38100" dist="38100" dir="2700000">
                    <a:srgbClr val="000000"/>
                  </a:outerShdw>
                </a:effectLst>
                <a:latin typeface="Arial" charset="0"/>
                <a:ea typeface="ＭＳ Ｐゴシック" charset="-128"/>
              </a:rPr>
              <a:t>Amsterdam. </a:t>
            </a:r>
            <a:endParaRPr lang="en-GB" sz="1800" dirty="0">
              <a:solidFill>
                <a:srgbClr val="EAEAEA"/>
              </a:solidFill>
              <a:effectLst>
                <a:outerShdw blurRad="38100" dist="38100" dir="2700000">
                  <a:srgbClr val="000000"/>
                </a:outerShdw>
              </a:effectLst>
              <a:latin typeface="Arial" charset="0"/>
              <a:ea typeface="ＭＳ Ｐゴシック" charset="-128"/>
            </a:endParaRPr>
          </a:p>
        </p:txBody>
      </p:sp>
      <p:grpSp>
        <p:nvGrpSpPr>
          <p:cNvPr id="2" name="Group 31"/>
          <p:cNvGrpSpPr>
            <a:grpSpLocks/>
          </p:cNvGrpSpPr>
          <p:nvPr/>
        </p:nvGrpSpPr>
        <p:grpSpPr bwMode="auto">
          <a:xfrm>
            <a:off x="659124" y="3964137"/>
            <a:ext cx="8332789" cy="2761447"/>
            <a:chOff x="545" y="2442"/>
            <a:chExt cx="5249" cy="1643"/>
          </a:xfrm>
        </p:grpSpPr>
        <p:sp>
          <p:nvSpPr>
            <p:cNvPr id="66587" name="TextBox 4"/>
            <p:cNvSpPr txBox="1">
              <a:spLocks noChangeArrowheads="1"/>
            </p:cNvSpPr>
            <p:nvPr/>
          </p:nvSpPr>
          <p:spPr bwMode="auto">
            <a:xfrm>
              <a:off x="1983" y="3591"/>
              <a:ext cx="3811" cy="494"/>
            </a:xfrm>
            <a:prstGeom prst="rect">
              <a:avLst/>
            </a:prstGeom>
            <a:noFill/>
            <a:ln w="9525">
              <a:noFill/>
              <a:miter lim="800000"/>
              <a:headEnd/>
              <a:tailEnd/>
            </a:ln>
          </p:spPr>
          <p:txBody>
            <a:bodyPr wrap="square">
              <a:prstTxWarp prst="textNoShape">
                <a:avLst/>
              </a:prstTxWarp>
              <a:spAutoFit/>
            </a:bodyPr>
            <a:lstStyle/>
            <a:p>
              <a:pPr eaLnBrk="1" hangingPunct="1"/>
              <a:r>
                <a:rPr lang="en-US" sz="1800" dirty="0">
                  <a:solidFill>
                    <a:srgbClr val="EAEAEA"/>
                  </a:solidFill>
                  <a:effectLst>
                    <a:outerShdw blurRad="38100" dist="38100" dir="2700000">
                      <a:srgbClr val="000000"/>
                    </a:outerShdw>
                  </a:effectLst>
                  <a:latin typeface="Arial" charset="0"/>
                  <a:ea typeface="ＭＳ Ｐゴシック" charset="-128"/>
                </a:rPr>
                <a:t>Dutch industry has played an important role.</a:t>
              </a:r>
            </a:p>
            <a:p>
              <a:pPr eaLnBrk="1" hangingPunct="1"/>
              <a:r>
                <a:rPr lang="en-US" sz="1400" dirty="0" smtClean="0">
                  <a:solidFill>
                    <a:srgbClr val="EAEAEA"/>
                  </a:solidFill>
                  <a:effectLst>
                    <a:outerShdw blurRad="38100" dist="38100" dir="2700000">
                      <a:srgbClr val="000000"/>
                    </a:outerShdw>
                  </a:effectLst>
                  <a:latin typeface="Arial" charset="0"/>
                  <a:ea typeface="ＭＳ Ｐゴシック" charset="-128"/>
                </a:rPr>
                <a:t>(example) Vacuum </a:t>
              </a:r>
              <a:r>
                <a:rPr lang="en-US" sz="1400" dirty="0">
                  <a:solidFill>
                    <a:srgbClr val="EAEAEA"/>
                  </a:solidFill>
                  <a:effectLst>
                    <a:outerShdw blurRad="38100" dist="38100" dir="2700000">
                      <a:srgbClr val="000000"/>
                    </a:outerShdw>
                  </a:effectLst>
                  <a:latin typeface="Arial" charset="0"/>
                  <a:ea typeface="ＭＳ Ｐゴシック" charset="-128"/>
                </a:rPr>
                <a:t>vessels </a:t>
              </a:r>
              <a:r>
                <a:rPr lang="en-US" sz="1400" dirty="0" smtClean="0">
                  <a:solidFill>
                    <a:srgbClr val="EAEAEA"/>
                  </a:solidFill>
                  <a:effectLst>
                    <a:outerShdw blurRad="38100" dist="38100" dir="2700000">
                      <a:srgbClr val="000000"/>
                    </a:outerShdw>
                  </a:effectLst>
                  <a:latin typeface="Arial" charset="0"/>
                  <a:ea typeface="ＭＳ Ｐゴシック" charset="-128"/>
                </a:rPr>
                <a:t>and coils for </a:t>
              </a:r>
              <a:r>
                <a:rPr lang="en-US" sz="1400" dirty="0">
                  <a:solidFill>
                    <a:srgbClr val="EAEAEA"/>
                  </a:solidFill>
                  <a:effectLst>
                    <a:outerShdw blurRad="38100" dist="38100" dir="2700000">
                      <a:srgbClr val="000000"/>
                    </a:outerShdw>
                  </a:effectLst>
                  <a:latin typeface="Arial" charset="0"/>
                  <a:ea typeface="ＭＳ Ｐゴシック" charset="-128"/>
                </a:rPr>
                <a:t>the end cap toroids were manufactured in the Netherlands by Schelde Exotech and Brush HMA BV.</a:t>
              </a:r>
              <a:endParaRPr lang="en-GB" sz="1400" b="1" dirty="0">
                <a:solidFill>
                  <a:srgbClr val="EAEAEA"/>
                </a:solidFill>
                <a:effectLst>
                  <a:outerShdw blurRad="38100" dist="38100" dir="2700000">
                    <a:srgbClr val="000000"/>
                  </a:outerShdw>
                </a:effectLst>
                <a:latin typeface="Arial" charset="0"/>
                <a:ea typeface="ＭＳ Ｐゴシック" charset="-128"/>
              </a:endParaRPr>
            </a:p>
          </p:txBody>
        </p:sp>
        <p:pic>
          <p:nvPicPr>
            <p:cNvPr id="66588" name="Picture 28" descr="Picture 9"/>
            <p:cNvPicPr>
              <a:picLocks noChangeAspect="1" noChangeArrowheads="1"/>
            </p:cNvPicPr>
            <p:nvPr/>
          </p:nvPicPr>
          <p:blipFill rotWithShape="1">
            <a:blip r:embed="rId3"/>
            <a:srcRect l="16209" r="150"/>
            <a:stretch/>
          </p:blipFill>
          <p:spPr bwMode="auto">
            <a:xfrm>
              <a:off x="562" y="2442"/>
              <a:ext cx="1383" cy="1588"/>
            </a:xfrm>
            <a:prstGeom prst="rect">
              <a:avLst/>
            </a:prstGeom>
            <a:noFill/>
            <a:effectLst>
              <a:outerShdw blurRad="63500" dist="38099" dir="2700000" algn="ctr" rotWithShape="0">
                <a:srgbClr val="000000">
                  <a:alpha val="74998"/>
                </a:srgbClr>
              </a:outerShdw>
            </a:effectLst>
          </p:spPr>
        </p:pic>
        <p:sp>
          <p:nvSpPr>
            <p:cNvPr id="66589" name="Rectangle 29"/>
            <p:cNvSpPr>
              <a:spLocks noChangeArrowheads="1"/>
            </p:cNvSpPr>
            <p:nvPr/>
          </p:nvSpPr>
          <p:spPr bwMode="auto">
            <a:xfrm>
              <a:off x="545" y="3830"/>
              <a:ext cx="1438" cy="201"/>
            </a:xfrm>
            <a:prstGeom prst="rect">
              <a:avLst/>
            </a:prstGeom>
            <a:noFill/>
            <a:ln w="9525">
              <a:noFill/>
              <a:miter lim="800000"/>
              <a:headEnd/>
              <a:tailEnd/>
            </a:ln>
          </p:spPr>
          <p:txBody>
            <a:bodyPr wrap="none">
              <a:prstTxWarp prst="textNoShape">
                <a:avLst/>
              </a:prstTxWarp>
              <a:spAutoFit/>
            </a:bodyPr>
            <a:lstStyle/>
            <a:p>
              <a:pPr eaLnBrk="1" hangingPunct="1"/>
              <a:r>
                <a:rPr lang="en-GB" sz="1600" dirty="0">
                  <a:solidFill>
                    <a:srgbClr val="FFFF00"/>
                  </a:solidFill>
                  <a:effectLst>
                    <a:outerShdw blurRad="38100" dist="38100" dir="2700000" algn="tl">
                      <a:srgbClr val="000000"/>
                    </a:outerShdw>
                  </a:effectLst>
                  <a:latin typeface="Arial" charset="0"/>
                  <a:ea typeface="ＭＳ Ｐゴシック" charset="-128"/>
                </a:rPr>
                <a:t>ATLAS </a:t>
              </a:r>
              <a:r>
                <a:rPr lang="en-GB" sz="1600" dirty="0" smtClean="0">
                  <a:solidFill>
                    <a:srgbClr val="FFFF00"/>
                  </a:solidFill>
                  <a:effectLst>
                    <a:outerShdw blurRad="38100" dist="38100" dir="2700000" algn="tl">
                      <a:srgbClr val="000000"/>
                    </a:outerShdw>
                  </a:effectLst>
                  <a:latin typeface="Arial" charset="0"/>
                  <a:ea typeface="ＭＳ Ｐゴシック" charset="-128"/>
                </a:rPr>
                <a:t>End </a:t>
              </a:r>
              <a:r>
                <a:rPr lang="en-GB" sz="1600" dirty="0">
                  <a:solidFill>
                    <a:srgbClr val="FFFF00"/>
                  </a:solidFill>
                  <a:effectLst>
                    <a:outerShdw blurRad="38100" dist="38100" dir="2700000" algn="tl">
                      <a:srgbClr val="000000"/>
                    </a:outerShdw>
                  </a:effectLst>
                  <a:latin typeface="Arial" charset="0"/>
                  <a:ea typeface="ＭＳ Ｐゴシック" charset="-128"/>
                </a:rPr>
                <a:t>C</a:t>
              </a:r>
              <a:r>
                <a:rPr lang="en-GB" sz="1600" dirty="0" smtClean="0">
                  <a:solidFill>
                    <a:srgbClr val="FFFF00"/>
                  </a:solidFill>
                  <a:effectLst>
                    <a:outerShdw blurRad="38100" dist="38100" dir="2700000" algn="tl">
                      <a:srgbClr val="000000"/>
                    </a:outerShdw>
                  </a:effectLst>
                  <a:latin typeface="Arial" charset="0"/>
                  <a:ea typeface="ＭＳ Ｐゴシック" charset="-128"/>
                </a:rPr>
                <a:t>ap </a:t>
              </a:r>
              <a:r>
                <a:rPr lang="en-GB" sz="1600" dirty="0">
                  <a:solidFill>
                    <a:srgbClr val="FFFF00"/>
                  </a:solidFill>
                  <a:effectLst>
                    <a:outerShdw blurRad="38100" dist="38100" dir="2700000" algn="tl">
                      <a:srgbClr val="000000"/>
                    </a:outerShdw>
                  </a:effectLst>
                  <a:latin typeface="Arial" charset="0"/>
                  <a:ea typeface="ＭＳ Ｐゴシック" charset="-128"/>
                </a:rPr>
                <a:t>T</a:t>
              </a:r>
              <a:r>
                <a:rPr lang="en-GB" sz="1600" dirty="0" smtClean="0">
                  <a:solidFill>
                    <a:srgbClr val="FFFF00"/>
                  </a:solidFill>
                  <a:effectLst>
                    <a:outerShdw blurRad="38100" dist="38100" dir="2700000" algn="tl">
                      <a:srgbClr val="000000"/>
                    </a:outerShdw>
                  </a:effectLst>
                  <a:latin typeface="Arial" charset="0"/>
                  <a:ea typeface="ＭＳ Ｐゴシック" charset="-128"/>
                </a:rPr>
                <a:t>oroid</a:t>
              </a:r>
              <a:endParaRPr lang="en-GB" sz="2000" dirty="0">
                <a:solidFill>
                  <a:srgbClr val="FFFF00"/>
                </a:solidFill>
                <a:latin typeface="Arial" charset="0"/>
                <a:ea typeface="ＭＳ Ｐゴシック" charset="-128"/>
              </a:endParaRPr>
            </a:p>
          </p:txBody>
        </p:sp>
      </p:grpSp>
      <p:pic>
        <p:nvPicPr>
          <p:cNvPr id="13" name="Picture 12" descr="Screen shot 2010-03-20 at 14.25.11.png"/>
          <p:cNvPicPr>
            <a:picLocks noChangeAspect="1"/>
          </p:cNvPicPr>
          <p:nvPr/>
        </p:nvPicPr>
        <p:blipFill>
          <a:blip r:embed="rId4"/>
          <a:stretch>
            <a:fillRect/>
          </a:stretch>
        </p:blipFill>
        <p:spPr>
          <a:xfrm>
            <a:off x="4800600" y="1981200"/>
            <a:ext cx="3143547" cy="2133600"/>
          </a:xfrm>
          <a:prstGeom prst="rect">
            <a:avLst/>
          </a:prstGeom>
          <a:effectLst>
            <a:outerShdw blurRad="50800" dist="38100" dir="2700000">
              <a:srgbClr val="000000"/>
            </a:outerShdw>
          </a:effectLst>
        </p:spPr>
      </p:pic>
      <p:pic>
        <p:nvPicPr>
          <p:cNvPr id="14" name="Picture 13" descr="cern_logo_1.png"/>
          <p:cNvPicPr>
            <a:picLocks noChangeAspect="1"/>
          </p:cNvPicPr>
          <p:nvPr/>
        </p:nvPicPr>
        <p:blipFill>
          <a:blip r:embed="rId5">
            <a:lum bright="100000" contrast="-100000"/>
          </a:blip>
          <a:stretch>
            <a:fillRect/>
          </a:stretch>
        </p:blipFill>
        <p:spPr>
          <a:xfrm>
            <a:off x="8220075" y="139700"/>
            <a:ext cx="685800" cy="674370"/>
          </a:xfrm>
          <a:prstGeom prst="rect">
            <a:avLst/>
          </a:prstGeom>
        </p:spPr>
      </p:pic>
    </p:spTree>
    <p:extLst>
      <p:ext uri="{BB962C8B-B14F-4D97-AF65-F5344CB8AC3E}">
        <p14:creationId xmlns:p14="http://schemas.microsoft.com/office/powerpoint/2010/main" val="1443038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584"/>
                                        </p:tgtEl>
                                        <p:attrNameLst>
                                          <p:attrName>style.visibility</p:attrName>
                                        </p:attrNameLst>
                                      </p:cBhvr>
                                      <p:to>
                                        <p:strVal val="visible"/>
                                      </p:to>
                                    </p:set>
                                    <p:animEffect transition="in" filter="fade">
                                      <p:cBhvr>
                                        <p:cTn id="7" dur="2000"/>
                                        <p:tgtEl>
                                          <p:spTgt spid="6658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8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cern_logo_1.png"/>
          <p:cNvPicPr>
            <a:picLocks noChangeAspect="1"/>
          </p:cNvPicPr>
          <p:nvPr/>
        </p:nvPicPr>
        <p:blipFill>
          <a:blip r:embed="rId2">
            <a:lum bright="100000" contrast="-100000"/>
          </a:blip>
          <a:stretch>
            <a:fillRect/>
          </a:stretch>
        </p:blipFill>
        <p:spPr>
          <a:xfrm>
            <a:off x="8220075" y="139700"/>
            <a:ext cx="685800" cy="674370"/>
          </a:xfrm>
          <a:prstGeom prst="rect">
            <a:avLst/>
          </a:prstGeom>
        </p:spPr>
      </p:pic>
      <p:pic>
        <p:nvPicPr>
          <p:cNvPr id="15" name="Picture 16" descr="http://mediaarchive.cern.ch/MediaArchive/Photo/Public/2010/1011266/1011266_50/1011266_50-A4-at-144-dpi.jpg"/>
          <p:cNvPicPr>
            <a:picLocks noChangeAspect="1" noChangeArrowheads="1"/>
          </p:cNvPicPr>
          <p:nvPr/>
        </p:nvPicPr>
        <p:blipFill>
          <a:blip r:embed="rId3" cstate="print">
            <a:duotone>
              <a:schemeClr val="accent5">
                <a:shade val="45000"/>
                <a:satMod val="135000"/>
              </a:schemeClr>
              <a:prstClr val="white"/>
            </a:duotone>
          </a:blip>
          <a:stretch>
            <a:fillRect/>
          </a:stretch>
        </p:blipFill>
        <p:spPr bwMode="auto">
          <a:xfrm>
            <a:off x="76200" y="898122"/>
            <a:ext cx="8991600" cy="5883678"/>
          </a:xfrm>
          <a:prstGeom prst="rect">
            <a:avLst/>
          </a:prstGeom>
          <a:noFill/>
          <a:ln>
            <a:noFill/>
          </a:ln>
        </p:spPr>
      </p:pic>
      <p:pic>
        <p:nvPicPr>
          <p:cNvPr id="16" name="Picture 8" descr="http://mediaarchive.cern.ch/MediaArchive/Photo/Public/2010/1011266/1011266_126/1011266_126-A5-at-72-dpi.jpg"/>
          <p:cNvPicPr>
            <a:picLocks noChangeAspect="1" noChangeArrowheads="1"/>
          </p:cNvPicPr>
          <p:nvPr/>
        </p:nvPicPr>
        <p:blipFill>
          <a:blip r:embed="rId4" cstate="print"/>
          <a:srcRect/>
          <a:stretch>
            <a:fillRect/>
          </a:stretch>
        </p:blipFill>
        <p:spPr bwMode="auto">
          <a:xfrm>
            <a:off x="5562600" y="4572000"/>
            <a:ext cx="3423023" cy="2209800"/>
          </a:xfrm>
          <a:prstGeom prst="rect">
            <a:avLst/>
          </a:prstGeom>
          <a:noFill/>
        </p:spPr>
      </p:pic>
      <p:sp>
        <p:nvSpPr>
          <p:cNvPr id="17" name="Title 1"/>
          <p:cNvSpPr>
            <a:spLocks noGrp="1"/>
          </p:cNvSpPr>
          <p:nvPr>
            <p:ph type="title"/>
          </p:nvPr>
        </p:nvSpPr>
        <p:spPr>
          <a:xfrm>
            <a:off x="4419600" y="139700"/>
            <a:ext cx="3886200" cy="533400"/>
          </a:xfrm>
        </p:spPr>
        <p:txBody>
          <a:bodyPr/>
          <a:lstStyle/>
          <a:p>
            <a:r>
              <a:rPr lang="fr-CH" sz="2400" dirty="0" smtClean="0">
                <a:solidFill>
                  <a:schemeClr val="accent1"/>
                </a:solidFill>
              </a:rPr>
              <a:t>8 - 11 </a:t>
            </a:r>
            <a:r>
              <a:rPr lang="fr-CH" sz="2400" dirty="0" err="1" smtClean="0">
                <a:solidFill>
                  <a:schemeClr val="accent1"/>
                </a:solidFill>
              </a:rPr>
              <a:t>November</a:t>
            </a:r>
            <a:r>
              <a:rPr lang="fr-CH" sz="2400" dirty="0" smtClean="0">
                <a:solidFill>
                  <a:schemeClr val="accent1"/>
                </a:solidFill>
              </a:rPr>
              <a:t> 2010</a:t>
            </a:r>
            <a:endParaRPr lang="en-US" sz="2400" dirty="0">
              <a:solidFill>
                <a:schemeClr val="accent1"/>
              </a:solidFill>
            </a:endParaRPr>
          </a:p>
        </p:txBody>
      </p:sp>
      <p:sp>
        <p:nvSpPr>
          <p:cNvPr id="18" name="Content Placeholder 2"/>
          <p:cNvSpPr>
            <a:spLocks noGrp="1"/>
          </p:cNvSpPr>
          <p:nvPr>
            <p:ph idx="1"/>
          </p:nvPr>
        </p:nvSpPr>
        <p:spPr>
          <a:xfrm>
            <a:off x="76201" y="914400"/>
            <a:ext cx="8763000" cy="5867400"/>
          </a:xfrm>
        </p:spPr>
        <p:txBody>
          <a:bodyPr/>
          <a:lstStyle/>
          <a:p>
            <a:pPr marL="231775" indent="-231775">
              <a:spcBef>
                <a:spcPts val="100"/>
              </a:spcBef>
            </a:pPr>
            <a:r>
              <a:rPr lang="en-US" sz="1300" b="1" dirty="0" err="1" smtClean="0">
                <a:solidFill>
                  <a:srgbClr val="7030A0"/>
                </a:solidFill>
              </a:rPr>
              <a:t>Schelde</a:t>
            </a:r>
            <a:r>
              <a:rPr lang="en-US" sz="1300" b="1" dirty="0" smtClean="0">
                <a:solidFill>
                  <a:srgbClr val="7030A0"/>
                </a:solidFill>
              </a:rPr>
              <a:t> </a:t>
            </a:r>
            <a:r>
              <a:rPr lang="en-US" sz="1300" b="1" dirty="0" err="1" smtClean="0">
                <a:solidFill>
                  <a:srgbClr val="7030A0"/>
                </a:solidFill>
              </a:rPr>
              <a:t>Exotech</a:t>
            </a:r>
            <a:r>
              <a:rPr lang="en-US" sz="1300" b="1" dirty="0" smtClean="0">
                <a:solidFill>
                  <a:srgbClr val="7030A0"/>
                </a:solidFill>
              </a:rPr>
              <a:t> </a:t>
            </a:r>
          </a:p>
          <a:p>
            <a:pPr marL="231775" indent="-231775">
              <a:spcBef>
                <a:spcPts val="100"/>
              </a:spcBef>
            </a:pPr>
            <a:r>
              <a:rPr lang="en-US" sz="1300" b="1" dirty="0" err="1" smtClean="0">
                <a:solidFill>
                  <a:srgbClr val="7030A0"/>
                </a:solidFill>
              </a:rPr>
              <a:t>Vernooy</a:t>
            </a:r>
            <a:r>
              <a:rPr lang="en-US" sz="1300" b="1" dirty="0" smtClean="0">
                <a:solidFill>
                  <a:srgbClr val="7030A0"/>
                </a:solidFill>
              </a:rPr>
              <a:t> BV Triumph Group </a:t>
            </a:r>
          </a:p>
          <a:p>
            <a:pPr marL="231775" indent="-231775">
              <a:spcBef>
                <a:spcPts val="100"/>
              </a:spcBef>
            </a:pPr>
            <a:r>
              <a:rPr lang="en-US" sz="1300" b="1" dirty="0" smtClean="0">
                <a:solidFill>
                  <a:srgbClr val="7030A0"/>
                </a:solidFill>
              </a:rPr>
              <a:t>INCAA Computers </a:t>
            </a:r>
          </a:p>
          <a:p>
            <a:pPr marL="231775" indent="-231775">
              <a:spcBef>
                <a:spcPts val="100"/>
              </a:spcBef>
            </a:pPr>
            <a:r>
              <a:rPr lang="en-US" sz="1300" b="1" dirty="0" err="1" smtClean="0">
                <a:solidFill>
                  <a:srgbClr val="7030A0"/>
                </a:solidFill>
              </a:rPr>
              <a:t>DeMaCo</a:t>
            </a:r>
            <a:r>
              <a:rPr lang="en-US" sz="1300" b="1" dirty="0" smtClean="0">
                <a:solidFill>
                  <a:srgbClr val="7030A0"/>
                </a:solidFill>
              </a:rPr>
              <a:t> Holland </a:t>
            </a:r>
            <a:r>
              <a:rPr lang="en-US" sz="1300" b="1" dirty="0" err="1" smtClean="0">
                <a:solidFill>
                  <a:srgbClr val="7030A0"/>
                </a:solidFill>
              </a:rPr>
              <a:t>bv</a:t>
            </a:r>
            <a:r>
              <a:rPr lang="en-US" sz="1300" b="1" dirty="0" smtClean="0">
                <a:solidFill>
                  <a:srgbClr val="7030A0"/>
                </a:solidFill>
              </a:rPr>
              <a:t> </a:t>
            </a:r>
          </a:p>
          <a:p>
            <a:pPr marL="231775" indent="-231775">
              <a:spcBef>
                <a:spcPts val="100"/>
              </a:spcBef>
            </a:pPr>
            <a:r>
              <a:rPr lang="en-US" sz="1300" b="1" dirty="0" smtClean="0">
                <a:solidFill>
                  <a:srgbClr val="7030A0"/>
                </a:solidFill>
              </a:rPr>
              <a:t>TNO Science &amp; Industry </a:t>
            </a:r>
          </a:p>
          <a:p>
            <a:pPr marL="231775" indent="-231775">
              <a:spcBef>
                <a:spcPts val="100"/>
              </a:spcBef>
            </a:pPr>
            <a:r>
              <a:rPr lang="en-US" sz="1300" b="1" dirty="0" smtClean="0">
                <a:solidFill>
                  <a:srgbClr val="7030A0"/>
                </a:solidFill>
              </a:rPr>
              <a:t>Janssen Precision Engineering BV </a:t>
            </a:r>
          </a:p>
          <a:p>
            <a:pPr marL="231775" indent="-231775">
              <a:spcBef>
                <a:spcPts val="100"/>
              </a:spcBef>
            </a:pPr>
            <a:r>
              <a:rPr lang="en-US" sz="1300" b="1" dirty="0" err="1" smtClean="0">
                <a:solidFill>
                  <a:srgbClr val="7030A0"/>
                </a:solidFill>
              </a:rPr>
              <a:t>Hositrad</a:t>
            </a:r>
            <a:r>
              <a:rPr lang="en-US" sz="1300" b="1" dirty="0" smtClean="0">
                <a:solidFill>
                  <a:srgbClr val="7030A0"/>
                </a:solidFill>
              </a:rPr>
              <a:t> </a:t>
            </a:r>
            <a:r>
              <a:rPr lang="en-US" sz="1300" b="1" dirty="0" err="1" smtClean="0">
                <a:solidFill>
                  <a:srgbClr val="7030A0"/>
                </a:solidFill>
              </a:rPr>
              <a:t>VacuumTechnology</a:t>
            </a:r>
            <a:r>
              <a:rPr lang="en-US" sz="1300" b="1" dirty="0" smtClean="0">
                <a:solidFill>
                  <a:srgbClr val="7030A0"/>
                </a:solidFill>
              </a:rPr>
              <a:t> </a:t>
            </a:r>
          </a:p>
          <a:p>
            <a:pPr marL="231775" indent="-231775">
              <a:spcBef>
                <a:spcPts val="100"/>
              </a:spcBef>
            </a:pPr>
            <a:r>
              <a:rPr lang="en-US" sz="1300" b="1" dirty="0" err="1" smtClean="0">
                <a:solidFill>
                  <a:srgbClr val="7030A0"/>
                </a:solidFill>
              </a:rPr>
              <a:t>Velmon</a:t>
            </a:r>
            <a:r>
              <a:rPr lang="en-US" sz="1300" b="1" dirty="0" smtClean="0">
                <a:solidFill>
                  <a:srgbClr val="7030A0"/>
                </a:solidFill>
              </a:rPr>
              <a:t> </a:t>
            </a:r>
            <a:r>
              <a:rPr lang="en-US" sz="1300" b="1" dirty="0" err="1" smtClean="0">
                <a:solidFill>
                  <a:srgbClr val="7030A0"/>
                </a:solidFill>
              </a:rPr>
              <a:t>Lastechniek</a:t>
            </a:r>
            <a:r>
              <a:rPr lang="en-US" sz="1300" b="1" dirty="0" smtClean="0">
                <a:solidFill>
                  <a:srgbClr val="7030A0"/>
                </a:solidFill>
              </a:rPr>
              <a:t> BV </a:t>
            </a:r>
          </a:p>
          <a:p>
            <a:pPr marL="231775" indent="-231775">
              <a:spcBef>
                <a:spcPts val="100"/>
              </a:spcBef>
            </a:pPr>
            <a:r>
              <a:rPr lang="en-US" sz="1300" b="1" dirty="0" smtClean="0">
                <a:solidFill>
                  <a:srgbClr val="7030A0"/>
                </a:solidFill>
              </a:rPr>
              <a:t>Genius </a:t>
            </a:r>
            <a:r>
              <a:rPr lang="en-US" sz="1300" b="1" dirty="0" err="1" smtClean="0">
                <a:solidFill>
                  <a:srgbClr val="7030A0"/>
                </a:solidFill>
              </a:rPr>
              <a:t>Klinkenberg</a:t>
            </a:r>
            <a:r>
              <a:rPr lang="en-US" sz="1300" b="1" dirty="0" smtClean="0">
                <a:solidFill>
                  <a:srgbClr val="7030A0"/>
                </a:solidFill>
              </a:rPr>
              <a:t> </a:t>
            </a:r>
            <a:r>
              <a:rPr lang="en-US" sz="1300" b="1" dirty="0" err="1" smtClean="0">
                <a:solidFill>
                  <a:srgbClr val="7030A0"/>
                </a:solidFill>
              </a:rPr>
              <a:t>Int</a:t>
            </a:r>
            <a:r>
              <a:rPr lang="en-US" sz="1300" b="1" dirty="0" smtClean="0">
                <a:solidFill>
                  <a:srgbClr val="7030A0"/>
                </a:solidFill>
              </a:rPr>
              <a:t> BV </a:t>
            </a:r>
          </a:p>
          <a:p>
            <a:pPr marL="231775" indent="-231775">
              <a:spcBef>
                <a:spcPts val="100"/>
              </a:spcBef>
            </a:pPr>
            <a:r>
              <a:rPr lang="en-US" sz="1300" b="1" dirty="0" err="1" smtClean="0">
                <a:solidFill>
                  <a:srgbClr val="7030A0"/>
                </a:solidFill>
              </a:rPr>
              <a:t>Imtech</a:t>
            </a:r>
            <a:r>
              <a:rPr lang="en-US" sz="1300" b="1" dirty="0" smtClean="0">
                <a:solidFill>
                  <a:srgbClr val="7030A0"/>
                </a:solidFill>
              </a:rPr>
              <a:t> Industry International B.V. </a:t>
            </a:r>
          </a:p>
          <a:p>
            <a:pPr marL="231775" indent="-231775">
              <a:spcBef>
                <a:spcPts val="100"/>
              </a:spcBef>
            </a:pPr>
            <a:r>
              <a:rPr lang="en-US" sz="1300" b="1" dirty="0" smtClean="0">
                <a:solidFill>
                  <a:srgbClr val="7030A0"/>
                </a:solidFill>
              </a:rPr>
              <a:t>VDL ETG Projects </a:t>
            </a:r>
          </a:p>
          <a:p>
            <a:pPr marL="231775" indent="-231775">
              <a:spcBef>
                <a:spcPts val="100"/>
              </a:spcBef>
            </a:pPr>
            <a:r>
              <a:rPr lang="en-US" sz="1300" b="1" dirty="0" err="1" smtClean="0">
                <a:solidFill>
                  <a:srgbClr val="7030A0"/>
                </a:solidFill>
              </a:rPr>
              <a:t>Machinefabriek</a:t>
            </a:r>
            <a:r>
              <a:rPr lang="en-US" sz="1300" b="1" dirty="0" smtClean="0">
                <a:solidFill>
                  <a:srgbClr val="7030A0"/>
                </a:solidFill>
              </a:rPr>
              <a:t> </a:t>
            </a:r>
            <a:r>
              <a:rPr lang="en-US" sz="1300" b="1" dirty="0" err="1" smtClean="0">
                <a:solidFill>
                  <a:srgbClr val="7030A0"/>
                </a:solidFill>
              </a:rPr>
              <a:t>Boessenkool</a:t>
            </a:r>
            <a:r>
              <a:rPr lang="en-US" sz="1300" b="1" dirty="0" smtClean="0">
                <a:solidFill>
                  <a:srgbClr val="7030A0"/>
                </a:solidFill>
              </a:rPr>
              <a:t> B.V. </a:t>
            </a:r>
          </a:p>
          <a:p>
            <a:pPr marL="231775" indent="-231775">
              <a:spcBef>
                <a:spcPts val="100"/>
              </a:spcBef>
            </a:pPr>
            <a:r>
              <a:rPr lang="en-US" sz="1300" b="1" dirty="0" smtClean="0">
                <a:solidFill>
                  <a:srgbClr val="7030A0"/>
                </a:solidFill>
              </a:rPr>
              <a:t>Dutch Space B.V. </a:t>
            </a:r>
          </a:p>
          <a:p>
            <a:pPr marL="231775" indent="-231775">
              <a:spcBef>
                <a:spcPts val="100"/>
              </a:spcBef>
            </a:pPr>
            <a:r>
              <a:rPr lang="en-US" sz="1300" b="1" dirty="0" err="1" smtClean="0">
                <a:solidFill>
                  <a:srgbClr val="7030A0"/>
                </a:solidFill>
              </a:rPr>
              <a:t>Heinmande</a:t>
            </a:r>
            <a:r>
              <a:rPr lang="en-US" sz="1300" b="1" dirty="0" smtClean="0">
                <a:solidFill>
                  <a:srgbClr val="7030A0"/>
                </a:solidFill>
              </a:rPr>
              <a:t> BV </a:t>
            </a:r>
          </a:p>
          <a:p>
            <a:pPr marL="231775" indent="-231775">
              <a:spcBef>
                <a:spcPts val="100"/>
              </a:spcBef>
            </a:pPr>
            <a:r>
              <a:rPr lang="en-US" sz="1300" b="1" dirty="0" err="1" smtClean="0">
                <a:solidFill>
                  <a:srgbClr val="7030A0"/>
                </a:solidFill>
              </a:rPr>
              <a:t>Stirling</a:t>
            </a:r>
            <a:r>
              <a:rPr lang="en-US" sz="1300" b="1" dirty="0" smtClean="0">
                <a:solidFill>
                  <a:srgbClr val="7030A0"/>
                </a:solidFill>
              </a:rPr>
              <a:t> Cryogenics BV </a:t>
            </a:r>
          </a:p>
          <a:p>
            <a:pPr marL="231775" indent="-231775">
              <a:spcBef>
                <a:spcPts val="100"/>
              </a:spcBef>
            </a:pPr>
            <a:r>
              <a:rPr lang="en-US" sz="1300" b="1" dirty="0" err="1" smtClean="0">
                <a:solidFill>
                  <a:srgbClr val="7030A0"/>
                </a:solidFill>
              </a:rPr>
              <a:t>CryoZone</a:t>
            </a:r>
            <a:r>
              <a:rPr lang="en-US" sz="1300" b="1" dirty="0" smtClean="0">
                <a:solidFill>
                  <a:srgbClr val="7030A0"/>
                </a:solidFill>
              </a:rPr>
              <a:t> BV </a:t>
            </a:r>
          </a:p>
          <a:p>
            <a:pPr marL="231775" indent="-231775">
              <a:spcBef>
                <a:spcPts val="100"/>
              </a:spcBef>
            </a:pPr>
            <a:r>
              <a:rPr lang="en-US" sz="1300" b="1" dirty="0" smtClean="0">
                <a:solidFill>
                  <a:srgbClr val="7030A0"/>
                </a:solidFill>
              </a:rPr>
              <a:t>IRMCO </a:t>
            </a:r>
            <a:r>
              <a:rPr lang="en-US" sz="1300" b="1" dirty="0" err="1" smtClean="0">
                <a:solidFill>
                  <a:srgbClr val="7030A0"/>
                </a:solidFill>
              </a:rPr>
              <a:t>bv</a:t>
            </a:r>
            <a:r>
              <a:rPr lang="en-US" sz="1300" b="1" dirty="0" smtClean="0">
                <a:solidFill>
                  <a:srgbClr val="7030A0"/>
                </a:solidFill>
              </a:rPr>
              <a:t> </a:t>
            </a:r>
          </a:p>
          <a:p>
            <a:pPr marL="231775" indent="-231775">
              <a:spcBef>
                <a:spcPts val="100"/>
              </a:spcBef>
            </a:pPr>
            <a:r>
              <a:rPr lang="en-US" sz="1300" b="1" dirty="0" smtClean="0">
                <a:solidFill>
                  <a:srgbClr val="7030A0"/>
                </a:solidFill>
              </a:rPr>
              <a:t>ECM Technologies </a:t>
            </a:r>
          </a:p>
          <a:p>
            <a:pPr marL="231775" indent="-231775">
              <a:spcBef>
                <a:spcPts val="100"/>
              </a:spcBef>
            </a:pPr>
            <a:r>
              <a:rPr lang="en-US" sz="1300" b="1" dirty="0" err="1" smtClean="0">
                <a:solidFill>
                  <a:srgbClr val="7030A0"/>
                </a:solidFill>
              </a:rPr>
              <a:t>Sience</a:t>
            </a:r>
            <a:r>
              <a:rPr lang="en-US" sz="1300" b="1" dirty="0" smtClean="0">
                <a:solidFill>
                  <a:srgbClr val="7030A0"/>
                </a:solidFill>
              </a:rPr>
              <a:t> &amp;Technologies BV </a:t>
            </a:r>
          </a:p>
          <a:p>
            <a:pPr marL="231775" indent="-231775">
              <a:spcBef>
                <a:spcPts val="100"/>
              </a:spcBef>
            </a:pPr>
            <a:r>
              <a:rPr lang="en-US" sz="1300" b="1" dirty="0" smtClean="0">
                <a:solidFill>
                  <a:srgbClr val="7030A0"/>
                </a:solidFill>
              </a:rPr>
              <a:t>3D </a:t>
            </a:r>
            <a:r>
              <a:rPr lang="en-US" sz="1300" b="1" dirty="0" err="1" smtClean="0">
                <a:solidFill>
                  <a:srgbClr val="7030A0"/>
                </a:solidFill>
              </a:rPr>
              <a:t>Worknet</a:t>
            </a:r>
            <a:r>
              <a:rPr lang="en-US" sz="1300" b="1" dirty="0" smtClean="0">
                <a:solidFill>
                  <a:srgbClr val="7030A0"/>
                </a:solidFill>
              </a:rPr>
              <a:t> BV </a:t>
            </a:r>
          </a:p>
          <a:p>
            <a:pPr marL="231775" indent="-231775">
              <a:spcBef>
                <a:spcPts val="100"/>
              </a:spcBef>
            </a:pPr>
            <a:r>
              <a:rPr lang="en-US" sz="1300" b="1" dirty="0" err="1" smtClean="0">
                <a:solidFill>
                  <a:srgbClr val="7030A0"/>
                </a:solidFill>
              </a:rPr>
              <a:t>Veenstra-Glazenborg</a:t>
            </a:r>
            <a:r>
              <a:rPr lang="en-US" sz="1300" b="1" dirty="0" smtClean="0">
                <a:solidFill>
                  <a:srgbClr val="7030A0"/>
                </a:solidFill>
              </a:rPr>
              <a:t> </a:t>
            </a:r>
          </a:p>
          <a:p>
            <a:pPr marL="231775" indent="-231775">
              <a:spcBef>
                <a:spcPts val="100"/>
              </a:spcBef>
            </a:pPr>
            <a:r>
              <a:rPr lang="en-US" sz="1300" b="1" dirty="0" err="1" smtClean="0">
                <a:solidFill>
                  <a:srgbClr val="7030A0"/>
                </a:solidFill>
              </a:rPr>
              <a:t>Bayards</a:t>
            </a:r>
            <a:r>
              <a:rPr lang="en-US" sz="1300" b="1" dirty="0" smtClean="0">
                <a:solidFill>
                  <a:srgbClr val="7030A0"/>
                </a:solidFill>
              </a:rPr>
              <a:t> </a:t>
            </a:r>
            <a:r>
              <a:rPr lang="en-US" sz="1300" b="1" dirty="0" err="1" smtClean="0">
                <a:solidFill>
                  <a:srgbClr val="7030A0"/>
                </a:solidFill>
              </a:rPr>
              <a:t>Aluminium</a:t>
            </a:r>
            <a:r>
              <a:rPr lang="en-US" sz="1300" b="1" dirty="0" smtClean="0">
                <a:solidFill>
                  <a:srgbClr val="7030A0"/>
                </a:solidFill>
              </a:rPr>
              <a:t> </a:t>
            </a:r>
            <a:r>
              <a:rPr lang="en-US" sz="1300" b="1" dirty="0" err="1" smtClean="0">
                <a:solidFill>
                  <a:srgbClr val="7030A0"/>
                </a:solidFill>
              </a:rPr>
              <a:t>Constructies</a:t>
            </a:r>
            <a:r>
              <a:rPr lang="en-US" sz="1300" b="1" dirty="0" smtClean="0">
                <a:solidFill>
                  <a:srgbClr val="7030A0"/>
                </a:solidFill>
              </a:rPr>
              <a:t> BV </a:t>
            </a:r>
          </a:p>
          <a:p>
            <a:pPr marL="231775" indent="-231775">
              <a:spcBef>
                <a:spcPts val="100"/>
              </a:spcBef>
            </a:pPr>
            <a:r>
              <a:rPr lang="en-US" sz="1300" b="1" dirty="0" err="1" smtClean="0">
                <a:solidFill>
                  <a:srgbClr val="7030A0"/>
                </a:solidFill>
              </a:rPr>
              <a:t>Hitec</a:t>
            </a:r>
            <a:r>
              <a:rPr lang="en-US" sz="1300" b="1" dirty="0" smtClean="0">
                <a:solidFill>
                  <a:srgbClr val="7030A0"/>
                </a:solidFill>
              </a:rPr>
              <a:t> Special Measuring Systems BV </a:t>
            </a:r>
          </a:p>
          <a:p>
            <a:pPr marL="231775" indent="-231775">
              <a:spcBef>
                <a:spcPts val="100"/>
              </a:spcBef>
            </a:pPr>
            <a:r>
              <a:rPr lang="en-US" sz="1300" b="1" dirty="0" err="1" smtClean="0">
                <a:solidFill>
                  <a:srgbClr val="7030A0"/>
                </a:solidFill>
              </a:rPr>
              <a:t>Sumipro</a:t>
            </a:r>
            <a:r>
              <a:rPr lang="en-US" sz="1300" b="1" dirty="0" smtClean="0">
                <a:solidFill>
                  <a:srgbClr val="7030A0"/>
                </a:solidFill>
              </a:rPr>
              <a:t> BV </a:t>
            </a:r>
          </a:p>
          <a:p>
            <a:pPr marL="231775" indent="-231775">
              <a:spcBef>
                <a:spcPts val="100"/>
              </a:spcBef>
            </a:pPr>
            <a:r>
              <a:rPr lang="en-US" sz="1300" b="1" dirty="0" err="1" smtClean="0">
                <a:solidFill>
                  <a:srgbClr val="7030A0"/>
                </a:solidFill>
              </a:rPr>
              <a:t>Heemskerk</a:t>
            </a:r>
            <a:r>
              <a:rPr lang="en-US" sz="1300" b="1" dirty="0" smtClean="0">
                <a:solidFill>
                  <a:srgbClr val="7030A0"/>
                </a:solidFill>
              </a:rPr>
              <a:t> Innovative Technology </a:t>
            </a:r>
          </a:p>
          <a:p>
            <a:pPr marL="231775" indent="-231775">
              <a:spcBef>
                <a:spcPts val="100"/>
              </a:spcBef>
            </a:pPr>
            <a:r>
              <a:rPr lang="en-US" sz="1300" b="1" dirty="0" err="1" smtClean="0">
                <a:solidFill>
                  <a:srgbClr val="7030A0"/>
                </a:solidFill>
              </a:rPr>
              <a:t>Heeze</a:t>
            </a:r>
            <a:r>
              <a:rPr lang="en-US" sz="1300" b="1" dirty="0" smtClean="0">
                <a:solidFill>
                  <a:srgbClr val="7030A0"/>
                </a:solidFill>
              </a:rPr>
              <a:t> Mechanics </a:t>
            </a:r>
          </a:p>
          <a:p>
            <a:pPr marL="231775" indent="-231775">
              <a:spcBef>
                <a:spcPts val="100"/>
              </a:spcBef>
            </a:pPr>
            <a:r>
              <a:rPr lang="en-US" sz="1300" b="1" dirty="0" err="1" smtClean="0">
                <a:solidFill>
                  <a:srgbClr val="7030A0"/>
                </a:solidFill>
              </a:rPr>
              <a:t>Wijdeven</a:t>
            </a:r>
            <a:r>
              <a:rPr lang="en-US" sz="1300" b="1" dirty="0" smtClean="0">
                <a:solidFill>
                  <a:srgbClr val="7030A0"/>
                </a:solidFill>
              </a:rPr>
              <a:t> </a:t>
            </a:r>
          </a:p>
        </p:txBody>
      </p:sp>
      <p:pic>
        <p:nvPicPr>
          <p:cNvPr id="20" name="Picture 2" descr="http://cdsweb.cern.ch/record/1302070/files/icon-hatc_image.jpg">
            <a:hlinkClick r:id="rId5"/>
          </p:cNvPr>
          <p:cNvPicPr>
            <a:picLocks noChangeAspect="1" noChangeArrowheads="1"/>
          </p:cNvPicPr>
          <p:nvPr/>
        </p:nvPicPr>
        <p:blipFill>
          <a:blip r:embed="rId6" cstate="print"/>
          <a:srcRect/>
          <a:stretch>
            <a:fillRect/>
          </a:stretch>
        </p:blipFill>
        <p:spPr bwMode="auto">
          <a:xfrm>
            <a:off x="457200" y="102545"/>
            <a:ext cx="3740721" cy="685800"/>
          </a:xfrm>
          <a:prstGeom prst="rect">
            <a:avLst/>
          </a:prstGeom>
          <a:noFill/>
        </p:spPr>
      </p:pic>
      <p:pic>
        <p:nvPicPr>
          <p:cNvPr id="21" name="Picture 14" descr="http://mediaarchive.cern.ch/MediaArchive/Photo/Public/2010/1011266/1011266_70/1011266_70-A4-at-144-dpi.jpg"/>
          <p:cNvPicPr>
            <a:picLocks noChangeAspect="1" noChangeArrowheads="1"/>
          </p:cNvPicPr>
          <p:nvPr/>
        </p:nvPicPr>
        <p:blipFill>
          <a:blip r:embed="rId7" cstate="print"/>
          <a:srcRect/>
          <a:stretch>
            <a:fillRect/>
          </a:stretch>
        </p:blipFill>
        <p:spPr bwMode="auto">
          <a:xfrm>
            <a:off x="3886200" y="2971800"/>
            <a:ext cx="3657600" cy="2133600"/>
          </a:xfrm>
          <a:prstGeom prst="rect">
            <a:avLst/>
          </a:prstGeom>
          <a:noFill/>
        </p:spPr>
      </p:pic>
      <p:pic>
        <p:nvPicPr>
          <p:cNvPr id="22" name="Picture 22" descr="http://mediaarchive.cern.ch/MediaArchive/Photo/Public/2010/1011266/1011266_04/1011266_04-A4-at-144-dpi.jpg"/>
          <p:cNvPicPr>
            <a:picLocks noChangeAspect="1" noChangeArrowheads="1"/>
          </p:cNvPicPr>
          <p:nvPr/>
        </p:nvPicPr>
        <p:blipFill>
          <a:blip r:embed="rId8" cstate="print"/>
          <a:srcRect/>
          <a:stretch>
            <a:fillRect/>
          </a:stretch>
        </p:blipFill>
        <p:spPr bwMode="auto">
          <a:xfrm>
            <a:off x="5486400" y="990600"/>
            <a:ext cx="3505200" cy="2057400"/>
          </a:xfrm>
          <a:prstGeom prst="rect">
            <a:avLst/>
          </a:prstGeom>
          <a:noFill/>
        </p:spPr>
      </p:pic>
      <p:pic>
        <p:nvPicPr>
          <p:cNvPr id="23" name="Picture 12" descr="http://mediaarchive.cern.ch/MediaArchive/Photo/Public/2010/1011266/1011266_88/1011266_88-A4-at-144-dpi.jpg"/>
          <p:cNvPicPr>
            <a:picLocks noChangeAspect="1" noChangeArrowheads="1"/>
          </p:cNvPicPr>
          <p:nvPr/>
        </p:nvPicPr>
        <p:blipFill>
          <a:blip r:embed="rId9" cstate="print"/>
          <a:srcRect/>
          <a:stretch>
            <a:fillRect/>
          </a:stretch>
        </p:blipFill>
        <p:spPr bwMode="auto">
          <a:xfrm>
            <a:off x="3200400" y="1219200"/>
            <a:ext cx="2438400" cy="2057400"/>
          </a:xfrm>
          <a:prstGeom prst="rect">
            <a:avLst/>
          </a:prstGeom>
          <a:noFill/>
        </p:spPr>
      </p:pic>
    </p:spTree>
    <p:extLst>
      <p:ext uri="{BB962C8B-B14F-4D97-AF65-F5344CB8AC3E}">
        <p14:creationId xmlns:p14="http://schemas.microsoft.com/office/powerpoint/2010/main" val="10252643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9"/>
          <p:cNvPicPr>
            <a:picLocks noChangeAspect="1"/>
          </p:cNvPicPr>
          <p:nvPr/>
        </p:nvPicPr>
        <p:blipFill>
          <a:blip r:embed="rId3" cstate="print"/>
          <a:srcRect/>
          <a:stretch>
            <a:fillRect/>
          </a:stretch>
        </p:blipFill>
        <p:spPr bwMode="auto">
          <a:xfrm>
            <a:off x="152400" y="152400"/>
            <a:ext cx="762000" cy="762000"/>
          </a:xfrm>
          <a:prstGeom prst="rect">
            <a:avLst/>
          </a:prstGeom>
          <a:noFill/>
          <a:ln w="9525">
            <a:noFill/>
            <a:miter lim="800000"/>
            <a:headEnd/>
            <a:tailEnd/>
          </a:ln>
          <a:effectLst>
            <a:outerShdw blurRad="63500" dist="38099" dir="2700000" algn="ctr" rotWithShape="0">
              <a:srgbClr val="000000">
                <a:alpha val="74998"/>
              </a:srgbClr>
            </a:outerShdw>
          </a:effectLst>
        </p:spPr>
      </p:pic>
      <p:grpSp>
        <p:nvGrpSpPr>
          <p:cNvPr id="50" name="Group 57"/>
          <p:cNvGrpSpPr>
            <a:grpSpLocks/>
          </p:cNvGrpSpPr>
          <p:nvPr/>
        </p:nvGrpSpPr>
        <p:grpSpPr bwMode="auto">
          <a:xfrm>
            <a:off x="165100" y="1485900"/>
            <a:ext cx="4178300" cy="1485900"/>
            <a:chOff x="241300" y="1485900"/>
            <a:chExt cx="4178300" cy="1485900"/>
          </a:xfrm>
        </p:grpSpPr>
        <p:cxnSp>
          <p:nvCxnSpPr>
            <p:cNvPr id="51" name="Straight Connector 42"/>
            <p:cNvCxnSpPr>
              <a:cxnSpLocks noChangeShapeType="1"/>
              <a:stCxn id="54" idx="2"/>
            </p:cNvCxnSpPr>
            <p:nvPr/>
          </p:nvCxnSpPr>
          <p:spPr bwMode="auto">
            <a:xfrm rot="16200000" flipH="1">
              <a:off x="2800350" y="1352550"/>
              <a:ext cx="685800" cy="2552700"/>
            </a:xfrm>
            <a:prstGeom prst="line">
              <a:avLst/>
            </a:prstGeom>
            <a:noFill/>
            <a:ln w="38100">
              <a:solidFill>
                <a:srgbClr val="4F81BD"/>
              </a:solidFill>
              <a:round/>
              <a:headEnd/>
              <a:tailEnd/>
            </a:ln>
          </p:spPr>
        </p:cxnSp>
        <p:sp>
          <p:nvSpPr>
            <p:cNvPr id="54" name="Rectangle 53"/>
            <p:cNvSpPr/>
            <p:nvPr/>
          </p:nvSpPr>
          <p:spPr bwMode="auto">
            <a:xfrm>
              <a:off x="304800" y="1524000"/>
              <a:ext cx="3124200" cy="762000"/>
            </a:xfrm>
            <a:prstGeom prst="rect">
              <a:avLst/>
            </a:prstGeom>
            <a:solidFill>
              <a:schemeClr val="accent1"/>
            </a:solidFill>
            <a:ln w="9525" cap="flat" cmpd="sng" algn="ctr">
              <a:solidFill>
                <a:srgbClr val="4F81BD"/>
              </a:solidFill>
              <a:prstDash val="solid"/>
              <a:round/>
              <a:headEnd type="none" w="med" len="med"/>
              <a:tailEnd type="none" w="med" len="med"/>
            </a:ln>
            <a:effectLst>
              <a:outerShdw blurRad="50800" dist="38100" dir="2700000">
                <a:srgbClr val="000000">
                  <a:alpha val="43000"/>
                </a:srgbClr>
              </a:outerShdw>
            </a:effectLst>
          </p:spPr>
          <p:txBody>
            <a:bodyPr>
              <a:prstTxWarp prst="textNoShape">
                <a:avLst/>
              </a:prstTxWarp>
            </a:bodyPr>
            <a:lstStyle/>
            <a:p>
              <a:pPr eaLnBrk="0" hangingPunct="0">
                <a:defRPr/>
              </a:pPr>
              <a:endParaRPr lang="en-US" dirty="0">
                <a:solidFill>
                  <a:srgbClr val="FFC000"/>
                </a:solidFill>
                <a:latin typeface="Arial" pitchFamily="-112" charset="0"/>
                <a:ea typeface="ＭＳ Ｐゴシック" pitchFamily="-112" charset="-128"/>
                <a:cs typeface="ＭＳ Ｐゴシック" pitchFamily="-112" charset="-128"/>
              </a:endParaRPr>
            </a:p>
          </p:txBody>
        </p:sp>
        <p:sp>
          <p:nvSpPr>
            <p:cNvPr id="55" name="TextBox 28"/>
            <p:cNvSpPr txBox="1">
              <a:spLocks noChangeArrowheads="1"/>
            </p:cNvSpPr>
            <p:nvPr/>
          </p:nvSpPr>
          <p:spPr bwMode="auto">
            <a:xfrm>
              <a:off x="241300" y="1485900"/>
              <a:ext cx="3213100" cy="707886"/>
            </a:xfrm>
            <a:prstGeom prst="rect">
              <a:avLst/>
            </a:prstGeom>
            <a:solidFill>
              <a:srgbClr val="FFC000"/>
            </a:solidFill>
            <a:ln w="9525">
              <a:solidFill>
                <a:srgbClr val="FFC000"/>
              </a:solidFill>
              <a:miter lim="800000"/>
              <a:headEnd/>
              <a:tailEnd/>
            </a:ln>
          </p:spPr>
          <p:txBody>
            <a:bodyPr wrap="square">
              <a:prstTxWarp prst="textNoShape">
                <a:avLst/>
              </a:prstTxWarp>
              <a:spAutoFit/>
            </a:bodyPr>
            <a:lstStyle/>
            <a:p>
              <a:pPr eaLnBrk="0" hangingPunct="0"/>
              <a:r>
                <a:rPr lang="en-US" dirty="0">
                  <a:solidFill>
                    <a:srgbClr val="BE0027"/>
                  </a:solidFill>
                </a:rPr>
                <a:t>Scientists at CERN</a:t>
              </a:r>
            </a:p>
            <a:p>
              <a:pPr eaLnBrk="0" hangingPunct="0"/>
              <a:r>
                <a:rPr lang="en-US" sz="1600" dirty="0">
                  <a:solidFill>
                    <a:srgbClr val="2074AC"/>
                  </a:solidFill>
                </a:rPr>
                <a:t>Academic Training </a:t>
              </a:r>
              <a:r>
                <a:rPr lang="en-GB" sz="1600" dirty="0">
                  <a:solidFill>
                    <a:srgbClr val="2074AC"/>
                  </a:solidFill>
                </a:rPr>
                <a:t>Programme</a:t>
              </a:r>
            </a:p>
          </p:txBody>
        </p:sp>
      </p:grpSp>
      <p:grpSp>
        <p:nvGrpSpPr>
          <p:cNvPr id="56" name="Group 54"/>
          <p:cNvGrpSpPr>
            <a:grpSpLocks/>
          </p:cNvGrpSpPr>
          <p:nvPr/>
        </p:nvGrpSpPr>
        <p:grpSpPr bwMode="auto">
          <a:xfrm>
            <a:off x="2514600" y="2895600"/>
            <a:ext cx="4038600" cy="2590800"/>
            <a:chOff x="2590800" y="2895600"/>
            <a:chExt cx="4038600" cy="2590800"/>
          </a:xfrm>
        </p:grpSpPr>
        <p:cxnSp>
          <p:nvCxnSpPr>
            <p:cNvPr id="57" name="Straight Connector 48"/>
            <p:cNvCxnSpPr>
              <a:cxnSpLocks noChangeShapeType="1"/>
              <a:endCxn id="70" idx="3"/>
            </p:cNvCxnSpPr>
            <p:nvPr/>
          </p:nvCxnSpPr>
          <p:spPr bwMode="auto">
            <a:xfrm rot="10800000" flipV="1">
              <a:off x="2590800" y="4114800"/>
              <a:ext cx="1752600" cy="1371600"/>
            </a:xfrm>
            <a:prstGeom prst="line">
              <a:avLst/>
            </a:prstGeom>
            <a:noFill/>
            <a:ln w="38100">
              <a:solidFill>
                <a:srgbClr val="4F81BD"/>
              </a:solidFill>
              <a:round/>
              <a:headEnd/>
              <a:tailEnd/>
            </a:ln>
          </p:spPr>
        </p:cxnSp>
        <p:sp>
          <p:nvSpPr>
            <p:cNvPr id="58" name="Rectangle 57"/>
            <p:cNvSpPr/>
            <p:nvPr/>
          </p:nvSpPr>
          <p:spPr bwMode="auto">
            <a:xfrm>
              <a:off x="2971800" y="2971800"/>
              <a:ext cx="3581400" cy="1143000"/>
            </a:xfrm>
            <a:prstGeom prst="rect">
              <a:avLst/>
            </a:prstGeom>
            <a:solidFill>
              <a:schemeClr val="accent1"/>
            </a:solidFill>
            <a:ln w="9525" cap="flat" cmpd="sng" algn="ctr">
              <a:solidFill>
                <a:srgbClr val="4F81BD"/>
              </a:solidFill>
              <a:prstDash val="solid"/>
              <a:round/>
              <a:headEnd type="none" w="med" len="med"/>
              <a:tailEnd type="none" w="med" len="med"/>
            </a:ln>
            <a:effectLst>
              <a:outerShdw blurRad="50800" dist="38100" dir="2700000">
                <a:srgbClr val="000000">
                  <a:alpha val="43000"/>
                </a:srgbClr>
              </a:outerShdw>
            </a:effectLst>
          </p:spPr>
          <p:txBody>
            <a:bodyPr>
              <a:prstTxWarp prst="textNoShape">
                <a:avLst/>
              </a:prstTxWarp>
            </a:bodyPr>
            <a:lstStyle/>
            <a:p>
              <a:pPr eaLnBrk="0" hangingPunct="0">
                <a:defRPr/>
              </a:pPr>
              <a:endParaRPr lang="en-US">
                <a:latin typeface="Arial" pitchFamily="-112" charset="0"/>
                <a:ea typeface="ＭＳ Ｐゴシック" pitchFamily="-112" charset="-128"/>
                <a:cs typeface="ＭＳ Ｐゴシック" pitchFamily="-112" charset="-128"/>
              </a:endParaRPr>
            </a:p>
          </p:txBody>
        </p:sp>
        <p:sp>
          <p:nvSpPr>
            <p:cNvPr id="61" name="TextBox 29"/>
            <p:cNvSpPr txBox="1">
              <a:spLocks noChangeArrowheads="1"/>
            </p:cNvSpPr>
            <p:nvPr/>
          </p:nvSpPr>
          <p:spPr bwMode="auto">
            <a:xfrm>
              <a:off x="3000782" y="2895600"/>
              <a:ext cx="3628618" cy="1200328"/>
            </a:xfrm>
            <a:prstGeom prst="rect">
              <a:avLst/>
            </a:prstGeom>
            <a:solidFill>
              <a:srgbClr val="FFC000"/>
            </a:solidFill>
            <a:ln w="9525">
              <a:solidFill>
                <a:srgbClr val="FFC000"/>
              </a:solidFill>
              <a:miter lim="800000"/>
              <a:headEnd/>
              <a:tailEnd/>
            </a:ln>
          </p:spPr>
          <p:txBody>
            <a:bodyPr wrap="none">
              <a:prstTxWarp prst="textNoShape">
                <a:avLst/>
              </a:prstTxWarp>
              <a:spAutoFit/>
            </a:bodyPr>
            <a:lstStyle/>
            <a:p>
              <a:pPr eaLnBrk="0" hangingPunct="0"/>
              <a:r>
                <a:rPr lang="en-US" dirty="0">
                  <a:solidFill>
                    <a:srgbClr val="BE0027"/>
                  </a:solidFill>
                </a:rPr>
                <a:t>Young Researchers</a:t>
              </a:r>
            </a:p>
            <a:p>
              <a:pPr eaLnBrk="0" hangingPunct="0"/>
              <a:r>
                <a:rPr lang="en-US" sz="1600" dirty="0">
                  <a:solidFill>
                    <a:srgbClr val="2074AC"/>
                  </a:solidFill>
                </a:rPr>
                <a:t>CERN School of High Energy Physics</a:t>
              </a:r>
            </a:p>
            <a:p>
              <a:pPr eaLnBrk="0" hangingPunct="0"/>
              <a:r>
                <a:rPr lang="en-US" sz="1600" dirty="0">
                  <a:solidFill>
                    <a:srgbClr val="2074AC"/>
                  </a:solidFill>
                </a:rPr>
                <a:t>CERN School of  Computing</a:t>
              </a:r>
            </a:p>
            <a:p>
              <a:pPr eaLnBrk="0" hangingPunct="0"/>
              <a:r>
                <a:rPr lang="en-US" sz="1600" dirty="0">
                  <a:solidFill>
                    <a:srgbClr val="2074AC"/>
                  </a:solidFill>
                </a:rPr>
                <a:t>CERN Accelerator School</a:t>
              </a:r>
            </a:p>
          </p:txBody>
        </p:sp>
      </p:grpSp>
      <p:grpSp>
        <p:nvGrpSpPr>
          <p:cNvPr id="68" name="Group 52"/>
          <p:cNvGrpSpPr>
            <a:grpSpLocks/>
          </p:cNvGrpSpPr>
          <p:nvPr/>
        </p:nvGrpSpPr>
        <p:grpSpPr bwMode="auto">
          <a:xfrm>
            <a:off x="76200" y="3581400"/>
            <a:ext cx="5715000" cy="2362200"/>
            <a:chOff x="152399" y="3581401"/>
            <a:chExt cx="5715001" cy="2362199"/>
          </a:xfrm>
        </p:grpSpPr>
        <p:cxnSp>
          <p:nvCxnSpPr>
            <p:cNvPr id="69" name="Straight Connector 53"/>
            <p:cNvCxnSpPr>
              <a:cxnSpLocks noChangeShapeType="1"/>
            </p:cNvCxnSpPr>
            <p:nvPr/>
          </p:nvCxnSpPr>
          <p:spPr bwMode="auto">
            <a:xfrm rot="10800000">
              <a:off x="2667000" y="5713414"/>
              <a:ext cx="3200400" cy="77787"/>
            </a:xfrm>
            <a:prstGeom prst="line">
              <a:avLst/>
            </a:prstGeom>
            <a:noFill/>
            <a:ln w="38100">
              <a:solidFill>
                <a:srgbClr val="4F81BD"/>
              </a:solidFill>
              <a:round/>
              <a:headEnd/>
              <a:tailEnd/>
            </a:ln>
          </p:spPr>
        </p:cxnSp>
        <p:sp>
          <p:nvSpPr>
            <p:cNvPr id="70" name="Rectangle 69"/>
            <p:cNvSpPr/>
            <p:nvPr/>
          </p:nvSpPr>
          <p:spPr bwMode="auto">
            <a:xfrm>
              <a:off x="152399" y="5029200"/>
              <a:ext cx="2514600" cy="914400"/>
            </a:xfrm>
            <a:prstGeom prst="rect">
              <a:avLst/>
            </a:prstGeom>
            <a:solidFill>
              <a:schemeClr val="accent1"/>
            </a:solidFill>
            <a:ln w="9525" cap="flat" cmpd="sng" algn="ctr">
              <a:solidFill>
                <a:srgbClr val="4F81BD"/>
              </a:solidFill>
              <a:prstDash val="solid"/>
              <a:round/>
              <a:headEnd type="none" w="med" len="med"/>
              <a:tailEnd type="none" w="med" len="med"/>
            </a:ln>
            <a:effectLst>
              <a:outerShdw blurRad="50800" dist="38100" dir="2700000">
                <a:srgbClr val="000000">
                  <a:alpha val="43000"/>
                </a:srgbClr>
              </a:outerShdw>
            </a:effectLst>
          </p:spPr>
          <p:txBody>
            <a:bodyPr>
              <a:prstTxWarp prst="textNoShape">
                <a:avLst/>
              </a:prstTxWarp>
            </a:bodyPr>
            <a:lstStyle/>
            <a:p>
              <a:pPr eaLnBrk="0" hangingPunct="0">
                <a:defRPr/>
              </a:pPr>
              <a:endParaRPr lang="en-US">
                <a:latin typeface="Arial" pitchFamily="-112" charset="0"/>
                <a:ea typeface="ＭＳ Ｐゴシック" pitchFamily="-112" charset="-128"/>
                <a:cs typeface="ＭＳ Ｐゴシック" pitchFamily="-112" charset="-128"/>
              </a:endParaRPr>
            </a:p>
          </p:txBody>
        </p:sp>
        <p:sp>
          <p:nvSpPr>
            <p:cNvPr id="71" name="TextBox 30"/>
            <p:cNvSpPr txBox="1">
              <a:spLocks noChangeArrowheads="1"/>
            </p:cNvSpPr>
            <p:nvPr/>
          </p:nvSpPr>
          <p:spPr bwMode="auto">
            <a:xfrm>
              <a:off x="152400" y="4953000"/>
              <a:ext cx="2545438" cy="954107"/>
            </a:xfrm>
            <a:prstGeom prst="rect">
              <a:avLst/>
            </a:prstGeom>
            <a:solidFill>
              <a:srgbClr val="FFC000"/>
            </a:solidFill>
            <a:ln w="9525">
              <a:solidFill>
                <a:srgbClr val="FFC000"/>
              </a:solidFill>
              <a:miter lim="800000"/>
              <a:headEnd/>
              <a:tailEnd/>
            </a:ln>
          </p:spPr>
          <p:txBody>
            <a:bodyPr wrap="none">
              <a:prstTxWarp prst="textNoShape">
                <a:avLst/>
              </a:prstTxWarp>
              <a:spAutoFit/>
            </a:bodyPr>
            <a:lstStyle/>
            <a:p>
              <a:pPr eaLnBrk="0" hangingPunct="0"/>
              <a:r>
                <a:rPr lang="en-US" dirty="0">
                  <a:solidFill>
                    <a:srgbClr val="BE0027"/>
                  </a:solidFill>
                </a:rPr>
                <a:t>Physics Students</a:t>
              </a:r>
            </a:p>
            <a:p>
              <a:pPr eaLnBrk="0" hangingPunct="0"/>
              <a:r>
                <a:rPr lang="en-US" sz="1600" dirty="0">
                  <a:solidFill>
                    <a:srgbClr val="2074AC"/>
                  </a:solidFill>
                </a:rPr>
                <a:t>Summer Students</a:t>
              </a:r>
            </a:p>
            <a:p>
              <a:pPr eaLnBrk="0" hangingPunct="0"/>
              <a:r>
                <a:rPr lang="en-GB" sz="1600" dirty="0">
                  <a:solidFill>
                    <a:srgbClr val="2074AC"/>
                  </a:solidFill>
                </a:rPr>
                <a:t>Programme</a:t>
              </a:r>
            </a:p>
          </p:txBody>
        </p:sp>
        <p:pic>
          <p:nvPicPr>
            <p:cNvPr id="72" name="Picture 1039" descr="Picture 1"/>
            <p:cNvPicPr>
              <a:picLocks noChangeAspect="1" noChangeArrowheads="1"/>
            </p:cNvPicPr>
            <p:nvPr/>
          </p:nvPicPr>
          <p:blipFill>
            <a:blip r:embed="rId4" cstate="print"/>
            <a:srcRect/>
            <a:stretch>
              <a:fillRect/>
            </a:stretch>
          </p:blipFill>
          <p:spPr bwMode="auto">
            <a:xfrm>
              <a:off x="152399" y="3581401"/>
              <a:ext cx="2543175" cy="1371599"/>
            </a:xfrm>
            <a:prstGeom prst="rect">
              <a:avLst/>
            </a:prstGeom>
            <a:noFill/>
            <a:ln w="9525">
              <a:noFill/>
              <a:miter lim="800000"/>
              <a:headEnd/>
              <a:tailEnd/>
            </a:ln>
            <a:effectLst>
              <a:outerShdw blurRad="63500" dist="38099" dir="2700000" algn="ctr" rotWithShape="0">
                <a:srgbClr val="000000">
                  <a:alpha val="74997"/>
                </a:srgbClr>
              </a:outerShdw>
            </a:effectLst>
          </p:spPr>
        </p:pic>
      </p:grpSp>
      <p:grpSp>
        <p:nvGrpSpPr>
          <p:cNvPr id="73" name="Group 56"/>
          <p:cNvGrpSpPr>
            <a:grpSpLocks/>
          </p:cNvGrpSpPr>
          <p:nvPr/>
        </p:nvGrpSpPr>
        <p:grpSpPr bwMode="auto">
          <a:xfrm>
            <a:off x="6553200" y="2819400"/>
            <a:ext cx="2438400" cy="1905000"/>
            <a:chOff x="6629400" y="2819400"/>
            <a:chExt cx="2438400" cy="1905000"/>
          </a:xfrm>
        </p:grpSpPr>
        <p:pic>
          <p:nvPicPr>
            <p:cNvPr id="74" name="Picture 73"/>
            <p:cNvPicPr>
              <a:picLocks noChangeAspect="1"/>
            </p:cNvPicPr>
            <p:nvPr/>
          </p:nvPicPr>
          <p:blipFill>
            <a:blip r:embed="rId5" cstate="print"/>
            <a:srcRect/>
            <a:stretch>
              <a:fillRect/>
            </a:stretch>
          </p:blipFill>
          <p:spPr bwMode="auto">
            <a:xfrm>
              <a:off x="6629400" y="2903538"/>
              <a:ext cx="2416175" cy="1820862"/>
            </a:xfrm>
            <a:prstGeom prst="rect">
              <a:avLst/>
            </a:prstGeom>
            <a:noFill/>
            <a:ln w="9525">
              <a:noFill/>
              <a:miter lim="800000"/>
              <a:headEnd/>
              <a:tailEnd/>
            </a:ln>
            <a:effectLst>
              <a:outerShdw blurRad="50800" dist="38100" dir="2700000" rotWithShape="0">
                <a:srgbClr val="000000">
                  <a:alpha val="42999"/>
                </a:srgbClr>
              </a:outerShdw>
            </a:effectLst>
          </p:spPr>
        </p:pic>
        <p:sp>
          <p:nvSpPr>
            <p:cNvPr id="75" name="TextBox 74"/>
            <p:cNvSpPr txBox="1"/>
            <p:nvPr/>
          </p:nvSpPr>
          <p:spPr>
            <a:xfrm>
              <a:off x="6629400" y="2819400"/>
              <a:ext cx="2438400" cy="984250"/>
            </a:xfrm>
            <a:prstGeom prst="rect">
              <a:avLst/>
            </a:prstGeom>
            <a:noFill/>
          </p:spPr>
          <p:txBody>
            <a:bodyPr>
              <a:spAutoFit/>
            </a:bodyPr>
            <a:lstStyle/>
            <a:p>
              <a:pPr algn="ctr" eaLnBrk="0" hangingPunct="0">
                <a:defRPr/>
              </a:pPr>
              <a:r>
                <a:rPr lang="en-US" sz="1700" dirty="0">
                  <a:solidFill>
                    <a:schemeClr val="accent1"/>
                  </a:solidFill>
                  <a:effectLst>
                    <a:outerShdw blurRad="50800" dist="38100" dir="2700000">
                      <a:srgbClr val="000000">
                        <a:alpha val="43000"/>
                      </a:srgbClr>
                    </a:outerShdw>
                  </a:effectLst>
                </a:rPr>
                <a:t>School of Computing</a:t>
              </a:r>
            </a:p>
            <a:p>
              <a:pPr algn="ctr" eaLnBrk="0" hangingPunct="0">
                <a:defRPr/>
              </a:pPr>
              <a:r>
                <a:rPr lang="en-US" sz="1700" dirty="0">
                  <a:solidFill>
                    <a:schemeClr val="accent1"/>
                  </a:solidFill>
                  <a:effectLst>
                    <a:outerShdw blurRad="50800" dist="38100" dir="2700000">
                      <a:srgbClr val="000000">
                        <a:alpha val="43000"/>
                      </a:srgbClr>
                    </a:outerShdw>
                  </a:effectLst>
                </a:rPr>
                <a:t>Norway, 2008</a:t>
              </a:r>
            </a:p>
            <a:p>
              <a:pPr eaLnBrk="0" hangingPunct="0">
                <a:defRPr/>
              </a:pPr>
              <a:endParaRPr lang="en-US" dirty="0">
                <a:effectLst>
                  <a:outerShdw blurRad="50800" dist="38100" dir="2700000">
                    <a:srgbClr val="000000">
                      <a:alpha val="43000"/>
                    </a:srgbClr>
                  </a:outerShdw>
                </a:effectLst>
              </a:endParaRPr>
            </a:p>
          </p:txBody>
        </p:sp>
      </p:grpSp>
      <p:grpSp>
        <p:nvGrpSpPr>
          <p:cNvPr id="76" name="Group 55"/>
          <p:cNvGrpSpPr>
            <a:grpSpLocks/>
          </p:cNvGrpSpPr>
          <p:nvPr/>
        </p:nvGrpSpPr>
        <p:grpSpPr bwMode="auto">
          <a:xfrm>
            <a:off x="4419600" y="1074738"/>
            <a:ext cx="4648200" cy="1668462"/>
            <a:chOff x="4495800" y="1074003"/>
            <a:chExt cx="4648200" cy="1669198"/>
          </a:xfrm>
        </p:grpSpPr>
        <p:pic>
          <p:nvPicPr>
            <p:cNvPr id="77" name="Picture 76" descr="Picture 4.png"/>
            <p:cNvPicPr>
              <a:picLocks noChangeAspect="1"/>
            </p:cNvPicPr>
            <p:nvPr/>
          </p:nvPicPr>
          <p:blipFill>
            <a:blip r:embed="rId6" cstate="print"/>
            <a:stretch>
              <a:fillRect/>
            </a:stretch>
          </p:blipFill>
          <p:spPr>
            <a:xfrm rot="5400000">
              <a:off x="5980554" y="-342459"/>
              <a:ext cx="1600906" cy="4570413"/>
            </a:xfrm>
            <a:prstGeom prst="rect">
              <a:avLst/>
            </a:prstGeom>
            <a:effectLst>
              <a:outerShdw blurRad="50800" dist="38100" dir="2700000">
                <a:srgbClr val="000000">
                  <a:alpha val="43000"/>
                </a:srgbClr>
              </a:outerShdw>
            </a:effectLst>
          </p:spPr>
        </p:pic>
        <p:sp>
          <p:nvSpPr>
            <p:cNvPr id="78" name="TextBox 77"/>
            <p:cNvSpPr txBox="1"/>
            <p:nvPr/>
          </p:nvSpPr>
          <p:spPr>
            <a:xfrm>
              <a:off x="6019800" y="1074003"/>
              <a:ext cx="3124200" cy="876687"/>
            </a:xfrm>
            <a:prstGeom prst="rect">
              <a:avLst/>
            </a:prstGeom>
            <a:noFill/>
          </p:spPr>
          <p:txBody>
            <a:bodyPr>
              <a:prstTxWarp prst="textNoShape">
                <a:avLst/>
              </a:prstTxWarp>
              <a:spAutoFit/>
            </a:bodyPr>
            <a:lstStyle/>
            <a:p>
              <a:pPr algn="r" eaLnBrk="0" hangingPunct="0">
                <a:defRPr/>
              </a:pPr>
              <a:r>
                <a:rPr lang="en-US" sz="1700">
                  <a:solidFill>
                    <a:srgbClr val="FFFFFF"/>
                  </a:solidFill>
                  <a:effectLst>
                    <a:outerShdw blurRad="38100" dist="38100" dir="2700000" algn="tl">
                      <a:srgbClr val="000000"/>
                    </a:outerShdw>
                  </a:effectLst>
                </a:rPr>
                <a:t>2</a:t>
              </a:r>
              <a:r>
                <a:rPr lang="en-US" sz="1700" baseline="30000">
                  <a:solidFill>
                    <a:srgbClr val="FFFFFF"/>
                  </a:solidFill>
                  <a:effectLst>
                    <a:outerShdw blurRad="38100" dist="38100" dir="2700000" algn="tl">
                      <a:srgbClr val="000000"/>
                    </a:outerShdw>
                  </a:effectLst>
                </a:rPr>
                <a:t>nd</a:t>
              </a:r>
              <a:r>
                <a:rPr lang="en-US" sz="1700">
                  <a:solidFill>
                    <a:srgbClr val="FFFFFF"/>
                  </a:solidFill>
                  <a:effectLst>
                    <a:outerShdw blurRad="38100" dist="38100" dir="2700000" algn="tl">
                      <a:srgbClr val="000000"/>
                    </a:outerShdw>
                  </a:effectLst>
                </a:rPr>
                <a:t> Latin American School </a:t>
              </a:r>
            </a:p>
            <a:p>
              <a:pPr algn="r" eaLnBrk="0" hangingPunct="0">
                <a:defRPr/>
              </a:pPr>
              <a:r>
                <a:rPr lang="en-US" sz="1700">
                  <a:solidFill>
                    <a:srgbClr val="FFFFFF"/>
                  </a:solidFill>
                  <a:effectLst>
                    <a:outerShdw blurRad="38100" dist="38100" dir="2700000" algn="tl">
                      <a:srgbClr val="000000"/>
                    </a:outerShdw>
                  </a:effectLst>
                </a:rPr>
                <a:t>of High Energy Physics</a:t>
              </a:r>
            </a:p>
            <a:p>
              <a:pPr algn="r" eaLnBrk="0" hangingPunct="0">
                <a:defRPr/>
              </a:pPr>
              <a:r>
                <a:rPr lang="en-US" sz="1700">
                  <a:solidFill>
                    <a:srgbClr val="FFFFFF"/>
                  </a:solidFill>
                  <a:effectLst>
                    <a:outerShdw blurRad="38100" dist="38100" dir="2700000" algn="tl">
                      <a:srgbClr val="000000"/>
                    </a:outerShdw>
                  </a:effectLst>
                </a:rPr>
                <a:t>Mexico, 2003</a:t>
              </a:r>
            </a:p>
          </p:txBody>
        </p:sp>
      </p:grpSp>
      <p:pic>
        <p:nvPicPr>
          <p:cNvPr id="79" name="Picture 78"/>
          <p:cNvPicPr>
            <a:picLocks noChangeAspect="1"/>
          </p:cNvPicPr>
          <p:nvPr/>
        </p:nvPicPr>
        <p:blipFill>
          <a:blip r:embed="rId7" cstate="print"/>
          <a:srcRect/>
          <a:stretch>
            <a:fillRect/>
          </a:stretch>
        </p:blipFill>
        <p:spPr bwMode="auto">
          <a:xfrm>
            <a:off x="3581400" y="4897438"/>
            <a:ext cx="1981200" cy="1336675"/>
          </a:xfrm>
          <a:prstGeom prst="rect">
            <a:avLst/>
          </a:prstGeom>
          <a:noFill/>
          <a:ln w="9525">
            <a:noFill/>
            <a:miter lim="800000"/>
            <a:headEnd/>
            <a:tailEnd/>
          </a:ln>
          <a:effectLst>
            <a:outerShdw blurRad="50800" dist="38100" dir="2700000" rotWithShape="0">
              <a:srgbClr val="000000">
                <a:alpha val="42999"/>
              </a:srgbClr>
            </a:outerShdw>
          </a:effectLst>
        </p:spPr>
      </p:pic>
      <p:sp>
        <p:nvSpPr>
          <p:cNvPr id="80" name="Rectangle 79"/>
          <p:cNvSpPr/>
          <p:nvPr/>
        </p:nvSpPr>
        <p:spPr bwMode="auto">
          <a:xfrm>
            <a:off x="5715000" y="5203825"/>
            <a:ext cx="3276600" cy="914400"/>
          </a:xfrm>
          <a:prstGeom prst="rect">
            <a:avLst/>
          </a:prstGeom>
          <a:solidFill>
            <a:schemeClr val="accent1"/>
          </a:solidFill>
          <a:ln w="9525" cap="flat" cmpd="sng" algn="ctr">
            <a:solidFill>
              <a:srgbClr val="4F81BD"/>
            </a:solidFill>
            <a:prstDash val="solid"/>
            <a:round/>
            <a:headEnd type="none" w="med" len="med"/>
            <a:tailEnd type="none" w="med" len="med"/>
          </a:ln>
          <a:effectLst>
            <a:outerShdw blurRad="50800" dist="38100" dir="2700000">
              <a:srgbClr val="000000">
                <a:alpha val="43000"/>
              </a:srgbClr>
            </a:outerShdw>
          </a:effectLst>
        </p:spPr>
        <p:txBody>
          <a:bodyPr>
            <a:prstTxWarp prst="textNoShape">
              <a:avLst/>
            </a:prstTxWarp>
          </a:bodyPr>
          <a:lstStyle/>
          <a:p>
            <a:pPr eaLnBrk="0" hangingPunct="0">
              <a:defRPr/>
            </a:pPr>
            <a:endParaRPr lang="en-US">
              <a:latin typeface="Arial" pitchFamily="-112" charset="0"/>
              <a:ea typeface="ＭＳ Ｐゴシック" pitchFamily="-112" charset="-128"/>
              <a:cs typeface="ＭＳ Ｐゴシック" pitchFamily="-112" charset="-128"/>
            </a:endParaRPr>
          </a:p>
        </p:txBody>
      </p:sp>
      <p:sp>
        <p:nvSpPr>
          <p:cNvPr id="81" name="TextBox 31"/>
          <p:cNvSpPr txBox="1">
            <a:spLocks noChangeArrowheads="1"/>
          </p:cNvSpPr>
          <p:nvPr/>
        </p:nvSpPr>
        <p:spPr bwMode="auto">
          <a:xfrm>
            <a:off x="5680075" y="5181600"/>
            <a:ext cx="3324225" cy="954088"/>
          </a:xfrm>
          <a:prstGeom prst="rect">
            <a:avLst/>
          </a:prstGeom>
          <a:solidFill>
            <a:srgbClr val="FFC000"/>
          </a:solidFill>
          <a:ln w="9525">
            <a:solidFill>
              <a:srgbClr val="FFC000"/>
            </a:solidFill>
            <a:miter lim="800000"/>
            <a:headEnd/>
            <a:tailEnd/>
          </a:ln>
        </p:spPr>
        <p:txBody>
          <a:bodyPr wrap="square">
            <a:prstTxWarp prst="textNoShape">
              <a:avLst/>
            </a:prstTxWarp>
            <a:spAutoFit/>
          </a:bodyPr>
          <a:lstStyle/>
          <a:p>
            <a:pPr eaLnBrk="0" hangingPunct="0"/>
            <a:r>
              <a:rPr lang="en-US" dirty="0">
                <a:solidFill>
                  <a:srgbClr val="BE0027"/>
                </a:solidFill>
              </a:rPr>
              <a:t>CERN Teacher Schools</a:t>
            </a:r>
          </a:p>
          <a:p>
            <a:pPr eaLnBrk="0" hangingPunct="0"/>
            <a:r>
              <a:rPr lang="en-US" sz="1600" dirty="0">
                <a:solidFill>
                  <a:srgbClr val="2074AC"/>
                </a:solidFill>
              </a:rPr>
              <a:t>International and National </a:t>
            </a:r>
            <a:r>
              <a:rPr lang="en-GB" sz="1600" dirty="0">
                <a:solidFill>
                  <a:srgbClr val="2074AC"/>
                </a:solidFill>
              </a:rPr>
              <a:t>Programmes</a:t>
            </a:r>
          </a:p>
        </p:txBody>
      </p:sp>
      <p:sp>
        <p:nvSpPr>
          <p:cNvPr id="82" name="TextBox 81"/>
          <p:cNvSpPr txBox="1"/>
          <p:nvPr/>
        </p:nvSpPr>
        <p:spPr>
          <a:xfrm>
            <a:off x="4572000" y="152400"/>
            <a:ext cx="4572000" cy="584775"/>
          </a:xfrm>
          <a:prstGeom prst="rect">
            <a:avLst/>
          </a:prstGeom>
          <a:noFill/>
        </p:spPr>
        <p:txBody>
          <a:bodyPr wrap="square" rtlCol="0">
            <a:spAutoFit/>
          </a:bodyPr>
          <a:lstStyle/>
          <a:p>
            <a:pPr eaLnBrk="1" hangingPunct="1"/>
            <a:r>
              <a:rPr lang="en-GB" sz="3200" b="1" i="1" dirty="0" smtClean="0">
                <a:solidFill>
                  <a:srgbClr val="FFFF00"/>
                </a:solidFill>
                <a:effectLst>
                  <a:outerShdw blurRad="38100" dist="38100" dir="2700000">
                    <a:srgbClr val="000000"/>
                  </a:outerShdw>
                </a:effectLst>
                <a:latin typeface="Arial" pitchFamily="34" charset="0"/>
                <a:ea typeface="ＭＳ Ｐゴシック" charset="-128"/>
                <a:cs typeface="Arial" pitchFamily="34" charset="0"/>
              </a:rPr>
              <a:t>Education activities</a:t>
            </a:r>
            <a:endParaRPr lang="en-GB" sz="2800" b="1" i="1" dirty="0">
              <a:solidFill>
                <a:srgbClr val="FFFF00"/>
              </a:solidFill>
              <a:effectLst>
                <a:outerShdw blurRad="38100" dist="38100" dir="2700000">
                  <a:srgbClr val="000000"/>
                </a:outerShdw>
              </a:effectLst>
              <a:latin typeface="Arial" pitchFamily="34" charset="0"/>
              <a:ea typeface="ＭＳ Ｐゴシック" charset="-128"/>
              <a:cs typeface="Arial" pitchFamily="34" charset="0"/>
            </a:endParaRPr>
          </a:p>
        </p:txBody>
      </p:sp>
    </p:spTree>
    <p:extLst>
      <p:ext uri="{BB962C8B-B14F-4D97-AF65-F5344CB8AC3E}">
        <p14:creationId xmlns:p14="http://schemas.microsoft.com/office/powerpoint/2010/main" val="248130103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Contport">
  <a:themeElements>
    <a:clrScheme name="Contpor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fontScheme name="Contpor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Contport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Contpor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clrMap bg1="lt1" tx1="dk1" bg2="lt2" tx2="dk2" accent1="accent1" accent2="accent2" accent3="accent3" accent4="accent4" accent5="accent5" accent6="accent6" hlink="hlink" folHlink="folHlink"/>
    </a:extraClrScheme>
    <a:extraClrScheme>
      <a:clrScheme name="Contport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ntport 4">
        <a:dk1>
          <a:srgbClr val="000000"/>
        </a:dk1>
        <a:lt1>
          <a:srgbClr val="FFFFFF"/>
        </a:lt1>
        <a:dk2>
          <a:srgbClr val="8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FF0000"/>
        </a:hlink>
        <a:folHlink>
          <a:srgbClr val="FFFFCC"/>
        </a:folHlink>
      </a:clrScheme>
      <a:clrMap bg1="lt1" tx1="dk1" bg2="lt2" tx2="dk2" accent1="accent1" accent2="accent2" accent3="accent3" accent4="accent4" accent5="accent5" accent6="accent6" hlink="hlink" folHlink="folHlink"/>
    </a:extraClrScheme>
    <a:extraClrScheme>
      <a:clrScheme name="Contport 5">
        <a:dk1>
          <a:srgbClr val="000066"/>
        </a:dk1>
        <a:lt1>
          <a:srgbClr val="FFFFFF"/>
        </a:lt1>
        <a:dk2>
          <a:srgbClr val="0000FF"/>
        </a:dk2>
        <a:lt2>
          <a:srgbClr val="000000"/>
        </a:lt2>
        <a:accent1>
          <a:srgbClr val="0066FF"/>
        </a:accent1>
        <a:accent2>
          <a:srgbClr val="33CCCC"/>
        </a:accent2>
        <a:accent3>
          <a:srgbClr val="FFFFFF"/>
        </a:accent3>
        <a:accent4>
          <a:srgbClr val="000056"/>
        </a:accent4>
        <a:accent5>
          <a:srgbClr val="AAB8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
      <a:clrScheme name="Contport 6">
        <a:dk1>
          <a:srgbClr val="000000"/>
        </a:dk1>
        <a:lt1>
          <a:srgbClr val="FFFFFF"/>
        </a:lt1>
        <a:dk2>
          <a:srgbClr val="000066"/>
        </a:dk2>
        <a:lt2>
          <a:srgbClr val="FFCC00"/>
        </a:lt2>
        <a:accent1>
          <a:srgbClr val="0066FF"/>
        </a:accent1>
        <a:accent2>
          <a:srgbClr val="33CCCC"/>
        </a:accent2>
        <a:accent3>
          <a:srgbClr val="AAAAB8"/>
        </a:accent3>
        <a:accent4>
          <a:srgbClr val="DADADA"/>
        </a:accent4>
        <a:accent5>
          <a:srgbClr val="AAB8FF"/>
        </a:accent5>
        <a:accent6>
          <a:srgbClr val="2DB9B9"/>
        </a:accent6>
        <a:hlink>
          <a:srgbClr val="FF00FF"/>
        </a:hlink>
        <a:folHlink>
          <a:srgbClr val="9933FF"/>
        </a:folHlink>
      </a:clrScheme>
      <a:clrMap bg1="dk2" tx1="lt1" bg2="dk1" tx2="lt2" accent1="accent1" accent2="accent2" accent3="accent3" accent4="accent4" accent5="accent5" accent6="accent6" hlink="hlink" folHlink="folHlink"/>
    </a:extraClrScheme>
    <a:extraClrScheme>
      <a:clrScheme name="Contport 7">
        <a:dk1>
          <a:srgbClr val="5E574E"/>
        </a:dk1>
        <a:lt1>
          <a:srgbClr val="FFFFCC"/>
        </a:lt1>
        <a:dk2>
          <a:srgbClr val="800000"/>
        </a:dk2>
        <a:lt2>
          <a:srgbClr val="FFCC00"/>
        </a:lt2>
        <a:accent1>
          <a:srgbClr val="CC9900"/>
        </a:accent1>
        <a:accent2>
          <a:srgbClr val="FF6600"/>
        </a:accent2>
        <a:accent3>
          <a:srgbClr val="C0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Z:\P32\MSO97PRO\Template\Designs\CONTPORT.POT</Template>
  <TotalTime>22924</TotalTime>
  <Words>2314</Words>
  <Application>Microsoft Office PowerPoint</Application>
  <PresentationFormat>On-screen Show (4:3)</PresentationFormat>
  <Paragraphs>537</Paragraphs>
  <Slides>53</Slides>
  <Notes>27</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53</vt:i4>
      </vt:variant>
    </vt:vector>
  </HeadingPairs>
  <TitlesOfParts>
    <vt:vector size="58" baseType="lpstr">
      <vt:lpstr>Contport</vt:lpstr>
      <vt:lpstr>Bold Stripes</vt:lpstr>
      <vt:lpstr>Microsoft Word Picture</vt:lpstr>
      <vt:lpstr>Bitmap Image</vt:lpstr>
      <vt:lpstr>Photo Editor Photo</vt:lpstr>
      <vt:lpstr>PowerPoint Presentation</vt:lpstr>
      <vt:lpstr>PowerPoint Presentation</vt:lpstr>
      <vt:lpstr>The Mission of CERN</vt:lpstr>
      <vt:lpstr>PowerPoint Presentation</vt:lpstr>
      <vt:lpstr>PowerPoint Presentation</vt:lpstr>
      <vt:lpstr>The Netherlands and CERN</vt:lpstr>
      <vt:lpstr>The Netherlands and CERN</vt:lpstr>
      <vt:lpstr>8 - 11 November 2010</vt:lpstr>
      <vt:lpstr>PowerPoint Presentation</vt:lpstr>
      <vt:lpstr>PowerPoint Presentation</vt:lpstr>
      <vt:lpstr>PowerPoint Presentation</vt:lpstr>
      <vt:lpstr>PowerPoint Presentation</vt:lpstr>
      <vt:lpstr>…..and 90-140 meter underground</vt:lpstr>
      <vt:lpstr>Timeline of the universe</vt:lpstr>
      <vt:lpstr>PowerPoint Presentation</vt:lpstr>
      <vt:lpstr>Some really big numbers</vt:lpstr>
      <vt:lpstr>PowerPoint Presentation</vt:lpstr>
      <vt:lpstr>PowerPoint Presentation</vt:lpstr>
      <vt:lpstr>PowerPoint Presentation</vt:lpstr>
      <vt:lpstr>CERN’s accelerator complex, 40 km tunnels</vt:lpstr>
      <vt:lpstr>PowerPoint Presentation</vt:lpstr>
      <vt:lpstr>E=0.3*B*R  → we need a field B which is as strong as possible → superconducting magnets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Niobium cladded Radio Frequency cavities</vt:lpstr>
      <vt:lpstr>PowerPoint Presentation</vt:lpstr>
      <vt:lpstr>Main objectives of the LHC</vt:lpstr>
      <vt:lpstr>Detectors: Atlas</vt:lpstr>
      <vt:lpstr>PowerPoint Presentation</vt:lpstr>
      <vt:lpstr>ATLAS in Amsterdam </vt:lpstr>
      <vt:lpstr>ATLAS Experiment: particles detection</vt:lpstr>
      <vt:lpstr>ATLAS Cavern 2003</vt:lpstr>
      <vt:lpstr>PowerPoint Presentation</vt:lpstr>
      <vt:lpstr>PowerPoint Presentation</vt:lpstr>
      <vt:lpstr>End-Cap Toroids integration in 2007</vt:lpstr>
      <vt:lpstr>Installing the beam-pipe (July 2008)</vt:lpstr>
      <vt:lpstr>PowerPoint Presentation</vt:lpstr>
      <vt:lpstr>Switching everything on….</vt:lpstr>
      <vt:lpstr>The 7 stages of the LHC for 7 TeV beam energy</vt:lpstr>
      <vt:lpstr>The 6 stages of the LHC</vt:lpstr>
      <vt:lpstr>Circulating beams in 2008 !! 11000 turns/s with a few mm error</vt:lpstr>
      <vt:lpstr>PowerPoint Presentation</vt:lpstr>
      <vt:lpstr>PowerPoint Presentation</vt:lpstr>
      <vt:lpstr>Higgs events</vt:lpstr>
      <vt:lpstr>PowerPoint Presentation</vt:lpstr>
      <vt:lpstr>PowerPoint Presentation</vt:lpstr>
      <vt:lpstr>Planning</vt:lpstr>
      <vt:lpstr>Veel plezier vandaag!</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KIVI CERN-ATLAS 9Feb09</dc:title>
  <dc:subject>CERN-ATLAS presentation</dc:subject>
  <dc:creator>Herman ten Kate</dc:creator>
  <cp:lastModifiedBy>Arjan Verweij</cp:lastModifiedBy>
  <cp:revision>652</cp:revision>
  <cp:lastPrinted>2002-08-16T12:39:47Z</cp:lastPrinted>
  <dcterms:created xsi:type="dcterms:W3CDTF">2001-01-08T05:12:42Z</dcterms:created>
  <dcterms:modified xsi:type="dcterms:W3CDTF">2013-09-19T09:44:30Z</dcterms:modified>
</cp:coreProperties>
</file>