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0"/>
  </p:notesMasterIdLst>
  <p:sldIdLst>
    <p:sldId id="857" r:id="rId2"/>
    <p:sldId id="858" r:id="rId3"/>
    <p:sldId id="859" r:id="rId4"/>
    <p:sldId id="873" r:id="rId5"/>
    <p:sldId id="864" r:id="rId6"/>
    <p:sldId id="860" r:id="rId7"/>
    <p:sldId id="877" r:id="rId8"/>
    <p:sldId id="861" r:id="rId9"/>
    <p:sldId id="878" r:id="rId10"/>
    <p:sldId id="862" r:id="rId11"/>
    <p:sldId id="871" r:id="rId12"/>
    <p:sldId id="866" r:id="rId13"/>
    <p:sldId id="868" r:id="rId14"/>
    <p:sldId id="872" r:id="rId15"/>
    <p:sldId id="869" r:id="rId16"/>
    <p:sldId id="880" r:id="rId17"/>
    <p:sldId id="874" r:id="rId18"/>
    <p:sldId id="875" r:id="rId19"/>
    <p:sldId id="881" r:id="rId20"/>
    <p:sldId id="882" r:id="rId21"/>
    <p:sldId id="883" r:id="rId22"/>
    <p:sldId id="884" r:id="rId23"/>
    <p:sldId id="885" r:id="rId24"/>
    <p:sldId id="867" r:id="rId25"/>
    <p:sldId id="870" r:id="rId26"/>
    <p:sldId id="876" r:id="rId27"/>
    <p:sldId id="886" r:id="rId28"/>
    <p:sldId id="863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C60036"/>
    <a:srgbClr val="FF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6" d="100"/>
          <a:sy n="46" d="100"/>
        </p:scale>
        <p:origin x="-840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60A61E-DA0D-4A7C-9E1C-FE0CB3324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98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60A61E-DA0D-4A7C-9E1C-FE0CB332404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64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Actually</a:t>
            </a:r>
            <a:r>
              <a:rPr lang="en-US" baseline="0" dirty="0" smtClean="0"/>
              <a:t> impossible to do with pure POSIX.  Especially because a job is a bunch of processes.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60A61E-DA0D-4A7C-9E1C-FE0CB332404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96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582613"/>
            <a:ext cx="221138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1992313"/>
            <a:ext cx="2708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10107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809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83E3-A903-4D3C-8031-F54CE1EAD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44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E2674-2FB7-4061-88AD-5DC6F043A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79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FA4CD-F833-436F-B3D1-2B915BC8B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068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E775D-035E-442A-9401-A0AA8947A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64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2F03C-ACB4-4AB7-B076-64F7B8708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1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E4F90-1378-4AEB-99C4-B7E225CA6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21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DF99F-6779-4B51-8095-7CDB9E0D6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1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52DC8-8DF6-4040-89BB-35E43C8D2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3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36C57-EA7A-416D-A67E-A42A87326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4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FB9FE-F99D-40C4-9E6D-151CDBE6A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355725"/>
            <a:ext cx="8399462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625475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B9119C-79FF-4579-91F0-9B0BA1766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6181725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127.0.0.1:58873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lwn.net/Articles/159077/" TargetMode="External"/><Relationship Id="rId2" Type="http://schemas.openxmlformats.org/officeDocument/2006/relationships/hyperlink" Target="https://www.kernel.org/doc/Documentation/cgroups/cgroups.tx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09914"/>
            <a:ext cx="7772400" cy="1067232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Putting your users in a Box</a:t>
            </a:r>
            <a:br>
              <a:rPr lang="en-US" dirty="0" smtClean="0">
                <a:ea typeface="+mj-ea"/>
                <a:cs typeface="+mj-cs"/>
              </a:rPr>
            </a:br>
            <a:endParaRPr lang="en-US" dirty="0" smtClean="0"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0588" y="5443669"/>
            <a:ext cx="56630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Greg Thain</a:t>
            </a:r>
          </a:p>
          <a:p>
            <a:pPr algn="ctr"/>
            <a:r>
              <a:rPr lang="en-US" dirty="0" smtClean="0"/>
              <a:t>Center for High Throughput Computing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 opaque box</a:t>
            </a:r>
          </a:p>
          <a:p>
            <a:endParaRPr lang="en-US" dirty="0"/>
          </a:p>
          <a:p>
            <a:r>
              <a:rPr lang="en-US" dirty="0" smtClean="0"/>
              <a:t>Much LXC work applicable here</a:t>
            </a:r>
          </a:p>
          <a:p>
            <a:endParaRPr lang="en-US" dirty="0"/>
          </a:p>
          <a:p>
            <a:r>
              <a:rPr lang="en-US" dirty="0" smtClean="0"/>
              <a:t>Work with Best feature of HTCondor ever?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Containers, not VMs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0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ASSIGN_CPU_AFFINITY=true</a:t>
            </a:r>
          </a:p>
          <a:p>
            <a:endParaRPr lang="en-US" dirty="0"/>
          </a:p>
          <a:p>
            <a:r>
              <a:rPr lang="en-US" dirty="0" smtClean="0"/>
              <a:t>Now works with dynamic slots</a:t>
            </a:r>
          </a:p>
          <a:p>
            <a:r>
              <a:rPr lang="en-US" dirty="0" smtClean="0"/>
              <a:t>Need not be root</a:t>
            </a:r>
          </a:p>
          <a:p>
            <a:r>
              <a:rPr lang="en-US" dirty="0" smtClean="0"/>
              <a:t>Any Linux version</a:t>
            </a:r>
          </a:p>
          <a:p>
            <a:pPr lvl="1"/>
            <a:r>
              <a:rPr lang="en-US" dirty="0" smtClean="0"/>
              <a:t>Only limits the job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AFFINITY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1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can’t kill what you can’t see</a:t>
            </a:r>
            <a:endParaRPr lang="en-US" dirty="0"/>
          </a:p>
          <a:p>
            <a:r>
              <a:rPr lang="en-US" dirty="0" smtClean="0"/>
              <a:t>Requirements:</a:t>
            </a:r>
          </a:p>
          <a:p>
            <a:pPr lvl="1"/>
            <a:r>
              <a:rPr lang="en-US" dirty="0" smtClean="0"/>
              <a:t>HTCondor 7.9.4+</a:t>
            </a:r>
          </a:p>
          <a:p>
            <a:pPr lvl="1"/>
            <a:r>
              <a:rPr lang="en-US" dirty="0" smtClean="0"/>
              <a:t>RHEL 6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USE_PID_NAMESPACES = true</a:t>
            </a:r>
          </a:p>
          <a:p>
            <a:pPr lvl="2"/>
            <a:r>
              <a:rPr lang="en-US" dirty="0" smtClean="0"/>
              <a:t>(off by default)</a:t>
            </a:r>
          </a:p>
          <a:p>
            <a:pPr lvl="1"/>
            <a:r>
              <a:rPr lang="en-US" dirty="0" smtClean="0"/>
              <a:t>Doesn’t work with </a:t>
            </a:r>
            <a:r>
              <a:rPr lang="en-US" dirty="0" err="1" smtClean="0"/>
              <a:t>privsep</a:t>
            </a:r>
            <a:endParaRPr lang="en-US" dirty="0" smtClean="0"/>
          </a:p>
          <a:p>
            <a:pPr lvl="1"/>
            <a:r>
              <a:rPr lang="en-US" dirty="0" smtClean="0"/>
              <a:t>Must be root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PID namespaces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4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PID Namespaces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810488" y="1018309"/>
            <a:ext cx="1745673" cy="727364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Init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(1)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413163" y="1932707"/>
            <a:ext cx="3387437" cy="789709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Master (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pid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15)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106881" y="2867891"/>
            <a:ext cx="3595255" cy="93518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Startd (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pid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26)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197927" y="4031671"/>
            <a:ext cx="3657600" cy="831273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Starter (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pid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39)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650182" y="5340927"/>
            <a:ext cx="2951018" cy="914400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Job (</a:t>
            </a:r>
            <a:r>
              <a:rPr lang="en-US" dirty="0" err="1" smtClean="0">
                <a:latin typeface="Times New Roman" charset="0"/>
                <a:ea typeface="ＭＳ Ｐゴシック" charset="0"/>
              </a:rPr>
              <a:t>pid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 1)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1433944" y="1735280"/>
            <a:ext cx="789711" cy="19742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2883475" y="2722416"/>
            <a:ext cx="981943" cy="2078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197927" y="3803073"/>
            <a:ext cx="588816" cy="32731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endCxn id="13" idx="1"/>
          </p:cNvCxnSpPr>
          <p:nvPr/>
        </p:nvCxnSpPr>
        <p:spPr bwMode="auto">
          <a:xfrm>
            <a:off x="5805052" y="4911433"/>
            <a:ext cx="1277297" cy="56340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Oval 1"/>
          <p:cNvSpPr/>
          <p:nvPr/>
        </p:nvSpPr>
        <p:spPr bwMode="auto">
          <a:xfrm>
            <a:off x="332509" y="4079292"/>
            <a:ext cx="3439390" cy="781049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Times New Roman" charset="0"/>
                <a:ea typeface="ＭＳ Ｐゴシック" charset="0"/>
              </a:rPr>
              <a:t>Starter (</a:t>
            </a:r>
            <a:r>
              <a:rPr lang="en-US" dirty="0" err="1" smtClean="0">
                <a:latin typeface="Times New Roman" charset="0"/>
                <a:ea typeface="ＭＳ Ｐゴシック" charset="0"/>
              </a:rPr>
              <a:t>pid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 73)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7" name="Straight Arrow Connector 6"/>
          <p:cNvCxnSpPr>
            <a:stCxn id="11" idx="3"/>
          </p:cNvCxnSpPr>
          <p:nvPr/>
        </p:nvCxnSpPr>
        <p:spPr bwMode="auto">
          <a:xfrm flipH="1">
            <a:off x="2223655" y="3666119"/>
            <a:ext cx="1409739" cy="3655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Oval 8"/>
          <p:cNvSpPr/>
          <p:nvPr/>
        </p:nvSpPr>
        <p:spPr bwMode="auto">
          <a:xfrm>
            <a:off x="1122218" y="5474838"/>
            <a:ext cx="3664525" cy="78048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Job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(</a:t>
            </a:r>
            <a:r>
              <a:rPr kumimoji="0" lang="en-US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pid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1)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16" name="Straight Arrow Connector 15"/>
          <p:cNvCxnSpPr>
            <a:stCxn id="2" idx="4"/>
          </p:cNvCxnSpPr>
          <p:nvPr/>
        </p:nvCxnSpPr>
        <p:spPr bwMode="auto">
          <a:xfrm>
            <a:off x="2052204" y="4860341"/>
            <a:ext cx="831271" cy="5082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530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55725"/>
            <a:ext cx="9476508" cy="4227513"/>
          </a:xfrm>
        </p:spPr>
        <p:txBody>
          <a:bodyPr/>
          <a:lstStyle/>
          <a:p>
            <a:r>
              <a:rPr lang="en-US" dirty="0" smtClean="0"/>
              <a:t>“Lock the kids in their room”</a:t>
            </a:r>
          </a:p>
          <a:p>
            <a:endParaRPr lang="en-US" dirty="0"/>
          </a:p>
          <a:p>
            <a:r>
              <a:rPr lang="en-US" dirty="0" smtClean="0"/>
              <a:t>Startd advertises set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NAMED_CHROOT = /foo/R1,/foo/R2</a:t>
            </a:r>
          </a:p>
          <a:p>
            <a:r>
              <a:rPr lang="en-US" dirty="0" smtClean="0">
                <a:cs typeface="Courier New" pitchFamily="49" charset="0"/>
              </a:rPr>
              <a:t>Job picks one: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RequestedChroot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“/foo/R1”</a:t>
            </a:r>
          </a:p>
          <a:p>
            <a:r>
              <a:rPr lang="en-US" dirty="0" smtClean="0">
                <a:cs typeface="Courier New" pitchFamily="49" charset="0"/>
              </a:rPr>
              <a:t>Make sure path is secure!</a:t>
            </a:r>
            <a:endParaRPr lang="en-US" dirty="0">
              <a:cs typeface="Courier New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Named </a:t>
            </a:r>
            <a:r>
              <a:rPr lang="en-US" dirty="0" err="1" smtClean="0"/>
              <a:t>Chroots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basic kernel abstractions:</a:t>
            </a:r>
          </a:p>
          <a:p>
            <a:endParaRPr lang="en-US" dirty="0"/>
          </a:p>
          <a:p>
            <a:r>
              <a:rPr lang="en-US" dirty="0" smtClean="0"/>
              <a:t>1) nested groups of processes</a:t>
            </a:r>
          </a:p>
          <a:p>
            <a:endParaRPr lang="en-US" dirty="0"/>
          </a:p>
          <a:p>
            <a:r>
              <a:rPr lang="en-US" dirty="0" smtClean="0"/>
              <a:t>2) “controllers” which limit resources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49381"/>
            <a:ext cx="9144000" cy="914400"/>
          </a:xfrm>
        </p:spPr>
        <p:txBody>
          <a:bodyPr/>
          <a:lstStyle/>
          <a:p>
            <a:r>
              <a:rPr lang="en-US" dirty="0" smtClean="0"/>
              <a:t>Control Groups</a:t>
            </a:r>
            <a:br>
              <a:rPr lang="en-US" dirty="0" smtClean="0"/>
            </a:br>
            <a:r>
              <a:rPr lang="en-US" dirty="0" smtClean="0"/>
              <a:t>aka “</a:t>
            </a:r>
            <a:r>
              <a:rPr lang="en-US" dirty="0" err="1" smtClean="0"/>
              <a:t>cgroups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Implemented as </a:t>
            </a:r>
            <a:r>
              <a:rPr lang="en-US" dirty="0" err="1" smtClean="0"/>
              <a:t>filesystem</a:t>
            </a:r>
            <a:endParaRPr lang="en-US" dirty="0" smtClean="0"/>
          </a:p>
          <a:p>
            <a:pPr lvl="1"/>
            <a:r>
              <a:rPr lang="en-US" dirty="0" smtClean="0"/>
              <a:t>Mounted on /sys/</a:t>
            </a:r>
            <a:r>
              <a:rPr lang="en-US" dirty="0" err="1" smtClean="0"/>
              <a:t>fs</a:t>
            </a:r>
            <a:r>
              <a:rPr lang="en-US" dirty="0" smtClean="0"/>
              <a:t>/</a:t>
            </a:r>
            <a:r>
              <a:rPr lang="en-US" dirty="0" err="1" smtClean="0"/>
              <a:t>cgroup</a:t>
            </a:r>
            <a:r>
              <a:rPr lang="en-US" dirty="0" smtClean="0"/>
              <a:t>, or /</a:t>
            </a:r>
            <a:r>
              <a:rPr lang="en-US" dirty="0" err="1" smtClean="0"/>
              <a:t>cgroup</a:t>
            </a:r>
            <a:r>
              <a:rPr lang="en-US" dirty="0" smtClean="0"/>
              <a:t> or …</a:t>
            </a:r>
          </a:p>
          <a:p>
            <a:r>
              <a:rPr lang="en-US" dirty="0" smtClean="0"/>
              <a:t>User-space tools in flux</a:t>
            </a:r>
          </a:p>
          <a:p>
            <a:pPr lvl="1"/>
            <a:r>
              <a:rPr lang="en-US" dirty="0" err="1" smtClean="0"/>
              <a:t>Systemd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err="1" smtClean="0"/>
              <a:t>Cgservice</a:t>
            </a:r>
            <a:endParaRPr lang="en-US" dirty="0" smtClean="0"/>
          </a:p>
          <a:p>
            <a:r>
              <a:rPr lang="en-US" dirty="0" smtClean="0"/>
              <a:t>/</a:t>
            </a:r>
            <a:r>
              <a:rPr lang="en-US" dirty="0" err="1" smtClean="0"/>
              <a:t>proc</a:t>
            </a:r>
            <a:r>
              <a:rPr lang="en-US" dirty="0" smtClean="0"/>
              <a:t>/self/</a:t>
            </a:r>
            <a:r>
              <a:rPr lang="en-US" dirty="0" err="1" smtClean="0"/>
              <a:t>cgroup</a:t>
            </a:r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</a:t>
            </a:r>
            <a:r>
              <a:rPr lang="en-US" dirty="0" err="1" smtClean="0"/>
              <a:t>Cgroup</a:t>
            </a:r>
            <a:r>
              <a:rPr lang="en-US" dirty="0" smtClean="0"/>
              <a:t>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Cpu</a:t>
            </a:r>
            <a:endParaRPr lang="en-US" dirty="0" smtClean="0"/>
          </a:p>
          <a:p>
            <a:r>
              <a:rPr lang="en-US" dirty="0" smtClean="0"/>
              <a:t>Memory</a:t>
            </a:r>
          </a:p>
          <a:p>
            <a:r>
              <a:rPr lang="en-US" dirty="0" smtClean="0"/>
              <a:t>freezer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Cgroup</a:t>
            </a:r>
            <a:r>
              <a:rPr lang="en-US" dirty="0" smtClean="0"/>
              <a:t> controllers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7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Requires:</a:t>
            </a:r>
          </a:p>
          <a:p>
            <a:pPr lvl="1"/>
            <a:r>
              <a:rPr lang="en-US" dirty="0" smtClean="0"/>
              <a:t>RHEL6, RHEL7 even better</a:t>
            </a:r>
            <a:endParaRPr lang="en-US" dirty="0" smtClean="0"/>
          </a:p>
          <a:p>
            <a:pPr lvl="1"/>
            <a:r>
              <a:rPr lang="en-US" dirty="0" smtClean="0"/>
              <a:t>HTCondor 7.9.5+</a:t>
            </a:r>
          </a:p>
          <a:p>
            <a:pPr lvl="1"/>
            <a:r>
              <a:rPr lang="en-US" dirty="0" err="1" smtClean="0"/>
              <a:t>Rootly</a:t>
            </a:r>
            <a:r>
              <a:rPr lang="en-US" dirty="0" smtClean="0"/>
              <a:t> condor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BASE_CGROUP=</a:t>
            </a:r>
            <a:r>
              <a:rPr lang="en-US" dirty="0" err="1" smtClean="0"/>
              <a:t>htcondor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And… </a:t>
            </a:r>
            <a:r>
              <a:rPr lang="en-US" dirty="0" err="1" smtClean="0"/>
              <a:t>cgroup</a:t>
            </a:r>
            <a:r>
              <a:rPr lang="en-US" dirty="0" smtClean="0"/>
              <a:t> </a:t>
            </a:r>
            <a:r>
              <a:rPr lang="en-US" dirty="0" err="1" smtClean="0"/>
              <a:t>fs</a:t>
            </a:r>
            <a:r>
              <a:rPr lang="en-US" dirty="0" smtClean="0"/>
              <a:t> mounted…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</a:t>
            </a:r>
            <a:r>
              <a:rPr lang="en-US" dirty="0" err="1" smtClean="0"/>
              <a:t>cgroups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3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Starter puts each job into own </a:t>
            </a:r>
            <a:r>
              <a:rPr lang="en-US" dirty="0" err="1" smtClean="0"/>
              <a:t>cgroup</a:t>
            </a:r>
            <a:endParaRPr lang="en-US" dirty="0" smtClean="0"/>
          </a:p>
          <a:p>
            <a:pPr lvl="1"/>
            <a:r>
              <a:rPr lang="en-US" dirty="0" smtClean="0"/>
              <a:t>Named </a:t>
            </a:r>
            <a:r>
              <a:rPr lang="en-US" dirty="0" err="1" smtClean="0"/>
              <a:t>exec_dir</a:t>
            </a:r>
            <a:r>
              <a:rPr lang="en-US" dirty="0" smtClean="0"/>
              <a:t> + job id</a:t>
            </a:r>
          </a:p>
          <a:p>
            <a:r>
              <a:rPr lang="en-US" dirty="0" err="1" smtClean="0"/>
              <a:t>Procd</a:t>
            </a:r>
            <a:r>
              <a:rPr lang="en-US" dirty="0" smtClean="0"/>
              <a:t> monitors</a:t>
            </a:r>
          </a:p>
          <a:p>
            <a:pPr lvl="1"/>
            <a:r>
              <a:rPr lang="en-US" dirty="0" err="1" smtClean="0"/>
              <a:t>Procd</a:t>
            </a:r>
            <a:r>
              <a:rPr lang="en-US" dirty="0" smtClean="0"/>
              <a:t> freezes and kills atomically</a:t>
            </a:r>
          </a:p>
          <a:p>
            <a:r>
              <a:rPr lang="en-US" dirty="0" smtClean="0"/>
              <a:t>MEMORY </a:t>
            </a:r>
            <a:r>
              <a:rPr lang="en-US" dirty="0" err="1" smtClean="0"/>
              <a:t>attr</a:t>
            </a:r>
            <a:r>
              <a:rPr lang="en-US" dirty="0" smtClean="0"/>
              <a:t> into memory controller</a:t>
            </a:r>
          </a:p>
          <a:p>
            <a:r>
              <a:rPr lang="en-US" dirty="0" smtClean="0"/>
              <a:t>CGROUP_MEMORY_LIMIT_POLICY</a:t>
            </a:r>
          </a:p>
          <a:p>
            <a:pPr lvl="1"/>
            <a:r>
              <a:rPr lang="en-US" dirty="0" smtClean="0"/>
              <a:t>Hard or soft</a:t>
            </a:r>
          </a:p>
          <a:p>
            <a:pPr lvl="1"/>
            <a:r>
              <a:rPr lang="en-US" dirty="0" smtClean="0"/>
              <a:t>Job goes on hold with specific message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Cgroups</a:t>
            </a:r>
            <a:r>
              <a:rPr lang="en-US" dirty="0" smtClean="0"/>
              <a:t> with HTCondor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Why put job in a box?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Old boxes that work everywhere*</a:t>
            </a:r>
          </a:p>
          <a:p>
            <a:pPr lvl="8">
              <a:defRPr/>
            </a:pPr>
            <a:r>
              <a:rPr lang="en-US" dirty="0" smtClean="0"/>
              <a:t>*Everywhere that isn’t Windows</a:t>
            </a:r>
          </a:p>
          <a:p>
            <a:pPr lvl="8"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New shiny boxes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8A0632-8341-4426-9669-6CE095C6BC65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Outline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Cgroup</a:t>
            </a:r>
            <a:r>
              <a:rPr lang="en-US" dirty="0" smtClean="0"/>
              <a:t> artifacts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6254" y="1658733"/>
            <a:ext cx="7311617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itchFamily="49" charset="0"/>
                <a:cs typeface="Courier New" pitchFamily="49" charset="0"/>
              </a:rPr>
              <a:t>04/22/13 11:39:08 Requesting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itchFamily="49" charset="0"/>
                <a:cs typeface="Courier New" pitchFamily="49" charset="0"/>
              </a:rPr>
              <a:t>cgroup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ourier New" pitchFamily="49" charset="0"/>
                <a:cs typeface="Courier New" pitchFamily="49" charset="0"/>
              </a:rPr>
              <a:t>htcondor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itchFamily="49" charset="0"/>
                <a:cs typeface="Courier New" pitchFamily="49" charset="0"/>
              </a:rPr>
              <a:t>/condor_exec_slot1@localhost for job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…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509" y="1017657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+mn-lt"/>
              </a:rPr>
              <a:t>StarterLog</a:t>
            </a:r>
            <a:r>
              <a:rPr lang="en-US" sz="4000" dirty="0" smtClean="0">
                <a:latin typeface="+mn-lt"/>
              </a:rPr>
              <a:t>:</a:t>
            </a:r>
            <a:endParaRPr lang="en-US" sz="40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2509" y="2432915"/>
            <a:ext cx="20954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err="1" smtClean="0">
                <a:solidFill>
                  <a:prstClr val="black"/>
                </a:solidFill>
                <a:latin typeface="Arial"/>
              </a:rPr>
              <a:t>ProcLog</a:t>
            </a:r>
            <a:endParaRPr lang="en-US" dirty="0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66253" y="3438948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…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4843" y="3143523"/>
            <a:ext cx="85129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dirty="0" err="1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cgroup</a:t>
            </a:r>
            <a:r>
              <a:rPr lang="en-US" sz="1800" dirty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 to </a:t>
            </a:r>
            <a:r>
              <a:rPr lang="en-US" sz="1800" dirty="0" err="1" smtClean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htcondor</a:t>
            </a:r>
            <a:r>
              <a:rPr lang="en-US" sz="1800" dirty="0" smtClean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/condor_exec_slot1@localhost </a:t>
            </a:r>
            <a:r>
              <a:rPr lang="en-US" sz="1800" dirty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1800" dirty="0" err="1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ProcFamily</a:t>
            </a:r>
            <a:r>
              <a:rPr lang="en-US" sz="1800" dirty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 2727.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lvl="0"/>
            <a:r>
              <a:rPr lang="en-US" sz="1800" dirty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04/22/13 11:39:13 : PROC_FAMILY_GET_USAGE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lvl="0"/>
            <a:r>
              <a:rPr lang="en-US" sz="1800" dirty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04/22/13 11:39:13 : gathering usage data for family with root </a:t>
            </a:r>
            <a:r>
              <a:rPr lang="en-US" sz="1800" dirty="0" err="1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pid</a:t>
            </a:r>
            <a:r>
              <a:rPr lang="en-US" sz="1800" dirty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 2724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lvl="0"/>
            <a:r>
              <a:rPr lang="en-US" sz="1800" dirty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04/22/13 11:39:17 : PROC_FAMILY_GET_USAGE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lvl="0"/>
            <a:r>
              <a:rPr lang="en-US" sz="1800" dirty="0">
                <a:solidFill>
                  <a:srgbClr val="222222"/>
                </a:solidFill>
                <a:latin typeface="Courier New" pitchFamily="49" charset="0"/>
                <a:cs typeface="Courier New" pitchFamily="49" charset="0"/>
              </a:rPr>
              <a:t>04/22/13 11:39:17 : gathering usage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0796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355725"/>
            <a:ext cx="8613919" cy="422751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$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condor_q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--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Submitter: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localhost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: &lt;</a:t>
            </a:r>
            <a:r>
              <a:rPr lang="en-US" sz="1600" dirty="0">
                <a:latin typeface="Courier New" pitchFamily="49" charset="0"/>
                <a:cs typeface="Courier New" pitchFamily="49" charset="0"/>
                <a:hlinkClick r:id="rId2"/>
              </a:rPr>
              <a:t>127.0.0.1:58873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&gt; :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localhost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 ID      OWNER            SUBMITTED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RUN_TIME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ST PRI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SIZE CMD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              </a:t>
            </a: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   2.0   gthain          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4/22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11:36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0+00:00:02 R 0 0.0 sleep 3600</a:t>
            </a:r>
          </a:p>
          <a:p>
            <a:pPr marL="0" indent="0">
              <a:buNone/>
            </a:pP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$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ax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|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grep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3600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gthain 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2727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4268 4880 condor_exec.exe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3600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2400" dirty="0"/>
              <a:t>  </a:t>
            </a:r>
          </a:p>
          <a:p>
            <a:pPr marL="0" indent="0">
              <a:buNone/>
            </a:pP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25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55725"/>
            <a:ext cx="9143999" cy="422751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$ cat /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proc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/2727/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cgroup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 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:freezer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:/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htcondor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/condor_exec_slot1@localhost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:memory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:/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htcondor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/condor_exec_slot1@localhost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1:cpuacct,cpu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:/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htcondor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/condor_exec_slot1@localhost</a:t>
            </a:r>
          </a:p>
          <a:p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process with </a:t>
            </a:r>
            <a:r>
              <a:rPr lang="en-US" dirty="0" err="1" smtClean="0"/>
              <a:t>Cgroups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415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$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cd /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sys/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fs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cgroup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/memory/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htcondor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/condor_exec_slot1@localhost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$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cat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memory.usage_in_bytes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258048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$ cat tasks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2727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56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Or, “Shared </a:t>
            </a:r>
            <a:r>
              <a:rPr lang="en-US" dirty="0" err="1" smtClean="0"/>
              <a:t>subtrees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Goal:  protect /</a:t>
            </a:r>
            <a:r>
              <a:rPr lang="en-US" dirty="0" err="1" smtClean="0"/>
              <a:t>tmp</a:t>
            </a:r>
            <a:r>
              <a:rPr lang="en-US" dirty="0" smtClean="0"/>
              <a:t> from shared jobs</a:t>
            </a:r>
          </a:p>
          <a:p>
            <a:r>
              <a:rPr lang="en-US" dirty="0" smtClean="0"/>
              <a:t>Requires</a:t>
            </a:r>
          </a:p>
          <a:p>
            <a:pPr lvl="1"/>
            <a:r>
              <a:rPr lang="en-US" dirty="0" smtClean="0"/>
              <a:t>Condor 7.9.4+</a:t>
            </a:r>
          </a:p>
          <a:p>
            <a:pPr lvl="1"/>
            <a:r>
              <a:rPr lang="en-US" dirty="0" smtClean="0"/>
              <a:t>RHEL 5</a:t>
            </a:r>
          </a:p>
          <a:p>
            <a:pPr lvl="1"/>
            <a:r>
              <a:rPr lang="en-US" dirty="0" smtClean="0"/>
              <a:t>Doesn’t work with </a:t>
            </a:r>
            <a:r>
              <a:rPr lang="en-US" dirty="0" err="1" smtClean="0"/>
              <a:t>privsep</a:t>
            </a:r>
            <a:endParaRPr lang="en-US" dirty="0" smtClean="0"/>
          </a:p>
          <a:p>
            <a:pPr lvl="1"/>
            <a:r>
              <a:rPr lang="en-US" dirty="0" smtClean="0"/>
              <a:t>HTCondor must be running as root</a:t>
            </a:r>
          </a:p>
          <a:p>
            <a:pPr lvl="1"/>
            <a:r>
              <a:rPr lang="en-US" dirty="0"/>
              <a:t>MOUNT_UNDER_SCRATCH = /</a:t>
            </a:r>
            <a:r>
              <a:rPr lang="en-US" dirty="0" err="1"/>
              <a:t>tmp</a:t>
            </a:r>
            <a:r>
              <a:rPr lang="en-US" dirty="0"/>
              <a:t>,/</a:t>
            </a:r>
            <a:r>
              <a:rPr lang="en-US" dirty="0" err="1"/>
              <a:t>var</a:t>
            </a:r>
            <a:r>
              <a:rPr lang="en-US" dirty="0"/>
              <a:t>/</a:t>
            </a:r>
            <a:r>
              <a:rPr lang="en-US" dirty="0" err="1"/>
              <a:t>tmp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MOUNT_UNDER_SCRATCH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3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MOUNT_UNDER_SCRATCH=/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tmp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cs typeface="Courier New" pitchFamily="49" charset="0"/>
              </a:rPr>
              <a:t>Each job sees private /</a:t>
            </a:r>
            <a:r>
              <a:rPr lang="en-US" dirty="0" err="1" smtClean="0">
                <a:cs typeface="Courier New" pitchFamily="49" charset="0"/>
              </a:rPr>
              <a:t>tmp</a:t>
            </a:r>
            <a:r>
              <a:rPr lang="en-US" dirty="0" smtClean="0">
                <a:cs typeface="Courier New" pitchFamily="49" charset="0"/>
              </a:rPr>
              <a:t>, /</a:t>
            </a:r>
            <a:r>
              <a:rPr lang="en-US" dirty="0" err="1" smtClean="0">
                <a:cs typeface="Courier New" pitchFamily="49" charset="0"/>
              </a:rPr>
              <a:t>var</a:t>
            </a:r>
            <a:r>
              <a:rPr lang="en-US" dirty="0" smtClean="0">
                <a:cs typeface="Courier New" pitchFamily="49" charset="0"/>
              </a:rPr>
              <a:t>/</a:t>
            </a:r>
            <a:r>
              <a:rPr lang="en-US" dirty="0" err="1" smtClean="0">
                <a:cs typeface="Courier New" pitchFamily="49" charset="0"/>
              </a:rPr>
              <a:t>tmp</a:t>
            </a:r>
            <a:endParaRPr lang="en-US" dirty="0" smtClean="0">
              <a:cs typeface="Courier New" pitchFamily="49" charset="0"/>
            </a:endParaRPr>
          </a:p>
          <a:p>
            <a:pPr marL="0" indent="0">
              <a:buNone/>
            </a:pPr>
            <a:endParaRPr lang="en-US" dirty="0"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cs typeface="Courier New" pitchFamily="49" charset="0"/>
              </a:rPr>
              <a:t>Downsides:</a:t>
            </a:r>
          </a:p>
          <a:p>
            <a:pPr marL="0" indent="0">
              <a:buNone/>
            </a:pPr>
            <a:r>
              <a:rPr lang="en-US" dirty="0">
                <a:cs typeface="Courier New" pitchFamily="49" charset="0"/>
              </a:rPr>
              <a:t>	</a:t>
            </a:r>
            <a:r>
              <a:rPr lang="en-US" dirty="0" smtClean="0">
                <a:cs typeface="Courier New" pitchFamily="49" charset="0"/>
              </a:rPr>
              <a:t>No sharing of files in /</a:t>
            </a:r>
            <a:r>
              <a:rPr lang="en-US" dirty="0" err="1" smtClean="0">
                <a:cs typeface="Courier New" pitchFamily="49" charset="0"/>
              </a:rPr>
              <a:t>tmp</a:t>
            </a:r>
            <a:endParaRPr lang="en-US" dirty="0" smtClean="0">
              <a:cs typeface="Courier New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MOUNT_UNDER_SCRATCH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3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0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Future Work</a:t>
            </a:r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12854" y1="20307" x2="12854" y2="20307"/>
                        <a14:backgroundMark x1="15686" y1="4215" x2="22222" y2="49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29000"/>
            <a:ext cx="4572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13716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Docker</a:t>
            </a:r>
            <a:r>
              <a:rPr lang="en-US" sz="3200" dirty="0" smtClean="0"/>
              <a:t> </a:t>
            </a:r>
            <a:r>
              <a:rPr lang="en-US" sz="3200" dirty="0" smtClean="0"/>
              <a:t>Universe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Containers give Linux processes a private: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904509" y="3352800"/>
            <a:ext cx="3506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err="1" smtClean="0"/>
              <a:t>Cgroups</a:t>
            </a:r>
            <a:r>
              <a:rPr lang="en-US" sz="3200" dirty="0" smtClean="0"/>
              <a:t> 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Repo for images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smtClean="0"/>
              <a:t>Bind mounts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70706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endParaRPr lang="en-US" dirty="0"/>
          </a:p>
          <a:p>
            <a:r>
              <a:rPr lang="en-US" dirty="0" smtClean="0"/>
              <a:t>See </a:t>
            </a:r>
            <a:r>
              <a:rPr lang="en-US" dirty="0" err="1" smtClean="0"/>
              <a:t>cgroup</a:t>
            </a:r>
            <a:r>
              <a:rPr lang="en-US" dirty="0" smtClean="0"/>
              <a:t> reference material in kernel doc</a:t>
            </a:r>
          </a:p>
          <a:p>
            <a:pPr lvl="2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www.kernel.org/doc/Documentation/cgroups/cgroups.txt</a:t>
            </a:r>
            <a:r>
              <a:rPr lang="en-US" dirty="0" smtClean="0"/>
              <a:t>	</a:t>
            </a:r>
            <a:endParaRPr lang="en-US" dirty="0"/>
          </a:p>
          <a:p>
            <a:r>
              <a:rPr lang="en-US" dirty="0" smtClean="0"/>
              <a:t>LKN article about shared </a:t>
            </a:r>
            <a:r>
              <a:rPr lang="en-US" dirty="0" err="1" smtClean="0"/>
              <a:t>subtree</a:t>
            </a:r>
            <a:r>
              <a:rPr lang="en-US" dirty="0" smtClean="0"/>
              <a:t> mounts:</a:t>
            </a:r>
          </a:p>
          <a:p>
            <a:pPr lvl="2"/>
            <a:r>
              <a:rPr lang="en-US" dirty="0">
                <a:hlinkClick r:id="rId3"/>
              </a:rPr>
              <a:t>http://lwn.net/Articles/159077/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7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Protect the machine from the job.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Protect the job from the machine.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Protect one job from another.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Protections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nesting</a:t>
            </a:r>
          </a:p>
          <a:p>
            <a:r>
              <a:rPr lang="en-US" dirty="0" smtClean="0"/>
              <a:t>Need not require root</a:t>
            </a:r>
          </a:p>
          <a:p>
            <a:r>
              <a:rPr lang="en-US" dirty="0" smtClean="0"/>
              <a:t>Can’t be broken out of</a:t>
            </a:r>
          </a:p>
          <a:p>
            <a:r>
              <a:rPr lang="en-US" dirty="0" smtClean="0"/>
              <a:t>Portable to all </a:t>
            </a:r>
            <a:r>
              <a:rPr lang="en-US" dirty="0" err="1" smtClean="0"/>
              <a:t>OSes</a:t>
            </a:r>
            <a:endParaRPr lang="en-US" dirty="0" smtClean="0"/>
          </a:p>
          <a:p>
            <a:r>
              <a:rPr lang="en-US" dirty="0" smtClean="0"/>
              <a:t>Allows full management:</a:t>
            </a:r>
          </a:p>
          <a:p>
            <a:pPr lvl="1"/>
            <a:r>
              <a:rPr lang="en-US" dirty="0" smtClean="0"/>
              <a:t>Creation // Destruction</a:t>
            </a:r>
          </a:p>
          <a:p>
            <a:pPr lvl="1"/>
            <a:r>
              <a:rPr lang="en-US" dirty="0" smtClean="0"/>
              <a:t>Monitoring</a:t>
            </a:r>
          </a:p>
          <a:p>
            <a:pPr lvl="1"/>
            <a:r>
              <a:rPr lang="en-US" dirty="0" smtClean="0"/>
              <a:t>Limiting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perfect box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715" y="1730085"/>
            <a:ext cx="3516457" cy="340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7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Resources a job can (</a:t>
            </a:r>
            <a:r>
              <a:rPr lang="en-US" dirty="0" err="1" smtClean="0"/>
              <a:t>ab</a:t>
            </a:r>
            <a:r>
              <a:rPr lang="en-US" dirty="0" smtClean="0"/>
              <a:t>)use</a:t>
            </a:r>
          </a:p>
          <a:p>
            <a:pPr lvl="1"/>
            <a:r>
              <a:rPr lang="en-US" dirty="0" smtClean="0"/>
              <a:t>CPU</a:t>
            </a:r>
          </a:p>
          <a:p>
            <a:pPr lvl="1"/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Disk</a:t>
            </a:r>
          </a:p>
          <a:p>
            <a:pPr lvl="1"/>
            <a:r>
              <a:rPr lang="en-US" dirty="0" smtClean="0"/>
              <a:t>Signals</a:t>
            </a:r>
          </a:p>
          <a:p>
            <a:pPr lvl="1"/>
            <a:r>
              <a:rPr lang="en-US" dirty="0" smtClean="0"/>
              <a:t>Network.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Job </a:t>
            </a:r>
            <a:r>
              <a:rPr lang="en-US" dirty="0" err="1" smtClean="0"/>
              <a:t>ain’t</a:t>
            </a:r>
            <a:r>
              <a:rPr lang="en-US" dirty="0" smtClean="0"/>
              <a:t> nothing but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 descr="https://encrypted-tbn1.gstatic.com/images?q=tbn:ANd9GcTl_lTakWdzrYpdic8e03XmsneUe98y-Ghy7pGz_-08bqN5qA8T2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030" y="2358303"/>
            <a:ext cx="3792970" cy="342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59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HTCondor Preempt expression</a:t>
            </a:r>
          </a:p>
          <a:p>
            <a:pPr lvl="1"/>
            <a:r>
              <a:rPr lang="en-US" dirty="0" smtClean="0"/>
              <a:t>PREEMPT = </a:t>
            </a:r>
          </a:p>
          <a:p>
            <a:pPr marL="1371600" lvl="3" indent="0">
              <a:buNone/>
            </a:pPr>
            <a:r>
              <a:rPr lang="en-US" dirty="0" err="1" smtClean="0"/>
              <a:t>TARGET.MemoryUsage</a:t>
            </a:r>
            <a:r>
              <a:rPr lang="en-US" dirty="0" smtClean="0"/>
              <a:t> &gt; threshold</a:t>
            </a:r>
          </a:p>
          <a:p>
            <a:pPr lvl="2"/>
            <a:r>
              <a:rPr lang="en-US" dirty="0" err="1" smtClean="0"/>
              <a:t>ProportionalSetSizeKb</a:t>
            </a:r>
            <a:r>
              <a:rPr lang="en-US" dirty="0" smtClean="0"/>
              <a:t> &gt; threshold</a:t>
            </a:r>
          </a:p>
          <a:p>
            <a:pPr lvl="1"/>
            <a:endParaRPr lang="en-US" dirty="0"/>
          </a:p>
          <a:p>
            <a:r>
              <a:rPr lang="en-US" dirty="0" err="1"/>
              <a:t>s</a:t>
            </a:r>
            <a:r>
              <a:rPr lang="en-US" dirty="0" err="1" smtClean="0"/>
              <a:t>etrlimit</a:t>
            </a:r>
            <a:r>
              <a:rPr lang="en-US" dirty="0" smtClean="0"/>
              <a:t> call</a:t>
            </a:r>
          </a:p>
          <a:p>
            <a:pPr lvl="1"/>
            <a:r>
              <a:rPr lang="en-US" dirty="0" smtClean="0"/>
              <a:t>USER_JOB_WRAPPER</a:t>
            </a:r>
          </a:p>
          <a:p>
            <a:pPr lvl="1"/>
            <a:r>
              <a:rPr lang="en-US" dirty="0" smtClean="0"/>
              <a:t>STARTER_RLIMIT_AS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Solutions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Newish stuff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here on out…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1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sdtoolhire.co.uk/wp-content/uploads/2012/08/8552-coventry-tool-hire-sledge-hamm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24268">
            <a:off x="4074343" y="2148066"/>
            <a:ext cx="4977533" cy="373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people see this problem, and say</a:t>
            </a:r>
          </a:p>
          <a:p>
            <a:endParaRPr lang="en-US" dirty="0"/>
          </a:p>
          <a:p>
            <a:r>
              <a:rPr lang="en-US" dirty="0" smtClean="0"/>
              <a:t>“I know, we’ll use a Virtual Machine”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Hammer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8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Might need hypervisor installed</a:t>
            </a:r>
          </a:p>
          <a:p>
            <a:pPr lvl="1"/>
            <a:r>
              <a:rPr lang="en-US" dirty="0" smtClean="0"/>
              <a:t>The right hypervisor (the right Version…)</a:t>
            </a:r>
          </a:p>
          <a:p>
            <a:r>
              <a:rPr lang="en-US" dirty="0" smtClean="0"/>
              <a:t>Need to keep full OS image maintained</a:t>
            </a:r>
          </a:p>
          <a:p>
            <a:r>
              <a:rPr lang="en-US" dirty="0" smtClean="0"/>
              <a:t>Difficult to debug</a:t>
            </a:r>
          </a:p>
          <a:p>
            <a:r>
              <a:rPr lang="en-US" dirty="0" smtClean="0"/>
              <a:t>Hard to federate</a:t>
            </a:r>
          </a:p>
          <a:p>
            <a:endParaRPr lang="en-US" dirty="0"/>
          </a:p>
          <a:p>
            <a:r>
              <a:rPr lang="en-US" dirty="0" smtClean="0"/>
              <a:t>Just too heavyweight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VMs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421" y="3200398"/>
            <a:ext cx="3415579" cy="255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TCondor-Presentation-Template-1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HTCondor-Presentation-Template-1</Template>
  <TotalTime>3204</TotalTime>
  <Words>636</Words>
  <Application>Microsoft Office PowerPoint</Application>
  <PresentationFormat>On-screen Show (4:3)</PresentationFormat>
  <Paragraphs>223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HTCondor-Presentation-Template-1</vt:lpstr>
      <vt:lpstr>Putting your users in a Box </vt:lpstr>
      <vt:lpstr>Outline</vt:lpstr>
      <vt:lpstr>3 Protections</vt:lpstr>
      <vt:lpstr>The perfect box</vt:lpstr>
      <vt:lpstr>A Job ain’t nothing but work</vt:lpstr>
      <vt:lpstr>Previous Solutions</vt:lpstr>
      <vt:lpstr>From here on out…</vt:lpstr>
      <vt:lpstr>The Big Hammer</vt:lpstr>
      <vt:lpstr>Problems with VMs</vt:lpstr>
      <vt:lpstr>Containers, not VMs</vt:lpstr>
      <vt:lpstr>CPU AFFINITY</vt:lpstr>
      <vt:lpstr>PID namespaces</vt:lpstr>
      <vt:lpstr>PID Namespaces</vt:lpstr>
      <vt:lpstr>Named Chroots</vt:lpstr>
      <vt:lpstr>Control Groups aka “cgroups”</vt:lpstr>
      <vt:lpstr>Control Cgroup setup</vt:lpstr>
      <vt:lpstr>Cgroup controllers</vt:lpstr>
      <vt:lpstr>Enabling cgroups</vt:lpstr>
      <vt:lpstr>Cgroups with HTCondor</vt:lpstr>
      <vt:lpstr>Cgroup artifacts</vt:lpstr>
      <vt:lpstr>PowerPoint Presentation</vt:lpstr>
      <vt:lpstr>A process with Cgroups</vt:lpstr>
      <vt:lpstr>PowerPoint Presentation</vt:lpstr>
      <vt:lpstr>MOUNT_UNDER_SCRATCH</vt:lpstr>
      <vt:lpstr>MOUNT_UNDER_SCRATCH</vt:lpstr>
      <vt:lpstr>Future work</vt:lpstr>
      <vt:lpstr>Future Work</vt:lpstr>
      <vt:lpstr>Conclusion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gthain</dc:creator>
  <cp:lastModifiedBy>gthain</cp:lastModifiedBy>
  <cp:revision>82</cp:revision>
  <dcterms:created xsi:type="dcterms:W3CDTF">2013-04-23T19:11:55Z</dcterms:created>
  <dcterms:modified xsi:type="dcterms:W3CDTF">2014-12-10T07:42:07Z</dcterms:modified>
</cp:coreProperties>
</file>