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12"/>
  </p:notesMasterIdLst>
  <p:handoutMasterIdLst>
    <p:handoutMasterId r:id="rId13"/>
  </p:handoutMasterIdLst>
  <p:sldIdLst>
    <p:sldId id="862" r:id="rId2"/>
    <p:sldId id="916" r:id="rId3"/>
    <p:sldId id="931" r:id="rId4"/>
    <p:sldId id="922" r:id="rId5"/>
    <p:sldId id="928" r:id="rId6"/>
    <p:sldId id="927" r:id="rId7"/>
    <p:sldId id="929" r:id="rId8"/>
    <p:sldId id="930" r:id="rId9"/>
    <p:sldId id="923" r:id="rId10"/>
    <p:sldId id="924" r:id="rId11"/>
  </p:sldIdLst>
  <p:sldSz cx="9144000" cy="6858000" type="screen4x3"/>
  <p:notesSz cx="6858000" cy="9144000"/>
  <p:defaultTextStyle>
    <a:defPPr>
      <a:defRPr lang="en-US"/>
    </a:defPPr>
    <a:lvl1pPr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1pPr>
    <a:lvl2pPr marL="457200"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2pPr>
    <a:lvl3pPr marL="914400"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3pPr>
    <a:lvl4pPr marL="1371600"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4pPr>
    <a:lvl5pPr marL="1828800"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0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0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0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0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983"/>
    <a:srgbClr val="EBF010"/>
    <a:srgbClr val="FFEF6C"/>
    <a:srgbClr val="000076"/>
    <a:srgbClr val="CDFFCB"/>
    <a:srgbClr val="2AFF02"/>
    <a:srgbClr val="FF9FCF"/>
    <a:srgbClr val="FFE5F2"/>
    <a:srgbClr val="577700"/>
    <a:srgbClr val="698E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592"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2" d="100"/>
          <a:sy n="72" d="100"/>
        </p:scale>
        <p:origin x="-2512"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cs typeface="Arial Unicode MS"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cs typeface="Arial Unicode MS" charset="0"/>
              </a:defRPr>
            </a:lvl1pPr>
          </a:lstStyle>
          <a:p>
            <a:pPr>
              <a:defRPr/>
            </a:pPr>
            <a:fld id="{11D8DB34-B73B-F144-9826-428F637BB118}" type="datetimeFigureOut">
              <a:rPr lang="en-US"/>
              <a:pPr>
                <a:defRPr/>
              </a:pPr>
              <a:t>28/11/2013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cs typeface="Arial Unicode MS"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cs typeface="Arial Unicode MS" charset="0"/>
              </a:defRPr>
            </a:lvl1pPr>
          </a:lstStyle>
          <a:p>
            <a:pPr>
              <a:defRPr/>
            </a:pPr>
            <a:fld id="{96C4298E-68B4-6947-8839-855C45F33A0D}" type="slidenum">
              <a:rPr lang="en-US"/>
              <a:pPr>
                <a:defRPr/>
              </a:pPr>
              <a:t>‹#›</a:t>
            </a:fld>
            <a:endParaRPr lang="en-US"/>
          </a:p>
        </p:txBody>
      </p:sp>
    </p:spTree>
    <p:extLst>
      <p:ext uri="{BB962C8B-B14F-4D97-AF65-F5344CB8AC3E}">
        <p14:creationId xmlns:p14="http://schemas.microsoft.com/office/powerpoint/2010/main" val="19931735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fontAlgn="base">
              <a:defRPr sz="1200">
                <a:cs typeface="Arial Unicode MS" charset="0"/>
              </a:defRPr>
            </a:lvl1pPr>
          </a:lstStyle>
          <a:p>
            <a:pPr>
              <a:defRPr/>
            </a:pPr>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fontAlgn="base">
              <a:defRPr sz="1200">
                <a:cs typeface="Arial Unicode MS" charset="0"/>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fontAlgn="base">
              <a:defRPr sz="1200">
                <a:cs typeface="Arial Unicode MS" charset="0"/>
              </a:defRPr>
            </a:lvl1pPr>
          </a:lstStyle>
          <a:p>
            <a:pPr>
              <a:defRPr/>
            </a:pPr>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fontAlgn="base">
              <a:defRPr sz="1200">
                <a:cs typeface="Arial Unicode MS" charset="0"/>
              </a:defRPr>
            </a:lvl1pPr>
          </a:lstStyle>
          <a:p>
            <a:pPr>
              <a:defRPr/>
            </a:pPr>
            <a:fld id="{413FCB45-9045-044F-B18D-D0D3F5F6B8C0}" type="slidenum">
              <a:rPr lang="en-US"/>
              <a:pPr>
                <a:defRPr/>
              </a:pPr>
              <a:t>‹#›</a:t>
            </a:fld>
            <a:endParaRPr lang="en-US"/>
          </a:p>
        </p:txBody>
      </p:sp>
    </p:spTree>
    <p:extLst>
      <p:ext uri="{BB962C8B-B14F-4D97-AF65-F5344CB8AC3E}">
        <p14:creationId xmlns:p14="http://schemas.microsoft.com/office/powerpoint/2010/main" val="284918201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Arial Unicode MS" charset="0"/>
      </a:defRPr>
    </a:lvl1pPr>
    <a:lvl2pPr marL="457200" algn="l" rtl="0" eaLnBrk="0" fontAlgn="base" hangingPunct="0">
      <a:spcBef>
        <a:spcPct val="30000"/>
      </a:spcBef>
      <a:spcAft>
        <a:spcPct val="0"/>
      </a:spcAft>
      <a:defRPr sz="1200" kern="1200">
        <a:solidFill>
          <a:schemeClr val="tx1"/>
        </a:solidFill>
        <a:latin typeface="Arial" charset="0"/>
        <a:ea typeface="Arial Unicode MS" charset="0"/>
        <a:cs typeface="Arial Unicode MS" charset="0"/>
      </a:defRPr>
    </a:lvl2pPr>
    <a:lvl3pPr marL="914400" algn="l" rtl="0" eaLnBrk="0" fontAlgn="base" hangingPunct="0">
      <a:spcBef>
        <a:spcPct val="30000"/>
      </a:spcBef>
      <a:spcAft>
        <a:spcPct val="0"/>
      </a:spcAft>
      <a:defRPr sz="1200" kern="1200">
        <a:solidFill>
          <a:schemeClr val="tx1"/>
        </a:solidFill>
        <a:latin typeface="Arial" charset="0"/>
        <a:ea typeface="Arial Unicode MS" charset="0"/>
        <a:cs typeface="Arial Unicode MS" charset="0"/>
      </a:defRPr>
    </a:lvl3pPr>
    <a:lvl4pPr marL="1371600" algn="l" rtl="0" eaLnBrk="0" fontAlgn="base" hangingPunct="0">
      <a:spcBef>
        <a:spcPct val="30000"/>
      </a:spcBef>
      <a:spcAft>
        <a:spcPct val="0"/>
      </a:spcAft>
      <a:defRPr sz="1200" kern="1200">
        <a:solidFill>
          <a:schemeClr val="tx1"/>
        </a:solidFill>
        <a:latin typeface="Arial" charset="0"/>
        <a:ea typeface="Arial Unicode MS" charset="0"/>
        <a:cs typeface="Arial Unicode MS" charset="0"/>
      </a:defRPr>
    </a:lvl4pPr>
    <a:lvl5pPr marL="1828800" algn="l" rtl="0" eaLnBrk="0" fontAlgn="base" hangingPunct="0">
      <a:spcBef>
        <a:spcPct val="30000"/>
      </a:spcBef>
      <a:spcAft>
        <a:spcPct val="0"/>
      </a:spcAft>
      <a:defRPr sz="1200" kern="1200">
        <a:solidFill>
          <a:schemeClr val="tx1"/>
        </a:solidFill>
        <a:latin typeface="Arial" charset="0"/>
        <a:ea typeface="Arial Unicode MS" charset="0"/>
        <a:cs typeface="Arial Unicode MS"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1</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10</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2</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3</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4</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5</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6</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7</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8</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9</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emf"/><Relationship Id="rId5" Type="http://schemas.openxmlformats.org/officeDocument/2006/relationships/image" Target="../media/image6.jpg"/><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9"/>
          <p:cNvSpPr txBox="1">
            <a:spLocks noChangeArrowheads="1"/>
          </p:cNvSpPr>
          <p:nvPr userDrawn="1"/>
        </p:nvSpPr>
        <p:spPr bwMode="auto">
          <a:xfrm>
            <a:off x="1295400" y="0"/>
            <a:ext cx="762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GB" sz="2400">
              <a:cs typeface="Arial Unicode MS" charset="0"/>
            </a:endParaRPr>
          </a:p>
        </p:txBody>
      </p:sp>
      <p:sp>
        <p:nvSpPr>
          <p:cNvPr id="5" name="Text Box 10"/>
          <p:cNvSpPr txBox="1">
            <a:spLocks noChangeArrowheads="1"/>
          </p:cNvSpPr>
          <p:nvPr userDrawn="1"/>
        </p:nvSpPr>
        <p:spPr bwMode="auto">
          <a:xfrm>
            <a:off x="1828800" y="0"/>
            <a:ext cx="662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GB" sz="2400">
              <a:cs typeface="Arial Unicode MS" charset="0"/>
            </a:endParaRPr>
          </a:p>
        </p:txBody>
      </p:sp>
      <p:pic>
        <p:nvPicPr>
          <p:cNvPr id="6" name="Picture 14" descr="avh_logo_n7_word_rgb.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343775" y="44450"/>
            <a:ext cx="1765300"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6" descr="DESY-Logo-cyan-RGB_ger.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99592" y="0"/>
            <a:ext cx="1141413" cy="114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Bild 1"/>
          <p:cNvPicPr>
            <a:picLocks noChangeAspect="1" noChangeArrowheads="1"/>
          </p:cNvPicPr>
          <p:nvPr userDrawn="1"/>
        </p:nvPicPr>
        <p:blipFill>
          <a:blip r:embed="rId4">
            <a:extLst>
              <a:ext uri="{28A0092B-C50C-407E-A947-70E740481C1C}">
                <a14:useLocalDpi xmlns:a14="http://schemas.microsoft.com/office/drawing/2010/main" val="0"/>
              </a:ext>
            </a:extLst>
          </a:blip>
          <a:srcRect l="16827" t="34879" r="66852" b="32123"/>
          <a:stretch>
            <a:fillRect/>
          </a:stretch>
        </p:blipFill>
        <p:spPr bwMode="auto">
          <a:xfrm>
            <a:off x="1907705" y="188640"/>
            <a:ext cx="936104" cy="801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0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
        <p:nvSpPr>
          <p:cNvPr id="102411" name="Rectangle 11"/>
          <p:cNvSpPr>
            <a:spLocks noGrp="1" noChangeArrowheads="1"/>
          </p:cNvSpPr>
          <p:nvPr>
            <p:ph type="ctrTitle"/>
          </p:nvPr>
        </p:nvSpPr>
        <p:spPr>
          <a:xfrm>
            <a:off x="762000" y="2286000"/>
            <a:ext cx="7772400" cy="1143000"/>
          </a:xfrm>
        </p:spPr>
        <p:txBody>
          <a:bodyPr/>
          <a:lstStyle>
            <a:lvl1pPr>
              <a:defRPr sz="4800"/>
            </a:lvl1pPr>
          </a:lstStyle>
          <a:p>
            <a:pPr lvl="0"/>
            <a:r>
              <a:rPr lang="en-US" noProof="0" smtClean="0"/>
              <a:t>Click to edit Master title style</a:t>
            </a:r>
          </a:p>
        </p:txBody>
      </p:sp>
      <p:sp>
        <p:nvSpPr>
          <p:cNvPr id="9" name="Rectangle 3"/>
          <p:cNvSpPr>
            <a:spLocks noGrp="1" noChangeArrowheads="1"/>
          </p:cNvSpPr>
          <p:nvPr>
            <p:ph type="dt" sz="half" idx="10"/>
          </p:nvPr>
        </p:nvSpPr>
        <p:spPr>
          <a:xfrm>
            <a:off x="228600" y="6248400"/>
            <a:ext cx="2667000" cy="457200"/>
          </a:xfrm>
        </p:spPr>
        <p:txBody>
          <a:bodyPr/>
          <a:lstStyle>
            <a:lvl1pPr>
              <a:defRPr/>
            </a:lvl1pPr>
          </a:lstStyle>
          <a:p>
            <a:pPr>
              <a:defRPr/>
            </a:pPr>
            <a:r>
              <a:rPr lang="en-GB" smtClean="0"/>
              <a:t>B. Foster - Hamburg/DESY -  Saclay 11/13</a:t>
            </a:r>
            <a:endParaRPr lang="en-US"/>
          </a:p>
        </p:txBody>
      </p:sp>
      <p:sp>
        <p:nvSpPr>
          <p:cNvPr id="10" name="Rectangle 4"/>
          <p:cNvSpPr>
            <a:spLocks noGrp="1" noChangeArrowheads="1"/>
          </p:cNvSpPr>
          <p:nvPr>
            <p:ph type="ftr" sz="quarter" idx="11"/>
          </p:nvPr>
        </p:nvSpPr>
        <p:spPr>
          <a:xfrm>
            <a:off x="3124200" y="6248400"/>
            <a:ext cx="2895600" cy="457200"/>
          </a:xfrm>
        </p:spPr>
        <p:txBody>
          <a:bodyPr/>
          <a:lstStyle>
            <a:lvl1pPr>
              <a:defRPr/>
            </a:lvl1pPr>
          </a:lstStyle>
          <a:p>
            <a:pPr>
              <a:defRPr/>
            </a:pPr>
            <a:endParaRPr lang="en-US"/>
          </a:p>
        </p:txBody>
      </p:sp>
      <p:sp>
        <p:nvSpPr>
          <p:cNvPr id="11" name="Rectangle 5"/>
          <p:cNvSpPr>
            <a:spLocks noGrp="1" noChangeArrowheads="1"/>
          </p:cNvSpPr>
          <p:nvPr>
            <p:ph type="sldNum" sz="quarter" idx="12"/>
          </p:nvPr>
        </p:nvSpPr>
        <p:spPr>
          <a:xfrm>
            <a:off x="6553200" y="6248400"/>
            <a:ext cx="1905000" cy="457200"/>
          </a:xfrm>
        </p:spPr>
        <p:txBody>
          <a:bodyPr/>
          <a:lstStyle>
            <a:lvl1pPr>
              <a:defRPr/>
            </a:lvl1pPr>
          </a:lstStyle>
          <a:p>
            <a:pPr>
              <a:defRPr/>
            </a:pPr>
            <a:fld id="{66E12A0B-088F-7A4A-8CE6-550A0857873B}" type="slidenum">
              <a:rPr lang="en-US"/>
              <a:pPr>
                <a:defRPr/>
              </a:pPr>
              <a:t>‹#›</a:t>
            </a:fld>
            <a:endParaRPr lang="en-US"/>
          </a:p>
        </p:txBody>
      </p:sp>
      <p:pic>
        <p:nvPicPr>
          <p:cNvPr id="2" name="Picture 1" descr="oxford_logo.jp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439" y="0"/>
            <a:ext cx="904032" cy="1096892"/>
          </a:xfrm>
          <a:prstGeom prst="rect">
            <a:avLst/>
          </a:prstGeom>
        </p:spPr>
      </p:pic>
    </p:spTree>
    <p:extLst>
      <p:ext uri="{BB962C8B-B14F-4D97-AF65-F5344CB8AC3E}">
        <p14:creationId xmlns:p14="http://schemas.microsoft.com/office/powerpoint/2010/main" val="1896684432"/>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B. Foster - Hamburg/DESY -  Saclay 11/13</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BA9CBC7-8EEE-084B-AFB8-B393C72668BF}" type="slidenum">
              <a:rPr lang="en-US"/>
              <a:pPr>
                <a:defRPr/>
              </a:pPr>
              <a:t>‹#›</a:t>
            </a:fld>
            <a:endParaRPr lang="en-US"/>
          </a:p>
        </p:txBody>
      </p:sp>
    </p:spTree>
    <p:extLst>
      <p:ext uri="{BB962C8B-B14F-4D97-AF65-F5344CB8AC3E}">
        <p14:creationId xmlns:p14="http://schemas.microsoft.com/office/powerpoint/2010/main" val="664242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172200"/>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685800" y="0"/>
            <a:ext cx="5676900" cy="61722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B. Foster - Hamburg/DESY -  Saclay 11/13</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138AF05-1273-DF4F-A75E-4D4425143F28}" type="slidenum">
              <a:rPr lang="en-US"/>
              <a:pPr>
                <a:defRPr/>
              </a:pPr>
              <a:t>‹#›</a:t>
            </a:fld>
            <a:endParaRPr lang="en-US"/>
          </a:p>
        </p:txBody>
      </p:sp>
    </p:spTree>
    <p:extLst>
      <p:ext uri="{BB962C8B-B14F-4D97-AF65-F5344CB8AC3E}">
        <p14:creationId xmlns:p14="http://schemas.microsoft.com/office/powerpoint/2010/main" val="15790143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47800" y="0"/>
            <a:ext cx="6934200" cy="914400"/>
          </a:xfrm>
        </p:spPr>
        <p:txBody>
          <a:bodyPr/>
          <a:lstStyle/>
          <a:p>
            <a:r>
              <a:rPr lang="en-GB" smtClean="0"/>
              <a:t>Click to edit Master title style</a:t>
            </a:r>
            <a:endParaRPr lang="en-US"/>
          </a:p>
        </p:txBody>
      </p:sp>
      <p:sp>
        <p:nvSpPr>
          <p:cNvPr id="3" name="Text Placeholder 2"/>
          <p:cNvSpPr>
            <a:spLocks noGrp="1"/>
          </p:cNvSpPr>
          <p:nvPr>
            <p:ph type="body" sz="half" idx="1"/>
          </p:nvPr>
        </p:nvSpPr>
        <p:spPr>
          <a:xfrm>
            <a:off x="685800" y="1219200"/>
            <a:ext cx="3810000" cy="49530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219200"/>
            <a:ext cx="3810000" cy="49530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Hamburg/DESY -  Saclay 11/13</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001E4E2-A1C2-F244-9519-E61993693C28}" type="slidenum">
              <a:rPr lang="en-US"/>
              <a:pPr>
                <a:defRPr/>
              </a:pPr>
              <a:t>‹#›</a:t>
            </a:fld>
            <a:endParaRPr lang="en-US"/>
          </a:p>
        </p:txBody>
      </p:sp>
    </p:spTree>
    <p:extLst>
      <p:ext uri="{BB962C8B-B14F-4D97-AF65-F5344CB8AC3E}">
        <p14:creationId xmlns:p14="http://schemas.microsoft.com/office/powerpoint/2010/main" val="9152547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447800" y="0"/>
            <a:ext cx="6934200" cy="914400"/>
          </a:xfrm>
        </p:spPr>
        <p:txBody>
          <a:bodyPr/>
          <a:lstStyle/>
          <a:p>
            <a:r>
              <a:rPr lang="en-GB" smtClean="0"/>
              <a:t>Click to edit Master title style</a:t>
            </a:r>
            <a:endParaRPr lang="en-US"/>
          </a:p>
        </p:txBody>
      </p:sp>
      <p:sp>
        <p:nvSpPr>
          <p:cNvPr id="3" name="Content Placeholder 2"/>
          <p:cNvSpPr>
            <a:spLocks noGrp="1"/>
          </p:cNvSpPr>
          <p:nvPr>
            <p:ph sz="half" idx="1"/>
          </p:nvPr>
        </p:nvSpPr>
        <p:spPr>
          <a:xfrm>
            <a:off x="685800" y="1219200"/>
            <a:ext cx="7772400" cy="24003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685800" y="3771900"/>
            <a:ext cx="7772400" cy="24003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Hamburg/DESY -  Saclay 11/13</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04EA486-97DD-1D4A-80CD-DDFFFABE6A7F}" type="slidenum">
              <a:rPr lang="en-US"/>
              <a:pPr>
                <a:defRPr/>
              </a:pPr>
              <a:t>‹#›</a:t>
            </a:fld>
            <a:endParaRPr lang="en-US"/>
          </a:p>
        </p:txBody>
      </p:sp>
    </p:spTree>
    <p:extLst>
      <p:ext uri="{BB962C8B-B14F-4D97-AF65-F5344CB8AC3E}">
        <p14:creationId xmlns:p14="http://schemas.microsoft.com/office/powerpoint/2010/main" val="3210586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B. Foster - Hamburg/DESY -  Saclay 11/13</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2D276BA-553B-5844-9F65-693FD43519EC}" type="slidenum">
              <a:rPr lang="en-US"/>
              <a:pPr>
                <a:defRPr/>
              </a:pPr>
              <a:t>‹#›</a:t>
            </a:fld>
            <a:endParaRPr lang="en-US"/>
          </a:p>
        </p:txBody>
      </p:sp>
    </p:spTree>
    <p:extLst>
      <p:ext uri="{BB962C8B-B14F-4D97-AF65-F5344CB8AC3E}">
        <p14:creationId xmlns:p14="http://schemas.microsoft.com/office/powerpoint/2010/main" val="3607765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B. Foster - Hamburg/DESY -  Saclay 11/13</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B73E82A-3B7A-244E-8E8E-FA7698CF3D4B}" type="slidenum">
              <a:rPr lang="en-US"/>
              <a:pPr>
                <a:defRPr/>
              </a:pPr>
              <a:t>‹#›</a:t>
            </a:fld>
            <a:endParaRPr lang="en-US"/>
          </a:p>
        </p:txBody>
      </p:sp>
    </p:spTree>
    <p:extLst>
      <p:ext uri="{BB962C8B-B14F-4D97-AF65-F5344CB8AC3E}">
        <p14:creationId xmlns:p14="http://schemas.microsoft.com/office/powerpoint/2010/main" val="1833358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685800" y="12192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2192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Hamburg/DESY -  Saclay 11/13</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260AECB-16CC-2F4B-9638-46F40C0EC8CA}" type="slidenum">
              <a:rPr lang="en-US"/>
              <a:pPr>
                <a:defRPr/>
              </a:pPr>
              <a:t>‹#›</a:t>
            </a:fld>
            <a:endParaRPr lang="en-US"/>
          </a:p>
        </p:txBody>
      </p:sp>
    </p:spTree>
    <p:extLst>
      <p:ext uri="{BB962C8B-B14F-4D97-AF65-F5344CB8AC3E}">
        <p14:creationId xmlns:p14="http://schemas.microsoft.com/office/powerpoint/2010/main" val="171346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GB" smtClean="0"/>
              <a:t>B. Foster - Hamburg/DESY -  Saclay 11/13</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E1DE79C-B552-9840-A937-12663498177B}" type="slidenum">
              <a:rPr lang="en-US"/>
              <a:pPr>
                <a:defRPr/>
              </a:pPr>
              <a:t>‹#›</a:t>
            </a:fld>
            <a:endParaRPr lang="en-US"/>
          </a:p>
        </p:txBody>
      </p:sp>
    </p:spTree>
    <p:extLst>
      <p:ext uri="{BB962C8B-B14F-4D97-AF65-F5344CB8AC3E}">
        <p14:creationId xmlns:p14="http://schemas.microsoft.com/office/powerpoint/2010/main" val="9984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GB" smtClean="0"/>
              <a:t>B. Foster - Hamburg/DESY -  Saclay 11/13</a:t>
            </a: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A55E2263-D441-0445-A23B-B738D734BC7A}" type="slidenum">
              <a:rPr lang="en-US"/>
              <a:pPr>
                <a:defRPr/>
              </a:pPr>
              <a:t>‹#›</a:t>
            </a:fld>
            <a:endParaRPr lang="en-US"/>
          </a:p>
        </p:txBody>
      </p:sp>
    </p:spTree>
    <p:extLst>
      <p:ext uri="{BB962C8B-B14F-4D97-AF65-F5344CB8AC3E}">
        <p14:creationId xmlns:p14="http://schemas.microsoft.com/office/powerpoint/2010/main" val="3231257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GB" smtClean="0"/>
              <a:t>B. Foster - Hamburg/DESY -  Saclay 11/13</a:t>
            </a: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2583371E-7C2E-5F4C-ABBD-2C4C77719426}" type="slidenum">
              <a:rPr lang="en-US"/>
              <a:pPr>
                <a:defRPr/>
              </a:pPr>
              <a:t>‹#›</a:t>
            </a:fld>
            <a:endParaRPr lang="en-US"/>
          </a:p>
        </p:txBody>
      </p:sp>
    </p:spTree>
    <p:extLst>
      <p:ext uri="{BB962C8B-B14F-4D97-AF65-F5344CB8AC3E}">
        <p14:creationId xmlns:p14="http://schemas.microsoft.com/office/powerpoint/2010/main" val="2205807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Hamburg/DESY -  Saclay 11/13</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0739E72-F81A-0246-A74F-F76630A8D20F}" type="slidenum">
              <a:rPr lang="en-US"/>
              <a:pPr>
                <a:defRPr/>
              </a:pPr>
              <a:t>‹#›</a:t>
            </a:fld>
            <a:endParaRPr lang="en-US"/>
          </a:p>
        </p:txBody>
      </p:sp>
    </p:spTree>
    <p:extLst>
      <p:ext uri="{BB962C8B-B14F-4D97-AF65-F5344CB8AC3E}">
        <p14:creationId xmlns:p14="http://schemas.microsoft.com/office/powerpoint/2010/main" val="3931433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Hamburg/DESY -  Saclay 11/13</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E40795D-C168-A049-8D09-47F6B229321F}" type="slidenum">
              <a:rPr lang="en-US"/>
              <a:pPr>
                <a:defRPr/>
              </a:pPr>
              <a:t>‹#›</a:t>
            </a:fld>
            <a:endParaRPr lang="en-US"/>
          </a:p>
        </p:txBody>
      </p:sp>
    </p:spTree>
    <p:extLst>
      <p:ext uri="{BB962C8B-B14F-4D97-AF65-F5344CB8AC3E}">
        <p14:creationId xmlns:p14="http://schemas.microsoft.com/office/powerpoint/2010/main" val="406060210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jpeg"/><Relationship Id="rId16"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685800" y="1219200"/>
            <a:ext cx="7772400" cy="495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12700" y="6567488"/>
            <a:ext cx="3576588" cy="290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fontAlgn="base">
              <a:defRPr sz="1200">
                <a:cs typeface="Arial Unicode MS" charset="0"/>
              </a:defRPr>
            </a:lvl1pPr>
          </a:lstStyle>
          <a:p>
            <a:pPr>
              <a:defRPr/>
            </a:pPr>
            <a:r>
              <a:rPr lang="en-GB" smtClean="0"/>
              <a:t>B. Foster - Hamburg/DESY -  Saclay 11/13</a:t>
            </a:r>
            <a:endParaRPr lang="en-US" dirty="0"/>
          </a:p>
        </p:txBody>
      </p:sp>
      <p:sp>
        <p:nvSpPr>
          <p:cNvPr id="1029" name="Rectangle 5"/>
          <p:cNvSpPr>
            <a:spLocks noGrp="1" noChangeArrowheads="1"/>
          </p:cNvSpPr>
          <p:nvPr>
            <p:ph type="ftr" sz="quarter" idx="3"/>
          </p:nvPr>
        </p:nvSpPr>
        <p:spPr bwMode="auto">
          <a:xfrm>
            <a:off x="2819400" y="6565900"/>
            <a:ext cx="36576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fontAlgn="base">
              <a:defRPr sz="1600" b="1">
                <a:solidFill>
                  <a:srgbClr val="23346C"/>
                </a:solidFill>
                <a:cs typeface="Arial Unicode MS" charset="0"/>
              </a:defRPr>
            </a:lvl1pPr>
          </a:lstStyle>
          <a:p>
            <a:pPr>
              <a:defRPr/>
            </a:pPr>
            <a:endParaRPr lang="en-US"/>
          </a:p>
        </p:txBody>
      </p:sp>
      <p:sp>
        <p:nvSpPr>
          <p:cNvPr id="1030" name="Rectangle 6"/>
          <p:cNvSpPr>
            <a:spLocks noGrp="1" noChangeArrowheads="1"/>
          </p:cNvSpPr>
          <p:nvPr>
            <p:ph type="sldNum" sz="quarter" idx="4"/>
          </p:nvPr>
        </p:nvSpPr>
        <p:spPr bwMode="auto">
          <a:xfrm>
            <a:off x="7226300" y="6553200"/>
            <a:ext cx="19050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fontAlgn="base">
              <a:defRPr sz="1400">
                <a:cs typeface="Arial Unicode MS" charset="0"/>
              </a:defRPr>
            </a:lvl1pPr>
          </a:lstStyle>
          <a:p>
            <a:pPr>
              <a:defRPr/>
            </a:pPr>
            <a:fld id="{4A8E5AF9-EB34-3941-A304-02422D2D7D5C}" type="slidenum">
              <a:rPr lang="en-US"/>
              <a:pPr>
                <a:defRPr/>
              </a:pPr>
              <a:t>‹#›</a:t>
            </a:fld>
            <a:endParaRPr lang="en-US"/>
          </a:p>
        </p:txBody>
      </p:sp>
      <p:sp>
        <p:nvSpPr>
          <p:cNvPr id="1041" name="Text Box 17"/>
          <p:cNvSpPr txBox="1">
            <a:spLocks noChangeArrowheads="1"/>
          </p:cNvSpPr>
          <p:nvPr/>
        </p:nvSpPr>
        <p:spPr bwMode="auto">
          <a:xfrm>
            <a:off x="1295400" y="0"/>
            <a:ext cx="762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GB" sz="2400">
              <a:cs typeface="Arial Unicode MS" charset="0"/>
            </a:endParaRPr>
          </a:p>
        </p:txBody>
      </p:sp>
      <p:sp>
        <p:nvSpPr>
          <p:cNvPr id="1042" name="Text Box 18"/>
          <p:cNvSpPr txBox="1">
            <a:spLocks noChangeArrowheads="1"/>
          </p:cNvSpPr>
          <p:nvPr/>
        </p:nvSpPr>
        <p:spPr bwMode="auto">
          <a:xfrm>
            <a:off x="1828800" y="0"/>
            <a:ext cx="662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GB" sz="2400">
              <a:cs typeface="Arial Unicode MS" charset="0"/>
            </a:endParaRPr>
          </a:p>
        </p:txBody>
      </p:sp>
      <p:sp>
        <p:nvSpPr>
          <p:cNvPr id="1044" name="Rectangle 20"/>
          <p:cNvSpPr>
            <a:spLocks noGrp="1" noChangeArrowheads="1"/>
          </p:cNvSpPr>
          <p:nvPr>
            <p:ph type="title"/>
          </p:nvPr>
        </p:nvSpPr>
        <p:spPr bwMode="auto">
          <a:xfrm>
            <a:off x="1447800" y="0"/>
            <a:ext cx="69342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pic>
        <p:nvPicPr>
          <p:cNvPr id="1033" name="Picture 21" descr="1024_greendot_divide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6450013"/>
            <a:ext cx="9144000"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userDrawn="1"/>
        </p:nvPicPr>
        <p:blipFill>
          <a:blip r:embed="rId16"/>
          <a:stretch>
            <a:fillRect/>
          </a:stretch>
        </p:blipFill>
        <p:spPr>
          <a:xfrm>
            <a:off x="107504" y="116632"/>
            <a:ext cx="576064" cy="576064"/>
          </a:xfrm>
          <a:prstGeom prst="rect">
            <a:avLst/>
          </a:prstGeom>
        </p:spPr>
      </p:pic>
      <p:cxnSp>
        <p:nvCxnSpPr>
          <p:cNvPr id="7" name="Straight Connector 6"/>
          <p:cNvCxnSpPr/>
          <p:nvPr userDrawn="1"/>
        </p:nvCxnSpPr>
        <p:spPr bwMode="auto">
          <a:xfrm>
            <a:off x="827584" y="692696"/>
            <a:ext cx="7776864" cy="0"/>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cSld>
  <p:clrMap bg1="lt1" tx1="dk1" bg2="lt2" tx2="dk2" accent1="accent1" accent2="accent2" accent3="accent3" accent4="accent4" accent5="accent5" accent6="accent6" hlink="hlink" folHlink="folHlink"/>
  <p:sldLayoutIdLst>
    <p:sldLayoutId id="2147483717"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Lst>
  <p:timing>
    <p:tnLst>
      <p:par>
        <p:cTn xmlns:p14="http://schemas.microsoft.com/office/powerpoint/2010/main" id="1" dur="indefinite" restart="never" nodeType="tmRoot"/>
      </p:par>
    </p:tnLst>
  </p:timing>
  <p:hf hdr="0" ftr="0"/>
  <p:txStyles>
    <p:titleStyle>
      <a:lvl1pPr algn="ctr" rtl="0" eaLnBrk="0" fontAlgn="base" hangingPunct="0">
        <a:spcBef>
          <a:spcPct val="0"/>
        </a:spcBef>
        <a:spcAft>
          <a:spcPct val="0"/>
        </a:spcAft>
        <a:defRPr sz="3600">
          <a:solidFill>
            <a:srgbClr val="23346C"/>
          </a:solidFill>
          <a:latin typeface="+mj-lt"/>
          <a:ea typeface="+mj-ea"/>
          <a:cs typeface="+mj-cs"/>
        </a:defRPr>
      </a:lvl1pPr>
      <a:lvl2pPr algn="ctr" rtl="0" eaLnBrk="0" fontAlgn="base" hangingPunct="0">
        <a:spcBef>
          <a:spcPct val="0"/>
        </a:spcBef>
        <a:spcAft>
          <a:spcPct val="0"/>
        </a:spcAft>
        <a:defRPr sz="3600">
          <a:solidFill>
            <a:srgbClr val="23346C"/>
          </a:solidFill>
          <a:latin typeface="Arial" charset="0"/>
          <a:ea typeface="ＭＳ Ｐゴシック" charset="0"/>
          <a:cs typeface="Arial Unicode MS" charset="0"/>
        </a:defRPr>
      </a:lvl2pPr>
      <a:lvl3pPr algn="ctr" rtl="0" eaLnBrk="0" fontAlgn="base" hangingPunct="0">
        <a:spcBef>
          <a:spcPct val="0"/>
        </a:spcBef>
        <a:spcAft>
          <a:spcPct val="0"/>
        </a:spcAft>
        <a:defRPr sz="3600">
          <a:solidFill>
            <a:srgbClr val="23346C"/>
          </a:solidFill>
          <a:latin typeface="Arial" charset="0"/>
          <a:ea typeface="ＭＳ Ｐゴシック" charset="0"/>
          <a:cs typeface="Arial Unicode MS" charset="0"/>
        </a:defRPr>
      </a:lvl3pPr>
      <a:lvl4pPr algn="ctr" rtl="0" eaLnBrk="0" fontAlgn="base" hangingPunct="0">
        <a:spcBef>
          <a:spcPct val="0"/>
        </a:spcBef>
        <a:spcAft>
          <a:spcPct val="0"/>
        </a:spcAft>
        <a:defRPr sz="3600">
          <a:solidFill>
            <a:srgbClr val="23346C"/>
          </a:solidFill>
          <a:latin typeface="Arial" charset="0"/>
          <a:ea typeface="ＭＳ Ｐゴシック" charset="0"/>
          <a:cs typeface="Arial Unicode MS" charset="0"/>
        </a:defRPr>
      </a:lvl4pPr>
      <a:lvl5pPr algn="ctr" rtl="0" eaLnBrk="0" fontAlgn="base" hangingPunct="0">
        <a:spcBef>
          <a:spcPct val="0"/>
        </a:spcBef>
        <a:spcAft>
          <a:spcPct val="0"/>
        </a:spcAft>
        <a:defRPr sz="3600">
          <a:solidFill>
            <a:srgbClr val="23346C"/>
          </a:solidFill>
          <a:latin typeface="Arial" charset="0"/>
          <a:ea typeface="ＭＳ Ｐゴシック" charset="0"/>
          <a:cs typeface="Arial Unicode MS" charset="0"/>
        </a:defRPr>
      </a:lvl5pPr>
      <a:lvl6pPr marL="457200" algn="ctr" rtl="0" fontAlgn="base">
        <a:spcBef>
          <a:spcPct val="0"/>
        </a:spcBef>
        <a:spcAft>
          <a:spcPct val="0"/>
        </a:spcAft>
        <a:defRPr sz="3600">
          <a:solidFill>
            <a:srgbClr val="23346C"/>
          </a:solidFill>
          <a:latin typeface="Arial" charset="0"/>
          <a:ea typeface="ＭＳ Ｐゴシック" charset="0"/>
          <a:cs typeface="Arial Unicode MS" charset="0"/>
        </a:defRPr>
      </a:lvl6pPr>
      <a:lvl7pPr marL="914400" algn="ctr" rtl="0" fontAlgn="base">
        <a:spcBef>
          <a:spcPct val="0"/>
        </a:spcBef>
        <a:spcAft>
          <a:spcPct val="0"/>
        </a:spcAft>
        <a:defRPr sz="3600">
          <a:solidFill>
            <a:srgbClr val="23346C"/>
          </a:solidFill>
          <a:latin typeface="Arial" charset="0"/>
          <a:ea typeface="ＭＳ Ｐゴシック" charset="0"/>
          <a:cs typeface="Arial Unicode MS" charset="0"/>
        </a:defRPr>
      </a:lvl7pPr>
      <a:lvl8pPr marL="1371600" algn="ctr" rtl="0" fontAlgn="base">
        <a:spcBef>
          <a:spcPct val="0"/>
        </a:spcBef>
        <a:spcAft>
          <a:spcPct val="0"/>
        </a:spcAft>
        <a:defRPr sz="3600">
          <a:solidFill>
            <a:srgbClr val="23346C"/>
          </a:solidFill>
          <a:latin typeface="Arial" charset="0"/>
          <a:ea typeface="ＭＳ Ｐゴシック" charset="0"/>
          <a:cs typeface="Arial Unicode MS" charset="0"/>
        </a:defRPr>
      </a:lvl8pPr>
      <a:lvl9pPr marL="1828800" algn="ctr" rtl="0" fontAlgn="base">
        <a:spcBef>
          <a:spcPct val="0"/>
        </a:spcBef>
        <a:spcAft>
          <a:spcPct val="0"/>
        </a:spcAft>
        <a:defRPr sz="3600">
          <a:solidFill>
            <a:srgbClr val="23346C"/>
          </a:solidFill>
          <a:latin typeface="Arial" charset="0"/>
          <a:ea typeface="ＭＳ Ｐゴシック" charset="0"/>
          <a:cs typeface="Arial Unicode MS" charset="0"/>
        </a:defRPr>
      </a:lvl9pPr>
    </p:titleStyle>
    <p:bodyStyle>
      <a:lvl1pPr marL="342900" indent="-342900" algn="l" rtl="0" eaLnBrk="0" fontAlgn="base" hangingPunct="0">
        <a:spcBef>
          <a:spcPct val="20000"/>
        </a:spcBef>
        <a:spcAft>
          <a:spcPct val="0"/>
        </a:spcAft>
        <a:buChar char="•"/>
        <a:defRPr sz="2800">
          <a:solidFill>
            <a:srgbClr val="23346C"/>
          </a:solidFill>
          <a:latin typeface="+mn-lt"/>
          <a:ea typeface="+mn-ea"/>
          <a:cs typeface="+mn-cs"/>
        </a:defRPr>
      </a:lvl1pPr>
      <a:lvl2pPr marL="742950" indent="-285750" algn="l" rtl="0" eaLnBrk="0" fontAlgn="base" hangingPunct="0">
        <a:spcBef>
          <a:spcPct val="20000"/>
        </a:spcBef>
        <a:spcAft>
          <a:spcPct val="0"/>
        </a:spcAft>
        <a:buChar char="–"/>
        <a:defRPr sz="2400" b="1">
          <a:solidFill>
            <a:schemeClr val="folHlink"/>
          </a:solidFill>
          <a:latin typeface="+mn-lt"/>
          <a:ea typeface="Arial Unicode MS" charset="0"/>
          <a:cs typeface="+mn-cs"/>
        </a:defRPr>
      </a:lvl2pPr>
      <a:lvl3pPr marL="11430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5pPr>
      <a:lvl6pPr marL="2514600" indent="-228600" algn="l" rtl="0" fontAlgn="base">
        <a:spcBef>
          <a:spcPct val="20000"/>
        </a:spcBef>
        <a:spcAft>
          <a:spcPct val="0"/>
        </a:spcAft>
        <a:buChar char="»"/>
        <a:defRPr sz="2000">
          <a:solidFill>
            <a:schemeClr val="tx1"/>
          </a:solidFill>
          <a:latin typeface="+mn-lt"/>
          <a:ea typeface="Arial Unicode MS" charset="0"/>
          <a:cs typeface="+mn-cs"/>
        </a:defRPr>
      </a:lvl6pPr>
      <a:lvl7pPr marL="2971800" indent="-228600" algn="l" rtl="0" fontAlgn="base">
        <a:spcBef>
          <a:spcPct val="20000"/>
        </a:spcBef>
        <a:spcAft>
          <a:spcPct val="0"/>
        </a:spcAft>
        <a:buChar char="»"/>
        <a:defRPr sz="2000">
          <a:solidFill>
            <a:schemeClr val="tx1"/>
          </a:solidFill>
          <a:latin typeface="+mn-lt"/>
          <a:ea typeface="Arial Unicode MS" charset="0"/>
          <a:cs typeface="+mn-cs"/>
        </a:defRPr>
      </a:lvl7pPr>
      <a:lvl8pPr marL="3429000" indent="-228600" algn="l" rtl="0" fontAlgn="base">
        <a:spcBef>
          <a:spcPct val="20000"/>
        </a:spcBef>
        <a:spcAft>
          <a:spcPct val="0"/>
        </a:spcAft>
        <a:buChar char="»"/>
        <a:defRPr sz="2000">
          <a:solidFill>
            <a:schemeClr val="tx1"/>
          </a:solidFill>
          <a:latin typeface="+mn-lt"/>
          <a:ea typeface="Arial Unicode MS" charset="0"/>
          <a:cs typeface="+mn-cs"/>
        </a:defRPr>
      </a:lvl8pPr>
      <a:lvl9pPr marL="3886200" indent="-228600" algn="l" rtl="0" fontAlgn="base">
        <a:spcBef>
          <a:spcPct val="20000"/>
        </a:spcBef>
        <a:spcAft>
          <a:spcPct val="0"/>
        </a:spcAft>
        <a:buChar char="»"/>
        <a:defRPr sz="2000">
          <a:solidFill>
            <a:schemeClr val="tx1"/>
          </a:solidFill>
          <a:latin typeface="+mn-lt"/>
          <a:ea typeface="Arial Unicode MS"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jpg"/><Relationship Id="rId5" Type="http://schemas.openxmlformats.org/officeDocument/2006/relationships/image" Target="../media/image12.jp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4" Type="http://schemas.microsoft.com/office/2007/relationships/hdphoto" Target="../media/hdphoto1.wdp"/><Relationship Id="rId5" Type="http://schemas.openxmlformats.org/officeDocument/2006/relationships/image" Target="../media/image15.jpeg"/><Relationship Id="rId6"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4" Type="http://schemas.microsoft.com/office/2007/relationships/hdphoto" Target="../media/hdphoto2.wdp"/><Relationship Id="rId5" Type="http://schemas.openxmlformats.org/officeDocument/2006/relationships/image" Target="../media/image18.png"/><Relationship Id="rId6" Type="http://schemas.microsoft.com/office/2007/relationships/hdphoto" Target="../media/hdphoto3.wdp"/><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cws13-poster.pdf"/>
          <p:cNvPicPr>
            <a:picLocks noChangeAspect="1"/>
          </p:cNvPicPr>
          <p:nvPr/>
        </p:nvPicPr>
        <p:blipFill rotWithShape="1">
          <a:blip r:embed="rId3">
            <a:extLst>
              <a:ext uri="{28A0092B-C50C-407E-A947-70E740481C1C}">
                <a14:useLocalDpi xmlns:a14="http://schemas.microsoft.com/office/drawing/2010/main" val="0"/>
              </a:ext>
            </a:extLst>
          </a:blip>
          <a:srcRect l="-11454" t="-2968" r="14551" b="-5758"/>
          <a:stretch/>
        </p:blipFill>
        <p:spPr>
          <a:xfrm>
            <a:off x="78184" y="692696"/>
            <a:ext cx="7950200" cy="6047945"/>
          </a:xfrm>
          <a:prstGeom prst="rect">
            <a:avLst/>
          </a:prstGeom>
        </p:spPr>
      </p:pic>
      <p:sp>
        <p:nvSpPr>
          <p:cNvPr id="680962" name="Rectangle 2"/>
          <p:cNvSpPr>
            <a:spLocks noGrp="1" noChangeArrowheads="1"/>
          </p:cNvSpPr>
          <p:nvPr>
            <p:ph type="title"/>
          </p:nvPr>
        </p:nvSpPr>
        <p:spPr>
          <a:xfrm>
            <a:off x="827584" y="-149696"/>
            <a:ext cx="7588696" cy="914400"/>
          </a:xfrm>
        </p:spPr>
        <p:txBody>
          <a:bodyPr/>
          <a:lstStyle/>
          <a:p>
            <a:pPr eaLnBrk="1" hangingPunct="1">
              <a:defRPr/>
            </a:pPr>
            <a:r>
              <a:rPr lang="en-US" altLang="ja-JP" dirty="0" smtClean="0"/>
              <a:t>LCWS 2013 Outlook</a:t>
            </a:r>
            <a:endParaRPr lang="en-US" altLang="ja-JP" dirty="0" smtClean="0"/>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1</a:t>
            </a:fld>
            <a:endParaRPr lang="en-US"/>
          </a:p>
        </p:txBody>
      </p:sp>
      <p:sp>
        <p:nvSpPr>
          <p:cNvPr id="13" name="Date Placeholder 12"/>
          <p:cNvSpPr>
            <a:spLocks noGrp="1"/>
          </p:cNvSpPr>
          <p:nvPr>
            <p:ph type="dt" sz="half" idx="10"/>
          </p:nvPr>
        </p:nvSpPr>
        <p:spPr/>
        <p:txBody>
          <a:bodyPr/>
          <a:lstStyle/>
          <a:p>
            <a:pPr>
              <a:defRPr/>
            </a:pPr>
            <a:r>
              <a:rPr lang="en-GB" smtClean="0"/>
              <a:t>B. Foster - Hamburg/DESY -  Saclay 11/13</a:t>
            </a:r>
            <a:endParaRPr lang="en-US"/>
          </a:p>
        </p:txBody>
      </p:sp>
      <p:pic>
        <p:nvPicPr>
          <p:cNvPr id="7" name="Picture 2" descr="Irfu_logo_12062013"/>
          <p:cNvPicPr>
            <a:picLocks noChangeAspect="1" noChangeArrowheads="1"/>
          </p:cNvPicPr>
          <p:nvPr/>
        </p:nvPicPr>
        <p:blipFill>
          <a:blip r:embed="rId4" cstate="print"/>
          <a:srcRect/>
          <a:stretch>
            <a:fillRect/>
          </a:stretch>
        </p:blipFill>
        <p:spPr bwMode="auto">
          <a:xfrm>
            <a:off x="107504" y="1340768"/>
            <a:ext cx="827584" cy="939653"/>
          </a:xfrm>
          <a:prstGeom prst="rect">
            <a:avLst/>
          </a:prstGeom>
          <a:noFill/>
          <a:ln w="9525">
            <a:noFill/>
            <a:miter lim="800000"/>
            <a:headEnd/>
            <a:tailEnd/>
          </a:ln>
        </p:spPr>
      </p:pic>
      <p:pic>
        <p:nvPicPr>
          <p:cNvPr id="8" name="Picture 7" descr="untitled.png"/>
          <p:cNvPicPr>
            <a:picLocks noChangeAspect="1"/>
          </p:cNvPicPr>
          <p:nvPr/>
        </p:nvPicPr>
        <p:blipFill>
          <a:blip r:embed="rId5" cstate="print"/>
          <a:stretch>
            <a:fillRect/>
          </a:stretch>
        </p:blipFill>
        <p:spPr>
          <a:xfrm>
            <a:off x="8100392" y="1268760"/>
            <a:ext cx="908720" cy="908720"/>
          </a:xfrm>
          <a:prstGeom prst="rect">
            <a:avLst/>
          </a:prstGeom>
        </p:spPr>
      </p:pic>
    </p:spTree>
    <p:extLst>
      <p:ext uri="{BB962C8B-B14F-4D97-AF65-F5344CB8AC3E}">
        <p14:creationId xmlns:p14="http://schemas.microsoft.com/office/powerpoint/2010/main" val="179755184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Conclusion</a:t>
            </a:r>
            <a:endParaRPr lang="en-US" altLang="ja-JP" dirty="0" smtClean="0"/>
          </a:p>
        </p:txBody>
      </p:sp>
      <p:sp>
        <p:nvSpPr>
          <p:cNvPr id="680964" name="Text Box 4"/>
          <p:cNvSpPr txBox="1">
            <a:spLocks noChangeArrowheads="1"/>
          </p:cNvSpPr>
          <p:nvPr/>
        </p:nvSpPr>
        <p:spPr bwMode="auto">
          <a:xfrm>
            <a:off x="108520" y="646088"/>
            <a:ext cx="9144000" cy="5336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a:t>
            </a:r>
            <a:r>
              <a:rPr lang="en-US" altLang="ja-JP" sz="2400" b="1" dirty="0" smtClean="0">
                <a:solidFill>
                  <a:srgbClr val="FF0000"/>
                </a:solidFill>
                <a:cs typeface="Arial Unicode MS" charset="0"/>
              </a:rPr>
              <a:t>Clear evidence that significant movement going on in Japanese government.</a:t>
            </a:r>
            <a:endParaRPr lang="en-US" altLang="ja-JP" sz="2400" b="1" dirty="0" smtClean="0">
              <a:solidFill>
                <a:srgbClr val="23346C"/>
              </a:solidFill>
              <a:cs typeface="Arial Unicode MS" charset="0"/>
            </a:endParaRPr>
          </a:p>
          <a:p>
            <a:pPr eaLnBrk="1" fontAlgn="base" hangingPunct="1">
              <a:spcBef>
                <a:spcPct val="20000"/>
              </a:spcBef>
              <a:defRPr/>
            </a:pPr>
            <a:r>
              <a:rPr lang="en-US" altLang="ja-JP" sz="2400" dirty="0" err="1" smtClean="0">
                <a:solidFill>
                  <a:srgbClr val="23346C"/>
                </a:solidFill>
                <a:cs typeface="Arial Unicode MS" charset="0"/>
              </a:rPr>
              <a:t>Mr</a:t>
            </a:r>
            <a:r>
              <a:rPr lang="en-US" altLang="ja-JP" sz="2400" dirty="0" smtClean="0">
                <a:solidFill>
                  <a:srgbClr val="23346C"/>
                </a:solidFill>
                <a:cs typeface="Arial Unicode MS" charset="0"/>
              </a:rPr>
              <a:t> Kawamura’s talk made some very important remarks on government policy to ILC.</a:t>
            </a:r>
          </a:p>
          <a:p>
            <a:pPr eaLnBrk="1" fontAlgn="base" hangingPunct="1">
              <a:spcBef>
                <a:spcPct val="20000"/>
              </a:spcBef>
              <a:defRPr/>
            </a:pPr>
            <a:r>
              <a:rPr lang="en-US" altLang="ja-JP" sz="2400" dirty="0" smtClean="0">
                <a:solidFill>
                  <a:srgbClr val="23346C"/>
                </a:solidFill>
                <a:cs typeface="Arial Unicode MS" charset="0"/>
              </a:rPr>
              <a:t>Meetings of LCC executive recently with MEXT very useful – although they also indicated the difference in attitude between MEXT and LCC.</a:t>
            </a:r>
          </a:p>
          <a:p>
            <a:pPr eaLnBrk="1" fontAlgn="base" hangingPunct="1">
              <a:spcBef>
                <a:spcPct val="20000"/>
              </a:spcBef>
              <a:defRPr/>
            </a:pPr>
            <a:r>
              <a:rPr lang="en-US" altLang="ja-JP" sz="2400" dirty="0" err="1" smtClean="0">
                <a:solidFill>
                  <a:srgbClr val="23346C"/>
                </a:solidFill>
                <a:cs typeface="Arial Unicode MS" charset="0"/>
              </a:rPr>
              <a:t>Odoi</a:t>
            </a:r>
            <a:r>
              <a:rPr lang="en-US" altLang="ja-JP" sz="2400" dirty="0" smtClean="0">
                <a:solidFill>
                  <a:srgbClr val="23346C"/>
                </a:solidFill>
                <a:cs typeface="Arial Unicode MS" charset="0"/>
              </a:rPr>
              <a:t>-san, MEXT official in charge of ILC will attend CERN Council in December and travel on to Berlin (BF lunch) and then DESY.</a:t>
            </a:r>
          </a:p>
          <a:p>
            <a:pPr eaLnBrk="1" fontAlgn="base" hangingPunct="1">
              <a:spcBef>
                <a:spcPct val="20000"/>
              </a:spcBef>
              <a:defRPr/>
            </a:pPr>
            <a:r>
              <a:rPr lang="en-US" altLang="ja-JP" sz="2400" dirty="0" smtClean="0">
                <a:solidFill>
                  <a:srgbClr val="23346C"/>
                </a:solidFill>
                <a:cs typeface="Arial Unicode MS" charset="0"/>
              </a:rPr>
              <a:t>Also contacts have continued with EC in Brussels. BF has meeting with Commission contact person for ILC next week. </a:t>
            </a:r>
            <a:endParaRPr lang="en-US" altLang="ja-JP" sz="2400"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10</a:t>
            </a:fld>
            <a:endParaRPr lang="en-US"/>
          </a:p>
        </p:txBody>
      </p:sp>
      <p:sp>
        <p:nvSpPr>
          <p:cNvPr id="6" name="Date Placeholder 5"/>
          <p:cNvSpPr>
            <a:spLocks noGrp="1"/>
          </p:cNvSpPr>
          <p:nvPr>
            <p:ph type="dt" sz="half" idx="10"/>
          </p:nvPr>
        </p:nvSpPr>
        <p:spPr/>
        <p:txBody>
          <a:bodyPr/>
          <a:lstStyle/>
          <a:p>
            <a:pPr>
              <a:defRPr/>
            </a:pPr>
            <a:r>
              <a:rPr lang="en-GB" smtClean="0"/>
              <a:t>B. Foster - Hamburg/DESY -  Saclay 11/13</a:t>
            </a:r>
            <a:endParaRPr lang="en-US"/>
          </a:p>
        </p:txBody>
      </p:sp>
      <p:sp>
        <p:nvSpPr>
          <p:cNvPr id="7" name="Text Box 4"/>
          <p:cNvSpPr txBox="1">
            <a:spLocks noChangeArrowheads="1"/>
          </p:cNvSpPr>
          <p:nvPr/>
        </p:nvSpPr>
        <p:spPr bwMode="auto">
          <a:xfrm>
            <a:off x="35496" y="4941582"/>
            <a:ext cx="9144000" cy="2973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a:t>
            </a:r>
            <a:r>
              <a:rPr lang="en-US" altLang="ja-JP" sz="2400" b="1" dirty="0" smtClean="0">
                <a:solidFill>
                  <a:srgbClr val="FF0000"/>
                </a:solidFill>
                <a:cs typeface="Arial Unicode MS" charset="0"/>
              </a:rPr>
              <a:t>Japanese government is very nervous about proposing an ILC without being sure it will be well received.</a:t>
            </a:r>
          </a:p>
          <a:p>
            <a:pPr eaLnBrk="1" fontAlgn="base" hangingPunct="1">
              <a:spcBef>
                <a:spcPct val="20000"/>
              </a:spcBef>
              <a:defRPr/>
            </a:pPr>
            <a:r>
              <a:rPr lang="en-US" altLang="ja-JP" sz="2400" dirty="0" smtClean="0">
                <a:solidFill>
                  <a:srgbClr val="23346C"/>
                </a:solidFill>
                <a:cs typeface="Arial Unicode MS" charset="0"/>
              </a:rPr>
              <a:t>We know that nothing will happen until they DO propose it. Squaring this circle is the LCC’s task of the next weeks/months. </a:t>
            </a:r>
            <a:endParaRPr lang="en-US" altLang="ja-JP" sz="2400" dirty="0">
              <a:solidFill>
                <a:srgbClr val="23346C"/>
              </a:solidFill>
              <a:cs typeface="Arial Unicode MS" charset="0"/>
            </a:endParaRPr>
          </a:p>
          <a:p>
            <a:pPr eaLnBrk="1" fontAlgn="base" hangingPunct="1">
              <a:spcBef>
                <a:spcPct val="20000"/>
              </a:spcBef>
              <a:defRPr/>
            </a:pPr>
            <a:endParaRPr lang="en-US" altLang="ja-JP" sz="2400" b="1"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Tree>
    <p:extLst>
      <p:ext uri="{BB962C8B-B14F-4D97-AF65-F5344CB8AC3E}">
        <p14:creationId xmlns:p14="http://schemas.microsoft.com/office/powerpoint/2010/main" val="3599367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4"/>
                                        </p:tgtEl>
                                        <p:attrNameLst>
                                          <p:attrName>style.visibility</p:attrName>
                                        </p:attrNameLst>
                                      </p:cBhvr>
                                      <p:to>
                                        <p:strVal val="visible"/>
                                      </p:to>
                                    </p:set>
                                    <p:anim calcmode="lin" valueType="num">
                                      <p:cBhvr additive="base">
                                        <p:cTn id="7" dur="500" fill="hold"/>
                                        <p:tgtEl>
                                          <p:spTgt spid="680964"/>
                                        </p:tgtEl>
                                        <p:attrNameLst>
                                          <p:attrName>ppt_x</p:attrName>
                                        </p:attrNameLst>
                                      </p:cBhvr>
                                      <p:tavLst>
                                        <p:tav tm="0">
                                          <p:val>
                                            <p:strVal val="0-#ppt_w/2"/>
                                          </p:val>
                                        </p:tav>
                                        <p:tav tm="100000">
                                          <p:val>
                                            <p:strVal val="#ppt_x"/>
                                          </p:val>
                                        </p:tav>
                                      </p:tavLst>
                                    </p:anim>
                                    <p:anim calcmode="lin" valueType="num">
                                      <p:cBhvr additive="base">
                                        <p:cTn id="8"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4"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49696"/>
            <a:ext cx="6934200" cy="914400"/>
          </a:xfrm>
        </p:spPr>
        <p:txBody>
          <a:bodyPr/>
          <a:lstStyle/>
          <a:p>
            <a:pPr eaLnBrk="1" hangingPunct="1">
              <a:defRPr/>
            </a:pPr>
            <a:r>
              <a:rPr lang="en-US" altLang="ja-JP" dirty="0" smtClean="0"/>
              <a:t>The Lead-up: World</a:t>
            </a:r>
            <a:r>
              <a:rPr lang="en-US" altLang="ja-JP" dirty="0" smtClean="0"/>
              <a:t>-wide Event</a:t>
            </a:r>
          </a:p>
        </p:txBody>
      </p:sp>
      <p:sp>
        <p:nvSpPr>
          <p:cNvPr id="680963" name="Rectangle 3"/>
          <p:cNvSpPr>
            <a:spLocks noGrp="1" noChangeArrowheads="1"/>
          </p:cNvSpPr>
          <p:nvPr>
            <p:ph type="body" idx="1"/>
          </p:nvPr>
        </p:nvSpPr>
        <p:spPr>
          <a:xfrm>
            <a:off x="100260" y="731168"/>
            <a:ext cx="9512300" cy="609600"/>
          </a:xfrm>
        </p:spPr>
        <p:txBody>
          <a:bodyPr/>
          <a:lstStyle/>
          <a:p>
            <a:pPr eaLnBrk="1" hangingPunct="1"/>
            <a:r>
              <a:rPr lang="en-US" altLang="ja-JP" sz="2400" dirty="0" smtClean="0">
                <a:latin typeface="Arial" charset="0"/>
                <a:ea typeface="ＭＳ Ｐゴシック" charset="0"/>
                <a:cs typeface="Arial Unicode MS" charset="0"/>
              </a:rPr>
              <a:t>On June 12</a:t>
            </a:r>
            <a:r>
              <a:rPr lang="en-US" altLang="ja-JP" sz="2400" baseline="30000" dirty="0" smtClean="0">
                <a:latin typeface="Arial" charset="0"/>
                <a:ea typeface="ＭＳ Ｐゴシック" charset="0"/>
                <a:cs typeface="Arial Unicode MS" charset="0"/>
              </a:rPr>
              <a:t>th</a:t>
            </a:r>
            <a:r>
              <a:rPr lang="en-US" altLang="ja-JP" sz="2400" dirty="0" smtClean="0">
                <a:latin typeface="Arial" charset="0"/>
                <a:ea typeface="ＭＳ Ｐゴシック" charset="0"/>
                <a:cs typeface="Arial Unicode MS" charset="0"/>
              </a:rPr>
              <a:t>, ILC TDR was published in Worldwide Event.</a:t>
            </a:r>
            <a:endParaRPr lang="en-US" altLang="ja-JP" sz="2400" dirty="0">
              <a:latin typeface="Arial" charset="0"/>
              <a:ea typeface="ＭＳ Ｐゴシック" charset="0"/>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2</a:t>
            </a:fld>
            <a:endParaRPr lang="en-US"/>
          </a:p>
        </p:txBody>
      </p:sp>
      <p:sp>
        <p:nvSpPr>
          <p:cNvPr id="13" name="Date Placeholder 12"/>
          <p:cNvSpPr>
            <a:spLocks noGrp="1"/>
          </p:cNvSpPr>
          <p:nvPr>
            <p:ph type="dt" sz="half" idx="10"/>
          </p:nvPr>
        </p:nvSpPr>
        <p:spPr/>
        <p:txBody>
          <a:bodyPr/>
          <a:lstStyle/>
          <a:p>
            <a:pPr>
              <a:defRPr/>
            </a:pPr>
            <a:r>
              <a:rPr lang="en-GB" smtClean="0"/>
              <a:t>B. Foster - Hamburg/DESY -  Saclay 11/13</a:t>
            </a:r>
            <a:endParaRPr lang="en-US"/>
          </a:p>
        </p:txBody>
      </p:sp>
      <p:pic>
        <p:nvPicPr>
          <p:cNvPr id="3" name="Picture 2" descr="IMG_3328.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96752"/>
            <a:ext cx="3264363" cy="4896544"/>
          </a:xfrm>
          <a:prstGeom prst="rect">
            <a:avLst/>
          </a:prstGeom>
        </p:spPr>
      </p:pic>
      <p:pic>
        <p:nvPicPr>
          <p:cNvPr id="4" name="Picture 3" descr="IMG_337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07903" y="1124744"/>
            <a:ext cx="5232654" cy="3096344"/>
          </a:xfrm>
          <a:prstGeom prst="rect">
            <a:avLst/>
          </a:prstGeom>
        </p:spPr>
      </p:pic>
      <p:pic>
        <p:nvPicPr>
          <p:cNvPr id="5" name="Picture 4" descr="IMG_3381.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95936" y="2852936"/>
            <a:ext cx="4752020" cy="3168013"/>
          </a:xfrm>
          <a:prstGeom prst="rect">
            <a:avLst/>
          </a:prstGeom>
        </p:spPr>
      </p:pic>
    </p:spTree>
    <p:extLst>
      <p:ext uri="{BB962C8B-B14F-4D97-AF65-F5344CB8AC3E}">
        <p14:creationId xmlns:p14="http://schemas.microsoft.com/office/powerpoint/2010/main" val="25590710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49696"/>
            <a:ext cx="6934200" cy="914400"/>
          </a:xfrm>
        </p:spPr>
        <p:txBody>
          <a:bodyPr/>
          <a:lstStyle/>
          <a:p>
            <a:pPr eaLnBrk="1" hangingPunct="1">
              <a:defRPr/>
            </a:pPr>
            <a:r>
              <a:rPr lang="en-US" altLang="ja-JP" dirty="0" smtClean="0"/>
              <a:t>The Lead-up: Site Selection</a:t>
            </a:r>
            <a:endParaRPr lang="en-US" altLang="ja-JP" dirty="0" smtClean="0"/>
          </a:p>
        </p:txBody>
      </p:sp>
      <p:sp>
        <p:nvSpPr>
          <p:cNvPr id="680963" name="Rectangle 3"/>
          <p:cNvSpPr>
            <a:spLocks noGrp="1" noChangeArrowheads="1"/>
          </p:cNvSpPr>
          <p:nvPr>
            <p:ph type="body" idx="1"/>
          </p:nvPr>
        </p:nvSpPr>
        <p:spPr>
          <a:xfrm>
            <a:off x="100260" y="731168"/>
            <a:ext cx="9512300" cy="609600"/>
          </a:xfrm>
        </p:spPr>
        <p:txBody>
          <a:bodyPr/>
          <a:lstStyle/>
          <a:p>
            <a:pPr eaLnBrk="1" hangingPunct="1"/>
            <a:r>
              <a:rPr lang="en-US" altLang="ja-JP" sz="2400" dirty="0" smtClean="0">
                <a:latin typeface="Arial" charset="0"/>
                <a:ea typeface="ＭＳ Ｐゴシック" charset="0"/>
                <a:cs typeface="Arial Unicode MS" charset="0"/>
              </a:rPr>
              <a:t>On </a:t>
            </a:r>
            <a:r>
              <a:rPr lang="en-US" altLang="ja-JP" sz="2400" dirty="0" smtClean="0">
                <a:latin typeface="Arial" charset="0"/>
                <a:ea typeface="ＭＳ Ｐゴシック" charset="0"/>
                <a:cs typeface="Arial Unicode MS" charset="0"/>
              </a:rPr>
              <a:t>August</a:t>
            </a:r>
            <a:r>
              <a:rPr lang="en-US" altLang="ja-JP" sz="2400" dirty="0" smtClean="0">
                <a:latin typeface="Arial" charset="0"/>
                <a:ea typeface="ＭＳ Ｐゴシック" charset="0"/>
                <a:cs typeface="Arial Unicode MS" charset="0"/>
              </a:rPr>
              <a:t> 23</a:t>
            </a:r>
            <a:r>
              <a:rPr lang="en-US" altLang="ja-JP" sz="2400" baseline="30000" dirty="0" smtClean="0">
                <a:latin typeface="Arial" charset="0"/>
                <a:ea typeface="ＭＳ Ｐゴシック" charset="0"/>
                <a:cs typeface="Arial Unicode MS" charset="0"/>
              </a:rPr>
              <a:t>rd</a:t>
            </a:r>
            <a:r>
              <a:rPr lang="en-US" altLang="ja-JP" sz="2400" dirty="0" smtClean="0">
                <a:latin typeface="Arial" charset="0"/>
                <a:ea typeface="ＭＳ Ｐゴシック" charset="0"/>
                <a:cs typeface="Arial Unicode MS" charset="0"/>
              </a:rPr>
              <a:t>, Panel recommended northern site for ILC.</a:t>
            </a:r>
            <a:endParaRPr lang="en-US" altLang="ja-JP" sz="2400" dirty="0">
              <a:latin typeface="Arial" charset="0"/>
              <a:ea typeface="ＭＳ Ｐゴシック" charset="0"/>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3</a:t>
            </a:fld>
            <a:endParaRPr lang="en-US"/>
          </a:p>
        </p:txBody>
      </p:sp>
      <p:sp>
        <p:nvSpPr>
          <p:cNvPr id="13" name="Date Placeholder 12"/>
          <p:cNvSpPr>
            <a:spLocks noGrp="1"/>
          </p:cNvSpPr>
          <p:nvPr>
            <p:ph type="dt" sz="half" idx="10"/>
          </p:nvPr>
        </p:nvSpPr>
        <p:spPr/>
        <p:txBody>
          <a:bodyPr/>
          <a:lstStyle/>
          <a:p>
            <a:pPr>
              <a:defRPr/>
            </a:pPr>
            <a:r>
              <a:rPr lang="en-GB" smtClean="0"/>
              <a:t>B. Foster - Hamburg/DESY -  Saclay 11/13</a:t>
            </a:r>
            <a:endParaRPr lang="en-US"/>
          </a:p>
        </p:txBody>
      </p:sp>
      <p:sp>
        <p:nvSpPr>
          <p:cNvPr id="14" name="Rectangle 3"/>
          <p:cNvSpPr txBox="1">
            <a:spLocks noChangeArrowheads="1"/>
          </p:cNvSpPr>
          <p:nvPr/>
        </p:nvSpPr>
        <p:spPr bwMode="auto">
          <a:xfrm>
            <a:off x="179512" y="5987752"/>
            <a:ext cx="95123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rgbClr val="23346C"/>
                </a:solidFill>
                <a:latin typeface="+mn-lt"/>
                <a:ea typeface="+mn-ea"/>
                <a:cs typeface="+mn-cs"/>
              </a:defRPr>
            </a:lvl1pPr>
            <a:lvl2pPr marL="742950" indent="-285750" algn="l" rtl="0" eaLnBrk="0" fontAlgn="base" hangingPunct="0">
              <a:spcBef>
                <a:spcPct val="20000"/>
              </a:spcBef>
              <a:spcAft>
                <a:spcPct val="0"/>
              </a:spcAft>
              <a:buChar char="–"/>
              <a:defRPr sz="2400" b="1">
                <a:solidFill>
                  <a:schemeClr val="folHlink"/>
                </a:solidFill>
                <a:latin typeface="+mn-lt"/>
                <a:ea typeface="Arial Unicode MS" charset="0"/>
                <a:cs typeface="+mn-cs"/>
              </a:defRPr>
            </a:lvl2pPr>
            <a:lvl3pPr marL="11430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5pPr>
            <a:lvl6pPr marL="2514600" indent="-228600" algn="l" rtl="0" fontAlgn="base">
              <a:spcBef>
                <a:spcPct val="20000"/>
              </a:spcBef>
              <a:spcAft>
                <a:spcPct val="0"/>
              </a:spcAft>
              <a:buChar char="»"/>
              <a:defRPr sz="2000">
                <a:solidFill>
                  <a:schemeClr val="tx1"/>
                </a:solidFill>
                <a:latin typeface="+mn-lt"/>
                <a:ea typeface="Arial Unicode MS" charset="0"/>
                <a:cs typeface="+mn-cs"/>
              </a:defRPr>
            </a:lvl6pPr>
            <a:lvl7pPr marL="2971800" indent="-228600" algn="l" rtl="0" fontAlgn="base">
              <a:spcBef>
                <a:spcPct val="20000"/>
              </a:spcBef>
              <a:spcAft>
                <a:spcPct val="0"/>
              </a:spcAft>
              <a:buChar char="»"/>
              <a:defRPr sz="2000">
                <a:solidFill>
                  <a:schemeClr val="tx1"/>
                </a:solidFill>
                <a:latin typeface="+mn-lt"/>
                <a:ea typeface="Arial Unicode MS" charset="0"/>
                <a:cs typeface="+mn-cs"/>
              </a:defRPr>
            </a:lvl7pPr>
            <a:lvl8pPr marL="3429000" indent="-228600" algn="l" rtl="0" fontAlgn="base">
              <a:spcBef>
                <a:spcPct val="20000"/>
              </a:spcBef>
              <a:spcAft>
                <a:spcPct val="0"/>
              </a:spcAft>
              <a:buChar char="»"/>
              <a:defRPr sz="2000">
                <a:solidFill>
                  <a:schemeClr val="tx1"/>
                </a:solidFill>
                <a:latin typeface="+mn-lt"/>
                <a:ea typeface="Arial Unicode MS" charset="0"/>
                <a:cs typeface="+mn-cs"/>
              </a:defRPr>
            </a:lvl8pPr>
            <a:lvl9pPr marL="3886200" indent="-228600" algn="l" rtl="0" fontAlgn="base">
              <a:spcBef>
                <a:spcPct val="20000"/>
              </a:spcBef>
              <a:spcAft>
                <a:spcPct val="0"/>
              </a:spcAft>
              <a:buChar char="»"/>
              <a:defRPr sz="2000">
                <a:solidFill>
                  <a:schemeClr val="tx1"/>
                </a:solidFill>
                <a:latin typeface="+mn-lt"/>
                <a:ea typeface="Arial Unicode MS" charset="0"/>
                <a:cs typeface="+mn-cs"/>
              </a:defRPr>
            </a:lvl9pPr>
          </a:lstStyle>
          <a:p>
            <a:pPr eaLnBrk="1" hangingPunct="1"/>
            <a:r>
              <a:rPr lang="en-US" altLang="ja-JP" sz="2400" dirty="0" smtClean="0">
                <a:latin typeface="Arial" charset="0"/>
                <a:ea typeface="ＭＳ Ｐゴシック" charset="0"/>
                <a:cs typeface="Arial Unicode MS" charset="0"/>
              </a:rPr>
              <a:t>End of major phase in </a:t>
            </a:r>
            <a:r>
              <a:rPr lang="en-US" altLang="ja-JP" sz="2400" dirty="0" smtClean="0">
                <a:latin typeface="Arial" charset="0"/>
                <a:ea typeface="ＭＳ Ｐゴシック" charset="0"/>
                <a:cs typeface="Arial Unicode MS" charset="0"/>
              </a:rPr>
              <a:t>ILC </a:t>
            </a:r>
            <a:r>
              <a:rPr lang="en-US" altLang="ja-JP" sz="2400" dirty="0" smtClean="0">
                <a:latin typeface="Arial" charset="0"/>
                <a:ea typeface="ＭＳ Ｐゴシック" charset="0"/>
                <a:cs typeface="Arial Unicode MS" charset="0"/>
              </a:rPr>
              <a:t>development – now what?</a:t>
            </a:r>
            <a:endParaRPr lang="en-US" altLang="ja-JP" sz="2400" dirty="0">
              <a:latin typeface="Arial" charset="0"/>
              <a:ea typeface="ＭＳ Ｐゴシック" charset="0"/>
              <a:cs typeface="Arial Unicode MS" charset="0"/>
            </a:endParaRPr>
          </a:p>
        </p:txBody>
      </p:sp>
      <p:pic>
        <p:nvPicPr>
          <p:cNvPr id="10" name="Picture 9"/>
          <p:cNvPicPr>
            <a:picLocks noChangeAspect="1"/>
          </p:cNvPicPr>
          <p:nvPr/>
        </p:nvPicPr>
        <p:blipFill>
          <a:blip r:embed="rId3"/>
          <a:stretch>
            <a:fillRect/>
          </a:stretch>
        </p:blipFill>
        <p:spPr>
          <a:xfrm>
            <a:off x="899592" y="1289423"/>
            <a:ext cx="7308304" cy="4587849"/>
          </a:xfrm>
          <a:prstGeom prst="rect">
            <a:avLst/>
          </a:prstGeom>
        </p:spPr>
      </p:pic>
    </p:spTree>
    <p:extLst>
      <p:ext uri="{BB962C8B-B14F-4D97-AF65-F5344CB8AC3E}">
        <p14:creationId xmlns:p14="http://schemas.microsoft.com/office/powerpoint/2010/main" val="21030222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0-#ppt_w/2"/>
                                          </p:val>
                                        </p:tav>
                                        <p:tav tm="100000">
                                          <p:val>
                                            <p:strVal val="#ppt_x"/>
                                          </p:val>
                                        </p:tav>
                                      </p:tavLst>
                                    </p:anim>
                                    <p:anim calcmode="lin" valueType="num">
                                      <p:cBhvr additive="base">
                                        <p:cTn id="14"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Highlights</a:t>
            </a:r>
            <a:endParaRPr lang="en-US" altLang="ja-JP" dirty="0" smtClean="0"/>
          </a:p>
        </p:txBody>
      </p:sp>
      <p:sp>
        <p:nvSpPr>
          <p:cNvPr id="680964" name="Text Box 4"/>
          <p:cNvSpPr txBox="1">
            <a:spLocks noChangeArrowheads="1"/>
          </p:cNvSpPr>
          <p:nvPr/>
        </p:nvSpPr>
        <p:spPr bwMode="auto">
          <a:xfrm>
            <a:off x="108520" y="1087225"/>
            <a:ext cx="9144000" cy="2603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a:t>
            </a:r>
            <a:r>
              <a:rPr lang="en-US" altLang="ja-JP" sz="2400" b="1" dirty="0" smtClean="0">
                <a:solidFill>
                  <a:srgbClr val="FF0000"/>
                </a:solidFill>
                <a:cs typeface="Arial Unicode MS" charset="0"/>
              </a:rPr>
              <a:t>Talk of Chair of Diet ILC Federation, </a:t>
            </a:r>
            <a:r>
              <a:rPr lang="en-US" altLang="ja-JP" sz="2400" b="1" dirty="0" err="1" smtClean="0">
                <a:solidFill>
                  <a:srgbClr val="FF0000"/>
                </a:solidFill>
                <a:cs typeface="Arial Unicode MS" charset="0"/>
              </a:rPr>
              <a:t>Mr</a:t>
            </a:r>
            <a:r>
              <a:rPr lang="en-US" altLang="ja-JP" sz="2400" b="1" dirty="0" smtClean="0">
                <a:solidFill>
                  <a:srgbClr val="FF0000"/>
                </a:solidFill>
                <a:cs typeface="Arial Unicode MS" charset="0"/>
              </a:rPr>
              <a:t> Kawamura</a:t>
            </a:r>
            <a:r>
              <a:rPr lang="en-US" altLang="ja-JP" sz="2400" b="1" dirty="0" smtClean="0">
                <a:solidFill>
                  <a:srgbClr val="23346C"/>
                </a:solidFill>
                <a:cs typeface="Arial Unicode MS" charset="0"/>
              </a:rPr>
              <a:t> </a:t>
            </a:r>
            <a:endParaRPr lang="en-US" altLang="ja-JP" sz="2400" b="1" dirty="0" smtClean="0">
              <a:solidFill>
                <a:srgbClr val="23346C"/>
              </a:solidFill>
              <a:cs typeface="Arial Unicode MS" charset="0"/>
            </a:endParaRPr>
          </a:p>
          <a:p>
            <a:pPr eaLnBrk="1" fontAlgn="base" hangingPunct="1">
              <a:spcBef>
                <a:spcPct val="20000"/>
              </a:spcBef>
              <a:defRPr/>
            </a:pPr>
            <a:r>
              <a:rPr lang="en-US" altLang="ja-JP" sz="2400" dirty="0" smtClean="0">
                <a:solidFill>
                  <a:srgbClr val="23346C"/>
                </a:solidFill>
                <a:cs typeface="Arial Unicode MS" charset="0"/>
              </a:rPr>
              <a:t>While not a member of the government, he is a very senior figure in LDP and is known to have the ear of the Prime Minister </a:t>
            </a:r>
            <a:r>
              <a:rPr lang="en-US" altLang="ja-JP" sz="2400" dirty="0" err="1" smtClean="0">
                <a:solidFill>
                  <a:srgbClr val="23346C"/>
                </a:solidFill>
                <a:cs typeface="Arial Unicode MS" charset="0"/>
              </a:rPr>
              <a:t>Mr</a:t>
            </a:r>
            <a:r>
              <a:rPr lang="en-US" altLang="ja-JP" sz="2400" dirty="0" smtClean="0">
                <a:solidFill>
                  <a:srgbClr val="23346C"/>
                </a:solidFill>
                <a:cs typeface="Arial Unicode MS" charset="0"/>
              </a:rPr>
              <a:t> Abe:</a:t>
            </a:r>
          </a:p>
          <a:p>
            <a:pPr eaLnBrk="1" fontAlgn="base" hangingPunct="1">
              <a:spcBef>
                <a:spcPct val="20000"/>
              </a:spcBef>
              <a:defRPr/>
            </a:pPr>
            <a:endParaRPr lang="en-US" altLang="ja-JP" sz="2400"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4</a:t>
            </a:fld>
            <a:endParaRPr lang="en-US"/>
          </a:p>
        </p:txBody>
      </p:sp>
      <p:sp>
        <p:nvSpPr>
          <p:cNvPr id="6" name="Date Placeholder 5"/>
          <p:cNvSpPr>
            <a:spLocks noGrp="1"/>
          </p:cNvSpPr>
          <p:nvPr>
            <p:ph type="dt" sz="half" idx="10"/>
          </p:nvPr>
        </p:nvSpPr>
        <p:spPr/>
        <p:txBody>
          <a:bodyPr/>
          <a:lstStyle/>
          <a:p>
            <a:pPr>
              <a:defRPr/>
            </a:pPr>
            <a:r>
              <a:rPr lang="en-GB" smtClean="0"/>
              <a:t>B. Foster - Hamburg/DESY -  Saclay 11/13</a:t>
            </a:r>
            <a:endParaRPr lang="en-US"/>
          </a:p>
        </p:txBody>
      </p:sp>
      <p:sp>
        <p:nvSpPr>
          <p:cNvPr id="7" name="Text Box 4"/>
          <p:cNvSpPr txBox="1">
            <a:spLocks noChangeArrowheads="1"/>
          </p:cNvSpPr>
          <p:nvPr/>
        </p:nvSpPr>
        <p:spPr bwMode="auto">
          <a:xfrm>
            <a:off x="16520" y="2420888"/>
            <a:ext cx="9144000" cy="3268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457200" indent="-457200" eaLnBrk="1" fontAlgn="base" hangingPunct="1">
              <a:spcBef>
                <a:spcPct val="20000"/>
              </a:spcBef>
              <a:buAutoNum type="arabicParenR"/>
              <a:defRPr/>
            </a:pPr>
            <a:r>
              <a:rPr lang="en-US" altLang="ja-JP" sz="2400" dirty="0" smtClean="0">
                <a:solidFill>
                  <a:srgbClr val="23346C"/>
                </a:solidFill>
                <a:cs typeface="Arial Unicode MS" charset="0"/>
              </a:rPr>
              <a:t>“We </a:t>
            </a:r>
            <a:r>
              <a:rPr lang="en-US" altLang="ja-JP" sz="2400" dirty="0">
                <a:solidFill>
                  <a:srgbClr val="23346C"/>
                </a:solidFill>
                <a:cs typeface="Arial Unicode MS" charset="0"/>
              </a:rPr>
              <a:t>are aware that people are usually worried that an increase of academic budget in one field may mean a decrease in other fields. … We shall arrange a dedicated budget to accommodate its much wider implications. It is the responsibility of the government to carry this out</a:t>
            </a:r>
            <a:r>
              <a:rPr lang="en-US" altLang="ja-JP" sz="2400" dirty="0" smtClean="0">
                <a:solidFill>
                  <a:srgbClr val="23346C"/>
                </a:solidFill>
                <a:cs typeface="Arial Unicode MS" charset="0"/>
              </a:rPr>
              <a:t>.”</a:t>
            </a:r>
            <a:endParaRPr lang="en-US" altLang="ja-JP" sz="2400" dirty="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
        <p:nvSpPr>
          <p:cNvPr id="8" name="Text Box 4"/>
          <p:cNvSpPr txBox="1">
            <a:spLocks noChangeArrowheads="1"/>
          </p:cNvSpPr>
          <p:nvPr/>
        </p:nvSpPr>
        <p:spPr bwMode="auto">
          <a:xfrm>
            <a:off x="36512" y="4437112"/>
            <a:ext cx="9144000" cy="3268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defRPr/>
            </a:pPr>
            <a:r>
              <a:rPr lang="en-US" altLang="ja-JP" sz="2400" dirty="0" smtClean="0">
                <a:solidFill>
                  <a:srgbClr val="23346C"/>
                </a:solidFill>
                <a:cs typeface="Arial Unicode MS" charset="0"/>
              </a:rPr>
              <a:t>2) “The </a:t>
            </a:r>
            <a:r>
              <a:rPr lang="en-US" altLang="ja-JP" sz="2400" dirty="0">
                <a:solidFill>
                  <a:srgbClr val="23346C"/>
                </a:solidFill>
                <a:cs typeface="Arial Unicode MS" charset="0"/>
              </a:rPr>
              <a:t>Department of Education has requested the Department </a:t>
            </a:r>
            <a:r>
              <a:rPr lang="en-US" altLang="ja-JP" sz="2400" dirty="0" smtClean="0">
                <a:solidFill>
                  <a:srgbClr val="23346C"/>
                </a:solidFill>
                <a:cs typeface="Arial Unicode MS" charset="0"/>
              </a:rPr>
              <a:t>      of </a:t>
            </a:r>
            <a:r>
              <a:rPr lang="en-US" altLang="ja-JP" sz="2400" dirty="0">
                <a:solidFill>
                  <a:srgbClr val="23346C"/>
                </a:solidFill>
                <a:cs typeface="Arial Unicode MS" charset="0"/>
              </a:rPr>
              <a:t>Finance to provide an ILC investigation fund of 50 million yen in next year's budget. … once it has been approved, we members of the house will have achieved one of the most important milestones of recent years</a:t>
            </a:r>
            <a:r>
              <a:rPr lang="en-US" altLang="ja-JP" sz="2400" dirty="0" smtClean="0">
                <a:solidFill>
                  <a:srgbClr val="23346C"/>
                </a:solidFill>
                <a:cs typeface="Arial Unicode MS" charset="0"/>
              </a:rPr>
              <a:t>.”</a:t>
            </a:r>
            <a:endParaRPr lang="en-US" altLang="ja-JP" sz="2400" dirty="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Tree>
    <p:extLst>
      <p:ext uri="{BB962C8B-B14F-4D97-AF65-F5344CB8AC3E}">
        <p14:creationId xmlns:p14="http://schemas.microsoft.com/office/powerpoint/2010/main" val="36885458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4"/>
                                        </p:tgtEl>
                                        <p:attrNameLst>
                                          <p:attrName>style.visibility</p:attrName>
                                        </p:attrNameLst>
                                      </p:cBhvr>
                                      <p:to>
                                        <p:strVal val="visible"/>
                                      </p:to>
                                    </p:set>
                                    <p:anim calcmode="lin" valueType="num">
                                      <p:cBhvr additive="base">
                                        <p:cTn id="7" dur="500" fill="hold"/>
                                        <p:tgtEl>
                                          <p:spTgt spid="680964"/>
                                        </p:tgtEl>
                                        <p:attrNameLst>
                                          <p:attrName>ppt_x</p:attrName>
                                        </p:attrNameLst>
                                      </p:cBhvr>
                                      <p:tavLst>
                                        <p:tav tm="0">
                                          <p:val>
                                            <p:strVal val="0-#ppt_w/2"/>
                                          </p:val>
                                        </p:tav>
                                        <p:tav tm="100000">
                                          <p:val>
                                            <p:strVal val="#ppt_x"/>
                                          </p:val>
                                        </p:tav>
                                      </p:tavLst>
                                    </p:anim>
                                    <p:anim calcmode="lin" valueType="num">
                                      <p:cBhvr additive="base">
                                        <p:cTn id="8"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4"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Highlights</a:t>
            </a:r>
            <a:endParaRPr lang="en-US" altLang="ja-JP" dirty="0" smtClean="0"/>
          </a:p>
        </p:txBody>
      </p:sp>
      <p:sp>
        <p:nvSpPr>
          <p:cNvPr id="680964" name="Text Box 4"/>
          <p:cNvSpPr txBox="1">
            <a:spLocks noChangeArrowheads="1"/>
          </p:cNvSpPr>
          <p:nvPr/>
        </p:nvSpPr>
        <p:spPr bwMode="auto">
          <a:xfrm>
            <a:off x="108520" y="836712"/>
            <a:ext cx="9144000" cy="3711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a:t>
            </a:r>
            <a:r>
              <a:rPr lang="en-US" altLang="ja-JP" sz="2400" b="1" dirty="0" smtClean="0">
                <a:solidFill>
                  <a:srgbClr val="FF0000"/>
                </a:solidFill>
                <a:cs typeface="Arial Unicode MS" charset="0"/>
              </a:rPr>
              <a:t>Talk of Chair of Diet ILC Federation, </a:t>
            </a:r>
            <a:r>
              <a:rPr lang="en-US" altLang="ja-JP" sz="2400" b="1" dirty="0" err="1" smtClean="0">
                <a:solidFill>
                  <a:srgbClr val="FF0000"/>
                </a:solidFill>
                <a:cs typeface="Arial Unicode MS" charset="0"/>
              </a:rPr>
              <a:t>Mr</a:t>
            </a:r>
            <a:r>
              <a:rPr lang="en-US" altLang="ja-JP" sz="2400" b="1" dirty="0" smtClean="0">
                <a:solidFill>
                  <a:srgbClr val="FF0000"/>
                </a:solidFill>
                <a:cs typeface="Arial Unicode MS" charset="0"/>
              </a:rPr>
              <a:t> Kawamura</a:t>
            </a:r>
            <a:r>
              <a:rPr lang="en-US" altLang="ja-JP" sz="2400" b="1" dirty="0" smtClean="0">
                <a:solidFill>
                  <a:srgbClr val="23346C"/>
                </a:solidFill>
                <a:cs typeface="Arial Unicode MS" charset="0"/>
              </a:rPr>
              <a:t> </a:t>
            </a:r>
          </a:p>
          <a:p>
            <a:pPr eaLnBrk="1" fontAlgn="base" hangingPunct="1">
              <a:spcBef>
                <a:spcPct val="20000"/>
              </a:spcBef>
              <a:defRPr/>
            </a:pPr>
            <a:r>
              <a:rPr lang="en-US" altLang="ja-JP" sz="2400" dirty="0" smtClean="0">
                <a:solidFill>
                  <a:srgbClr val="23346C"/>
                </a:solidFill>
                <a:cs typeface="Arial Unicode MS" charset="0"/>
              </a:rPr>
              <a:t>3)“The Technical Design Report of ILC was issued in December 2012…I would again like to express my appreciation of this effort. I understand that it is now the turn of politicians to respond </a:t>
            </a:r>
            <a:br>
              <a:rPr lang="en-US" altLang="ja-JP" sz="2400" dirty="0" smtClean="0">
                <a:solidFill>
                  <a:srgbClr val="23346C"/>
                </a:solidFill>
                <a:cs typeface="Arial Unicode MS" charset="0"/>
              </a:rPr>
            </a:br>
            <a:r>
              <a:rPr lang="en-US" altLang="ja-JP" sz="2400" dirty="0" smtClean="0">
                <a:solidFill>
                  <a:srgbClr val="23346C"/>
                </a:solidFill>
                <a:cs typeface="Arial Unicode MS" charset="0"/>
              </a:rPr>
              <a:t>to this effort, and to construct a worldwide partnership to realize this project. </a:t>
            </a:r>
          </a:p>
          <a:p>
            <a:pPr eaLnBrk="1" fontAlgn="base" hangingPunct="1">
              <a:spcBef>
                <a:spcPct val="20000"/>
              </a:spcBef>
              <a:defRPr/>
            </a:pPr>
            <a:endParaRPr lang="en-US" altLang="ja-JP" sz="2400"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5</a:t>
            </a:fld>
            <a:endParaRPr lang="en-US"/>
          </a:p>
        </p:txBody>
      </p:sp>
      <p:sp>
        <p:nvSpPr>
          <p:cNvPr id="6" name="Date Placeholder 5"/>
          <p:cNvSpPr>
            <a:spLocks noGrp="1"/>
          </p:cNvSpPr>
          <p:nvPr>
            <p:ph type="dt" sz="half" idx="10"/>
          </p:nvPr>
        </p:nvSpPr>
        <p:spPr/>
        <p:txBody>
          <a:bodyPr/>
          <a:lstStyle/>
          <a:p>
            <a:pPr>
              <a:defRPr/>
            </a:pPr>
            <a:r>
              <a:rPr lang="en-GB" smtClean="0"/>
              <a:t>B. Foster - Hamburg/DESY -  Saclay 11/13</a:t>
            </a:r>
            <a:endParaRPr lang="en-US"/>
          </a:p>
        </p:txBody>
      </p:sp>
      <p:sp>
        <p:nvSpPr>
          <p:cNvPr id="7" name="Text Box 4"/>
          <p:cNvSpPr txBox="1">
            <a:spLocks noChangeArrowheads="1"/>
          </p:cNvSpPr>
          <p:nvPr/>
        </p:nvSpPr>
        <p:spPr bwMode="auto">
          <a:xfrm>
            <a:off x="36512" y="3454197"/>
            <a:ext cx="9144000" cy="4007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defRPr/>
            </a:pPr>
            <a:r>
              <a:rPr lang="en-US" altLang="ja-JP" sz="2400" dirty="0" smtClean="0">
                <a:solidFill>
                  <a:srgbClr val="23346C"/>
                </a:solidFill>
                <a:cs typeface="Arial Unicode MS" charset="0"/>
              </a:rPr>
              <a:t>4) “I think that most Diet members' knowledge of physics is at high school students’ level. If you allow me, let me take the liberty of pointing out that the understanding of political dynamics by most particle physicists is also at high school students’ level. If physicists and politicians collaborate by using each other's area of expertise, it is certain that we can accelerate the realization of the ILC project.”</a:t>
            </a:r>
          </a:p>
          <a:p>
            <a:pPr eaLnBrk="1" fontAlgn="base" hangingPunct="1">
              <a:spcBef>
                <a:spcPct val="20000"/>
              </a:spcBef>
              <a:defRPr/>
            </a:pPr>
            <a:endParaRPr lang="en-US" altLang="ja-JP" sz="2400"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Tree>
    <p:extLst>
      <p:ext uri="{BB962C8B-B14F-4D97-AF65-F5344CB8AC3E}">
        <p14:creationId xmlns:p14="http://schemas.microsoft.com/office/powerpoint/2010/main" val="29685435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4"/>
                                        </p:tgtEl>
                                        <p:attrNameLst>
                                          <p:attrName>style.visibility</p:attrName>
                                        </p:attrNameLst>
                                      </p:cBhvr>
                                      <p:to>
                                        <p:strVal val="visible"/>
                                      </p:to>
                                    </p:set>
                                    <p:anim calcmode="lin" valueType="num">
                                      <p:cBhvr additive="base">
                                        <p:cTn id="7" dur="500" fill="hold"/>
                                        <p:tgtEl>
                                          <p:spTgt spid="680964"/>
                                        </p:tgtEl>
                                        <p:attrNameLst>
                                          <p:attrName>ppt_x</p:attrName>
                                        </p:attrNameLst>
                                      </p:cBhvr>
                                      <p:tavLst>
                                        <p:tav tm="0">
                                          <p:val>
                                            <p:strVal val="0-#ppt_w/2"/>
                                          </p:val>
                                        </p:tav>
                                        <p:tav tm="100000">
                                          <p:val>
                                            <p:strVal val="#ppt_x"/>
                                          </p:val>
                                        </p:tav>
                                      </p:tavLst>
                                    </p:anim>
                                    <p:anim calcmode="lin" valueType="num">
                                      <p:cBhvr additive="base">
                                        <p:cTn id="8"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4"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email">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a:ext>
            </a:extLst>
          </a:blip>
          <a:stretch>
            <a:fillRect/>
          </a:stretch>
        </p:blipFill>
        <p:spPr>
          <a:xfrm>
            <a:off x="-36512" y="764704"/>
            <a:ext cx="9180512" cy="5542734"/>
          </a:xfrm>
          <a:prstGeom prst="rect">
            <a:avLst/>
          </a:prstGeom>
        </p:spPr>
      </p:pic>
      <p:pic>
        <p:nvPicPr>
          <p:cNvPr id="10" name="Picture 9"/>
          <p:cNvPicPr>
            <a:picLocks noChangeAspect="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382135" y="4163761"/>
            <a:ext cx="9144000" cy="4662900"/>
          </a:xfrm>
          <a:prstGeom prst="rect">
            <a:avLst/>
          </a:prstGeom>
        </p:spPr>
      </p:pic>
      <p:pic>
        <p:nvPicPr>
          <p:cNvPr id="11" name="Picture 4" descr="http://www.grid4eu.eu/ImageGen.ashx?image=/media/4826/Grid4EU_Logo_4_3.png&amp;height=290"/>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879116" y="6021288"/>
            <a:ext cx="1264884" cy="947846"/>
          </a:xfrm>
          <a:prstGeom prst="rect">
            <a:avLst/>
          </a:prstGeom>
          <a:noFill/>
          <a:extLst>
            <a:ext uri="{909E8E84-426E-40dd-AFC4-6F175D3DCCD1}">
              <a14:hiddenFill xmlns:a14="http://schemas.microsoft.com/office/drawing/2010/main">
                <a:solidFill>
                  <a:srgbClr val="FFFFFF"/>
                </a:solidFill>
              </a14:hiddenFill>
            </a:ext>
          </a:extLst>
        </p:spPr>
      </p:pic>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A. Suzuki closing talk</a:t>
            </a:r>
            <a:endParaRPr lang="en-US" altLang="ja-JP" dirty="0" smtClean="0"/>
          </a:p>
        </p:txBody>
      </p:sp>
      <p:sp>
        <p:nvSpPr>
          <p:cNvPr id="5" name="Rectangle 4"/>
          <p:cNvSpPr>
            <a:spLocks noChangeArrowheads="1"/>
          </p:cNvSpPr>
          <p:nvPr/>
        </p:nvSpPr>
        <p:spPr bwMode="auto">
          <a:xfrm>
            <a:off x="34478" y="764704"/>
            <a:ext cx="9002018" cy="2234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fontAlgn="base" hangingPunct="1">
              <a:spcBef>
                <a:spcPct val="20000"/>
              </a:spcBef>
            </a:pPr>
            <a:r>
              <a:rPr lang="en-US" altLang="ja-JP" sz="2400" dirty="0" err="1" smtClean="0">
                <a:solidFill>
                  <a:srgbClr val="23346C"/>
                </a:solidFill>
              </a:rPr>
              <a:t>Emphasised</a:t>
            </a:r>
            <a:r>
              <a:rPr lang="en-US" altLang="ja-JP" sz="2400" dirty="0" smtClean="0">
                <a:solidFill>
                  <a:srgbClr val="23346C"/>
                </a:solidFill>
              </a:rPr>
              <a:t> necessity for ILC to be a “green” machine.</a:t>
            </a:r>
            <a:endParaRPr lang="en-US" altLang="ja-JP" sz="2400" dirty="0" smtClean="0">
              <a:solidFill>
                <a:srgbClr val="23346C"/>
              </a:solidFill>
            </a:endParaRPr>
          </a:p>
          <a:p>
            <a:pPr eaLnBrk="1" fontAlgn="base" hangingPunct="1">
              <a:spcBef>
                <a:spcPct val="20000"/>
              </a:spcBef>
            </a:pPr>
            <a:endParaRPr lang="en-US" altLang="ja-JP" sz="2400" dirty="0">
              <a:solidFill>
                <a:srgbClr val="23346C"/>
              </a:solidFill>
            </a:endParaRPr>
          </a:p>
          <a:p>
            <a:pPr eaLnBrk="1" fontAlgn="base" hangingPunct="1">
              <a:spcBef>
                <a:spcPct val="20000"/>
              </a:spcBef>
            </a:pPr>
            <a:endParaRPr lang="en-US" altLang="ja-JP" sz="2400" dirty="0" smtClean="0">
              <a:solidFill>
                <a:srgbClr val="23346C"/>
              </a:solidFill>
            </a:endParaRPr>
          </a:p>
          <a:p>
            <a:pPr eaLnBrk="1" fontAlgn="base" hangingPunct="1">
              <a:spcBef>
                <a:spcPct val="20000"/>
              </a:spcBef>
            </a:pPr>
            <a:endParaRPr lang="en-US" altLang="ja-JP" sz="2400" dirty="0">
              <a:solidFill>
                <a:srgbClr val="23346C"/>
              </a:solidFill>
            </a:endParaRPr>
          </a:p>
          <a:p>
            <a:pPr eaLnBrk="1" fontAlgn="base" hangingPunct="1">
              <a:spcBef>
                <a:spcPct val="20000"/>
              </a:spcBef>
            </a:pPr>
            <a:endParaRPr lang="en-US" altLang="ja-JP" sz="2400" dirty="0" smtClean="0">
              <a:solidFill>
                <a:srgbClr val="23346C"/>
              </a:solidFill>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6</a:t>
            </a:fld>
            <a:endParaRPr lang="en-US"/>
          </a:p>
        </p:txBody>
      </p:sp>
      <p:sp>
        <p:nvSpPr>
          <p:cNvPr id="6" name="Date Placeholder 5"/>
          <p:cNvSpPr>
            <a:spLocks noGrp="1"/>
          </p:cNvSpPr>
          <p:nvPr>
            <p:ph type="dt" sz="half" idx="10"/>
          </p:nvPr>
        </p:nvSpPr>
        <p:spPr/>
        <p:txBody>
          <a:bodyPr/>
          <a:lstStyle/>
          <a:p>
            <a:pPr>
              <a:defRPr/>
            </a:pPr>
            <a:r>
              <a:rPr lang="en-GB" smtClean="0"/>
              <a:t>B. Foster - Hamburg/DESY -  Saclay 11/13</a:t>
            </a:r>
            <a:endParaRPr lang="en-US"/>
          </a:p>
        </p:txBody>
      </p:sp>
    </p:spTree>
    <p:extLst>
      <p:ext uri="{BB962C8B-B14F-4D97-AF65-F5344CB8AC3E}">
        <p14:creationId xmlns:p14="http://schemas.microsoft.com/office/powerpoint/2010/main" val="311536138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A. Suzuki closing talk</a:t>
            </a:r>
            <a:endParaRPr lang="en-US" altLang="ja-JP" dirty="0" smtClean="0"/>
          </a:p>
        </p:txBody>
      </p:sp>
      <p:sp>
        <p:nvSpPr>
          <p:cNvPr id="5" name="Rectangle 4"/>
          <p:cNvSpPr>
            <a:spLocks noChangeArrowheads="1"/>
          </p:cNvSpPr>
          <p:nvPr/>
        </p:nvSpPr>
        <p:spPr bwMode="auto">
          <a:xfrm>
            <a:off x="34478" y="764704"/>
            <a:ext cx="9002018" cy="2234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fontAlgn="base" hangingPunct="1">
              <a:spcBef>
                <a:spcPct val="20000"/>
              </a:spcBef>
            </a:pPr>
            <a:r>
              <a:rPr lang="en-US" altLang="ja-JP" sz="2400" dirty="0" smtClean="0">
                <a:solidFill>
                  <a:srgbClr val="23346C"/>
                </a:solidFill>
              </a:rPr>
              <a:t>Interaction with P5 in USA:</a:t>
            </a:r>
          </a:p>
          <a:p>
            <a:pPr eaLnBrk="1" fontAlgn="base" hangingPunct="1">
              <a:spcBef>
                <a:spcPct val="20000"/>
              </a:spcBef>
            </a:pPr>
            <a:endParaRPr lang="en-US" altLang="ja-JP" sz="2400" dirty="0">
              <a:solidFill>
                <a:srgbClr val="23346C"/>
              </a:solidFill>
            </a:endParaRPr>
          </a:p>
          <a:p>
            <a:pPr eaLnBrk="1" fontAlgn="base" hangingPunct="1">
              <a:spcBef>
                <a:spcPct val="20000"/>
              </a:spcBef>
            </a:pPr>
            <a:endParaRPr lang="en-US" altLang="ja-JP" sz="2400" dirty="0" smtClean="0">
              <a:solidFill>
                <a:srgbClr val="23346C"/>
              </a:solidFill>
            </a:endParaRPr>
          </a:p>
          <a:p>
            <a:pPr eaLnBrk="1" fontAlgn="base" hangingPunct="1">
              <a:spcBef>
                <a:spcPct val="20000"/>
              </a:spcBef>
            </a:pPr>
            <a:endParaRPr lang="en-US" altLang="ja-JP" sz="2400" dirty="0">
              <a:solidFill>
                <a:srgbClr val="23346C"/>
              </a:solidFill>
            </a:endParaRPr>
          </a:p>
          <a:p>
            <a:pPr eaLnBrk="1" fontAlgn="base" hangingPunct="1">
              <a:spcBef>
                <a:spcPct val="20000"/>
              </a:spcBef>
            </a:pPr>
            <a:endParaRPr lang="en-US" altLang="ja-JP" sz="2400" dirty="0" smtClean="0">
              <a:solidFill>
                <a:srgbClr val="23346C"/>
              </a:solidFill>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7</a:t>
            </a:fld>
            <a:endParaRPr lang="en-US"/>
          </a:p>
        </p:txBody>
      </p:sp>
      <p:sp>
        <p:nvSpPr>
          <p:cNvPr id="6" name="Date Placeholder 5"/>
          <p:cNvSpPr>
            <a:spLocks noGrp="1"/>
          </p:cNvSpPr>
          <p:nvPr>
            <p:ph type="dt" sz="half" idx="10"/>
          </p:nvPr>
        </p:nvSpPr>
        <p:spPr/>
        <p:txBody>
          <a:bodyPr/>
          <a:lstStyle/>
          <a:p>
            <a:pPr>
              <a:defRPr/>
            </a:pPr>
            <a:r>
              <a:rPr lang="en-GB" smtClean="0"/>
              <a:t>B. Foster - Hamburg/DESY -  Saclay 11/13</a:t>
            </a:r>
            <a:endParaRPr lang="en-US"/>
          </a:p>
        </p:txBody>
      </p:sp>
      <p:sp>
        <p:nvSpPr>
          <p:cNvPr id="12" name="テキスト ボックス 2"/>
          <p:cNvSpPr txBox="1"/>
          <p:nvPr/>
        </p:nvSpPr>
        <p:spPr>
          <a:xfrm>
            <a:off x="611560" y="2793054"/>
            <a:ext cx="7840967" cy="707886"/>
          </a:xfrm>
          <a:prstGeom prst="rect">
            <a:avLst/>
          </a:prstGeom>
          <a:noFill/>
        </p:spPr>
        <p:txBody>
          <a:bodyPr wrap="square" rtlCol="0">
            <a:spAutoFit/>
          </a:bodyPr>
          <a:lstStyle/>
          <a:p>
            <a:pPr marL="285750" indent="-285750" algn="just">
              <a:buFont typeface="Wingdings" panose="05000000000000000000" pitchFamily="2" charset="2"/>
              <a:buChar char="Ø"/>
            </a:pPr>
            <a:r>
              <a:rPr lang="en-US" altLang="ja-JP" sz="2000" dirty="0" smtClean="0">
                <a:solidFill>
                  <a:srgbClr val="002060"/>
                </a:solidFill>
                <a:latin typeface="Arial" panose="020B0604020202020204" pitchFamily="34" charset="0"/>
                <a:cs typeface="Arial" panose="020B0604020202020204" pitchFamily="34" charset="0"/>
              </a:rPr>
              <a:t>Scientists are deeply concerned that the Japanese government would hesitate to advance the realization of the ILC project.</a:t>
            </a:r>
          </a:p>
        </p:txBody>
      </p:sp>
      <p:sp>
        <p:nvSpPr>
          <p:cNvPr id="13" name="テキスト ボックス 4"/>
          <p:cNvSpPr txBox="1"/>
          <p:nvPr/>
        </p:nvSpPr>
        <p:spPr>
          <a:xfrm>
            <a:off x="611560" y="1456078"/>
            <a:ext cx="7840967" cy="1015663"/>
          </a:xfrm>
          <a:prstGeom prst="rect">
            <a:avLst/>
          </a:prstGeom>
          <a:noFill/>
        </p:spPr>
        <p:txBody>
          <a:bodyPr wrap="square" rtlCol="0">
            <a:spAutoFit/>
          </a:bodyPr>
          <a:lstStyle/>
          <a:p>
            <a:pPr marL="285750" indent="-285750" algn="just">
              <a:buFont typeface="Wingdings" panose="05000000000000000000" pitchFamily="2" charset="2"/>
              <a:buChar char="Ø"/>
            </a:pPr>
            <a:r>
              <a:rPr lang="en-US" altLang="ja-JP" sz="2000" dirty="0" smtClean="0">
                <a:solidFill>
                  <a:srgbClr val="002060"/>
                </a:solidFill>
                <a:latin typeface="Arial" panose="020B0604020202020204" pitchFamily="34" charset="0"/>
                <a:cs typeface="Arial" panose="020B0604020202020204" pitchFamily="34" charset="0"/>
              </a:rPr>
              <a:t>The w</a:t>
            </a:r>
            <a:r>
              <a:rPr kumimoji="1" lang="en-US" altLang="ja-JP" sz="2000" dirty="0" smtClean="0">
                <a:solidFill>
                  <a:srgbClr val="002060"/>
                </a:solidFill>
                <a:latin typeface="Arial" panose="020B0604020202020204" pitchFamily="34" charset="0"/>
                <a:cs typeface="Arial" panose="020B0604020202020204" pitchFamily="34" charset="0"/>
              </a:rPr>
              <a:t>orld HEP scientists are strongly disappointed with media remarks about the JSC findings on the ILC project. </a:t>
            </a:r>
            <a:r>
              <a:rPr kumimoji="1" lang="en-US" altLang="ja-JP" sz="2000" dirty="0" smtClean="0">
                <a:solidFill>
                  <a:srgbClr val="7030A0"/>
                </a:solidFill>
                <a:latin typeface="Arial" panose="020B0604020202020204" pitchFamily="34" charset="0"/>
                <a:cs typeface="Arial" panose="020B0604020202020204" pitchFamily="34" charset="0"/>
              </a:rPr>
              <a:t>This damage </a:t>
            </a:r>
            <a:r>
              <a:rPr lang="en-US" altLang="ja-JP" sz="2000" dirty="0" smtClean="0">
                <a:solidFill>
                  <a:srgbClr val="7030A0"/>
                </a:solidFill>
                <a:latin typeface="Arial" panose="020B0604020202020204" pitchFamily="34" charset="0"/>
                <a:cs typeface="Arial" panose="020B0604020202020204" pitchFamily="34" charset="0"/>
              </a:rPr>
              <a:t>looks too serious.</a:t>
            </a:r>
            <a:r>
              <a:rPr lang="en-US" altLang="ja-JP" sz="2000" dirty="0" smtClean="0">
                <a:solidFill>
                  <a:srgbClr val="002060"/>
                </a:solidFill>
                <a:latin typeface="Arial" panose="020B0604020202020204" pitchFamily="34" charset="0"/>
                <a:cs typeface="Arial" panose="020B0604020202020204" pitchFamily="34" charset="0"/>
              </a:rPr>
              <a:t>   </a:t>
            </a:r>
            <a:r>
              <a:rPr kumimoji="1" lang="en-US" altLang="ja-JP" sz="2000" dirty="0" smtClean="0">
                <a:solidFill>
                  <a:srgbClr val="002060"/>
                </a:solidFill>
                <a:latin typeface="Arial" panose="020B0604020202020204" pitchFamily="34" charset="0"/>
                <a:cs typeface="Arial" panose="020B0604020202020204" pitchFamily="34" charset="0"/>
              </a:rPr>
              <a:t> </a:t>
            </a:r>
            <a:endParaRPr kumimoji="1" lang="ja-JP" altLang="en-US" sz="2000" dirty="0">
              <a:solidFill>
                <a:srgbClr val="002060"/>
              </a:solidFill>
              <a:latin typeface="Arial" panose="020B0604020202020204" pitchFamily="34" charset="0"/>
              <a:cs typeface="Arial" panose="020B0604020202020204" pitchFamily="34" charset="0"/>
            </a:endParaRPr>
          </a:p>
        </p:txBody>
      </p:sp>
      <p:sp>
        <p:nvSpPr>
          <p:cNvPr id="14" name="テキスト ボックス 5"/>
          <p:cNvSpPr txBox="1"/>
          <p:nvPr/>
        </p:nvSpPr>
        <p:spPr>
          <a:xfrm>
            <a:off x="611560" y="3944377"/>
            <a:ext cx="7840967" cy="707886"/>
          </a:xfrm>
          <a:prstGeom prst="rect">
            <a:avLst/>
          </a:prstGeom>
          <a:noFill/>
        </p:spPr>
        <p:txBody>
          <a:bodyPr wrap="square" rtlCol="0">
            <a:spAutoFit/>
          </a:bodyPr>
          <a:lstStyle/>
          <a:p>
            <a:pPr marL="285750" indent="-285750" algn="just">
              <a:buFont typeface="Wingdings" panose="05000000000000000000" pitchFamily="2" charset="2"/>
              <a:buChar char="Ø"/>
            </a:pPr>
            <a:r>
              <a:rPr lang="en-US" altLang="ja-JP" sz="2000" dirty="0" smtClean="0">
                <a:solidFill>
                  <a:srgbClr val="002060"/>
                </a:solidFill>
                <a:latin typeface="Arial" panose="020B0604020202020204" pitchFamily="34" charset="0"/>
                <a:cs typeface="Arial" panose="020B0604020202020204" pitchFamily="34" charset="0"/>
              </a:rPr>
              <a:t>Given these, </a:t>
            </a:r>
            <a:r>
              <a:rPr lang="en-US" altLang="ja-JP" sz="2000" dirty="0" smtClean="0">
                <a:solidFill>
                  <a:srgbClr val="7030A0"/>
                </a:solidFill>
                <a:latin typeface="Arial" panose="020B0604020202020204" pitchFamily="34" charset="0"/>
                <a:cs typeface="Arial" panose="020B0604020202020204" pitchFamily="34" charset="0"/>
              </a:rPr>
              <a:t>it is urgent that the government unfolds its view on the JSC findings.   </a:t>
            </a:r>
            <a:r>
              <a:rPr kumimoji="1" lang="en-US" altLang="ja-JP" sz="2000" dirty="0" smtClean="0">
                <a:solidFill>
                  <a:srgbClr val="7030A0"/>
                </a:solidFill>
                <a:latin typeface="Arial" panose="020B0604020202020204" pitchFamily="34" charset="0"/>
                <a:cs typeface="Arial" panose="020B0604020202020204" pitchFamily="34" charset="0"/>
              </a:rPr>
              <a:t> </a:t>
            </a:r>
            <a:endParaRPr kumimoji="1" lang="ja-JP" altLang="en-US" sz="2000" dirty="0">
              <a:solidFill>
                <a:srgbClr val="7030A0"/>
              </a:solidFill>
              <a:latin typeface="Arial" panose="020B0604020202020204" pitchFamily="34" charset="0"/>
              <a:cs typeface="Arial" panose="020B0604020202020204" pitchFamily="34" charset="0"/>
            </a:endParaRPr>
          </a:p>
        </p:txBody>
      </p:sp>
      <p:sp>
        <p:nvSpPr>
          <p:cNvPr id="15" name="テキスト ボックス 6"/>
          <p:cNvSpPr txBox="1"/>
          <p:nvPr/>
        </p:nvSpPr>
        <p:spPr>
          <a:xfrm>
            <a:off x="611560" y="4298320"/>
            <a:ext cx="7840967" cy="1938992"/>
          </a:xfrm>
          <a:prstGeom prst="rect">
            <a:avLst/>
          </a:prstGeom>
          <a:noFill/>
        </p:spPr>
        <p:txBody>
          <a:bodyPr wrap="square" rtlCol="0">
            <a:spAutoFit/>
          </a:bodyPr>
          <a:lstStyle/>
          <a:p>
            <a:pPr algn="just"/>
            <a:endParaRPr lang="en-US" altLang="ja-JP" sz="2000" dirty="0" smtClean="0">
              <a:solidFill>
                <a:srgbClr val="FF000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endParaRPr lang="en-US" altLang="ja-JP" sz="2000" dirty="0">
              <a:solidFill>
                <a:srgbClr val="FF000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en-US" altLang="ja-JP" sz="2000" dirty="0" smtClean="0">
                <a:solidFill>
                  <a:srgbClr val="FF0000"/>
                </a:solidFill>
                <a:latin typeface="Arial" panose="020B0604020202020204" pitchFamily="34" charset="0"/>
                <a:cs typeface="Arial" panose="020B0604020202020204" pitchFamily="34" charset="0"/>
              </a:rPr>
              <a:t>The government should now pay much attention on how to  define interests to host the ILC in Japan. </a:t>
            </a:r>
            <a:r>
              <a:rPr lang="en-US" altLang="ja-JP" sz="2000" dirty="0" smtClean="0">
                <a:solidFill>
                  <a:srgbClr val="002060"/>
                </a:solidFill>
                <a:latin typeface="Arial" panose="020B0604020202020204" pitchFamily="34" charset="0"/>
                <a:cs typeface="Arial" panose="020B0604020202020204" pitchFamily="34" charset="0"/>
              </a:rPr>
              <a:t>It is the next step to </a:t>
            </a:r>
            <a:r>
              <a:rPr lang="en-US" altLang="ja-JP" sz="2000" dirty="0">
                <a:solidFill>
                  <a:srgbClr val="002060"/>
                </a:solidFill>
                <a:latin typeface="Arial" panose="020B0604020202020204" pitchFamily="34" charset="0"/>
                <a:cs typeface="Arial" panose="020B0604020202020204" pitchFamily="34" charset="0"/>
              </a:rPr>
              <a:t>start governmental discussions about </a:t>
            </a:r>
            <a:r>
              <a:rPr lang="en-US" altLang="ja-JP" sz="2000" dirty="0" smtClean="0">
                <a:solidFill>
                  <a:srgbClr val="002060"/>
                </a:solidFill>
                <a:latin typeface="Arial" panose="020B0604020202020204" pitchFamily="34" charset="0"/>
                <a:cs typeface="Arial" panose="020B0604020202020204" pitchFamily="34" charset="0"/>
              </a:rPr>
              <a:t>the budget </a:t>
            </a:r>
            <a:r>
              <a:rPr lang="en-US" altLang="ja-JP" sz="2000" dirty="0">
                <a:solidFill>
                  <a:srgbClr val="002060"/>
                </a:solidFill>
                <a:latin typeface="Arial" panose="020B0604020202020204" pitchFamily="34" charset="0"/>
                <a:cs typeface="Arial" panose="020B0604020202020204" pitchFamily="34" charset="0"/>
              </a:rPr>
              <a:t>and man-power </a:t>
            </a:r>
            <a:r>
              <a:rPr lang="en-US" altLang="ja-JP" sz="2000" dirty="0" smtClean="0">
                <a:solidFill>
                  <a:srgbClr val="002060"/>
                </a:solidFill>
                <a:latin typeface="Arial" panose="020B0604020202020204" pitchFamily="34" charset="0"/>
                <a:cs typeface="Arial" panose="020B0604020202020204" pitchFamily="34" charset="0"/>
              </a:rPr>
              <a:t>sharing.   </a:t>
            </a:r>
            <a:r>
              <a:rPr kumimoji="1" lang="en-US" altLang="ja-JP" sz="2000" dirty="0" smtClean="0">
                <a:solidFill>
                  <a:srgbClr val="002060"/>
                </a:solidFill>
                <a:latin typeface="Arial" panose="020B0604020202020204" pitchFamily="34" charset="0"/>
                <a:cs typeface="Arial" panose="020B0604020202020204" pitchFamily="34" charset="0"/>
              </a:rPr>
              <a:t> </a:t>
            </a:r>
            <a:endParaRPr kumimoji="1" lang="ja-JP" altLang="en-US" sz="20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23548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dissolv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dissolv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dissolve">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dissolve">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p:bldP spid="13" grpId="0"/>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A. Suzuki closing talk</a:t>
            </a:r>
            <a:endParaRPr lang="en-US" altLang="ja-JP" dirty="0" smtClean="0"/>
          </a:p>
        </p:txBody>
      </p:sp>
      <p:sp>
        <p:nvSpPr>
          <p:cNvPr id="5" name="Rectangle 4"/>
          <p:cNvSpPr>
            <a:spLocks noChangeArrowheads="1"/>
          </p:cNvSpPr>
          <p:nvPr/>
        </p:nvSpPr>
        <p:spPr bwMode="auto">
          <a:xfrm>
            <a:off x="34478" y="764704"/>
            <a:ext cx="9002018" cy="2234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fontAlgn="base" hangingPunct="1">
              <a:spcBef>
                <a:spcPct val="20000"/>
              </a:spcBef>
            </a:pPr>
            <a:r>
              <a:rPr lang="en-US" altLang="ja-JP" sz="2400" dirty="0" smtClean="0">
                <a:solidFill>
                  <a:srgbClr val="23346C"/>
                </a:solidFill>
              </a:rPr>
              <a:t>Interaction with P5 in USA:</a:t>
            </a:r>
          </a:p>
          <a:p>
            <a:pPr eaLnBrk="1" fontAlgn="base" hangingPunct="1">
              <a:spcBef>
                <a:spcPct val="20000"/>
              </a:spcBef>
            </a:pPr>
            <a:endParaRPr lang="en-US" altLang="ja-JP" sz="2400" dirty="0">
              <a:solidFill>
                <a:srgbClr val="23346C"/>
              </a:solidFill>
            </a:endParaRPr>
          </a:p>
          <a:p>
            <a:pPr eaLnBrk="1" fontAlgn="base" hangingPunct="1">
              <a:spcBef>
                <a:spcPct val="20000"/>
              </a:spcBef>
            </a:pPr>
            <a:endParaRPr lang="en-US" altLang="ja-JP" sz="2400" dirty="0" smtClean="0">
              <a:solidFill>
                <a:srgbClr val="23346C"/>
              </a:solidFill>
            </a:endParaRPr>
          </a:p>
          <a:p>
            <a:pPr eaLnBrk="1" fontAlgn="base" hangingPunct="1">
              <a:spcBef>
                <a:spcPct val="20000"/>
              </a:spcBef>
            </a:pPr>
            <a:endParaRPr lang="en-US" altLang="ja-JP" sz="2400" dirty="0">
              <a:solidFill>
                <a:srgbClr val="23346C"/>
              </a:solidFill>
            </a:endParaRPr>
          </a:p>
          <a:p>
            <a:pPr eaLnBrk="1" fontAlgn="base" hangingPunct="1">
              <a:spcBef>
                <a:spcPct val="20000"/>
              </a:spcBef>
            </a:pPr>
            <a:endParaRPr lang="en-US" altLang="ja-JP" sz="2400" dirty="0" smtClean="0">
              <a:solidFill>
                <a:srgbClr val="23346C"/>
              </a:solidFill>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8</a:t>
            </a:fld>
            <a:endParaRPr lang="en-US"/>
          </a:p>
        </p:txBody>
      </p:sp>
      <p:sp>
        <p:nvSpPr>
          <p:cNvPr id="6" name="Date Placeholder 5"/>
          <p:cNvSpPr>
            <a:spLocks noGrp="1"/>
          </p:cNvSpPr>
          <p:nvPr>
            <p:ph type="dt" sz="half" idx="10"/>
          </p:nvPr>
        </p:nvSpPr>
        <p:spPr/>
        <p:txBody>
          <a:bodyPr/>
          <a:lstStyle/>
          <a:p>
            <a:pPr>
              <a:defRPr/>
            </a:pPr>
            <a:r>
              <a:rPr lang="en-GB" smtClean="0"/>
              <a:t>B. Foster - Hamburg/DESY -  Saclay 11/13</a:t>
            </a:r>
            <a:endParaRPr lang="en-US"/>
          </a:p>
        </p:txBody>
      </p:sp>
      <p:sp>
        <p:nvSpPr>
          <p:cNvPr id="10" name="テキスト ボックス 1"/>
          <p:cNvSpPr txBox="1"/>
          <p:nvPr/>
        </p:nvSpPr>
        <p:spPr>
          <a:xfrm>
            <a:off x="774999" y="1293227"/>
            <a:ext cx="7840967" cy="707886"/>
          </a:xfrm>
          <a:prstGeom prst="rect">
            <a:avLst/>
          </a:prstGeom>
          <a:noFill/>
        </p:spPr>
        <p:txBody>
          <a:bodyPr wrap="square" rtlCol="0">
            <a:spAutoFit/>
          </a:bodyPr>
          <a:lstStyle/>
          <a:p>
            <a:pPr marL="285750" indent="-285750" algn="just">
              <a:buFont typeface="Wingdings" panose="05000000000000000000" pitchFamily="2" charset="2"/>
              <a:buChar char="Ø"/>
            </a:pPr>
            <a:r>
              <a:rPr lang="en-US" altLang="ja-JP" sz="2000" dirty="0" smtClean="0">
                <a:solidFill>
                  <a:srgbClr val="002060"/>
                </a:solidFill>
                <a:latin typeface="Arial" panose="020B0604020202020204" pitchFamily="34" charset="0"/>
                <a:cs typeface="Arial" panose="020B0604020202020204" pitchFamily="34" charset="0"/>
              </a:rPr>
              <a:t>The world HEP community understands that </a:t>
            </a:r>
            <a:r>
              <a:rPr lang="en-US" altLang="ja-JP" sz="2000" dirty="0" smtClean="0">
                <a:solidFill>
                  <a:srgbClr val="7030A0"/>
                </a:solidFill>
                <a:latin typeface="Arial" panose="020B0604020202020204" pitchFamily="34" charset="0"/>
                <a:cs typeface="Arial" panose="020B0604020202020204" pitchFamily="34" charset="0"/>
              </a:rPr>
              <a:t>the next FALC is the best opportunity for the government message.</a:t>
            </a:r>
          </a:p>
        </p:txBody>
      </p:sp>
      <p:grpSp>
        <p:nvGrpSpPr>
          <p:cNvPr id="11" name="グループ化 10"/>
          <p:cNvGrpSpPr/>
          <p:nvPr/>
        </p:nvGrpSpPr>
        <p:grpSpPr>
          <a:xfrm>
            <a:off x="611560" y="3573016"/>
            <a:ext cx="8094558" cy="2736304"/>
            <a:chOff x="611560" y="3366311"/>
            <a:chExt cx="8094558" cy="2736304"/>
          </a:xfrm>
        </p:grpSpPr>
        <p:pic>
          <p:nvPicPr>
            <p:cNvPr id="16" name="図 5"/>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a:ext>
              </a:extLst>
            </a:blip>
            <a:stretch>
              <a:fillRect/>
            </a:stretch>
          </p:blipFill>
          <p:spPr>
            <a:xfrm>
              <a:off x="669935" y="3683358"/>
              <a:ext cx="4213189" cy="2300623"/>
            </a:xfrm>
            <a:prstGeom prst="rect">
              <a:avLst/>
            </a:prstGeom>
          </p:spPr>
        </p:pic>
        <p:sp>
          <p:nvSpPr>
            <p:cNvPr id="17" name="正方形/長方形 6"/>
            <p:cNvSpPr/>
            <p:nvPr/>
          </p:nvSpPr>
          <p:spPr>
            <a:xfrm>
              <a:off x="2073499" y="3747752"/>
              <a:ext cx="2550017" cy="193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8" name="図 7"/>
            <p:cNvPicPr>
              <a:picLocks noChangeAspect="1"/>
            </p:cNvPicPr>
            <p:nvPr/>
          </p:nvPicPr>
          <p:blipFill rotWithShape="1">
            <a:blip r:embed="rId5" cstate="email">
              <a:extLst>
                <a:ext uri="{BEBA8EAE-BF5A-486C-A8C5-ECC9F3942E4B}">
                  <a14:imgProps xmlns:a14="http://schemas.microsoft.com/office/drawing/2010/main">
                    <a14:imgLayer r:embed="rId6">
                      <a14:imgEffect>
                        <a14:sharpenSoften amount="25000"/>
                      </a14:imgEffect>
                    </a14:imgLayer>
                  </a14:imgProps>
                </a:ext>
                <a:ext uri="{28A0092B-C50C-407E-A947-70E740481C1C}">
                  <a14:useLocalDpi xmlns:a14="http://schemas.microsoft.com/office/drawing/2010/main"/>
                </a:ext>
              </a:extLst>
            </a:blip>
            <a:srcRect l="1281" t="50461" r="1878"/>
            <a:stretch/>
          </p:blipFill>
          <p:spPr>
            <a:xfrm>
              <a:off x="5293216" y="3747752"/>
              <a:ext cx="3412902" cy="1985531"/>
            </a:xfrm>
            <a:prstGeom prst="rect">
              <a:avLst/>
            </a:prstGeom>
          </p:spPr>
        </p:pic>
        <p:sp>
          <p:nvSpPr>
            <p:cNvPr id="19" name="テキスト ボックス 2"/>
            <p:cNvSpPr txBox="1"/>
            <p:nvPr/>
          </p:nvSpPr>
          <p:spPr>
            <a:xfrm>
              <a:off x="4071161" y="5733283"/>
              <a:ext cx="602088" cy="369332"/>
            </a:xfrm>
            <a:prstGeom prst="rect">
              <a:avLst/>
            </a:prstGeom>
            <a:noFill/>
          </p:spPr>
          <p:txBody>
            <a:bodyPr wrap="none" rtlCol="0">
              <a:spAutoFit/>
            </a:bodyPr>
            <a:lstStyle/>
            <a:p>
              <a:r>
                <a:rPr lang="en-US" altLang="ja-JP" b="1" dirty="0" smtClean="0"/>
                <a:t>year</a:t>
              </a:r>
              <a:endParaRPr kumimoji="1" lang="ja-JP" altLang="en-US" b="1" dirty="0"/>
            </a:p>
          </p:txBody>
        </p:sp>
        <p:sp>
          <p:nvSpPr>
            <p:cNvPr id="20" name="テキスト ボックス 8"/>
            <p:cNvSpPr txBox="1"/>
            <p:nvPr/>
          </p:nvSpPr>
          <p:spPr>
            <a:xfrm>
              <a:off x="7896186" y="5614649"/>
              <a:ext cx="602088" cy="369332"/>
            </a:xfrm>
            <a:prstGeom prst="rect">
              <a:avLst/>
            </a:prstGeom>
            <a:noFill/>
          </p:spPr>
          <p:txBody>
            <a:bodyPr wrap="none" rtlCol="0">
              <a:spAutoFit/>
            </a:bodyPr>
            <a:lstStyle/>
            <a:p>
              <a:r>
                <a:rPr lang="en-US" altLang="ja-JP" b="1" dirty="0" smtClean="0"/>
                <a:t>year</a:t>
              </a:r>
              <a:endParaRPr kumimoji="1" lang="ja-JP" altLang="en-US" b="1" dirty="0"/>
            </a:p>
          </p:txBody>
        </p:sp>
        <p:sp>
          <p:nvSpPr>
            <p:cNvPr id="21" name="テキスト ボックス 3"/>
            <p:cNvSpPr txBox="1"/>
            <p:nvPr/>
          </p:nvSpPr>
          <p:spPr>
            <a:xfrm>
              <a:off x="611560" y="3366311"/>
              <a:ext cx="848374" cy="369332"/>
            </a:xfrm>
            <a:prstGeom prst="rect">
              <a:avLst/>
            </a:prstGeom>
            <a:noFill/>
          </p:spPr>
          <p:txBody>
            <a:bodyPr wrap="none" rtlCol="0">
              <a:spAutoFit/>
            </a:bodyPr>
            <a:lstStyle/>
            <a:p>
              <a:r>
                <a:rPr kumimoji="1" lang="en-US" altLang="ja-JP" b="1" dirty="0" smtClean="0"/>
                <a:t>budget</a:t>
              </a:r>
              <a:endParaRPr kumimoji="1" lang="ja-JP" altLang="en-US" b="1" dirty="0"/>
            </a:p>
          </p:txBody>
        </p:sp>
        <p:sp>
          <p:nvSpPr>
            <p:cNvPr id="22" name="テキスト ボックス 4"/>
            <p:cNvSpPr txBox="1"/>
            <p:nvPr/>
          </p:nvSpPr>
          <p:spPr>
            <a:xfrm>
              <a:off x="5083858" y="3571603"/>
              <a:ext cx="1222771" cy="369332"/>
            </a:xfrm>
            <a:prstGeom prst="rect">
              <a:avLst/>
            </a:prstGeom>
            <a:noFill/>
          </p:spPr>
          <p:txBody>
            <a:bodyPr wrap="none" rtlCol="0">
              <a:spAutoFit/>
            </a:bodyPr>
            <a:lstStyle/>
            <a:p>
              <a:r>
                <a:rPr kumimoji="1" lang="en-US" altLang="ja-JP" b="1" dirty="0" smtClean="0"/>
                <a:t>manpower</a:t>
              </a:r>
              <a:endParaRPr kumimoji="1" lang="ja-JP" altLang="en-US" b="1" dirty="0"/>
            </a:p>
          </p:txBody>
        </p:sp>
      </p:grpSp>
      <p:sp>
        <p:nvSpPr>
          <p:cNvPr id="23" name="テキスト ボックス 9"/>
          <p:cNvSpPr txBox="1"/>
          <p:nvPr/>
        </p:nvSpPr>
        <p:spPr>
          <a:xfrm>
            <a:off x="774999" y="2204864"/>
            <a:ext cx="7840967" cy="1323439"/>
          </a:xfrm>
          <a:prstGeom prst="rect">
            <a:avLst/>
          </a:prstGeom>
          <a:noFill/>
        </p:spPr>
        <p:txBody>
          <a:bodyPr wrap="square" rtlCol="0">
            <a:spAutoFit/>
          </a:bodyPr>
          <a:lstStyle/>
          <a:p>
            <a:pPr marL="285750" indent="-285750" algn="just">
              <a:buFont typeface="Wingdings" panose="05000000000000000000" pitchFamily="2" charset="2"/>
              <a:buChar char="Ø"/>
            </a:pPr>
            <a:r>
              <a:rPr lang="en-US" altLang="ja-JP" sz="2000" dirty="0" smtClean="0">
                <a:solidFill>
                  <a:srgbClr val="002060"/>
                </a:solidFill>
                <a:latin typeface="Arial" panose="020B0604020202020204" pitchFamily="34" charset="0"/>
                <a:cs typeface="Arial" panose="020B0604020202020204" pitchFamily="34" charset="0"/>
              </a:rPr>
              <a:t>The Rolf </a:t>
            </a:r>
            <a:r>
              <a:rPr lang="en-US" altLang="ja-JP" sz="2000" dirty="0" err="1" smtClean="0">
                <a:solidFill>
                  <a:srgbClr val="002060"/>
                </a:solidFill>
                <a:latin typeface="Arial" panose="020B0604020202020204" pitchFamily="34" charset="0"/>
                <a:cs typeface="Arial" panose="020B0604020202020204" pitchFamily="34" charset="0"/>
              </a:rPr>
              <a:t>Heuer</a:t>
            </a:r>
            <a:r>
              <a:rPr lang="en-US" altLang="ja-JP" sz="2000" dirty="0" smtClean="0">
                <a:solidFill>
                  <a:srgbClr val="002060"/>
                </a:solidFill>
                <a:latin typeface="Arial" panose="020B0604020202020204" pitchFamily="34" charset="0"/>
                <a:cs typeface="Arial" panose="020B0604020202020204" pitchFamily="34" charset="0"/>
              </a:rPr>
              <a:t> (CERN), Nigel </a:t>
            </a:r>
            <a:r>
              <a:rPr lang="en-US" altLang="ja-JP" sz="2000" dirty="0" err="1" smtClean="0">
                <a:solidFill>
                  <a:srgbClr val="002060"/>
                </a:solidFill>
                <a:latin typeface="Arial" panose="020B0604020202020204" pitchFamily="34" charset="0"/>
                <a:cs typeface="Arial" panose="020B0604020202020204" pitchFamily="34" charset="0"/>
              </a:rPr>
              <a:t>Lockyer</a:t>
            </a:r>
            <a:r>
              <a:rPr lang="en-US" altLang="ja-JP" sz="2000" dirty="0" smtClean="0">
                <a:solidFill>
                  <a:srgbClr val="002060"/>
                </a:solidFill>
                <a:latin typeface="Arial" panose="020B0604020202020204" pitchFamily="34" charset="0"/>
                <a:cs typeface="Arial" panose="020B0604020202020204" pitchFamily="34" charset="0"/>
              </a:rPr>
              <a:t> (FNAL) and A.S (KEK) had the consensus that the </a:t>
            </a:r>
            <a:r>
              <a:rPr lang="en-US" altLang="ja-JP" sz="2000" dirty="0" err="1" smtClean="0">
                <a:solidFill>
                  <a:srgbClr val="002060"/>
                </a:solidFill>
                <a:latin typeface="Arial" panose="020B0604020202020204" pitchFamily="34" charset="0"/>
                <a:cs typeface="Arial" panose="020B0604020202020204" pitchFamily="34" charset="0"/>
              </a:rPr>
              <a:t>timeprofiles</a:t>
            </a:r>
            <a:r>
              <a:rPr lang="en-US" altLang="ja-JP" sz="2000" dirty="0" smtClean="0">
                <a:solidFill>
                  <a:srgbClr val="002060"/>
                </a:solidFill>
                <a:latin typeface="Arial" panose="020B0604020202020204" pitchFamily="34" charset="0"/>
                <a:cs typeface="Arial" panose="020B0604020202020204" pitchFamily="34" charset="0"/>
              </a:rPr>
              <a:t> of budget-breakdown (CFS, accelerator, detector </a:t>
            </a:r>
            <a:r>
              <a:rPr lang="ja-JP" altLang="en-US" sz="2000" dirty="0" smtClean="0">
                <a:solidFill>
                  <a:srgbClr val="002060"/>
                </a:solidFill>
                <a:latin typeface="Arial" panose="020B0604020202020204" pitchFamily="34" charset="0"/>
                <a:cs typeface="Arial" panose="020B0604020202020204" pitchFamily="34" charset="0"/>
              </a:rPr>
              <a:t>・・・</a:t>
            </a:r>
            <a:r>
              <a:rPr lang="en-US" altLang="ja-JP" sz="2000" dirty="0" smtClean="0">
                <a:solidFill>
                  <a:srgbClr val="002060"/>
                </a:solidFill>
                <a:latin typeface="Arial" panose="020B0604020202020204" pitchFamily="34" charset="0"/>
                <a:cs typeface="Arial" panose="020B0604020202020204" pitchFamily="34" charset="0"/>
              </a:rPr>
              <a:t>) and man-power-breakdown are essential for the  governmental negotiation.     </a:t>
            </a:r>
            <a:r>
              <a:rPr kumimoji="1" lang="en-US" altLang="ja-JP" sz="2000" dirty="0" smtClean="0">
                <a:solidFill>
                  <a:srgbClr val="002060"/>
                </a:solidFill>
                <a:latin typeface="Arial" panose="020B0604020202020204" pitchFamily="34" charset="0"/>
                <a:cs typeface="Arial" panose="020B0604020202020204" pitchFamily="34" charset="0"/>
              </a:rPr>
              <a:t> </a:t>
            </a:r>
            <a:endParaRPr kumimoji="1" lang="ja-JP" altLang="en-US" sz="20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869049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dissolve">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dissolve">
                                      <p:cBhvr>
                                        <p:cTn id="18" dur="5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dissolve">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ILC timeline</a:t>
            </a:r>
            <a:endParaRPr lang="en-US" altLang="ja-JP" dirty="0" smtClean="0"/>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9</a:t>
            </a:fld>
            <a:endParaRPr lang="en-US"/>
          </a:p>
        </p:txBody>
      </p:sp>
      <p:sp>
        <p:nvSpPr>
          <p:cNvPr id="6" name="Date Placeholder 5"/>
          <p:cNvSpPr>
            <a:spLocks noGrp="1"/>
          </p:cNvSpPr>
          <p:nvPr>
            <p:ph type="dt" sz="half" idx="10"/>
          </p:nvPr>
        </p:nvSpPr>
        <p:spPr/>
        <p:txBody>
          <a:bodyPr/>
          <a:lstStyle/>
          <a:p>
            <a:pPr>
              <a:defRPr/>
            </a:pPr>
            <a:r>
              <a:rPr lang="en-GB" smtClean="0"/>
              <a:t>B. Foster - Hamburg/DESY -  Saclay 11/13</a:t>
            </a:r>
            <a:endParaRPr lang="en-US"/>
          </a:p>
        </p:txBody>
      </p:sp>
      <p:sp>
        <p:nvSpPr>
          <p:cNvPr id="8" name="コンテンツ プレースホルダ 2"/>
          <p:cNvSpPr>
            <a:spLocks noGrp="1"/>
          </p:cNvSpPr>
          <p:nvPr>
            <p:ph idx="1"/>
          </p:nvPr>
        </p:nvSpPr>
        <p:spPr>
          <a:xfrm>
            <a:off x="457200" y="980728"/>
            <a:ext cx="8229600" cy="4978400"/>
          </a:xfrm>
        </p:spPr>
        <p:txBody>
          <a:bodyPr>
            <a:normAutofit fontScale="70000" lnSpcReduction="20000"/>
          </a:bodyPr>
          <a:lstStyle/>
          <a:p>
            <a:r>
              <a:rPr lang="en-US" altLang="ja-JP" dirty="0" smtClean="0">
                <a:solidFill>
                  <a:srgbClr val="FF0000"/>
                </a:solidFill>
              </a:rPr>
              <a:t>2013 - 2016</a:t>
            </a:r>
          </a:p>
          <a:p>
            <a:pPr lvl="1"/>
            <a:r>
              <a:rPr lang="en-US" altLang="ja-JP" dirty="0" smtClean="0">
                <a:solidFill>
                  <a:srgbClr val="0000FF"/>
                </a:solidFill>
              </a:rPr>
              <a:t>Negotiations among governments</a:t>
            </a:r>
          </a:p>
          <a:p>
            <a:pPr lvl="1"/>
            <a:r>
              <a:rPr lang="en-US" altLang="ja-JP" dirty="0" smtClean="0">
                <a:solidFill>
                  <a:srgbClr val="0000FF"/>
                </a:solidFill>
              </a:rPr>
              <a:t>Accelerator detailed design, R&amp;Ds for cost-effective production, site study, CFS designs etc.</a:t>
            </a:r>
          </a:p>
          <a:p>
            <a:pPr lvl="1"/>
            <a:r>
              <a:rPr lang="en-US" altLang="ja-JP" dirty="0" smtClean="0">
                <a:solidFill>
                  <a:srgbClr val="0000FF"/>
                </a:solidFill>
              </a:rPr>
              <a:t>Prepare for the international lab</a:t>
            </a:r>
            <a:r>
              <a:rPr lang="en-US" altLang="ja-JP" dirty="0" smtClean="0">
                <a:solidFill>
                  <a:srgbClr val="0000FF"/>
                </a:solidFill>
              </a:rPr>
              <a:t>.</a:t>
            </a:r>
          </a:p>
          <a:p>
            <a:pPr marL="457200" lvl="1" indent="0">
              <a:buNone/>
            </a:pPr>
            <a:endParaRPr lang="en-US" altLang="ja-JP" dirty="0" smtClean="0">
              <a:solidFill>
                <a:srgbClr val="0000FF"/>
              </a:solidFill>
            </a:endParaRPr>
          </a:p>
          <a:p>
            <a:r>
              <a:rPr lang="en-US" altLang="ja-JP" dirty="0" smtClean="0">
                <a:solidFill>
                  <a:srgbClr val="FF0000"/>
                </a:solidFill>
              </a:rPr>
              <a:t>2016 – 2018</a:t>
            </a:r>
          </a:p>
          <a:p>
            <a:pPr lvl="1"/>
            <a:r>
              <a:rPr lang="en-US" altLang="ja-JP" dirty="0" smtClean="0">
                <a:solidFill>
                  <a:srgbClr val="0000FF"/>
                </a:solidFill>
              </a:rPr>
              <a:t>‘Green-sign’ for the ILC construction to be given (in early 2016 ) </a:t>
            </a:r>
          </a:p>
          <a:p>
            <a:pPr lvl="1"/>
            <a:r>
              <a:rPr lang="en-US" altLang="ja-JP" dirty="0" smtClean="0">
                <a:solidFill>
                  <a:srgbClr val="0000FF"/>
                </a:solidFill>
              </a:rPr>
              <a:t>International agreement reached to go ahead with the ILC</a:t>
            </a:r>
          </a:p>
          <a:p>
            <a:pPr lvl="1"/>
            <a:r>
              <a:rPr lang="en-US" altLang="ja-JP" dirty="0" smtClean="0">
                <a:solidFill>
                  <a:srgbClr val="0000FF"/>
                </a:solidFill>
              </a:rPr>
              <a:t>Formation of the ILC lab.</a:t>
            </a:r>
          </a:p>
          <a:p>
            <a:pPr lvl="1"/>
            <a:r>
              <a:rPr lang="en-US" altLang="ja-JP" dirty="0" smtClean="0">
                <a:solidFill>
                  <a:srgbClr val="0000FF"/>
                </a:solidFill>
              </a:rPr>
              <a:t>Preparation for biddings etc. </a:t>
            </a:r>
            <a:endParaRPr lang="en-US" altLang="ja-JP" dirty="0" smtClean="0">
              <a:solidFill>
                <a:srgbClr val="0000FF"/>
              </a:solidFill>
            </a:endParaRPr>
          </a:p>
          <a:p>
            <a:pPr marL="457200" lvl="1" indent="0">
              <a:buNone/>
            </a:pPr>
            <a:endParaRPr lang="en-US" altLang="ja-JP" dirty="0" smtClean="0">
              <a:solidFill>
                <a:srgbClr val="0000FF"/>
              </a:solidFill>
            </a:endParaRPr>
          </a:p>
          <a:p>
            <a:r>
              <a:rPr lang="en-US" altLang="ja-JP" dirty="0" smtClean="0">
                <a:solidFill>
                  <a:srgbClr val="FF0000"/>
                </a:solidFill>
              </a:rPr>
              <a:t>2018 </a:t>
            </a:r>
            <a:r>
              <a:rPr lang="en-US" altLang="ja-JP" dirty="0" smtClean="0"/>
              <a:t> </a:t>
            </a:r>
          </a:p>
          <a:p>
            <a:pPr lvl="1"/>
            <a:r>
              <a:rPr lang="en-US" altLang="ja-JP" dirty="0" smtClean="0">
                <a:solidFill>
                  <a:srgbClr val="0000FF"/>
                </a:solidFill>
              </a:rPr>
              <a:t>Construction start (9 </a:t>
            </a:r>
            <a:r>
              <a:rPr lang="en-US" altLang="ja-JP" dirty="0" err="1" smtClean="0">
                <a:solidFill>
                  <a:srgbClr val="0000FF"/>
                </a:solidFill>
              </a:rPr>
              <a:t>yrs</a:t>
            </a:r>
            <a:r>
              <a:rPr lang="en-US" altLang="ja-JP" dirty="0" smtClean="0">
                <a:solidFill>
                  <a:srgbClr val="0000FF"/>
                </a:solidFill>
              </a:rPr>
              <a:t>)</a:t>
            </a:r>
          </a:p>
          <a:p>
            <a:pPr marL="457200" lvl="1" indent="0">
              <a:buNone/>
            </a:pPr>
            <a:endParaRPr lang="en-US" altLang="ja-JP" dirty="0" smtClean="0">
              <a:solidFill>
                <a:srgbClr val="0000FF"/>
              </a:solidFill>
            </a:endParaRPr>
          </a:p>
          <a:p>
            <a:r>
              <a:rPr lang="en-US" altLang="ja-JP" dirty="0" smtClean="0">
                <a:solidFill>
                  <a:srgbClr val="FF0000"/>
                </a:solidFill>
              </a:rPr>
              <a:t>2027</a:t>
            </a:r>
            <a:r>
              <a:rPr lang="en-US" altLang="ja-JP" dirty="0" smtClean="0">
                <a:solidFill>
                  <a:srgbClr val="FAB3C7"/>
                </a:solidFill>
              </a:rPr>
              <a:t> </a:t>
            </a:r>
          </a:p>
          <a:p>
            <a:pPr lvl="1"/>
            <a:r>
              <a:rPr lang="en-US" altLang="ja-JP" dirty="0">
                <a:solidFill>
                  <a:srgbClr val="0000FF"/>
                </a:solidFill>
              </a:rPr>
              <a:t>C</a:t>
            </a:r>
            <a:r>
              <a:rPr lang="en-US" altLang="ja-JP" dirty="0" smtClean="0">
                <a:solidFill>
                  <a:srgbClr val="0000FF"/>
                </a:solidFill>
              </a:rPr>
              <a:t>onstruction (500 </a:t>
            </a:r>
            <a:r>
              <a:rPr lang="en-US" altLang="ja-JP" dirty="0" err="1" smtClean="0">
                <a:solidFill>
                  <a:srgbClr val="0000FF"/>
                </a:solidFill>
              </a:rPr>
              <a:t>GeV</a:t>
            </a:r>
            <a:r>
              <a:rPr lang="en-US" altLang="ja-JP" dirty="0" smtClean="0">
                <a:solidFill>
                  <a:srgbClr val="0000FF"/>
                </a:solidFill>
              </a:rPr>
              <a:t>) complete, (and commissioning start)</a:t>
            </a:r>
          </a:p>
          <a:p>
            <a:pPr lvl="1">
              <a:buNone/>
            </a:pPr>
            <a:r>
              <a:rPr lang="en-US" altLang="ja-JP" dirty="0" smtClean="0">
                <a:solidFill>
                  <a:srgbClr val="0000FF"/>
                </a:solidFill>
              </a:rPr>
              <a:t>    (250 </a:t>
            </a:r>
            <a:r>
              <a:rPr lang="en-US" altLang="ja-JP" dirty="0" err="1" smtClean="0">
                <a:solidFill>
                  <a:srgbClr val="0000FF"/>
                </a:solidFill>
              </a:rPr>
              <a:t>GeV</a:t>
            </a:r>
            <a:r>
              <a:rPr lang="en-US" altLang="ja-JP" dirty="0" smtClean="0">
                <a:solidFill>
                  <a:srgbClr val="0000FF"/>
                </a:solidFill>
              </a:rPr>
              <a:t> is slightly shorter)</a:t>
            </a:r>
          </a:p>
        </p:txBody>
      </p:sp>
    </p:spTree>
    <p:extLst>
      <p:ext uri="{BB962C8B-B14F-4D97-AF65-F5344CB8AC3E}">
        <p14:creationId xmlns:p14="http://schemas.microsoft.com/office/powerpoint/2010/main" val="245835244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Arial Unicode MS"/>
      </a:majorFont>
      <a:minorFont>
        <a:latin typeface="Arial"/>
        <a:ea typeface="ＭＳ Ｐゴシック"/>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Arial Unicode M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Arial Unicode M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70315</TotalTime>
  <Words>930</Words>
  <Application>Microsoft Macintosh PowerPoint</Application>
  <PresentationFormat>On-screen Show (4:3)</PresentationFormat>
  <Paragraphs>101</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Blank Presentation</vt:lpstr>
      <vt:lpstr>LCWS 2013 Outlook</vt:lpstr>
      <vt:lpstr>The Lead-up: World-wide Event</vt:lpstr>
      <vt:lpstr>The Lead-up: Site Selection</vt:lpstr>
      <vt:lpstr>Highlights</vt:lpstr>
      <vt:lpstr>Highlights</vt:lpstr>
      <vt:lpstr>A. Suzuki closing talk</vt:lpstr>
      <vt:lpstr>A. Suzuki closing talk</vt:lpstr>
      <vt:lpstr>A. Suzuki closing talk</vt:lpstr>
      <vt:lpstr>ILC timeline</vt:lpstr>
      <vt:lpstr>Conclusion</vt:lpstr>
    </vt:vector>
  </TitlesOfParts>
  <Company>SLAC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BDS Status, VLCW06</dc:title>
  <dc:creator>Andrei Seryi</dc:creator>
  <cp:lastModifiedBy>Brian Foster</cp:lastModifiedBy>
  <cp:revision>829</cp:revision>
  <dcterms:created xsi:type="dcterms:W3CDTF">2005-11-21T04:08:26Z</dcterms:created>
  <dcterms:modified xsi:type="dcterms:W3CDTF">2013-11-28T17:00:55Z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