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1"/>
  </p:notesMasterIdLst>
  <p:handoutMasterIdLst>
    <p:handoutMasterId r:id="rId12"/>
  </p:handoutMasterIdLst>
  <p:sldIdLst>
    <p:sldId id="293" r:id="rId2"/>
    <p:sldId id="498" r:id="rId3"/>
    <p:sldId id="486" r:id="rId4"/>
    <p:sldId id="485" r:id="rId5"/>
    <p:sldId id="487" r:id="rId6"/>
    <p:sldId id="495" r:id="rId7"/>
    <p:sldId id="499" r:id="rId8"/>
    <p:sldId id="500" r:id="rId9"/>
    <p:sldId id="501" r:id="rId10"/>
  </p:sldIdLst>
  <p:sldSz cx="9144000" cy="6858000" type="screen4x3"/>
  <p:notesSz cx="6858000" cy="96869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66CCFF"/>
    <a:srgbClr val="99FF99"/>
    <a:srgbClr val="008FF0"/>
    <a:srgbClr val="363FB0"/>
    <a:srgbClr val="DDDDDD"/>
    <a:srgbClr val="99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0" autoAdjust="0"/>
    <p:restoredTop sz="99279" autoAdjust="0"/>
  </p:normalViewPr>
  <p:slideViewPr>
    <p:cSldViewPr snapToGrid="0">
      <p:cViewPr varScale="1">
        <p:scale>
          <a:sx n="98" d="100"/>
          <a:sy n="98" d="100"/>
        </p:scale>
        <p:origin x="-114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340" y="-126"/>
      </p:cViewPr>
      <p:guideLst>
        <p:guide orient="horz" pos="3051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t" anchorCtr="0" compatLnSpc="1">
            <a:prstTxWarp prst="textNoShape">
              <a:avLst/>
            </a:prstTxWarp>
          </a:bodyPr>
          <a:lstStyle>
            <a:lvl1pPr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t" anchorCtr="0" compatLnSpc="1">
            <a:prstTxWarp prst="textNoShape">
              <a:avLst/>
            </a:prstTxWarp>
          </a:bodyPr>
          <a:lstStyle>
            <a:lvl1pPr algn="r"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99563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b" anchorCtr="0" compatLnSpc="1">
            <a:prstTxWarp prst="textNoShape">
              <a:avLst/>
            </a:prstTxWarp>
          </a:bodyPr>
          <a:lstStyle>
            <a:lvl1pPr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199563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569BC6AB-BE4F-4948-A67B-C75CDAAC26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t" anchorCtr="0" compatLnSpc="1">
            <a:prstTxWarp prst="textNoShape">
              <a:avLst/>
            </a:prstTxWarp>
          </a:bodyPr>
          <a:lstStyle>
            <a:lvl1pPr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t" anchorCtr="0" compatLnSpc="1">
            <a:prstTxWarp prst="textNoShape">
              <a:avLst/>
            </a:prstTxWarp>
          </a:bodyPr>
          <a:lstStyle>
            <a:lvl1pPr algn="r"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8063" y="727075"/>
            <a:ext cx="4843462" cy="3632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02163"/>
            <a:ext cx="54864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99563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b" anchorCtr="0" compatLnSpc="1">
            <a:prstTxWarp prst="textNoShape">
              <a:avLst/>
            </a:prstTxWarp>
          </a:bodyPr>
          <a:lstStyle>
            <a:lvl1pPr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99563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16" tIns="47609" rIns="95216" bIns="47609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FE9D114B-BBF9-4E9E-B8DF-8E3C100A1D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EF768A-37E3-41C9-886E-2A4E391D478C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smtClean="0">
              <a:solidFill>
                <a:prstClr val="black"/>
              </a:solidFill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69925" y="2132013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63500" cap="flat" cmpd="sng">
            <a:solidFill>
              <a:srgbClr val="008FF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055813" y="4973638"/>
            <a:ext cx="6511925" cy="0"/>
          </a:xfrm>
          <a:prstGeom prst="line">
            <a:avLst/>
          </a:prstGeom>
          <a:noFill/>
          <a:ln w="63500">
            <a:solidFill>
              <a:srgbClr val="008FF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8513" y="179388"/>
            <a:ext cx="14366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4725" y="2436813"/>
            <a:ext cx="7623175" cy="1752600"/>
          </a:xfrm>
        </p:spPr>
        <p:txBody>
          <a:bodyPr/>
          <a:lstStyle>
            <a:lvl1pPr>
              <a:defRPr sz="4400"/>
            </a:lvl1pPr>
          </a:lstStyle>
          <a:p>
            <a:r>
              <a:rPr lang="fr-FR" altLang="en-US"/>
              <a:t>Cliquez pour modifier le style du titre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11363" y="4983163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fr-FR" altLang="en-US"/>
              <a:t>Cliquez pour modifier le style des sous-titres du masque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+mj-lt"/>
              </a:defRPr>
            </a:lvl1pPr>
          </a:lstStyle>
          <a:p>
            <a:pPr>
              <a:defRPr/>
            </a:pPr>
            <a:fld id="{19D06862-68A4-444D-BB80-76A33FE2AE74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ChangeArrowheads="1"/>
          </p:cNvSpPr>
          <p:nvPr userDrawn="1"/>
        </p:nvSpPr>
        <p:spPr bwMode="auto">
          <a:xfrm>
            <a:off x="220663" y="709613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31750" cap="flat" cmpd="sng">
            <a:solidFill>
              <a:srgbClr val="008FF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ChangeArrowheads="1"/>
          </p:cNvSpPr>
          <p:nvPr userDrawn="1"/>
        </p:nvSpPr>
        <p:spPr bwMode="auto">
          <a:xfrm>
            <a:off x="220663" y="709613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31750" cap="flat" cmpd="sng">
            <a:solidFill>
              <a:srgbClr val="008FF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888" y="10636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Cliquez pour modifier les styles du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  <a:p>
            <a:pPr lvl="3"/>
            <a:r>
              <a:rPr lang="fr-FR" altLang="en-US" dirty="0" smtClean="0"/>
              <a:t>Quatrième niveau</a:t>
            </a:r>
          </a:p>
          <a:p>
            <a:pPr lvl="4"/>
            <a:r>
              <a:rPr lang="fr-FR" altLang="en-US" dirty="0" smtClean="0"/>
              <a:t>Cinquième niveau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+mj-lt"/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220663" y="709613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31750" cap="flat" cmpd="sng">
            <a:solidFill>
              <a:srgbClr val="008FF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442913" y="6583363"/>
            <a:ext cx="8229600" cy="0"/>
          </a:xfrm>
          <a:prstGeom prst="line">
            <a:avLst/>
          </a:prstGeom>
          <a:noFill/>
          <a:ln w="19050">
            <a:solidFill>
              <a:srgbClr val="008FF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pic>
        <p:nvPicPr>
          <p:cNvPr id="2055" name="Picture 12" descr="logo4bi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29538" y="0"/>
            <a:ext cx="14144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0" y="6583363"/>
            <a:ext cx="9144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1000" baseline="0" noProof="0" dirty="0" smtClean="0">
                <a:latin typeface="Arial" pitchFamily="34" charset="0"/>
              </a:rPr>
              <a:t>November</a:t>
            </a:r>
            <a:r>
              <a:rPr lang="fr-FR" altLang="en-US" sz="1000" baseline="0" dirty="0" smtClean="0">
                <a:latin typeface="Arial" pitchFamily="34" charset="0"/>
              </a:rPr>
              <a:t> 28</a:t>
            </a:r>
            <a:r>
              <a:rPr lang="fr-FR" altLang="en-US" sz="1000" baseline="30000" dirty="0" smtClean="0">
                <a:latin typeface="Arial" pitchFamily="34" charset="0"/>
              </a:rPr>
              <a:t>th</a:t>
            </a:r>
            <a:r>
              <a:rPr lang="fr-FR" altLang="en-US" sz="1000" baseline="0" dirty="0" smtClean="0">
                <a:latin typeface="Arial" pitchFamily="34" charset="0"/>
              </a:rPr>
              <a:t>,</a:t>
            </a:r>
            <a:r>
              <a:rPr lang="fr-FR" altLang="en-US" sz="1000" dirty="0" smtClean="0">
                <a:latin typeface="Arial" pitchFamily="34" charset="0"/>
              </a:rPr>
              <a:t> 2013 Saclay                                                                                                                     </a:t>
            </a:r>
            <a:r>
              <a:rPr lang="fr-FR" altLang="en-US" sz="1000" dirty="0">
                <a:latin typeface="Arial" pitchFamily="34" charset="0"/>
              </a:rPr>
              <a:t>			</a:t>
            </a:r>
            <a:r>
              <a:rPr lang="fr-FR" altLang="en-US" sz="1000" dirty="0" smtClean="0">
                <a:latin typeface="Arial" pitchFamily="34" charset="0"/>
              </a:rPr>
              <a:t>     </a:t>
            </a:r>
            <a:fld id="{E9FF98BA-53FA-40E0-81E5-67AB57755578}" type="slidenum">
              <a:rPr lang="fr-FR" sz="1000">
                <a:latin typeface="Arial" pitchFamily="34" charset="0"/>
              </a:rPr>
              <a:pPr>
                <a:defRPr/>
              </a:pPr>
              <a:t>‹N°›</a:t>
            </a:fld>
            <a:endParaRPr lang="fr-FR" sz="1000" dirty="0">
              <a:latin typeface="Arial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659938" y="6583363"/>
            <a:ext cx="415925" cy="247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E12A9501-424A-40F7-B29B-077310939884}" type="slidenum">
              <a:rPr lang="fr-FR" sz="1000">
                <a:solidFill>
                  <a:srgbClr val="000000"/>
                </a:solidFill>
                <a:latin typeface="Arial" pitchFamily="34" charset="0"/>
              </a:rPr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3362325" y="6583204"/>
            <a:ext cx="22002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altLang="en-US" sz="1000" b="1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ECAL End-Cap &amp; cooling studies</a:t>
            </a:r>
            <a:endParaRPr lang="en-GB" altLang="en-US" sz="1000" b="1" kern="1200" noProof="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0" r:id="rId2"/>
    <p:sldLayoutId id="2147483907" r:id="rId3"/>
    <p:sldLayoutId id="2147483908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 i="1">
          <a:solidFill>
            <a:srgbClr val="2A318A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ondin@lpsc.in2p3.fr" TargetMode="External"/><Relationship Id="rId7" Type="http://schemas.openxmlformats.org/officeDocument/2006/relationships/image" Target="../media/image5.wmf"/><Relationship Id="rId2" Type="http://schemas.openxmlformats.org/officeDocument/2006/relationships/hyperlink" Target="mailto:giraud@lpsc.in2p3.f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wmf"/><Relationship Id="rId4" Type="http://schemas.openxmlformats.org/officeDocument/2006/relationships/hyperlink" Target="mailto:ianigro@ipnl.in2p3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wmf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4007797" y="6134100"/>
            <a:ext cx="51362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altLang="en-US" sz="1200" b="0" dirty="0"/>
              <a:t>Julien GIRAUD - </a:t>
            </a:r>
            <a:r>
              <a:rPr lang="fr-FR" altLang="en-US" sz="1200" b="0" dirty="0">
                <a:hlinkClick r:id="rId2"/>
              </a:rPr>
              <a:t>giraud@lpsc.in2p3.fr</a:t>
            </a:r>
            <a:r>
              <a:rPr lang="fr-FR" altLang="en-US" sz="1200" b="0" dirty="0"/>
              <a:t>  +33(0)4.76.28.41.13</a:t>
            </a:r>
          </a:p>
          <a:p>
            <a:r>
              <a:rPr lang="fr-FR" altLang="en-US" sz="1200" b="0" u="sng" dirty="0"/>
              <a:t>Denis GRONDIN </a:t>
            </a:r>
            <a:r>
              <a:rPr lang="fr-FR" altLang="en-US" sz="1200" b="0" dirty="0"/>
              <a:t>- </a:t>
            </a:r>
            <a:r>
              <a:rPr lang="fr-FR" altLang="en-US" sz="1200" b="0" dirty="0">
                <a:hlinkClick r:id="rId3"/>
              </a:rPr>
              <a:t>grondin@lpsc.in2p3.fr</a:t>
            </a:r>
            <a:r>
              <a:rPr lang="fr-FR" altLang="en-US" sz="1200" b="0" dirty="0"/>
              <a:t> +</a:t>
            </a:r>
            <a:r>
              <a:rPr lang="fr-FR" altLang="en-US" sz="1200" b="0" dirty="0" smtClean="0"/>
              <a:t>33(0)4.76.28.41.56</a:t>
            </a:r>
          </a:p>
          <a:p>
            <a:r>
              <a:rPr lang="fr-FR" altLang="en-US" sz="1200" b="0" dirty="0" smtClean="0"/>
              <a:t>Jean-Christophe IANIGRO - </a:t>
            </a:r>
            <a:r>
              <a:rPr lang="fr-FR" altLang="en-US" sz="1200" b="0" dirty="0" smtClean="0">
                <a:hlinkClick r:id="rId4"/>
              </a:rPr>
              <a:t>ianigro@ipnl.in2p3.fr</a:t>
            </a:r>
            <a:r>
              <a:rPr lang="fr-FR" altLang="en-US" sz="1200" b="0" dirty="0" smtClean="0"/>
              <a:t> </a:t>
            </a:r>
            <a:r>
              <a:rPr lang="fr-FR" altLang="en-US" sz="1200" b="0" dirty="0" smtClean="0"/>
              <a:t>+</a:t>
            </a:r>
            <a:r>
              <a:rPr lang="fr-FR" altLang="en-US" sz="1200" b="0" dirty="0" smtClean="0"/>
              <a:t>33(0)4.72.43.26.82</a:t>
            </a:r>
            <a:endParaRPr lang="fr-FR" altLang="en-US" sz="1200" b="0" dirty="0"/>
          </a:p>
          <a:p>
            <a:endParaRPr lang="fr-FR" sz="1200" b="0" baseline="30000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6654" y="2925492"/>
            <a:ext cx="8394971" cy="1432499"/>
          </a:xfrm>
        </p:spPr>
        <p:txBody>
          <a:bodyPr/>
          <a:lstStyle/>
          <a:p>
            <a:pPr algn="ctr" eaLnBrk="1" hangingPunct="1"/>
            <a:r>
              <a:rPr lang="en-GB" sz="4000" i="0" dirty="0" err="1" smtClean="0"/>
              <a:t>SiW</a:t>
            </a:r>
            <a:r>
              <a:rPr lang="en-GB" sz="4000" i="0" dirty="0" smtClean="0"/>
              <a:t> ECAL </a:t>
            </a:r>
            <a:r>
              <a:rPr lang="en-US" sz="4000" dirty="0" smtClean="0"/>
              <a:t>cooling</a:t>
            </a:r>
            <a:br>
              <a:rPr lang="en-US" sz="4000" dirty="0" smtClean="0"/>
            </a:br>
            <a:r>
              <a:rPr lang="en-US" sz="2400" dirty="0" smtClean="0"/>
              <a:t>(+HCAL cooling news)</a:t>
            </a:r>
            <a:endParaRPr lang="en-GB" sz="2400" i="0" dirty="0" smtClean="0"/>
          </a:p>
        </p:txBody>
      </p:sp>
      <p:pic>
        <p:nvPicPr>
          <p:cNvPr id="19460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31044" y="1099344"/>
            <a:ext cx="855662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21"/>
          <p:cNvSpPr txBox="1">
            <a:spLocks noChangeArrowheads="1"/>
          </p:cNvSpPr>
          <p:nvPr/>
        </p:nvSpPr>
        <p:spPr bwMode="auto">
          <a:xfrm>
            <a:off x="1752601" y="5038725"/>
            <a:ext cx="7086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smtClean="0"/>
              <a:t>JCL SACLAY </a:t>
            </a:r>
            <a:r>
              <a:rPr lang="en-US" sz="1600" dirty="0" smtClean="0"/>
              <a:t>November</a:t>
            </a:r>
            <a:r>
              <a:rPr lang="fr-FR" sz="1600" dirty="0" smtClean="0"/>
              <a:t> 28th 2013  </a:t>
            </a:r>
            <a:endParaRPr lang="fr-FR" sz="1600" dirty="0"/>
          </a:p>
        </p:txBody>
      </p:sp>
      <p:pic>
        <p:nvPicPr>
          <p:cNvPr id="19462" name="Picture 26" descr="1024_greendot_divid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0050" y="1895475"/>
            <a:ext cx="681037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9900" y="366713"/>
            <a:ext cx="1422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5643" y="4998448"/>
            <a:ext cx="3764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   To be compared with a CO² </a:t>
            </a:r>
            <a:r>
              <a:rPr lang="en-GB" sz="1200" dirty="0" err="1" smtClean="0"/>
              <a:t>diphasic</a:t>
            </a:r>
            <a:r>
              <a:rPr lang="en-GB" sz="1200" dirty="0" smtClean="0"/>
              <a:t> system</a:t>
            </a:r>
          </a:p>
          <a:p>
            <a:pPr lvl="1">
              <a:buFont typeface="Arial" pitchFamily="34" charset="0"/>
              <a:buChar char="•"/>
            </a:pPr>
            <a:r>
              <a:rPr lang="en-GB" sz="1200" dirty="0" smtClean="0"/>
              <a:t>More difficult to implement </a:t>
            </a:r>
          </a:p>
          <a:p>
            <a:pPr lvl="1">
              <a:buFont typeface="Arial" pitchFamily="34" charset="0"/>
              <a:buChar char="•"/>
            </a:pPr>
            <a:r>
              <a:rPr lang="en-GB" sz="1200" dirty="0" smtClean="0"/>
              <a:t>More risky (leaks)</a:t>
            </a:r>
          </a:p>
          <a:p>
            <a:pPr lvl="1">
              <a:buFont typeface="Arial" pitchFamily="34" charset="0"/>
              <a:buChar char="•"/>
            </a:pPr>
            <a:r>
              <a:rPr lang="en-GB" sz="1200" dirty="0" smtClean="0"/>
              <a:t>And more expensive </a:t>
            </a:r>
            <a:endParaRPr lang="en-GB" sz="12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15888" y="106363"/>
            <a:ext cx="8229600" cy="7096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2A318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ECAL Cooling: the problem</a:t>
            </a:r>
          </a:p>
        </p:txBody>
      </p:sp>
      <p:sp>
        <p:nvSpPr>
          <p:cNvPr id="6" name="ZoneTexte 3"/>
          <p:cNvSpPr txBox="1">
            <a:spLocks noChangeArrowheads="1"/>
          </p:cNvSpPr>
          <p:nvPr/>
        </p:nvSpPr>
        <p:spPr bwMode="auto">
          <a:xfrm>
            <a:off x="341279" y="854818"/>
            <a:ext cx="6372225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GB" sz="1400" dirty="0" smtClean="0"/>
              <a:t> ECAL detector is surrounded by detectors</a:t>
            </a:r>
          </a:p>
          <a:p>
            <a:r>
              <a:rPr lang="en-GB" sz="1400" dirty="0" smtClean="0"/>
              <a:t> (detectors must be “thermal independents”)</a:t>
            </a:r>
          </a:p>
          <a:p>
            <a:r>
              <a:rPr lang="en-GB" sz="1400" dirty="0" smtClean="0"/>
              <a:t> (</a:t>
            </a:r>
            <a:r>
              <a:rPr lang="fr-FR" sz="1400" dirty="0" smtClean="0"/>
              <a:t>adjacent detector </a:t>
            </a:r>
            <a:r>
              <a:rPr lang="en-GB" sz="1400" dirty="0" smtClean="0"/>
              <a:t>: thermalized at 20°c)   </a:t>
            </a:r>
          </a:p>
          <a:p>
            <a:endParaRPr lang="en-GB" sz="1400" dirty="0" smtClean="0"/>
          </a:p>
          <a:p>
            <a:pPr>
              <a:buFontTx/>
              <a:buChar char="-"/>
            </a:pPr>
            <a:r>
              <a:rPr lang="en-GB" sz="1400" dirty="0" smtClean="0"/>
              <a:t> </a:t>
            </a:r>
            <a:r>
              <a:rPr lang="fr-FR" sz="1400" dirty="0" smtClean="0"/>
              <a:t>Large exchange surface </a:t>
            </a:r>
            <a:r>
              <a:rPr lang="en-GB" sz="1400" dirty="0" smtClean="0"/>
              <a:t>/ low surface power  (4500 W)</a:t>
            </a:r>
          </a:p>
          <a:p>
            <a:pPr>
              <a:buFontTx/>
              <a:buChar char="-"/>
            </a:pPr>
            <a:endParaRPr lang="en-GB" sz="1400" dirty="0" smtClean="0"/>
          </a:p>
          <a:p>
            <a:pPr>
              <a:buFontTx/>
              <a:buChar char="-"/>
            </a:pPr>
            <a:r>
              <a:rPr lang="en-GB" sz="1400" dirty="0" smtClean="0"/>
              <a:t>  Exchanger: location determined</a:t>
            </a:r>
            <a:r>
              <a:rPr lang="en-US" sz="1400" dirty="0" smtClean="0"/>
              <a:t> Cooling front–end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   </a:t>
            </a:r>
            <a:r>
              <a:rPr lang="en-GB" sz="1100" dirty="0" smtClean="0"/>
              <a:t>25 mm </a:t>
            </a:r>
            <a:r>
              <a:rPr lang="en-GB" sz="1100" b="0" dirty="0" smtClean="0"/>
              <a:t>free opening  in DIF for extraction of cooling system</a:t>
            </a:r>
            <a:endParaRPr lang="en-GB" sz="1100" dirty="0" smtClean="0"/>
          </a:p>
          <a:p>
            <a:pPr>
              <a:buFontTx/>
              <a:buChar char="-"/>
            </a:pPr>
            <a:endParaRPr lang="en-GB" sz="1400" dirty="0" smtClean="0"/>
          </a:p>
          <a:p>
            <a:r>
              <a:rPr lang="en-GB" sz="1400" dirty="0" smtClean="0"/>
              <a:t> =&gt;</a:t>
            </a:r>
            <a:r>
              <a:rPr lang="en-GB" sz="1600" dirty="0" smtClean="0"/>
              <a:t>Needs: </a:t>
            </a:r>
            <a:endParaRPr lang="en-GB" sz="1400" dirty="0" smtClean="0"/>
          </a:p>
          <a:p>
            <a:pPr lvl="1"/>
            <a:r>
              <a:rPr lang="en-GB" sz="1400" dirty="0" smtClean="0"/>
              <a:t>  - </a:t>
            </a:r>
            <a:r>
              <a:rPr lang="en-GB" sz="1400" dirty="0" err="1" smtClean="0"/>
              <a:t>Thermalization</a:t>
            </a:r>
            <a:r>
              <a:rPr lang="en-GB" sz="1400" dirty="0" smtClean="0"/>
              <a:t> @ </a:t>
            </a:r>
            <a:r>
              <a:rPr lang="en-GB" sz="1400" dirty="0" err="1" smtClean="0"/>
              <a:t>ambiant</a:t>
            </a:r>
            <a:r>
              <a:rPr lang="en-GB" sz="1400" dirty="0" smtClean="0"/>
              <a:t> temperature</a:t>
            </a:r>
          </a:p>
          <a:p>
            <a:pPr lvl="1"/>
            <a:r>
              <a:rPr lang="en-GB" sz="1400" dirty="0" smtClean="0"/>
              <a:t>  - </a:t>
            </a:r>
            <a:r>
              <a:rPr lang="en-US" sz="1400" dirty="0" smtClean="0"/>
              <a:t>Low T° gradient</a:t>
            </a:r>
            <a:r>
              <a:rPr lang="en-GB" sz="1400" dirty="0" smtClean="0"/>
              <a:t> accepted (20 °c)</a:t>
            </a:r>
          </a:p>
          <a:p>
            <a:pPr lvl="1"/>
            <a:r>
              <a:rPr lang="en-GB" sz="1400" dirty="0" smtClean="0"/>
              <a:t>  - Variation of +/- 2.5°c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8196" y="807396"/>
            <a:ext cx="1819072" cy="18972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6" descr="E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1060" y="2762655"/>
            <a:ext cx="2187698" cy="144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Z:\Projets\ILC\ConceptionLPSC\Thermalisation\Vues_CATIA\Echangeur Compact\EUDET-Compact-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4977" y="2859931"/>
            <a:ext cx="1926075" cy="1400784"/>
          </a:xfrm>
          <a:prstGeom prst="rect">
            <a:avLst/>
          </a:prstGeom>
          <a:noFill/>
        </p:spPr>
      </p:pic>
      <p:cxnSp>
        <p:nvCxnSpPr>
          <p:cNvPr id="10" name="Connecteur droit avec flèche 14"/>
          <p:cNvCxnSpPr>
            <a:cxnSpLocks noChangeShapeType="1"/>
          </p:cNvCxnSpPr>
          <p:nvPr/>
        </p:nvCxnSpPr>
        <p:spPr bwMode="auto">
          <a:xfrm flipV="1">
            <a:off x="5810250" y="1079770"/>
            <a:ext cx="1290941" cy="2513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" name="Connecteur droit avec flèche 16"/>
          <p:cNvCxnSpPr>
            <a:cxnSpLocks noChangeShapeType="1"/>
          </p:cNvCxnSpPr>
          <p:nvPr/>
        </p:nvCxnSpPr>
        <p:spPr bwMode="auto">
          <a:xfrm>
            <a:off x="5252936" y="2033081"/>
            <a:ext cx="1536970" cy="71011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" name="Connecteur droit avec flèche 19"/>
          <p:cNvCxnSpPr>
            <a:cxnSpLocks noChangeShapeType="1"/>
          </p:cNvCxnSpPr>
          <p:nvPr/>
        </p:nvCxnSpPr>
        <p:spPr bwMode="auto">
          <a:xfrm>
            <a:off x="4280170" y="2548647"/>
            <a:ext cx="1079770" cy="7782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" name="Rectangle 16"/>
          <p:cNvSpPr/>
          <p:nvPr/>
        </p:nvSpPr>
        <p:spPr>
          <a:xfrm>
            <a:off x="3617063" y="4728009"/>
            <a:ext cx="5400473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71450" lvl="0" indent="-171450" algn="just"/>
            <a:r>
              <a:rPr lang="en-GB" sz="1200" kern="0" dirty="0" smtClean="0"/>
              <a:t>Example of requirements for a CO² line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dirty="0" smtClean="0">
                <a:latin typeface="+mj-lt"/>
              </a:rPr>
              <a:t>Coaxial line </a:t>
            </a: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n-GB" sz="1200" dirty="0" smtClean="0">
                <a:latin typeface="+mj-lt"/>
              </a:rPr>
              <a:t>Sub-cooled liquid CO</a:t>
            </a:r>
            <a:r>
              <a:rPr lang="en-GB" sz="1200" baseline="-25000" dirty="0" smtClean="0">
                <a:latin typeface="+mj-lt"/>
              </a:rPr>
              <a:t>2</a:t>
            </a:r>
            <a:r>
              <a:rPr lang="en-GB" sz="1200" dirty="0" smtClean="0">
                <a:latin typeface="+mj-lt"/>
              </a:rPr>
              <a:t> at </a:t>
            </a:r>
            <a:r>
              <a:rPr lang="en-GB" sz="1200" dirty="0">
                <a:latin typeface="+mj-lt"/>
              </a:rPr>
              <a:t>-40 </a:t>
            </a:r>
            <a:r>
              <a:rPr lang="en-GB" sz="1200" dirty="0">
                <a:latin typeface="+mj-lt"/>
                <a:cs typeface="GreekC"/>
              </a:rPr>
              <a:t>˚</a:t>
            </a:r>
            <a:r>
              <a:rPr lang="en-GB" sz="1200" dirty="0" smtClean="0">
                <a:latin typeface="+mj-lt"/>
                <a:cs typeface="Calibri"/>
              </a:rPr>
              <a:t>C in a 1.5mm OD pipe: </a:t>
            </a:r>
            <a:r>
              <a:rPr lang="en-GB" sz="1200" u="sng" dirty="0" smtClean="0">
                <a:latin typeface="+mj-lt"/>
                <a:cs typeface="Calibri"/>
              </a:rPr>
              <a:t>no use here</a:t>
            </a:r>
            <a:endParaRPr lang="en-GB" sz="1200" u="sng" dirty="0" smtClean="0">
              <a:latin typeface="+mj-lt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n-GB" sz="1200" dirty="0" smtClean="0">
                <a:latin typeface="+mj-lt"/>
              </a:rPr>
              <a:t>2-phase flow </a:t>
            </a:r>
            <a:r>
              <a:rPr lang="en-GB" sz="1200" dirty="0">
                <a:latin typeface="+mj-lt"/>
              </a:rPr>
              <a:t>CO</a:t>
            </a:r>
            <a:r>
              <a:rPr lang="en-GB" sz="1200" baseline="-25000" dirty="0">
                <a:latin typeface="+mj-lt"/>
              </a:rPr>
              <a:t>2</a:t>
            </a:r>
            <a:r>
              <a:rPr lang="en-GB" sz="1200" dirty="0">
                <a:latin typeface="+mj-lt"/>
              </a:rPr>
              <a:t> </a:t>
            </a:r>
            <a:r>
              <a:rPr lang="en-GB" sz="1200" dirty="0" smtClean="0">
                <a:latin typeface="+mj-lt"/>
              </a:rPr>
              <a:t>(return line) at </a:t>
            </a:r>
            <a:r>
              <a:rPr lang="en-GB" sz="1200" dirty="0">
                <a:latin typeface="+mj-lt"/>
              </a:rPr>
              <a:t>-</a:t>
            </a:r>
            <a:r>
              <a:rPr lang="en-GB" sz="1200" dirty="0" smtClean="0">
                <a:latin typeface="+mj-lt"/>
              </a:rPr>
              <a:t>40 </a:t>
            </a:r>
            <a:r>
              <a:rPr lang="en-GB" sz="1200" dirty="0">
                <a:latin typeface="+mj-lt"/>
                <a:cs typeface="GreekC"/>
              </a:rPr>
              <a:t>˚</a:t>
            </a:r>
            <a:r>
              <a:rPr lang="en-GB" sz="1200" dirty="0">
                <a:latin typeface="+mj-lt"/>
                <a:cs typeface="Calibri"/>
              </a:rPr>
              <a:t>C</a:t>
            </a:r>
            <a:r>
              <a:rPr lang="en-GB" sz="1200" dirty="0" smtClean="0">
                <a:latin typeface="+mj-lt"/>
              </a:rPr>
              <a:t>  </a:t>
            </a:r>
            <a:r>
              <a:rPr lang="en-GB" sz="1200" dirty="0">
                <a:latin typeface="+mj-lt"/>
              </a:rPr>
              <a:t>in a 4 </a:t>
            </a:r>
            <a:r>
              <a:rPr lang="en-GB" sz="1200" dirty="0" smtClean="0">
                <a:latin typeface="+mj-lt"/>
              </a:rPr>
              <a:t>mm OD pipe</a:t>
            </a:r>
            <a:endParaRPr lang="en-GB" sz="1200" dirty="0">
              <a:latin typeface="+mj-lt"/>
            </a:endParaRP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dirty="0">
                <a:latin typeface="+mj-lt"/>
              </a:rPr>
              <a:t>The line needs to be flexible to be adapted to </a:t>
            </a:r>
            <a:r>
              <a:rPr lang="en-GB" sz="1200" dirty="0" smtClean="0">
                <a:latin typeface="+mj-lt"/>
              </a:rPr>
              <a:t>many turns and bends </a:t>
            </a:r>
            <a:r>
              <a:rPr lang="en-GB" sz="1200" dirty="0">
                <a:latin typeface="+mj-lt"/>
              </a:rPr>
              <a:t>in </a:t>
            </a:r>
            <a:r>
              <a:rPr lang="en-GB" sz="1200" dirty="0" smtClean="0">
                <a:latin typeface="+mj-lt"/>
              </a:rPr>
              <a:t>situ</a:t>
            </a:r>
            <a:endParaRPr lang="en-GB" sz="1200" dirty="0">
              <a:latin typeface="+mj-lt"/>
            </a:endParaRP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dirty="0" smtClean="0">
                <a:latin typeface="+mj-lt"/>
              </a:rPr>
              <a:t>Condensation on the surface has to be avoided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dirty="0" smtClean="0">
                <a:latin typeface="+mj-lt"/>
              </a:rPr>
              <a:t>Radiation hard materials</a:t>
            </a:r>
          </a:p>
          <a:p>
            <a:pPr marL="171450" indent="-171450" algn="just"/>
            <a:r>
              <a:rPr lang="en-GB" sz="1200" kern="0" dirty="0" smtClean="0"/>
              <a:t>Design constraints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dirty="0" smtClean="0">
                <a:latin typeface="+mj-lt"/>
              </a:rPr>
              <a:t>Difficult to use foam insulation (</a:t>
            </a:r>
            <a:r>
              <a:rPr lang="en-GB" sz="1200" dirty="0" err="1" smtClean="0">
                <a:latin typeface="+mj-lt"/>
              </a:rPr>
              <a:t>Armaflex</a:t>
            </a:r>
            <a:r>
              <a:rPr lang="en-GB" sz="1200" dirty="0" smtClean="0">
                <a:latin typeface="+mj-lt"/>
              </a:rPr>
              <a:t>) due to space constraints:</a:t>
            </a:r>
          </a:p>
        </p:txBody>
      </p:sp>
      <p:sp>
        <p:nvSpPr>
          <p:cNvPr id="24" name="Text Box 239"/>
          <p:cNvSpPr txBox="1">
            <a:spLocks noChangeArrowheads="1"/>
          </p:cNvSpPr>
          <p:nvPr/>
        </p:nvSpPr>
        <p:spPr bwMode="auto">
          <a:xfrm>
            <a:off x="256939" y="3745553"/>
            <a:ext cx="4065587" cy="52322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u="sng" dirty="0">
                <a:solidFill>
                  <a:srgbClr val="FF0000"/>
                </a:solidFill>
              </a:rPr>
              <a:t>Conclusion</a:t>
            </a:r>
          </a:p>
          <a:p>
            <a:r>
              <a:rPr lang="en-GB" sz="1400" dirty="0" smtClean="0"/>
              <a:t>   =&gt;Choice: </a:t>
            </a:r>
            <a:r>
              <a:rPr lang="en-GB" sz="1400" dirty="0" err="1" smtClean="0"/>
              <a:t>leakless</a:t>
            </a:r>
            <a:r>
              <a:rPr lang="en-GB" sz="1400" dirty="0" smtClean="0"/>
              <a:t> water system</a:t>
            </a:r>
            <a:endParaRPr lang="en-GB" sz="1400" dirty="0"/>
          </a:p>
        </p:txBody>
      </p:sp>
      <p:pic>
        <p:nvPicPr>
          <p:cNvPr id="13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11702" y="6283591"/>
            <a:ext cx="632298" cy="30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4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253" y="1334919"/>
            <a:ext cx="2600325" cy="1710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15888" y="106363"/>
            <a:ext cx="8229600" cy="709612"/>
          </a:xfrm>
        </p:spPr>
        <p:txBody>
          <a:bodyPr/>
          <a:lstStyle/>
          <a:p>
            <a:pPr eaLnBrk="1" hangingPunct="1"/>
            <a:r>
              <a:rPr lang="en-US" dirty="0" smtClean="0"/>
              <a:t>Cooling: </a:t>
            </a:r>
            <a:r>
              <a:rPr lang="en-US" dirty="0" err="1" smtClean="0"/>
              <a:t>leakless</a:t>
            </a:r>
            <a:r>
              <a:rPr lang="en-US" dirty="0" smtClean="0"/>
              <a:t> water system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90525" y="809625"/>
            <a:ext cx="696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</a:t>
            </a:r>
            <a:r>
              <a:rPr lang="fr-FR" dirty="0" smtClean="0"/>
              <a:t> </a:t>
            </a:r>
            <a:r>
              <a:rPr lang="en-US" dirty="0" smtClean="0"/>
              <a:t>from</a:t>
            </a:r>
            <a:r>
              <a:rPr lang="fr-FR" dirty="0" smtClean="0"/>
              <a:t> the power source to the global </a:t>
            </a:r>
            <a:r>
              <a:rPr lang="en-US" dirty="0" smtClean="0"/>
              <a:t>cooling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8" name="Flèche droite 17"/>
          <p:cNvSpPr/>
          <p:nvPr/>
        </p:nvSpPr>
        <p:spPr>
          <a:xfrm>
            <a:off x="2819400" y="1905000"/>
            <a:ext cx="685800" cy="476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1133475" y="3171824"/>
            <a:ext cx="847725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SLAB</a:t>
            </a:r>
            <a:endParaRPr lang="fr-FR" dirty="0"/>
          </a:p>
        </p:txBody>
      </p:sp>
      <p:pic>
        <p:nvPicPr>
          <p:cNvPr id="26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2218" y="1285875"/>
            <a:ext cx="226104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ZoneTexte 29"/>
          <p:cNvSpPr txBox="1"/>
          <p:nvPr/>
        </p:nvSpPr>
        <p:spPr>
          <a:xfrm>
            <a:off x="3743326" y="3257549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</a:t>
            </a:r>
            <a:r>
              <a:rPr lang="fr-FR" dirty="0" smtClean="0"/>
              <a:t> </a:t>
            </a:r>
            <a:r>
              <a:rPr lang="en-US" dirty="0" smtClean="0"/>
              <a:t>exchanger</a:t>
            </a:r>
            <a:endParaRPr lang="en-US" dirty="0"/>
          </a:p>
        </p:txBody>
      </p:sp>
      <p:cxnSp>
        <p:nvCxnSpPr>
          <p:cNvPr id="32" name="Connecteur droit 31"/>
          <p:cNvCxnSpPr/>
          <p:nvPr/>
        </p:nvCxnSpPr>
        <p:spPr>
          <a:xfrm>
            <a:off x="3267075" y="1276350"/>
            <a:ext cx="19050" cy="52768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324600" y="1247775"/>
            <a:ext cx="19050" cy="52768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0" descr="Z:\Projets\ILC\ILD\Intégration\Integration_ECAL_End-Cap\Cooling\ECAL-cooling-2.jpg"/>
          <p:cNvPicPr>
            <a:picLocks noChangeAspect="1" noChangeArrowheads="1"/>
          </p:cNvPicPr>
          <p:nvPr/>
        </p:nvPicPr>
        <p:blipFill>
          <a:blip r:embed="rId5" cstate="print"/>
          <a:srcRect t="11612" r="18002"/>
          <a:stretch>
            <a:fillRect/>
          </a:stretch>
        </p:blipFill>
        <p:spPr bwMode="auto">
          <a:xfrm>
            <a:off x="6493566" y="1171576"/>
            <a:ext cx="2478984" cy="1905000"/>
          </a:xfrm>
          <a:prstGeom prst="rect">
            <a:avLst/>
          </a:prstGeom>
          <a:noFill/>
        </p:spPr>
      </p:pic>
      <p:sp>
        <p:nvSpPr>
          <p:cNvPr id="34" name="Flèche droite 33"/>
          <p:cNvSpPr/>
          <p:nvPr/>
        </p:nvSpPr>
        <p:spPr>
          <a:xfrm>
            <a:off x="6010275" y="1809750"/>
            <a:ext cx="685800" cy="476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6562726" y="3083054"/>
            <a:ext cx="2200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Global </a:t>
            </a:r>
            <a:r>
              <a:rPr lang="en-US" sz="1600" dirty="0" smtClean="0"/>
              <a:t>cooling</a:t>
            </a:r>
          </a:p>
          <a:p>
            <a:r>
              <a:rPr lang="en-US" sz="1200" dirty="0" smtClean="0"/>
              <a:t>True scale leak less loop</a:t>
            </a:r>
            <a:br>
              <a:rPr lang="en-US" sz="1200" dirty="0" smtClean="0"/>
            </a:br>
            <a:r>
              <a:rPr lang="en-US" sz="1200" dirty="0" smtClean="0"/>
              <a:t>4500 W for whole detector</a:t>
            </a:r>
            <a:endParaRPr lang="en-US" sz="1200" dirty="0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6" cstate="print"/>
          <a:srcRect l="27814" t="17578" r="37500" b="5078"/>
          <a:stretch>
            <a:fillRect/>
          </a:stretch>
        </p:blipFill>
        <p:spPr bwMode="auto">
          <a:xfrm>
            <a:off x="4857750" y="4075648"/>
            <a:ext cx="1329206" cy="237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ZoneTexte 37"/>
          <p:cNvSpPr txBox="1"/>
          <p:nvPr/>
        </p:nvSpPr>
        <p:spPr>
          <a:xfrm>
            <a:off x="3524250" y="4391025"/>
            <a:ext cx="12834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Simulation and test on </a:t>
            </a:r>
            <a:r>
              <a:rPr lang="en-US" sz="1400" dirty="0" smtClean="0"/>
              <a:t>different</a:t>
            </a:r>
            <a:r>
              <a:rPr lang="fr-FR" sz="1400" dirty="0" smtClean="0"/>
              <a:t> type of </a:t>
            </a:r>
            <a:r>
              <a:rPr lang="en-US" sz="1400" dirty="0" smtClean="0"/>
              <a:t>heat</a:t>
            </a:r>
            <a:r>
              <a:rPr lang="fr-FR" sz="1400" dirty="0" smtClean="0"/>
              <a:t> </a:t>
            </a:r>
            <a:r>
              <a:rPr lang="en-US" sz="1400" dirty="0" smtClean="0"/>
              <a:t>exchangers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sp>
        <p:nvSpPr>
          <p:cNvPr id="40" name="ZoneTexte 39"/>
          <p:cNvSpPr txBox="1"/>
          <p:nvPr/>
        </p:nvSpPr>
        <p:spPr>
          <a:xfrm>
            <a:off x="0" y="3436296"/>
            <a:ext cx="3346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Thermal simulation and test on </a:t>
            </a:r>
            <a:r>
              <a:rPr lang="fr-FR" sz="1400" dirty="0" err="1" smtClean="0"/>
              <a:t>Slab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pic>
        <p:nvPicPr>
          <p:cNvPr id="41" name="Picture 32" descr="CIMG2753"/>
          <p:cNvPicPr>
            <a:picLocks noChangeAspect="1" noChangeArrowheads="1"/>
          </p:cNvPicPr>
          <p:nvPr/>
        </p:nvPicPr>
        <p:blipFill>
          <a:blip r:embed="rId7" cstate="print"/>
          <a:srcRect l="5504" t="24249" r="4684" b="29431"/>
          <a:stretch>
            <a:fillRect/>
          </a:stretch>
        </p:blipFill>
        <p:spPr bwMode="auto">
          <a:xfrm>
            <a:off x="287338" y="5362575"/>
            <a:ext cx="2881312" cy="111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2" name="Groupe 10"/>
          <p:cNvGrpSpPr/>
          <p:nvPr/>
        </p:nvGrpSpPr>
        <p:grpSpPr>
          <a:xfrm>
            <a:off x="6410324" y="3876675"/>
            <a:ext cx="2733675" cy="2520155"/>
            <a:chOff x="133350" y="1863708"/>
            <a:chExt cx="4591051" cy="4180698"/>
          </a:xfrm>
        </p:grpSpPr>
        <p:sp>
          <p:nvSpPr>
            <p:cNvPr id="46" name="ZoneTexte 45"/>
            <p:cNvSpPr txBox="1"/>
            <p:nvPr/>
          </p:nvSpPr>
          <p:spPr>
            <a:xfrm>
              <a:off x="1168127" y="4362449"/>
              <a:ext cx="9273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i="1" dirty="0" err="1" smtClean="0"/>
                <a:t>cooling</a:t>
              </a:r>
              <a:r>
                <a:rPr lang="fr-FR" sz="800" i="1" dirty="0" smtClean="0"/>
                <a:t> station</a:t>
              </a:r>
              <a:endParaRPr lang="fr-FR" sz="800" i="1" dirty="0"/>
            </a:p>
          </p:txBody>
        </p:sp>
        <p:pic>
          <p:nvPicPr>
            <p:cNvPr id="47" name="Image 46" descr="Cooling.bmp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61975" y="1863708"/>
              <a:ext cx="3771900" cy="41806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48" name="Connecteur droit 47"/>
            <p:cNvCxnSpPr/>
            <p:nvPr/>
          </p:nvCxnSpPr>
          <p:spPr>
            <a:xfrm>
              <a:off x="142875" y="2152650"/>
              <a:ext cx="1914525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 flipH="1" flipV="1">
              <a:off x="180975" y="2143126"/>
              <a:ext cx="19050" cy="311467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318913" y="2116331"/>
              <a:ext cx="916987" cy="44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/>
                <a:t>13m</a:t>
              </a:r>
              <a:br>
                <a:rPr lang="fr-FR" sz="600" dirty="0" smtClean="0"/>
              </a:br>
              <a:r>
                <a:rPr lang="fr-FR" sz="600" dirty="0" smtClean="0"/>
                <a:t>High Line</a:t>
              </a:r>
              <a:endParaRPr lang="fr-FR" sz="600" dirty="0"/>
            </a:p>
          </p:txBody>
        </p:sp>
        <p:cxnSp>
          <p:nvCxnSpPr>
            <p:cNvPr id="51" name="Connecteur droit 50"/>
            <p:cNvCxnSpPr/>
            <p:nvPr/>
          </p:nvCxnSpPr>
          <p:spPr>
            <a:xfrm flipV="1">
              <a:off x="133350" y="5238751"/>
              <a:ext cx="952500" cy="95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>
              <a:off x="323850" y="2914650"/>
              <a:ext cx="1857375" cy="190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flipV="1">
              <a:off x="466725" y="3152776"/>
              <a:ext cx="1933575" cy="95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 flipV="1">
              <a:off x="371475" y="2924175"/>
              <a:ext cx="0" cy="234315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 flipV="1">
              <a:off x="542925" y="3143251"/>
              <a:ext cx="0" cy="211454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445089" y="3171826"/>
              <a:ext cx="916987" cy="44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smtClean="0"/>
                <a:t>9 m</a:t>
              </a:r>
              <a:br>
                <a:rPr lang="en-GB" sz="600" dirty="0" smtClean="0"/>
              </a:br>
              <a:r>
                <a:rPr lang="en-GB" sz="600" dirty="0" smtClean="0"/>
                <a:t>Low Line</a:t>
              </a:r>
              <a:endParaRPr lang="en-GB" sz="600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207581" y="2542969"/>
              <a:ext cx="1125920" cy="44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/>
                <a:t>10 m</a:t>
              </a:r>
              <a:br>
                <a:rPr lang="fr-FR" sz="600" dirty="0" smtClean="0"/>
              </a:br>
              <a:r>
                <a:rPr lang="fr-FR" sz="600" dirty="0" smtClean="0"/>
                <a:t>Medium Line</a:t>
              </a:r>
              <a:endParaRPr lang="fr-FR" sz="600" dirty="0"/>
            </a:p>
          </p:txBody>
        </p:sp>
        <p:cxnSp>
          <p:nvCxnSpPr>
            <p:cNvPr id="58" name="Connecteur droit 57"/>
            <p:cNvCxnSpPr/>
            <p:nvPr/>
          </p:nvCxnSpPr>
          <p:spPr>
            <a:xfrm>
              <a:off x="4048125" y="5200650"/>
              <a:ext cx="4762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>
              <a:off x="4048125" y="4800600"/>
              <a:ext cx="4762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/>
            <p:nvPr/>
          </p:nvCxnSpPr>
          <p:spPr>
            <a:xfrm flipV="1">
              <a:off x="4467225" y="4791075"/>
              <a:ext cx="0" cy="40957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>
              <a:off x="3959226" y="4867276"/>
              <a:ext cx="622299" cy="296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/>
                <a:t>2,5 m</a:t>
              </a:r>
              <a:endParaRPr lang="fr-FR" sz="600" dirty="0"/>
            </a:p>
          </p:txBody>
        </p:sp>
        <p:cxnSp>
          <p:nvCxnSpPr>
            <p:cNvPr id="62" name="Connecteur droit 61"/>
            <p:cNvCxnSpPr/>
            <p:nvPr/>
          </p:nvCxnSpPr>
          <p:spPr>
            <a:xfrm>
              <a:off x="4048125" y="4676775"/>
              <a:ext cx="4762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4067175" y="3562350"/>
              <a:ext cx="4762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avec flèche 63"/>
            <p:cNvCxnSpPr/>
            <p:nvPr/>
          </p:nvCxnSpPr>
          <p:spPr>
            <a:xfrm flipV="1">
              <a:off x="4467225" y="3552825"/>
              <a:ext cx="0" cy="112395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4102102" y="3971925"/>
              <a:ext cx="622299" cy="296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/>
                <a:t>5,1 m</a:t>
              </a:r>
              <a:endParaRPr lang="fr-FR" sz="600" dirty="0"/>
            </a:p>
          </p:txBody>
        </p:sp>
        <p:cxnSp>
          <p:nvCxnSpPr>
            <p:cNvPr id="66" name="Connecteur droit avec flèche 65"/>
            <p:cNvCxnSpPr/>
            <p:nvPr/>
          </p:nvCxnSpPr>
          <p:spPr>
            <a:xfrm flipV="1">
              <a:off x="4467225" y="2133600"/>
              <a:ext cx="0" cy="144780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66"/>
            <p:cNvSpPr txBox="1"/>
            <p:nvPr/>
          </p:nvSpPr>
          <p:spPr>
            <a:xfrm>
              <a:off x="3959226" y="2743200"/>
              <a:ext cx="622299" cy="296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/>
                <a:t>4,5  m</a:t>
              </a:r>
              <a:endParaRPr lang="fr-FR" sz="600" dirty="0"/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357657" y="5445563"/>
              <a:ext cx="10953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/>
                <a:t>Cooling Station</a:t>
              </a:r>
              <a:endParaRPr lang="en-GB" sz="800" dirty="0"/>
            </a:p>
          </p:txBody>
        </p:sp>
        <p:cxnSp>
          <p:nvCxnSpPr>
            <p:cNvPr id="69" name="Connecteur droit 68"/>
            <p:cNvCxnSpPr/>
            <p:nvPr/>
          </p:nvCxnSpPr>
          <p:spPr>
            <a:xfrm>
              <a:off x="2657475" y="2114550"/>
              <a:ext cx="1914525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54"/>
          <p:cNvGrpSpPr>
            <a:grpSpLocks/>
          </p:cNvGrpSpPr>
          <p:nvPr/>
        </p:nvGrpSpPr>
        <p:grpSpPr bwMode="auto">
          <a:xfrm>
            <a:off x="437746" y="3746228"/>
            <a:ext cx="2509777" cy="1528305"/>
            <a:chOff x="2775" y="1023"/>
            <a:chExt cx="3109" cy="1427"/>
          </a:xfrm>
        </p:grpSpPr>
        <p:grpSp>
          <p:nvGrpSpPr>
            <p:cNvPr id="75" name="Group 55"/>
            <p:cNvGrpSpPr>
              <a:grpSpLocks/>
            </p:cNvGrpSpPr>
            <p:nvPr/>
          </p:nvGrpSpPr>
          <p:grpSpPr bwMode="auto">
            <a:xfrm>
              <a:off x="2843" y="1116"/>
              <a:ext cx="2898" cy="1294"/>
              <a:chOff x="1722" y="1684"/>
              <a:chExt cx="2898" cy="1294"/>
            </a:xfrm>
          </p:grpSpPr>
          <p:pic>
            <p:nvPicPr>
              <p:cNvPr id="83" name="Picture 56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l="1756" t="18449" r="1396" b="12253"/>
              <a:stretch>
                <a:fillRect/>
              </a:stretch>
            </p:blipFill>
            <p:spPr bwMode="auto">
              <a:xfrm>
                <a:off x="1722" y="1684"/>
                <a:ext cx="2565" cy="12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4" name="Picture 57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25258" t="22575" r="8231" b="29468"/>
              <a:stretch>
                <a:fillRect/>
              </a:stretch>
            </p:blipFill>
            <p:spPr bwMode="auto">
              <a:xfrm>
                <a:off x="3253" y="2268"/>
                <a:ext cx="1367" cy="69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6" name="Line 58"/>
            <p:cNvSpPr>
              <a:spLocks noChangeShapeType="1"/>
            </p:cNvSpPr>
            <p:nvPr/>
          </p:nvSpPr>
          <p:spPr bwMode="auto">
            <a:xfrm flipV="1">
              <a:off x="3565" y="2200"/>
              <a:ext cx="780" cy="16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grpSp>
          <p:nvGrpSpPr>
            <p:cNvPr id="77" name="Group 59"/>
            <p:cNvGrpSpPr>
              <a:grpSpLocks/>
            </p:cNvGrpSpPr>
            <p:nvPr/>
          </p:nvGrpSpPr>
          <p:grpSpPr bwMode="auto">
            <a:xfrm>
              <a:off x="5126" y="2024"/>
              <a:ext cx="641" cy="426"/>
              <a:chOff x="4061" y="3324"/>
              <a:chExt cx="641" cy="426"/>
            </a:xfrm>
          </p:grpSpPr>
          <p:sp>
            <p:nvSpPr>
              <p:cNvPr id="81" name="Text Box 60"/>
              <p:cNvSpPr txBox="1">
                <a:spLocks noChangeArrowheads="1"/>
              </p:cNvSpPr>
              <p:nvPr/>
            </p:nvSpPr>
            <p:spPr bwMode="auto">
              <a:xfrm>
                <a:off x="4061" y="3520"/>
                <a:ext cx="64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1000" b="0" dirty="0">
                    <a:latin typeface="Tahoma" pitchFamily="34" charset="0"/>
                  </a:rPr>
                  <a:t>FPGA</a:t>
                </a:r>
              </a:p>
            </p:txBody>
          </p:sp>
          <p:sp>
            <p:nvSpPr>
              <p:cNvPr id="82" name="Line 61"/>
              <p:cNvSpPr>
                <a:spLocks noChangeShapeType="1"/>
              </p:cNvSpPr>
              <p:nvPr/>
            </p:nvSpPr>
            <p:spPr bwMode="auto">
              <a:xfrm flipV="1">
                <a:off x="4350" y="3324"/>
                <a:ext cx="84" cy="1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aphicFrame>
          <p:nvGraphicFramePr>
            <p:cNvPr id="79" name="Object 63"/>
            <p:cNvGraphicFramePr>
              <a:graphicFrameLocks noChangeAspect="1"/>
            </p:cNvGraphicFramePr>
            <p:nvPr/>
          </p:nvGraphicFramePr>
          <p:xfrm>
            <a:off x="2775" y="1023"/>
            <a:ext cx="573" cy="1425"/>
          </p:xfrm>
          <a:graphic>
            <a:graphicData uri="http://schemas.openxmlformats.org/presentationml/2006/ole">
              <p:oleObj spid="_x0000_s2049" name="Image bitmap" r:id="rId11" imgW="1079555" imgH="2686188" progId="PBrush">
                <p:embed/>
              </p:oleObj>
            </a:graphicData>
          </a:graphic>
        </p:graphicFrame>
        <p:sp>
          <p:nvSpPr>
            <p:cNvPr id="80" name="Text Box 64"/>
            <p:cNvSpPr txBox="1">
              <a:spLocks noChangeArrowheads="1"/>
            </p:cNvSpPr>
            <p:nvPr/>
          </p:nvSpPr>
          <p:spPr bwMode="auto">
            <a:xfrm>
              <a:off x="4339" y="1770"/>
              <a:ext cx="1545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latin typeface="Arial" charset="0"/>
                </a:rPr>
                <a:t>full amplitude : 44 °c</a:t>
              </a:r>
            </a:p>
            <a:p>
              <a:pPr algn="l"/>
              <a:r>
                <a:rPr lang="fr-FR" sz="800" b="1" dirty="0">
                  <a:latin typeface="Arial" charset="0"/>
                </a:rPr>
                <a:t>ship amplitude : 20 °c</a:t>
              </a:r>
              <a:endParaRPr lang="el-GR" sz="800" b="1" dirty="0">
                <a:latin typeface="Arial" charset="0"/>
              </a:endParaRPr>
            </a:p>
          </p:txBody>
        </p:sp>
      </p:grpSp>
      <p:pic>
        <p:nvPicPr>
          <p:cNvPr id="70" name="Picture 2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11702" y="6283591"/>
            <a:ext cx="632298" cy="30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15888" y="0"/>
            <a:ext cx="8229600" cy="709612"/>
          </a:xfrm>
        </p:spPr>
        <p:txBody>
          <a:bodyPr/>
          <a:lstStyle/>
          <a:p>
            <a:pPr eaLnBrk="1" hangingPunct="1"/>
            <a:r>
              <a:rPr lang="en-US" dirty="0" smtClean="0"/>
              <a:t>Cooling capabilities</a:t>
            </a:r>
          </a:p>
        </p:txBody>
      </p:sp>
      <p:grpSp>
        <p:nvGrpSpPr>
          <p:cNvPr id="2" name="Groupe 12"/>
          <p:cNvGrpSpPr/>
          <p:nvPr/>
        </p:nvGrpSpPr>
        <p:grpSpPr>
          <a:xfrm>
            <a:off x="3712115" y="5547399"/>
            <a:ext cx="4876800" cy="523875"/>
            <a:chOff x="2276475" y="3581400"/>
            <a:chExt cx="4876800" cy="523875"/>
          </a:xfrm>
        </p:grpSpPr>
        <p:sp>
          <p:nvSpPr>
            <p:cNvPr id="22" name="Rectangle 21"/>
            <p:cNvSpPr/>
            <p:nvPr/>
          </p:nvSpPr>
          <p:spPr bwMode="auto">
            <a:xfrm>
              <a:off x="2409825" y="3581400"/>
              <a:ext cx="4743450" cy="52387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276475" y="3790950"/>
              <a:ext cx="142875" cy="1238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4476750" y="3648075"/>
              <a:ext cx="809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SLAB</a:t>
              </a:r>
              <a:endParaRPr lang="fr-FR" dirty="0"/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409825" y="3581400"/>
              <a:ext cx="142875" cy="523875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6" name="Légende encadrée 1 25"/>
          <p:cNvSpPr/>
          <p:nvPr/>
        </p:nvSpPr>
        <p:spPr bwMode="auto">
          <a:xfrm>
            <a:off x="329939" y="5361763"/>
            <a:ext cx="2651388" cy="409575"/>
          </a:xfrm>
          <a:prstGeom prst="borderCallout1">
            <a:avLst>
              <a:gd name="adj1" fmla="val 48982"/>
              <a:gd name="adj2" fmla="val 102305"/>
              <a:gd name="adj3" fmla="val 55206"/>
              <a:gd name="adj4" fmla="val 13342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Electronic </a:t>
            </a:r>
            <a:r>
              <a:rPr lang="fr-FR" sz="1600" dirty="0" smtClean="0">
                <a:latin typeface="Arial" pitchFamily="34" charset="0"/>
              </a:rPr>
              <a:t>Front End </a:t>
            </a:r>
            <a:endParaRPr kumimoji="0" lang="fr-FR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Légende encadrée 1 26"/>
          <p:cNvSpPr/>
          <p:nvPr/>
        </p:nvSpPr>
        <p:spPr bwMode="auto">
          <a:xfrm>
            <a:off x="1159010" y="5832541"/>
            <a:ext cx="1819275" cy="409575"/>
          </a:xfrm>
          <a:prstGeom prst="borderCallout1">
            <a:avLst>
              <a:gd name="adj1" fmla="val 51309"/>
              <a:gd name="adj2" fmla="val 107421"/>
              <a:gd name="adj3" fmla="val -10512"/>
              <a:gd name="adj4" fmla="val 141773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34" charset="0"/>
              </a:rPr>
              <a:t>Heat</a:t>
            </a:r>
            <a:r>
              <a:rPr lang="fr-FR" sz="1600" dirty="0" smtClean="0">
                <a:latin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</a:rPr>
              <a:t>exchanger</a:t>
            </a:r>
            <a:r>
              <a:rPr lang="fr-FR" sz="1600" dirty="0" smtClean="0">
                <a:latin typeface="Arial" pitchFamily="34" charset="0"/>
              </a:rPr>
              <a:t> </a:t>
            </a:r>
            <a:endParaRPr kumimoji="0" lang="fr-FR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776288"/>
            <a:ext cx="8248650" cy="432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 rot="18943151">
            <a:off x="-123111" y="1743834"/>
            <a:ext cx="3487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/ Electronic consumption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215992" y="2354094"/>
            <a:ext cx="1653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From 4,5 kW to…?</a:t>
            </a:r>
            <a:endParaRPr lang="en-GB" sz="1200" dirty="0"/>
          </a:p>
        </p:txBody>
      </p:sp>
      <p:pic>
        <p:nvPicPr>
          <p:cNvPr id="14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1702" y="6283591"/>
            <a:ext cx="632298" cy="30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15888" y="0"/>
            <a:ext cx="8229600" cy="709612"/>
          </a:xfrm>
        </p:spPr>
        <p:txBody>
          <a:bodyPr/>
          <a:lstStyle/>
          <a:p>
            <a:pPr eaLnBrk="1" hangingPunct="1"/>
            <a:r>
              <a:rPr lang="en-US" dirty="0" smtClean="0"/>
              <a:t>Cooling Integration</a:t>
            </a:r>
          </a:p>
        </p:txBody>
      </p:sp>
      <p:pic>
        <p:nvPicPr>
          <p:cNvPr id="13" name="Picture 6" descr="vue_generale"/>
          <p:cNvPicPr>
            <a:picLocks noChangeAspect="1" noChangeArrowheads="1"/>
          </p:cNvPicPr>
          <p:nvPr/>
        </p:nvPicPr>
        <p:blipFill>
          <a:blip r:embed="rId2" cstate="print"/>
          <a:srcRect l="2888" r="3175" b="4478"/>
          <a:stretch>
            <a:fillRect/>
          </a:stretch>
        </p:blipFill>
        <p:spPr bwMode="auto">
          <a:xfrm>
            <a:off x="258965" y="783673"/>
            <a:ext cx="2814975" cy="2733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ZoneTexte 15"/>
          <p:cNvSpPr txBox="1"/>
          <p:nvPr/>
        </p:nvSpPr>
        <p:spPr>
          <a:xfrm>
            <a:off x="292232" y="3136518"/>
            <a:ext cx="59388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ILD</a:t>
            </a:r>
            <a:endParaRPr lang="en-US" dirty="0"/>
          </a:p>
        </p:txBody>
      </p:sp>
      <p:sp>
        <p:nvSpPr>
          <p:cNvPr id="17" name="Légende encadrée 1 16"/>
          <p:cNvSpPr/>
          <p:nvPr/>
        </p:nvSpPr>
        <p:spPr bwMode="auto">
          <a:xfrm>
            <a:off x="2696066" y="886120"/>
            <a:ext cx="796164" cy="281200"/>
          </a:xfrm>
          <a:prstGeom prst="borderCallout1">
            <a:avLst>
              <a:gd name="adj1" fmla="val 18750"/>
              <a:gd name="adj2" fmla="val -8333"/>
              <a:gd name="adj3" fmla="val 342478"/>
              <a:gd name="adj4" fmla="val -117634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ECAL</a:t>
            </a:r>
          </a:p>
        </p:txBody>
      </p:sp>
      <p:pic>
        <p:nvPicPr>
          <p:cNvPr id="18" name="Picture 21" descr="raccord_tuyau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3491" y="3627938"/>
            <a:ext cx="2277703" cy="1060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ZoneTexte 18"/>
          <p:cNvSpPr txBox="1"/>
          <p:nvPr/>
        </p:nvSpPr>
        <p:spPr>
          <a:xfrm>
            <a:off x="6203247" y="4663478"/>
            <a:ext cx="2271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Connection integration</a:t>
            </a:r>
            <a:endParaRPr lang="en-US" sz="1400" b="0" i="1" dirty="0"/>
          </a:p>
        </p:txBody>
      </p:sp>
      <p:pic>
        <p:nvPicPr>
          <p:cNvPr id="20" name="Picture 8" descr="barrel_solu2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8049" y="1241617"/>
            <a:ext cx="2358321" cy="1743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ZoneTexte 20"/>
          <p:cNvSpPr txBox="1"/>
          <p:nvPr/>
        </p:nvSpPr>
        <p:spPr>
          <a:xfrm>
            <a:off x="3074237" y="2947074"/>
            <a:ext cx="2596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BAREL integration per module</a:t>
            </a:r>
            <a:endParaRPr lang="en-US" sz="1400" b="0" i="1" dirty="0"/>
          </a:p>
        </p:txBody>
      </p:sp>
      <p:pic>
        <p:nvPicPr>
          <p:cNvPr id="28" name="Picture 15" descr="Endcap+barrel_vue_generale_2_zoom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3830" y="3521412"/>
            <a:ext cx="1948075" cy="2833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5978636" y="3303857"/>
            <a:ext cx="2883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Leak less =&gt; siphon not possible</a:t>
            </a: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5301574" y="4963979"/>
            <a:ext cx="3692763" cy="1261884"/>
          </a:xfrm>
          <a:prstGeom prst="rect">
            <a:avLst/>
          </a:prstGeom>
          <a:solidFill>
            <a:srgbClr val="FFFF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/>
              <a:t>General distribution :</a:t>
            </a:r>
          </a:p>
          <a:p>
            <a:pPr>
              <a:buFontTx/>
              <a:buChar char="-"/>
            </a:pPr>
            <a:r>
              <a:rPr lang="en-GB" sz="1200" dirty="0" smtClean="0"/>
              <a:t> Water circulation under atmospheric pressure</a:t>
            </a:r>
          </a:p>
          <a:p>
            <a:pPr>
              <a:buFontTx/>
              <a:buChar char="-"/>
            </a:pPr>
            <a:r>
              <a:rPr lang="en-GB" sz="1200" dirty="0" smtClean="0"/>
              <a:t> Water temperature input: 18°c </a:t>
            </a:r>
            <a:br>
              <a:rPr lang="en-GB" sz="1200" dirty="0" smtClean="0"/>
            </a:br>
            <a:r>
              <a:rPr lang="en-GB" sz="1200" dirty="0" smtClean="0"/>
              <a:t>- Water temperature output: 23°c</a:t>
            </a:r>
          </a:p>
          <a:p>
            <a:pPr>
              <a:buFontTx/>
              <a:buChar char="-"/>
            </a:pPr>
            <a:r>
              <a:rPr lang="en-GB" sz="1200" dirty="0" smtClean="0"/>
              <a:t> Maximal power per column: 150 W</a:t>
            </a:r>
          </a:p>
          <a:p>
            <a:pPr>
              <a:buFontTx/>
              <a:buChar char="-"/>
            </a:pPr>
            <a:r>
              <a:rPr lang="en-GB" sz="1200" dirty="0" smtClean="0"/>
              <a:t> Pipes diameter : 13 mm</a:t>
            </a:r>
            <a:endParaRPr lang="en-GB" sz="1200" dirty="0"/>
          </a:p>
        </p:txBody>
      </p:sp>
      <p:pic>
        <p:nvPicPr>
          <p:cNvPr id="26" name="Picture 39" descr="catia glob zo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5114" y="793312"/>
            <a:ext cx="3421062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Z:\Projets\ILC\ConceptionLPSC\Thermalisation\Vues_CATIA\Global-cooling\Compresse\EC-1colonne-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749" y="4085617"/>
            <a:ext cx="2803188" cy="1985614"/>
          </a:xfrm>
          <a:prstGeom prst="rect">
            <a:avLst/>
          </a:prstGeom>
          <a:noFill/>
        </p:spPr>
      </p:pic>
      <p:sp>
        <p:nvSpPr>
          <p:cNvPr id="31" name="ZoneTexte 30"/>
          <p:cNvSpPr txBox="1"/>
          <p:nvPr/>
        </p:nvSpPr>
        <p:spPr>
          <a:xfrm>
            <a:off x="0" y="5989690"/>
            <a:ext cx="3258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b="0" i="1" dirty="0" smtClean="0"/>
              <a:t>ECAL End-Cap </a:t>
            </a:r>
            <a:r>
              <a:rPr lang="en-US" sz="1400" b="0" i="1" dirty="0" smtClean="0"/>
              <a:t>~25,5 T</a:t>
            </a:r>
            <a:endParaRPr lang="en-GB" altLang="ja-JP" sz="1400" b="0" i="1" dirty="0" smtClean="0"/>
          </a:p>
          <a:p>
            <a:pPr algn="ctr"/>
            <a:r>
              <a:rPr lang="en-GB" sz="1400" b="0" i="1" dirty="0" smtClean="0"/>
              <a:t>Intrados: integration with cooling lines</a:t>
            </a:r>
            <a:endParaRPr lang="en-GB" altLang="ja-JP" sz="1400" b="0" i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321019" y="3502643"/>
            <a:ext cx="2752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ECAL cooling lines crossing ILD</a:t>
            </a:r>
            <a:endParaRPr lang="en-US" sz="1400" b="0" i="1" dirty="0"/>
          </a:p>
        </p:txBody>
      </p:sp>
      <p:pic>
        <p:nvPicPr>
          <p:cNvPr id="23" name="Picture 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11702" y="6283591"/>
            <a:ext cx="632298" cy="30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"/>
          <p:cNvSpPr txBox="1">
            <a:spLocks noChangeArrowheads="1"/>
          </p:cNvSpPr>
          <p:nvPr/>
        </p:nvSpPr>
        <p:spPr bwMode="auto">
          <a:xfrm>
            <a:off x="59055" y="64770"/>
            <a:ext cx="79038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600" i="1" dirty="0" smtClean="0">
                <a:solidFill>
                  <a:srgbClr val="2A318A"/>
                </a:solidFill>
                <a:latin typeface="Garamond" pitchFamily="18" charset="0"/>
              </a:rPr>
              <a:t>ECAL Cooling/ evolution</a:t>
            </a:r>
            <a:endParaRPr lang="en-GB" sz="3600" i="1" dirty="0">
              <a:solidFill>
                <a:srgbClr val="2A318A"/>
              </a:solidFill>
              <a:latin typeface="Garamond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285" y="2101174"/>
            <a:ext cx="5778373" cy="42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6050605" y="4521103"/>
            <a:ext cx="30933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Update needed in thermal study:</a:t>
            </a:r>
          </a:p>
          <a:p>
            <a:pPr>
              <a:buFontTx/>
              <a:buChar char="-"/>
            </a:pPr>
            <a:r>
              <a:rPr lang="en-GB" sz="1200" b="0" i="1" dirty="0" smtClean="0"/>
              <a:t> Number of SLABs</a:t>
            </a:r>
          </a:p>
          <a:p>
            <a:pPr>
              <a:buFontTx/>
              <a:buChar char="-"/>
            </a:pPr>
            <a:r>
              <a:rPr lang="en-GB" sz="1200" b="0" i="1" dirty="0" smtClean="0"/>
              <a:t> SLAB constitution (material distribution)</a:t>
            </a:r>
          </a:p>
          <a:p>
            <a:pPr>
              <a:buFontTx/>
              <a:buChar char="-"/>
            </a:pPr>
            <a:r>
              <a:rPr lang="en-GB" sz="1200" b="0" i="1" dirty="0" smtClean="0"/>
              <a:t> Power variation</a:t>
            </a:r>
            <a:br>
              <a:rPr lang="en-GB" sz="1200" b="0" i="1" dirty="0" smtClean="0"/>
            </a:br>
            <a:r>
              <a:rPr lang="en-GB" sz="1200" b="0" i="1" dirty="0" smtClean="0"/>
              <a:t>- Final geometry</a:t>
            </a:r>
          </a:p>
          <a:p>
            <a:pPr>
              <a:buFontTx/>
              <a:buChar char="-"/>
            </a:pPr>
            <a:r>
              <a:rPr lang="en-GB" sz="1200" b="0" i="1" dirty="0" smtClean="0"/>
              <a:t> Power location (Front end or SLAB)</a:t>
            </a:r>
            <a:br>
              <a:rPr lang="en-GB" sz="1200" b="0" i="1" dirty="0" smtClean="0"/>
            </a:br>
            <a:r>
              <a:rPr lang="en-GB" sz="1200" b="0" i="1" dirty="0" smtClean="0"/>
              <a:t>- Design: hydraulic safety, hardened </a:t>
            </a:r>
            <a:br>
              <a:rPr lang="en-GB" sz="1200" b="0" i="1" dirty="0" smtClean="0"/>
            </a:br>
            <a:r>
              <a:rPr lang="en-GB" sz="1200" b="0" i="1" dirty="0" smtClean="0"/>
              <a:t>  components, cooling supervision of the</a:t>
            </a:r>
            <a:br>
              <a:rPr lang="en-GB" sz="1200" b="0" i="1" dirty="0" smtClean="0"/>
            </a:br>
            <a:r>
              <a:rPr lang="en-GB" sz="1200" b="0" i="1" dirty="0" smtClean="0"/>
              <a:t>  representative process</a:t>
            </a:r>
            <a:endParaRPr lang="en-GB" sz="1200" b="0" i="1" dirty="0"/>
          </a:p>
        </p:txBody>
      </p:sp>
      <p:sp>
        <p:nvSpPr>
          <p:cNvPr id="6" name="Rectangle 5"/>
          <p:cNvSpPr/>
          <p:nvPr/>
        </p:nvSpPr>
        <p:spPr>
          <a:xfrm>
            <a:off x="321013" y="845856"/>
            <a:ext cx="88229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200" dirty="0" smtClean="0"/>
              <a:t>This study is based on ILD target</a:t>
            </a:r>
          </a:p>
          <a:p>
            <a:pPr>
              <a:buFont typeface="Wingdings" pitchFamily="2" charset="2"/>
              <a:buChar char="Ø"/>
            </a:pPr>
            <a:r>
              <a:rPr lang="en-GB" sz="1200" dirty="0" smtClean="0"/>
              <a:t>For the incoming "EUDET" prototype (&lt;1 year), skiroc2 chips take about 1ms to stabilize, so it’s 970µs more than</a:t>
            </a:r>
            <a:br>
              <a:rPr lang="en-GB" sz="1200" dirty="0" smtClean="0"/>
            </a:br>
            <a:r>
              <a:rPr lang="en-GB" sz="1200" dirty="0" smtClean="0"/>
              <a:t>   expected and that </a:t>
            </a:r>
            <a:r>
              <a:rPr lang="en-GB" sz="1200" u="sng" dirty="0" smtClean="0"/>
              <a:t>double or triple </a:t>
            </a:r>
            <a:r>
              <a:rPr lang="en-GB" sz="1200" dirty="0" smtClean="0"/>
              <a:t>the actual consumption</a:t>
            </a:r>
          </a:p>
          <a:p>
            <a:pPr>
              <a:buFont typeface="Wingdings" pitchFamily="2" charset="2"/>
              <a:buChar char="Ø"/>
            </a:pPr>
            <a:r>
              <a:rPr lang="en-GB" sz="1200" dirty="0" smtClean="0"/>
              <a:t>For a ILD prototype (3 </a:t>
            </a:r>
            <a:r>
              <a:rPr lang="en-GB" sz="1200" dirty="0" err="1" smtClean="0"/>
              <a:t>ans</a:t>
            </a:r>
            <a:r>
              <a:rPr lang="en-GB" sz="1200" dirty="0" smtClean="0"/>
              <a:t>) </a:t>
            </a:r>
            <a:r>
              <a:rPr lang="en-US" sz="1200" dirty="0" smtClean="0"/>
              <a:t>it is hoped to have a skiroc3 which solves this </a:t>
            </a:r>
            <a:r>
              <a:rPr lang="en-US" sz="1200" dirty="0" err="1" smtClean="0"/>
              <a:t>pb</a:t>
            </a:r>
            <a:r>
              <a:rPr lang="en-US" sz="1200" dirty="0" smtClean="0"/>
              <a:t> </a:t>
            </a:r>
            <a:r>
              <a:rPr lang="en-GB" sz="1200" dirty="0" smtClean="0"/>
              <a:t>&amp; a new power-pulsed DIF </a:t>
            </a:r>
            <a:br>
              <a:rPr lang="en-GB" sz="1200" dirty="0" smtClean="0"/>
            </a:br>
            <a:r>
              <a:rPr lang="en-GB" sz="1200" dirty="0" smtClean="0"/>
              <a:t>   (~100mW instead of 1W)</a:t>
            </a:r>
            <a:endParaRPr lang="en-GB" sz="1200" dirty="0"/>
          </a:p>
        </p:txBody>
      </p:sp>
      <p:pic>
        <p:nvPicPr>
          <p:cNvPr id="7" name="Picture 5" descr="Z:\Projets\ILC\ConceptionLPSC\Thermalisation\Vues_CATIA\Echangeur Compact\EUDET-Compact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8285" y="2262629"/>
            <a:ext cx="2479856" cy="1803534"/>
          </a:xfrm>
          <a:prstGeom prst="rect">
            <a:avLst/>
          </a:prstGeom>
          <a:noFill/>
        </p:spPr>
      </p:pic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11702" y="6283591"/>
            <a:ext cx="632298" cy="30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          Barrel </a:t>
            </a:r>
            <a:r>
              <a:rPr lang="fr-FR" dirty="0" err="1" smtClean="0"/>
              <a:t>cooling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" y="1046480"/>
            <a:ext cx="8894810" cy="546132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1800" b="1" dirty="0" err="1" smtClean="0"/>
              <a:t>Cooling</a:t>
            </a:r>
            <a:r>
              <a:rPr lang="fr-FR" sz="1800" b="1" dirty="0" smtClean="0"/>
              <a:t> Options </a:t>
            </a:r>
            <a:r>
              <a:rPr lang="fr-FR" sz="1800" b="1" dirty="0" err="1" smtClean="0"/>
              <a:t>after</a:t>
            </a:r>
            <a:r>
              <a:rPr lang="fr-FR" sz="1800" b="1" dirty="0" smtClean="0"/>
              <a:t> local simulations</a:t>
            </a: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sz="1800" dirty="0" smtClean="0"/>
              <a:t>	</a:t>
            </a:r>
            <a:r>
              <a:rPr lang="fr-FR" sz="1800" dirty="0" err="1" smtClean="0"/>
              <a:t>Low</a:t>
            </a:r>
            <a:r>
              <a:rPr lang="fr-FR" sz="1800" dirty="0" smtClean="0"/>
              <a:t> </a:t>
            </a:r>
            <a:r>
              <a:rPr lang="fr-FR" sz="1800" dirty="0" err="1" smtClean="0"/>
              <a:t>heat</a:t>
            </a:r>
            <a:r>
              <a:rPr lang="fr-FR" sz="1800" dirty="0" smtClean="0"/>
              <a:t> to </a:t>
            </a:r>
            <a:r>
              <a:rPr lang="fr-FR" sz="1800" dirty="0" err="1" smtClean="0"/>
              <a:t>extract</a:t>
            </a:r>
            <a:r>
              <a:rPr lang="fr-FR" sz="1800" dirty="0" smtClean="0"/>
              <a:t> </a:t>
            </a:r>
            <a:endParaRPr lang="fr-FR" sz="18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sz="1800" dirty="0" smtClean="0"/>
              <a:t>	3 W/m²  for GRPC </a:t>
            </a:r>
            <a:r>
              <a:rPr lang="fr-FR" sz="1400" i="1" dirty="0" smtClean="0"/>
              <a:t>(total HCAL: 500 kW)</a:t>
            </a:r>
            <a:endParaRPr lang="fr-FR" sz="1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sz="1800" dirty="0" smtClean="0"/>
              <a:t>	</a:t>
            </a:r>
            <a:r>
              <a:rPr lang="fr-FR" sz="1800" dirty="0" err="1" smtClean="0"/>
              <a:t>Big</a:t>
            </a:r>
            <a:r>
              <a:rPr lang="fr-FR" sz="1800" dirty="0" smtClean="0"/>
              <a:t> exchange surface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sz="1800" dirty="0"/>
              <a:t>	</a:t>
            </a:r>
            <a:r>
              <a:rPr lang="fr-FR" sz="1800" dirty="0" err="1" smtClean="0"/>
              <a:t>material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good </a:t>
            </a:r>
            <a:r>
              <a:rPr lang="fr-FR" sz="1800" dirty="0" err="1" smtClean="0"/>
              <a:t>conductivity</a:t>
            </a: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800" b="1" dirty="0" err="1" smtClean="0"/>
              <a:t>Leak-less</a:t>
            </a:r>
            <a:r>
              <a:rPr lang="fr-FR" sz="1800" b="1" dirty="0" smtClean="0"/>
              <a:t> water </a:t>
            </a:r>
            <a:r>
              <a:rPr lang="fr-FR" sz="1800" b="1" dirty="0" err="1" smtClean="0"/>
              <a:t>cooling</a:t>
            </a:r>
            <a:r>
              <a:rPr lang="fr-FR" sz="1800" dirty="0" smtClean="0"/>
              <a:t> : no </a:t>
            </a:r>
            <a:r>
              <a:rPr lang="fr-FR" sz="1800" dirty="0" err="1" smtClean="0"/>
              <a:t>risk</a:t>
            </a:r>
            <a:r>
              <a:rPr lang="fr-FR" sz="1800" dirty="0" smtClean="0"/>
              <a:t> for </a:t>
            </a:r>
            <a:r>
              <a:rPr lang="fr-FR" sz="1800" dirty="0" err="1" smtClean="0"/>
              <a:t>electronic</a:t>
            </a:r>
            <a:endParaRPr lang="fr-FR" sz="18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r-FR" sz="1800" dirty="0"/>
              <a:t>	</a:t>
            </a:r>
            <a:r>
              <a:rPr lang="fr-FR" sz="1800" dirty="0" smtClean="0"/>
              <a:t> and </a:t>
            </a:r>
            <a:r>
              <a:rPr lang="fr-FR" sz="1800" dirty="0" err="1" smtClean="0"/>
              <a:t>other</a:t>
            </a:r>
            <a:r>
              <a:rPr lang="fr-FR" sz="1800" dirty="0" smtClean="0"/>
              <a:t> detectors, pressure </a:t>
            </a:r>
            <a:r>
              <a:rPr lang="fr-FR" sz="1800" dirty="0" err="1" smtClean="0"/>
              <a:t>between</a:t>
            </a:r>
            <a:r>
              <a:rPr lang="fr-FR" sz="1800" dirty="0" smtClean="0"/>
              <a:t> 0,8 and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r-FR" sz="1800" dirty="0"/>
              <a:t>	</a:t>
            </a:r>
            <a:r>
              <a:rPr lang="fr-FR" sz="1800" dirty="0" smtClean="0"/>
              <a:t> 1bar (cavitation), </a:t>
            </a:r>
            <a:r>
              <a:rPr lang="fr-FR" sz="1800" dirty="0" err="1" smtClean="0"/>
              <a:t>balanced</a:t>
            </a:r>
            <a:r>
              <a:rPr lang="fr-FR" sz="1800" dirty="0" smtClean="0"/>
              <a:t> network, </a:t>
            </a:r>
            <a:r>
              <a:rPr lang="fr-FR" sz="1800" dirty="0" err="1" smtClean="0"/>
              <a:t>pneumatic</a:t>
            </a:r>
            <a:endParaRPr lang="fr-FR" sz="18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r-FR" sz="1800" dirty="0"/>
              <a:t>	</a:t>
            </a:r>
            <a:r>
              <a:rPr lang="fr-FR" sz="1800" dirty="0" smtClean="0"/>
              <a:t> </a:t>
            </a:r>
            <a:r>
              <a:rPr lang="fr-FR" sz="1800" dirty="0" err="1" smtClean="0"/>
              <a:t>activators</a:t>
            </a:r>
            <a:r>
              <a:rPr lang="fr-FR" sz="1800" dirty="0" smtClean="0"/>
              <a:t> </a:t>
            </a:r>
            <a:r>
              <a:rPr lang="fr-FR" sz="1800" dirty="0" err="1" smtClean="0"/>
              <a:t>needed</a:t>
            </a:r>
            <a:endParaRPr lang="fr-FR" sz="18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800" b="1" dirty="0" smtClean="0"/>
              <a:t>Bi-</a:t>
            </a:r>
            <a:r>
              <a:rPr lang="fr-FR" sz="1800" b="1" dirty="0" err="1" smtClean="0"/>
              <a:t>phasic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gas</a:t>
            </a:r>
            <a:r>
              <a:rPr lang="fr-FR" sz="1800" dirty="0" smtClean="0"/>
              <a:t> </a:t>
            </a:r>
            <a:r>
              <a:rPr lang="fr-FR" sz="1800" dirty="0" err="1" smtClean="0"/>
              <a:t>like</a:t>
            </a:r>
            <a:r>
              <a:rPr lang="fr-FR" sz="1800" dirty="0" smtClean="0"/>
              <a:t> CO2 : High Pressure (100 bars),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r-FR" sz="1800" dirty="0"/>
              <a:t>	</a:t>
            </a:r>
            <a:r>
              <a:rPr lang="fr-FR" sz="1800" dirty="0" err="1" smtClean="0"/>
              <a:t>expensive</a:t>
            </a:r>
            <a:r>
              <a:rPr lang="fr-FR" sz="1800" dirty="0" smtClean="0"/>
              <a:t> connections (no </a:t>
            </a:r>
            <a:r>
              <a:rPr lang="fr-FR" sz="1800" dirty="0" err="1" smtClean="0"/>
              <a:t>leak</a:t>
            </a:r>
            <a:r>
              <a:rPr lang="fr-FR" sz="1800" dirty="0" smtClean="0"/>
              <a:t>), </a:t>
            </a:r>
            <a:r>
              <a:rPr lang="fr-FR" sz="1800" dirty="0" err="1" smtClean="0"/>
              <a:t>small</a:t>
            </a:r>
            <a:r>
              <a:rPr lang="fr-FR" sz="1800" dirty="0" smtClean="0"/>
              <a:t> </a:t>
            </a:r>
            <a:r>
              <a:rPr lang="fr-FR" sz="1800" dirty="0" err="1" smtClean="0"/>
              <a:t>diameter</a:t>
            </a:r>
            <a:r>
              <a:rPr lang="fr-FR" sz="1800" dirty="0" smtClean="0"/>
              <a:t>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r-FR" sz="1800" dirty="0"/>
              <a:t>	</a:t>
            </a:r>
            <a:r>
              <a:rPr lang="fr-FR" sz="1800" dirty="0" smtClean="0"/>
              <a:t>tubes, important exchange coefficient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Mono-</a:t>
            </a:r>
            <a:r>
              <a:rPr lang="fr-FR" sz="1800" b="1" dirty="0" err="1" smtClean="0">
                <a:solidFill>
                  <a:srgbClr val="FF0000"/>
                </a:solidFill>
              </a:rPr>
              <a:t>phasic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gas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like</a:t>
            </a:r>
            <a:r>
              <a:rPr lang="fr-FR" sz="1800" dirty="0" smtClean="0">
                <a:solidFill>
                  <a:srgbClr val="FF0000"/>
                </a:solidFill>
              </a:rPr>
              <a:t> C6F14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1423" y="870625"/>
            <a:ext cx="2345390" cy="331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728460" y="4104004"/>
            <a:ext cx="2080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i="1" dirty="0">
                <a:solidFill>
                  <a:srgbClr val="000000"/>
                </a:solidFill>
              </a:rPr>
              <a:t>Atlas </a:t>
            </a:r>
            <a:r>
              <a:rPr lang="fr-FR" sz="1400" i="1" dirty="0" err="1">
                <a:solidFill>
                  <a:srgbClr val="000000"/>
                </a:solidFill>
              </a:rPr>
              <a:t>cooling</a:t>
            </a:r>
            <a:r>
              <a:rPr lang="fr-FR" sz="1400" i="1" dirty="0">
                <a:solidFill>
                  <a:srgbClr val="000000"/>
                </a:solidFill>
              </a:rPr>
              <a:t> plant</a:t>
            </a:r>
          </a:p>
        </p:txBody>
      </p:sp>
      <p:pic>
        <p:nvPicPr>
          <p:cNvPr id="6" name="Picture 35" descr="logo_il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" y="133350"/>
            <a:ext cx="11144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3459604" y="6592323"/>
            <a:ext cx="2950924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altLang="en-US" sz="1000" b="1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HCAL / cooling studies / </a:t>
            </a:r>
            <a:r>
              <a:rPr lang="fr-FR" sz="1000" dirty="0" smtClean="0">
                <a:solidFill>
                  <a:srgbClr val="4040FF"/>
                </a:solidFill>
              </a:rPr>
              <a:t>IPN Lyon</a:t>
            </a:r>
            <a:endParaRPr lang="en-GB" altLang="en-US" sz="1000" b="1" kern="1200" noProof="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5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7" name="Picture 3" descr="Z:\Projets\ILC\ConceptionLPSC\Presentations\2013\GRPC_thermal_studies_Pag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4700" y="-350838"/>
            <a:ext cx="10694988" cy="7561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 descr="Z:\Projets\ILC\ConceptionLPSC\Presentations\2013\GRPC_thermal_studies_Pag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4700" y="-350838"/>
            <a:ext cx="10694988" cy="7561263"/>
          </a:xfrm>
          <a:prstGeom prst="rect">
            <a:avLst/>
          </a:prstGeom>
          <a:noFill/>
        </p:spPr>
      </p:pic>
      <p:cxnSp>
        <p:nvCxnSpPr>
          <p:cNvPr id="6" name="Connecteur droit 5"/>
          <p:cNvCxnSpPr/>
          <p:nvPr/>
        </p:nvCxnSpPr>
        <p:spPr bwMode="auto">
          <a:xfrm>
            <a:off x="1410511" y="6001966"/>
            <a:ext cx="1274323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>
          <a:xfrm>
            <a:off x="1594499" y="612372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C6F14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ure">
  <a:themeElements>
    <a:clrScheme name="Bordur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ur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ordur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ur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ur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31237</TotalTime>
  <Words>374</Words>
  <Application>Microsoft Office PowerPoint</Application>
  <PresentationFormat>Affichage à l'écran (4:3)</PresentationFormat>
  <Paragraphs>108</Paragraphs>
  <Slides>9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Bordure</vt:lpstr>
      <vt:lpstr>Image bitmap</vt:lpstr>
      <vt:lpstr>SiW ECAL cooling (+HCAL cooling news)</vt:lpstr>
      <vt:lpstr>Diapositive 2</vt:lpstr>
      <vt:lpstr>Cooling: leakless water system</vt:lpstr>
      <vt:lpstr>Cooling capabilities</vt:lpstr>
      <vt:lpstr>Cooling Integration</vt:lpstr>
      <vt:lpstr>Diapositive 6</vt:lpstr>
      <vt:lpstr>          Barrel cooling</vt:lpstr>
      <vt:lpstr>Diapositive 8</vt:lpstr>
      <vt:lpstr>Diapositive 9</vt:lpstr>
    </vt:vector>
  </TitlesOfParts>
  <Company> LLR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Marc Anduze</dc:creator>
  <cp:lastModifiedBy>Grondin</cp:lastModifiedBy>
  <cp:revision>1120</cp:revision>
  <dcterms:created xsi:type="dcterms:W3CDTF">2004-01-23T12:54:58Z</dcterms:created>
  <dcterms:modified xsi:type="dcterms:W3CDTF">2013-11-26T14:47:51Z</dcterms:modified>
</cp:coreProperties>
</file>